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51.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52.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6.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7.xml" ContentType="application/vnd.openxmlformats-officedocument.presentationml.notesSlide+xml"/>
  <Override PartName="/ppt/slideMasters/slideMaster2.xml" ContentType="application/vnd.openxmlformats-officedocument.presentationml.slideMaster+xml"/>
  <Override PartName="/ppt/notesSlides/notesSlide48.xml" ContentType="application/vnd.openxmlformats-officedocument.presentationml.notesSlide+xml"/>
  <Override PartName="/ppt/slideMasters/slideMaster1.xml" ContentType="application/vnd.openxmlformats-officedocument.presentationml.slideMaster+xml"/>
  <Override PartName="/ppt/notesSlides/notesSlide3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07" r:id="rId2"/>
  </p:sldMasterIdLst>
  <p:notesMasterIdLst>
    <p:notesMasterId r:id="rId57"/>
  </p:notesMasterIdLst>
  <p:sldIdLst>
    <p:sldId id="282" r:id="rId3"/>
    <p:sldId id="283" r:id="rId4"/>
    <p:sldId id="284" r:id="rId5"/>
    <p:sldId id="285" r:id="rId6"/>
    <p:sldId id="296" r:id="rId7"/>
    <p:sldId id="293" r:id="rId8"/>
    <p:sldId id="261" r:id="rId9"/>
    <p:sldId id="262" r:id="rId10"/>
    <p:sldId id="263" r:id="rId11"/>
    <p:sldId id="264" r:id="rId12"/>
    <p:sldId id="265" r:id="rId13"/>
    <p:sldId id="266" r:id="rId14"/>
    <p:sldId id="287" r:id="rId15"/>
    <p:sldId id="288" r:id="rId16"/>
    <p:sldId id="271" r:id="rId17"/>
    <p:sldId id="269" r:id="rId18"/>
    <p:sldId id="270" r:id="rId19"/>
    <p:sldId id="317" r:id="rId20"/>
    <p:sldId id="318" r:id="rId21"/>
    <p:sldId id="319" r:id="rId22"/>
    <p:sldId id="299" r:id="rId23"/>
    <p:sldId id="297" r:id="rId24"/>
    <p:sldId id="295" r:id="rId25"/>
    <p:sldId id="301" r:id="rId26"/>
    <p:sldId id="302" r:id="rId27"/>
    <p:sldId id="303" r:id="rId28"/>
    <p:sldId id="304" r:id="rId29"/>
    <p:sldId id="311" r:id="rId30"/>
    <p:sldId id="310" r:id="rId31"/>
    <p:sldId id="309" r:id="rId32"/>
    <p:sldId id="321" r:id="rId33"/>
    <p:sldId id="320" r:id="rId34"/>
    <p:sldId id="322" r:id="rId35"/>
    <p:sldId id="323" r:id="rId36"/>
    <p:sldId id="324" r:id="rId37"/>
    <p:sldId id="325" r:id="rId38"/>
    <p:sldId id="326" r:id="rId39"/>
    <p:sldId id="327" r:id="rId40"/>
    <p:sldId id="328" r:id="rId41"/>
    <p:sldId id="329" r:id="rId42"/>
    <p:sldId id="333" r:id="rId43"/>
    <p:sldId id="331" r:id="rId44"/>
    <p:sldId id="332" r:id="rId45"/>
    <p:sldId id="300" r:id="rId46"/>
    <p:sldId id="298" r:id="rId47"/>
    <p:sldId id="272" r:id="rId48"/>
    <p:sldId id="273" r:id="rId49"/>
    <p:sldId id="274" r:id="rId50"/>
    <p:sldId id="275" r:id="rId51"/>
    <p:sldId id="277" r:id="rId52"/>
    <p:sldId id="278" r:id="rId53"/>
    <p:sldId id="279" r:id="rId54"/>
    <p:sldId id="280" r:id="rId55"/>
    <p:sldId id="281" r:id="rId5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44" autoAdjust="0"/>
    <p:restoredTop sz="86379" autoAdjust="0"/>
  </p:normalViewPr>
  <p:slideViewPr>
    <p:cSldViewPr snapToGrid="0">
      <p:cViewPr varScale="1">
        <p:scale>
          <a:sx n="60" d="100"/>
          <a:sy n="60" d="100"/>
        </p:scale>
        <p:origin x="84" y="102"/>
      </p:cViewPr>
      <p:guideLst>
        <p:guide orient="horz" pos="2160"/>
        <p:guide pos="2880"/>
      </p:guideLst>
    </p:cSldViewPr>
  </p:slideViewPr>
  <p:outlineViewPr>
    <p:cViewPr>
      <p:scale>
        <a:sx n="33" d="100"/>
        <a:sy n="33" d="100"/>
      </p:scale>
      <p:origin x="0" y="-2533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ustomXml" Target="../customXml/item3.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6E269B5-A450-40E7-A292-22517D9C251B}" type="datetimeFigureOut">
              <a:rPr lang="en-US" smtClean="0"/>
              <a:t>1/5/2018</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2B63952-BBA8-4838-A0CF-80F9272645AB}" type="slidenum">
              <a:rPr lang="en-US" smtClean="0"/>
              <a:t>‹#›</a:t>
            </a:fld>
            <a:endParaRPr lang="en-US"/>
          </a:p>
        </p:txBody>
      </p:sp>
    </p:spTree>
    <p:extLst>
      <p:ext uri="{BB962C8B-B14F-4D97-AF65-F5344CB8AC3E}">
        <p14:creationId xmlns:p14="http://schemas.microsoft.com/office/powerpoint/2010/main" val="4115451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The session will provide participants with an in-depth training and calibration to the Official Reading Scoring Guide; including developing work samples,</a:t>
            </a:r>
            <a:r>
              <a:rPr lang="en-US" baseline="0" dirty="0" smtClean="0"/>
              <a:t> and </a:t>
            </a:r>
            <a:r>
              <a:rPr lang="en-US" dirty="0" smtClean="0"/>
              <a:t>scoring student work samples to meet the Essential Skills requirement.  Discussion will include Essential Skills requirement and the procedures for work sample administration.  Participants will have an opportunity to work collaboratively on applying</a:t>
            </a:r>
            <a:r>
              <a:rPr lang="en-US" baseline="0" dirty="0" smtClean="0"/>
              <a:t> feedback on scored samples. </a:t>
            </a:r>
            <a:r>
              <a:rPr lang="en-US" dirty="0" smtClean="0"/>
              <a:t>Participants are encouraged to bring student samples to</a:t>
            </a:r>
            <a:r>
              <a:rPr lang="en-US" baseline="0" dirty="0" smtClean="0"/>
              <a:t> score both independently and with colleagues as they apply new their understanding.</a:t>
            </a:r>
            <a:endParaRPr lang="en-US" dirty="0" smtClean="0"/>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a:t>
            </a:fld>
            <a:endParaRPr lang="en-US"/>
          </a:p>
        </p:txBody>
      </p:sp>
    </p:spTree>
    <p:extLst>
      <p:ext uri="{BB962C8B-B14F-4D97-AF65-F5344CB8AC3E}">
        <p14:creationId xmlns:p14="http://schemas.microsoft.com/office/powerpoint/2010/main" val="577852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 Lexile levels have been utilized in the past they are not necessarily an</a:t>
            </a:r>
            <a:r>
              <a:rPr lang="en-US" baseline="0" dirty="0" smtClean="0"/>
              <a:t> adequate measurement used to determine text complexity.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12</a:t>
            </a:fld>
            <a:endParaRPr lang="en-US"/>
          </a:p>
        </p:txBody>
      </p:sp>
    </p:spTree>
    <p:extLst>
      <p:ext uri="{BB962C8B-B14F-4D97-AF65-F5344CB8AC3E}">
        <p14:creationId xmlns:p14="http://schemas.microsoft.com/office/powerpoint/2010/main" val="1407821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Prompts that include questions about texts must clearly provide students with opportunities to demonstrate proficiency in the relevant reading Common Core standards.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Students should respond to multiple prompts/questions per reading work sample to allow for responses that can meet standard on all traits of the scoring guide. More prompts/questions would be required if two related passages are used for a single reading work sample.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16</a:t>
            </a:fld>
            <a:endParaRPr lang="en-US"/>
          </a:p>
        </p:txBody>
      </p:sp>
    </p:spTree>
    <p:extLst>
      <p:ext uri="{BB962C8B-B14F-4D97-AF65-F5344CB8AC3E}">
        <p14:creationId xmlns:p14="http://schemas.microsoft.com/office/powerpoint/2010/main" val="2789676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Reading work samples should allow for marginal notes, highlighting, graphic organizers, drawing, etc. in addition to written responses to questions. Scores on each trait take into account all student work.</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17</a:t>
            </a:fld>
            <a:endParaRPr lang="en-US"/>
          </a:p>
        </p:txBody>
      </p:sp>
    </p:spTree>
    <p:extLst>
      <p:ext uri="{BB962C8B-B14F-4D97-AF65-F5344CB8AC3E}">
        <p14:creationId xmlns:p14="http://schemas.microsoft.com/office/powerpoint/2010/main" val="380835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with educators resources available on the ODE Essential</a:t>
            </a:r>
            <a:r>
              <a:rPr lang="en-US" baseline="0" dirty="0" smtClean="0"/>
              <a:t> Skills Reading Work Sample webpage. The template is a word document that can be edited once the educator has downloaded the doc.</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18</a:t>
            </a:fld>
            <a:endParaRPr lang="en-US"/>
          </a:p>
        </p:txBody>
      </p:sp>
    </p:spTree>
    <p:extLst>
      <p:ext uri="{BB962C8B-B14F-4D97-AF65-F5344CB8AC3E}">
        <p14:creationId xmlns:p14="http://schemas.microsoft.com/office/powerpoint/2010/main" val="76244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will</a:t>
            </a:r>
            <a:r>
              <a:rPr lang="en-US" baseline="0" dirty="0" smtClean="0"/>
              <a:t> pass out example reading work samples available on the ODE Essential Skills Reading Work Sample web page. This is a point in the presentation to extend activity to have groups discuss the quality of the reading work sample and modifications they would make to the work sample to make it either more engaging or accessible to students.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19</a:t>
            </a:fld>
            <a:endParaRPr lang="en-US"/>
          </a:p>
        </p:txBody>
      </p:sp>
    </p:spTree>
    <p:extLst>
      <p:ext uri="{BB962C8B-B14F-4D97-AF65-F5344CB8AC3E}">
        <p14:creationId xmlns:p14="http://schemas.microsoft.com/office/powerpoint/2010/main" val="180939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notes</a:t>
            </a:r>
            <a:r>
              <a:rPr lang="en-US" baseline="0" dirty="0" smtClean="0"/>
              <a:t> on Slide 19</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20</a:t>
            </a:fld>
            <a:endParaRPr lang="en-US"/>
          </a:p>
        </p:txBody>
      </p:sp>
    </p:spTree>
    <p:extLst>
      <p:ext uri="{BB962C8B-B14F-4D97-AF65-F5344CB8AC3E}">
        <p14:creationId xmlns:p14="http://schemas.microsoft.com/office/powerpoint/2010/main" val="726481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Respond</a:t>
            </a:r>
            <a:r>
              <a:rPr lang="en-US" baseline="0" dirty="0" smtClean="0"/>
              <a:t> to questions from the group, add further clarification, or create a parking lot area to clarify outstanding questions at a later time with more guidance.</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21</a:t>
            </a:fld>
            <a:endParaRPr lang="en-US" dirty="0"/>
          </a:p>
        </p:txBody>
      </p:sp>
    </p:spTree>
    <p:extLst>
      <p:ext uri="{BB962C8B-B14F-4D97-AF65-F5344CB8AC3E}">
        <p14:creationId xmlns:p14="http://schemas.microsoft.com/office/powerpoint/2010/main" val="3241164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8762">
              <a:defRPr/>
            </a:pPr>
            <a:endParaRPr lang="en-US" b="0" u="none" baseline="0" dirty="0" smtClean="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22</a:t>
            </a:fld>
            <a:endParaRPr lang="en-US" altLang="en-US"/>
          </a:p>
        </p:txBody>
      </p:sp>
    </p:spTree>
    <p:extLst>
      <p:ext uri="{BB962C8B-B14F-4D97-AF65-F5344CB8AC3E}">
        <p14:creationId xmlns:p14="http://schemas.microsoft.com/office/powerpoint/2010/main" val="2723628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63952-BBA8-4838-A0CF-80F9272645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494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Corners Activity:</a:t>
            </a:r>
          </a:p>
          <a:p>
            <a:r>
              <a:rPr lang="en-US" dirty="0" smtClean="0"/>
              <a:t>Row boat</a:t>
            </a:r>
            <a:r>
              <a:rPr lang="en-US" baseline="0" dirty="0" smtClean="0"/>
              <a:t> – just beginning, lots of work, slow going</a:t>
            </a:r>
          </a:p>
          <a:p>
            <a:r>
              <a:rPr lang="en-US" baseline="0" dirty="0" smtClean="0"/>
              <a:t>Motor boat – easier to get from place to place, moves faster</a:t>
            </a:r>
          </a:p>
          <a:p>
            <a:r>
              <a:rPr lang="en-US" baseline="0" dirty="0" smtClean="0"/>
              <a:t>Speed boat – moves quickly</a:t>
            </a:r>
          </a:p>
          <a:p>
            <a:r>
              <a:rPr lang="en-US" baseline="0" dirty="0" smtClean="0"/>
              <a:t>Yacht – can travel long distances with ease, amenities make it easy to handle various conditions</a:t>
            </a:r>
          </a:p>
          <a:p>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24</a:t>
            </a:fld>
            <a:endParaRPr lang="en-US" dirty="0"/>
          </a:p>
        </p:txBody>
      </p:sp>
    </p:spTree>
    <p:extLst>
      <p:ext uri="{BB962C8B-B14F-4D97-AF65-F5344CB8AC3E}">
        <p14:creationId xmlns:p14="http://schemas.microsoft.com/office/powerpoint/2010/main" val="1891750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8762">
              <a:defRPr/>
            </a:pPr>
            <a:endParaRPr lang="en-US" b="0" u="none" baseline="0" dirty="0" smtClean="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2</a:t>
            </a:fld>
            <a:endParaRPr lang="en-US" altLang="en-US"/>
          </a:p>
        </p:txBody>
      </p:sp>
    </p:spTree>
    <p:extLst>
      <p:ext uri="{BB962C8B-B14F-4D97-AF65-F5344CB8AC3E}">
        <p14:creationId xmlns:p14="http://schemas.microsoft.com/office/powerpoint/2010/main" val="402393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should be a brief activity discussion. We will</a:t>
            </a:r>
            <a:r>
              <a:rPr lang="en-US" baseline="0" dirty="0" smtClean="0"/>
              <a:t> examine the scoring guide closely in moments.</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25</a:t>
            </a:fld>
            <a:endParaRPr lang="en-US" dirty="0"/>
          </a:p>
        </p:txBody>
      </p:sp>
    </p:spTree>
    <p:extLst>
      <p:ext uri="{BB962C8B-B14F-4D97-AF65-F5344CB8AC3E}">
        <p14:creationId xmlns:p14="http://schemas.microsoft.com/office/powerpoint/2010/main" val="183517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a brief overview of the scoring guide(s).</a:t>
            </a:r>
            <a:r>
              <a:rPr lang="en-US" baseline="0" dirty="0" smtClean="0"/>
              <a:t> We will take a deeper dive shortly. It is important to call attention to the two different Official Reading Scoring Guides: </a:t>
            </a:r>
            <a:r>
              <a:rPr lang="en-US" b="1" baseline="0" dirty="0" smtClean="0"/>
              <a:t>Literacy and Informational</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26</a:t>
            </a:fld>
            <a:endParaRPr lang="en-US" dirty="0"/>
          </a:p>
        </p:txBody>
      </p:sp>
    </p:spTree>
    <p:extLst>
      <p:ext uri="{BB962C8B-B14F-4D97-AF65-F5344CB8AC3E}">
        <p14:creationId xmlns:p14="http://schemas.microsoft.com/office/powerpoint/2010/main" val="2577543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463BB1-F6BC-B445-936E-074AAFCCB955}" type="slidenum">
              <a:rPr lang="en-US" smtClean="0"/>
              <a:pPr/>
              <a:t>27</a:t>
            </a:fld>
            <a:endParaRPr lang="en-US" dirty="0"/>
          </a:p>
        </p:txBody>
      </p:sp>
    </p:spTree>
    <p:extLst>
      <p:ext uri="{BB962C8B-B14F-4D97-AF65-F5344CB8AC3E}">
        <p14:creationId xmlns:p14="http://schemas.microsoft.com/office/powerpoint/2010/main" val="4556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463BB1-F6BC-B445-936E-074AAFCCB955}" type="slidenum">
              <a:rPr lang="en-US" smtClean="0"/>
              <a:pPr/>
              <a:t>28</a:t>
            </a:fld>
            <a:endParaRPr lang="en-US" dirty="0"/>
          </a:p>
        </p:txBody>
      </p:sp>
    </p:spTree>
    <p:extLst>
      <p:ext uri="{BB962C8B-B14F-4D97-AF65-F5344CB8AC3E}">
        <p14:creationId xmlns:p14="http://schemas.microsoft.com/office/powerpoint/2010/main" val="232968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463BB1-F6BC-B445-936E-074AAFCCB955}" type="slidenum">
              <a:rPr lang="en-US" smtClean="0"/>
              <a:pPr/>
              <a:t>29</a:t>
            </a:fld>
            <a:endParaRPr lang="en-US" dirty="0"/>
          </a:p>
        </p:txBody>
      </p:sp>
    </p:spTree>
    <p:extLst>
      <p:ext uri="{BB962C8B-B14F-4D97-AF65-F5344CB8AC3E}">
        <p14:creationId xmlns:p14="http://schemas.microsoft.com/office/powerpoint/2010/main" val="198350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a:t>
            </a:r>
            <a:r>
              <a:rPr lang="en-US" b="1" baseline="0" dirty="0" smtClean="0"/>
              <a:t> Highlighting Key Feature</a:t>
            </a:r>
            <a:endParaRPr lang="en-US" b="1" dirty="0"/>
          </a:p>
        </p:txBody>
      </p:sp>
      <p:sp>
        <p:nvSpPr>
          <p:cNvPr id="4" name="Slide Number Placeholder 3"/>
          <p:cNvSpPr>
            <a:spLocks noGrp="1"/>
          </p:cNvSpPr>
          <p:nvPr>
            <p:ph type="sldNum" sz="quarter" idx="10"/>
          </p:nvPr>
        </p:nvSpPr>
        <p:spPr/>
        <p:txBody>
          <a:bodyPr/>
          <a:lstStyle/>
          <a:p>
            <a:fld id="{455C41C6-2A26-4CDE-8837-AB2021BC92DB}" type="slidenum">
              <a:rPr lang="en-US" smtClean="0"/>
              <a:t>31</a:t>
            </a:fld>
            <a:endParaRPr lang="en-US" dirty="0"/>
          </a:p>
        </p:txBody>
      </p:sp>
    </p:spTree>
    <p:extLst>
      <p:ext uri="{BB962C8B-B14F-4D97-AF65-F5344CB8AC3E}">
        <p14:creationId xmlns:p14="http://schemas.microsoft.com/office/powerpoint/2010/main" val="2231506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a:t>
            </a:r>
            <a:r>
              <a:rPr lang="en-US" b="1" baseline="0" dirty="0" smtClean="0"/>
              <a:t> Highlighting Key Feature</a:t>
            </a:r>
            <a:endParaRPr lang="en-US" b="1" dirty="0"/>
          </a:p>
        </p:txBody>
      </p:sp>
      <p:sp>
        <p:nvSpPr>
          <p:cNvPr id="4" name="Slide Number Placeholder 3"/>
          <p:cNvSpPr>
            <a:spLocks noGrp="1"/>
          </p:cNvSpPr>
          <p:nvPr>
            <p:ph type="sldNum" sz="quarter" idx="10"/>
          </p:nvPr>
        </p:nvSpPr>
        <p:spPr/>
        <p:txBody>
          <a:bodyPr/>
          <a:lstStyle/>
          <a:p>
            <a:fld id="{455C41C6-2A26-4CDE-8837-AB2021BC92DB}" type="slidenum">
              <a:rPr lang="en-US" smtClean="0"/>
              <a:t>32</a:t>
            </a:fld>
            <a:endParaRPr lang="en-US" dirty="0"/>
          </a:p>
        </p:txBody>
      </p:sp>
    </p:spTree>
    <p:extLst>
      <p:ext uri="{BB962C8B-B14F-4D97-AF65-F5344CB8AC3E}">
        <p14:creationId xmlns:p14="http://schemas.microsoft.com/office/powerpoint/2010/main" val="3145970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33</a:t>
            </a:fld>
            <a:endParaRPr lang="en-US"/>
          </a:p>
        </p:txBody>
      </p:sp>
    </p:spTree>
    <p:extLst>
      <p:ext uri="{BB962C8B-B14F-4D97-AF65-F5344CB8AC3E}">
        <p14:creationId xmlns:p14="http://schemas.microsoft.com/office/powerpoint/2010/main" val="1480116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a:t>
            </a:r>
            <a:r>
              <a:rPr lang="en-US" baseline="0" dirty="0" smtClean="0"/>
              <a:t> will start by looking at </a:t>
            </a:r>
            <a:r>
              <a:rPr lang="en-US" b="1" baseline="0" dirty="0" smtClean="0"/>
              <a:t>Literary</a:t>
            </a:r>
            <a:r>
              <a:rPr lang="en-US" baseline="0" dirty="0" smtClean="0"/>
              <a:t> anchor papers and then repeating the steps for </a:t>
            </a:r>
            <a:r>
              <a:rPr lang="en-US" b="1" baseline="0" dirty="0" smtClean="0"/>
              <a:t>Informational </a:t>
            </a:r>
            <a:r>
              <a:rPr lang="en-US" baseline="0" dirty="0" smtClean="0"/>
              <a:t>anchor papers. </a:t>
            </a:r>
          </a:p>
          <a:p>
            <a:endParaRPr lang="en-US" baseline="0" dirty="0" smtClean="0"/>
          </a:p>
          <a:p>
            <a:r>
              <a:rPr lang="en-US" baseline="0" dirty="0" smtClean="0"/>
              <a:t>Ideally educators will score three various levels from each genre type, however this could be streamlined to two anchor papers per genre type. The starting anchor paper is recommended to be a medium or on-level passing anchor paper with the other two being a slightly below (med-low) and slightly above (med-high) anchor paper. The purpose of choosing the on level is to firmly create a starting point for educator discussion when looking at the other two anchor papers.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34</a:t>
            </a:fld>
            <a:endParaRPr lang="en-US"/>
          </a:p>
        </p:txBody>
      </p:sp>
    </p:spTree>
    <p:extLst>
      <p:ext uri="{BB962C8B-B14F-4D97-AF65-F5344CB8AC3E}">
        <p14:creationId xmlns:p14="http://schemas.microsoft.com/office/powerpoint/2010/main" val="1525411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a reminder of the 3 traits that count towards Essential</a:t>
            </a:r>
            <a:r>
              <a:rPr lang="en-US" baseline="0" dirty="0" smtClean="0"/>
              <a:t> Skills Scoring Traits.</a:t>
            </a:r>
            <a:endParaRPr lang="en-US" dirty="0" smtClean="0"/>
          </a:p>
          <a:p>
            <a:endParaRPr lang="en-US" dirty="0" smtClean="0"/>
          </a:p>
          <a:p>
            <a:r>
              <a:rPr lang="en-US" dirty="0" smtClean="0"/>
              <a:t>Emphasize</a:t>
            </a:r>
            <a:r>
              <a:rPr lang="en-US" baseline="0" dirty="0" smtClean="0"/>
              <a:t> the fact that t</a:t>
            </a:r>
            <a:r>
              <a:rPr lang="en-US" dirty="0" smtClean="0"/>
              <a:t>he</a:t>
            </a:r>
            <a:r>
              <a:rPr lang="en-US" baseline="0" dirty="0" smtClean="0"/>
              <a:t> more familiar a person is with the language of the scoring guide they are using, the quicker the scoring process. Tell participants that you will display this side again when they get ready to score a paper. It already appears in the slide deck again at the appropriate location.</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35</a:t>
            </a:fld>
            <a:endParaRPr lang="en-US" dirty="0"/>
          </a:p>
        </p:txBody>
      </p:sp>
    </p:spTree>
    <p:extLst>
      <p:ext uri="{BB962C8B-B14F-4D97-AF65-F5344CB8AC3E}">
        <p14:creationId xmlns:p14="http://schemas.microsoft.com/office/powerpoint/2010/main" val="1655734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dirty="0" smtClean="0"/>
              <a:t>Note: Teachers should be partnered</a:t>
            </a:r>
            <a:r>
              <a:rPr lang="en-US" baseline="0" dirty="0" smtClean="0"/>
              <a:t> at the beginning of greeting attendees and placed in tables or groups with like-peers. </a:t>
            </a:r>
            <a:r>
              <a:rPr lang="en-US" b="0" baseline="0" dirty="0" smtClean="0"/>
              <a:t>Depending upon group make-up, you may need to change categories. It is recommended when working with multiple grade level to group teachers by those bands to collaboratively work with peers on the writing scoring guides and work sample calibration activity. Allow SPED teachers flexibility in choosing the group they work most closely with in supporting students. Coaches should be placed with the grade level content band that caters to their strength to contribute to the accuracy of calibration</a:t>
            </a:r>
          </a:p>
          <a:p>
            <a:endParaRPr lang="en-US" dirty="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3</a:t>
            </a:fld>
            <a:endParaRPr lang="en-US" altLang="en-US"/>
          </a:p>
        </p:txBody>
      </p:sp>
    </p:spTree>
    <p:extLst>
      <p:ext uri="{BB962C8B-B14F-4D97-AF65-F5344CB8AC3E}">
        <p14:creationId xmlns:p14="http://schemas.microsoft.com/office/powerpoint/2010/main" val="3099640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participants read the student anchor papers, they will use the highlighted key vocabulary from the Official Reading Scoring Guide to identify the</a:t>
            </a:r>
            <a:r>
              <a:rPr lang="en-US" baseline="0" dirty="0" smtClean="0"/>
              <a:t> </a:t>
            </a:r>
            <a:r>
              <a:rPr lang="en-US" b="1" baseline="0" dirty="0" smtClean="0"/>
              <a:t>preponderance of evidence</a:t>
            </a:r>
            <a:r>
              <a:rPr lang="en-US" b="0" baseline="0" dirty="0" smtClean="0"/>
              <a:t> - </a:t>
            </a:r>
            <a:r>
              <a:rPr lang="en-US" sz="1100" i="1" dirty="0"/>
              <a:t>the greater weight of the </a:t>
            </a:r>
            <a:r>
              <a:rPr lang="en-US" sz="1100" b="1" i="1" dirty="0"/>
              <a:t>evidence</a:t>
            </a:r>
            <a:r>
              <a:rPr lang="en-US" sz="1100" i="1" dirty="0"/>
              <a:t> to decide in favor of one side or the other. </a:t>
            </a:r>
          </a:p>
          <a:p>
            <a:endParaRPr lang="en-US" sz="1100" i="1" dirty="0"/>
          </a:p>
          <a:p>
            <a:endParaRPr lang="en-US" i="1" dirty="0"/>
          </a:p>
        </p:txBody>
      </p:sp>
      <p:sp>
        <p:nvSpPr>
          <p:cNvPr id="4" name="Slide Number Placeholder 3"/>
          <p:cNvSpPr>
            <a:spLocks noGrp="1"/>
          </p:cNvSpPr>
          <p:nvPr>
            <p:ph type="sldNum" sz="quarter" idx="10"/>
          </p:nvPr>
        </p:nvSpPr>
        <p:spPr/>
        <p:txBody>
          <a:bodyPr/>
          <a:lstStyle/>
          <a:p>
            <a:fld id="{E2B63952-BBA8-4838-A0CF-80F9272645AB}" type="slidenum">
              <a:rPr lang="en-US" smtClean="0"/>
              <a:t>36</a:t>
            </a:fld>
            <a:endParaRPr lang="en-US"/>
          </a:p>
        </p:txBody>
      </p:sp>
    </p:spTree>
    <p:extLst>
      <p:ext uri="{BB962C8B-B14F-4D97-AF65-F5344CB8AC3E}">
        <p14:creationId xmlns:p14="http://schemas.microsoft.com/office/powerpoint/2010/main" val="3031084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participants have read and identified evidence, they will record their score on a</a:t>
            </a:r>
            <a:r>
              <a:rPr lang="en-US" baseline="0" dirty="0" smtClean="0"/>
              <a:t> sticky note to share with the team during the collaboration and justification activity.</a:t>
            </a:r>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37</a:t>
            </a:fld>
            <a:endParaRPr lang="en-US"/>
          </a:p>
        </p:txBody>
      </p:sp>
    </p:spTree>
    <p:extLst>
      <p:ext uri="{BB962C8B-B14F-4D97-AF65-F5344CB8AC3E}">
        <p14:creationId xmlns:p14="http://schemas.microsoft.com/office/powerpoint/2010/main" val="575387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Teams will share out their scores</a:t>
            </a:r>
            <a:r>
              <a:rPr lang="en-US" baseline="0" dirty="0" smtClean="0"/>
              <a:t> within their group and a designated recorder will chart the teams scores. </a:t>
            </a:r>
            <a:r>
              <a:rPr lang="en-US" dirty="0" smtClean="0"/>
              <a:t>Tell</a:t>
            </a:r>
            <a:r>
              <a:rPr lang="en-US" baseline="0" dirty="0" smtClean="0"/>
              <a:t> participants to f</a:t>
            </a:r>
            <a:r>
              <a:rPr lang="en-US" dirty="0" smtClean="0"/>
              <a:t>ocus on traits with discrepancies, try to come to consensus. Each participant should support scores using both language from the scoring guide and evidence from the student</a:t>
            </a:r>
            <a:r>
              <a:rPr lang="en-US" baseline="0" dirty="0" smtClean="0"/>
              <a:t> writing.</a:t>
            </a:r>
            <a:r>
              <a:rPr lang="en-US" dirty="0" smtClean="0"/>
              <a:t/>
            </a:r>
            <a:br>
              <a:rPr lang="en-US" dirty="0" smtClean="0"/>
            </a:br>
            <a:r>
              <a:rPr lang="en-US" dirty="0" smtClean="0"/>
              <a:t/>
            </a:r>
            <a:br>
              <a:rPr lang="en-US" dirty="0" smtClean="0"/>
            </a:br>
            <a:r>
              <a:rPr lang="en-US" dirty="0" smtClean="0"/>
              <a:t>Consensus may not be 100% agreement. Sometimes it is okay to agree to disagree.</a:t>
            </a:r>
          </a:p>
          <a:p>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38</a:t>
            </a:fld>
            <a:endParaRPr lang="en-US" dirty="0"/>
          </a:p>
        </p:txBody>
      </p:sp>
    </p:spTree>
    <p:extLst>
      <p:ext uri="{BB962C8B-B14F-4D97-AF65-F5344CB8AC3E}">
        <p14:creationId xmlns:p14="http://schemas.microsoft.com/office/powerpoint/2010/main" val="1353943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you show this slide, encourage participants to only look at the scores and commentary for paper A. If they look ahead at other scores they will not get an accurate picture of their own accuracy.</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39</a:t>
            </a:fld>
            <a:endParaRPr lang="en-US" dirty="0"/>
          </a:p>
        </p:txBody>
      </p:sp>
    </p:spTree>
    <p:extLst>
      <p:ext uri="{BB962C8B-B14F-4D97-AF65-F5344CB8AC3E}">
        <p14:creationId xmlns:p14="http://schemas.microsoft.com/office/powerpoint/2010/main" val="1217725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40</a:t>
            </a:fld>
            <a:endParaRPr lang="en-US"/>
          </a:p>
        </p:txBody>
      </p:sp>
    </p:spTree>
    <p:extLst>
      <p:ext uri="{BB962C8B-B14F-4D97-AF65-F5344CB8AC3E}">
        <p14:creationId xmlns:p14="http://schemas.microsoft.com/office/powerpoint/2010/main" val="999866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a reminder of the 3 traits that count towards Essential</a:t>
            </a:r>
            <a:r>
              <a:rPr lang="en-US" baseline="0" dirty="0" smtClean="0"/>
              <a:t> Skills Scoring Traits.</a:t>
            </a:r>
            <a:endParaRPr lang="en-US" dirty="0" smtClean="0"/>
          </a:p>
          <a:p>
            <a:endParaRPr lang="en-US" dirty="0" smtClean="0"/>
          </a:p>
          <a:p>
            <a:r>
              <a:rPr lang="en-US" dirty="0" smtClean="0"/>
              <a:t>This is a time to remind</a:t>
            </a:r>
            <a:r>
              <a:rPr lang="en-US" baseline="0" dirty="0" smtClean="0"/>
              <a:t> participants that there are two separate scoring guides for Reading Essential Skills: Literary and Informational.</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41</a:t>
            </a:fld>
            <a:endParaRPr lang="en-US" dirty="0"/>
          </a:p>
        </p:txBody>
      </p:sp>
    </p:spTree>
    <p:extLst>
      <p:ext uri="{BB962C8B-B14F-4D97-AF65-F5344CB8AC3E}">
        <p14:creationId xmlns:p14="http://schemas.microsoft.com/office/powerpoint/2010/main" val="413609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42</a:t>
            </a:fld>
            <a:endParaRPr lang="en-US"/>
          </a:p>
        </p:txBody>
      </p:sp>
    </p:spTree>
    <p:extLst>
      <p:ext uri="{BB962C8B-B14F-4D97-AF65-F5344CB8AC3E}">
        <p14:creationId xmlns:p14="http://schemas.microsoft.com/office/powerpoint/2010/main" val="2018991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 will go through a similar activity</a:t>
            </a:r>
            <a:r>
              <a:rPr lang="en-US" baseline="0" dirty="0" smtClean="0"/>
              <a:t> utilizing the Informational Reading Scoring Guide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43</a:t>
            </a:fld>
            <a:endParaRPr lang="en-US"/>
          </a:p>
        </p:txBody>
      </p:sp>
    </p:spTree>
    <p:extLst>
      <p:ext uri="{BB962C8B-B14F-4D97-AF65-F5344CB8AC3E}">
        <p14:creationId xmlns:p14="http://schemas.microsoft.com/office/powerpoint/2010/main" val="1215590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Respond</a:t>
            </a:r>
            <a:r>
              <a:rPr lang="en-US" baseline="0" dirty="0" smtClean="0"/>
              <a:t> to questions from the group.</a:t>
            </a:r>
            <a:endParaRPr lang="en-US" dirty="0"/>
          </a:p>
        </p:txBody>
      </p:sp>
      <p:sp>
        <p:nvSpPr>
          <p:cNvPr id="4" name="Slide Number Placeholder 3"/>
          <p:cNvSpPr>
            <a:spLocks noGrp="1"/>
          </p:cNvSpPr>
          <p:nvPr>
            <p:ph type="sldNum" sz="quarter" idx="10"/>
          </p:nvPr>
        </p:nvSpPr>
        <p:spPr/>
        <p:txBody>
          <a:bodyPr/>
          <a:lstStyle/>
          <a:p>
            <a:fld id="{455C41C6-2A26-4CDE-8837-AB2021BC92DB}" type="slidenum">
              <a:rPr lang="en-US" smtClean="0"/>
              <a:t>44</a:t>
            </a:fld>
            <a:endParaRPr lang="en-US" dirty="0"/>
          </a:p>
        </p:txBody>
      </p:sp>
    </p:spTree>
    <p:extLst>
      <p:ext uri="{BB962C8B-B14F-4D97-AF65-F5344CB8AC3E}">
        <p14:creationId xmlns:p14="http://schemas.microsoft.com/office/powerpoint/2010/main" val="3825505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8762">
              <a:defRPr/>
            </a:pPr>
            <a:endParaRPr lang="en-US" b="0" u="none" baseline="0" dirty="0" smtClean="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45</a:t>
            </a:fld>
            <a:endParaRPr lang="en-US" altLang="en-US"/>
          </a:p>
        </p:txBody>
      </p:sp>
    </p:spTree>
    <p:extLst>
      <p:ext uri="{BB962C8B-B14F-4D97-AF65-F5344CB8AC3E}">
        <p14:creationId xmlns:p14="http://schemas.microsoft.com/office/powerpoint/2010/main" val="2993351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Opportunity</a:t>
            </a:r>
            <a:r>
              <a:rPr lang="en-US" baseline="0" dirty="0" smtClean="0"/>
              <a:t> to review collective group norms to ground the professional development. Facilitators can add specific language and norms adopted by the school district.</a:t>
            </a:r>
            <a:endParaRPr lang="en-US" dirty="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4</a:t>
            </a:fld>
            <a:endParaRPr lang="en-US" altLang="en-US"/>
          </a:p>
        </p:txBody>
      </p:sp>
    </p:spTree>
    <p:extLst>
      <p:ext uri="{BB962C8B-B14F-4D97-AF65-F5344CB8AC3E}">
        <p14:creationId xmlns:p14="http://schemas.microsoft.com/office/powerpoint/2010/main" val="7699618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46</a:t>
            </a:fld>
            <a:endParaRPr lang="en-US"/>
          </a:p>
        </p:txBody>
      </p:sp>
    </p:spTree>
    <p:extLst>
      <p:ext uri="{BB962C8B-B14F-4D97-AF65-F5344CB8AC3E}">
        <p14:creationId xmlns:p14="http://schemas.microsoft.com/office/powerpoint/2010/main" val="1363064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 to students completing Work Samples, students should have opportunities to become familiar with the scoring expectations and to discuss their performance in relation to these expectations. Rubrics can be incorporated into instructional experiences so that students receive formative feedback in relation to the rubrics throughout the course.</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47</a:t>
            </a:fld>
            <a:endParaRPr lang="en-US"/>
          </a:p>
        </p:txBody>
      </p:sp>
    </p:spTree>
    <p:extLst>
      <p:ext uri="{BB962C8B-B14F-4D97-AF65-F5344CB8AC3E}">
        <p14:creationId xmlns:p14="http://schemas.microsoft.com/office/powerpoint/2010/main" val="1663264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ES manual for recommendations,</a:t>
            </a:r>
            <a:r>
              <a:rPr lang="en-US" baseline="0" dirty="0" smtClean="0"/>
              <a:t> requirements, and clarifications.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48</a:t>
            </a:fld>
            <a:endParaRPr lang="en-US"/>
          </a:p>
        </p:txBody>
      </p:sp>
    </p:spTree>
    <p:extLst>
      <p:ext uri="{BB962C8B-B14F-4D97-AF65-F5344CB8AC3E}">
        <p14:creationId xmlns:p14="http://schemas.microsoft.com/office/powerpoint/2010/main" val="3040443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Scores on each trait take into account all student work. This includes notes created in the margins and account for responses in other trait</a:t>
            </a:r>
            <a:r>
              <a:rPr lang="en-US" baseline="0" dirty="0" smtClean="0"/>
              <a:t> area that apply to additional trait categories.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49</a:t>
            </a:fld>
            <a:endParaRPr lang="en-US"/>
          </a:p>
        </p:txBody>
      </p:sp>
    </p:spTree>
    <p:extLst>
      <p:ext uri="{BB962C8B-B14F-4D97-AF65-F5344CB8AC3E}">
        <p14:creationId xmlns:p14="http://schemas.microsoft.com/office/powerpoint/2010/main" val="2074931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to review and discuss appropriate and inappropriate feedback.</a:t>
            </a:r>
            <a:r>
              <a:rPr lang="en-US" baseline="0" dirty="0" smtClean="0"/>
              <a:t> </a:t>
            </a:r>
            <a:r>
              <a:rPr lang="en-US" sz="1200" kern="1200" dirty="0" smtClean="0">
                <a:solidFill>
                  <a:schemeClr val="tx1"/>
                </a:solidFill>
                <a:effectLst/>
                <a:latin typeface="+mn-lt"/>
                <a:ea typeface="+mn-ea"/>
                <a:cs typeface="+mn-cs"/>
              </a:rPr>
              <a:t>Students must complete their Work Samples independently with no inappropriate feedback (see Table 9. Appropriate and Inappropriate Feedback) coaching, or editing from anyone, including educators, parents, or peers. Work Samples must reflect independent, individual student work only.</a:t>
            </a:r>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50</a:t>
            </a:fld>
            <a:endParaRPr lang="en-US"/>
          </a:p>
        </p:txBody>
      </p:sp>
    </p:spTree>
    <p:extLst>
      <p:ext uri="{BB962C8B-B14F-4D97-AF65-F5344CB8AC3E}">
        <p14:creationId xmlns:p14="http://schemas.microsoft.com/office/powerpoint/2010/main" val="2074931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51</a:t>
            </a:fld>
            <a:endParaRPr lang="en-US"/>
          </a:p>
        </p:txBody>
      </p:sp>
    </p:spTree>
    <p:extLst>
      <p:ext uri="{BB962C8B-B14F-4D97-AF65-F5344CB8AC3E}">
        <p14:creationId xmlns:p14="http://schemas.microsoft.com/office/powerpoint/2010/main" val="20749317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
            </a:r>
            <a:r>
              <a:rPr lang="en-US" baseline="0" dirty="0" smtClean="0"/>
              <a:t> participants this is a portion of the Feedback Form</a:t>
            </a:r>
            <a:r>
              <a:rPr lang="en-US" b="0" baseline="0" dirty="0" smtClean="0"/>
              <a:t>. </a:t>
            </a:r>
          </a:p>
          <a:p>
            <a:endParaRPr lang="en-US" b="0" baseline="0" dirty="0" smtClean="0"/>
          </a:p>
          <a:p>
            <a:r>
              <a:rPr lang="en-US" b="0" baseline="0" dirty="0" smtClean="0"/>
              <a:t>Extended activity: Participants refer back to highlighting a blank Official Reading Scoring Guide as a feedback tool or complete the Essential Skills feedback form.</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52</a:t>
            </a:fld>
            <a:endParaRPr lang="en-US"/>
          </a:p>
        </p:txBody>
      </p:sp>
    </p:spTree>
    <p:extLst>
      <p:ext uri="{BB962C8B-B14F-4D97-AF65-F5344CB8AC3E}">
        <p14:creationId xmlns:p14="http://schemas.microsoft.com/office/powerpoint/2010/main" val="672383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educators</a:t>
            </a:r>
            <a:r>
              <a:rPr lang="en-US" baseline="0" dirty="0" smtClean="0"/>
              <a:t> that they may contact WESD to access </a:t>
            </a:r>
            <a:r>
              <a:rPr lang="en-US" baseline="0" dirty="0" err="1" smtClean="0"/>
              <a:t>ORSkills</a:t>
            </a:r>
            <a:r>
              <a:rPr lang="en-US" baseline="0" dirty="0" smtClean="0"/>
              <a:t> and other reading work samples that have already been developed.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53</a:t>
            </a:fld>
            <a:endParaRPr lang="en-US"/>
          </a:p>
        </p:txBody>
      </p:sp>
    </p:spTree>
    <p:extLst>
      <p:ext uri="{BB962C8B-B14F-4D97-AF65-F5344CB8AC3E}">
        <p14:creationId xmlns:p14="http://schemas.microsoft.com/office/powerpoint/2010/main" val="3738274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54</a:t>
            </a:fld>
            <a:endParaRPr lang="en-US"/>
          </a:p>
        </p:txBody>
      </p:sp>
    </p:spTree>
    <p:extLst>
      <p:ext uri="{BB962C8B-B14F-4D97-AF65-F5344CB8AC3E}">
        <p14:creationId xmlns:p14="http://schemas.microsoft.com/office/powerpoint/2010/main" val="143587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8762">
              <a:defRPr/>
            </a:pPr>
            <a:endParaRPr lang="en-US" b="0" u="none" baseline="0" dirty="0" smtClean="0"/>
          </a:p>
        </p:txBody>
      </p:sp>
      <p:sp>
        <p:nvSpPr>
          <p:cNvPr id="4" name="Slide Number Placeholder 3"/>
          <p:cNvSpPr>
            <a:spLocks noGrp="1"/>
          </p:cNvSpPr>
          <p:nvPr>
            <p:ph type="sldNum" sz="quarter" idx="10"/>
          </p:nvPr>
        </p:nvSpPr>
        <p:spPr/>
        <p:txBody>
          <a:bodyPr/>
          <a:lstStyle/>
          <a:p>
            <a:fld id="{AA6A7D57-ADBD-487A-860F-C1E1A4C3CD3E}" type="slidenum">
              <a:rPr lang="en-US" altLang="en-US" smtClean="0"/>
              <a:pPr/>
              <a:t>5</a:t>
            </a:fld>
            <a:endParaRPr lang="en-US" altLang="en-US"/>
          </a:p>
        </p:txBody>
      </p:sp>
    </p:spTree>
    <p:extLst>
      <p:ext uri="{BB962C8B-B14F-4D97-AF65-F5344CB8AC3E}">
        <p14:creationId xmlns:p14="http://schemas.microsoft.com/office/powerpoint/2010/main" val="3191669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this</a:t>
            </a:r>
            <a:r>
              <a:rPr lang="en-US" baseline="0" dirty="0" smtClean="0"/>
              <a:t> portion, educators will build there background around developing reading work samples: </a:t>
            </a:r>
          </a:p>
          <a:p>
            <a:pPr marL="514350" indent="-514350">
              <a:buFont typeface="+mj-lt"/>
              <a:buAutoNum type="arabicPeriod"/>
            </a:pPr>
            <a:r>
              <a:rPr lang="en-US" dirty="0" smtClean="0">
                <a:latin typeface="Cambria" panose="02040503050406030204" pitchFamily="18" charset="0"/>
              </a:rPr>
              <a:t>Understand Characteristics and purposes of work samples.</a:t>
            </a:r>
          </a:p>
          <a:p>
            <a:pPr marL="514350" indent="-514350">
              <a:buFont typeface="+mj-lt"/>
              <a:buAutoNum type="arabicPeriod"/>
            </a:pPr>
            <a:r>
              <a:rPr lang="en-US" dirty="0" smtClean="0">
                <a:latin typeface="Cambria" panose="02040503050406030204" pitchFamily="18" charset="0"/>
              </a:rPr>
              <a:t>Identify topic/reading passage.</a:t>
            </a:r>
          </a:p>
          <a:p>
            <a:pPr marL="514350" indent="-514350">
              <a:buFont typeface="+mj-lt"/>
              <a:buAutoNum type="arabicPeriod"/>
            </a:pPr>
            <a:r>
              <a:rPr lang="en-US" dirty="0" smtClean="0">
                <a:latin typeface="Cambria" panose="02040503050406030204" pitchFamily="18" charset="0"/>
              </a:rPr>
              <a:t>Analyze reading passage.</a:t>
            </a:r>
          </a:p>
          <a:p>
            <a:pPr marL="514350" indent="-514350">
              <a:buFont typeface="+mj-lt"/>
              <a:buAutoNum type="arabicPeriod"/>
            </a:pPr>
            <a:r>
              <a:rPr lang="en-US" dirty="0" smtClean="0">
                <a:latin typeface="Cambria" panose="02040503050406030204" pitchFamily="18" charset="0"/>
              </a:rPr>
              <a:t>Draft reading task.</a:t>
            </a:r>
          </a:p>
          <a:p>
            <a:pPr marL="514350" indent="-514350">
              <a:buFont typeface="+mj-lt"/>
              <a:buAutoNum type="arabicPeriod"/>
            </a:pPr>
            <a:r>
              <a:rPr lang="en-US" dirty="0" smtClean="0">
                <a:latin typeface="Cambria" panose="02040503050406030204" pitchFamily="18" charset="0"/>
              </a:rPr>
              <a:t>Format the reading task</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2B63952-BBA8-4838-A0CF-80F9272645A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344233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Sample prompts must align with the Common Core  standards for the skill area being assessed.</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9</a:t>
            </a:fld>
            <a:endParaRPr lang="en-US"/>
          </a:p>
        </p:txBody>
      </p:sp>
    </p:spTree>
    <p:extLst>
      <p:ext uri="{BB962C8B-B14F-4D97-AF65-F5344CB8AC3E}">
        <p14:creationId xmlns:p14="http://schemas.microsoft.com/office/powerpoint/2010/main" val="2798530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can</a:t>
            </a:r>
            <a:r>
              <a:rPr lang="en-US" baseline="0" dirty="0" smtClean="0"/>
              <a:t> provide educators with hard copies of the Guide for Developing Reading Tasks at this time and allow educators time to review the document in small groups. Many of the notes provided in the Reading Guide will be included in the presentation and facilitator notes.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10</a:t>
            </a:fld>
            <a:endParaRPr lang="en-US"/>
          </a:p>
        </p:txBody>
      </p:sp>
    </p:spTree>
    <p:extLst>
      <p:ext uri="{BB962C8B-B14F-4D97-AF65-F5344CB8AC3E}">
        <p14:creationId xmlns:p14="http://schemas.microsoft.com/office/powerpoint/2010/main" val="2634374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Educators</a:t>
            </a:r>
            <a:r>
              <a:rPr lang="en-US" baseline="0" dirty="0" smtClean="0"/>
              <a:t> should employ their professional judgement in selecting passages.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All passages used for reading work samples should be at high school level. Literary selections for reading work samples should be appropriate in length and complexity to allow for responses that can meet standard on all traits of the scoring guide. </a:t>
            </a:r>
          </a:p>
          <a:p>
            <a:endParaRPr lang="en-US" dirty="0"/>
          </a:p>
        </p:txBody>
      </p:sp>
      <p:sp>
        <p:nvSpPr>
          <p:cNvPr id="4" name="Slide Number Placeholder 3"/>
          <p:cNvSpPr>
            <a:spLocks noGrp="1"/>
          </p:cNvSpPr>
          <p:nvPr>
            <p:ph type="sldNum" sz="quarter" idx="10"/>
          </p:nvPr>
        </p:nvSpPr>
        <p:spPr/>
        <p:txBody>
          <a:bodyPr/>
          <a:lstStyle/>
          <a:p>
            <a:fld id="{952DC6C8-DAB9-43F0-BB85-2D0C851947CF}" type="slidenum">
              <a:rPr lang="en-US" altLang="en-US" smtClean="0"/>
              <a:pPr/>
              <a:t>11</a:t>
            </a:fld>
            <a:endParaRPr lang="en-US" altLang="en-US"/>
          </a:p>
        </p:txBody>
      </p:sp>
    </p:spTree>
    <p:extLst>
      <p:ext uri="{BB962C8B-B14F-4D97-AF65-F5344CB8AC3E}">
        <p14:creationId xmlns:p14="http://schemas.microsoft.com/office/powerpoint/2010/main" val="3427369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Logo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spTree>
    <p:extLst>
      <p:ext uri="{BB962C8B-B14F-4D97-AF65-F5344CB8AC3E}">
        <p14:creationId xmlns:p14="http://schemas.microsoft.com/office/powerpoint/2010/main" val="26848146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92834"/>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1992834"/>
            <a:ext cx="4629150" cy="38682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3593039"/>
            <a:ext cx="2949178" cy="2275953"/>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Tree>
    <p:extLst>
      <p:ext uri="{BB962C8B-B14F-4D97-AF65-F5344CB8AC3E}">
        <p14:creationId xmlns:p14="http://schemas.microsoft.com/office/powerpoint/2010/main" val="2031801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99813"/>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p:cNvSpPr>
          <p:nvPr>
            <p:ph type="pic" idx="1"/>
          </p:nvPr>
        </p:nvSpPr>
        <p:spPr>
          <a:xfrm>
            <a:off x="3887391" y="1999818"/>
            <a:ext cx="4629150" cy="386123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29841" y="3613977"/>
            <a:ext cx="2949178" cy="228991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Tree>
    <p:extLst>
      <p:ext uri="{BB962C8B-B14F-4D97-AF65-F5344CB8AC3E}">
        <p14:creationId xmlns:p14="http://schemas.microsoft.com/office/powerpoint/2010/main" val="22240080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Logo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7328" y="2326251"/>
            <a:ext cx="4655427" cy="2315175"/>
          </a:xfrm>
          <a:prstGeom prst="rect">
            <a:avLst/>
          </a:prstGeom>
        </p:spPr>
      </p:pic>
    </p:spTree>
    <p:extLst>
      <p:ext uri="{BB962C8B-B14F-4D97-AF65-F5344CB8AC3E}">
        <p14:creationId xmlns:p14="http://schemas.microsoft.com/office/powerpoint/2010/main" val="412467704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Logo/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4462480"/>
            <a:ext cx="7886700" cy="1325563"/>
          </a:xfrm>
        </p:spPr>
        <p:txBody>
          <a:bodyPr/>
          <a:lstStyle>
            <a:lvl1pPr algn="ctr">
              <a:defRPr>
                <a:solidFill>
                  <a:schemeClr val="tx1"/>
                </a:solidFill>
              </a:defRPr>
            </a:lvl1pPr>
          </a:lstStyle>
          <a:p>
            <a:r>
              <a:rPr lang="en-US" dirty="0" smtClean="0"/>
              <a:t>CLICK TO EDIT MASTER TITLE STYLE</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spTree>
    <p:extLst>
      <p:ext uri="{BB962C8B-B14F-4D97-AF65-F5344CB8AC3E}">
        <p14:creationId xmlns:p14="http://schemas.microsoft.com/office/powerpoint/2010/main" val="349430017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82367"/>
            <a:ext cx="6858000" cy="2274477"/>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4348915"/>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45685009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4376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982363"/>
            <a:ext cx="7886700" cy="2580112"/>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02894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3427255"/>
            <a:ext cx="38862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3427255"/>
            <a:ext cx="38862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3732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002541"/>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3440161"/>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4341655"/>
            <a:ext cx="3868340" cy="1848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3440161"/>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4341655"/>
            <a:ext cx="3887391" cy="1848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74071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398659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Logo/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4462480"/>
            <a:ext cx="7886700" cy="1325563"/>
          </a:xfrm>
        </p:spPr>
        <p:txBody>
          <a:bodyPr/>
          <a:lstStyle>
            <a:lvl1pPr algn="ctr">
              <a:defRPr>
                <a:solidFill>
                  <a:schemeClr val="tx1"/>
                </a:solidFill>
              </a:defRPr>
            </a:lvl1pPr>
          </a:lstStyle>
          <a:p>
            <a:r>
              <a:rPr lang="en-US" dirty="0" smtClean="0"/>
              <a:t>CLICK TO EDIT MASTER TITLE STYLE</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7328" y="2147305"/>
            <a:ext cx="4655427" cy="2315175"/>
          </a:xfrm>
          <a:prstGeom prst="rect">
            <a:avLst/>
          </a:prstGeom>
        </p:spPr>
      </p:pic>
    </p:spTree>
    <p:extLst>
      <p:ext uri="{BB962C8B-B14F-4D97-AF65-F5344CB8AC3E}">
        <p14:creationId xmlns:p14="http://schemas.microsoft.com/office/powerpoint/2010/main" val="40038951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r="-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spTree>
    <p:extLst>
      <p:ext uri="{BB962C8B-B14F-4D97-AF65-F5344CB8AC3E}">
        <p14:creationId xmlns:p14="http://schemas.microsoft.com/office/powerpoint/2010/main" val="390117161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92834"/>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1992834"/>
            <a:ext cx="4629150" cy="38682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3593039"/>
            <a:ext cx="2949178" cy="2275953"/>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Tree>
    <p:extLst>
      <p:ext uri="{BB962C8B-B14F-4D97-AF65-F5344CB8AC3E}">
        <p14:creationId xmlns:p14="http://schemas.microsoft.com/office/powerpoint/2010/main" val="2752027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99813"/>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p:cNvSpPr>
          <p:nvPr>
            <p:ph type="pic" idx="1"/>
          </p:nvPr>
        </p:nvSpPr>
        <p:spPr>
          <a:xfrm>
            <a:off x="3887391" y="1999818"/>
            <a:ext cx="4629150" cy="386123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29841" y="3613977"/>
            <a:ext cx="2949178" cy="228991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Tree>
    <p:extLst>
      <p:ext uri="{BB962C8B-B14F-4D97-AF65-F5344CB8AC3E}">
        <p14:creationId xmlns:p14="http://schemas.microsoft.com/office/powerpoint/2010/main" val="39065931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82367"/>
            <a:ext cx="6858000" cy="2274477"/>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4348915"/>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9568245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47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982363"/>
            <a:ext cx="7886700" cy="2580112"/>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9293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3427255"/>
            <a:ext cx="38862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3427255"/>
            <a:ext cx="38862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391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002541"/>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3440161"/>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4341655"/>
            <a:ext cx="3868340" cy="1848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3440161"/>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4341655"/>
            <a:ext cx="3887391" cy="1848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00816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022920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r="-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11581"/>
            <a:ext cx="1714500" cy="669486"/>
          </a:xfrm>
          <a:prstGeom prst="rect">
            <a:avLst/>
          </a:prstGeom>
        </p:spPr>
      </p:pic>
    </p:spTree>
    <p:extLst>
      <p:ext uri="{BB962C8B-B14F-4D97-AF65-F5344CB8AC3E}">
        <p14:creationId xmlns:p14="http://schemas.microsoft.com/office/powerpoint/2010/main" val="29321771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99848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3427255"/>
            <a:ext cx="7886700" cy="27497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spTree>
    <p:extLst>
      <p:ext uri="{BB962C8B-B14F-4D97-AF65-F5344CB8AC3E}">
        <p14:creationId xmlns:p14="http://schemas.microsoft.com/office/powerpoint/2010/main" val="26040774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99848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3427255"/>
            <a:ext cx="7886700" cy="27497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spTree>
    <p:extLst>
      <p:ext uri="{BB962C8B-B14F-4D97-AF65-F5344CB8AC3E}">
        <p14:creationId xmlns:p14="http://schemas.microsoft.com/office/powerpoint/2010/main" val="200609957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oregon.gov/ode/educator-resources/essentialskills/Documents/es_worksample_guidelines_developing_reading.pdf"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www.oregon.gov/ode/educator-resources/essentialskills/Documents/es_worksample_template-reading.docx"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hyperlink" Target="https://www.oregon.gov/ode/educator-resources/essentialskills/Pages/Reading-Performance-Asmt-Practice-Tasks.aspx"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oregon.gov/ode/educator-resources/essentialskills/Pages/Reading-Performance-Asmt-Practice-Tasks.aspx" TargetMode="External"/><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en/road-sign-attention-right-of-way-63983/"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pixabay.com/en/road-sign-attention-right-of-way-63983/"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hyperlink" Target="https://pixabay.com/en/document-agreement-documents-sign-428331/"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hyperlink" Target="https://pixabay.com/en/question-board-chalk-school-1262378/"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hyperlink" Target="https://pixabay.com/en/road-sign-attention-right-of-way-63983/"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hyperlink" Target="mailto:tony.bertrand@state.or.u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Title" title="Essential Skills Reading Work Sample Development Soring and Calibration"/>
          <p:cNvSpPr txBox="1">
            <a:spLocks noChangeArrowheads="1"/>
          </p:cNvSpPr>
          <p:nvPr/>
        </p:nvSpPr>
        <p:spPr>
          <a:xfrm>
            <a:off x="2057206" y="4270325"/>
            <a:ext cx="5524211" cy="1817958"/>
          </a:xfrm>
          <a:prstGeom prst="rect">
            <a:avLst/>
          </a:prstGeom>
          <a:ln w="57150">
            <a:noFill/>
          </a:ln>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ltLang="en-US" b="1" dirty="0" smtClean="0">
              <a:latin typeface="Cambria" panose="02040503050406030204" pitchFamily="18" charset="0"/>
              <a:cs typeface="Arial" charset="0"/>
            </a:endParaRPr>
          </a:p>
        </p:txBody>
      </p:sp>
      <p:sp>
        <p:nvSpPr>
          <p:cNvPr id="3" name="Title 2"/>
          <p:cNvSpPr>
            <a:spLocks noGrp="1"/>
          </p:cNvSpPr>
          <p:nvPr>
            <p:ph type="title"/>
          </p:nvPr>
        </p:nvSpPr>
        <p:spPr>
          <a:xfrm>
            <a:off x="0" y="4876188"/>
            <a:ext cx="9144000" cy="1325563"/>
          </a:xfrm>
        </p:spPr>
        <p:txBody>
          <a:bodyPr>
            <a:normAutofit fontScale="90000"/>
          </a:bodyPr>
          <a:lstStyle/>
          <a:p>
            <a:pPr marL="0" indent="0"/>
            <a:r>
              <a:rPr lang="en-US" altLang="en-US" dirty="0">
                <a:latin typeface="Cambria" panose="02040503050406030204" pitchFamily="18" charset="0"/>
                <a:cs typeface="Arial" charset="0"/>
              </a:rPr>
              <a:t>Essential Skills</a:t>
            </a:r>
            <a:br>
              <a:rPr lang="en-US" altLang="en-US" dirty="0">
                <a:latin typeface="Cambria" panose="02040503050406030204" pitchFamily="18" charset="0"/>
                <a:cs typeface="Arial" charset="0"/>
              </a:rPr>
            </a:br>
            <a:r>
              <a:rPr lang="en-US" altLang="en-US" dirty="0">
                <a:latin typeface="Cambria" panose="02040503050406030204" pitchFamily="18" charset="0"/>
                <a:cs typeface="Arial" charset="0"/>
              </a:rPr>
              <a:t> </a:t>
            </a:r>
            <a:r>
              <a:rPr lang="en-US" altLang="en-US" dirty="0" smtClean="0">
                <a:latin typeface="Cambria" panose="02040503050406030204" pitchFamily="18" charset="0"/>
                <a:cs typeface="Arial" charset="0"/>
              </a:rPr>
              <a:t>Reading Work </a:t>
            </a:r>
            <a:r>
              <a:rPr lang="en-US" altLang="en-US" dirty="0">
                <a:latin typeface="Cambria" panose="02040503050406030204" pitchFamily="18" charset="0"/>
                <a:cs typeface="Arial" charset="0"/>
              </a:rPr>
              <a:t>Samples </a:t>
            </a:r>
            <a:br>
              <a:rPr lang="en-US" altLang="en-US" dirty="0">
                <a:latin typeface="Cambria" panose="02040503050406030204" pitchFamily="18" charset="0"/>
                <a:cs typeface="Arial" charset="0"/>
              </a:rPr>
            </a:br>
            <a:r>
              <a:rPr lang="en-US" altLang="en-US" dirty="0" smtClean="0">
                <a:latin typeface="Cambria" panose="02040503050406030204" pitchFamily="18" charset="0"/>
                <a:cs typeface="Arial" charset="0"/>
              </a:rPr>
              <a:t>Development, Scoring, </a:t>
            </a:r>
            <a:br>
              <a:rPr lang="en-US" altLang="en-US" dirty="0" smtClean="0">
                <a:latin typeface="Cambria" panose="02040503050406030204" pitchFamily="18" charset="0"/>
                <a:cs typeface="Arial" charset="0"/>
              </a:rPr>
            </a:br>
            <a:r>
              <a:rPr lang="en-US" altLang="en-US" dirty="0" smtClean="0">
                <a:latin typeface="Cambria" panose="02040503050406030204" pitchFamily="18" charset="0"/>
                <a:cs typeface="Arial" charset="0"/>
              </a:rPr>
              <a:t>and </a:t>
            </a:r>
            <a:r>
              <a:rPr lang="en-US" altLang="en-US" dirty="0">
                <a:latin typeface="Cambria" panose="02040503050406030204" pitchFamily="18" charset="0"/>
                <a:cs typeface="Arial" charset="0"/>
              </a:rPr>
              <a:t>Calibration</a:t>
            </a:r>
            <a:br>
              <a:rPr lang="en-US" altLang="en-US" dirty="0">
                <a:latin typeface="Cambria" panose="02040503050406030204" pitchFamily="18" charset="0"/>
                <a:cs typeface="Arial" charset="0"/>
              </a:rPr>
            </a:br>
            <a:endParaRPr lang="en-US" dirty="0"/>
          </a:p>
        </p:txBody>
      </p:sp>
    </p:spTree>
    <p:extLst>
      <p:ext uri="{BB962C8B-B14F-4D97-AF65-F5344CB8AC3E}">
        <p14:creationId xmlns:p14="http://schemas.microsoft.com/office/powerpoint/2010/main" val="3901807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7321" y="627063"/>
            <a:ext cx="7886700" cy="1325562"/>
          </a:xfrm>
        </p:spPr>
        <p:txBody>
          <a:bodyPr/>
          <a:lstStyle/>
          <a:p>
            <a:r>
              <a:rPr lang="en-US" b="1" dirty="0" smtClean="0">
                <a:solidFill>
                  <a:schemeClr val="tx1"/>
                </a:solidFill>
                <a:latin typeface="Cambria" panose="02040503050406030204" pitchFamily="18" charset="0"/>
              </a:rPr>
              <a:t>Step 2: Analyze the Passage</a:t>
            </a:r>
            <a:endParaRPr lang="en-US" b="1" dirty="0">
              <a:solidFill>
                <a:schemeClr val="tx1"/>
              </a:solidFill>
              <a:latin typeface="Cambria" panose="02040503050406030204" pitchFamily="18" charset="0"/>
            </a:endParaRPr>
          </a:p>
        </p:txBody>
      </p:sp>
      <p:sp>
        <p:nvSpPr>
          <p:cNvPr id="3" name="Content Placeholder 2"/>
          <p:cNvSpPr>
            <a:spLocks noGrp="1"/>
          </p:cNvSpPr>
          <p:nvPr>
            <p:ph idx="4294967295"/>
          </p:nvPr>
        </p:nvSpPr>
        <p:spPr>
          <a:xfrm>
            <a:off x="340242" y="2615610"/>
            <a:ext cx="8112643" cy="4572000"/>
          </a:xfrm>
        </p:spPr>
        <p:txBody>
          <a:bodyPr>
            <a:normAutofit/>
          </a:bodyPr>
          <a:lstStyle/>
          <a:p>
            <a:pPr marL="0" indent="0">
              <a:buNone/>
            </a:pPr>
            <a:r>
              <a:rPr lang="en-US" b="1" i="1" u="sng" dirty="0" smtClean="0">
                <a:latin typeface="Cambria" panose="02040503050406030204" pitchFamily="18" charset="0"/>
              </a:rPr>
              <a:t>Considerations:</a:t>
            </a:r>
            <a:endParaRPr lang="en-US" b="1" dirty="0" smtClean="0">
              <a:latin typeface="Cambria" panose="02040503050406030204" pitchFamily="18" charset="0"/>
            </a:endParaRPr>
          </a:p>
          <a:p>
            <a:pPr marL="0" indent="0">
              <a:buNone/>
            </a:pPr>
            <a:r>
              <a:rPr lang="en-US" sz="2400" dirty="0" smtClean="0">
                <a:latin typeface="Cambria" panose="02040503050406030204" pitchFamily="18" charset="0"/>
              </a:rPr>
              <a:t>Texts</a:t>
            </a:r>
            <a:r>
              <a:rPr lang="en-US" sz="2800" dirty="0" smtClean="0">
                <a:latin typeface="Cambria" panose="02040503050406030204" pitchFamily="18" charset="0"/>
              </a:rPr>
              <a:t>:</a:t>
            </a:r>
          </a:p>
          <a:p>
            <a:pPr lvl="1">
              <a:buFont typeface="Arial" panose="020B0604020202020204" pitchFamily="34" charset="0"/>
              <a:buChar char="•"/>
            </a:pPr>
            <a:r>
              <a:rPr lang="en-US" dirty="0">
                <a:latin typeface="Cambria" panose="02040503050406030204" pitchFamily="18" charset="0"/>
              </a:rPr>
              <a:t>M</a:t>
            </a:r>
            <a:r>
              <a:rPr lang="en-US" sz="2400" dirty="0" smtClean="0">
                <a:latin typeface="Cambria" panose="02040503050406030204" pitchFamily="18" charset="0"/>
              </a:rPr>
              <a:t>ay be drawn from a variety of resources (traditional text, audio, video, graphics).</a:t>
            </a:r>
          </a:p>
          <a:p>
            <a:pPr lvl="1"/>
            <a:r>
              <a:rPr lang="en-US" dirty="0">
                <a:latin typeface="Cambria" panose="02040503050406030204" pitchFamily="18" charset="0"/>
              </a:rPr>
              <a:t>S</a:t>
            </a:r>
            <a:r>
              <a:rPr lang="en-US" sz="2400" dirty="0" smtClean="0">
                <a:latin typeface="Cambria" panose="02040503050406030204" pitchFamily="18" charset="0"/>
              </a:rPr>
              <a:t>hould be of a suitable length and complexity (see the Guide for Developing Reading Tasks for more clarification</a:t>
            </a:r>
            <a:r>
              <a:rPr lang="en-US" dirty="0">
                <a:latin typeface="Cambria" panose="02040503050406030204" pitchFamily="18" charset="0"/>
              </a:rPr>
              <a:t>). </a:t>
            </a:r>
            <a:r>
              <a:rPr lang="en-US" sz="1400" dirty="0" smtClean="0">
                <a:latin typeface="Cambria" panose="02040503050406030204" pitchFamily="18" charset="0"/>
                <a:hlinkClick r:id="rId3"/>
              </a:rPr>
              <a:t>http</a:t>
            </a:r>
            <a:r>
              <a:rPr lang="en-US" sz="1400" dirty="0">
                <a:latin typeface="Cambria" panose="02040503050406030204" pitchFamily="18" charset="0"/>
                <a:hlinkClick r:id="rId3"/>
              </a:rPr>
              <a:t>://www.oregon.gov/ode/educator-resources/essentialskills/Documents/es_worksample_guidelines_developing_reading.pdf</a:t>
            </a:r>
            <a:endParaRPr lang="en-US" sz="1400" dirty="0" smtClean="0">
              <a:latin typeface="Cambria" panose="02040503050406030204" pitchFamily="18" charset="0"/>
            </a:endParaRPr>
          </a:p>
          <a:p>
            <a:pPr lvl="1">
              <a:buFont typeface="Arial" panose="020B0604020202020204" pitchFamily="34" charset="0"/>
              <a:buChar char="•"/>
            </a:pPr>
            <a:r>
              <a:rPr lang="en-US" dirty="0">
                <a:latin typeface="Cambria" panose="02040503050406030204" pitchFamily="18" charset="0"/>
              </a:rPr>
              <a:t>C</a:t>
            </a:r>
            <a:r>
              <a:rPr lang="en-US" sz="2400" dirty="0" smtClean="0">
                <a:latin typeface="Cambria" panose="02040503050406030204" pitchFamily="18" charset="0"/>
              </a:rPr>
              <a:t>omplexity should be evaluated on </a:t>
            </a:r>
            <a:r>
              <a:rPr lang="en-US" sz="2400" b="1" dirty="0" smtClean="0">
                <a:latin typeface="Cambria" panose="02040503050406030204" pitchFamily="18" charset="0"/>
              </a:rPr>
              <a:t>Qualitative</a:t>
            </a:r>
            <a:r>
              <a:rPr lang="en-US" sz="2400" dirty="0" smtClean="0">
                <a:latin typeface="Cambria" panose="02040503050406030204" pitchFamily="18" charset="0"/>
              </a:rPr>
              <a:t> and </a:t>
            </a:r>
            <a:r>
              <a:rPr lang="en-US" sz="2400" b="1" dirty="0" smtClean="0">
                <a:latin typeface="Cambria" panose="02040503050406030204" pitchFamily="18" charset="0"/>
              </a:rPr>
              <a:t>Quantitative</a:t>
            </a:r>
            <a:r>
              <a:rPr lang="en-US" sz="2400" dirty="0" smtClean="0">
                <a:latin typeface="Cambria" panose="02040503050406030204" pitchFamily="18" charset="0"/>
              </a:rPr>
              <a:t> measures.</a:t>
            </a:r>
          </a:p>
        </p:txBody>
      </p:sp>
      <p:pic>
        <p:nvPicPr>
          <p:cNvPr id="2050" name="Picture 2" descr="Open book" title="Graphic Obj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787" y="1696781"/>
            <a:ext cx="2594344" cy="166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8162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204" y="1870896"/>
            <a:ext cx="7886700" cy="1325563"/>
          </a:xfrm>
        </p:spPr>
        <p:txBody>
          <a:bodyPr/>
          <a:lstStyle/>
          <a:p>
            <a:r>
              <a:rPr lang="en-US" b="1" dirty="0" smtClean="0">
                <a:solidFill>
                  <a:schemeClr val="tx1"/>
                </a:solidFill>
                <a:latin typeface="Cambria" panose="02040503050406030204" pitchFamily="18" charset="0"/>
              </a:rPr>
              <a:t>Determining Text Complexity</a:t>
            </a:r>
            <a:endParaRPr lang="en-US" b="1" dirty="0">
              <a:solidFill>
                <a:schemeClr val="tx1"/>
              </a:solidFill>
              <a:latin typeface="Cambria" panose="02040503050406030204" pitchFamily="18" charset="0"/>
            </a:endParaRPr>
          </a:p>
        </p:txBody>
      </p:sp>
      <p:sp>
        <p:nvSpPr>
          <p:cNvPr id="3" name="Content Placeholder 2"/>
          <p:cNvSpPr>
            <a:spLocks noGrp="1"/>
          </p:cNvSpPr>
          <p:nvPr>
            <p:ph idx="1"/>
          </p:nvPr>
        </p:nvSpPr>
        <p:spPr>
          <a:xfrm>
            <a:off x="458528" y="2948789"/>
            <a:ext cx="8036885" cy="3515805"/>
          </a:xfrm>
        </p:spPr>
        <p:txBody>
          <a:bodyPr>
            <a:normAutofit fontScale="92500" lnSpcReduction="10000"/>
          </a:bodyPr>
          <a:lstStyle/>
          <a:p>
            <a:pPr marL="0" indent="0">
              <a:buNone/>
            </a:pPr>
            <a:r>
              <a:rPr lang="en-US" b="1" i="1" u="sng" dirty="0" smtClean="0">
                <a:latin typeface="Cambria" panose="02040503050406030204" pitchFamily="18" charset="0"/>
              </a:rPr>
              <a:t>Text Complexity is determined by</a:t>
            </a:r>
            <a:r>
              <a:rPr lang="en-US" b="1" i="1" dirty="0" smtClean="0">
                <a:latin typeface="Cambria" panose="02040503050406030204" pitchFamily="18" charset="0"/>
              </a:rPr>
              <a:t>:</a:t>
            </a:r>
          </a:p>
          <a:p>
            <a:pPr marL="0" indent="0">
              <a:buNone/>
            </a:pPr>
            <a:endParaRPr lang="en-US" sz="900" b="1" i="1" dirty="0" smtClean="0">
              <a:latin typeface="Cambria" panose="02040503050406030204" pitchFamily="18" charset="0"/>
            </a:endParaRPr>
          </a:p>
          <a:p>
            <a:pPr marL="914400" lvl="1" indent="-514350">
              <a:buFont typeface="+mj-lt"/>
              <a:buAutoNum type="arabicPeriod"/>
            </a:pPr>
            <a:r>
              <a:rPr lang="en-US" sz="2400" b="1" dirty="0" smtClean="0">
                <a:latin typeface="Cambria" panose="02040503050406030204" pitchFamily="18" charset="0"/>
              </a:rPr>
              <a:t>Quantitative measures- </a:t>
            </a:r>
            <a:r>
              <a:rPr lang="en-US" altLang="en-US" sz="2400" dirty="0">
                <a:latin typeface="Cambria" panose="02040503050406030204" pitchFamily="18" charset="0"/>
                <a:ea typeface="MS PGothic" pitchFamily="34" charset="-128"/>
              </a:rPr>
              <a:t>readability and other scores of text complexity often best measured by </a:t>
            </a:r>
            <a:r>
              <a:rPr lang="en-US" altLang="en-US" sz="2400" dirty="0" smtClean="0">
                <a:latin typeface="Cambria" panose="02040503050406030204" pitchFamily="18" charset="0"/>
                <a:ea typeface="MS PGothic" pitchFamily="34" charset="-128"/>
              </a:rPr>
              <a:t>computer software.</a:t>
            </a:r>
          </a:p>
          <a:p>
            <a:pPr marL="914400" lvl="1" indent="-514350">
              <a:buFont typeface="+mj-lt"/>
              <a:buAutoNum type="arabicPeriod"/>
            </a:pPr>
            <a:r>
              <a:rPr lang="en-US" altLang="en-US" sz="2400" b="1" dirty="0">
                <a:latin typeface="Cambria" panose="02040503050406030204" pitchFamily="18" charset="0"/>
                <a:ea typeface="MS PGothic" pitchFamily="34" charset="-128"/>
              </a:rPr>
              <a:t>Qualitative measures </a:t>
            </a:r>
            <a:r>
              <a:rPr lang="en-US" altLang="en-US" sz="2400" dirty="0">
                <a:latin typeface="Cambria" panose="02040503050406030204" pitchFamily="18" charset="0"/>
                <a:ea typeface="MS PGothic" pitchFamily="34" charset="-128"/>
              </a:rPr>
              <a:t>– levels of meaning, structure, language conventionality and clarity, and knowledge demands often best measured by an attentive human reader</a:t>
            </a:r>
            <a:r>
              <a:rPr lang="en-US" altLang="en-US" sz="2400" dirty="0" smtClean="0">
                <a:latin typeface="Cambria" panose="02040503050406030204" pitchFamily="18" charset="0"/>
                <a:ea typeface="MS PGothic" pitchFamily="34" charset="-128"/>
              </a:rPr>
              <a:t>.</a:t>
            </a:r>
          </a:p>
          <a:p>
            <a:pPr marL="914400" lvl="1" indent="-514350">
              <a:buFont typeface="+mj-lt"/>
              <a:buAutoNum type="arabicPeriod"/>
            </a:pPr>
            <a:r>
              <a:rPr lang="en-US" altLang="en-US" sz="2400" b="1" dirty="0">
                <a:latin typeface="Cambria" panose="02040503050406030204" pitchFamily="18" charset="0"/>
                <a:ea typeface="MS PGothic" pitchFamily="34" charset="-128"/>
              </a:rPr>
              <a:t>Reader and Task considerations </a:t>
            </a:r>
            <a:r>
              <a:rPr lang="en-US" altLang="en-US" sz="2400" dirty="0">
                <a:latin typeface="Cambria" panose="02040503050406030204" pitchFamily="18" charset="0"/>
                <a:ea typeface="MS PGothic" pitchFamily="34" charset="-128"/>
              </a:rPr>
              <a:t>– </a:t>
            </a:r>
            <a:r>
              <a:rPr lang="en-US" altLang="en-US" sz="2400" dirty="0" smtClean="0">
                <a:latin typeface="Cambria" panose="02040503050406030204" pitchFamily="18" charset="0"/>
                <a:ea typeface="MS PGothic" pitchFamily="34" charset="-128"/>
              </a:rPr>
              <a:t>reader’s background knowledge, </a:t>
            </a:r>
            <a:r>
              <a:rPr lang="en-US" altLang="en-US" sz="2400" dirty="0">
                <a:latin typeface="Cambria" panose="02040503050406030204" pitchFamily="18" charset="0"/>
                <a:ea typeface="MS PGothic" pitchFamily="34" charset="-128"/>
              </a:rPr>
              <a:t>motivation, </a:t>
            </a:r>
            <a:r>
              <a:rPr lang="en-US" altLang="en-US" sz="2400" dirty="0" smtClean="0">
                <a:latin typeface="Cambria" panose="02040503050406030204" pitchFamily="18" charset="0"/>
                <a:ea typeface="MS PGothic" pitchFamily="34" charset="-128"/>
              </a:rPr>
              <a:t>and interests. </a:t>
            </a:r>
            <a:endParaRPr lang="en-US" altLang="en-US" sz="2400" dirty="0">
              <a:latin typeface="Cambria" panose="02040503050406030204" pitchFamily="18" charset="0"/>
              <a:ea typeface="MS PGothic" pitchFamily="34" charset="-128"/>
            </a:endParaRPr>
          </a:p>
        </p:txBody>
      </p:sp>
    </p:spTree>
    <p:extLst>
      <p:ext uri="{BB962C8B-B14F-4D97-AF65-F5344CB8AC3E}">
        <p14:creationId xmlns:p14="http://schemas.microsoft.com/office/powerpoint/2010/main" val="1231830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68" y="1743304"/>
            <a:ext cx="7886700" cy="1325563"/>
          </a:xfrm>
        </p:spPr>
        <p:txBody>
          <a:bodyPr/>
          <a:lstStyle/>
          <a:p>
            <a:r>
              <a:rPr lang="en-US" b="1" dirty="0" smtClean="0">
                <a:solidFill>
                  <a:schemeClr val="tx1"/>
                </a:solidFill>
                <a:latin typeface="Cambria" panose="02040503050406030204" pitchFamily="18" charset="0"/>
              </a:rPr>
              <a:t>Determining Text Complexity</a:t>
            </a:r>
            <a:endParaRPr lang="en-US" b="1" dirty="0">
              <a:solidFill>
                <a:schemeClr val="tx1"/>
              </a:solidFill>
              <a:latin typeface="Cambria" panose="02040503050406030204" pitchFamily="18" charset="0"/>
            </a:endParaRPr>
          </a:p>
        </p:txBody>
      </p:sp>
      <p:sp>
        <p:nvSpPr>
          <p:cNvPr id="3" name="Content Placeholder 2"/>
          <p:cNvSpPr>
            <a:spLocks noGrp="1"/>
          </p:cNvSpPr>
          <p:nvPr>
            <p:ph idx="1"/>
          </p:nvPr>
        </p:nvSpPr>
        <p:spPr>
          <a:xfrm>
            <a:off x="489098" y="2860158"/>
            <a:ext cx="8026252" cy="3316805"/>
          </a:xfrm>
        </p:spPr>
        <p:txBody>
          <a:bodyPr>
            <a:noAutofit/>
          </a:bodyPr>
          <a:lstStyle/>
          <a:p>
            <a:pPr marL="0" indent="0">
              <a:buNone/>
            </a:pPr>
            <a:r>
              <a:rPr lang="en-US" b="1" i="1" u="sng" dirty="0" smtClean="0">
                <a:latin typeface="Cambria" panose="02040503050406030204" pitchFamily="18" charset="0"/>
              </a:rPr>
              <a:t>Quantitative Measures</a:t>
            </a:r>
            <a:r>
              <a:rPr lang="en-US" b="1" dirty="0" smtClean="0">
                <a:latin typeface="Cambria" panose="02040503050406030204" pitchFamily="18" charset="0"/>
              </a:rPr>
              <a:t>:</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dirty="0" smtClean="0">
                <a:latin typeface="Cambria" panose="02040503050406030204" pitchFamily="18" charset="0"/>
              </a:rPr>
              <a:t>word length</a:t>
            </a:r>
          </a:p>
          <a:p>
            <a:pPr lvl="1">
              <a:buFont typeface="Arial" panose="020B0604020202020204" pitchFamily="34" charset="0"/>
              <a:buChar char="•"/>
            </a:pPr>
            <a:r>
              <a:rPr lang="en-US" dirty="0" smtClean="0">
                <a:latin typeface="Cambria" panose="02040503050406030204" pitchFamily="18" charset="0"/>
              </a:rPr>
              <a:t>word frequency</a:t>
            </a:r>
          </a:p>
          <a:p>
            <a:pPr lvl="1">
              <a:buFont typeface="Arial" panose="020B0604020202020204" pitchFamily="34" charset="0"/>
              <a:buChar char="•"/>
            </a:pPr>
            <a:r>
              <a:rPr lang="en-US" dirty="0">
                <a:latin typeface="Cambria" panose="02040503050406030204" pitchFamily="18" charset="0"/>
              </a:rPr>
              <a:t>w</a:t>
            </a:r>
            <a:r>
              <a:rPr lang="en-US" dirty="0" smtClean="0">
                <a:latin typeface="Cambria" panose="02040503050406030204" pitchFamily="18" charset="0"/>
              </a:rPr>
              <a:t>ord difficulty</a:t>
            </a:r>
          </a:p>
          <a:p>
            <a:pPr lvl="1">
              <a:buFont typeface="Arial" panose="020B0604020202020204" pitchFamily="34" charset="0"/>
              <a:buChar char="•"/>
            </a:pPr>
            <a:r>
              <a:rPr lang="en-US" dirty="0">
                <a:latin typeface="Cambria" panose="02040503050406030204" pitchFamily="18" charset="0"/>
              </a:rPr>
              <a:t>s</a:t>
            </a:r>
            <a:r>
              <a:rPr lang="en-US" dirty="0" smtClean="0">
                <a:latin typeface="Cambria" panose="02040503050406030204" pitchFamily="18" charset="0"/>
              </a:rPr>
              <a:t>entence length</a:t>
            </a:r>
          </a:p>
          <a:p>
            <a:pPr lvl="1">
              <a:buFont typeface="Arial" panose="020B0604020202020204" pitchFamily="34" charset="0"/>
              <a:buChar char="•"/>
            </a:pPr>
            <a:r>
              <a:rPr lang="en-US" dirty="0" smtClean="0">
                <a:latin typeface="Cambria" panose="02040503050406030204" pitchFamily="18" charset="0"/>
              </a:rPr>
              <a:t>text cohesion</a:t>
            </a:r>
          </a:p>
          <a:p>
            <a:pPr marL="0" indent="0">
              <a:buNone/>
            </a:pPr>
            <a:endParaRPr lang="en-US" sz="800" dirty="0" smtClean="0">
              <a:latin typeface="Cambria" panose="02040503050406030204" pitchFamily="18" charset="0"/>
            </a:endParaRPr>
          </a:p>
          <a:p>
            <a:pPr marL="0" indent="0">
              <a:buNone/>
            </a:pPr>
            <a:r>
              <a:rPr lang="en-US" sz="2800" dirty="0" smtClean="0">
                <a:latin typeface="Cambria" panose="02040503050406030204" pitchFamily="18" charset="0"/>
              </a:rPr>
              <a:t>         </a:t>
            </a:r>
            <a:endParaRPr lang="en-US" sz="2800" i="1" dirty="0">
              <a:latin typeface="Cambria" panose="02040503050406030204" pitchFamily="18" charset="0"/>
            </a:endParaRPr>
          </a:p>
        </p:txBody>
      </p:sp>
      <p:pic>
        <p:nvPicPr>
          <p:cNvPr id="3074" name="Picture 2" descr="Chalkboard with equations" title="Graphic Obje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3625" y="3466215"/>
            <a:ext cx="3125973" cy="2083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7379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68" y="1743304"/>
            <a:ext cx="7886700" cy="1325563"/>
          </a:xfrm>
        </p:spPr>
        <p:txBody>
          <a:bodyPr/>
          <a:lstStyle/>
          <a:p>
            <a:r>
              <a:rPr lang="en-US" b="1" dirty="0" smtClean="0">
                <a:solidFill>
                  <a:schemeClr val="tx1"/>
                </a:solidFill>
                <a:latin typeface="Cambria" panose="02040503050406030204" pitchFamily="18" charset="0"/>
              </a:rPr>
              <a:t>Determining Text Complexity</a:t>
            </a:r>
            <a:endParaRPr lang="en-US" b="1" dirty="0">
              <a:solidFill>
                <a:schemeClr val="tx1"/>
              </a:solidFill>
              <a:latin typeface="Cambria" panose="02040503050406030204" pitchFamily="18" charset="0"/>
            </a:endParaRPr>
          </a:p>
        </p:txBody>
      </p:sp>
      <p:sp>
        <p:nvSpPr>
          <p:cNvPr id="3" name="Content Placeholder 2"/>
          <p:cNvSpPr>
            <a:spLocks noGrp="1"/>
          </p:cNvSpPr>
          <p:nvPr>
            <p:ph idx="1"/>
          </p:nvPr>
        </p:nvSpPr>
        <p:spPr>
          <a:xfrm>
            <a:off x="489098" y="2860158"/>
            <a:ext cx="8026252" cy="3316805"/>
          </a:xfrm>
        </p:spPr>
        <p:txBody>
          <a:bodyPr numCol="2">
            <a:noAutofit/>
          </a:bodyPr>
          <a:lstStyle/>
          <a:p>
            <a:pPr marL="0" indent="0">
              <a:buNone/>
            </a:pPr>
            <a:r>
              <a:rPr lang="en-US" b="1" i="1" u="sng" dirty="0">
                <a:latin typeface="Cambria" panose="02040503050406030204" pitchFamily="18" charset="0"/>
              </a:rPr>
              <a:t>Qualitative Measures</a:t>
            </a:r>
            <a:r>
              <a:rPr lang="en-US" b="1" dirty="0">
                <a:latin typeface="Cambria" panose="02040503050406030204" pitchFamily="18" charset="0"/>
              </a:rPr>
              <a:t>:</a:t>
            </a:r>
          </a:p>
          <a:p>
            <a:pPr lvl="1"/>
            <a:endParaRPr lang="en-US" sz="2800" dirty="0" smtClean="0">
              <a:latin typeface="Cambria" panose="02040503050406030204" pitchFamily="18" charset="0"/>
            </a:endParaRPr>
          </a:p>
          <a:p>
            <a:pPr lvl="1"/>
            <a:r>
              <a:rPr lang="en-US" sz="2800" dirty="0" smtClean="0">
                <a:latin typeface="Cambria" panose="02040503050406030204" pitchFamily="18" charset="0"/>
              </a:rPr>
              <a:t>levels </a:t>
            </a:r>
            <a:r>
              <a:rPr lang="en-US" sz="2800" dirty="0">
                <a:latin typeface="Cambria" panose="02040503050406030204" pitchFamily="18" charset="0"/>
              </a:rPr>
              <a:t>of meaning</a:t>
            </a:r>
          </a:p>
          <a:p>
            <a:pPr lvl="1"/>
            <a:r>
              <a:rPr lang="en-US" sz="2800" dirty="0">
                <a:latin typeface="Cambria" panose="02040503050406030204" pitchFamily="18" charset="0"/>
              </a:rPr>
              <a:t>levels of purpose</a:t>
            </a:r>
          </a:p>
          <a:p>
            <a:pPr lvl="1"/>
            <a:r>
              <a:rPr lang="en-US" sz="2800" dirty="0">
                <a:latin typeface="Cambria" panose="02040503050406030204" pitchFamily="18" charset="0"/>
              </a:rPr>
              <a:t>structure</a:t>
            </a:r>
          </a:p>
          <a:p>
            <a:pPr lvl="1"/>
            <a:r>
              <a:rPr lang="en-US" sz="2800" dirty="0">
                <a:latin typeface="Cambria" panose="02040503050406030204" pitchFamily="18" charset="0"/>
              </a:rPr>
              <a:t>organization</a:t>
            </a:r>
          </a:p>
          <a:p>
            <a:pPr lvl="1"/>
            <a:endParaRPr lang="en-US" sz="2800" dirty="0" smtClean="0">
              <a:latin typeface="Cambria" panose="02040503050406030204" pitchFamily="18" charset="0"/>
            </a:endParaRPr>
          </a:p>
          <a:p>
            <a:pPr lvl="1"/>
            <a:endParaRPr lang="en-US" sz="2800" dirty="0">
              <a:latin typeface="Cambria" panose="02040503050406030204" pitchFamily="18" charset="0"/>
            </a:endParaRPr>
          </a:p>
          <a:p>
            <a:pPr lvl="1"/>
            <a:endParaRPr lang="en-US" sz="2800" dirty="0" smtClean="0">
              <a:latin typeface="Cambria" panose="02040503050406030204" pitchFamily="18" charset="0"/>
            </a:endParaRPr>
          </a:p>
          <a:p>
            <a:pPr lvl="1"/>
            <a:endParaRPr lang="en-US" sz="2800" dirty="0">
              <a:latin typeface="Cambria" panose="02040503050406030204" pitchFamily="18" charset="0"/>
            </a:endParaRPr>
          </a:p>
          <a:p>
            <a:pPr lvl="1"/>
            <a:r>
              <a:rPr lang="en-US" sz="2800" dirty="0" smtClean="0">
                <a:latin typeface="Cambria" panose="02040503050406030204" pitchFamily="18" charset="0"/>
              </a:rPr>
              <a:t>language </a:t>
            </a:r>
            <a:r>
              <a:rPr lang="en-US" sz="2800" dirty="0">
                <a:latin typeface="Cambria" panose="02040503050406030204" pitchFamily="18" charset="0"/>
              </a:rPr>
              <a:t>conventionality</a:t>
            </a:r>
          </a:p>
          <a:p>
            <a:pPr lvl="1"/>
            <a:r>
              <a:rPr lang="en-US" sz="2800" dirty="0">
                <a:latin typeface="Cambria" panose="02040503050406030204" pitchFamily="18" charset="0"/>
              </a:rPr>
              <a:t>language clarity</a:t>
            </a:r>
          </a:p>
          <a:p>
            <a:pPr lvl="1"/>
            <a:r>
              <a:rPr lang="en-US" sz="2800" dirty="0">
                <a:latin typeface="Cambria" panose="02040503050406030204" pitchFamily="18" charset="0"/>
              </a:rPr>
              <a:t>prior knowledge demands</a:t>
            </a:r>
          </a:p>
          <a:p>
            <a:pPr marL="0" indent="0">
              <a:buNone/>
            </a:pPr>
            <a:r>
              <a:rPr lang="en-US" sz="800" i="1" dirty="0">
                <a:latin typeface="Cambria" panose="02040503050406030204" pitchFamily="18" charset="0"/>
              </a:rPr>
              <a:t>         </a:t>
            </a:r>
          </a:p>
          <a:p>
            <a:pPr marL="0" indent="0">
              <a:buNone/>
            </a:pPr>
            <a:r>
              <a:rPr lang="en-US" sz="1600" i="1" dirty="0">
                <a:latin typeface="Cambria" panose="02040503050406030204" pitchFamily="18" charset="0"/>
              </a:rPr>
              <a:t>            </a:t>
            </a:r>
            <a:endParaRPr lang="en-US" sz="800" dirty="0">
              <a:solidFill>
                <a:schemeClr val="bg1">
                  <a:lumMod val="50000"/>
                </a:schemeClr>
              </a:solidFill>
              <a:latin typeface="Cambria" panose="02040503050406030204" pitchFamily="18" charset="0"/>
            </a:endParaRPr>
          </a:p>
        </p:txBody>
      </p:sp>
    </p:spTree>
    <p:extLst>
      <p:ext uri="{BB962C8B-B14F-4D97-AF65-F5344CB8AC3E}">
        <p14:creationId xmlns:p14="http://schemas.microsoft.com/office/powerpoint/2010/main" val="3494320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68" y="1743304"/>
            <a:ext cx="7886700" cy="1325563"/>
          </a:xfrm>
        </p:spPr>
        <p:txBody>
          <a:bodyPr/>
          <a:lstStyle/>
          <a:p>
            <a:r>
              <a:rPr lang="en-US" b="1" dirty="0" smtClean="0">
                <a:solidFill>
                  <a:schemeClr val="tx1"/>
                </a:solidFill>
                <a:latin typeface="Cambria" panose="02040503050406030204" pitchFamily="18" charset="0"/>
              </a:rPr>
              <a:t>Determining Text Complexity</a:t>
            </a:r>
            <a:endParaRPr lang="en-US" b="1" dirty="0">
              <a:solidFill>
                <a:schemeClr val="tx1"/>
              </a:solidFill>
              <a:latin typeface="Cambria" panose="02040503050406030204" pitchFamily="18" charset="0"/>
            </a:endParaRPr>
          </a:p>
        </p:txBody>
      </p:sp>
      <p:sp>
        <p:nvSpPr>
          <p:cNvPr id="3" name="Content Placeholder 2"/>
          <p:cNvSpPr>
            <a:spLocks noGrp="1"/>
          </p:cNvSpPr>
          <p:nvPr>
            <p:ph idx="1"/>
          </p:nvPr>
        </p:nvSpPr>
        <p:spPr>
          <a:xfrm>
            <a:off x="489098" y="2860158"/>
            <a:ext cx="8026252" cy="3316805"/>
          </a:xfrm>
        </p:spPr>
        <p:txBody>
          <a:bodyPr numCol="1">
            <a:noAutofit/>
          </a:bodyPr>
          <a:lstStyle/>
          <a:p>
            <a:pPr marL="0" indent="0">
              <a:buNone/>
            </a:pPr>
            <a:r>
              <a:rPr lang="en-US" b="1" i="1" u="sng" dirty="0">
                <a:latin typeface="Cambria" panose="02040503050406030204" pitchFamily="18" charset="0"/>
              </a:rPr>
              <a:t>Reader and Task Considerations</a:t>
            </a:r>
            <a:r>
              <a:rPr lang="en-US" dirty="0">
                <a:latin typeface="Cambria" panose="02040503050406030204" pitchFamily="18" charset="0"/>
              </a:rPr>
              <a:t>:</a:t>
            </a:r>
          </a:p>
          <a:p>
            <a:endParaRPr lang="en-US" sz="800" dirty="0">
              <a:latin typeface="Cambria" panose="02040503050406030204" pitchFamily="18" charset="0"/>
            </a:endParaRPr>
          </a:p>
          <a:p>
            <a:r>
              <a:rPr lang="en-US" dirty="0">
                <a:latin typeface="Cambria" panose="02040503050406030204" pitchFamily="18" charset="0"/>
              </a:rPr>
              <a:t>Student motivation.</a:t>
            </a:r>
          </a:p>
          <a:p>
            <a:r>
              <a:rPr lang="en-US" dirty="0">
                <a:latin typeface="Cambria" panose="02040503050406030204" pitchFamily="18" charset="0"/>
              </a:rPr>
              <a:t>Students’ knowledge and prior experience.</a:t>
            </a:r>
          </a:p>
          <a:p>
            <a:r>
              <a:rPr lang="en-US" dirty="0">
                <a:latin typeface="Cambria" panose="02040503050406030204" pitchFamily="18" charset="0"/>
              </a:rPr>
              <a:t>Complexity of the task assigned.</a:t>
            </a:r>
          </a:p>
          <a:p>
            <a:r>
              <a:rPr lang="en-US" dirty="0">
                <a:latin typeface="Cambria" panose="02040503050406030204" pitchFamily="18" charset="0"/>
              </a:rPr>
              <a:t>Complexity of the questions asked</a:t>
            </a:r>
            <a:r>
              <a:rPr lang="en-US" dirty="0" smtClean="0">
                <a:latin typeface="Cambria" panose="02040503050406030204" pitchFamily="18" charset="0"/>
              </a:rPr>
              <a:t>.</a:t>
            </a:r>
          </a:p>
          <a:p>
            <a:endParaRPr lang="en-US" sz="800" dirty="0">
              <a:latin typeface="Cambria" panose="02040503050406030204" pitchFamily="18" charset="0"/>
            </a:endParaRPr>
          </a:p>
          <a:p>
            <a:pPr marL="0" indent="0">
              <a:buNone/>
            </a:pPr>
            <a:r>
              <a:rPr lang="en-US" sz="1400" dirty="0" smtClean="0">
                <a:solidFill>
                  <a:schemeClr val="bg1">
                    <a:lumMod val="50000"/>
                  </a:schemeClr>
                </a:solidFill>
                <a:latin typeface="Cambria" panose="02040503050406030204" pitchFamily="18" charset="0"/>
              </a:rPr>
              <a:t> </a:t>
            </a:r>
            <a:endParaRPr lang="en-US" sz="1400" dirty="0">
              <a:solidFill>
                <a:schemeClr val="bg1">
                  <a:lumMod val="50000"/>
                </a:schemeClr>
              </a:solidFill>
              <a:latin typeface="Cambria" panose="02040503050406030204" pitchFamily="18" charset="0"/>
            </a:endParaRPr>
          </a:p>
        </p:txBody>
      </p:sp>
    </p:spTree>
    <p:extLst>
      <p:ext uri="{BB962C8B-B14F-4D97-AF65-F5344CB8AC3E}">
        <p14:creationId xmlns:p14="http://schemas.microsoft.com/office/powerpoint/2010/main" val="24431067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712" y="1686514"/>
            <a:ext cx="7886700" cy="1325563"/>
          </a:xfrm>
        </p:spPr>
        <p:txBody>
          <a:bodyPr/>
          <a:lstStyle/>
          <a:p>
            <a:r>
              <a:rPr lang="en-US" b="1" dirty="0" smtClean="0">
                <a:solidFill>
                  <a:schemeClr val="tx1"/>
                </a:solidFill>
                <a:latin typeface="Cambria" panose="02040503050406030204" pitchFamily="18" charset="0"/>
              </a:rPr>
              <a:t>Additional Guidance:</a:t>
            </a:r>
            <a:endParaRPr lang="en-US" b="1" dirty="0">
              <a:solidFill>
                <a:schemeClr val="tx1"/>
              </a:solidFill>
              <a:latin typeface="Cambria" panose="02040503050406030204" pitchFamily="18" charset="0"/>
            </a:endParaRPr>
          </a:p>
        </p:txBody>
      </p:sp>
      <p:sp>
        <p:nvSpPr>
          <p:cNvPr id="3" name="Content Placeholder 2"/>
          <p:cNvSpPr>
            <a:spLocks noGrp="1"/>
          </p:cNvSpPr>
          <p:nvPr>
            <p:ph idx="1"/>
          </p:nvPr>
        </p:nvSpPr>
        <p:spPr>
          <a:xfrm>
            <a:off x="0" y="3012077"/>
            <a:ext cx="8217638" cy="3777994"/>
          </a:xfrm>
        </p:spPr>
        <p:txBody>
          <a:bodyPr>
            <a:normAutofit fontScale="92500"/>
          </a:bodyPr>
          <a:lstStyle/>
          <a:p>
            <a:pPr lvl="1">
              <a:buFont typeface="Arial" panose="020B0604020202020204" pitchFamily="34" charset="0"/>
              <a:buChar char="•"/>
            </a:pPr>
            <a:r>
              <a:rPr lang="en-US" sz="2800" dirty="0" smtClean="0">
                <a:latin typeface="Cambria" panose="02040503050406030204" pitchFamily="18" charset="0"/>
              </a:rPr>
              <a:t>Multiple tasks should be developed within a school to prevent students from sharing information.</a:t>
            </a:r>
          </a:p>
          <a:p>
            <a:pPr lvl="1">
              <a:buFont typeface="Arial" panose="020B0604020202020204" pitchFamily="34" charset="0"/>
              <a:buChar char="•"/>
            </a:pPr>
            <a:endParaRPr lang="en-US" sz="800" dirty="0" smtClean="0">
              <a:latin typeface="Cambria" panose="02040503050406030204" pitchFamily="18" charset="0"/>
            </a:endParaRPr>
          </a:p>
          <a:p>
            <a:pPr lvl="1"/>
            <a:r>
              <a:rPr lang="en-US" sz="2800" dirty="0" smtClean="0">
                <a:latin typeface="Cambria" panose="02040503050406030204" pitchFamily="18" charset="0"/>
              </a:rPr>
              <a:t>Student should be given choice among reading selections </a:t>
            </a:r>
            <a:r>
              <a:rPr lang="fr-FR" sz="2800" dirty="0">
                <a:latin typeface="Cambria" panose="02040503050406030204" pitchFamily="18" charset="0"/>
              </a:rPr>
              <a:t>(</a:t>
            </a:r>
            <a:r>
              <a:rPr lang="fr-FR" sz="2800" dirty="0" err="1">
                <a:latin typeface="Cambria" panose="02040503050406030204" pitchFamily="18" charset="0"/>
              </a:rPr>
              <a:t>e.g</a:t>
            </a:r>
            <a:r>
              <a:rPr lang="fr-FR" sz="2800" dirty="0">
                <a:latin typeface="Cambria" panose="02040503050406030204" pitchFamily="18" charset="0"/>
              </a:rPr>
              <a:t>. topic </a:t>
            </a:r>
            <a:r>
              <a:rPr lang="fr-FR" sz="2800" dirty="0" err="1">
                <a:latin typeface="Cambria" panose="02040503050406030204" pitchFamily="18" charset="0"/>
              </a:rPr>
              <a:t>choice</a:t>
            </a:r>
            <a:r>
              <a:rPr lang="fr-FR" sz="2800" dirty="0">
                <a:latin typeface="Cambria" panose="02040503050406030204" pitchFamily="18" charset="0"/>
              </a:rPr>
              <a:t>, genre </a:t>
            </a:r>
            <a:r>
              <a:rPr lang="fr-FR" sz="2800" dirty="0" err="1">
                <a:latin typeface="Cambria" panose="02040503050406030204" pitchFamily="18" charset="0"/>
              </a:rPr>
              <a:t>choice</a:t>
            </a:r>
            <a:r>
              <a:rPr lang="fr-FR" sz="2800" dirty="0">
                <a:latin typeface="Cambria" panose="02040503050406030204" pitchFamily="18" charset="0"/>
              </a:rPr>
              <a:t>, etc.).</a:t>
            </a:r>
            <a:endParaRPr lang="en-US" sz="2800" dirty="0" smtClean="0">
              <a:latin typeface="Cambria" panose="02040503050406030204" pitchFamily="18" charset="0"/>
            </a:endParaRPr>
          </a:p>
          <a:p>
            <a:pPr lvl="1">
              <a:buFont typeface="Arial" panose="020B0604020202020204" pitchFamily="34" charset="0"/>
              <a:buChar char="•"/>
            </a:pPr>
            <a:endParaRPr lang="en-US" sz="800" dirty="0" smtClean="0">
              <a:latin typeface="Cambria" panose="02040503050406030204" pitchFamily="18" charset="0"/>
            </a:endParaRPr>
          </a:p>
          <a:p>
            <a:pPr lvl="1"/>
            <a:r>
              <a:rPr lang="en-US" sz="2800" dirty="0" smtClean="0">
                <a:latin typeface="Cambria" panose="02040503050406030204" pitchFamily="18" charset="0"/>
              </a:rPr>
              <a:t>All </a:t>
            </a:r>
            <a:r>
              <a:rPr lang="en-US" sz="2800" dirty="0">
                <a:latin typeface="Cambria" panose="02040503050406030204" pitchFamily="18" charset="0"/>
              </a:rPr>
              <a:t>passages used for reading work samples should be at high school </a:t>
            </a:r>
            <a:r>
              <a:rPr lang="en-US" sz="2800" dirty="0" smtClean="0">
                <a:latin typeface="Cambria" panose="02040503050406030204" pitchFamily="18" charset="0"/>
              </a:rPr>
              <a:t>level and be </a:t>
            </a:r>
            <a:r>
              <a:rPr lang="en-US" sz="2800" dirty="0">
                <a:latin typeface="Cambria" panose="02040503050406030204" pitchFamily="18" charset="0"/>
              </a:rPr>
              <a:t>appropriate in length and complexity to allow for responses that can meet standard on all traits of the scoring guide.</a:t>
            </a:r>
            <a:endParaRPr lang="en-US" sz="2800" dirty="0" smtClean="0">
              <a:latin typeface="Cambria" panose="02040503050406030204" pitchFamily="18" charset="0"/>
            </a:endParaRPr>
          </a:p>
        </p:txBody>
      </p:sp>
    </p:spTree>
    <p:extLst>
      <p:ext uri="{BB962C8B-B14F-4D97-AF65-F5344CB8AC3E}">
        <p14:creationId xmlns:p14="http://schemas.microsoft.com/office/powerpoint/2010/main" val="203900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9097" y="542003"/>
            <a:ext cx="7886700" cy="1325562"/>
          </a:xfrm>
        </p:spPr>
        <p:txBody>
          <a:bodyPr/>
          <a:lstStyle/>
          <a:p>
            <a:r>
              <a:rPr lang="en-US" b="1" dirty="0">
                <a:solidFill>
                  <a:schemeClr val="tx1"/>
                </a:solidFill>
                <a:latin typeface="Cambria" panose="02040503050406030204" pitchFamily="18" charset="0"/>
              </a:rPr>
              <a:t>Step </a:t>
            </a:r>
            <a:r>
              <a:rPr lang="en-US" b="1" dirty="0" smtClean="0">
                <a:solidFill>
                  <a:schemeClr val="tx1"/>
                </a:solidFill>
                <a:latin typeface="Cambria" panose="02040503050406030204" pitchFamily="18" charset="0"/>
              </a:rPr>
              <a:t>3: Draft the Questions</a:t>
            </a:r>
            <a:endParaRPr lang="en-US" b="1" dirty="0">
              <a:solidFill>
                <a:schemeClr val="tx1"/>
              </a:solidFill>
              <a:latin typeface="Cambria" panose="02040503050406030204" pitchFamily="18" charset="0"/>
            </a:endParaRPr>
          </a:p>
        </p:txBody>
      </p:sp>
      <p:sp>
        <p:nvSpPr>
          <p:cNvPr id="3" name="Content Placeholder 2"/>
          <p:cNvSpPr>
            <a:spLocks noGrp="1"/>
          </p:cNvSpPr>
          <p:nvPr>
            <p:ph idx="4294967295"/>
          </p:nvPr>
        </p:nvSpPr>
        <p:spPr>
          <a:xfrm>
            <a:off x="425301" y="1871330"/>
            <a:ext cx="7450765" cy="4571447"/>
          </a:xfrm>
        </p:spPr>
        <p:txBody>
          <a:bodyPr>
            <a:normAutofit lnSpcReduction="10000"/>
          </a:bodyPr>
          <a:lstStyle/>
          <a:p>
            <a:pPr marL="0" indent="0">
              <a:buNone/>
            </a:pPr>
            <a:r>
              <a:rPr lang="en-US" i="1" u="sng" dirty="0" smtClean="0">
                <a:latin typeface="Cambria" panose="02040503050406030204" pitchFamily="18" charset="0"/>
              </a:rPr>
              <a:t>Considerations:</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Compose at least 2 questions for each of the reading traits (Demonstrate Understanding, Develop and Interpretation, Analyze Text).</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Include graphic organizers for responses to questions, as appropriate.</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Ensure questions are clear, concise, and remind students to provide support for their answers.</a:t>
            </a:r>
          </a:p>
        </p:txBody>
      </p:sp>
    </p:spTree>
    <p:extLst>
      <p:ext uri="{BB962C8B-B14F-4D97-AF65-F5344CB8AC3E}">
        <p14:creationId xmlns:p14="http://schemas.microsoft.com/office/powerpoint/2010/main" val="1710916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8977" y="520737"/>
            <a:ext cx="7886700" cy="1325562"/>
          </a:xfrm>
        </p:spPr>
        <p:txBody>
          <a:bodyPr/>
          <a:lstStyle/>
          <a:p>
            <a:r>
              <a:rPr lang="en-US" b="1" dirty="0">
                <a:solidFill>
                  <a:schemeClr val="tx1"/>
                </a:solidFill>
                <a:latin typeface="Cambria" panose="02040503050406030204" pitchFamily="18" charset="0"/>
              </a:rPr>
              <a:t>Step </a:t>
            </a:r>
            <a:r>
              <a:rPr lang="en-US" b="1" dirty="0" smtClean="0">
                <a:solidFill>
                  <a:schemeClr val="tx1"/>
                </a:solidFill>
                <a:latin typeface="Cambria" panose="02040503050406030204" pitchFamily="18" charset="0"/>
              </a:rPr>
              <a:t>4: Format the Task</a:t>
            </a:r>
            <a:endParaRPr lang="en-US" b="1" dirty="0">
              <a:solidFill>
                <a:schemeClr val="tx1"/>
              </a:solidFill>
              <a:latin typeface="Cambria" panose="02040503050406030204" pitchFamily="18" charset="0"/>
            </a:endParaRPr>
          </a:p>
        </p:txBody>
      </p:sp>
      <p:sp>
        <p:nvSpPr>
          <p:cNvPr id="3" name="Content Placeholder 2"/>
          <p:cNvSpPr>
            <a:spLocks noGrp="1"/>
          </p:cNvSpPr>
          <p:nvPr>
            <p:ph idx="4294967295"/>
          </p:nvPr>
        </p:nvSpPr>
        <p:spPr>
          <a:xfrm>
            <a:off x="414669" y="1594885"/>
            <a:ext cx="8070111" cy="4880344"/>
          </a:xfrm>
        </p:spPr>
        <p:txBody>
          <a:bodyPr>
            <a:normAutofit fontScale="92500"/>
          </a:bodyPr>
          <a:lstStyle/>
          <a:p>
            <a:pPr marL="0" indent="0">
              <a:buNone/>
            </a:pPr>
            <a:r>
              <a:rPr lang="en-US" i="1" u="sng" dirty="0" smtClean="0">
                <a:latin typeface="Cambria" panose="02040503050406030204" pitchFamily="18" charset="0"/>
              </a:rPr>
              <a:t>Considerations:</a:t>
            </a:r>
          </a:p>
          <a:p>
            <a:pPr marL="0" indent="0">
              <a:buNone/>
            </a:pPr>
            <a:endParaRPr lang="en-US" sz="900" i="1" u="sng"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Craft the directions and a brief introduction.</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Select an appropriate font style and size.</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Use formatting to enhance comprehension (e.g., use bold or italics to emphasize key words).</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Allow space for note taking.</a:t>
            </a:r>
          </a:p>
          <a:p>
            <a:pPr lvl="1">
              <a:buFont typeface="Arial" panose="020B0604020202020204" pitchFamily="34" charset="0"/>
              <a:buChar char="•"/>
            </a:pPr>
            <a:endParaRPr lang="en-US" sz="8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Include graphic organizers for responses, if appropriate.</a:t>
            </a:r>
          </a:p>
          <a:p>
            <a:pPr lvl="1">
              <a:buFont typeface="Arial" panose="020B0604020202020204" pitchFamily="34" charset="0"/>
              <a:buChar char="•"/>
            </a:pPr>
            <a:endParaRPr lang="en-US" sz="900" dirty="0" smtClean="0">
              <a:latin typeface="Cambria" panose="02040503050406030204" pitchFamily="18" charset="0"/>
            </a:endParaRPr>
          </a:p>
          <a:p>
            <a:pPr lvl="1">
              <a:buFont typeface="Arial" panose="020B0604020202020204" pitchFamily="34" charset="0"/>
              <a:buChar char="•"/>
            </a:pPr>
            <a:r>
              <a:rPr lang="en-US" sz="2800" dirty="0" smtClean="0">
                <a:latin typeface="Cambria" panose="02040503050406030204" pitchFamily="18" charset="0"/>
              </a:rPr>
              <a:t>Allow adequate space for responses.</a:t>
            </a:r>
          </a:p>
        </p:txBody>
      </p:sp>
    </p:spTree>
    <p:extLst>
      <p:ext uri="{BB962C8B-B14F-4D97-AF65-F5344CB8AC3E}">
        <p14:creationId xmlns:p14="http://schemas.microsoft.com/office/powerpoint/2010/main" val="114205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8977" y="520737"/>
            <a:ext cx="7886700" cy="132556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dirty="0" smtClean="0">
                <a:latin typeface="Cambria" panose="02040503050406030204" pitchFamily="18" charset="0"/>
              </a:rPr>
              <a:t>Reading Work Sample Template</a:t>
            </a:r>
            <a:endParaRPr lang="en-US" sz="3600" dirty="0">
              <a:latin typeface="Cambria" panose="02040503050406030204" pitchFamily="18" charset="0"/>
            </a:endParaRPr>
          </a:p>
        </p:txBody>
      </p:sp>
      <p:sp>
        <p:nvSpPr>
          <p:cNvPr id="3" name="Rectangle 2"/>
          <p:cNvSpPr/>
          <p:nvPr/>
        </p:nvSpPr>
        <p:spPr>
          <a:xfrm>
            <a:off x="136097" y="1396718"/>
            <a:ext cx="8706689" cy="307777"/>
          </a:xfrm>
          <a:prstGeom prst="rect">
            <a:avLst/>
          </a:prstGeom>
        </p:spPr>
        <p:txBody>
          <a:bodyPr wrap="square">
            <a:spAutoFit/>
          </a:bodyPr>
          <a:lstStyle/>
          <a:p>
            <a:r>
              <a:rPr lang="en-US" sz="1400" dirty="0">
                <a:hlinkClick r:id="rId3"/>
              </a:rPr>
              <a:t>http://www.oregon.gov/ode/educator-resources/essentialskills/Documents/es_worksample_template-reading.docx</a:t>
            </a:r>
            <a:endParaRPr lang="en-US" sz="1400" dirty="0"/>
          </a:p>
        </p:txBody>
      </p:sp>
      <p:pic>
        <p:nvPicPr>
          <p:cNvPr id="4" name="Picture 3" descr="Reading Template" title="Graphic Object"/>
          <p:cNvPicPr>
            <a:picLocks noChangeAspect="1"/>
          </p:cNvPicPr>
          <p:nvPr/>
        </p:nvPicPr>
        <p:blipFill>
          <a:blip r:embed="rId4"/>
          <a:stretch>
            <a:fillRect/>
          </a:stretch>
        </p:blipFill>
        <p:spPr>
          <a:xfrm>
            <a:off x="667198" y="1957892"/>
            <a:ext cx="3233432" cy="4183716"/>
          </a:xfrm>
          <a:prstGeom prst="rect">
            <a:avLst/>
          </a:prstGeom>
        </p:spPr>
      </p:pic>
      <p:pic>
        <p:nvPicPr>
          <p:cNvPr id="5" name="Picture 4" descr="Reading Template" title="Graphic Object"/>
          <p:cNvPicPr>
            <a:picLocks noChangeAspect="1"/>
          </p:cNvPicPr>
          <p:nvPr/>
        </p:nvPicPr>
        <p:blipFill>
          <a:blip r:embed="rId5"/>
          <a:stretch>
            <a:fillRect/>
          </a:stretch>
        </p:blipFill>
        <p:spPr>
          <a:xfrm>
            <a:off x="4718760" y="1957892"/>
            <a:ext cx="3220384" cy="4260816"/>
          </a:xfrm>
          <a:prstGeom prst="rect">
            <a:avLst/>
          </a:prstGeom>
        </p:spPr>
      </p:pic>
      <p:sp>
        <p:nvSpPr>
          <p:cNvPr id="6" name="Title 5" hidden="1"/>
          <p:cNvSpPr>
            <a:spLocks noGrp="1"/>
          </p:cNvSpPr>
          <p:nvPr>
            <p:ph type="title" idx="4294967295"/>
          </p:nvPr>
        </p:nvSpPr>
        <p:spPr/>
        <p:txBody>
          <a:bodyPr/>
          <a:lstStyle/>
          <a:p>
            <a:r>
              <a:rPr lang="en-US" dirty="0" smtClean="0"/>
              <a:t>Reading Work Sample Template</a:t>
            </a:r>
            <a:endParaRPr lang="en-US" dirty="0"/>
          </a:p>
        </p:txBody>
      </p:sp>
    </p:spTree>
    <p:extLst>
      <p:ext uri="{BB962C8B-B14F-4D97-AF65-F5344CB8AC3E}">
        <p14:creationId xmlns:p14="http://schemas.microsoft.com/office/powerpoint/2010/main" val="1639677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8977" y="520737"/>
            <a:ext cx="7886700" cy="132556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dirty="0" smtClean="0">
                <a:latin typeface="Cambria" panose="02040503050406030204" pitchFamily="18" charset="0"/>
              </a:rPr>
              <a:t>Reading Work Sample Example</a:t>
            </a:r>
            <a:endParaRPr lang="en-US" sz="3600" dirty="0">
              <a:latin typeface="Cambria" panose="02040503050406030204" pitchFamily="18" charset="0"/>
            </a:endParaRPr>
          </a:p>
        </p:txBody>
      </p:sp>
      <p:sp>
        <p:nvSpPr>
          <p:cNvPr id="3" name="Rectangle 2"/>
          <p:cNvSpPr/>
          <p:nvPr/>
        </p:nvSpPr>
        <p:spPr>
          <a:xfrm>
            <a:off x="136097" y="1396718"/>
            <a:ext cx="8792750" cy="307777"/>
          </a:xfrm>
          <a:prstGeom prst="rect">
            <a:avLst/>
          </a:prstGeom>
        </p:spPr>
        <p:txBody>
          <a:bodyPr wrap="square">
            <a:spAutoFit/>
          </a:bodyPr>
          <a:lstStyle/>
          <a:p>
            <a:r>
              <a:rPr lang="en-US" sz="1400" dirty="0">
                <a:hlinkClick r:id="rId3"/>
              </a:rPr>
              <a:t>http://www.oregon.gov/ode/educator-resources/essentialskills/Pages/Reading-Performance-Asmt-Practice-Tasks.aspx</a:t>
            </a:r>
            <a:endParaRPr lang="en-US" sz="1400" dirty="0"/>
          </a:p>
        </p:txBody>
      </p:sp>
      <p:pic>
        <p:nvPicPr>
          <p:cNvPr id="6" name="Picture 5" descr="Reading Work Sample Example" title="Graphic Object"/>
          <p:cNvPicPr>
            <a:picLocks noChangeAspect="1"/>
          </p:cNvPicPr>
          <p:nvPr/>
        </p:nvPicPr>
        <p:blipFill>
          <a:blip r:embed="rId4"/>
          <a:stretch>
            <a:fillRect/>
          </a:stretch>
        </p:blipFill>
        <p:spPr>
          <a:xfrm>
            <a:off x="906181" y="1846299"/>
            <a:ext cx="3356146" cy="4457683"/>
          </a:xfrm>
          <a:prstGeom prst="rect">
            <a:avLst/>
          </a:prstGeom>
        </p:spPr>
      </p:pic>
      <p:pic>
        <p:nvPicPr>
          <p:cNvPr id="9" name="Picture 8" descr="Reading Work Sample Example" title="Graphic Object"/>
          <p:cNvPicPr>
            <a:picLocks noChangeAspect="1"/>
          </p:cNvPicPr>
          <p:nvPr/>
        </p:nvPicPr>
        <p:blipFill>
          <a:blip r:embed="rId5"/>
          <a:stretch>
            <a:fillRect/>
          </a:stretch>
        </p:blipFill>
        <p:spPr>
          <a:xfrm>
            <a:off x="4666652" y="3648053"/>
            <a:ext cx="4079316" cy="2655929"/>
          </a:xfrm>
          <a:prstGeom prst="rect">
            <a:avLst/>
          </a:prstGeom>
        </p:spPr>
      </p:pic>
      <p:sp>
        <p:nvSpPr>
          <p:cNvPr id="4" name="Title 3" hidden="1"/>
          <p:cNvSpPr>
            <a:spLocks noGrp="1"/>
          </p:cNvSpPr>
          <p:nvPr>
            <p:ph type="title" idx="4294967295"/>
          </p:nvPr>
        </p:nvSpPr>
        <p:spPr/>
        <p:txBody>
          <a:bodyPr/>
          <a:lstStyle/>
          <a:p>
            <a:r>
              <a:rPr lang="en-US" dirty="0" smtClean="0"/>
              <a:t>Reading Work Sample Example</a:t>
            </a:r>
            <a:endParaRPr lang="en-US" dirty="0"/>
          </a:p>
        </p:txBody>
      </p:sp>
    </p:spTree>
    <p:extLst>
      <p:ext uri="{BB962C8B-B14F-4D97-AF65-F5344CB8AC3E}">
        <p14:creationId xmlns:p14="http://schemas.microsoft.com/office/powerpoint/2010/main" val="1226342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879" y="1695393"/>
            <a:ext cx="7886700" cy="1325563"/>
          </a:xfrm>
        </p:spPr>
        <p:txBody>
          <a:bodyPr/>
          <a:lstStyle/>
          <a:p>
            <a:r>
              <a:rPr lang="en-US" b="1" dirty="0">
                <a:latin typeface="Cambria" panose="02040503050406030204" pitchFamily="18" charset="0"/>
              </a:rPr>
              <a:t>Workshop Goals</a:t>
            </a:r>
          </a:p>
        </p:txBody>
      </p:sp>
      <p:sp>
        <p:nvSpPr>
          <p:cNvPr id="3" name="Content Placeholder 2"/>
          <p:cNvSpPr>
            <a:spLocks noGrp="1"/>
          </p:cNvSpPr>
          <p:nvPr>
            <p:ph idx="1"/>
          </p:nvPr>
        </p:nvSpPr>
        <p:spPr>
          <a:xfrm>
            <a:off x="571719" y="2841186"/>
            <a:ext cx="7886700" cy="2947626"/>
          </a:xfrm>
        </p:spPr>
        <p:txBody>
          <a:bodyPr>
            <a:noAutofit/>
          </a:bodyPr>
          <a:lstStyle/>
          <a:p>
            <a:pPr marL="914400" lvl="1" indent="-514350">
              <a:spcBef>
                <a:spcPts val="0"/>
              </a:spcBef>
              <a:buFont typeface="+mj-lt"/>
              <a:buAutoNum type="arabicPeriod"/>
            </a:pPr>
            <a:r>
              <a:rPr lang="en-US" sz="2600" dirty="0" smtClean="0">
                <a:latin typeface="Cambria" panose="02040503050406030204" pitchFamily="18" charset="0"/>
              </a:rPr>
              <a:t>Develop Reading Work Samples</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endParaRPr lang="en-US" sz="800" dirty="0">
              <a:latin typeface="Cambria" panose="02040503050406030204" pitchFamily="18" charset="0"/>
            </a:endParaRPr>
          </a:p>
          <a:p>
            <a:pPr marL="914400" lvl="1" indent="-514350">
              <a:spcBef>
                <a:spcPts val="0"/>
              </a:spcBef>
              <a:buFont typeface="+mj-lt"/>
              <a:buAutoNum type="arabicPeriod"/>
            </a:pPr>
            <a:r>
              <a:rPr lang="en-US" sz="2600" dirty="0">
                <a:latin typeface="Cambria" panose="02040503050406030204" pitchFamily="18" charset="0"/>
              </a:rPr>
              <a:t>Build background and </a:t>
            </a:r>
            <a:r>
              <a:rPr lang="en-US" sz="2600" dirty="0" smtClean="0">
                <a:latin typeface="Cambria" panose="02040503050406030204" pitchFamily="18" charset="0"/>
              </a:rPr>
              <a:t>collaboratively </a:t>
            </a:r>
            <a:r>
              <a:rPr lang="en-US" sz="2600" dirty="0">
                <a:latin typeface="Cambria" panose="02040503050406030204" pitchFamily="18" charset="0"/>
              </a:rPr>
              <a:t>score a </a:t>
            </a:r>
            <a:r>
              <a:rPr lang="en-US" sz="2600" dirty="0" smtClean="0">
                <a:latin typeface="Cambria" panose="02040503050406030204" pitchFamily="18" charset="0"/>
              </a:rPr>
              <a:t>reading performance </a:t>
            </a:r>
            <a:r>
              <a:rPr lang="en-US" sz="2600" dirty="0">
                <a:latin typeface="Cambria" panose="02040503050406030204" pitchFamily="18" charset="0"/>
              </a:rPr>
              <a:t>task to build a common understanding of proficiency</a:t>
            </a:r>
            <a:r>
              <a:rPr lang="en-US" sz="2600" dirty="0" smtClean="0">
                <a:latin typeface="Cambria" panose="02040503050406030204" pitchFamily="18" charset="0"/>
              </a:rPr>
              <a:t>.</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r>
              <a:rPr lang="en-US" sz="2600" dirty="0" smtClean="0">
                <a:latin typeface="Cambria" panose="02040503050406030204" pitchFamily="18" charset="0"/>
              </a:rPr>
              <a:t>Review the guidelines for administering Reading Work Samples for the purpose of Essential Skills.</a:t>
            </a:r>
            <a:endParaRPr lang="en-US" sz="2600" dirty="0">
              <a:latin typeface="Cambria" panose="02040503050406030204" pitchFamily="18" charset="0"/>
            </a:endParaRPr>
          </a:p>
        </p:txBody>
      </p:sp>
      <p:pic>
        <p:nvPicPr>
          <p:cNvPr id="4" name="Picture 4" descr="Puzzle piece" title="Graphic Obje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580" y="1304081"/>
            <a:ext cx="1831975" cy="183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596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8977" y="520737"/>
            <a:ext cx="7886700" cy="132556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dirty="0" smtClean="0">
                <a:latin typeface="Cambria" panose="02040503050406030204" pitchFamily="18" charset="0"/>
              </a:rPr>
              <a:t>Reading Work Sample Example</a:t>
            </a:r>
            <a:endParaRPr lang="en-US" sz="3600" dirty="0">
              <a:latin typeface="Cambria" panose="02040503050406030204" pitchFamily="18" charset="0"/>
            </a:endParaRPr>
          </a:p>
        </p:txBody>
      </p:sp>
      <p:sp>
        <p:nvSpPr>
          <p:cNvPr id="3" name="Rectangle 2"/>
          <p:cNvSpPr/>
          <p:nvPr/>
        </p:nvSpPr>
        <p:spPr>
          <a:xfrm>
            <a:off x="136097" y="1396718"/>
            <a:ext cx="8792750" cy="307777"/>
          </a:xfrm>
          <a:prstGeom prst="rect">
            <a:avLst/>
          </a:prstGeom>
        </p:spPr>
        <p:txBody>
          <a:bodyPr wrap="square">
            <a:spAutoFit/>
          </a:bodyPr>
          <a:lstStyle/>
          <a:p>
            <a:r>
              <a:rPr lang="en-US" sz="1400" dirty="0">
                <a:hlinkClick r:id="rId3"/>
              </a:rPr>
              <a:t>http://www.oregon.gov/ode/educator-resources/essentialskills/Pages/Reading-Performance-Asmt-Practice-Tasks.aspx</a:t>
            </a:r>
            <a:endParaRPr lang="en-US" sz="1400" dirty="0"/>
          </a:p>
        </p:txBody>
      </p:sp>
      <p:pic>
        <p:nvPicPr>
          <p:cNvPr id="7" name="Picture 6" descr="Sample Question" title="Graphic Object"/>
          <p:cNvPicPr>
            <a:picLocks noChangeAspect="1"/>
          </p:cNvPicPr>
          <p:nvPr/>
        </p:nvPicPr>
        <p:blipFill>
          <a:blip r:embed="rId4"/>
          <a:stretch>
            <a:fillRect/>
          </a:stretch>
        </p:blipFill>
        <p:spPr>
          <a:xfrm>
            <a:off x="627446" y="1846299"/>
            <a:ext cx="3977080" cy="692366"/>
          </a:xfrm>
          <a:prstGeom prst="rect">
            <a:avLst/>
          </a:prstGeom>
        </p:spPr>
      </p:pic>
      <p:pic>
        <p:nvPicPr>
          <p:cNvPr id="8" name="Picture 7" descr="Sample Question" title="Graphic Object"/>
          <p:cNvPicPr>
            <a:picLocks noChangeAspect="1"/>
          </p:cNvPicPr>
          <p:nvPr/>
        </p:nvPicPr>
        <p:blipFill>
          <a:blip r:embed="rId5"/>
          <a:stretch>
            <a:fillRect/>
          </a:stretch>
        </p:blipFill>
        <p:spPr>
          <a:xfrm>
            <a:off x="639801" y="2538665"/>
            <a:ext cx="3964725" cy="3558504"/>
          </a:xfrm>
          <a:prstGeom prst="rect">
            <a:avLst/>
          </a:prstGeom>
        </p:spPr>
      </p:pic>
      <p:pic>
        <p:nvPicPr>
          <p:cNvPr id="4" name="Picture 3" descr="Sample Question" title="Graphic Object"/>
          <p:cNvPicPr>
            <a:picLocks noChangeAspect="1"/>
          </p:cNvPicPr>
          <p:nvPr/>
        </p:nvPicPr>
        <p:blipFill>
          <a:blip r:embed="rId6"/>
          <a:stretch>
            <a:fillRect/>
          </a:stretch>
        </p:blipFill>
        <p:spPr>
          <a:xfrm>
            <a:off x="4912995" y="1846299"/>
            <a:ext cx="3802661" cy="513243"/>
          </a:xfrm>
          <a:prstGeom prst="rect">
            <a:avLst/>
          </a:prstGeom>
        </p:spPr>
      </p:pic>
      <p:pic>
        <p:nvPicPr>
          <p:cNvPr id="5" name="Picture 4" descr="Sample Question" title="Graphic Object "/>
          <p:cNvPicPr>
            <a:picLocks noChangeAspect="1"/>
          </p:cNvPicPr>
          <p:nvPr/>
        </p:nvPicPr>
        <p:blipFill>
          <a:blip r:embed="rId7"/>
          <a:stretch>
            <a:fillRect/>
          </a:stretch>
        </p:blipFill>
        <p:spPr>
          <a:xfrm>
            <a:off x="4912995" y="2809688"/>
            <a:ext cx="3900712" cy="408493"/>
          </a:xfrm>
          <a:prstGeom prst="rect">
            <a:avLst/>
          </a:prstGeom>
        </p:spPr>
      </p:pic>
      <p:pic>
        <p:nvPicPr>
          <p:cNvPr id="9" name="Picture 8" descr="Sample Question" title="Graphic Object "/>
          <p:cNvPicPr>
            <a:picLocks noChangeAspect="1"/>
          </p:cNvPicPr>
          <p:nvPr/>
        </p:nvPicPr>
        <p:blipFill>
          <a:blip r:embed="rId8"/>
          <a:stretch>
            <a:fillRect/>
          </a:stretch>
        </p:blipFill>
        <p:spPr>
          <a:xfrm>
            <a:off x="4912995" y="3668327"/>
            <a:ext cx="4015852" cy="1803868"/>
          </a:xfrm>
          <a:prstGeom prst="rect">
            <a:avLst/>
          </a:prstGeom>
        </p:spPr>
      </p:pic>
      <p:pic>
        <p:nvPicPr>
          <p:cNvPr id="10" name="Picture 9" descr="Sample Question" title="Graphic Object "/>
          <p:cNvPicPr>
            <a:picLocks noChangeAspect="1"/>
          </p:cNvPicPr>
          <p:nvPr/>
        </p:nvPicPr>
        <p:blipFill>
          <a:blip r:embed="rId9"/>
          <a:stretch>
            <a:fillRect/>
          </a:stretch>
        </p:blipFill>
        <p:spPr>
          <a:xfrm>
            <a:off x="4912995" y="5633801"/>
            <a:ext cx="4015852" cy="463368"/>
          </a:xfrm>
          <a:prstGeom prst="rect">
            <a:avLst/>
          </a:prstGeom>
        </p:spPr>
      </p:pic>
      <p:sp>
        <p:nvSpPr>
          <p:cNvPr id="11" name="Title 10" hidden="1"/>
          <p:cNvSpPr>
            <a:spLocks noGrp="1"/>
          </p:cNvSpPr>
          <p:nvPr>
            <p:ph type="title" idx="4294967295"/>
          </p:nvPr>
        </p:nvSpPr>
        <p:spPr/>
        <p:txBody>
          <a:bodyPr/>
          <a:lstStyle/>
          <a:p>
            <a:r>
              <a:rPr lang="en-US" dirty="0" smtClean="0"/>
              <a:t>Reading Work Sample Example</a:t>
            </a:r>
            <a:endParaRPr lang="en-US" dirty="0"/>
          </a:p>
        </p:txBody>
      </p:sp>
    </p:spTree>
    <p:extLst>
      <p:ext uri="{BB962C8B-B14F-4D97-AF65-F5344CB8AC3E}">
        <p14:creationId xmlns:p14="http://schemas.microsoft.com/office/powerpoint/2010/main" val="1738380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05914" y="6164163"/>
            <a:ext cx="2169994" cy="307777"/>
          </a:xfrm>
          <a:prstGeom prst="rect">
            <a:avLst/>
          </a:prstGeom>
          <a:noFill/>
        </p:spPr>
        <p:txBody>
          <a:bodyPr wrap="square" rtlCol="0">
            <a:spAutoFit/>
          </a:bodyPr>
          <a:lstStyle/>
          <a:p>
            <a:pPr algn="r"/>
            <a:r>
              <a:rPr lang="en-US" sz="1400" dirty="0" smtClean="0">
                <a:latin typeface="Cambria" panose="02040503050406030204" pitchFamily="18" charset="0"/>
              </a:rPr>
              <a:t>Photo: </a:t>
            </a:r>
            <a:r>
              <a:rPr lang="en-US" sz="1400" dirty="0" smtClean="0">
                <a:latin typeface="Cambria" panose="02040503050406030204" pitchFamily="18" charset="0"/>
                <a:hlinkClick r:id="rId3"/>
              </a:rPr>
              <a:t>Pixabay</a:t>
            </a:r>
            <a:endParaRPr lang="en-US" sz="1400" dirty="0">
              <a:latin typeface="Cambria" panose="02040503050406030204" pitchFamily="18" charset="0"/>
            </a:endParaRPr>
          </a:p>
        </p:txBody>
      </p:sp>
      <p:sp>
        <p:nvSpPr>
          <p:cNvPr id="2" name="Title 1"/>
          <p:cNvSpPr>
            <a:spLocks noGrp="1"/>
          </p:cNvSpPr>
          <p:nvPr>
            <p:ph type="title"/>
          </p:nvPr>
        </p:nvSpPr>
        <p:spPr>
          <a:xfrm>
            <a:off x="640225" y="1801716"/>
            <a:ext cx="7886700" cy="1325563"/>
          </a:xfrm>
        </p:spPr>
        <p:txBody>
          <a:bodyPr/>
          <a:lstStyle/>
          <a:p>
            <a:pPr algn="ctr"/>
            <a:r>
              <a:rPr lang="en-US" b="1" dirty="0" smtClean="0">
                <a:latin typeface="Cambria" panose="02040503050406030204" pitchFamily="18" charset="0"/>
              </a:rPr>
              <a:t>Questions or Clarifications?</a:t>
            </a:r>
            <a:endParaRPr lang="en-US" b="1" dirty="0">
              <a:latin typeface="Cambria" panose="02040503050406030204" pitchFamily="18" charset="0"/>
            </a:endParaRPr>
          </a:p>
        </p:txBody>
      </p:sp>
      <p:pic>
        <p:nvPicPr>
          <p:cNvPr id="4" name="Picture 3" title="Graphic Object "/>
          <p:cNvPicPr>
            <a:picLocks noChangeAspect="1"/>
          </p:cNvPicPr>
          <p:nvPr/>
        </p:nvPicPr>
        <p:blipFill>
          <a:blip r:embed="rId4"/>
          <a:stretch>
            <a:fillRect/>
          </a:stretch>
        </p:blipFill>
        <p:spPr>
          <a:xfrm>
            <a:off x="2348696" y="2937919"/>
            <a:ext cx="4457218" cy="3342914"/>
          </a:xfrm>
          <a:prstGeom prst="rect">
            <a:avLst/>
          </a:prstGeom>
        </p:spPr>
      </p:pic>
    </p:spTree>
    <p:extLst>
      <p:ext uri="{BB962C8B-B14F-4D97-AF65-F5344CB8AC3E}">
        <p14:creationId xmlns:p14="http://schemas.microsoft.com/office/powerpoint/2010/main" val="8852637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879" y="1695393"/>
            <a:ext cx="7886700" cy="1325563"/>
          </a:xfrm>
        </p:spPr>
        <p:txBody>
          <a:bodyPr/>
          <a:lstStyle/>
          <a:p>
            <a:r>
              <a:rPr lang="en-US" b="1" dirty="0">
                <a:latin typeface="Cambria" panose="02040503050406030204" pitchFamily="18" charset="0"/>
              </a:rPr>
              <a:t>Workshop Goals</a:t>
            </a:r>
          </a:p>
        </p:txBody>
      </p:sp>
      <p:sp>
        <p:nvSpPr>
          <p:cNvPr id="3" name="Content Placeholder 2"/>
          <p:cNvSpPr>
            <a:spLocks noGrp="1"/>
          </p:cNvSpPr>
          <p:nvPr>
            <p:ph idx="1"/>
          </p:nvPr>
        </p:nvSpPr>
        <p:spPr>
          <a:xfrm>
            <a:off x="571719" y="2841186"/>
            <a:ext cx="7886700" cy="2947626"/>
          </a:xfrm>
        </p:spPr>
        <p:txBody>
          <a:bodyPr>
            <a:noAutofit/>
          </a:bodyPr>
          <a:lstStyle/>
          <a:p>
            <a:pPr marL="914400" lvl="1" indent="-514350">
              <a:spcBef>
                <a:spcPts val="0"/>
              </a:spcBef>
              <a:buFont typeface="+mj-lt"/>
              <a:buAutoNum type="arabicPeriod"/>
            </a:pPr>
            <a:r>
              <a:rPr lang="en-US" sz="2600" dirty="0" smtClean="0">
                <a:latin typeface="Cambria" panose="02040503050406030204" pitchFamily="18" charset="0"/>
              </a:rPr>
              <a:t>Develop Reading Work Samples</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endParaRPr lang="en-US" sz="800" dirty="0">
              <a:latin typeface="Cambria" panose="02040503050406030204" pitchFamily="18" charset="0"/>
            </a:endParaRPr>
          </a:p>
          <a:p>
            <a:pPr marL="914400" lvl="1" indent="-514350">
              <a:spcBef>
                <a:spcPts val="0"/>
              </a:spcBef>
              <a:buFont typeface="+mj-lt"/>
              <a:buAutoNum type="arabicPeriod"/>
            </a:pPr>
            <a:r>
              <a:rPr lang="en-US" sz="2600" b="1" dirty="0">
                <a:latin typeface="Cambria" panose="02040503050406030204" pitchFamily="18" charset="0"/>
              </a:rPr>
              <a:t>Build background and </a:t>
            </a:r>
            <a:r>
              <a:rPr lang="en-US" sz="2600" b="1" dirty="0" smtClean="0">
                <a:latin typeface="Cambria" panose="02040503050406030204" pitchFamily="18" charset="0"/>
              </a:rPr>
              <a:t>collaboratively </a:t>
            </a:r>
            <a:r>
              <a:rPr lang="en-US" sz="2600" b="1" dirty="0">
                <a:latin typeface="Cambria" panose="02040503050406030204" pitchFamily="18" charset="0"/>
              </a:rPr>
              <a:t>score a </a:t>
            </a:r>
            <a:r>
              <a:rPr lang="en-US" sz="2600" b="1" dirty="0" smtClean="0">
                <a:latin typeface="Cambria" panose="02040503050406030204" pitchFamily="18" charset="0"/>
              </a:rPr>
              <a:t>reading performance </a:t>
            </a:r>
            <a:r>
              <a:rPr lang="en-US" sz="2600" b="1" dirty="0">
                <a:latin typeface="Cambria" panose="02040503050406030204" pitchFamily="18" charset="0"/>
              </a:rPr>
              <a:t>task to build a common understanding of proficiency</a:t>
            </a:r>
            <a:r>
              <a:rPr lang="en-US" sz="2600" b="1" dirty="0" smtClean="0">
                <a:latin typeface="Cambria" panose="02040503050406030204" pitchFamily="18" charset="0"/>
              </a:rPr>
              <a:t>.</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r>
              <a:rPr lang="en-US" sz="2600" dirty="0" smtClean="0">
                <a:latin typeface="Cambria" panose="02040503050406030204" pitchFamily="18" charset="0"/>
              </a:rPr>
              <a:t>Review the guidelines for administering Reading Work Samples for the purpose of Essential Skills.</a:t>
            </a:r>
            <a:endParaRPr lang="en-US" sz="2600" dirty="0">
              <a:latin typeface="Cambria" panose="02040503050406030204" pitchFamily="18" charset="0"/>
            </a:endParaRPr>
          </a:p>
        </p:txBody>
      </p:sp>
      <p:pic>
        <p:nvPicPr>
          <p:cNvPr id="4" name="Picture 4" descr="Puzzle piece" title="Graphic Objec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580" y="1304081"/>
            <a:ext cx="1831975" cy="183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55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nnecting Puzzle Pieces"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346" y="3524490"/>
            <a:ext cx="4769783" cy="19271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4172" y="2002419"/>
            <a:ext cx="4280703" cy="3516353"/>
          </a:xfrm>
        </p:spPr>
        <p:txBody>
          <a:bodyPr>
            <a:normAutofit/>
          </a:bodyPr>
          <a:lstStyle/>
          <a:p>
            <a:r>
              <a:rPr lang="en-US" b="1" dirty="0" smtClean="0">
                <a:latin typeface="Cambria" panose="02040503050406030204" pitchFamily="18" charset="0"/>
              </a:rPr>
              <a:t>Goal </a:t>
            </a:r>
            <a:r>
              <a:rPr lang="en-US" dirty="0">
                <a:latin typeface="Cambria" panose="02040503050406030204" pitchFamily="18" charset="0"/>
              </a:rPr>
              <a:t>2</a:t>
            </a:r>
            <a:r>
              <a:rPr lang="en-US" b="1" dirty="0" smtClean="0">
                <a:latin typeface="Cambria" panose="02040503050406030204" pitchFamily="18" charset="0"/>
              </a:rPr>
              <a:t>: </a:t>
            </a:r>
            <a:br>
              <a:rPr lang="en-US" b="1" dirty="0" smtClean="0">
                <a:latin typeface="Cambria" panose="02040503050406030204" pitchFamily="18" charset="0"/>
              </a:rPr>
            </a:br>
            <a:r>
              <a:rPr lang="en-US" b="1" dirty="0" smtClean="0">
                <a:latin typeface="Cambria" panose="02040503050406030204" pitchFamily="18" charset="0"/>
              </a:rPr>
              <a:t/>
            </a:r>
            <a:br>
              <a:rPr lang="en-US" b="1" dirty="0" smtClean="0">
                <a:latin typeface="Cambria" panose="02040503050406030204" pitchFamily="18" charset="0"/>
              </a:rPr>
            </a:br>
            <a:r>
              <a:rPr lang="en-US" b="1" dirty="0" smtClean="0">
                <a:latin typeface="Cambria" panose="02040503050406030204" pitchFamily="18" charset="0"/>
              </a:rPr>
              <a:t>Official Reading </a:t>
            </a:r>
            <a:br>
              <a:rPr lang="en-US" b="1" dirty="0" smtClean="0">
                <a:latin typeface="Cambria" panose="02040503050406030204" pitchFamily="18" charset="0"/>
              </a:rPr>
            </a:br>
            <a:r>
              <a:rPr lang="en-US" b="1" dirty="0" smtClean="0">
                <a:latin typeface="Cambria" panose="02040503050406030204" pitchFamily="18" charset="0"/>
              </a:rPr>
              <a:t>Scoring Guide</a:t>
            </a:r>
            <a:br>
              <a:rPr lang="en-US" b="1" dirty="0" smtClean="0">
                <a:latin typeface="Cambria" panose="02040503050406030204" pitchFamily="18" charset="0"/>
              </a:rPr>
            </a:br>
            <a:r>
              <a:rPr lang="en-US" dirty="0" smtClean="0">
                <a:latin typeface="Cambria" panose="02040503050406030204" pitchFamily="18" charset="0"/>
              </a:rPr>
              <a:t>&amp; Calibration</a:t>
            </a:r>
            <a:endParaRPr lang="en-US" b="1" dirty="0">
              <a:latin typeface="Cambria" panose="02040503050406030204" pitchFamily="18" charset="0"/>
            </a:endParaRPr>
          </a:p>
        </p:txBody>
      </p:sp>
    </p:spTree>
    <p:extLst>
      <p:ext uri="{BB962C8B-B14F-4D97-AF65-F5344CB8AC3E}">
        <p14:creationId xmlns:p14="http://schemas.microsoft.com/office/powerpoint/2010/main" val="3343429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4 corners activity listen to facilitator directions" title="Graphic Object "/>
          <p:cNvGrpSpPr/>
          <p:nvPr/>
        </p:nvGrpSpPr>
        <p:grpSpPr>
          <a:xfrm>
            <a:off x="1715011" y="457200"/>
            <a:ext cx="6291943" cy="5222003"/>
            <a:chOff x="-42032" y="-1"/>
            <a:chExt cx="9229575" cy="6876631"/>
          </a:xfrm>
        </p:grpSpPr>
        <p:pic>
          <p:nvPicPr>
            <p:cNvPr id="4" name="Picture 3" title="Graphic Object "/>
            <p:cNvPicPr>
              <a:picLocks noChangeAspect="1"/>
            </p:cNvPicPr>
            <p:nvPr/>
          </p:nvPicPr>
          <p:blipFill rotWithShape="1">
            <a:blip r:embed="rId3"/>
            <a:srcRect l="8954"/>
            <a:stretch/>
          </p:blipFill>
          <p:spPr>
            <a:xfrm>
              <a:off x="0" y="1"/>
              <a:ext cx="4564841" cy="3316406"/>
            </a:xfrm>
            <a:prstGeom prst="rect">
              <a:avLst/>
            </a:prstGeom>
          </p:spPr>
        </p:pic>
        <p:pic>
          <p:nvPicPr>
            <p:cNvPr id="5" name="Picture 4" title="Graphic Object "/>
            <p:cNvPicPr>
              <a:picLocks noChangeAspect="1"/>
            </p:cNvPicPr>
            <p:nvPr/>
          </p:nvPicPr>
          <p:blipFill rotWithShape="1">
            <a:blip r:embed="rId4"/>
            <a:srcRect r="6253"/>
            <a:stretch/>
          </p:blipFill>
          <p:spPr>
            <a:xfrm>
              <a:off x="4606119" y="-1"/>
              <a:ext cx="4581424" cy="3309257"/>
            </a:xfrm>
            <a:prstGeom prst="rect">
              <a:avLst/>
            </a:prstGeom>
          </p:spPr>
        </p:pic>
        <p:pic>
          <p:nvPicPr>
            <p:cNvPr id="6" name="Picture 5" title="Graphic Object "/>
            <p:cNvPicPr>
              <a:picLocks noChangeAspect="1"/>
            </p:cNvPicPr>
            <p:nvPr/>
          </p:nvPicPr>
          <p:blipFill rotWithShape="1">
            <a:blip r:embed="rId5"/>
            <a:srcRect l="25224" t="-2052" r="12686" b="2052"/>
            <a:stretch/>
          </p:blipFill>
          <p:spPr>
            <a:xfrm>
              <a:off x="4564841" y="3292776"/>
              <a:ext cx="4581535" cy="3565224"/>
            </a:xfrm>
            <a:prstGeom prst="rect">
              <a:avLst/>
            </a:prstGeom>
          </p:spPr>
        </p:pic>
        <p:pic>
          <p:nvPicPr>
            <p:cNvPr id="13" name="Picture 12" title="Graphic Object "/>
            <p:cNvPicPr>
              <a:picLocks noChangeAspect="1"/>
            </p:cNvPicPr>
            <p:nvPr/>
          </p:nvPicPr>
          <p:blipFill rotWithShape="1">
            <a:blip r:embed="rId6"/>
            <a:srcRect l="7529" t="28228" r="41863" b="7477"/>
            <a:stretch/>
          </p:blipFill>
          <p:spPr>
            <a:xfrm>
              <a:off x="-42032" y="3385945"/>
              <a:ext cx="4606874" cy="3490685"/>
            </a:xfrm>
            <a:prstGeom prst="rect">
              <a:avLst/>
            </a:prstGeom>
          </p:spPr>
        </p:pic>
        <p:cxnSp>
          <p:nvCxnSpPr>
            <p:cNvPr id="3" name="Straight Connector 2"/>
            <p:cNvCxnSpPr/>
            <p:nvPr/>
          </p:nvCxnSpPr>
          <p:spPr>
            <a:xfrm>
              <a:off x="4564841" y="0"/>
              <a:ext cx="0" cy="687663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2032" y="3330055"/>
              <a:ext cx="9229575"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itle 6" hidden="1"/>
          <p:cNvSpPr>
            <a:spLocks noGrp="1"/>
          </p:cNvSpPr>
          <p:nvPr>
            <p:ph type="title" idx="4294967295"/>
          </p:nvPr>
        </p:nvSpPr>
        <p:spPr/>
        <p:txBody>
          <a:bodyPr/>
          <a:lstStyle/>
          <a:p>
            <a:r>
              <a:rPr lang="en-US" dirty="0" smtClean="0"/>
              <a:t>Four Corners Activity</a:t>
            </a:r>
            <a:endParaRPr lang="en-US" dirty="0"/>
          </a:p>
        </p:txBody>
      </p:sp>
    </p:spTree>
    <p:extLst>
      <p:ext uri="{BB962C8B-B14F-4D97-AF65-F5344CB8AC3E}">
        <p14:creationId xmlns:p14="http://schemas.microsoft.com/office/powerpoint/2010/main" val="39100277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latin typeface="Cambria" panose="02040503050406030204" pitchFamily="18" charset="0"/>
              </a:rPr>
              <a:t>Guiding Questions</a:t>
            </a:r>
            <a:endParaRPr lang="en-US" b="1" dirty="0">
              <a:latin typeface="Cambria" panose="02040503050406030204" pitchFamily="18" charset="0"/>
            </a:endParaRPr>
          </a:p>
        </p:txBody>
      </p:sp>
      <p:sp>
        <p:nvSpPr>
          <p:cNvPr id="8" name="Content Placeholder 7"/>
          <p:cNvSpPr>
            <a:spLocks noGrp="1"/>
          </p:cNvSpPr>
          <p:nvPr>
            <p:ph idx="1"/>
          </p:nvPr>
        </p:nvSpPr>
        <p:spPr>
          <a:xfrm>
            <a:off x="497712" y="3270933"/>
            <a:ext cx="6858000" cy="2819400"/>
          </a:xfrm>
        </p:spPr>
        <p:txBody>
          <a:bodyPr/>
          <a:lstStyle/>
          <a:p>
            <a:pPr marL="1085850" lvl="2">
              <a:buFont typeface="Arial" panose="020B0604020202020204" pitchFamily="34" charset="0"/>
              <a:buChar char="•"/>
            </a:pPr>
            <a:r>
              <a:rPr lang="en-US" sz="3200" dirty="0" smtClean="0">
                <a:latin typeface="Cambria" panose="02040503050406030204" pitchFamily="18" charset="0"/>
              </a:rPr>
              <a:t>Scoring </a:t>
            </a:r>
            <a:r>
              <a:rPr lang="en-US" sz="3200" dirty="0">
                <a:latin typeface="Cambria" panose="02040503050406030204" pitchFamily="18" charset="0"/>
              </a:rPr>
              <a:t>guide </a:t>
            </a:r>
            <a:r>
              <a:rPr lang="en-US" sz="3200" dirty="0" smtClean="0">
                <a:latin typeface="Cambria" panose="02040503050406030204" pitchFamily="18" charset="0"/>
              </a:rPr>
              <a:t>structure?</a:t>
            </a:r>
            <a:endParaRPr lang="en-US" sz="3200" dirty="0">
              <a:latin typeface="Cambria" panose="02040503050406030204" pitchFamily="18" charset="0"/>
            </a:endParaRPr>
          </a:p>
          <a:p>
            <a:pPr marL="1085850" lvl="2">
              <a:buFont typeface="Arial" panose="020B0604020202020204" pitchFamily="34" charset="0"/>
              <a:buChar char="•"/>
            </a:pPr>
            <a:r>
              <a:rPr lang="en-US" sz="3200" dirty="0">
                <a:latin typeface="Cambria" panose="02040503050406030204" pitchFamily="18" charset="0"/>
              </a:rPr>
              <a:t>Scoring guide </a:t>
            </a:r>
            <a:r>
              <a:rPr lang="en-US" sz="3200" dirty="0" smtClean="0">
                <a:latin typeface="Cambria" panose="02040503050406030204" pitchFamily="18" charset="0"/>
              </a:rPr>
              <a:t>language? </a:t>
            </a:r>
            <a:endParaRPr lang="en-US" sz="3200" dirty="0">
              <a:latin typeface="Cambria" panose="02040503050406030204" pitchFamily="18" charset="0"/>
            </a:endParaRPr>
          </a:p>
          <a:p>
            <a:pPr marL="1085850" lvl="2">
              <a:buFont typeface="Arial" panose="020B0604020202020204" pitchFamily="34" charset="0"/>
              <a:buChar char="•"/>
            </a:pPr>
            <a:r>
              <a:rPr lang="en-US" sz="3200" dirty="0" smtClean="0">
                <a:latin typeface="Cambria" panose="02040503050406030204" pitchFamily="18" charset="0"/>
              </a:rPr>
              <a:t>Score levels differences?</a:t>
            </a:r>
            <a:endParaRPr lang="en-US" sz="3200" dirty="0">
              <a:latin typeface="Cambria" panose="02040503050406030204" pitchFamily="18" charset="0"/>
            </a:endParaRPr>
          </a:p>
          <a:p>
            <a:pPr marL="1085850" lvl="2">
              <a:buFont typeface="Arial" panose="020B0604020202020204" pitchFamily="34" charset="0"/>
              <a:buChar char="•"/>
            </a:pPr>
            <a:r>
              <a:rPr lang="en-US" sz="3200" dirty="0" smtClean="0">
                <a:latin typeface="Cambria" panose="02040503050406030204" pitchFamily="18" charset="0"/>
              </a:rPr>
              <a:t>Features of assessed reading responses?</a:t>
            </a:r>
          </a:p>
        </p:txBody>
      </p:sp>
    </p:spTree>
    <p:extLst>
      <p:ext uri="{BB962C8B-B14F-4D97-AF65-F5344CB8AC3E}">
        <p14:creationId xmlns:p14="http://schemas.microsoft.com/office/powerpoint/2010/main" val="32133365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ading Scoring Guide" title="Graphic Object "/>
          <p:cNvPicPr>
            <a:picLocks noChangeAspect="1"/>
          </p:cNvPicPr>
          <p:nvPr/>
        </p:nvPicPr>
        <p:blipFill>
          <a:blip r:embed="rId3"/>
          <a:stretch>
            <a:fillRect/>
          </a:stretch>
        </p:blipFill>
        <p:spPr>
          <a:xfrm>
            <a:off x="1713940" y="2291379"/>
            <a:ext cx="5666980" cy="4180650"/>
          </a:xfrm>
          <a:prstGeom prst="rect">
            <a:avLst/>
          </a:prstGeom>
        </p:spPr>
      </p:pic>
      <p:sp>
        <p:nvSpPr>
          <p:cNvPr id="6" name="TextBox 5"/>
          <p:cNvSpPr txBox="1"/>
          <p:nvPr/>
        </p:nvSpPr>
        <p:spPr>
          <a:xfrm>
            <a:off x="898122" y="830133"/>
            <a:ext cx="7298615" cy="1323439"/>
          </a:xfrm>
          <a:prstGeom prst="rect">
            <a:avLst/>
          </a:prstGeom>
          <a:noFill/>
        </p:spPr>
        <p:txBody>
          <a:bodyPr wrap="square" rtlCol="0">
            <a:spAutoFit/>
          </a:bodyPr>
          <a:lstStyle/>
          <a:p>
            <a:pPr algn="ctr"/>
            <a:r>
              <a:rPr lang="en-US" sz="4000" b="1" dirty="0" smtClean="0">
                <a:latin typeface="Cambria" panose="02040503050406030204" pitchFamily="18" charset="0"/>
              </a:rPr>
              <a:t>Oregon’s Official Reading Scoring Guide</a:t>
            </a:r>
            <a:endParaRPr lang="en-US" sz="4000" b="1" dirty="0">
              <a:latin typeface="Cambria" panose="02040503050406030204" pitchFamily="18" charset="0"/>
            </a:endParaRPr>
          </a:p>
        </p:txBody>
      </p:sp>
      <p:sp>
        <p:nvSpPr>
          <p:cNvPr id="3" name="Title 2" hidden="1"/>
          <p:cNvSpPr>
            <a:spLocks noGrp="1"/>
          </p:cNvSpPr>
          <p:nvPr>
            <p:ph type="title" idx="4294967295"/>
          </p:nvPr>
        </p:nvSpPr>
        <p:spPr/>
        <p:txBody>
          <a:bodyPr/>
          <a:lstStyle/>
          <a:p>
            <a:r>
              <a:rPr lang="en-US" dirty="0" smtClean="0"/>
              <a:t>Oregon Official Reading Scoring Guide</a:t>
            </a:r>
            <a:endParaRPr lang="en-US" dirty="0"/>
          </a:p>
        </p:txBody>
      </p:sp>
    </p:spTree>
    <p:extLst>
      <p:ext uri="{BB962C8B-B14F-4D97-AF65-F5344CB8AC3E}">
        <p14:creationId xmlns:p14="http://schemas.microsoft.com/office/powerpoint/2010/main" val="2210326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755417"/>
            <a:ext cx="7886700" cy="1325563"/>
          </a:xfrm>
        </p:spPr>
        <p:txBody>
          <a:bodyPr>
            <a:noAutofit/>
          </a:bodyPr>
          <a:lstStyle/>
          <a:p>
            <a:pPr algn="l"/>
            <a:r>
              <a:rPr lang="en-US" b="1" dirty="0" smtClean="0">
                <a:latin typeface="Cambria" panose="02040503050406030204" pitchFamily="18" charset="0"/>
              </a:rPr>
              <a:t>Key Features: </a:t>
            </a:r>
            <a:endParaRPr lang="en-US" b="1" dirty="0">
              <a:latin typeface="Cambria" panose="02040503050406030204" pitchFamily="18" charset="0"/>
            </a:endParaRPr>
          </a:p>
        </p:txBody>
      </p:sp>
      <p:sp>
        <p:nvSpPr>
          <p:cNvPr id="5" name="Content Placeholder 4"/>
          <p:cNvSpPr>
            <a:spLocks noGrp="1"/>
          </p:cNvSpPr>
          <p:nvPr>
            <p:ph idx="1"/>
          </p:nvPr>
        </p:nvSpPr>
        <p:spPr>
          <a:xfrm>
            <a:off x="878712" y="2748988"/>
            <a:ext cx="7467600" cy="4276846"/>
          </a:xfrm>
        </p:spPr>
        <p:txBody>
          <a:bodyPr>
            <a:normAutofit/>
          </a:bodyPr>
          <a:lstStyle/>
          <a:p>
            <a:r>
              <a:rPr lang="en-US" dirty="0">
                <a:latin typeface="Cambria" panose="02040503050406030204" pitchFamily="18" charset="0"/>
              </a:rPr>
              <a:t>Six-point </a:t>
            </a:r>
            <a:r>
              <a:rPr lang="en-US" dirty="0" smtClean="0">
                <a:latin typeface="Cambria" panose="02040503050406030204" pitchFamily="18" charset="0"/>
              </a:rPr>
              <a:t>scale</a:t>
            </a:r>
          </a:p>
          <a:p>
            <a:endParaRPr lang="en-US" sz="800" dirty="0" smtClean="0">
              <a:latin typeface="Cambria" panose="02040503050406030204" pitchFamily="18" charset="0"/>
            </a:endParaRPr>
          </a:p>
          <a:p>
            <a:pPr lvl="1"/>
            <a:r>
              <a:rPr lang="en-US" sz="2800" dirty="0" smtClean="0">
                <a:latin typeface="Cambria" panose="02040503050406030204" pitchFamily="18" charset="0"/>
              </a:rPr>
              <a:t>Analytic </a:t>
            </a:r>
            <a:r>
              <a:rPr lang="en-US" sz="2800" dirty="0">
                <a:latin typeface="Cambria" panose="02040503050406030204" pitchFamily="18" charset="0"/>
              </a:rPr>
              <a:t>– </a:t>
            </a:r>
            <a:r>
              <a:rPr lang="en-US" sz="2800" dirty="0" smtClean="0">
                <a:latin typeface="Cambria" panose="02040503050406030204" pitchFamily="18" charset="0"/>
              </a:rPr>
              <a:t>three traits</a:t>
            </a:r>
          </a:p>
          <a:p>
            <a:pPr lvl="2"/>
            <a:r>
              <a:rPr lang="en-US" sz="2800" dirty="0" smtClean="0">
                <a:latin typeface="Cambria" panose="02040503050406030204" pitchFamily="18" charset="0"/>
              </a:rPr>
              <a:t>Demonstrate Understanding</a:t>
            </a:r>
          </a:p>
          <a:p>
            <a:pPr lvl="2"/>
            <a:endParaRPr lang="en-US" sz="800" dirty="0" smtClean="0">
              <a:latin typeface="Cambria" panose="02040503050406030204" pitchFamily="18" charset="0"/>
            </a:endParaRPr>
          </a:p>
          <a:p>
            <a:pPr lvl="2"/>
            <a:r>
              <a:rPr lang="en-US" sz="2800" dirty="0" smtClean="0">
                <a:latin typeface="Cambria" panose="02040503050406030204" pitchFamily="18" charset="0"/>
              </a:rPr>
              <a:t>Develop an Interpretation</a:t>
            </a:r>
          </a:p>
          <a:p>
            <a:pPr lvl="2"/>
            <a:endParaRPr lang="en-US" sz="800" dirty="0" smtClean="0">
              <a:latin typeface="Cambria" panose="02040503050406030204" pitchFamily="18" charset="0"/>
            </a:endParaRPr>
          </a:p>
          <a:p>
            <a:pPr lvl="2"/>
            <a:r>
              <a:rPr lang="en-US" sz="2800" dirty="0" smtClean="0">
                <a:latin typeface="Cambria" panose="02040503050406030204" pitchFamily="18" charset="0"/>
              </a:rPr>
              <a:t>Analyze Text</a:t>
            </a:r>
            <a:endParaRPr lang="en-US" sz="2600" dirty="0">
              <a:latin typeface="Cambria" panose="02040503050406030204" pitchFamily="18" charset="0"/>
            </a:endParaRPr>
          </a:p>
          <a:p>
            <a:pPr lvl="3">
              <a:buFont typeface="Wingdings" panose="05000000000000000000" pitchFamily="2" charset="2"/>
              <a:buChar char="§"/>
            </a:pPr>
            <a:r>
              <a:rPr lang="en-US" sz="2400" dirty="0" smtClean="0">
                <a:latin typeface="Cambria" panose="02040503050406030204" pitchFamily="18" charset="0"/>
              </a:rPr>
              <a:t>Literacy Text</a:t>
            </a:r>
          </a:p>
          <a:p>
            <a:pPr lvl="3">
              <a:buFont typeface="Wingdings" panose="05000000000000000000" pitchFamily="2" charset="2"/>
              <a:buChar char="§"/>
            </a:pPr>
            <a:r>
              <a:rPr lang="en-US" sz="2400" dirty="0" smtClean="0">
                <a:latin typeface="Cambria" panose="02040503050406030204" pitchFamily="18" charset="0"/>
              </a:rPr>
              <a:t>Informational Text</a:t>
            </a:r>
          </a:p>
        </p:txBody>
      </p:sp>
      <p:pic>
        <p:nvPicPr>
          <p:cNvPr id="2" name="Picture 1" descr="Key" title="Graphic Object "/>
          <p:cNvPicPr>
            <a:picLocks noChangeAspect="1"/>
          </p:cNvPicPr>
          <p:nvPr/>
        </p:nvPicPr>
        <p:blipFill>
          <a:blip r:embed="rId3"/>
          <a:stretch>
            <a:fillRect/>
          </a:stretch>
        </p:blipFill>
        <p:spPr>
          <a:xfrm>
            <a:off x="5768071" y="1588933"/>
            <a:ext cx="2747279" cy="1160055"/>
          </a:xfrm>
          <a:prstGeom prst="rect">
            <a:avLst/>
          </a:prstGeom>
        </p:spPr>
      </p:pic>
    </p:spTree>
    <p:extLst>
      <p:ext uri="{BB962C8B-B14F-4D97-AF65-F5344CB8AC3E}">
        <p14:creationId xmlns:p14="http://schemas.microsoft.com/office/powerpoint/2010/main" val="282543079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latin typeface="Cambria" panose="02040503050406030204" pitchFamily="18" charset="0"/>
              </a:rPr>
              <a:t>Demonstrate </a:t>
            </a:r>
            <a:br>
              <a:rPr lang="en-US" dirty="0">
                <a:latin typeface="Cambria" panose="02040503050406030204" pitchFamily="18" charset="0"/>
              </a:rPr>
            </a:br>
            <a:r>
              <a:rPr lang="en-US" dirty="0" smtClean="0">
                <a:latin typeface="Cambria" panose="02040503050406030204" pitchFamily="18" charset="0"/>
              </a:rPr>
              <a:t>Understanding</a:t>
            </a:r>
            <a:endParaRPr lang="en-US" dirty="0"/>
          </a:p>
        </p:txBody>
      </p:sp>
      <p:sp>
        <p:nvSpPr>
          <p:cNvPr id="6" name="Content Placeholder 5"/>
          <p:cNvSpPr>
            <a:spLocks noGrp="1"/>
          </p:cNvSpPr>
          <p:nvPr>
            <p:ph idx="1"/>
          </p:nvPr>
        </p:nvSpPr>
        <p:spPr>
          <a:xfrm>
            <a:off x="628650" y="3427255"/>
            <a:ext cx="7886700" cy="3005818"/>
          </a:xfrm>
        </p:spPr>
        <p:txBody>
          <a:bodyPr>
            <a:normAutofit fontScale="92500" lnSpcReduction="10000"/>
          </a:bodyPr>
          <a:lstStyle/>
          <a:p>
            <a:pPr>
              <a:lnSpc>
                <a:spcPct val="150000"/>
              </a:lnSpc>
              <a:spcBef>
                <a:spcPts val="0"/>
              </a:spcBef>
            </a:pPr>
            <a:r>
              <a:rPr lang="en-US" dirty="0">
                <a:latin typeface="Cambria" panose="02040503050406030204" pitchFamily="18" charset="0"/>
              </a:rPr>
              <a:t>Main ideas</a:t>
            </a:r>
          </a:p>
          <a:p>
            <a:pPr>
              <a:lnSpc>
                <a:spcPct val="150000"/>
              </a:lnSpc>
              <a:spcBef>
                <a:spcPts val="0"/>
              </a:spcBef>
            </a:pPr>
            <a:r>
              <a:rPr lang="en-US" dirty="0">
                <a:latin typeface="Cambria" panose="02040503050406030204" pitchFamily="18" charset="0"/>
              </a:rPr>
              <a:t>Relevant and specific supporting details</a:t>
            </a:r>
          </a:p>
          <a:p>
            <a:pPr>
              <a:lnSpc>
                <a:spcPct val="150000"/>
              </a:lnSpc>
              <a:spcBef>
                <a:spcPts val="0"/>
              </a:spcBef>
            </a:pPr>
            <a:r>
              <a:rPr lang="en-US" dirty="0">
                <a:latin typeface="Cambria" panose="02040503050406030204" pitchFamily="18" charset="0"/>
              </a:rPr>
              <a:t>Sequence of events</a:t>
            </a:r>
          </a:p>
          <a:p>
            <a:pPr>
              <a:lnSpc>
                <a:spcPct val="150000"/>
              </a:lnSpc>
              <a:spcBef>
                <a:spcPts val="0"/>
              </a:spcBef>
            </a:pPr>
            <a:r>
              <a:rPr lang="en-US" dirty="0">
                <a:latin typeface="Cambria" panose="02040503050406030204" pitchFamily="18" charset="0"/>
              </a:rPr>
              <a:t>Relationship among ideas</a:t>
            </a:r>
          </a:p>
          <a:p>
            <a:pPr>
              <a:lnSpc>
                <a:spcPct val="150000"/>
              </a:lnSpc>
              <a:spcBef>
                <a:spcPts val="0"/>
              </a:spcBef>
            </a:pPr>
            <a:r>
              <a:rPr lang="en-US" dirty="0">
                <a:latin typeface="Cambria" panose="02040503050406030204" pitchFamily="18" charset="0"/>
              </a:rPr>
              <a:t>Facts and opinions</a:t>
            </a:r>
          </a:p>
          <a:p>
            <a:pPr marL="0" indent="0">
              <a:spcBef>
                <a:spcPts val="0"/>
              </a:spcBef>
              <a:buNone/>
            </a:pPr>
            <a:endParaRPr lang="en-US" dirty="0">
              <a:latin typeface="Cambria" panose="02040503050406030204" pitchFamily="18" charset="0"/>
            </a:endParaRPr>
          </a:p>
        </p:txBody>
      </p:sp>
      <p:pic>
        <p:nvPicPr>
          <p:cNvPr id="7" name="Picture 6" title="Graphic Objec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394" y="1379055"/>
            <a:ext cx="1944994" cy="1944994"/>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287816721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latin typeface="Cambria" panose="02040503050406030204" pitchFamily="18" charset="0"/>
              </a:rPr>
              <a:t>Develop an </a:t>
            </a:r>
            <a:br>
              <a:rPr lang="en-US" dirty="0">
                <a:latin typeface="Cambria" panose="02040503050406030204" pitchFamily="18" charset="0"/>
              </a:rPr>
            </a:br>
            <a:r>
              <a:rPr lang="en-US" dirty="0">
                <a:latin typeface="Cambria" panose="02040503050406030204" pitchFamily="18" charset="0"/>
              </a:rPr>
              <a:t>Interpretation</a:t>
            </a:r>
          </a:p>
        </p:txBody>
      </p:sp>
      <p:sp>
        <p:nvSpPr>
          <p:cNvPr id="6" name="Content Placeholder 5"/>
          <p:cNvSpPr>
            <a:spLocks noGrp="1"/>
          </p:cNvSpPr>
          <p:nvPr>
            <p:ph idx="1"/>
          </p:nvPr>
        </p:nvSpPr>
        <p:spPr>
          <a:xfrm>
            <a:off x="628650" y="3427255"/>
            <a:ext cx="7886700" cy="3005818"/>
          </a:xfrm>
        </p:spPr>
        <p:txBody>
          <a:bodyPr>
            <a:normAutofit/>
          </a:bodyPr>
          <a:lstStyle/>
          <a:p>
            <a:pPr>
              <a:lnSpc>
                <a:spcPct val="150000"/>
              </a:lnSpc>
              <a:spcBef>
                <a:spcPts val="0"/>
              </a:spcBef>
            </a:pPr>
            <a:r>
              <a:rPr lang="en-US" dirty="0">
                <a:latin typeface="Cambria" panose="02040503050406030204" pitchFamily="18" charset="0"/>
              </a:rPr>
              <a:t>Unstated main ideas, inferences,  </a:t>
            </a:r>
            <a:endParaRPr lang="en-US" dirty="0" smtClean="0">
              <a:latin typeface="Cambria" panose="02040503050406030204" pitchFamily="18" charset="0"/>
            </a:endParaRPr>
          </a:p>
          <a:p>
            <a:pPr marL="0" indent="0">
              <a:lnSpc>
                <a:spcPct val="150000"/>
              </a:lnSpc>
              <a:spcBef>
                <a:spcPts val="0"/>
              </a:spcBef>
              <a:buNone/>
            </a:pPr>
            <a:r>
              <a:rPr lang="en-US" dirty="0" smtClean="0">
                <a:latin typeface="Cambria" panose="02040503050406030204" pitchFamily="18" charset="0"/>
              </a:rPr>
              <a:t>interpretations</a:t>
            </a:r>
            <a:r>
              <a:rPr lang="en-US" dirty="0">
                <a:latin typeface="Cambria" panose="02040503050406030204" pitchFamily="18" charset="0"/>
              </a:rPr>
              <a:t>, conclusions, generalizations, connections, and/or predictions of future outcomes</a:t>
            </a:r>
          </a:p>
        </p:txBody>
      </p:sp>
      <p:pic>
        <p:nvPicPr>
          <p:cNvPr id="15" name="Picture 14" title="Graphic Objec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6000" y="1341975"/>
            <a:ext cx="1687839" cy="2638583"/>
          </a:xfrm>
          <a:prstGeom prst="rect">
            <a:avLst/>
          </a:prstGeom>
        </p:spPr>
      </p:pic>
    </p:spTree>
    <p:extLst>
      <p:ext uri="{BB962C8B-B14F-4D97-AF65-F5344CB8AC3E}">
        <p14:creationId xmlns:p14="http://schemas.microsoft.com/office/powerpoint/2010/main" val="99132438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500" y="1697544"/>
            <a:ext cx="7886700" cy="1325563"/>
          </a:xfrm>
        </p:spPr>
        <p:txBody>
          <a:bodyPr/>
          <a:lstStyle/>
          <a:p>
            <a:r>
              <a:rPr lang="en-US" b="1" dirty="0" smtClean="0">
                <a:latin typeface="Cambria" panose="02040503050406030204" pitchFamily="18" charset="0"/>
              </a:rPr>
              <a:t>Partners and Peers</a:t>
            </a:r>
            <a:endParaRPr lang="en-US" b="1" dirty="0">
              <a:latin typeface="Cambria" panose="02040503050406030204" pitchFamily="18" charset="0"/>
            </a:endParaRPr>
          </a:p>
        </p:txBody>
      </p:sp>
      <p:sp>
        <p:nvSpPr>
          <p:cNvPr id="3" name="Content Placeholder 2"/>
          <p:cNvSpPr>
            <a:spLocks noGrp="1"/>
          </p:cNvSpPr>
          <p:nvPr>
            <p:ph idx="1"/>
          </p:nvPr>
        </p:nvSpPr>
        <p:spPr>
          <a:xfrm>
            <a:off x="617075" y="2894819"/>
            <a:ext cx="7886700" cy="3181890"/>
          </a:xfrm>
        </p:spPr>
        <p:txBody>
          <a:bodyPr>
            <a:normAutofit/>
          </a:bodyPr>
          <a:lstStyle/>
          <a:p>
            <a:pPr marL="914400" lvl="1" indent="-514350">
              <a:spcBef>
                <a:spcPts val="0"/>
              </a:spcBef>
              <a:spcAft>
                <a:spcPts val="1200"/>
              </a:spcAft>
              <a:buFont typeface="+mj-lt"/>
              <a:buAutoNum type="arabicPeriod"/>
            </a:pPr>
            <a:r>
              <a:rPr lang="en-US" sz="2800" dirty="0" smtClean="0">
                <a:latin typeface="Cambria" panose="02040503050406030204" pitchFamily="18" charset="0"/>
              </a:rPr>
              <a:t>HS </a:t>
            </a:r>
            <a:r>
              <a:rPr lang="en-US" sz="2800" dirty="0">
                <a:latin typeface="Cambria" panose="02040503050406030204" pitchFamily="18" charset="0"/>
              </a:rPr>
              <a:t>school ELA teacher</a:t>
            </a:r>
          </a:p>
          <a:p>
            <a:pPr marL="914400" lvl="1" indent="-514350">
              <a:spcBef>
                <a:spcPts val="0"/>
              </a:spcBef>
              <a:spcAft>
                <a:spcPts val="1200"/>
              </a:spcAft>
              <a:buFont typeface="+mj-lt"/>
              <a:buAutoNum type="arabicPeriod"/>
            </a:pPr>
            <a:r>
              <a:rPr lang="en-US" sz="2800" dirty="0" smtClean="0">
                <a:latin typeface="Cambria" panose="02040503050406030204" pitchFamily="18" charset="0"/>
              </a:rPr>
              <a:t>HS </a:t>
            </a:r>
            <a:r>
              <a:rPr lang="en-US" sz="2800" dirty="0">
                <a:latin typeface="Cambria" panose="02040503050406030204" pitchFamily="18" charset="0"/>
              </a:rPr>
              <a:t>school social studies teacher</a:t>
            </a:r>
          </a:p>
          <a:p>
            <a:pPr marL="914400" lvl="1" indent="-514350">
              <a:spcBef>
                <a:spcPts val="0"/>
              </a:spcBef>
              <a:spcAft>
                <a:spcPts val="1200"/>
              </a:spcAft>
              <a:buFont typeface="+mj-lt"/>
              <a:buAutoNum type="arabicPeriod"/>
            </a:pPr>
            <a:r>
              <a:rPr lang="en-US" sz="2800" dirty="0">
                <a:latin typeface="Cambria" panose="02040503050406030204" pitchFamily="18" charset="0"/>
              </a:rPr>
              <a:t>Special Education or Title I teacher</a:t>
            </a:r>
          </a:p>
          <a:p>
            <a:pPr marL="914400" lvl="1" indent="-514350">
              <a:spcBef>
                <a:spcPts val="0"/>
              </a:spcBef>
              <a:spcAft>
                <a:spcPts val="1200"/>
              </a:spcAft>
              <a:buFont typeface="+mj-lt"/>
              <a:buAutoNum type="arabicPeriod"/>
            </a:pPr>
            <a:r>
              <a:rPr lang="en-US" sz="2800" dirty="0" smtClean="0">
                <a:latin typeface="Cambria" panose="02040503050406030204" pitchFamily="18" charset="0"/>
              </a:rPr>
              <a:t>Instructional </a:t>
            </a:r>
            <a:r>
              <a:rPr lang="en-US" sz="2800" dirty="0">
                <a:latin typeface="Cambria" panose="02040503050406030204" pitchFamily="18" charset="0"/>
              </a:rPr>
              <a:t>c</a:t>
            </a:r>
            <a:r>
              <a:rPr lang="en-US" sz="2800" dirty="0" smtClean="0">
                <a:latin typeface="Cambria" panose="02040503050406030204" pitchFamily="18" charset="0"/>
              </a:rPr>
              <a:t>oach</a:t>
            </a:r>
            <a:endParaRPr lang="en-US" sz="2800" dirty="0">
              <a:latin typeface="Cambria" panose="02040503050406030204" pitchFamily="18" charset="0"/>
            </a:endParaRPr>
          </a:p>
          <a:p>
            <a:pPr marL="914400" lvl="1" indent="-514350">
              <a:spcBef>
                <a:spcPts val="0"/>
              </a:spcBef>
              <a:spcAft>
                <a:spcPts val="1200"/>
              </a:spcAft>
              <a:buFont typeface="+mj-lt"/>
              <a:buAutoNum type="arabicPeriod"/>
            </a:pPr>
            <a:r>
              <a:rPr lang="en-US" sz="2800" dirty="0" smtClean="0">
                <a:latin typeface="Cambria" panose="02040503050406030204" pitchFamily="18" charset="0"/>
              </a:rPr>
              <a:t>Other</a:t>
            </a:r>
            <a:endParaRPr lang="en-US" sz="2800" dirty="0">
              <a:latin typeface="Cambria" panose="02040503050406030204" pitchFamily="18" charset="0"/>
            </a:endParaRPr>
          </a:p>
        </p:txBody>
      </p:sp>
    </p:spTree>
    <p:extLst>
      <p:ext uri="{BB962C8B-B14F-4D97-AF65-F5344CB8AC3E}">
        <p14:creationId xmlns:p14="http://schemas.microsoft.com/office/powerpoint/2010/main" val="6360038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2336997"/>
            <a:ext cx="7886700" cy="1325563"/>
          </a:xfrm>
        </p:spPr>
        <p:txBody>
          <a:bodyPr>
            <a:normAutofit fontScale="90000"/>
          </a:bodyPr>
          <a:lstStyle/>
          <a:p>
            <a:r>
              <a:rPr lang="en-US" sz="4900" dirty="0">
                <a:latin typeface="Cambria" panose="02040503050406030204" pitchFamily="18" charset="0"/>
              </a:rPr>
              <a:t>Analyze Text</a:t>
            </a:r>
            <a:r>
              <a:rPr lang="en-US" dirty="0">
                <a:latin typeface="Cambria" panose="02040503050406030204" pitchFamily="18" charset="0"/>
              </a:rPr>
              <a:t/>
            </a:r>
            <a:br>
              <a:rPr lang="en-US" dirty="0">
                <a:latin typeface="Cambria" panose="02040503050406030204" pitchFamily="18" charset="0"/>
              </a:rPr>
            </a:br>
            <a:r>
              <a:rPr lang="en-US" sz="3100" dirty="0">
                <a:latin typeface="Cambria" panose="02040503050406030204" pitchFamily="18" charset="0"/>
              </a:rPr>
              <a:t>Literary and Informational</a:t>
            </a:r>
            <a:r>
              <a:rPr lang="en-US" dirty="0">
                <a:latin typeface="Cambria" panose="02040503050406030204" pitchFamily="18" charset="0"/>
              </a:rPr>
              <a:t/>
            </a:r>
            <a:br>
              <a:rPr lang="en-US" dirty="0">
                <a:latin typeface="Cambria" panose="02040503050406030204" pitchFamily="18" charset="0"/>
              </a:rPr>
            </a:br>
            <a:endParaRPr lang="en-US" dirty="0"/>
          </a:p>
        </p:txBody>
      </p:sp>
      <p:sp>
        <p:nvSpPr>
          <p:cNvPr id="7" name="Content Placeholder 6"/>
          <p:cNvSpPr>
            <a:spLocks noGrp="1"/>
          </p:cNvSpPr>
          <p:nvPr>
            <p:ph idx="1"/>
          </p:nvPr>
        </p:nvSpPr>
        <p:spPr/>
        <p:txBody>
          <a:bodyPr/>
          <a:lstStyle/>
          <a:p>
            <a:pPr>
              <a:lnSpc>
                <a:spcPct val="150000"/>
              </a:lnSpc>
            </a:pPr>
            <a:r>
              <a:rPr lang="en-US" dirty="0">
                <a:latin typeface="Cambria" panose="02040503050406030204" pitchFamily="18" charset="0"/>
              </a:rPr>
              <a:t>Author’s purpose, ideas and reasoning, and writing strategies (e.g., organization, word choice, perspective, format, and, if used, literary devices*)</a:t>
            </a:r>
          </a:p>
          <a:p>
            <a:pPr marL="0" indent="0">
              <a:buNone/>
            </a:pPr>
            <a:endParaRPr lang="en-US" dirty="0"/>
          </a:p>
        </p:txBody>
      </p:sp>
      <p:pic>
        <p:nvPicPr>
          <p:cNvPr id="8" name="Picture 7" title="Graphic Object "/>
          <p:cNvPicPr>
            <a:picLocks noChangeAspect="1"/>
          </p:cNvPicPr>
          <p:nvPr/>
        </p:nvPicPr>
        <p:blipFill>
          <a:blip r:embed="rId2"/>
          <a:stretch>
            <a:fillRect/>
          </a:stretch>
        </p:blipFill>
        <p:spPr>
          <a:xfrm>
            <a:off x="6287173" y="1477099"/>
            <a:ext cx="1963942" cy="1963942"/>
          </a:xfrm>
          <a:prstGeom prst="rect">
            <a:avLst/>
          </a:prstGeom>
        </p:spPr>
      </p:pic>
    </p:spTree>
    <p:extLst>
      <p:ext uri="{BB962C8B-B14F-4D97-AF65-F5344CB8AC3E}">
        <p14:creationId xmlns:p14="http://schemas.microsoft.com/office/powerpoint/2010/main" val="335573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8788" y="715440"/>
            <a:ext cx="8229600" cy="1143000"/>
          </a:xfrm>
        </p:spPr>
        <p:txBody>
          <a:bodyPr/>
          <a:lstStyle/>
          <a:p>
            <a:r>
              <a:rPr lang="en-US" b="1" dirty="0" smtClean="0">
                <a:latin typeface="Cambria" panose="02040503050406030204" pitchFamily="18" charset="0"/>
              </a:rPr>
              <a:t>Highlighting Key Features</a:t>
            </a:r>
            <a:endParaRPr lang="en-US" b="1" dirty="0">
              <a:latin typeface="Cambria" panose="02040503050406030204" pitchFamily="18" charset="0"/>
            </a:endParaRPr>
          </a:p>
        </p:txBody>
      </p:sp>
      <p:sp>
        <p:nvSpPr>
          <p:cNvPr id="3" name="TextBox 2"/>
          <p:cNvSpPr txBox="1"/>
          <p:nvPr/>
        </p:nvSpPr>
        <p:spPr>
          <a:xfrm>
            <a:off x="706056" y="1875627"/>
            <a:ext cx="7685590" cy="4093428"/>
          </a:xfrm>
          <a:prstGeom prst="rect">
            <a:avLst/>
          </a:prstGeom>
          <a:noFill/>
        </p:spPr>
        <p:txBody>
          <a:bodyPr wrap="square" rtlCol="0">
            <a:spAutoFit/>
          </a:bodyPr>
          <a:lstStyle/>
          <a:p>
            <a:pPr marL="514350" indent="-514350">
              <a:buFont typeface="+mj-lt"/>
              <a:buAutoNum type="arabicPeriod"/>
            </a:pPr>
            <a:r>
              <a:rPr lang="en-US" sz="2600" dirty="0" smtClean="0">
                <a:latin typeface="Cambria" panose="02040503050406030204" pitchFamily="18" charset="0"/>
              </a:rPr>
              <a:t>Examine the key language at achievement level “</a:t>
            </a:r>
            <a:r>
              <a:rPr lang="en-US" sz="2600" b="1" dirty="0" smtClean="0">
                <a:latin typeface="Cambria" panose="02040503050406030204" pitchFamily="18" charset="0"/>
              </a:rPr>
              <a:t>4</a:t>
            </a:r>
            <a:r>
              <a:rPr lang="en-US" sz="2600" dirty="0" smtClean="0">
                <a:latin typeface="Cambria" panose="02040503050406030204" pitchFamily="18" charset="0"/>
              </a:rPr>
              <a:t>” and highlight using the yellow highlighter.</a:t>
            </a:r>
          </a:p>
          <a:p>
            <a:pPr marL="514350" indent="-514350">
              <a:buFont typeface="+mj-lt"/>
              <a:buAutoNum type="arabicPeriod"/>
            </a:pPr>
            <a:endParaRPr lang="en-US" sz="2600" dirty="0">
              <a:latin typeface="Cambria" panose="02040503050406030204" pitchFamily="18" charset="0"/>
            </a:endParaRPr>
          </a:p>
          <a:p>
            <a:pPr marL="514350" indent="-514350">
              <a:buFont typeface="+mj-lt"/>
              <a:buAutoNum type="arabicPeriod"/>
            </a:pPr>
            <a:r>
              <a:rPr lang="en-US" sz="2600" dirty="0">
                <a:latin typeface="Cambria" panose="02040503050406030204" pitchFamily="18" charset="0"/>
              </a:rPr>
              <a:t>Examine the key language at achievement level </a:t>
            </a:r>
            <a:r>
              <a:rPr lang="en-US" sz="2600" dirty="0" smtClean="0">
                <a:latin typeface="Cambria" panose="02040503050406030204" pitchFamily="18" charset="0"/>
              </a:rPr>
              <a:t>“</a:t>
            </a:r>
            <a:r>
              <a:rPr lang="en-US" sz="2600" b="1" dirty="0" smtClean="0">
                <a:latin typeface="Cambria" panose="02040503050406030204" pitchFamily="18" charset="0"/>
              </a:rPr>
              <a:t>3</a:t>
            </a:r>
            <a:r>
              <a:rPr lang="en-US" sz="2600" dirty="0" smtClean="0">
                <a:latin typeface="Cambria" panose="02040503050406030204" pitchFamily="18" charset="0"/>
              </a:rPr>
              <a:t>” </a:t>
            </a:r>
            <a:r>
              <a:rPr lang="en-US" sz="2600" dirty="0">
                <a:latin typeface="Cambria" panose="02040503050406030204" pitchFamily="18" charset="0"/>
              </a:rPr>
              <a:t>and highlight using the </a:t>
            </a:r>
            <a:r>
              <a:rPr lang="en-US" sz="2600" dirty="0" smtClean="0">
                <a:latin typeface="Cambria" panose="02040503050406030204" pitchFamily="18" charset="0"/>
              </a:rPr>
              <a:t>pink highlighter.</a:t>
            </a:r>
          </a:p>
          <a:p>
            <a:pPr marL="514350" indent="-514350">
              <a:buFont typeface="+mj-lt"/>
              <a:buAutoNum type="arabicPeriod"/>
            </a:pPr>
            <a:endParaRPr lang="en-US" sz="2600" dirty="0">
              <a:latin typeface="Cambria" panose="02040503050406030204" pitchFamily="18" charset="0"/>
            </a:endParaRPr>
          </a:p>
          <a:p>
            <a:pPr marL="514350" indent="-514350">
              <a:buFont typeface="+mj-lt"/>
              <a:buAutoNum type="arabicPeriod"/>
            </a:pPr>
            <a:r>
              <a:rPr lang="en-US" sz="2600" dirty="0">
                <a:latin typeface="Cambria" panose="02040503050406030204" pitchFamily="18" charset="0"/>
              </a:rPr>
              <a:t>Examine the key language at achievement level </a:t>
            </a:r>
            <a:r>
              <a:rPr lang="en-US" sz="2600" dirty="0" smtClean="0">
                <a:latin typeface="Cambria" panose="02040503050406030204" pitchFamily="18" charset="0"/>
              </a:rPr>
              <a:t>“</a:t>
            </a:r>
            <a:r>
              <a:rPr lang="en-US" sz="2600" b="1" dirty="0" smtClean="0">
                <a:latin typeface="Cambria" panose="02040503050406030204" pitchFamily="18" charset="0"/>
              </a:rPr>
              <a:t>5</a:t>
            </a:r>
            <a:r>
              <a:rPr lang="en-US" sz="2600" dirty="0" smtClean="0">
                <a:latin typeface="Cambria" panose="02040503050406030204" pitchFamily="18" charset="0"/>
              </a:rPr>
              <a:t>” </a:t>
            </a:r>
            <a:r>
              <a:rPr lang="en-US" sz="2600" dirty="0">
                <a:latin typeface="Cambria" panose="02040503050406030204" pitchFamily="18" charset="0"/>
              </a:rPr>
              <a:t>and highlight using the </a:t>
            </a:r>
            <a:r>
              <a:rPr lang="en-US" sz="2600" dirty="0" smtClean="0">
                <a:latin typeface="Cambria" panose="02040503050406030204" pitchFamily="18" charset="0"/>
              </a:rPr>
              <a:t>orange highlighter.</a:t>
            </a:r>
          </a:p>
          <a:p>
            <a:endParaRPr lang="en-US" sz="2600" dirty="0">
              <a:latin typeface="Cambria" panose="02040503050406030204" pitchFamily="18" charset="0"/>
            </a:endParaRPr>
          </a:p>
          <a:p>
            <a:endParaRPr lang="en-US" sz="2600" dirty="0">
              <a:latin typeface="Cambria" panose="02040503050406030204" pitchFamily="18" charset="0"/>
            </a:endParaRPr>
          </a:p>
        </p:txBody>
      </p:sp>
    </p:spTree>
    <p:extLst>
      <p:ext uri="{BB962C8B-B14F-4D97-AF65-F5344CB8AC3E}">
        <p14:creationId xmlns:p14="http://schemas.microsoft.com/office/powerpoint/2010/main" val="39856545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96268" y="6164163"/>
            <a:ext cx="2169994" cy="307777"/>
          </a:xfrm>
          <a:prstGeom prst="rect">
            <a:avLst/>
          </a:prstGeom>
          <a:noFill/>
        </p:spPr>
        <p:txBody>
          <a:bodyPr wrap="square" rtlCol="0">
            <a:spAutoFit/>
          </a:bodyPr>
          <a:lstStyle/>
          <a:p>
            <a:pPr algn="r"/>
            <a:r>
              <a:rPr lang="en-US" sz="1400" dirty="0" smtClean="0">
                <a:latin typeface="Cambria" panose="02040503050406030204" pitchFamily="18" charset="0"/>
              </a:rPr>
              <a:t>Photo: </a:t>
            </a:r>
            <a:r>
              <a:rPr lang="en-US" sz="1400" dirty="0" smtClean="0">
                <a:latin typeface="Cambria" panose="02040503050406030204" pitchFamily="18" charset="0"/>
                <a:hlinkClick r:id="rId3"/>
              </a:rPr>
              <a:t>Pixabay</a:t>
            </a:r>
            <a:endParaRPr lang="en-US" sz="1400" dirty="0">
              <a:latin typeface="Cambria" panose="02040503050406030204" pitchFamily="18" charset="0"/>
            </a:endParaRPr>
          </a:p>
        </p:txBody>
      </p:sp>
      <p:sp>
        <p:nvSpPr>
          <p:cNvPr id="2" name="Title 1"/>
          <p:cNvSpPr>
            <a:spLocks noGrp="1"/>
          </p:cNvSpPr>
          <p:nvPr>
            <p:ph type="title"/>
          </p:nvPr>
        </p:nvSpPr>
        <p:spPr>
          <a:xfrm>
            <a:off x="493594" y="1721734"/>
            <a:ext cx="8229600" cy="1143000"/>
          </a:xfrm>
        </p:spPr>
        <p:txBody>
          <a:bodyPr/>
          <a:lstStyle/>
          <a:p>
            <a:pPr algn="ctr"/>
            <a:r>
              <a:rPr lang="en-US" b="1" dirty="0" smtClean="0">
                <a:latin typeface="Cambria" panose="02040503050406030204" pitchFamily="18" charset="0"/>
              </a:rPr>
              <a:t>Questions or Clarifications?</a:t>
            </a:r>
            <a:endParaRPr lang="en-US" b="1" dirty="0">
              <a:latin typeface="Cambria" panose="02040503050406030204" pitchFamily="18" charset="0"/>
            </a:endParaRPr>
          </a:p>
        </p:txBody>
      </p:sp>
      <p:pic>
        <p:nvPicPr>
          <p:cNvPr id="6" name="Picture 5" title="Graphic Object "/>
          <p:cNvPicPr>
            <a:picLocks noChangeAspect="1"/>
          </p:cNvPicPr>
          <p:nvPr/>
        </p:nvPicPr>
        <p:blipFill rotWithShape="1">
          <a:blip r:embed="rId4"/>
          <a:srcRect l="5087"/>
          <a:stretch/>
        </p:blipFill>
        <p:spPr>
          <a:xfrm>
            <a:off x="2260921" y="2789436"/>
            <a:ext cx="4535347" cy="3374727"/>
          </a:xfrm>
          <a:prstGeom prst="rect">
            <a:avLst/>
          </a:prstGeom>
        </p:spPr>
      </p:pic>
    </p:spTree>
    <p:extLst>
      <p:ext uri="{BB962C8B-B14F-4D97-AF65-F5344CB8AC3E}">
        <p14:creationId xmlns:p14="http://schemas.microsoft.com/office/powerpoint/2010/main" val="4046594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08" y="1709120"/>
            <a:ext cx="7886700" cy="1325563"/>
          </a:xfrm>
        </p:spPr>
        <p:txBody>
          <a:bodyPr/>
          <a:lstStyle/>
          <a:p>
            <a:r>
              <a:rPr lang="en-US" b="1" dirty="0" smtClean="0">
                <a:latin typeface="Cambria" panose="02040503050406030204" pitchFamily="18" charset="0"/>
              </a:rPr>
              <a:t>Anchor Papers</a:t>
            </a:r>
            <a:endParaRPr lang="en-US" b="1" dirty="0">
              <a:latin typeface="Cambria" panose="02040503050406030204" pitchFamily="18" charset="0"/>
            </a:endParaRPr>
          </a:p>
        </p:txBody>
      </p:sp>
      <p:sp>
        <p:nvSpPr>
          <p:cNvPr id="3" name="Content Placeholder 2"/>
          <p:cNvSpPr>
            <a:spLocks noGrp="1"/>
          </p:cNvSpPr>
          <p:nvPr>
            <p:ph idx="1"/>
          </p:nvPr>
        </p:nvSpPr>
        <p:spPr>
          <a:xfrm>
            <a:off x="541116" y="2816669"/>
            <a:ext cx="7620000" cy="2438400"/>
          </a:xfrm>
        </p:spPr>
        <p:txBody>
          <a:bodyPr>
            <a:normAutofit/>
          </a:bodyPr>
          <a:lstStyle/>
          <a:p>
            <a:pPr marL="0" indent="0">
              <a:buNone/>
            </a:pPr>
            <a:r>
              <a:rPr lang="en-US" sz="3000" dirty="0">
                <a:latin typeface="Cambria" panose="02040503050406030204" pitchFamily="18" charset="0"/>
              </a:rPr>
              <a:t>Examples of student work that </a:t>
            </a:r>
            <a:r>
              <a:rPr lang="en-US" sz="3000" b="1" dirty="0">
                <a:latin typeface="Cambria" panose="02040503050406030204" pitchFamily="18" charset="0"/>
              </a:rPr>
              <a:t>exemplify the attributes of a certain score level </a:t>
            </a:r>
            <a:r>
              <a:rPr lang="en-US" sz="3000" dirty="0">
                <a:latin typeface="Cambria" panose="02040503050406030204" pitchFamily="18" charset="0"/>
              </a:rPr>
              <a:t>and that </a:t>
            </a:r>
            <a:r>
              <a:rPr lang="en-US" sz="3000" b="1" dirty="0">
                <a:latin typeface="Cambria" panose="02040503050406030204" pitchFamily="18" charset="0"/>
              </a:rPr>
              <a:t>serve as a standard</a:t>
            </a:r>
            <a:r>
              <a:rPr lang="en-US" sz="3000" dirty="0">
                <a:latin typeface="Cambria" panose="02040503050406030204" pitchFamily="18" charset="0"/>
              </a:rPr>
              <a:t> against which other papers or performances can be judged</a:t>
            </a:r>
            <a:r>
              <a:rPr lang="en-US" sz="3000" dirty="0" smtClean="0">
                <a:latin typeface="Cambria" panose="02040503050406030204" pitchFamily="18" charset="0"/>
              </a:rPr>
              <a:t>.</a:t>
            </a:r>
            <a:endParaRPr lang="en-US" sz="3000" dirty="0">
              <a:latin typeface="Cambria" panose="02040503050406030204" pitchFamily="18" charset="0"/>
            </a:endParaRPr>
          </a:p>
        </p:txBody>
      </p:sp>
      <p:pic>
        <p:nvPicPr>
          <p:cNvPr id="4" name="Picture 2" descr="https://media.licdn.com/media-proxy/ext?w=800&amp;h=800&amp;hash=SBeZ0I7q9y08lNBxFhNSrA0IN3U%3D&amp;ora=1%2CaFBCTXdkRmpGL2lvQUFBPQ%2CxAVta5g-0R6nlh8Tw1It6a2FowGz60oISJLOTW3hGTrbi6DxERaYCLauCMPQ1QpQCV1w4X5GBbTWJ0q7b9nVLvaIH4UM_-6hWuSebj0lOUkYslNFwOYWbCAun5-fV8LqTSR7h9ZfIyWt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636935"/>
            <a:ext cx="3208116" cy="183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1959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Gathering Evidence and Scoring" title="Graphic Object "/>
          <p:cNvGrpSpPr/>
          <p:nvPr/>
        </p:nvGrpSpPr>
        <p:grpSpPr>
          <a:xfrm>
            <a:off x="949167" y="901101"/>
            <a:ext cx="7400405" cy="4918186"/>
            <a:chOff x="1250109" y="381000"/>
            <a:chExt cx="7400405" cy="4918186"/>
          </a:xfrm>
        </p:grpSpPr>
        <p:pic>
          <p:nvPicPr>
            <p:cNvPr id="2" name="Picture 1" title="Graphic Object "/>
            <p:cNvPicPr>
              <a:picLocks noChangeAspect="1"/>
            </p:cNvPicPr>
            <p:nvPr/>
          </p:nvPicPr>
          <p:blipFill>
            <a:blip r:embed="rId3"/>
            <a:stretch>
              <a:fillRect/>
            </a:stretch>
          </p:blipFill>
          <p:spPr>
            <a:xfrm>
              <a:off x="1250109" y="381000"/>
              <a:ext cx="7400405" cy="4918186"/>
            </a:xfrm>
            <a:prstGeom prst="rect">
              <a:avLst/>
            </a:prstGeom>
          </p:spPr>
        </p:pic>
        <p:sp>
          <p:nvSpPr>
            <p:cNvPr id="3" name="TextBox 2"/>
            <p:cNvSpPr txBox="1"/>
            <p:nvPr/>
          </p:nvSpPr>
          <p:spPr>
            <a:xfrm>
              <a:off x="5867400" y="3360194"/>
              <a:ext cx="2783114" cy="1938992"/>
            </a:xfrm>
            <a:prstGeom prst="rect">
              <a:avLst/>
            </a:prstGeom>
            <a:solidFill>
              <a:srgbClr val="E7E7E7"/>
            </a:solidFill>
          </p:spPr>
          <p:txBody>
            <a:bodyPr wrap="square" rtlCol="0">
              <a:spAutoFit/>
            </a:bodyPr>
            <a:lstStyle/>
            <a:p>
              <a:pPr algn="r"/>
              <a:r>
                <a:rPr lang="en-US" sz="4000" dirty="0" smtClean="0">
                  <a:latin typeface="Cambria" panose="02040503050406030204" pitchFamily="18" charset="0"/>
                </a:rPr>
                <a:t>Gathering Evidence</a:t>
              </a:r>
            </a:p>
            <a:p>
              <a:pPr algn="r"/>
              <a:r>
                <a:rPr lang="en-US" sz="4000" dirty="0" smtClean="0">
                  <a:latin typeface="Cambria" panose="02040503050406030204" pitchFamily="18" charset="0"/>
                </a:rPr>
                <a:t>and Scoring</a:t>
              </a:r>
              <a:endParaRPr lang="en-US" sz="4000" dirty="0">
                <a:latin typeface="Cambria" panose="02040503050406030204" pitchFamily="18" charset="0"/>
              </a:endParaRPr>
            </a:p>
          </p:txBody>
        </p:sp>
      </p:grpSp>
      <p:sp>
        <p:nvSpPr>
          <p:cNvPr id="4" name="TextBox 3"/>
          <p:cNvSpPr txBox="1"/>
          <p:nvPr/>
        </p:nvSpPr>
        <p:spPr>
          <a:xfrm>
            <a:off x="6335945" y="6060311"/>
            <a:ext cx="2627086" cy="307777"/>
          </a:xfrm>
          <a:prstGeom prst="rect">
            <a:avLst/>
          </a:prstGeom>
          <a:noFill/>
        </p:spPr>
        <p:txBody>
          <a:bodyPr wrap="square" rtlCol="0">
            <a:spAutoFit/>
          </a:bodyPr>
          <a:lstStyle/>
          <a:p>
            <a:pPr algn="r"/>
            <a:r>
              <a:rPr lang="en-US" sz="1400" dirty="0" smtClean="0">
                <a:solidFill>
                  <a:schemeClr val="tx1">
                    <a:lumMod val="85000"/>
                    <a:lumOff val="15000"/>
                  </a:schemeClr>
                </a:solidFill>
                <a:latin typeface="Cambria" panose="02040503050406030204" pitchFamily="18" charset="0"/>
              </a:rPr>
              <a:t>Photo: </a:t>
            </a:r>
            <a:r>
              <a:rPr lang="en-US" sz="1400" dirty="0" smtClean="0">
                <a:solidFill>
                  <a:schemeClr val="bg1">
                    <a:lumMod val="75000"/>
                  </a:schemeClr>
                </a:solidFill>
                <a:latin typeface="Cambria" panose="02040503050406030204" pitchFamily="18" charset="0"/>
                <a:hlinkClick r:id="rId4"/>
              </a:rPr>
              <a:t>Pixabay</a:t>
            </a:r>
            <a:endParaRPr lang="en-US" sz="1400" dirty="0">
              <a:solidFill>
                <a:schemeClr val="bg1">
                  <a:lumMod val="75000"/>
                </a:schemeClr>
              </a:solidFill>
              <a:latin typeface="Cambria" panose="02040503050406030204" pitchFamily="18" charset="0"/>
            </a:endParaRPr>
          </a:p>
        </p:txBody>
      </p:sp>
      <p:sp>
        <p:nvSpPr>
          <p:cNvPr id="6" name="Title 5" hidden="1"/>
          <p:cNvSpPr>
            <a:spLocks noGrp="1"/>
          </p:cNvSpPr>
          <p:nvPr>
            <p:ph type="title" idx="4294967295"/>
          </p:nvPr>
        </p:nvSpPr>
        <p:spPr/>
        <p:txBody>
          <a:bodyPr/>
          <a:lstStyle/>
          <a:p>
            <a:r>
              <a:rPr lang="en-US" dirty="0" smtClean="0"/>
              <a:t>Gathering Evidence and Scoring</a:t>
            </a:r>
            <a:endParaRPr lang="en-US" dirty="0"/>
          </a:p>
        </p:txBody>
      </p:sp>
    </p:spTree>
    <p:extLst>
      <p:ext uri="{BB962C8B-B14F-4D97-AF65-F5344CB8AC3E}">
        <p14:creationId xmlns:p14="http://schemas.microsoft.com/office/powerpoint/2010/main" val="3449844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62" y="2092475"/>
            <a:ext cx="8127043" cy="1683284"/>
          </a:xfrm>
        </p:spPr>
        <p:txBody>
          <a:bodyPr>
            <a:noAutofit/>
          </a:bodyPr>
          <a:lstStyle/>
          <a:p>
            <a:r>
              <a:rPr lang="en-US" sz="4000" b="1" dirty="0" smtClean="0">
                <a:solidFill>
                  <a:schemeClr val="tx1"/>
                </a:solidFill>
                <a:latin typeface="Cambria" panose="02040503050406030204" pitchFamily="18" charset="0"/>
              </a:rPr>
              <a:t>Step 1: Individually </a:t>
            </a:r>
            <a:br>
              <a:rPr lang="en-US" sz="4000" b="1" dirty="0" smtClean="0">
                <a:solidFill>
                  <a:schemeClr val="tx1"/>
                </a:solidFill>
                <a:latin typeface="Cambria" panose="02040503050406030204" pitchFamily="18" charset="0"/>
              </a:rPr>
            </a:br>
            <a:r>
              <a:rPr lang="en-US" sz="4000" b="1" dirty="0" smtClean="0">
                <a:solidFill>
                  <a:schemeClr val="tx1"/>
                </a:solidFill>
                <a:latin typeface="Cambria" panose="02040503050406030204" pitchFamily="18" charset="0"/>
              </a:rPr>
              <a:t>Read and Identify</a:t>
            </a:r>
            <a:br>
              <a:rPr lang="en-US" sz="4000" b="1" dirty="0" smtClean="0">
                <a:solidFill>
                  <a:schemeClr val="tx1"/>
                </a:solidFill>
                <a:latin typeface="Cambria" panose="02040503050406030204" pitchFamily="18" charset="0"/>
              </a:rPr>
            </a:br>
            <a:r>
              <a:rPr lang="en-US" sz="4000" b="1" dirty="0" smtClean="0">
                <a:solidFill>
                  <a:schemeClr val="tx1"/>
                </a:solidFill>
                <a:latin typeface="Cambria" panose="02040503050406030204" pitchFamily="18" charset="0"/>
              </a:rPr>
              <a:t>Evidence</a:t>
            </a:r>
            <a:endParaRPr lang="en-US" sz="4000" b="1" dirty="0">
              <a:solidFill>
                <a:schemeClr val="tx1"/>
              </a:solidFill>
              <a:latin typeface="Cambria" panose="02040503050406030204" pitchFamily="18" charset="0"/>
            </a:endParaRPr>
          </a:p>
        </p:txBody>
      </p:sp>
      <p:sp>
        <p:nvSpPr>
          <p:cNvPr id="4" name="Content Placeholder 3"/>
          <p:cNvSpPr>
            <a:spLocks noGrp="1"/>
          </p:cNvSpPr>
          <p:nvPr>
            <p:ph sz="half" idx="1"/>
          </p:nvPr>
        </p:nvSpPr>
        <p:spPr>
          <a:xfrm>
            <a:off x="659757" y="3905973"/>
            <a:ext cx="3891537" cy="1981199"/>
          </a:xfrm>
        </p:spPr>
        <p:txBody>
          <a:bodyPr>
            <a:normAutofit/>
          </a:bodyPr>
          <a:lstStyle/>
          <a:p>
            <a:pPr marL="0" indent="0">
              <a:buNone/>
            </a:pPr>
            <a:r>
              <a:rPr lang="en-US" sz="3200" dirty="0" smtClean="0">
                <a:latin typeface="Cambria" panose="02040503050406030204" pitchFamily="18" charset="0"/>
              </a:rPr>
              <a:t>Identify evidence related to each trait while reading the student writing.</a:t>
            </a:r>
            <a:endParaRPr lang="en-US" sz="3200" dirty="0">
              <a:latin typeface="Cambria" panose="02040503050406030204" pitchFamily="18" charset="0"/>
            </a:endParaRPr>
          </a:p>
        </p:txBody>
      </p:sp>
      <p:sp>
        <p:nvSpPr>
          <p:cNvPr id="5" name="Content Placeholder 4"/>
          <p:cNvSpPr>
            <a:spLocks noGrp="1"/>
          </p:cNvSpPr>
          <p:nvPr>
            <p:ph sz="half" idx="2"/>
          </p:nvPr>
        </p:nvSpPr>
        <p:spPr>
          <a:xfrm>
            <a:off x="5455426" y="1724916"/>
            <a:ext cx="3225995" cy="4362113"/>
          </a:xfrm>
          <a:ln w="12700">
            <a:solidFill>
              <a:schemeClr val="tx1"/>
            </a:solidFill>
          </a:ln>
        </p:spPr>
        <p:txBody>
          <a:bodyPr>
            <a:normAutofit/>
          </a:bodyPr>
          <a:lstStyle/>
          <a:p>
            <a:endParaRPr lang="en-US" u="sng" dirty="0" smtClean="0">
              <a:latin typeface="Cambria" panose="02040503050406030204" pitchFamily="18" charset="0"/>
            </a:endParaRPr>
          </a:p>
          <a:p>
            <a:r>
              <a:rPr lang="en-US" dirty="0" smtClean="0">
                <a:latin typeface="Cambria" panose="02040503050406030204" pitchFamily="18" charset="0"/>
              </a:rPr>
              <a:t>Demonstrate Understanding</a:t>
            </a:r>
          </a:p>
          <a:p>
            <a:endParaRPr lang="en-US" dirty="0">
              <a:latin typeface="Cambria" panose="02040503050406030204" pitchFamily="18" charset="0"/>
            </a:endParaRPr>
          </a:p>
          <a:p>
            <a:r>
              <a:rPr lang="en-US" dirty="0" smtClean="0">
                <a:latin typeface="Cambria" panose="02040503050406030204" pitchFamily="18" charset="0"/>
              </a:rPr>
              <a:t>Develop An Understanding</a:t>
            </a:r>
          </a:p>
          <a:p>
            <a:endParaRPr lang="en-US" dirty="0">
              <a:latin typeface="Cambria" panose="02040503050406030204" pitchFamily="18" charset="0"/>
            </a:endParaRPr>
          </a:p>
          <a:p>
            <a:r>
              <a:rPr lang="en-US" dirty="0" smtClean="0">
                <a:latin typeface="Cambria" panose="02040503050406030204" pitchFamily="18" charset="0"/>
              </a:rPr>
              <a:t>Analyzing Text</a:t>
            </a:r>
            <a:endParaRPr lang="en-US" dirty="0">
              <a:latin typeface="Cambria" panose="02040503050406030204" pitchFamily="18" charset="0"/>
            </a:endParaRPr>
          </a:p>
        </p:txBody>
      </p:sp>
    </p:spTree>
    <p:extLst>
      <p:ext uri="{BB962C8B-B14F-4D97-AF65-F5344CB8AC3E}">
        <p14:creationId xmlns:p14="http://schemas.microsoft.com/office/powerpoint/2010/main" val="21845947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707" y="2193926"/>
            <a:ext cx="8199466" cy="1325563"/>
          </a:xfrm>
        </p:spPr>
        <p:txBody>
          <a:bodyPr>
            <a:normAutofit/>
          </a:bodyPr>
          <a:lstStyle/>
          <a:p>
            <a:r>
              <a:rPr lang="en-US" sz="4000" b="1" dirty="0" smtClean="0">
                <a:latin typeface="Cambria" panose="02040503050406030204" pitchFamily="18" charset="0"/>
              </a:rPr>
              <a:t>Step 2: Record Key Features from </a:t>
            </a:r>
            <a:br>
              <a:rPr lang="en-US" sz="4000" b="1" dirty="0" smtClean="0">
                <a:latin typeface="Cambria" panose="02040503050406030204" pitchFamily="18" charset="0"/>
              </a:rPr>
            </a:br>
            <a:r>
              <a:rPr lang="en-US" sz="4000" b="1" dirty="0" smtClean="0">
                <a:latin typeface="Cambria" panose="02040503050406030204" pitchFamily="18" charset="0"/>
              </a:rPr>
              <a:t>the Scoring Guide</a:t>
            </a:r>
            <a:endParaRPr lang="en-US" sz="4000" b="1" dirty="0">
              <a:latin typeface="Cambria" panose="02040503050406030204" pitchFamily="18" charset="0"/>
            </a:endParaRPr>
          </a:p>
        </p:txBody>
      </p:sp>
      <p:sp>
        <p:nvSpPr>
          <p:cNvPr id="3" name="Content Placeholder 2"/>
          <p:cNvSpPr>
            <a:spLocks noGrp="1"/>
          </p:cNvSpPr>
          <p:nvPr>
            <p:ph idx="1"/>
          </p:nvPr>
        </p:nvSpPr>
        <p:spPr>
          <a:xfrm>
            <a:off x="605500" y="3566151"/>
            <a:ext cx="7886700" cy="2749708"/>
          </a:xfrm>
        </p:spPr>
        <p:txBody>
          <a:bodyPr>
            <a:normAutofit/>
          </a:bodyPr>
          <a:lstStyle/>
          <a:p>
            <a:endParaRPr lang="en-US" sz="1200" dirty="0" smtClean="0">
              <a:latin typeface="Cambria" panose="02040503050406030204" pitchFamily="18" charset="0"/>
            </a:endParaRPr>
          </a:p>
          <a:p>
            <a:r>
              <a:rPr lang="en-US" sz="3000" dirty="0">
                <a:latin typeface="Cambria" panose="02040503050406030204" pitchFamily="18" charset="0"/>
              </a:rPr>
              <a:t>Look for a </a:t>
            </a:r>
            <a:r>
              <a:rPr lang="en-US" sz="3000" b="1" dirty="0">
                <a:latin typeface="Cambria" panose="02040503050406030204" pitchFamily="18" charset="0"/>
              </a:rPr>
              <a:t>preponderance of evidence </a:t>
            </a:r>
            <a:r>
              <a:rPr lang="en-US" sz="3000" dirty="0">
                <a:latin typeface="Cambria" panose="02040503050406030204" pitchFamily="18" charset="0"/>
              </a:rPr>
              <a:t>to determine a score.</a:t>
            </a:r>
          </a:p>
          <a:p>
            <a:r>
              <a:rPr lang="en-US" sz="3000" dirty="0" smtClean="0">
                <a:latin typeface="Cambria" panose="02040503050406030204" pitchFamily="18" charset="0"/>
              </a:rPr>
              <a:t>After </a:t>
            </a:r>
            <a:r>
              <a:rPr lang="en-US" sz="3000" dirty="0">
                <a:latin typeface="Cambria" panose="02040503050406030204" pitchFamily="18" charset="0"/>
              </a:rPr>
              <a:t>you</a:t>
            </a:r>
            <a:r>
              <a:rPr lang="en-US" sz="3000" i="1" dirty="0">
                <a:latin typeface="Cambria" panose="02040503050406030204" pitchFamily="18" charset="0"/>
              </a:rPr>
              <a:t> </a:t>
            </a:r>
            <a:r>
              <a:rPr lang="en-US" sz="3000" i="1" dirty="0" smtClean="0">
                <a:latin typeface="Cambria" panose="02040503050406030204" pitchFamily="18" charset="0"/>
              </a:rPr>
              <a:t>identify </a:t>
            </a:r>
            <a:r>
              <a:rPr lang="en-US" sz="3000" dirty="0" smtClean="0">
                <a:latin typeface="Cambria" panose="02040503050406030204" pitchFamily="18" charset="0"/>
              </a:rPr>
              <a:t>pieces </a:t>
            </a:r>
            <a:r>
              <a:rPr lang="en-US" sz="3000" dirty="0">
                <a:latin typeface="Cambria" panose="02040503050406030204" pitchFamily="18" charset="0"/>
              </a:rPr>
              <a:t>of evidence in student essays, </a:t>
            </a:r>
            <a:r>
              <a:rPr lang="en-US" sz="3000" dirty="0" smtClean="0">
                <a:latin typeface="Cambria" panose="02040503050406030204" pitchFamily="18" charset="0"/>
              </a:rPr>
              <a:t>record any key vocabulary in </a:t>
            </a:r>
            <a:r>
              <a:rPr lang="en-US" sz="3000" dirty="0">
                <a:latin typeface="Cambria" panose="02040503050406030204" pitchFamily="18" charset="0"/>
              </a:rPr>
              <a:t>the scoring </a:t>
            </a:r>
            <a:r>
              <a:rPr lang="en-US" sz="3000" dirty="0" smtClean="0">
                <a:latin typeface="Cambria" panose="02040503050406030204" pitchFamily="18" charset="0"/>
              </a:rPr>
              <a:t>guide as evidence</a:t>
            </a:r>
            <a:r>
              <a:rPr lang="en-US" sz="3000" dirty="0">
                <a:latin typeface="Cambria" panose="02040503050406030204" pitchFamily="18" charset="0"/>
              </a:rPr>
              <a:t>.</a:t>
            </a:r>
          </a:p>
          <a:p>
            <a:endParaRPr lang="en-US" sz="1000" dirty="0" smtClean="0">
              <a:latin typeface="Cambria" panose="02040503050406030204" pitchFamily="18" charset="0"/>
            </a:endParaRPr>
          </a:p>
        </p:txBody>
      </p:sp>
    </p:spTree>
    <p:extLst>
      <p:ext uri="{BB962C8B-B14F-4D97-AF65-F5344CB8AC3E}">
        <p14:creationId xmlns:p14="http://schemas.microsoft.com/office/powerpoint/2010/main" val="27112318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34" y="2500132"/>
            <a:ext cx="7886700" cy="1325563"/>
          </a:xfrm>
        </p:spPr>
        <p:txBody>
          <a:bodyPr anchor="b">
            <a:noAutofit/>
          </a:bodyPr>
          <a:lstStyle/>
          <a:p>
            <a:r>
              <a:rPr lang="en-US" sz="4000" b="1" dirty="0" smtClean="0">
                <a:latin typeface="Cambria" panose="02040503050406030204" pitchFamily="18" charset="0"/>
              </a:rPr>
              <a:t>Step 3: Write </a:t>
            </a:r>
            <a:br>
              <a:rPr lang="en-US" sz="4000" b="1" dirty="0" smtClean="0">
                <a:latin typeface="Cambria" panose="02040503050406030204" pitchFamily="18" charset="0"/>
              </a:rPr>
            </a:br>
            <a:r>
              <a:rPr lang="en-US" sz="4000" b="1" dirty="0" smtClean="0">
                <a:latin typeface="Cambria" panose="02040503050406030204" pitchFamily="18" charset="0"/>
              </a:rPr>
              <a:t>Your Scores on </a:t>
            </a:r>
            <a:br>
              <a:rPr lang="en-US" sz="4000" b="1" dirty="0" smtClean="0">
                <a:latin typeface="Cambria" panose="02040503050406030204" pitchFamily="18" charset="0"/>
              </a:rPr>
            </a:br>
            <a:r>
              <a:rPr lang="en-US" sz="4000" b="1" dirty="0" smtClean="0">
                <a:latin typeface="Cambria" panose="02040503050406030204" pitchFamily="18" charset="0"/>
              </a:rPr>
              <a:t>a Sticky Note</a:t>
            </a:r>
            <a:endParaRPr lang="en-US" sz="4000" b="1" dirty="0">
              <a:latin typeface="Cambria" panose="02040503050406030204" pitchFamily="18" charset="0"/>
            </a:endParaRPr>
          </a:p>
        </p:txBody>
      </p:sp>
      <p:pic>
        <p:nvPicPr>
          <p:cNvPr id="5" name="Picture 4" descr="Sample Scoring Post-it" title="Graphic Object "/>
          <p:cNvPicPr>
            <a:picLocks noChangeAspect="1"/>
          </p:cNvPicPr>
          <p:nvPr/>
        </p:nvPicPr>
        <p:blipFill>
          <a:blip r:embed="rId3"/>
          <a:stretch>
            <a:fillRect/>
          </a:stretch>
        </p:blipFill>
        <p:spPr>
          <a:xfrm>
            <a:off x="4826643" y="2361235"/>
            <a:ext cx="4087534" cy="3527080"/>
          </a:xfrm>
          <a:prstGeom prst="rect">
            <a:avLst/>
          </a:prstGeom>
        </p:spPr>
      </p:pic>
      <p:sp>
        <p:nvSpPr>
          <p:cNvPr id="4" name="Rectangle 3"/>
          <p:cNvSpPr/>
          <p:nvPr/>
        </p:nvSpPr>
        <p:spPr>
          <a:xfrm rot="21060640">
            <a:off x="5513295" y="2972333"/>
            <a:ext cx="4572000" cy="1984518"/>
          </a:xfrm>
          <a:prstGeom prst="rect">
            <a:avLst/>
          </a:prstGeom>
        </p:spPr>
        <p:txBody>
          <a:bodyPr>
            <a:spAutoFit/>
          </a:bodyPr>
          <a:lstStyle/>
          <a:p>
            <a:pPr>
              <a:lnSpc>
                <a:spcPct val="107000"/>
              </a:lnSpc>
              <a:spcAft>
                <a:spcPts val="800"/>
              </a:spcAft>
            </a:pPr>
            <a:r>
              <a:rPr lang="en-US" dirty="0">
                <a:latin typeface="Lucida Handwriting" panose="03010101010101010101" pitchFamily="66" charset="0"/>
                <a:ea typeface="Calibri" panose="020F0502020204030204" pitchFamily="34" charset="0"/>
                <a:cs typeface="Times New Roman" panose="02020603050405020304" pitchFamily="18" charset="0"/>
              </a:rPr>
              <a:t>DU		4</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Lucida Handwriting" panose="03010101010101010101" pitchFamily="66"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Lucida Handwriting" panose="03010101010101010101" pitchFamily="66" charset="0"/>
                <a:ea typeface="Calibri" panose="020F0502020204030204" pitchFamily="34" charset="0"/>
                <a:cs typeface="Times New Roman" panose="02020603050405020304" pitchFamily="18" charset="0"/>
              </a:rPr>
              <a:t>DI		3</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Lucida Handwriting" panose="03010101010101010101" pitchFamily="66"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Lucida Handwriting" panose="03010101010101010101" pitchFamily="66" charset="0"/>
                <a:ea typeface="Calibri" panose="020F0502020204030204" pitchFamily="34" charset="0"/>
                <a:cs typeface="Times New Roman" panose="02020603050405020304" pitchFamily="18" charset="0"/>
              </a:rPr>
              <a:t>AT		3</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84925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6113" y="909135"/>
            <a:ext cx="8497887" cy="771525"/>
          </a:xfrm>
        </p:spPr>
        <p:txBody>
          <a:bodyPr>
            <a:normAutofit fontScale="90000"/>
          </a:bodyPr>
          <a:lstStyle/>
          <a:p>
            <a:r>
              <a:rPr lang="en-US" b="1" dirty="0" smtClean="0">
                <a:latin typeface="Cambria" panose="02040503050406030204" pitchFamily="18" charset="0"/>
              </a:rPr>
              <a:t>Step </a:t>
            </a:r>
            <a:r>
              <a:rPr lang="en-US" dirty="0">
                <a:latin typeface="Cambria" panose="02040503050406030204" pitchFamily="18" charset="0"/>
              </a:rPr>
              <a:t>4</a:t>
            </a:r>
            <a:r>
              <a:rPr lang="en-US" b="1" dirty="0" smtClean="0">
                <a:latin typeface="Cambria" panose="02040503050406030204" pitchFamily="18" charset="0"/>
              </a:rPr>
              <a:t>: Chart Your Scores </a:t>
            </a:r>
            <a:br>
              <a:rPr lang="en-US" b="1" dirty="0" smtClean="0">
                <a:latin typeface="Cambria" panose="02040503050406030204" pitchFamily="18" charset="0"/>
              </a:rPr>
            </a:br>
            <a:r>
              <a:rPr lang="en-US" b="1" dirty="0" smtClean="0">
                <a:latin typeface="Cambria" panose="02040503050406030204" pitchFamily="18" charset="0"/>
              </a:rPr>
              <a:t>and Justify in Collaborative Group</a:t>
            </a:r>
            <a:endParaRPr lang="en-US" b="1" dirty="0">
              <a:latin typeface="Cambria" panose="02040503050406030204" pitchFamily="18" charset="0"/>
            </a:endParaRPr>
          </a:p>
        </p:txBody>
      </p:sp>
      <p:graphicFrame>
        <p:nvGraphicFramePr>
          <p:cNvPr id="5" name="Table 4" descr="Sample Tally Table for scoring samples" title="Graphic Object "/>
          <p:cNvGraphicFramePr>
            <a:graphicFrameLocks noGrp="1"/>
          </p:cNvGraphicFramePr>
          <p:nvPr>
            <p:extLst>
              <p:ext uri="{D42A27DB-BD31-4B8C-83A1-F6EECF244321}">
                <p14:modId xmlns:p14="http://schemas.microsoft.com/office/powerpoint/2010/main" val="4200752613"/>
              </p:ext>
            </p:extLst>
          </p:nvPr>
        </p:nvGraphicFramePr>
        <p:xfrm>
          <a:off x="910539" y="2060293"/>
          <a:ext cx="7162800" cy="3867160"/>
        </p:xfrm>
        <a:graphic>
          <a:graphicData uri="http://schemas.openxmlformats.org/drawingml/2006/table">
            <a:tbl>
              <a:tblPr firstRow="1" bandRow="1">
                <a:tableStyleId>{5C22544A-7EE6-4342-B048-85BDC9FD1C3A}</a:tableStyleId>
              </a:tblPr>
              <a:tblGrid>
                <a:gridCol w="1790700">
                  <a:extLst>
                    <a:ext uri="{9D8B030D-6E8A-4147-A177-3AD203B41FA5}">
                      <a16:colId xmlns:a16="http://schemas.microsoft.com/office/drawing/2014/main" val="1500841501"/>
                    </a:ext>
                  </a:extLst>
                </a:gridCol>
                <a:gridCol w="863600">
                  <a:extLst>
                    <a:ext uri="{9D8B030D-6E8A-4147-A177-3AD203B41FA5}">
                      <a16:colId xmlns:a16="http://schemas.microsoft.com/office/drawing/2014/main" val="207090932"/>
                    </a:ext>
                  </a:extLst>
                </a:gridCol>
                <a:gridCol w="901700">
                  <a:extLst>
                    <a:ext uri="{9D8B030D-6E8A-4147-A177-3AD203B41FA5}">
                      <a16:colId xmlns:a16="http://schemas.microsoft.com/office/drawing/2014/main" val="4130843517"/>
                    </a:ext>
                  </a:extLst>
                </a:gridCol>
                <a:gridCol w="901700">
                  <a:extLst>
                    <a:ext uri="{9D8B030D-6E8A-4147-A177-3AD203B41FA5}">
                      <a16:colId xmlns:a16="http://schemas.microsoft.com/office/drawing/2014/main" val="3492031492"/>
                    </a:ext>
                  </a:extLst>
                </a:gridCol>
                <a:gridCol w="901700">
                  <a:extLst>
                    <a:ext uri="{9D8B030D-6E8A-4147-A177-3AD203B41FA5}">
                      <a16:colId xmlns:a16="http://schemas.microsoft.com/office/drawing/2014/main" val="2159522984"/>
                    </a:ext>
                  </a:extLst>
                </a:gridCol>
                <a:gridCol w="901700">
                  <a:extLst>
                    <a:ext uri="{9D8B030D-6E8A-4147-A177-3AD203B41FA5}">
                      <a16:colId xmlns:a16="http://schemas.microsoft.com/office/drawing/2014/main" val="4217805721"/>
                    </a:ext>
                  </a:extLst>
                </a:gridCol>
                <a:gridCol w="901700">
                  <a:extLst>
                    <a:ext uri="{9D8B030D-6E8A-4147-A177-3AD203B41FA5}">
                      <a16:colId xmlns:a16="http://schemas.microsoft.com/office/drawing/2014/main" val="2072380315"/>
                    </a:ext>
                  </a:extLst>
                </a:gridCol>
              </a:tblGrid>
              <a:tr h="348590">
                <a:tc>
                  <a:txBody>
                    <a:bodyPr/>
                    <a:lstStyle/>
                    <a:p>
                      <a:r>
                        <a:rPr lang="en-US" sz="2800" dirty="0" smtClean="0">
                          <a:solidFill>
                            <a:schemeClr val="tx1"/>
                          </a:solidFill>
                          <a:latin typeface="Cambria" panose="02040503050406030204" pitchFamily="18" charset="0"/>
                        </a:rPr>
                        <a:t>Trait</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6</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5</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4</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3</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2</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2800" dirty="0" smtClean="0">
                          <a:solidFill>
                            <a:schemeClr val="tx1"/>
                          </a:solidFill>
                          <a:latin typeface="Cambria" panose="02040503050406030204" pitchFamily="18" charset="0"/>
                        </a:rPr>
                        <a:t>1</a:t>
                      </a:r>
                      <a:endParaRPr lang="en-US" sz="2800" dirty="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91101637"/>
                  </a:ext>
                </a:extLst>
              </a:tr>
              <a:tr h="1148253">
                <a:tc>
                  <a:txBody>
                    <a:bodyPr/>
                    <a:lstStyle/>
                    <a:p>
                      <a:r>
                        <a:rPr lang="en-US" sz="1800" b="1" smtClean="0">
                          <a:latin typeface="Cambria" panose="02040503050406030204" pitchFamily="18" charset="0"/>
                        </a:rPr>
                        <a:t>Demonstrate Understanding</a:t>
                      </a:r>
                      <a:endParaRPr lang="en-US" sz="1800" b="1" dirty="0">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475586094"/>
                  </a:ext>
                </a:extLst>
              </a:tr>
              <a:tr h="1148253">
                <a:tc>
                  <a:txBody>
                    <a:bodyPr/>
                    <a:lstStyle/>
                    <a:p>
                      <a:r>
                        <a:rPr lang="en-US" sz="1800" b="1" dirty="0" smtClean="0">
                          <a:latin typeface="Cambria" panose="02040503050406030204" pitchFamily="18" charset="0"/>
                        </a:rPr>
                        <a:t>Develop an Interpretation</a:t>
                      </a:r>
                      <a:endParaRPr lang="en-US" sz="1800" b="1" dirty="0">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6510548"/>
                  </a:ext>
                </a:extLst>
              </a:tr>
              <a:tr h="1052494">
                <a:tc>
                  <a:txBody>
                    <a:bodyPr/>
                    <a:lstStyle/>
                    <a:p>
                      <a:r>
                        <a:rPr lang="en-US" sz="1800" b="1" dirty="0" smtClean="0">
                          <a:latin typeface="Cambria" panose="02040503050406030204" pitchFamily="18" charset="0"/>
                        </a:rPr>
                        <a:t>Use of Sources</a:t>
                      </a:r>
                      <a:endParaRPr lang="en-US" sz="1800" b="1" dirty="0">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dirty="0" smtClean="0"/>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402262265"/>
                  </a:ext>
                </a:extLst>
              </a:tr>
            </a:tbl>
          </a:graphicData>
        </a:graphic>
      </p:graphicFrame>
    </p:spTree>
    <p:extLst>
      <p:ext uri="{BB962C8B-B14F-4D97-AF65-F5344CB8AC3E}">
        <p14:creationId xmlns:p14="http://schemas.microsoft.com/office/powerpoint/2010/main" val="38245252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234" y="2014698"/>
            <a:ext cx="7886700" cy="1325563"/>
          </a:xfrm>
        </p:spPr>
        <p:txBody>
          <a:bodyPr>
            <a:normAutofit/>
          </a:bodyPr>
          <a:lstStyle/>
          <a:p>
            <a:r>
              <a:rPr lang="en-US" sz="4000" dirty="0" smtClean="0">
                <a:latin typeface="Cambria" panose="02040503050406030204" pitchFamily="18" charset="0"/>
              </a:rPr>
              <a:t>Step 5: Compare </a:t>
            </a:r>
            <a:r>
              <a:rPr lang="en-US" sz="4000" dirty="0">
                <a:latin typeface="Cambria" panose="02040503050406030204" pitchFamily="18" charset="0"/>
              </a:rPr>
              <a:t>Y</a:t>
            </a:r>
            <a:r>
              <a:rPr lang="en-US" sz="4000" dirty="0" smtClean="0">
                <a:latin typeface="Cambria" panose="02040503050406030204" pitchFamily="18" charset="0"/>
              </a:rPr>
              <a:t>our </a:t>
            </a:r>
            <a:r>
              <a:rPr lang="en-US" sz="4000" dirty="0">
                <a:latin typeface="Cambria" panose="02040503050406030204" pitchFamily="18" charset="0"/>
              </a:rPr>
              <a:t>R</a:t>
            </a:r>
            <a:r>
              <a:rPr lang="en-US" sz="4000" dirty="0" smtClean="0">
                <a:latin typeface="Cambria" panose="02040503050406030204" pitchFamily="18" charset="0"/>
              </a:rPr>
              <a:t>esults With</a:t>
            </a:r>
            <a:r>
              <a:rPr lang="en-US" sz="4000" dirty="0">
                <a:latin typeface="Cambria" panose="02040503050406030204" pitchFamily="18" charset="0"/>
              </a:rPr>
              <a:t> </a:t>
            </a:r>
            <a:r>
              <a:rPr lang="en-US" sz="4000" dirty="0" smtClean="0">
                <a:latin typeface="Cambria" panose="02040503050406030204" pitchFamily="18" charset="0"/>
              </a:rPr>
              <a:t>Scores and Commentary</a:t>
            </a:r>
            <a:endParaRPr lang="en-US" sz="4000" dirty="0">
              <a:latin typeface="Cambria" panose="02040503050406030204" pitchFamily="18" charset="0"/>
            </a:endParaRPr>
          </a:p>
        </p:txBody>
      </p:sp>
      <p:pic>
        <p:nvPicPr>
          <p:cNvPr id="4" name="Picture 2"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042" y="3178215"/>
            <a:ext cx="4404811" cy="330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382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05893"/>
            <a:ext cx="7886700" cy="1325563"/>
          </a:xfrm>
        </p:spPr>
        <p:txBody>
          <a:bodyPr/>
          <a:lstStyle/>
          <a:p>
            <a:r>
              <a:rPr lang="en-US" b="1" dirty="0">
                <a:latin typeface="Cambria" panose="02040503050406030204" pitchFamily="18" charset="0"/>
              </a:rPr>
              <a:t>Collaborative Work Norms</a:t>
            </a:r>
          </a:p>
        </p:txBody>
      </p:sp>
      <p:sp>
        <p:nvSpPr>
          <p:cNvPr id="3" name="Content Placeholder 2"/>
          <p:cNvSpPr>
            <a:spLocks noGrp="1"/>
          </p:cNvSpPr>
          <p:nvPr>
            <p:ph idx="1"/>
          </p:nvPr>
        </p:nvSpPr>
        <p:spPr>
          <a:xfrm>
            <a:off x="804441" y="3232241"/>
            <a:ext cx="7696200" cy="3504235"/>
          </a:xfrm>
        </p:spPr>
        <p:txBody>
          <a:bodyPr/>
          <a:lstStyle/>
          <a:p>
            <a:r>
              <a:rPr lang="en-US" dirty="0">
                <a:latin typeface="Cambria" panose="02040503050406030204" pitchFamily="18" charset="0"/>
              </a:rPr>
              <a:t>Equity of voice</a:t>
            </a:r>
          </a:p>
          <a:p>
            <a:r>
              <a:rPr lang="en-US" dirty="0">
                <a:latin typeface="Cambria" panose="02040503050406030204" pitchFamily="18" charset="0"/>
              </a:rPr>
              <a:t>Active listening</a:t>
            </a:r>
          </a:p>
          <a:p>
            <a:r>
              <a:rPr lang="en-US" dirty="0">
                <a:latin typeface="Cambria" panose="02040503050406030204" pitchFamily="18" charset="0"/>
              </a:rPr>
              <a:t>Respect for all perspectives</a:t>
            </a:r>
          </a:p>
          <a:p>
            <a:r>
              <a:rPr lang="en-US" dirty="0">
                <a:latin typeface="Cambria" panose="02040503050406030204" pitchFamily="18" charset="0"/>
              </a:rPr>
              <a:t>Confidential and safe</a:t>
            </a:r>
          </a:p>
          <a:p>
            <a:r>
              <a:rPr lang="en-US" dirty="0">
                <a:latin typeface="Cambria" panose="02040503050406030204" pitchFamily="18" charset="0"/>
              </a:rPr>
              <a:t>Self-monitor use of electronics/distractions</a:t>
            </a:r>
          </a:p>
          <a:p>
            <a:pPr marL="0" indent="0">
              <a:buNone/>
            </a:pPr>
            <a:endParaRPr lang="en-US" sz="3600" dirty="0">
              <a:latin typeface="Cambria" panose="02040503050406030204" pitchFamily="18" charset="0"/>
            </a:endParaRPr>
          </a:p>
        </p:txBody>
      </p:sp>
    </p:spTree>
    <p:extLst>
      <p:ext uri="{BB962C8B-B14F-4D97-AF65-F5344CB8AC3E}">
        <p14:creationId xmlns:p14="http://schemas.microsoft.com/office/powerpoint/2010/main" val="2210511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y Questions" title="Graphic Object "/>
          <p:cNvPicPr>
            <a:picLocks noChangeAspect="1"/>
          </p:cNvPicPr>
          <p:nvPr/>
        </p:nvPicPr>
        <p:blipFill rotWithShape="1">
          <a:blip r:embed="rId3"/>
          <a:srcRect l="5086" r="5882"/>
          <a:stretch/>
        </p:blipFill>
        <p:spPr>
          <a:xfrm>
            <a:off x="-14514" y="0"/>
            <a:ext cx="9158514" cy="6858000"/>
          </a:xfrm>
          <a:prstGeom prst="rect">
            <a:avLst/>
          </a:prstGeom>
        </p:spPr>
      </p:pic>
      <p:sp>
        <p:nvSpPr>
          <p:cNvPr id="5" name="TextBox 4"/>
          <p:cNvSpPr txBox="1"/>
          <p:nvPr/>
        </p:nvSpPr>
        <p:spPr>
          <a:xfrm>
            <a:off x="7155543" y="6313715"/>
            <a:ext cx="1988457" cy="369332"/>
          </a:xfrm>
          <a:prstGeom prst="rect">
            <a:avLst/>
          </a:prstGeom>
          <a:noFill/>
        </p:spPr>
        <p:txBody>
          <a:bodyPr wrap="square" rtlCol="0">
            <a:spAutoFit/>
          </a:bodyPr>
          <a:lstStyle/>
          <a:p>
            <a:r>
              <a:rPr lang="en-US" dirty="0" smtClean="0"/>
              <a:t>Photo</a:t>
            </a:r>
            <a:r>
              <a:rPr lang="en-US" dirty="0" smtClean="0">
                <a:hlinkClick r:id="rId4"/>
              </a:rPr>
              <a:t>: Pixabay</a:t>
            </a:r>
            <a:endParaRPr lang="en-US" dirty="0"/>
          </a:p>
        </p:txBody>
      </p:sp>
      <p:sp>
        <p:nvSpPr>
          <p:cNvPr id="2" name="Title 1" hidden="1"/>
          <p:cNvSpPr>
            <a:spLocks noGrp="1"/>
          </p:cNvSpPr>
          <p:nvPr>
            <p:ph type="title" idx="4294967295"/>
          </p:nvPr>
        </p:nvSpPr>
        <p:spPr/>
        <p:txBody>
          <a:bodyPr/>
          <a:lstStyle/>
          <a:p>
            <a:r>
              <a:rPr lang="en-US" dirty="0" smtClean="0"/>
              <a:t>Any Questions</a:t>
            </a:r>
            <a:endParaRPr lang="en-US" dirty="0"/>
          </a:p>
        </p:txBody>
      </p:sp>
    </p:spTree>
    <p:extLst>
      <p:ext uri="{BB962C8B-B14F-4D97-AF65-F5344CB8AC3E}">
        <p14:creationId xmlns:p14="http://schemas.microsoft.com/office/powerpoint/2010/main" val="16954380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62" y="2092475"/>
            <a:ext cx="8127043" cy="1683284"/>
          </a:xfrm>
        </p:spPr>
        <p:txBody>
          <a:bodyPr>
            <a:noAutofit/>
          </a:bodyPr>
          <a:lstStyle/>
          <a:p>
            <a:r>
              <a:rPr lang="en-US" sz="4000" b="1" dirty="0" smtClean="0">
                <a:solidFill>
                  <a:schemeClr val="tx1"/>
                </a:solidFill>
                <a:latin typeface="Cambria" panose="02040503050406030204" pitchFamily="18" charset="0"/>
              </a:rPr>
              <a:t>Individually </a:t>
            </a:r>
            <a:br>
              <a:rPr lang="en-US" sz="4000" b="1" dirty="0" smtClean="0">
                <a:solidFill>
                  <a:schemeClr val="tx1"/>
                </a:solidFill>
                <a:latin typeface="Cambria" panose="02040503050406030204" pitchFamily="18" charset="0"/>
              </a:rPr>
            </a:br>
            <a:r>
              <a:rPr lang="en-US" sz="4000" b="1" dirty="0" smtClean="0">
                <a:solidFill>
                  <a:schemeClr val="tx1"/>
                </a:solidFill>
                <a:latin typeface="Cambria" panose="02040503050406030204" pitchFamily="18" charset="0"/>
              </a:rPr>
              <a:t>Read and Identify</a:t>
            </a:r>
            <a:br>
              <a:rPr lang="en-US" sz="4000" b="1" dirty="0" smtClean="0">
                <a:solidFill>
                  <a:schemeClr val="tx1"/>
                </a:solidFill>
                <a:latin typeface="Cambria" panose="02040503050406030204" pitchFamily="18" charset="0"/>
              </a:rPr>
            </a:br>
            <a:r>
              <a:rPr lang="en-US" sz="4000" b="1" dirty="0" smtClean="0">
                <a:solidFill>
                  <a:schemeClr val="tx1"/>
                </a:solidFill>
                <a:latin typeface="Cambria" panose="02040503050406030204" pitchFamily="18" charset="0"/>
              </a:rPr>
              <a:t>Evidence</a:t>
            </a:r>
            <a:endParaRPr lang="en-US" sz="4000" b="1" dirty="0">
              <a:solidFill>
                <a:schemeClr val="tx1"/>
              </a:solidFill>
              <a:latin typeface="Cambria" panose="02040503050406030204" pitchFamily="18" charset="0"/>
            </a:endParaRPr>
          </a:p>
        </p:txBody>
      </p:sp>
      <p:sp>
        <p:nvSpPr>
          <p:cNvPr id="4" name="Content Placeholder 3"/>
          <p:cNvSpPr>
            <a:spLocks noGrp="1"/>
          </p:cNvSpPr>
          <p:nvPr>
            <p:ph sz="half" idx="1"/>
          </p:nvPr>
        </p:nvSpPr>
        <p:spPr>
          <a:xfrm>
            <a:off x="659757" y="3905973"/>
            <a:ext cx="3891537" cy="1981199"/>
          </a:xfrm>
        </p:spPr>
        <p:txBody>
          <a:bodyPr>
            <a:normAutofit/>
          </a:bodyPr>
          <a:lstStyle/>
          <a:p>
            <a:pPr marL="0" indent="0">
              <a:buNone/>
            </a:pPr>
            <a:r>
              <a:rPr lang="en-US" sz="3200" dirty="0" smtClean="0">
                <a:latin typeface="Cambria" panose="02040503050406030204" pitchFamily="18" charset="0"/>
              </a:rPr>
              <a:t>Identify evidence related to each trait while reading the student writing.</a:t>
            </a:r>
            <a:endParaRPr lang="en-US" sz="3200" dirty="0">
              <a:latin typeface="Cambria" panose="02040503050406030204" pitchFamily="18" charset="0"/>
            </a:endParaRPr>
          </a:p>
        </p:txBody>
      </p:sp>
      <p:sp>
        <p:nvSpPr>
          <p:cNvPr id="5" name="Content Placeholder 4"/>
          <p:cNvSpPr>
            <a:spLocks noGrp="1"/>
          </p:cNvSpPr>
          <p:nvPr>
            <p:ph sz="half" idx="2"/>
          </p:nvPr>
        </p:nvSpPr>
        <p:spPr>
          <a:xfrm>
            <a:off x="5455426" y="1724916"/>
            <a:ext cx="3225995" cy="4362113"/>
          </a:xfrm>
          <a:ln w="12700">
            <a:solidFill>
              <a:schemeClr val="tx1"/>
            </a:solidFill>
          </a:ln>
        </p:spPr>
        <p:txBody>
          <a:bodyPr>
            <a:normAutofit/>
          </a:bodyPr>
          <a:lstStyle/>
          <a:p>
            <a:endParaRPr lang="en-US" u="sng" dirty="0" smtClean="0">
              <a:latin typeface="Cambria" panose="02040503050406030204" pitchFamily="18" charset="0"/>
            </a:endParaRPr>
          </a:p>
          <a:p>
            <a:r>
              <a:rPr lang="en-US" dirty="0" smtClean="0">
                <a:latin typeface="Cambria" panose="02040503050406030204" pitchFamily="18" charset="0"/>
              </a:rPr>
              <a:t>Demonstrate Understanding</a:t>
            </a:r>
          </a:p>
          <a:p>
            <a:endParaRPr lang="en-US" dirty="0">
              <a:latin typeface="Cambria" panose="02040503050406030204" pitchFamily="18" charset="0"/>
            </a:endParaRPr>
          </a:p>
          <a:p>
            <a:r>
              <a:rPr lang="en-US" dirty="0" smtClean="0">
                <a:latin typeface="Cambria" panose="02040503050406030204" pitchFamily="18" charset="0"/>
              </a:rPr>
              <a:t>Develop An Understanding</a:t>
            </a:r>
          </a:p>
          <a:p>
            <a:endParaRPr lang="en-US" dirty="0">
              <a:latin typeface="Cambria" panose="02040503050406030204" pitchFamily="18" charset="0"/>
            </a:endParaRPr>
          </a:p>
          <a:p>
            <a:r>
              <a:rPr lang="en-US" dirty="0" smtClean="0">
                <a:latin typeface="Cambria" panose="02040503050406030204" pitchFamily="18" charset="0"/>
              </a:rPr>
              <a:t>Analyzing Text</a:t>
            </a:r>
            <a:endParaRPr lang="en-US" dirty="0">
              <a:latin typeface="Cambria" panose="02040503050406030204" pitchFamily="18" charset="0"/>
            </a:endParaRPr>
          </a:p>
        </p:txBody>
      </p:sp>
    </p:spTree>
    <p:extLst>
      <p:ext uri="{BB962C8B-B14F-4D97-AF65-F5344CB8AC3E}">
        <p14:creationId xmlns:p14="http://schemas.microsoft.com/office/powerpoint/2010/main" val="21875508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791" y="1697544"/>
            <a:ext cx="8542117" cy="1325563"/>
          </a:xfrm>
        </p:spPr>
        <p:txBody>
          <a:bodyPr>
            <a:normAutofit/>
          </a:bodyPr>
          <a:lstStyle/>
          <a:p>
            <a:r>
              <a:rPr lang="en-US" sz="4000" dirty="0" smtClean="0">
                <a:latin typeface="Cambria" panose="02040503050406030204" pitchFamily="18" charset="0"/>
              </a:rPr>
              <a:t>Repeat the Process for Sample B/C</a:t>
            </a:r>
            <a:endParaRPr lang="en-US" sz="4000" dirty="0">
              <a:latin typeface="Cambria" panose="02040503050406030204" pitchFamily="18" charset="0"/>
            </a:endParaRPr>
          </a:p>
        </p:txBody>
      </p:sp>
      <p:sp>
        <p:nvSpPr>
          <p:cNvPr id="3" name="Content Placeholder 2"/>
          <p:cNvSpPr>
            <a:spLocks noGrp="1"/>
          </p:cNvSpPr>
          <p:nvPr>
            <p:ph idx="1"/>
          </p:nvPr>
        </p:nvSpPr>
        <p:spPr>
          <a:xfrm>
            <a:off x="393539" y="2732774"/>
            <a:ext cx="8356921" cy="3818497"/>
          </a:xfrm>
        </p:spPr>
        <p:txBody>
          <a:bodyPr>
            <a:normAutofit/>
          </a:bodyPr>
          <a:lstStyle/>
          <a:p>
            <a:pPr marL="514350" indent="-514350">
              <a:buFont typeface="+mj-lt"/>
              <a:buAutoNum type="arabicPeriod"/>
            </a:pPr>
            <a:r>
              <a:rPr lang="en-US" dirty="0" smtClean="0">
                <a:latin typeface="Cambria" panose="02040503050406030204" pitchFamily="18" charset="0"/>
              </a:rPr>
              <a:t>Individually, Read and </a:t>
            </a:r>
            <a:r>
              <a:rPr lang="en-US" dirty="0">
                <a:latin typeface="Cambria" panose="02040503050406030204" pitchFamily="18" charset="0"/>
              </a:rPr>
              <a:t>I</a:t>
            </a:r>
            <a:r>
              <a:rPr lang="en-US" dirty="0" smtClean="0">
                <a:latin typeface="Cambria" panose="02040503050406030204" pitchFamily="18" charset="0"/>
              </a:rPr>
              <a:t>dentify </a:t>
            </a:r>
            <a:r>
              <a:rPr lang="en-US" dirty="0">
                <a:latin typeface="Cambria" panose="02040503050406030204" pitchFamily="18" charset="0"/>
              </a:rPr>
              <a:t>E</a:t>
            </a:r>
            <a:r>
              <a:rPr lang="en-US" dirty="0" smtClean="0">
                <a:latin typeface="Cambria" panose="02040503050406030204" pitchFamily="18" charset="0"/>
              </a:rPr>
              <a:t>vidence</a:t>
            </a:r>
          </a:p>
          <a:p>
            <a:pPr marL="514350" indent="-514350">
              <a:buFont typeface="+mj-lt"/>
              <a:buAutoNum type="arabicPeriod"/>
            </a:pPr>
            <a:r>
              <a:rPr lang="en-US" dirty="0">
                <a:latin typeface="Cambria" panose="02040503050406030204" pitchFamily="18" charset="0"/>
              </a:rPr>
              <a:t>Record Key Features from the Scoring Guide</a:t>
            </a:r>
            <a:endParaRPr lang="en-US" dirty="0" smtClean="0">
              <a:latin typeface="Cambria" panose="02040503050406030204" pitchFamily="18" charset="0"/>
            </a:endParaRPr>
          </a:p>
          <a:p>
            <a:pPr marL="514350" indent="-514350">
              <a:buFont typeface="+mj-lt"/>
              <a:buAutoNum type="arabicPeriod"/>
            </a:pPr>
            <a:r>
              <a:rPr lang="en-US" dirty="0">
                <a:latin typeface="Cambria" panose="02040503050406030204" pitchFamily="18" charset="0"/>
              </a:rPr>
              <a:t>Write Your Scores </a:t>
            </a:r>
            <a:r>
              <a:rPr lang="en-US" dirty="0" smtClean="0">
                <a:latin typeface="Cambria" panose="02040503050406030204" pitchFamily="18" charset="0"/>
              </a:rPr>
              <a:t>on </a:t>
            </a:r>
            <a:r>
              <a:rPr lang="en-US" dirty="0">
                <a:latin typeface="Cambria" panose="02040503050406030204" pitchFamily="18" charset="0"/>
              </a:rPr>
              <a:t>a Sticky </a:t>
            </a:r>
            <a:r>
              <a:rPr lang="en-US" dirty="0" smtClean="0">
                <a:latin typeface="Cambria" panose="02040503050406030204" pitchFamily="18" charset="0"/>
              </a:rPr>
              <a:t>Note</a:t>
            </a:r>
          </a:p>
          <a:p>
            <a:pPr marL="514350" indent="-514350">
              <a:buFont typeface="+mj-lt"/>
              <a:buAutoNum type="arabicPeriod"/>
            </a:pPr>
            <a:r>
              <a:rPr lang="en-US" dirty="0" smtClean="0">
                <a:latin typeface="Cambria" panose="02040503050406030204" pitchFamily="18" charset="0"/>
              </a:rPr>
              <a:t>Chart </a:t>
            </a:r>
            <a:r>
              <a:rPr lang="en-US" dirty="0">
                <a:latin typeface="Cambria" panose="02040503050406030204" pitchFamily="18" charset="0"/>
              </a:rPr>
              <a:t>S</a:t>
            </a:r>
            <a:r>
              <a:rPr lang="en-US" dirty="0" smtClean="0">
                <a:latin typeface="Cambria" panose="02040503050406030204" pitchFamily="18" charset="0"/>
              </a:rPr>
              <a:t>cores and Justify</a:t>
            </a:r>
          </a:p>
          <a:p>
            <a:pPr marL="514350" indent="-514350">
              <a:buFont typeface="+mj-lt"/>
              <a:buAutoNum type="arabicPeriod"/>
            </a:pPr>
            <a:r>
              <a:rPr lang="en-US" dirty="0">
                <a:latin typeface="Cambria" panose="02040503050406030204" pitchFamily="18" charset="0"/>
              </a:rPr>
              <a:t>Compare Your Results With Scores and </a:t>
            </a:r>
            <a:r>
              <a:rPr lang="en-US" dirty="0" smtClean="0">
                <a:latin typeface="Cambria" panose="02040503050406030204" pitchFamily="18" charset="0"/>
              </a:rPr>
              <a:t>Commentary</a:t>
            </a:r>
          </a:p>
          <a:p>
            <a:pPr marL="514350" indent="-514350">
              <a:buFont typeface="+mj-lt"/>
              <a:buAutoNum type="arabicPeriod"/>
            </a:pPr>
            <a:r>
              <a:rPr lang="en-US" dirty="0" smtClean="0">
                <a:latin typeface="Cambria" panose="02040503050406030204" pitchFamily="18" charset="0"/>
              </a:rPr>
              <a:t>Wait for the next direction before you look at scores and commentary</a:t>
            </a:r>
            <a:endParaRPr lang="en-US" dirty="0">
              <a:latin typeface="Cambria" panose="02040503050406030204" pitchFamily="18" charset="0"/>
            </a:endParaRPr>
          </a:p>
        </p:txBody>
      </p:sp>
    </p:spTree>
    <p:extLst>
      <p:ext uri="{BB962C8B-B14F-4D97-AF65-F5344CB8AC3E}">
        <p14:creationId xmlns:p14="http://schemas.microsoft.com/office/powerpoint/2010/main" val="7705428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1413" y="656000"/>
            <a:ext cx="7886700" cy="1325562"/>
          </a:xfrm>
        </p:spPr>
        <p:txBody>
          <a:bodyPr anchor="ctr"/>
          <a:lstStyle/>
          <a:p>
            <a:pPr algn="ctr"/>
            <a:r>
              <a:rPr lang="en-US" sz="4400" b="1" dirty="0" smtClean="0">
                <a:latin typeface="Cambria" panose="02040503050406030204" pitchFamily="18" charset="0"/>
              </a:rPr>
              <a:t>Informational Calibration </a:t>
            </a:r>
            <a:endParaRPr lang="en-US" sz="4400" b="1" dirty="0">
              <a:latin typeface="Cambria" panose="02040503050406030204" pitchFamily="18" charset="0"/>
            </a:endParaRPr>
          </a:p>
        </p:txBody>
      </p:sp>
      <p:sp>
        <p:nvSpPr>
          <p:cNvPr id="3" name="Content Placeholder 2"/>
          <p:cNvSpPr>
            <a:spLocks noGrp="1"/>
          </p:cNvSpPr>
          <p:nvPr>
            <p:ph idx="4294967295"/>
          </p:nvPr>
        </p:nvSpPr>
        <p:spPr>
          <a:xfrm>
            <a:off x="707021" y="2520387"/>
            <a:ext cx="7696200" cy="4470722"/>
          </a:xfrm>
        </p:spPr>
        <p:txBody>
          <a:bodyPr>
            <a:noAutofit/>
          </a:bodyPr>
          <a:lstStyle/>
          <a:p>
            <a:pPr marL="514350" lvl="0" indent="-514350">
              <a:buFont typeface="+mj-lt"/>
              <a:buAutoNum type="arabicPeriod"/>
            </a:pPr>
            <a:r>
              <a:rPr lang="en-US" dirty="0">
                <a:solidFill>
                  <a:prstClr val="black"/>
                </a:solidFill>
                <a:latin typeface="Cambria" panose="02040503050406030204" pitchFamily="18" charset="0"/>
              </a:rPr>
              <a:t>Individually, Read and Identify Evidence</a:t>
            </a:r>
          </a:p>
          <a:p>
            <a:pPr marL="514350" lvl="0" indent="-514350">
              <a:buFont typeface="+mj-lt"/>
              <a:buAutoNum type="arabicPeriod"/>
            </a:pPr>
            <a:r>
              <a:rPr lang="en-US" dirty="0">
                <a:solidFill>
                  <a:prstClr val="black"/>
                </a:solidFill>
                <a:latin typeface="Cambria" panose="02040503050406030204" pitchFamily="18" charset="0"/>
              </a:rPr>
              <a:t>Record Key Features from the Scoring Guide</a:t>
            </a:r>
          </a:p>
          <a:p>
            <a:pPr marL="514350" lvl="0" indent="-514350">
              <a:buFont typeface="+mj-lt"/>
              <a:buAutoNum type="arabicPeriod"/>
            </a:pPr>
            <a:r>
              <a:rPr lang="en-US" dirty="0">
                <a:solidFill>
                  <a:prstClr val="black"/>
                </a:solidFill>
                <a:latin typeface="Cambria" panose="02040503050406030204" pitchFamily="18" charset="0"/>
              </a:rPr>
              <a:t>Write Your Scores on a Sticky Note</a:t>
            </a:r>
          </a:p>
          <a:p>
            <a:pPr marL="514350" lvl="0" indent="-514350">
              <a:buFont typeface="+mj-lt"/>
              <a:buAutoNum type="arabicPeriod"/>
            </a:pPr>
            <a:r>
              <a:rPr lang="en-US" dirty="0">
                <a:solidFill>
                  <a:prstClr val="black"/>
                </a:solidFill>
                <a:latin typeface="Cambria" panose="02040503050406030204" pitchFamily="18" charset="0"/>
              </a:rPr>
              <a:t>Chart Scores and Justify</a:t>
            </a:r>
          </a:p>
          <a:p>
            <a:pPr marL="514350" lvl="0" indent="-514350">
              <a:buFont typeface="+mj-lt"/>
              <a:buAutoNum type="arabicPeriod"/>
            </a:pPr>
            <a:r>
              <a:rPr lang="en-US" dirty="0">
                <a:solidFill>
                  <a:prstClr val="black"/>
                </a:solidFill>
                <a:latin typeface="Cambria" panose="02040503050406030204" pitchFamily="18" charset="0"/>
              </a:rPr>
              <a:t>Compare Your Results With Scores and </a:t>
            </a:r>
            <a:r>
              <a:rPr lang="en-US" dirty="0" smtClean="0">
                <a:solidFill>
                  <a:prstClr val="black"/>
                </a:solidFill>
                <a:latin typeface="Cambria" panose="02040503050406030204" pitchFamily="18" charset="0"/>
              </a:rPr>
              <a:t>Commentary</a:t>
            </a:r>
          </a:p>
          <a:p>
            <a:pPr marL="0" lvl="0" indent="0">
              <a:buNone/>
            </a:pPr>
            <a:r>
              <a:rPr lang="en-US" dirty="0" smtClean="0">
                <a:solidFill>
                  <a:prstClr val="black"/>
                </a:solidFill>
                <a:latin typeface="Cambria" panose="02040503050406030204" pitchFamily="18" charset="0"/>
              </a:rPr>
              <a:t>6. Repeat the Process for Sample D</a:t>
            </a:r>
            <a:endParaRPr lang="en-US" dirty="0">
              <a:solidFill>
                <a:prstClr val="black"/>
              </a:solidFill>
              <a:latin typeface="Cambria" panose="02040503050406030204" pitchFamily="18" charset="0"/>
            </a:endParaRPr>
          </a:p>
        </p:txBody>
      </p:sp>
    </p:spTree>
    <p:extLst>
      <p:ext uri="{BB962C8B-B14F-4D97-AF65-F5344CB8AC3E}">
        <p14:creationId xmlns:p14="http://schemas.microsoft.com/office/powerpoint/2010/main" val="34060345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36080" y="6010274"/>
            <a:ext cx="2169994" cy="307777"/>
          </a:xfrm>
          <a:prstGeom prst="rect">
            <a:avLst/>
          </a:prstGeom>
          <a:noFill/>
        </p:spPr>
        <p:txBody>
          <a:bodyPr wrap="square" rtlCol="0">
            <a:spAutoFit/>
          </a:bodyPr>
          <a:lstStyle/>
          <a:p>
            <a:pPr algn="r"/>
            <a:r>
              <a:rPr lang="en-US" sz="1400" dirty="0" smtClean="0">
                <a:latin typeface="Cambria" panose="02040503050406030204" pitchFamily="18" charset="0"/>
              </a:rPr>
              <a:t>Photo: </a:t>
            </a:r>
            <a:r>
              <a:rPr lang="en-US" sz="1400" dirty="0" smtClean="0">
                <a:latin typeface="Cambria" panose="02040503050406030204" pitchFamily="18" charset="0"/>
                <a:hlinkClick r:id="rId3"/>
              </a:rPr>
              <a:t>Pixabay</a:t>
            </a:r>
            <a:endParaRPr lang="en-US" sz="1400" dirty="0">
              <a:latin typeface="Cambria" panose="02040503050406030204" pitchFamily="18" charset="0"/>
            </a:endParaRPr>
          </a:p>
        </p:txBody>
      </p:sp>
      <p:sp>
        <p:nvSpPr>
          <p:cNvPr id="2" name="Title 1"/>
          <p:cNvSpPr>
            <a:spLocks noGrp="1"/>
          </p:cNvSpPr>
          <p:nvPr>
            <p:ph type="title" idx="4294967295"/>
          </p:nvPr>
        </p:nvSpPr>
        <p:spPr>
          <a:xfrm>
            <a:off x="914400" y="347353"/>
            <a:ext cx="8229600" cy="1143000"/>
          </a:xfrm>
        </p:spPr>
        <p:txBody>
          <a:bodyPr/>
          <a:lstStyle/>
          <a:p>
            <a:r>
              <a:rPr lang="en-US" b="1" dirty="0" smtClean="0">
                <a:latin typeface="Cambria" panose="02040503050406030204" pitchFamily="18" charset="0"/>
              </a:rPr>
              <a:t>Questions or Clarifications?</a:t>
            </a:r>
            <a:endParaRPr lang="en-US" b="1" dirty="0">
              <a:latin typeface="Cambria" panose="02040503050406030204" pitchFamily="18" charset="0"/>
            </a:endParaRPr>
          </a:p>
        </p:txBody>
      </p:sp>
      <p:pic>
        <p:nvPicPr>
          <p:cNvPr id="7" name="Picture 6" title="Graphic Object "/>
          <p:cNvPicPr>
            <a:picLocks noChangeAspect="1"/>
          </p:cNvPicPr>
          <p:nvPr/>
        </p:nvPicPr>
        <p:blipFill rotWithShape="1">
          <a:blip r:embed="rId4"/>
          <a:srcRect l="3937" r="4652"/>
          <a:stretch/>
        </p:blipFill>
        <p:spPr>
          <a:xfrm>
            <a:off x="1694597" y="1580698"/>
            <a:ext cx="5943600" cy="4429576"/>
          </a:xfrm>
          <a:prstGeom prst="rect">
            <a:avLst/>
          </a:prstGeom>
        </p:spPr>
      </p:pic>
    </p:spTree>
    <p:extLst>
      <p:ext uri="{BB962C8B-B14F-4D97-AF65-F5344CB8AC3E}">
        <p14:creationId xmlns:p14="http://schemas.microsoft.com/office/powerpoint/2010/main" val="5860745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879" y="1695393"/>
            <a:ext cx="7886700" cy="1325563"/>
          </a:xfrm>
        </p:spPr>
        <p:txBody>
          <a:bodyPr/>
          <a:lstStyle/>
          <a:p>
            <a:r>
              <a:rPr lang="en-US" b="1" dirty="0">
                <a:latin typeface="Cambria" panose="02040503050406030204" pitchFamily="18" charset="0"/>
              </a:rPr>
              <a:t>Workshop Goals</a:t>
            </a:r>
          </a:p>
        </p:txBody>
      </p:sp>
      <p:sp>
        <p:nvSpPr>
          <p:cNvPr id="3" name="Content Placeholder 2"/>
          <p:cNvSpPr>
            <a:spLocks noGrp="1"/>
          </p:cNvSpPr>
          <p:nvPr>
            <p:ph idx="1"/>
          </p:nvPr>
        </p:nvSpPr>
        <p:spPr>
          <a:xfrm>
            <a:off x="571719" y="2841186"/>
            <a:ext cx="7886700" cy="2947626"/>
          </a:xfrm>
        </p:spPr>
        <p:txBody>
          <a:bodyPr>
            <a:noAutofit/>
          </a:bodyPr>
          <a:lstStyle/>
          <a:p>
            <a:pPr marL="914400" lvl="1" indent="-514350">
              <a:spcBef>
                <a:spcPts val="0"/>
              </a:spcBef>
              <a:buFont typeface="+mj-lt"/>
              <a:buAutoNum type="arabicPeriod"/>
            </a:pPr>
            <a:r>
              <a:rPr lang="en-US" sz="2600" dirty="0" smtClean="0">
                <a:latin typeface="Cambria" panose="02040503050406030204" pitchFamily="18" charset="0"/>
              </a:rPr>
              <a:t>Develop Reading Work Samples</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endParaRPr lang="en-US" sz="800" dirty="0">
              <a:latin typeface="Cambria" panose="02040503050406030204" pitchFamily="18" charset="0"/>
            </a:endParaRPr>
          </a:p>
          <a:p>
            <a:pPr marL="914400" lvl="1" indent="-514350">
              <a:spcBef>
                <a:spcPts val="0"/>
              </a:spcBef>
              <a:buFont typeface="+mj-lt"/>
              <a:buAutoNum type="arabicPeriod"/>
            </a:pPr>
            <a:r>
              <a:rPr lang="en-US" sz="2600" dirty="0">
                <a:latin typeface="Cambria" panose="02040503050406030204" pitchFamily="18" charset="0"/>
              </a:rPr>
              <a:t>Build background and </a:t>
            </a:r>
            <a:r>
              <a:rPr lang="en-US" sz="2600" dirty="0" smtClean="0">
                <a:latin typeface="Cambria" panose="02040503050406030204" pitchFamily="18" charset="0"/>
              </a:rPr>
              <a:t>collaboratively </a:t>
            </a:r>
            <a:r>
              <a:rPr lang="en-US" sz="2600" dirty="0">
                <a:latin typeface="Cambria" panose="02040503050406030204" pitchFamily="18" charset="0"/>
              </a:rPr>
              <a:t>score a </a:t>
            </a:r>
            <a:r>
              <a:rPr lang="en-US" sz="2600" dirty="0" smtClean="0">
                <a:latin typeface="Cambria" panose="02040503050406030204" pitchFamily="18" charset="0"/>
              </a:rPr>
              <a:t>reading performance </a:t>
            </a:r>
            <a:r>
              <a:rPr lang="en-US" sz="2600" dirty="0">
                <a:latin typeface="Cambria" panose="02040503050406030204" pitchFamily="18" charset="0"/>
              </a:rPr>
              <a:t>task to build a common understanding of proficiency</a:t>
            </a:r>
            <a:r>
              <a:rPr lang="en-US" sz="2600" dirty="0" smtClean="0">
                <a:latin typeface="Cambria" panose="02040503050406030204" pitchFamily="18" charset="0"/>
              </a:rPr>
              <a:t>.</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r>
              <a:rPr lang="en-US" sz="2600" b="1" dirty="0" smtClean="0">
                <a:latin typeface="Cambria" panose="02040503050406030204" pitchFamily="18" charset="0"/>
              </a:rPr>
              <a:t>Review the guidelines for administering Reading Work Samples for the purpose of Essential Skills.</a:t>
            </a:r>
            <a:endParaRPr lang="en-US" sz="2600" b="1" dirty="0">
              <a:latin typeface="Cambria" panose="02040503050406030204" pitchFamily="18" charset="0"/>
            </a:endParaRPr>
          </a:p>
        </p:txBody>
      </p:sp>
      <p:pic>
        <p:nvPicPr>
          <p:cNvPr id="4" name="Picture 4" descr="Puzzle piece" title="Graphic Objec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580" y="1304081"/>
            <a:ext cx="1831975" cy="183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9872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72" y="2002419"/>
            <a:ext cx="4280703" cy="3516353"/>
          </a:xfrm>
        </p:spPr>
        <p:txBody>
          <a:bodyPr>
            <a:normAutofit/>
          </a:bodyPr>
          <a:lstStyle/>
          <a:p>
            <a:r>
              <a:rPr lang="en-US" b="1" dirty="0" smtClean="0">
                <a:latin typeface="Cambria" panose="02040503050406030204" pitchFamily="18" charset="0"/>
              </a:rPr>
              <a:t>Goal 3: </a:t>
            </a:r>
            <a:br>
              <a:rPr lang="en-US" b="1" dirty="0" smtClean="0">
                <a:latin typeface="Cambria" panose="02040503050406030204" pitchFamily="18" charset="0"/>
              </a:rPr>
            </a:br>
            <a:r>
              <a:rPr lang="en-US" b="1" dirty="0" smtClean="0">
                <a:latin typeface="Cambria" panose="02040503050406030204" pitchFamily="18" charset="0"/>
              </a:rPr>
              <a:t>Administering Reading Work Samples for  Essential Skills</a:t>
            </a:r>
            <a:endParaRPr lang="en-US" b="1" dirty="0">
              <a:latin typeface="Cambria" panose="02040503050406030204" pitchFamily="18" charset="0"/>
            </a:endParaRPr>
          </a:p>
        </p:txBody>
      </p:sp>
      <p:pic>
        <p:nvPicPr>
          <p:cNvPr id="5" name="Picture 2" descr="Puzzle piece for Essential skills"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879" y="2745370"/>
            <a:ext cx="4218328" cy="315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3767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3069" y="513013"/>
            <a:ext cx="7886700" cy="1325563"/>
          </a:xfrm>
        </p:spPr>
        <p:txBody>
          <a:bodyPr/>
          <a:lstStyle/>
          <a:p>
            <a:r>
              <a:rPr lang="en-US" sz="4400" b="1" dirty="0" smtClean="0">
                <a:latin typeface="Cambria" panose="02040503050406030204" pitchFamily="18" charset="0"/>
              </a:rPr>
              <a:t>What about Essential Skills?</a:t>
            </a:r>
            <a:endParaRPr lang="en-US" sz="4400" b="1" dirty="0">
              <a:latin typeface="Cambria" panose="02040503050406030204" pitchFamily="18" charset="0"/>
            </a:endParaRPr>
          </a:p>
        </p:txBody>
      </p:sp>
      <p:sp>
        <p:nvSpPr>
          <p:cNvPr id="3" name="Content Placeholder 2"/>
          <p:cNvSpPr>
            <a:spLocks noGrp="1"/>
          </p:cNvSpPr>
          <p:nvPr>
            <p:ph idx="4294967295"/>
          </p:nvPr>
        </p:nvSpPr>
        <p:spPr>
          <a:xfrm>
            <a:off x="276841" y="1481982"/>
            <a:ext cx="7924800" cy="5044078"/>
          </a:xfrm>
        </p:spPr>
        <p:txBody>
          <a:bodyPr>
            <a:noAutofit/>
          </a:bodyPr>
          <a:lstStyle/>
          <a:p>
            <a:pPr marL="517525" indent="-457200">
              <a:lnSpc>
                <a:spcPct val="120000"/>
              </a:lnSpc>
              <a:spcAft>
                <a:spcPts val="600"/>
              </a:spcAft>
            </a:pPr>
            <a:r>
              <a:rPr lang="en-US" altLang="en-US" sz="2600" dirty="0" smtClean="0">
                <a:latin typeface="Cambria" panose="02040503050406030204" pitchFamily="18" charset="0"/>
              </a:rPr>
              <a:t>Work </a:t>
            </a:r>
            <a:r>
              <a:rPr lang="en-US" altLang="en-US" sz="2600" dirty="0">
                <a:latin typeface="Cambria" panose="02040503050406030204" pitchFamily="18" charset="0"/>
              </a:rPr>
              <a:t>Samples are </a:t>
            </a:r>
            <a:r>
              <a:rPr lang="en-US" altLang="en-US" sz="2600" dirty="0" smtClean="0">
                <a:latin typeface="Cambria" panose="02040503050406030204" pitchFamily="18" charset="0"/>
              </a:rPr>
              <a:t>still one way </a:t>
            </a:r>
            <a:r>
              <a:rPr lang="en-US" altLang="en-US" sz="2600" dirty="0">
                <a:latin typeface="Cambria" panose="02040503050406030204" pitchFamily="18" charset="0"/>
              </a:rPr>
              <a:t>students can demonstrate proficiency in </a:t>
            </a:r>
            <a:r>
              <a:rPr lang="en-US" altLang="en-US" sz="2600" dirty="0" smtClean="0">
                <a:latin typeface="Cambria" panose="02040503050406030204" pitchFamily="18" charset="0"/>
              </a:rPr>
              <a:t>reading for </a:t>
            </a:r>
            <a:r>
              <a:rPr lang="en-US" altLang="en-US" sz="2600" dirty="0">
                <a:latin typeface="Cambria" panose="02040503050406030204" pitchFamily="18" charset="0"/>
              </a:rPr>
              <a:t>Essential </a:t>
            </a:r>
            <a:r>
              <a:rPr lang="en-US" altLang="en-US" sz="2600" dirty="0" smtClean="0">
                <a:latin typeface="Cambria" panose="02040503050406030204" pitchFamily="18" charset="0"/>
              </a:rPr>
              <a:t>Skills.</a:t>
            </a:r>
            <a:endParaRPr lang="en-US" altLang="en-US" sz="2600" dirty="0">
              <a:latin typeface="Cambria" panose="02040503050406030204" pitchFamily="18" charset="0"/>
            </a:endParaRPr>
          </a:p>
          <a:p>
            <a:pPr marL="517525" indent="-457200">
              <a:lnSpc>
                <a:spcPct val="120000"/>
              </a:lnSpc>
              <a:spcAft>
                <a:spcPts val="600"/>
              </a:spcAft>
            </a:pPr>
            <a:r>
              <a:rPr lang="en-US" altLang="en-US" sz="2600" dirty="0" smtClean="0">
                <a:latin typeface="Cambria" panose="02040503050406030204" pitchFamily="18" charset="0"/>
              </a:rPr>
              <a:t>Students </a:t>
            </a:r>
            <a:r>
              <a:rPr lang="en-US" altLang="en-US" sz="2600" dirty="0">
                <a:latin typeface="Cambria" panose="02040503050406030204" pitchFamily="18" charset="0"/>
              </a:rPr>
              <a:t>produce two passing samples; one must be  </a:t>
            </a:r>
            <a:r>
              <a:rPr lang="en-US" altLang="en-US" sz="2600" dirty="0" smtClean="0">
                <a:latin typeface="Cambria" panose="02040503050406030204" pitchFamily="18" charset="0"/>
              </a:rPr>
              <a:t>Literacy / Informational.</a:t>
            </a:r>
          </a:p>
          <a:p>
            <a:pPr marL="517525" indent="-457200">
              <a:lnSpc>
                <a:spcPct val="120000"/>
              </a:lnSpc>
              <a:spcAft>
                <a:spcPts val="600"/>
              </a:spcAft>
            </a:pPr>
            <a:r>
              <a:rPr lang="en-US" altLang="en-US" sz="2600" dirty="0">
                <a:latin typeface="Cambria" panose="02040503050406030204" pitchFamily="18" charset="0"/>
              </a:rPr>
              <a:t>The three trait scores add up to a total score of </a:t>
            </a:r>
            <a:r>
              <a:rPr lang="en-US" altLang="en-US" sz="2600" b="1" dirty="0">
                <a:latin typeface="Cambria" panose="02040503050406030204" pitchFamily="18" charset="0"/>
              </a:rPr>
              <a:t>at least 12</a:t>
            </a:r>
            <a:r>
              <a:rPr lang="en-US" altLang="en-US" sz="2600" dirty="0">
                <a:latin typeface="Cambria" panose="02040503050406030204" pitchFamily="18" charset="0"/>
              </a:rPr>
              <a:t>; </a:t>
            </a:r>
            <a:r>
              <a:rPr lang="en-US" altLang="en-US" sz="2600" u="sng" dirty="0">
                <a:latin typeface="Cambria" panose="02040503050406030204" pitchFamily="18" charset="0"/>
              </a:rPr>
              <a:t>with no individual trait score less than a “</a:t>
            </a:r>
            <a:r>
              <a:rPr lang="en-US" altLang="en-US" sz="2600" u="sng" dirty="0" smtClean="0">
                <a:latin typeface="Cambria" panose="02040503050406030204" pitchFamily="18" charset="0"/>
              </a:rPr>
              <a:t>3”</a:t>
            </a:r>
            <a:r>
              <a:rPr lang="en-US" altLang="en-US" sz="2600" dirty="0" smtClean="0">
                <a:latin typeface="Cambria" panose="02040503050406030204" pitchFamily="18" charset="0"/>
              </a:rPr>
              <a:t>.</a:t>
            </a:r>
            <a:endParaRPr lang="en-US" altLang="en-US" sz="2600" u="sng" dirty="0" smtClean="0">
              <a:latin typeface="Cambria" panose="02040503050406030204" pitchFamily="18" charset="0"/>
            </a:endParaRPr>
          </a:p>
          <a:p>
            <a:pPr marL="517525" indent="-457200">
              <a:lnSpc>
                <a:spcPct val="120000"/>
              </a:lnSpc>
              <a:spcAft>
                <a:spcPts val="600"/>
              </a:spcAft>
            </a:pPr>
            <a:r>
              <a:rPr lang="en-US" altLang="en-US" sz="2600" dirty="0" smtClean="0">
                <a:latin typeface="Cambria" panose="02040503050406030204" pitchFamily="18" charset="0"/>
              </a:rPr>
              <a:t>Revision </a:t>
            </a:r>
            <a:r>
              <a:rPr lang="en-US" altLang="en-US" sz="2600" dirty="0">
                <a:latin typeface="Cambria" panose="02040503050406030204" pitchFamily="18" charset="0"/>
              </a:rPr>
              <a:t>is an </a:t>
            </a:r>
            <a:r>
              <a:rPr lang="en-US" altLang="en-US" sz="2600" dirty="0" smtClean="0">
                <a:latin typeface="Cambria" panose="02040503050406030204" pitchFamily="18" charset="0"/>
              </a:rPr>
              <a:t>allowable option.</a:t>
            </a:r>
            <a:endParaRPr lang="en-US" altLang="en-US" sz="2600" dirty="0">
              <a:latin typeface="Cambria" panose="02040503050406030204" pitchFamily="18" charset="0"/>
            </a:endParaRPr>
          </a:p>
        </p:txBody>
      </p:sp>
    </p:spTree>
    <p:extLst>
      <p:ext uri="{BB962C8B-B14F-4D97-AF65-F5344CB8AC3E}">
        <p14:creationId xmlns:p14="http://schemas.microsoft.com/office/powerpoint/2010/main" val="19670961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981632"/>
            <a:ext cx="8229600" cy="731838"/>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Administration</a:t>
            </a:r>
            <a:endParaRPr lang="en-US" dirty="0">
              <a:latin typeface="Cambria" panose="02040503050406030204" pitchFamily="18" charset="0"/>
            </a:endParaRPr>
          </a:p>
        </p:txBody>
      </p:sp>
      <p:pic>
        <p:nvPicPr>
          <p:cNvPr id="3" name="Picture 3" descr="Essential Skills Manual Cover"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2238932"/>
            <a:ext cx="6543675"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hidden="1"/>
          <p:cNvSpPr>
            <a:spLocks noGrp="1"/>
          </p:cNvSpPr>
          <p:nvPr>
            <p:ph type="title" idx="4294967295"/>
          </p:nvPr>
        </p:nvSpPr>
        <p:spPr/>
        <p:txBody>
          <a:bodyPr/>
          <a:lstStyle/>
          <a:p>
            <a:r>
              <a:rPr lang="en-US" dirty="0" smtClean="0"/>
              <a:t>Work Sample Administration</a:t>
            </a:r>
            <a:endParaRPr lang="en-US" dirty="0"/>
          </a:p>
        </p:txBody>
      </p:sp>
    </p:spTree>
    <p:extLst>
      <p:ext uri="{BB962C8B-B14F-4D97-AF65-F5344CB8AC3E}">
        <p14:creationId xmlns:p14="http://schemas.microsoft.com/office/powerpoint/2010/main" val="36030264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79927"/>
            <a:ext cx="8229600" cy="731838"/>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Administration</a:t>
            </a:r>
            <a:endParaRPr lang="en-US" dirty="0">
              <a:latin typeface="Cambria" panose="02040503050406030204" pitchFamily="18" charset="0"/>
            </a:endParaRPr>
          </a:p>
        </p:txBody>
      </p:sp>
      <p:pic>
        <p:nvPicPr>
          <p:cNvPr id="1026" name="Picture 2" descr="Reading Work Sample Scoring Guidelines"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403" y="1498292"/>
            <a:ext cx="6031193" cy="498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Number of work Sample" title="Graphic Object "/>
          <p:cNvSpPr/>
          <p:nvPr/>
        </p:nvSpPr>
        <p:spPr>
          <a:xfrm>
            <a:off x="2557331" y="2192057"/>
            <a:ext cx="1376715" cy="613458"/>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Score Categories" title="Graphic Objec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331" y="4189070"/>
            <a:ext cx="1295682" cy="121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descr="Work Sample Requirement" title="Graphic Object "/>
          <p:cNvSpPr/>
          <p:nvPr/>
        </p:nvSpPr>
        <p:spPr>
          <a:xfrm>
            <a:off x="2557331" y="5479894"/>
            <a:ext cx="1295682" cy="87837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p:cNvSpPr>
            <a:spLocks noGrp="1"/>
          </p:cNvSpPr>
          <p:nvPr>
            <p:ph type="title" idx="4294967295"/>
          </p:nvPr>
        </p:nvSpPr>
        <p:spPr/>
        <p:txBody>
          <a:bodyPr/>
          <a:lstStyle/>
          <a:p>
            <a:r>
              <a:rPr lang="en-US" dirty="0" smtClean="0"/>
              <a:t>Work Sample Administration</a:t>
            </a:r>
            <a:endParaRPr lang="en-US" dirty="0"/>
          </a:p>
        </p:txBody>
      </p:sp>
    </p:spTree>
    <p:extLst>
      <p:ext uri="{BB962C8B-B14F-4D97-AF65-F5344CB8AC3E}">
        <p14:creationId xmlns:p14="http://schemas.microsoft.com/office/powerpoint/2010/main" val="2389486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879" y="1695393"/>
            <a:ext cx="7886700" cy="1325563"/>
          </a:xfrm>
        </p:spPr>
        <p:txBody>
          <a:bodyPr/>
          <a:lstStyle/>
          <a:p>
            <a:r>
              <a:rPr lang="en-US" b="1" dirty="0">
                <a:latin typeface="Cambria" panose="02040503050406030204" pitchFamily="18" charset="0"/>
              </a:rPr>
              <a:t>Workshop Goals</a:t>
            </a:r>
          </a:p>
        </p:txBody>
      </p:sp>
      <p:sp>
        <p:nvSpPr>
          <p:cNvPr id="3" name="Content Placeholder 2"/>
          <p:cNvSpPr>
            <a:spLocks noGrp="1"/>
          </p:cNvSpPr>
          <p:nvPr>
            <p:ph idx="1"/>
          </p:nvPr>
        </p:nvSpPr>
        <p:spPr>
          <a:xfrm>
            <a:off x="571719" y="2841186"/>
            <a:ext cx="7886700" cy="2947626"/>
          </a:xfrm>
        </p:spPr>
        <p:txBody>
          <a:bodyPr>
            <a:noAutofit/>
          </a:bodyPr>
          <a:lstStyle/>
          <a:p>
            <a:pPr marL="914400" lvl="1" indent="-514350">
              <a:spcBef>
                <a:spcPts val="0"/>
              </a:spcBef>
              <a:buFont typeface="+mj-lt"/>
              <a:buAutoNum type="arabicPeriod"/>
            </a:pPr>
            <a:r>
              <a:rPr lang="en-US" sz="2600" b="1" dirty="0" smtClean="0">
                <a:latin typeface="Cambria" panose="02040503050406030204" pitchFamily="18" charset="0"/>
              </a:rPr>
              <a:t>Develop Reading Work Samples</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endParaRPr lang="en-US" sz="800" dirty="0">
              <a:latin typeface="Cambria" panose="02040503050406030204" pitchFamily="18" charset="0"/>
            </a:endParaRPr>
          </a:p>
          <a:p>
            <a:pPr marL="914400" lvl="1" indent="-514350">
              <a:spcBef>
                <a:spcPts val="0"/>
              </a:spcBef>
              <a:buFont typeface="+mj-lt"/>
              <a:buAutoNum type="arabicPeriod"/>
            </a:pPr>
            <a:r>
              <a:rPr lang="en-US" sz="2600" dirty="0">
                <a:latin typeface="Cambria" panose="02040503050406030204" pitchFamily="18" charset="0"/>
              </a:rPr>
              <a:t>Build background and </a:t>
            </a:r>
            <a:r>
              <a:rPr lang="en-US" sz="2600" dirty="0" smtClean="0">
                <a:latin typeface="Cambria" panose="02040503050406030204" pitchFamily="18" charset="0"/>
              </a:rPr>
              <a:t>collaboratively </a:t>
            </a:r>
            <a:r>
              <a:rPr lang="en-US" sz="2600" dirty="0">
                <a:latin typeface="Cambria" panose="02040503050406030204" pitchFamily="18" charset="0"/>
              </a:rPr>
              <a:t>score a </a:t>
            </a:r>
            <a:r>
              <a:rPr lang="en-US" sz="2600" dirty="0" smtClean="0">
                <a:latin typeface="Cambria" panose="02040503050406030204" pitchFamily="18" charset="0"/>
              </a:rPr>
              <a:t>reading performance </a:t>
            </a:r>
            <a:r>
              <a:rPr lang="en-US" sz="2600" dirty="0">
                <a:latin typeface="Cambria" panose="02040503050406030204" pitchFamily="18" charset="0"/>
              </a:rPr>
              <a:t>task to build a common understanding of proficiency</a:t>
            </a:r>
            <a:r>
              <a:rPr lang="en-US" sz="2600" dirty="0" smtClean="0">
                <a:latin typeface="Cambria" panose="02040503050406030204" pitchFamily="18" charset="0"/>
              </a:rPr>
              <a:t>.</a:t>
            </a:r>
          </a:p>
          <a:p>
            <a:pPr marL="914400" lvl="1" indent="-514350">
              <a:spcBef>
                <a:spcPts val="0"/>
              </a:spcBef>
              <a:buFont typeface="+mj-lt"/>
              <a:buAutoNum type="arabicPeriod"/>
            </a:pPr>
            <a:endParaRPr lang="en-US" sz="800" dirty="0" smtClean="0">
              <a:latin typeface="Cambria" panose="02040503050406030204" pitchFamily="18" charset="0"/>
            </a:endParaRPr>
          </a:p>
          <a:p>
            <a:pPr marL="914400" lvl="1" indent="-514350">
              <a:spcBef>
                <a:spcPts val="0"/>
              </a:spcBef>
              <a:buFont typeface="+mj-lt"/>
              <a:buAutoNum type="arabicPeriod"/>
            </a:pPr>
            <a:r>
              <a:rPr lang="en-US" sz="2600" dirty="0" smtClean="0">
                <a:latin typeface="Cambria" panose="02040503050406030204" pitchFamily="18" charset="0"/>
              </a:rPr>
              <a:t>Review the guidelines for administering Reading Work Samples for the purpose of Essential Skills.</a:t>
            </a:r>
            <a:endParaRPr lang="en-US" sz="2600" dirty="0">
              <a:latin typeface="Cambria" panose="02040503050406030204" pitchFamily="18" charset="0"/>
            </a:endParaRPr>
          </a:p>
        </p:txBody>
      </p:sp>
      <p:pic>
        <p:nvPicPr>
          <p:cNvPr id="4" name="Picture 4" descr="Puzzle Piece" title="Graphic Obje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580" y="1304081"/>
            <a:ext cx="1831975" cy="183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5844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propriate Feedback frrom Manual"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67" y="1367202"/>
            <a:ext cx="7187878" cy="2075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Appropriate versus inappropriate feedback" title="Graphic Objec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0586" y="3364930"/>
            <a:ext cx="5568040" cy="3113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txBox="1">
            <a:spLocks/>
          </p:cNvSpPr>
          <p:nvPr/>
        </p:nvSpPr>
        <p:spPr>
          <a:xfrm>
            <a:off x="770667" y="581912"/>
            <a:ext cx="8229600" cy="1131141"/>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Administration</a:t>
            </a:r>
          </a:p>
          <a:p>
            <a:pPr algn="ctr"/>
            <a:r>
              <a:rPr lang="en-US" sz="2200" dirty="0" smtClean="0">
                <a:solidFill>
                  <a:prstClr val="black"/>
                </a:solidFill>
                <a:latin typeface="Cambria" panose="02040503050406030204" pitchFamily="18" charset="0"/>
                <a:ea typeface="+mn-ea"/>
                <a:cs typeface="+mn-cs"/>
              </a:rPr>
              <a:t>Appropriate </a:t>
            </a:r>
            <a:r>
              <a:rPr lang="en-US" sz="2200" dirty="0">
                <a:solidFill>
                  <a:prstClr val="black"/>
                </a:solidFill>
                <a:latin typeface="Cambria" panose="02040503050406030204" pitchFamily="18" charset="0"/>
                <a:ea typeface="+mn-ea"/>
                <a:cs typeface="+mn-cs"/>
              </a:rPr>
              <a:t>Feedback</a:t>
            </a:r>
          </a:p>
          <a:p>
            <a:pPr algn="ctr"/>
            <a:endParaRPr lang="en-US" dirty="0">
              <a:latin typeface="Cambria" panose="02040503050406030204" pitchFamily="18" charset="0"/>
            </a:endParaRPr>
          </a:p>
        </p:txBody>
      </p:sp>
      <p:sp>
        <p:nvSpPr>
          <p:cNvPr id="3" name="Title 2" hidden="1"/>
          <p:cNvSpPr>
            <a:spLocks noGrp="1"/>
          </p:cNvSpPr>
          <p:nvPr>
            <p:ph type="title" idx="4294967295"/>
          </p:nvPr>
        </p:nvSpPr>
        <p:spPr/>
        <p:txBody>
          <a:bodyPr/>
          <a:lstStyle/>
          <a:p>
            <a:r>
              <a:rPr lang="en-US" dirty="0" smtClean="0"/>
              <a:t>Work Sample Administration</a:t>
            </a:r>
            <a:endParaRPr lang="en-US" dirty="0"/>
          </a:p>
        </p:txBody>
      </p:sp>
    </p:spTree>
    <p:extLst>
      <p:ext uri="{BB962C8B-B14F-4D97-AF65-F5344CB8AC3E}">
        <p14:creationId xmlns:p14="http://schemas.microsoft.com/office/powerpoint/2010/main" val="15338200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79927"/>
            <a:ext cx="8229600" cy="731838"/>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Administration</a:t>
            </a:r>
            <a:endParaRPr lang="en-US" dirty="0">
              <a:latin typeface="Cambria" panose="02040503050406030204" pitchFamily="18" charset="0"/>
            </a:endParaRPr>
          </a:p>
        </p:txBody>
      </p:sp>
      <p:pic>
        <p:nvPicPr>
          <p:cNvPr id="3074" name="Picture 2" descr="Accessibility Supports from manual"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1511765"/>
            <a:ext cx="695325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descr="Appendix A from Manual" title="Graphic Object "/>
          <p:cNvSpPr/>
          <p:nvPr/>
        </p:nvSpPr>
        <p:spPr>
          <a:xfrm>
            <a:off x="5011837" y="1851949"/>
            <a:ext cx="3036787" cy="19677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title="Graphic Object "/>
          <p:cNvSpPr/>
          <p:nvPr/>
        </p:nvSpPr>
        <p:spPr>
          <a:xfrm>
            <a:off x="1095375" y="2092125"/>
            <a:ext cx="685016" cy="10706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rinted Resources from Manual" title="Graphic Objec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74" y="4091098"/>
            <a:ext cx="6953250" cy="140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hidden="1"/>
          <p:cNvSpPr>
            <a:spLocks noGrp="1"/>
          </p:cNvSpPr>
          <p:nvPr>
            <p:ph type="title" idx="4294967295"/>
          </p:nvPr>
        </p:nvSpPr>
        <p:spPr/>
        <p:txBody>
          <a:bodyPr/>
          <a:lstStyle/>
          <a:p>
            <a:r>
              <a:rPr lang="en-US" dirty="0" smtClean="0"/>
              <a:t>Work Sample Administration</a:t>
            </a:r>
            <a:endParaRPr lang="en-US" dirty="0"/>
          </a:p>
        </p:txBody>
      </p:sp>
    </p:spTree>
    <p:extLst>
      <p:ext uri="{BB962C8B-B14F-4D97-AF65-F5344CB8AC3E}">
        <p14:creationId xmlns:p14="http://schemas.microsoft.com/office/powerpoint/2010/main" val="22991073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45457"/>
            <a:ext cx="8229600" cy="1066800"/>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Administration</a:t>
            </a:r>
            <a:br>
              <a:rPr lang="en-US" dirty="0" smtClean="0">
                <a:latin typeface="Cambria" panose="02040503050406030204" pitchFamily="18" charset="0"/>
              </a:rPr>
            </a:br>
            <a:r>
              <a:rPr lang="en-US" sz="2200" dirty="0" smtClean="0">
                <a:latin typeface="Cambria" panose="02040503050406030204" pitchFamily="18" charset="0"/>
              </a:rPr>
              <a:t>Appropriate Feedback (Essential Skills)</a:t>
            </a:r>
            <a:endParaRPr lang="en-US" sz="2200" dirty="0">
              <a:latin typeface="Cambria" panose="02040503050406030204" pitchFamily="18" charset="0"/>
            </a:endParaRPr>
          </a:p>
        </p:txBody>
      </p:sp>
      <p:pic>
        <p:nvPicPr>
          <p:cNvPr id="4098" name="Picture 2" descr="Sample Scoring and feedback form"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277" y="1712256"/>
            <a:ext cx="5195446" cy="4668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hidden="1"/>
          <p:cNvSpPr>
            <a:spLocks noGrp="1"/>
          </p:cNvSpPr>
          <p:nvPr>
            <p:ph type="title" idx="4294967295"/>
          </p:nvPr>
        </p:nvSpPr>
        <p:spPr/>
        <p:txBody>
          <a:bodyPr/>
          <a:lstStyle/>
          <a:p>
            <a:r>
              <a:rPr lang="en-US" dirty="0" smtClean="0"/>
              <a:t>Work Sample Administration</a:t>
            </a:r>
            <a:endParaRPr lang="en-US" dirty="0"/>
          </a:p>
        </p:txBody>
      </p:sp>
    </p:spTree>
    <p:extLst>
      <p:ext uri="{BB962C8B-B14F-4D97-AF65-F5344CB8AC3E}">
        <p14:creationId xmlns:p14="http://schemas.microsoft.com/office/powerpoint/2010/main" val="28499532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 R Skills frequently asked questions"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1219199"/>
            <a:ext cx="7101546" cy="5157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txBox="1">
            <a:spLocks/>
          </p:cNvSpPr>
          <p:nvPr/>
        </p:nvSpPr>
        <p:spPr>
          <a:xfrm>
            <a:off x="457200" y="379071"/>
            <a:ext cx="8229600" cy="1066800"/>
          </a:xfrm>
          <a:prstGeom prst="rect">
            <a:avLst/>
          </a:prstGeom>
        </p:spPr>
        <p:txBody>
          <a:bodyP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Work Sample Resource</a:t>
            </a:r>
            <a:br>
              <a:rPr lang="en-US" dirty="0" smtClean="0">
                <a:latin typeface="Cambria" panose="02040503050406030204" pitchFamily="18" charset="0"/>
              </a:rPr>
            </a:br>
            <a:r>
              <a:rPr lang="en-US" sz="2200" dirty="0" smtClean="0">
                <a:latin typeface="Cambria" panose="02040503050406030204" pitchFamily="18" charset="0"/>
              </a:rPr>
              <a:t>Task Bank and Scoring</a:t>
            </a:r>
            <a:endParaRPr lang="en-US" sz="2200" dirty="0">
              <a:latin typeface="Cambria" panose="02040503050406030204" pitchFamily="18" charset="0"/>
            </a:endParaRPr>
          </a:p>
        </p:txBody>
      </p:sp>
      <p:sp>
        <p:nvSpPr>
          <p:cNvPr id="4" name="Title 3" hidden="1"/>
          <p:cNvSpPr>
            <a:spLocks noGrp="1"/>
          </p:cNvSpPr>
          <p:nvPr>
            <p:ph type="title" idx="4294967295"/>
          </p:nvPr>
        </p:nvSpPr>
        <p:spPr/>
        <p:txBody>
          <a:bodyPr/>
          <a:lstStyle/>
          <a:p>
            <a:r>
              <a:rPr lang="en-US" dirty="0" smtClean="0"/>
              <a:t>Work Sample Resources</a:t>
            </a:r>
            <a:endParaRPr lang="en-US" dirty="0"/>
          </a:p>
        </p:txBody>
      </p:sp>
    </p:spTree>
    <p:extLst>
      <p:ext uri="{BB962C8B-B14F-4D97-AF65-F5344CB8AC3E}">
        <p14:creationId xmlns:p14="http://schemas.microsoft.com/office/powerpoint/2010/main" val="10669718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utting last puzzle piece in place to connect them all" title="Graphic Obj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4575" y="893203"/>
            <a:ext cx="2908300"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p:cNvSpPr>
          <p:nvPr/>
        </p:nvSpPr>
        <p:spPr>
          <a:xfrm>
            <a:off x="457200" y="161365"/>
            <a:ext cx="8229600" cy="731838"/>
          </a:xfrm>
          <a:prstGeom prst="rect">
            <a:avLst/>
          </a:prstGeom>
        </p:spPr>
        <p:txBody>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dirty="0" smtClean="0">
                <a:latin typeface="Cambria" panose="02040503050406030204" pitchFamily="18" charset="0"/>
              </a:rPr>
              <a:t>Contact Information</a:t>
            </a:r>
            <a:endParaRPr lang="en-US" dirty="0">
              <a:latin typeface="Cambria" panose="02040503050406030204" pitchFamily="18" charset="0"/>
            </a:endParaRPr>
          </a:p>
        </p:txBody>
      </p:sp>
      <p:sp>
        <p:nvSpPr>
          <p:cNvPr id="3" name="Content Placeholder 2"/>
          <p:cNvSpPr txBox="1">
            <a:spLocks/>
          </p:cNvSpPr>
          <p:nvPr/>
        </p:nvSpPr>
        <p:spPr>
          <a:xfrm>
            <a:off x="457200" y="2193404"/>
            <a:ext cx="8229600" cy="4224759"/>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3200" dirty="0" smtClean="0">
                <a:cs typeface="Times New Roman" panose="02020603050405020304" pitchFamily="18" charset="0"/>
              </a:rPr>
              <a:t> </a:t>
            </a:r>
          </a:p>
          <a:p>
            <a:pPr marL="0" indent="0" algn="ctr">
              <a:buNone/>
            </a:pPr>
            <a:r>
              <a:rPr lang="en-US" altLang="en-US" sz="3200" dirty="0">
                <a:latin typeface="Cambria" panose="02040503050406030204" pitchFamily="18" charset="0"/>
                <a:cs typeface="Times New Roman" panose="02020603050405020304" pitchFamily="18" charset="0"/>
              </a:rPr>
              <a:t>Tony Bertrand</a:t>
            </a:r>
          </a:p>
          <a:p>
            <a:pPr marL="0" indent="0" algn="ctr">
              <a:buNone/>
            </a:pPr>
            <a:r>
              <a:rPr lang="en-US" altLang="en-US" sz="3200" dirty="0">
                <a:latin typeface="Cambria" panose="02040503050406030204" pitchFamily="18" charset="0"/>
                <a:cs typeface="Times New Roman" panose="02020603050405020304" pitchFamily="18" charset="0"/>
              </a:rPr>
              <a:t>ELA &amp; Social Sciences </a:t>
            </a:r>
          </a:p>
          <a:p>
            <a:pPr marL="0" indent="0" algn="ctr">
              <a:buNone/>
            </a:pPr>
            <a:r>
              <a:rPr lang="en-US" altLang="en-US" sz="3200" dirty="0">
                <a:latin typeface="Cambria" panose="02040503050406030204" pitchFamily="18" charset="0"/>
                <a:cs typeface="Times New Roman" panose="02020603050405020304" pitchFamily="18" charset="0"/>
              </a:rPr>
              <a:t>Assessment Specialist</a:t>
            </a:r>
          </a:p>
          <a:p>
            <a:pPr marL="0" indent="0" algn="ctr">
              <a:buFont typeface="Arial" panose="020B0604020202020204" pitchFamily="34" charset="0"/>
              <a:buNone/>
            </a:pPr>
            <a:endParaRPr lang="en-US" altLang="en-US" sz="3200" noProof="1" smtClean="0">
              <a:cs typeface="Times New Roman" panose="02020603050405020304" pitchFamily="18" charset="0"/>
            </a:endParaRPr>
          </a:p>
          <a:p>
            <a:pPr marL="0" indent="0" algn="ctr">
              <a:buNone/>
            </a:pPr>
            <a:r>
              <a:rPr lang="en-US" altLang="en-US" sz="3200" dirty="0">
                <a:latin typeface="Webdings" pitchFamily="18" charset="2"/>
              </a:rPr>
              <a:t>É</a:t>
            </a:r>
            <a:r>
              <a:rPr lang="en-US" altLang="en-US" sz="3200" dirty="0">
                <a:latin typeface="Cambria" panose="02040503050406030204" pitchFamily="18" charset="0"/>
                <a:cs typeface="Times New Roman" panose="02020603050405020304" pitchFamily="18" charset="0"/>
              </a:rPr>
              <a:t>503-947-5832</a:t>
            </a:r>
            <a:endParaRPr lang="en-US" altLang="en-US" sz="3200" noProof="1" smtClean="0">
              <a:cs typeface="Times New Roman" panose="02020603050405020304" pitchFamily="18" charset="0"/>
            </a:endParaRPr>
          </a:p>
          <a:p>
            <a:pPr marL="0" indent="0" algn="ctr">
              <a:buFont typeface="Arial" panose="020B0604020202020204" pitchFamily="34" charset="0"/>
              <a:buNone/>
            </a:pPr>
            <a:r>
              <a:rPr lang="en-US" altLang="en-US" sz="3200" dirty="0" smtClean="0">
                <a:latin typeface="Wingdings" pitchFamily="2" charset="2"/>
              </a:rPr>
              <a:t>*</a:t>
            </a:r>
            <a:r>
              <a:rPr lang="en-US" altLang="en-US" sz="3200" dirty="0" smtClean="0">
                <a:latin typeface="Corbel" pitchFamily="34" charset="0"/>
              </a:rPr>
              <a:t>  </a:t>
            </a:r>
            <a:r>
              <a:rPr lang="en-US" altLang="en-US" sz="3200" dirty="0" smtClean="0">
                <a:latin typeface="Cambria" panose="02040503050406030204" pitchFamily="18" charset="0"/>
                <a:cs typeface="Times New Roman" panose="02020603050405020304" pitchFamily="18" charset="0"/>
                <a:hlinkClick r:id="rId4"/>
              </a:rPr>
              <a:t>tony.bertrand@state.or.us</a:t>
            </a:r>
            <a:endParaRPr lang="en-US" altLang="en-US" sz="3200" dirty="0" smtClean="0">
              <a:latin typeface="Cambria" panose="02040503050406030204" pitchFamily="18" charset="0"/>
              <a:cs typeface="Times New Roman" panose="02020603050405020304" pitchFamily="18" charset="0"/>
            </a:endParaRPr>
          </a:p>
          <a:p>
            <a:pPr marL="0" indent="0" algn="ctr">
              <a:buFont typeface="Arial" panose="020B0604020202020204" pitchFamily="34" charset="0"/>
              <a:buNone/>
            </a:pPr>
            <a:endParaRPr lang="en-US" altLang="en-US" sz="3200" dirty="0" smtClean="0">
              <a:cs typeface="Times New Roman" panose="02020603050405020304" pitchFamily="18" charset="0"/>
            </a:endParaRPr>
          </a:p>
          <a:p>
            <a:pPr marL="0" indent="0" algn="ctr">
              <a:buFont typeface="Arial" panose="020B0604020202020204" pitchFamily="34" charset="0"/>
              <a:buNone/>
            </a:pPr>
            <a:endParaRPr lang="en-US" altLang="en-US" sz="3200" dirty="0" smtClean="0">
              <a:cs typeface="Times New Roman" panose="02020603050405020304" pitchFamily="18" charset="0"/>
            </a:endParaRPr>
          </a:p>
          <a:p>
            <a:pPr marL="0" indent="0" algn="ctr">
              <a:buFont typeface="Arial" panose="020B0604020202020204" pitchFamily="34" charset="0"/>
              <a:buNone/>
            </a:pPr>
            <a:endParaRPr lang="en-US" sz="3200" dirty="0"/>
          </a:p>
        </p:txBody>
      </p:sp>
      <p:sp>
        <p:nvSpPr>
          <p:cNvPr id="4" name="Title 3" hidden="1"/>
          <p:cNvSpPr>
            <a:spLocks noGrp="1"/>
          </p:cNvSpPr>
          <p:nvPr>
            <p:ph type="title" idx="4294967295"/>
          </p:nvPr>
        </p:nvSpPr>
        <p:spPr/>
        <p:txBody>
          <a:bodyPr/>
          <a:lstStyle/>
          <a:p>
            <a:r>
              <a:rPr lang="en-US" dirty="0" smtClean="0"/>
              <a:t>Contact Information</a:t>
            </a:r>
            <a:endParaRPr lang="en-US" dirty="0"/>
          </a:p>
        </p:txBody>
      </p:sp>
    </p:spTree>
    <p:extLst>
      <p:ext uri="{BB962C8B-B14F-4D97-AF65-F5344CB8AC3E}">
        <p14:creationId xmlns:p14="http://schemas.microsoft.com/office/powerpoint/2010/main" val="1449792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Instructor with class" title="Graphic Ob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1772" y="2672788"/>
            <a:ext cx="5382228" cy="30275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4172" y="2002419"/>
            <a:ext cx="4280703" cy="3516353"/>
          </a:xfrm>
        </p:spPr>
        <p:txBody>
          <a:bodyPr>
            <a:normAutofit/>
          </a:bodyPr>
          <a:lstStyle/>
          <a:p>
            <a:r>
              <a:rPr lang="en-US" b="1" dirty="0" smtClean="0">
                <a:latin typeface="Cambria" panose="02040503050406030204" pitchFamily="18" charset="0"/>
              </a:rPr>
              <a:t>Goal </a:t>
            </a:r>
            <a:r>
              <a:rPr lang="en-US" dirty="0">
                <a:latin typeface="Cambria" panose="02040503050406030204" pitchFamily="18" charset="0"/>
              </a:rPr>
              <a:t>1</a:t>
            </a:r>
            <a:r>
              <a:rPr lang="en-US" b="1" dirty="0" smtClean="0">
                <a:latin typeface="Cambria" panose="02040503050406030204" pitchFamily="18" charset="0"/>
              </a:rPr>
              <a:t>: </a:t>
            </a:r>
            <a:br>
              <a:rPr lang="en-US" b="1" dirty="0" smtClean="0">
                <a:latin typeface="Cambria" panose="02040503050406030204" pitchFamily="18" charset="0"/>
              </a:rPr>
            </a:br>
            <a:r>
              <a:rPr lang="en-US" b="1" dirty="0" smtClean="0">
                <a:latin typeface="Cambria" panose="02040503050406030204" pitchFamily="18" charset="0"/>
              </a:rPr>
              <a:t/>
            </a:r>
            <a:br>
              <a:rPr lang="en-US" b="1" dirty="0" smtClean="0">
                <a:latin typeface="Cambria" panose="02040503050406030204" pitchFamily="18" charset="0"/>
              </a:rPr>
            </a:br>
            <a:r>
              <a:rPr lang="en-US" b="1" dirty="0" smtClean="0">
                <a:latin typeface="Cambria" panose="02040503050406030204" pitchFamily="18" charset="0"/>
              </a:rPr>
              <a:t>Developing Reading Work Samples</a:t>
            </a:r>
            <a:endParaRPr lang="en-US" b="1" dirty="0">
              <a:latin typeface="Cambria" panose="02040503050406030204" pitchFamily="18" charset="0"/>
            </a:endParaRPr>
          </a:p>
        </p:txBody>
      </p:sp>
    </p:spTree>
    <p:extLst>
      <p:ext uri="{BB962C8B-B14F-4D97-AF65-F5344CB8AC3E}">
        <p14:creationId xmlns:p14="http://schemas.microsoft.com/office/powerpoint/2010/main" val="3218686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b="1" dirty="0" smtClean="0">
                <a:solidFill>
                  <a:schemeClr val="tx1"/>
                </a:solidFill>
                <a:latin typeface="Cambria" panose="02040503050406030204" pitchFamily="18" charset="0"/>
              </a:rPr>
              <a:t>Workshop Goals for Developing</a:t>
            </a:r>
            <a:br>
              <a:rPr lang="en-US" b="1" dirty="0" smtClean="0">
                <a:solidFill>
                  <a:schemeClr val="tx1"/>
                </a:solidFill>
                <a:latin typeface="Cambria" panose="02040503050406030204" pitchFamily="18" charset="0"/>
              </a:rPr>
            </a:br>
            <a:r>
              <a:rPr lang="en-US" b="1" dirty="0" smtClean="0">
                <a:solidFill>
                  <a:schemeClr val="tx1"/>
                </a:solidFill>
                <a:latin typeface="Cambria" panose="02040503050406030204" pitchFamily="18" charset="0"/>
              </a:rPr>
              <a:t>Reading Work Sample</a:t>
            </a:r>
            <a:endParaRPr lang="en-US" b="1" dirty="0">
              <a:solidFill>
                <a:schemeClr val="tx1"/>
              </a:solidFill>
              <a:latin typeface="Cambria" panose="02040503050406030204" pitchFamily="18" charset="0"/>
            </a:endParaRPr>
          </a:p>
        </p:txBody>
      </p:sp>
      <p:sp>
        <p:nvSpPr>
          <p:cNvPr id="5" name="Content Placeholder 4"/>
          <p:cNvSpPr>
            <a:spLocks noGrp="1"/>
          </p:cNvSpPr>
          <p:nvPr>
            <p:ph idx="1"/>
          </p:nvPr>
        </p:nvSpPr>
        <p:spPr>
          <a:xfrm>
            <a:off x="765544" y="3498112"/>
            <a:ext cx="7694428" cy="4267199"/>
          </a:xfrm>
        </p:spPr>
        <p:txBody>
          <a:bodyPr>
            <a:normAutofit/>
          </a:bodyPr>
          <a:lstStyle/>
          <a:p>
            <a:pPr marL="514350" indent="-514350">
              <a:buFont typeface="+mj-lt"/>
              <a:buAutoNum type="arabicPeriod"/>
            </a:pPr>
            <a:r>
              <a:rPr lang="en-US" dirty="0" smtClean="0">
                <a:latin typeface="Cambria" panose="02040503050406030204" pitchFamily="18" charset="0"/>
              </a:rPr>
              <a:t>Understand characteristics and purposes of work samples.</a:t>
            </a:r>
          </a:p>
          <a:p>
            <a:pPr marL="514350" indent="-514350">
              <a:buFont typeface="+mj-lt"/>
              <a:buAutoNum type="arabicPeriod"/>
            </a:pPr>
            <a:r>
              <a:rPr lang="en-US" dirty="0" smtClean="0">
                <a:latin typeface="Cambria" panose="02040503050406030204" pitchFamily="18" charset="0"/>
              </a:rPr>
              <a:t>Identify topic/reading passage.</a:t>
            </a:r>
          </a:p>
          <a:p>
            <a:pPr marL="514350" indent="-514350">
              <a:buFont typeface="+mj-lt"/>
              <a:buAutoNum type="arabicPeriod"/>
            </a:pPr>
            <a:r>
              <a:rPr lang="en-US" dirty="0" smtClean="0">
                <a:latin typeface="Cambria" panose="02040503050406030204" pitchFamily="18" charset="0"/>
              </a:rPr>
              <a:t>Analyze reading passage.</a:t>
            </a:r>
          </a:p>
          <a:p>
            <a:pPr marL="514350" indent="-514350">
              <a:buFont typeface="+mj-lt"/>
              <a:buAutoNum type="arabicPeriod"/>
            </a:pPr>
            <a:r>
              <a:rPr lang="en-US" dirty="0" smtClean="0">
                <a:latin typeface="Cambria" panose="02040503050406030204" pitchFamily="18" charset="0"/>
              </a:rPr>
              <a:t>Draft reading task.</a:t>
            </a:r>
          </a:p>
          <a:p>
            <a:pPr marL="514350" indent="-514350">
              <a:buFont typeface="+mj-lt"/>
              <a:buAutoNum type="arabicPeriod"/>
            </a:pPr>
            <a:r>
              <a:rPr lang="en-US" dirty="0" smtClean="0">
                <a:latin typeface="Cambria" panose="02040503050406030204" pitchFamily="18" charset="0"/>
              </a:rPr>
              <a:t>Format the reading task</a:t>
            </a:r>
            <a:endParaRPr lang="en-US" dirty="0">
              <a:latin typeface="Cambria" panose="02040503050406030204" pitchFamily="18" charset="0"/>
            </a:endParaRPr>
          </a:p>
        </p:txBody>
      </p:sp>
    </p:spTree>
    <p:extLst>
      <p:ext uri="{BB962C8B-B14F-4D97-AF65-F5344CB8AC3E}">
        <p14:creationId xmlns:p14="http://schemas.microsoft.com/office/powerpoint/2010/main" val="959246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0483" y="786552"/>
            <a:ext cx="7886700" cy="1325562"/>
          </a:xfrm>
        </p:spPr>
        <p:txBody>
          <a:bodyPr/>
          <a:lstStyle/>
          <a:p>
            <a:r>
              <a:rPr lang="en-US" b="1" dirty="0">
                <a:solidFill>
                  <a:schemeClr val="tx1"/>
                </a:solidFill>
                <a:latin typeface="Cambria" panose="02040503050406030204" pitchFamily="18" charset="0"/>
              </a:rPr>
              <a:t>Characteristics of Work Samples</a:t>
            </a:r>
          </a:p>
        </p:txBody>
      </p:sp>
      <p:sp>
        <p:nvSpPr>
          <p:cNvPr id="3" name="Content Placeholder 2"/>
          <p:cNvSpPr>
            <a:spLocks noGrp="1"/>
          </p:cNvSpPr>
          <p:nvPr>
            <p:ph idx="4294967295"/>
          </p:nvPr>
        </p:nvSpPr>
        <p:spPr>
          <a:xfrm>
            <a:off x="691118" y="2200940"/>
            <a:ext cx="8229600" cy="4267200"/>
          </a:xfrm>
        </p:spPr>
        <p:txBody>
          <a:bodyPr>
            <a:noAutofit/>
          </a:bodyPr>
          <a:lstStyle/>
          <a:p>
            <a:r>
              <a:rPr lang="en-US" sz="2400" dirty="0" smtClean="0">
                <a:latin typeface="Cambria" panose="02040503050406030204" pitchFamily="18" charset="0"/>
              </a:rPr>
              <a:t>Require student-initiated planning, management of information and ideas, interaction with a variety of other materials.</a:t>
            </a:r>
          </a:p>
          <a:p>
            <a:endParaRPr lang="en-US" sz="1000" dirty="0" smtClean="0">
              <a:latin typeface="Cambria" panose="02040503050406030204" pitchFamily="18" charset="0"/>
            </a:endParaRPr>
          </a:p>
          <a:p>
            <a:r>
              <a:rPr lang="en-US" sz="2400" dirty="0" smtClean="0">
                <a:latin typeface="Cambria" panose="02040503050406030204" pitchFamily="18" charset="0"/>
              </a:rPr>
              <a:t>Require production of extended responses, such as oral presentations, exhibitions, and other </a:t>
            </a:r>
            <a:r>
              <a:rPr lang="en-US" sz="2400" dirty="0" err="1" smtClean="0">
                <a:latin typeface="Cambria" panose="02040503050406030204" pitchFamily="18" charset="0"/>
              </a:rPr>
              <a:t>scorable</a:t>
            </a:r>
            <a:r>
              <a:rPr lang="en-US" sz="2400" dirty="0" smtClean="0">
                <a:latin typeface="Cambria" panose="02040503050406030204" pitchFamily="18" charset="0"/>
              </a:rPr>
              <a:t> products, including more extended writing responses which might be revised and edited.</a:t>
            </a:r>
          </a:p>
          <a:p>
            <a:endParaRPr lang="en-US" sz="1000" dirty="0" smtClean="0">
              <a:latin typeface="Cambria" panose="02040503050406030204" pitchFamily="18" charset="0"/>
            </a:endParaRPr>
          </a:p>
          <a:p>
            <a:r>
              <a:rPr lang="en-US" sz="2400" dirty="0" smtClean="0">
                <a:latin typeface="Cambria" panose="02040503050406030204" pitchFamily="18" charset="0"/>
              </a:rPr>
              <a:t>Reflect a real-world task and/or scenario-based problem; tasks are multi-stepped and allow for reflection and revision.</a:t>
            </a:r>
          </a:p>
        </p:txBody>
      </p:sp>
    </p:spTree>
    <p:extLst>
      <p:ext uri="{BB962C8B-B14F-4D97-AF65-F5344CB8AC3E}">
        <p14:creationId xmlns:p14="http://schemas.microsoft.com/office/powerpoint/2010/main" val="1242527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9218" y="775918"/>
            <a:ext cx="7886700" cy="1325562"/>
          </a:xfrm>
        </p:spPr>
        <p:txBody>
          <a:bodyPr/>
          <a:lstStyle/>
          <a:p>
            <a:r>
              <a:rPr lang="en-US" b="1" dirty="0" smtClean="0">
                <a:solidFill>
                  <a:schemeClr val="tx1"/>
                </a:solidFill>
                <a:latin typeface="Cambria" panose="02040503050406030204" pitchFamily="18" charset="0"/>
              </a:rPr>
              <a:t>Step 1: Identify </a:t>
            </a:r>
            <a:br>
              <a:rPr lang="en-US" b="1" dirty="0" smtClean="0">
                <a:solidFill>
                  <a:schemeClr val="tx1"/>
                </a:solidFill>
                <a:latin typeface="Cambria" panose="02040503050406030204" pitchFamily="18" charset="0"/>
              </a:rPr>
            </a:br>
            <a:r>
              <a:rPr lang="en-US" b="1" dirty="0" smtClean="0">
                <a:solidFill>
                  <a:schemeClr val="tx1"/>
                </a:solidFill>
                <a:latin typeface="Cambria" panose="02040503050406030204" pitchFamily="18" charset="0"/>
              </a:rPr>
              <a:t>Topic/Reading Passage</a:t>
            </a:r>
            <a:endParaRPr lang="en-US" b="1" dirty="0">
              <a:solidFill>
                <a:schemeClr val="tx1"/>
              </a:solidFill>
              <a:latin typeface="Cambria" panose="02040503050406030204" pitchFamily="18" charset="0"/>
            </a:endParaRPr>
          </a:p>
        </p:txBody>
      </p:sp>
      <p:sp>
        <p:nvSpPr>
          <p:cNvPr id="3" name="Content Placeholder 2"/>
          <p:cNvSpPr>
            <a:spLocks noGrp="1"/>
          </p:cNvSpPr>
          <p:nvPr>
            <p:ph idx="4294967295"/>
          </p:nvPr>
        </p:nvSpPr>
        <p:spPr>
          <a:xfrm>
            <a:off x="372138" y="2247198"/>
            <a:ext cx="8389089" cy="4004745"/>
          </a:xfrm>
        </p:spPr>
        <p:txBody>
          <a:bodyPr>
            <a:normAutofit/>
          </a:bodyPr>
          <a:lstStyle/>
          <a:p>
            <a:pPr marL="0" indent="0">
              <a:buNone/>
            </a:pPr>
            <a:r>
              <a:rPr lang="en-US" i="1" u="sng" dirty="0" smtClean="0">
                <a:latin typeface="Cambria" panose="02040503050406030204" pitchFamily="18" charset="0"/>
              </a:rPr>
              <a:t>Questions for Consideration:</a:t>
            </a:r>
          </a:p>
          <a:p>
            <a:pPr marL="0" indent="0">
              <a:buNone/>
            </a:pPr>
            <a:endParaRPr lang="en-US" sz="800" dirty="0" smtClean="0">
              <a:latin typeface="Cambria" panose="02040503050406030204" pitchFamily="18" charset="0"/>
            </a:endParaRPr>
          </a:p>
          <a:p>
            <a:pPr marL="0" indent="0">
              <a:buNone/>
            </a:pPr>
            <a:r>
              <a:rPr lang="en-US" dirty="0" smtClean="0">
                <a:latin typeface="Cambria" panose="02040503050406030204" pitchFamily="18" charset="0"/>
              </a:rPr>
              <a:t>Is the topic/reading passage:</a:t>
            </a:r>
          </a:p>
          <a:p>
            <a:pPr lvl="1">
              <a:buFont typeface="Arial" panose="020B0604020202020204" pitchFamily="34" charset="0"/>
              <a:buChar char="•"/>
            </a:pPr>
            <a:r>
              <a:rPr lang="en-US" dirty="0">
                <a:latin typeface="Cambria" panose="02040503050406030204" pitchFamily="18" charset="0"/>
              </a:rPr>
              <a:t>c</a:t>
            </a:r>
            <a:r>
              <a:rPr lang="en-US" dirty="0" smtClean="0">
                <a:latin typeface="Cambria" panose="02040503050406030204" pitchFamily="18" charset="0"/>
              </a:rPr>
              <a:t>urriculum-embedded?</a:t>
            </a:r>
          </a:p>
          <a:p>
            <a:pPr lvl="1">
              <a:buFont typeface="Arial" panose="020B0604020202020204" pitchFamily="34" charset="0"/>
              <a:buChar char="•"/>
            </a:pPr>
            <a:r>
              <a:rPr lang="en-US" dirty="0">
                <a:latin typeface="Cambria" panose="02040503050406030204" pitchFamily="18" charset="0"/>
              </a:rPr>
              <a:t>p</a:t>
            </a:r>
            <a:r>
              <a:rPr lang="en-US" dirty="0" smtClean="0">
                <a:latin typeface="Cambria" panose="02040503050406030204" pitchFamily="18" charset="0"/>
              </a:rPr>
              <a:t>art of a thematic unit?</a:t>
            </a:r>
          </a:p>
          <a:p>
            <a:pPr lvl="1">
              <a:buFont typeface="Arial" panose="020B0604020202020204" pitchFamily="34" charset="0"/>
              <a:buChar char="•"/>
            </a:pPr>
            <a:r>
              <a:rPr lang="en-US" dirty="0" smtClean="0">
                <a:latin typeface="Cambria" panose="02040503050406030204" pitchFamily="18" charset="0"/>
              </a:rPr>
              <a:t>a stand alone assessment?</a:t>
            </a:r>
          </a:p>
          <a:p>
            <a:pPr lvl="1">
              <a:buFont typeface="Arial" panose="020B0604020202020204" pitchFamily="34" charset="0"/>
              <a:buChar char="•"/>
            </a:pPr>
            <a:r>
              <a:rPr lang="en-US" dirty="0" smtClean="0">
                <a:latin typeface="Cambria" panose="02040503050406030204" pitchFamily="18" charset="0"/>
              </a:rPr>
              <a:t>of high interest to students?</a:t>
            </a:r>
          </a:p>
          <a:p>
            <a:pPr lvl="1">
              <a:buFont typeface="Arial" panose="020B0604020202020204" pitchFamily="34" charset="0"/>
              <a:buChar char="•"/>
            </a:pPr>
            <a:r>
              <a:rPr lang="en-US" dirty="0" smtClean="0">
                <a:latin typeface="Cambria" panose="02040503050406030204" pitchFamily="18" charset="0"/>
              </a:rPr>
              <a:t>rich enough to support analysis?</a:t>
            </a:r>
          </a:p>
          <a:p>
            <a:pPr lvl="1">
              <a:buFont typeface="Arial" panose="020B0604020202020204" pitchFamily="34" charset="0"/>
              <a:buChar char="•"/>
            </a:pPr>
            <a:r>
              <a:rPr lang="en-US" dirty="0">
                <a:latin typeface="Cambria" panose="02040503050406030204" pitchFamily="18" charset="0"/>
              </a:rPr>
              <a:t>a</a:t>
            </a:r>
            <a:r>
              <a:rPr lang="en-US" dirty="0" smtClean="0">
                <a:latin typeface="Cambria" panose="02040503050406030204" pitchFamily="18" charset="0"/>
              </a:rPr>
              <a:t>ppropriate for the grade level?</a:t>
            </a:r>
          </a:p>
          <a:p>
            <a:pPr>
              <a:buFont typeface="Arial" panose="020B0604020202020204" pitchFamily="34" charset="0"/>
              <a:buChar char="•"/>
            </a:pPr>
            <a:endParaRPr lang="en-US" dirty="0">
              <a:latin typeface="Cambria" panose="02040503050406030204" pitchFamily="18" charset="0"/>
            </a:endParaRPr>
          </a:p>
        </p:txBody>
      </p:sp>
      <p:pic>
        <p:nvPicPr>
          <p:cNvPr id="1026" name="Picture 2" descr="Picture of open book" title="Graphic Obje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0920" y="2796362"/>
            <a:ext cx="3416633" cy="1996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867138"/>
      </p:ext>
    </p:extLst>
  </p:cSld>
  <p:clrMapOvr>
    <a:masterClrMapping/>
  </p:clrMapOvr>
</p:sld>
</file>

<file path=ppt/theme/theme1.xml><?xml version="1.0" encoding="utf-8"?>
<a:theme xmlns:a="http://schemas.openxmlformats.org/drawingml/2006/main" name="ODE_Powerpoint Template B">
  <a:themeElements>
    <a:clrScheme name="ODE-blue links">
      <a:dk1>
        <a:sysClr val="windowText" lastClr="000000"/>
      </a:dk1>
      <a:lt1>
        <a:sysClr val="window" lastClr="FFFFFF"/>
      </a:lt1>
      <a:dk2>
        <a:srgbClr val="344654"/>
      </a:dk2>
      <a:lt2>
        <a:srgbClr val="E2F4FC"/>
      </a:lt2>
      <a:accent1>
        <a:srgbClr val="1B75BC"/>
      </a:accent1>
      <a:accent2>
        <a:srgbClr val="9F2065"/>
      </a:accent2>
      <a:accent3>
        <a:srgbClr val="E26B2A"/>
      </a:accent3>
      <a:accent4>
        <a:srgbClr val="72C9F1"/>
      </a:accent4>
      <a:accent5>
        <a:srgbClr val="408740"/>
      </a:accent5>
      <a:accent6>
        <a:srgbClr val="1B75BC"/>
      </a:accent6>
      <a:hlink>
        <a:srgbClr val="1B75BC"/>
      </a:hlink>
      <a:folHlink>
        <a:srgbClr val="21AAE8"/>
      </a:folHlink>
    </a:clrScheme>
    <a:fontScheme name="OD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_Powerpoint Template B.PPTX" id="{96F27AB4-AF82-42E6-A316-4ECB30EF5FF2}" vid="{15248127-89CE-43BA-8A2F-46967EC84D24}"/>
    </a:ext>
  </a:extLst>
</a:theme>
</file>

<file path=ppt/theme/theme2.xml><?xml version="1.0" encoding="utf-8"?>
<a:theme xmlns:a="http://schemas.openxmlformats.org/drawingml/2006/main" name="1_ODE_Powerpoint Template B">
  <a:themeElements>
    <a:clrScheme name="ODE-blue links">
      <a:dk1>
        <a:sysClr val="windowText" lastClr="000000"/>
      </a:dk1>
      <a:lt1>
        <a:sysClr val="window" lastClr="FFFFFF"/>
      </a:lt1>
      <a:dk2>
        <a:srgbClr val="344654"/>
      </a:dk2>
      <a:lt2>
        <a:srgbClr val="E2F4FC"/>
      </a:lt2>
      <a:accent1>
        <a:srgbClr val="1B75BC"/>
      </a:accent1>
      <a:accent2>
        <a:srgbClr val="9F2065"/>
      </a:accent2>
      <a:accent3>
        <a:srgbClr val="E26B2A"/>
      </a:accent3>
      <a:accent4>
        <a:srgbClr val="72C9F1"/>
      </a:accent4>
      <a:accent5>
        <a:srgbClr val="408740"/>
      </a:accent5>
      <a:accent6>
        <a:srgbClr val="1B75BC"/>
      </a:accent6>
      <a:hlink>
        <a:srgbClr val="1B75BC"/>
      </a:hlink>
      <a:folHlink>
        <a:srgbClr val="21AAE8"/>
      </a:folHlink>
    </a:clrScheme>
    <a:fontScheme name="OD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_Powerpoint Template B.PPTX" id="{96F27AB4-AF82-42E6-A316-4ECB30EF5FF2}" vid="{15248127-89CE-43BA-8A2F-46967EC84D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DEBD80F6EFF343A082A1AF9D939F5E" ma:contentTypeVersion="7" ma:contentTypeDescription="Create a new document." ma:contentTypeScope="" ma:versionID="a93e56043d4ffc9d723a8d24e36804c0">
  <xsd:schema xmlns:xsd="http://www.w3.org/2001/XMLSchema" xmlns:xs="http://www.w3.org/2001/XMLSchema" xmlns:p="http://schemas.microsoft.com/office/2006/metadata/properties" xmlns:ns1="http://schemas.microsoft.com/sharepoint/v3" xmlns:ns2="ade45190-58ad-4205-9511-327de626788e" xmlns:ns3="54031767-dd6d-417c-ab73-583408f47564" targetNamespace="http://schemas.microsoft.com/office/2006/metadata/properties" ma:root="true" ma:fieldsID="4d0e905daf0fcf89a2dfe5f2d35fb5ab" ns1:_="" ns2:_="" ns3:_="">
    <xsd:import namespace="http://schemas.microsoft.com/sharepoint/v3"/>
    <xsd:import namespace="ade45190-58ad-4205-9511-327de626788e"/>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e45190-58ad-4205-9511-327de626788e"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Estimated_x0020_Creation_x0020_Date xmlns="ade45190-58ad-4205-9511-327de626788e" xsi:nil="true"/>
    <Remediation_x0020_Date xmlns="ade45190-58ad-4205-9511-327de626788e">2018-07-05T06:56:31+00:00</Remediation_x0020_Date>
    <Priority xmlns="ade45190-58ad-4205-9511-327de626788e">New</Priorit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604B6B-5F44-4091-B1DB-4B8A5AFA938A}"/>
</file>

<file path=customXml/itemProps2.xml><?xml version="1.0" encoding="utf-8"?>
<ds:datastoreItem xmlns:ds="http://schemas.openxmlformats.org/officeDocument/2006/customXml" ds:itemID="{D52C6307-1E1D-490C-B457-7944375533BB}"/>
</file>

<file path=customXml/itemProps3.xml><?xml version="1.0" encoding="utf-8"?>
<ds:datastoreItem xmlns:ds="http://schemas.openxmlformats.org/officeDocument/2006/customXml" ds:itemID="{8707CCD7-602E-4832-BFBE-A9B57935A26E}"/>
</file>

<file path=docProps/app.xml><?xml version="1.0" encoding="utf-8"?>
<Properties xmlns="http://schemas.openxmlformats.org/officeDocument/2006/extended-properties" xmlns:vt="http://schemas.openxmlformats.org/officeDocument/2006/docPropsVTypes">
  <Template>ODE_Powerpoint Template B</Template>
  <TotalTime>1209</TotalTime>
  <Words>2705</Words>
  <Application>Microsoft Office PowerPoint</Application>
  <PresentationFormat>On-screen Show (4:3)</PresentationFormat>
  <Paragraphs>392</Paragraphs>
  <Slides>54</Slides>
  <Notes>48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54</vt:i4>
      </vt:variant>
    </vt:vector>
  </HeadingPairs>
  <TitlesOfParts>
    <vt:vector size="65" baseType="lpstr">
      <vt:lpstr>MS PGothic</vt:lpstr>
      <vt:lpstr>Arial</vt:lpstr>
      <vt:lpstr>Calibri</vt:lpstr>
      <vt:lpstr>Cambria</vt:lpstr>
      <vt:lpstr>Corbel</vt:lpstr>
      <vt:lpstr>Lucida Handwriting</vt:lpstr>
      <vt:lpstr>Times New Roman</vt:lpstr>
      <vt:lpstr>Webdings</vt:lpstr>
      <vt:lpstr>Wingdings</vt:lpstr>
      <vt:lpstr>ODE_Powerpoint Template B</vt:lpstr>
      <vt:lpstr>1_ODE_Powerpoint Template B</vt:lpstr>
      <vt:lpstr>Essential Skills  Reading Work Samples  Development, Scoring,  and Calibration </vt:lpstr>
      <vt:lpstr>Workshop Goals</vt:lpstr>
      <vt:lpstr>Partners and Peers</vt:lpstr>
      <vt:lpstr>Collaborative Work Norms</vt:lpstr>
      <vt:lpstr>Workshop Goals</vt:lpstr>
      <vt:lpstr>Goal 1:   Developing Reading Work Samples</vt:lpstr>
      <vt:lpstr>Workshop Goals for Developing Reading Work Sample</vt:lpstr>
      <vt:lpstr>Characteristics of Work Samples</vt:lpstr>
      <vt:lpstr>Step 1: Identify  Topic/Reading Passage</vt:lpstr>
      <vt:lpstr>Step 2: Analyze the Passage</vt:lpstr>
      <vt:lpstr>Determining Text Complexity</vt:lpstr>
      <vt:lpstr>Determining Text Complexity</vt:lpstr>
      <vt:lpstr>Determining Text Complexity</vt:lpstr>
      <vt:lpstr>Determining Text Complexity</vt:lpstr>
      <vt:lpstr>Additional Guidance:</vt:lpstr>
      <vt:lpstr>Step 3: Draft the Questions</vt:lpstr>
      <vt:lpstr>Step 4: Format the Task</vt:lpstr>
      <vt:lpstr>Reading Work Sample Template</vt:lpstr>
      <vt:lpstr>Reading Work Sample Example</vt:lpstr>
      <vt:lpstr>Reading Work Sample Example</vt:lpstr>
      <vt:lpstr>Questions or Clarifications?</vt:lpstr>
      <vt:lpstr>Workshop Goals</vt:lpstr>
      <vt:lpstr>Goal 2:   Official Reading  Scoring Guide &amp; Calibration</vt:lpstr>
      <vt:lpstr>Four Corners Activity</vt:lpstr>
      <vt:lpstr>Guiding Questions</vt:lpstr>
      <vt:lpstr>Oregon Official Reading Scoring Guide</vt:lpstr>
      <vt:lpstr>Key Features: </vt:lpstr>
      <vt:lpstr>Demonstrate  Understanding</vt:lpstr>
      <vt:lpstr>Develop an  Interpretation</vt:lpstr>
      <vt:lpstr>Analyze Text Literary and Informational </vt:lpstr>
      <vt:lpstr>Highlighting Key Features</vt:lpstr>
      <vt:lpstr>Questions or Clarifications?</vt:lpstr>
      <vt:lpstr>Anchor Papers</vt:lpstr>
      <vt:lpstr>Gathering Evidence and Scoring</vt:lpstr>
      <vt:lpstr>Step 1: Individually  Read and Identify Evidence</vt:lpstr>
      <vt:lpstr>Step 2: Record Key Features from  the Scoring Guide</vt:lpstr>
      <vt:lpstr>Step 3: Write  Your Scores on  a Sticky Note</vt:lpstr>
      <vt:lpstr>Step 4: Chart Your Scores  and Justify in Collaborative Group</vt:lpstr>
      <vt:lpstr>Step 5: Compare Your Results With Scores and Commentary</vt:lpstr>
      <vt:lpstr>Any Questions</vt:lpstr>
      <vt:lpstr>Individually  Read and Identify Evidence</vt:lpstr>
      <vt:lpstr>Repeat the Process for Sample B/C</vt:lpstr>
      <vt:lpstr>Informational Calibration </vt:lpstr>
      <vt:lpstr>Questions or Clarifications?</vt:lpstr>
      <vt:lpstr>Workshop Goals</vt:lpstr>
      <vt:lpstr>Goal 3:  Administering Reading Work Samples for  Essential Skills</vt:lpstr>
      <vt:lpstr>What about Essential Skills?</vt:lpstr>
      <vt:lpstr>Work Sample Administration</vt:lpstr>
      <vt:lpstr>Work Sample Administration</vt:lpstr>
      <vt:lpstr>Work Sample Administration</vt:lpstr>
      <vt:lpstr>Work Sample Administration</vt:lpstr>
      <vt:lpstr>Work Sample Administration</vt:lpstr>
      <vt:lpstr>Work Sample Resources</vt:lpstr>
      <vt:lpstr>Contact Information</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"bertrant"</dc:creator>
  <cp:lastModifiedBy>LEDOUX Renee - ODE</cp:lastModifiedBy>
  <cp:revision>57</cp:revision>
  <cp:lastPrinted>2017-08-28T18:38:33Z</cp:lastPrinted>
  <dcterms:created xsi:type="dcterms:W3CDTF">2017-10-23T14:53:26Z</dcterms:created>
  <dcterms:modified xsi:type="dcterms:W3CDTF">2018-01-05T19:03:16Z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0x01010096DEBD80F6EFF343A082A1AF9D939F5E</vt:lpwstr>
  </property>
</Properties>
</file>