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50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09" r:id="rId4"/>
    <p:sldMasterId id="2147483721" r:id="rId5"/>
    <p:sldMasterId id="2147483733" r:id="rId6"/>
  </p:sldMasterIdLst>
  <p:notesMasterIdLst>
    <p:notesMasterId r:id="rId22"/>
  </p:notesMasterIdLst>
  <p:sldIdLst>
    <p:sldId id="257" r:id="rId7"/>
    <p:sldId id="258" r:id="rId8"/>
    <p:sldId id="273" r:id="rId9"/>
    <p:sldId id="286" r:id="rId10"/>
    <p:sldId id="290" r:id="rId11"/>
    <p:sldId id="292" r:id="rId12"/>
    <p:sldId id="288" r:id="rId13"/>
    <p:sldId id="276" r:id="rId14"/>
    <p:sldId id="260" r:id="rId15"/>
    <p:sldId id="277" r:id="rId16"/>
    <p:sldId id="291" r:id="rId17"/>
    <p:sldId id="274" r:id="rId18"/>
    <p:sldId id="282" r:id="rId19"/>
    <p:sldId id="289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7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 autoAdjust="0"/>
    <p:restoredTop sz="71008" autoAdjust="0"/>
  </p:normalViewPr>
  <p:slideViewPr>
    <p:cSldViewPr snapToGrid="0">
      <p:cViewPr varScale="1">
        <p:scale>
          <a:sx n="79" d="100"/>
          <a:sy n="79" d="100"/>
        </p:scale>
        <p:origin x="2112" y="90"/>
      </p:cViewPr>
      <p:guideLst/>
    </p:cSldViewPr>
  </p:slideViewPr>
  <p:notesTextViewPr>
    <p:cViewPr>
      <p:scale>
        <a:sx n="110" d="100"/>
        <a:sy n="11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34CD2-8B09-45E9-ACDA-3206FDD59CB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600E5-7CD5-4619-ACF9-2B7B5BE03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2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A1A7F7-26E8-4C60-9C3F-301B9DA16F31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192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00E5-7CD5-4619-ACF9-2B7B5BE03B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04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EC410A-DFBD-439E-82E5-B25D2C3F8D97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524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EC410A-DFBD-439E-82E5-B25D2C3F8D97}" type="slidenum">
              <a:rPr lang="en-US" altLang="en-US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160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DFC702-97E7-45E1-A4BC-8593D676388C}" type="slidenum">
              <a:rPr lang="en-US" altLang="en-US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03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5E19A5-C368-4856-AB17-BE8FDCCBE32E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939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00E5-7CD5-4619-ACF9-2B7B5BE03B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78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B940E7-CB74-4E31-AAFF-5A066B28AB7B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202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600E5-7CD5-4619-ACF9-2B7B5BE03B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94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00E5-7CD5-4619-ACF9-2B7B5BE03B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45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00E5-7CD5-4619-ACF9-2B7B5BE03B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18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90D45E-8BB2-454F-AF05-D8066E90431C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170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600E5-7CD5-4619-ACF9-2B7B5BE03B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3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88" y="5948082"/>
            <a:ext cx="11775141" cy="6992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472133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86701"/>
            <a:ext cx="9144000" cy="102326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6E30-1790-4529-935E-24A60C1E620D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Oregon Department of Educatio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1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Typ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93D5-615C-477B-88EE-D40CD40E0BB9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03184"/>
            <a:ext cx="9144000" cy="88060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8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llow 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433F-A27E-49EA-A06D-6BD5F00BF492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Twitter ic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90" y="4043402"/>
            <a:ext cx="500040" cy="500040"/>
          </a:xfrm>
          <a:prstGeom prst="rect">
            <a:avLst/>
          </a:prstGeom>
        </p:spPr>
      </p:pic>
      <p:pic>
        <p:nvPicPr>
          <p:cNvPr id="12" name="Picture 11" descr="Facebook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60" y="4043402"/>
            <a:ext cx="500040" cy="5000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18290" y="4043402"/>
            <a:ext cx="680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accent1"/>
                </a:solidFill>
              </a:rPr>
              <a:t>twitter.com/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r>
              <a:rPr lang="en-US" sz="2400" dirty="0">
                <a:solidFill>
                  <a:schemeClr val="accent1"/>
                </a:solidFill>
              </a:rPr>
              <a:t> | fb.com/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569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88" y="5948082"/>
            <a:ext cx="11775141" cy="699247"/>
          </a:xfrm>
          <a:prstGeom prst="rect">
            <a:avLst/>
          </a:prstGeom>
          <a:solidFill>
            <a:srgbClr val="F0F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472133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86701"/>
            <a:ext cx="9144000" cy="102326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DD90-B124-413A-8EA0-C2DB3357FBE9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Oregon Department of Educatio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46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187" y="2488757"/>
            <a:ext cx="11775141" cy="1900363"/>
          </a:xfrm>
          <a:prstGeom prst="rect">
            <a:avLst/>
          </a:prstGeom>
          <a:solidFill>
            <a:srgbClr val="F0F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17177" y="2488757"/>
            <a:ext cx="10784542" cy="1900363"/>
          </a:xfrm>
        </p:spPr>
        <p:txBody>
          <a:bodyPr anchor="ctr" anchorCtr="0">
            <a:noAutofit/>
          </a:bodyPr>
          <a:lstStyle>
            <a:lvl1pPr algn="ctr">
              <a:defRPr sz="68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54824" y="6139793"/>
            <a:ext cx="4509246" cy="365125"/>
          </a:xfrm>
        </p:spPr>
        <p:txBody>
          <a:bodyPr/>
          <a:lstStyle/>
          <a:p>
            <a:fld id="{39D1E589-C212-4689-8D52-FCA3CB2F6166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176" y="6139793"/>
            <a:ext cx="2864224" cy="365125"/>
          </a:xfrm>
        </p:spPr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39793"/>
            <a:ext cx="2891118" cy="365125"/>
          </a:xfrm>
        </p:spPr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Oregon Department of Education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22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ar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8" y="215153"/>
            <a:ext cx="11775141" cy="1397364"/>
          </a:xfrm>
          <a:prstGeom prst="rect">
            <a:avLst/>
          </a:prstGeom>
          <a:solidFill>
            <a:srgbClr val="F0F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85E73-73F2-46BA-9B4D-AFEBE360C3DA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2251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9" y="215153"/>
            <a:ext cx="4730470" cy="6432176"/>
          </a:xfrm>
          <a:prstGeom prst="rect">
            <a:avLst/>
          </a:prstGeom>
          <a:solidFill>
            <a:srgbClr val="F0F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177" y="779645"/>
            <a:ext cx="3931826" cy="2542395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9647"/>
            <a:ext cx="6172200" cy="50814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46B5-0868-4D58-B18D-4D6E22A678C1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7177" y="3540125"/>
            <a:ext cx="3931826" cy="2320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56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B10D-A642-4409-A300-B658D28E723A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14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176" y="1825625"/>
            <a:ext cx="5302624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29518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8792-9A2F-4C5F-BCF0-81E04858C40E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874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681163"/>
            <a:ext cx="5280399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176" y="2505075"/>
            <a:ext cx="5280399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29518" cy="823912"/>
          </a:xfrm>
        </p:spPr>
        <p:txBody>
          <a:bodyPr anchor="t" anchorCtr="0"/>
          <a:lstStyle>
            <a:lvl1pPr marL="0" indent="0">
              <a:buNone/>
              <a:defRPr sz="32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29518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5705-B70E-4FD7-9161-073E019E5458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20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DB81-CB38-41B7-86B9-B650C1184F57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516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187" y="2488757"/>
            <a:ext cx="11775141" cy="19003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17177" y="2488757"/>
            <a:ext cx="10784542" cy="1900363"/>
          </a:xfrm>
        </p:spPr>
        <p:txBody>
          <a:bodyPr anchor="ctr" anchorCtr="0">
            <a:noAutofit/>
          </a:bodyPr>
          <a:lstStyle>
            <a:lvl1pPr algn="ctr">
              <a:defRPr sz="6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54824" y="6139793"/>
            <a:ext cx="4509246" cy="365125"/>
          </a:xfrm>
        </p:spPr>
        <p:txBody>
          <a:bodyPr/>
          <a:lstStyle/>
          <a:p>
            <a:fld id="{DC0A131E-4821-46FC-B876-F8FEB067BFC2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176" y="6139793"/>
            <a:ext cx="2864224" cy="365125"/>
          </a:xfrm>
        </p:spPr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39793"/>
            <a:ext cx="2891118" cy="365125"/>
          </a:xfrm>
        </p:spPr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Oregon Department of Education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34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CACF-BC6C-43F5-A9A3-B4D23FA2A8D6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17176" y="659958"/>
            <a:ext cx="10784542" cy="5398936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149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Typ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183F-F818-4474-B2D1-2D4A8846EE1F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03184"/>
            <a:ext cx="9144000" cy="88060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98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llow U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4FEE-DCED-4BB3-A97F-CB02779CE4E2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Twitter ic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90" y="4043402"/>
            <a:ext cx="500040" cy="500040"/>
          </a:xfrm>
          <a:prstGeom prst="rect">
            <a:avLst/>
          </a:prstGeom>
        </p:spPr>
      </p:pic>
      <p:pic>
        <p:nvPicPr>
          <p:cNvPr id="12" name="Picture 11" descr="Facebook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60" y="4043402"/>
            <a:ext cx="500040" cy="5000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18290" y="4043402"/>
            <a:ext cx="680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accent1"/>
                </a:solidFill>
              </a:rPr>
              <a:t>twitter.com/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r>
              <a:rPr lang="en-US" sz="2400" dirty="0">
                <a:solidFill>
                  <a:schemeClr val="accent1"/>
                </a:solidFill>
              </a:rPr>
              <a:t> | fb.com/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6554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88" y="5948082"/>
            <a:ext cx="11775141" cy="699247"/>
          </a:xfrm>
          <a:prstGeom prst="rect">
            <a:avLst/>
          </a:prstGeom>
          <a:solidFill>
            <a:srgbClr val="FAF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472133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86701"/>
            <a:ext cx="9144000" cy="102326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E58-001B-45E1-84C5-2EF1DF7EE612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Oregon Department of Educatio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90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187" y="2488757"/>
            <a:ext cx="11775141" cy="1900363"/>
          </a:xfrm>
          <a:prstGeom prst="rect">
            <a:avLst/>
          </a:prstGeom>
          <a:solidFill>
            <a:srgbClr val="FAF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17177" y="2488757"/>
            <a:ext cx="10784542" cy="1900363"/>
          </a:xfrm>
        </p:spPr>
        <p:txBody>
          <a:bodyPr anchor="ctr" anchorCtr="0">
            <a:noAutofit/>
          </a:bodyPr>
          <a:lstStyle>
            <a:lvl1pPr algn="ctr">
              <a:defRPr sz="68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54824" y="6139793"/>
            <a:ext cx="4509246" cy="365125"/>
          </a:xfrm>
        </p:spPr>
        <p:txBody>
          <a:bodyPr/>
          <a:lstStyle/>
          <a:p>
            <a:fld id="{0ADC82FF-36BE-4F63-94B1-1C85862AE784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176" y="6139793"/>
            <a:ext cx="2864224" cy="365125"/>
          </a:xfrm>
        </p:spPr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39793"/>
            <a:ext cx="2891118" cy="365125"/>
          </a:xfrm>
        </p:spPr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Oregon Department of Education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45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ar and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8" y="215153"/>
            <a:ext cx="11775141" cy="1397364"/>
          </a:xfrm>
          <a:prstGeom prst="rect">
            <a:avLst/>
          </a:prstGeom>
          <a:solidFill>
            <a:srgbClr val="FAF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FA3C-950E-4CC4-80E3-53C672F3E49F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812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9" y="215153"/>
            <a:ext cx="4730470" cy="6432176"/>
          </a:xfrm>
          <a:prstGeom prst="rect">
            <a:avLst/>
          </a:prstGeom>
          <a:solidFill>
            <a:srgbClr val="FAF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177" y="779645"/>
            <a:ext cx="3931826" cy="2538201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9647"/>
            <a:ext cx="6172200" cy="50814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48E6-5553-4B07-B006-FAE7BF48B59D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7177" y="3540125"/>
            <a:ext cx="3931826" cy="2320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437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4E0-B1A5-4540-A191-31C9C28AF35F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331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176" y="1825625"/>
            <a:ext cx="5302624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29518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5DAA-000A-4FEC-93E6-3BFED1B2C575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7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681163"/>
            <a:ext cx="5280399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176" y="2505075"/>
            <a:ext cx="5280399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29518" cy="823912"/>
          </a:xfrm>
        </p:spPr>
        <p:txBody>
          <a:bodyPr anchor="t" anchorCtr="0"/>
          <a:lstStyle>
            <a:lvl1pPr marL="0" indent="0">
              <a:buNone/>
              <a:defRPr sz="32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29518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C186-45A7-4D2A-A961-17AA204B25C5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3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Bar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8" y="215153"/>
            <a:ext cx="11775141" cy="13973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8C00-348C-45B6-9A43-4FE0F65B772F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304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E5B8-49B0-4928-8305-EE5403941BF3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43794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B1B2-5E2E-4A18-84A0-2B00093CD02A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17176" y="659958"/>
            <a:ext cx="10784542" cy="5398936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253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Typ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1A85-26EC-41DE-A47E-327895BF70D4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03184"/>
            <a:ext cx="9144000" cy="88060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571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llow 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0B9-81B6-4DD2-B0BA-1A596E276057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Twitter ic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90" y="4043402"/>
            <a:ext cx="500040" cy="500040"/>
          </a:xfrm>
          <a:prstGeom prst="rect">
            <a:avLst/>
          </a:prstGeom>
        </p:spPr>
      </p:pic>
      <p:pic>
        <p:nvPicPr>
          <p:cNvPr id="12" name="Picture 11" descr="Facebook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60" y="4043402"/>
            <a:ext cx="500040" cy="5000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18290" y="4043402"/>
            <a:ext cx="680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accent1"/>
                </a:solidFill>
              </a:rPr>
              <a:t>twitter.com/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r>
              <a:rPr lang="en-US" sz="2400" dirty="0">
                <a:solidFill>
                  <a:schemeClr val="accent1"/>
                </a:solidFill>
              </a:rPr>
              <a:t> | fb.com/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8682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88" y="5948082"/>
            <a:ext cx="11775141" cy="699247"/>
          </a:xfrm>
          <a:prstGeom prst="rect">
            <a:avLst/>
          </a:prstGeom>
          <a:solidFill>
            <a:srgbClr val="FCE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472133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86701"/>
            <a:ext cx="9144000" cy="102326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DDB9-99A5-4236-8CEB-B736766FBED5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Oregon Department of Educatio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7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187" y="2488757"/>
            <a:ext cx="11775141" cy="1900363"/>
          </a:xfrm>
          <a:prstGeom prst="rect">
            <a:avLst/>
          </a:prstGeom>
          <a:solidFill>
            <a:srgbClr val="FCE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17177" y="2488757"/>
            <a:ext cx="10784542" cy="1900363"/>
          </a:xfrm>
        </p:spPr>
        <p:txBody>
          <a:bodyPr anchor="ctr" anchorCtr="0">
            <a:noAutofit/>
          </a:bodyPr>
          <a:lstStyle>
            <a:lvl1pPr algn="ctr">
              <a:defRPr sz="6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54824" y="6139793"/>
            <a:ext cx="4509246" cy="365125"/>
          </a:xfrm>
        </p:spPr>
        <p:txBody>
          <a:bodyPr/>
          <a:lstStyle/>
          <a:p>
            <a:fld id="{92517383-1672-4581-A5F9-AF85215FCCF7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176" y="6139793"/>
            <a:ext cx="2864224" cy="365125"/>
          </a:xfrm>
        </p:spPr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39793"/>
            <a:ext cx="2891118" cy="365125"/>
          </a:xfrm>
        </p:spPr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Oregon Department of Education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9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ar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8" y="215153"/>
            <a:ext cx="11775141" cy="1397364"/>
          </a:xfrm>
          <a:prstGeom prst="rect">
            <a:avLst/>
          </a:prstGeom>
          <a:solidFill>
            <a:srgbClr val="FCE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1301-B547-47A0-A4AD-33EE629B38DE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60075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9" y="215153"/>
            <a:ext cx="4730470" cy="6432176"/>
          </a:xfrm>
          <a:prstGeom prst="rect">
            <a:avLst/>
          </a:prstGeom>
          <a:solidFill>
            <a:srgbClr val="FCE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177" y="779646"/>
            <a:ext cx="3931826" cy="2534006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9647"/>
            <a:ext cx="6172200" cy="50814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C53A-3B89-43E7-B120-9F76E34A3BA0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7177" y="3540125"/>
            <a:ext cx="3931826" cy="2320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947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877F-2F80-4BE1-946E-BCC48A48BA2F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803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176" y="1825625"/>
            <a:ext cx="5302624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29518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C377-8CEC-4FBF-BE17-F5D144D6BD65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0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9" y="215153"/>
            <a:ext cx="4730470" cy="64321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177" y="779645"/>
            <a:ext cx="3931826" cy="2525617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9647"/>
            <a:ext cx="6172200" cy="50814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CF7C-8A46-487A-BE75-B37504275E8B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7177" y="3540125"/>
            <a:ext cx="3931826" cy="2320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543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681163"/>
            <a:ext cx="5280399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176" y="2505075"/>
            <a:ext cx="5280399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29518" cy="823912"/>
          </a:xfrm>
        </p:spPr>
        <p:txBody>
          <a:bodyPr anchor="t" anchorCtr="0"/>
          <a:lstStyle>
            <a:lvl1pPr marL="0" indent="0">
              <a:buNone/>
              <a:defRPr sz="3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29518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C594-4619-4AEB-9D70-8B86D4887233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178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94F8-C0F7-415D-A17A-F6C7099F6294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73143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16B2-84B9-499E-8DA0-E932BECD1D86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17176" y="659958"/>
            <a:ext cx="10784542" cy="5398936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021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Typ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EA98F-40C0-469F-B7C7-D188B8B738B9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03184"/>
            <a:ext cx="9144000" cy="88060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663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llow U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2FDD-94D6-4BA9-90CF-1D68F6C73223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Twitter ic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90" y="4043402"/>
            <a:ext cx="500040" cy="500040"/>
          </a:xfrm>
          <a:prstGeom prst="rect">
            <a:avLst/>
          </a:prstGeom>
        </p:spPr>
      </p:pic>
      <p:pic>
        <p:nvPicPr>
          <p:cNvPr id="12" name="Picture 11" descr="Facebook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60" y="4043402"/>
            <a:ext cx="500040" cy="5000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18290" y="4043402"/>
            <a:ext cx="680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accent1"/>
                </a:solidFill>
              </a:rPr>
              <a:t>twitter.com/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r>
              <a:rPr lang="en-US" sz="2400" dirty="0">
                <a:solidFill>
                  <a:schemeClr val="accent1"/>
                </a:solidFill>
              </a:rPr>
              <a:t> | fb.com/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122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88" y="5948082"/>
            <a:ext cx="11775141" cy="699247"/>
          </a:xfrm>
          <a:prstGeom prst="rect">
            <a:avLst/>
          </a:prstGeom>
          <a:solidFill>
            <a:srgbClr val="FC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472133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86701"/>
            <a:ext cx="9144000" cy="102326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A385-93FA-46ED-9A9B-F1FF646D69B6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Oregon Department of Educatio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92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187" y="2488757"/>
            <a:ext cx="11775141" cy="1900363"/>
          </a:xfrm>
          <a:prstGeom prst="rect">
            <a:avLst/>
          </a:prstGeom>
          <a:solidFill>
            <a:srgbClr val="FC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17177" y="2488757"/>
            <a:ext cx="10784542" cy="1900363"/>
          </a:xfrm>
        </p:spPr>
        <p:txBody>
          <a:bodyPr anchor="ctr" anchorCtr="0">
            <a:noAutofit/>
          </a:bodyPr>
          <a:lstStyle>
            <a:lvl1pPr algn="ctr">
              <a:defRPr sz="6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54824" y="6139793"/>
            <a:ext cx="4509246" cy="365125"/>
          </a:xfrm>
        </p:spPr>
        <p:txBody>
          <a:bodyPr/>
          <a:lstStyle/>
          <a:p>
            <a:fld id="{D7435303-AD37-48DD-878A-A0F2EC6DC589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176" y="6139793"/>
            <a:ext cx="2864224" cy="365125"/>
          </a:xfrm>
        </p:spPr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39793"/>
            <a:ext cx="2891118" cy="365125"/>
          </a:xfrm>
        </p:spPr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Oregon Department of Education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105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ar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8" y="215153"/>
            <a:ext cx="11775141" cy="1397364"/>
          </a:xfrm>
          <a:prstGeom prst="rect">
            <a:avLst/>
          </a:prstGeom>
          <a:solidFill>
            <a:srgbClr val="FC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46CD-E753-4B25-8C0F-272670E01901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891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9" y="215153"/>
            <a:ext cx="4730470" cy="6432176"/>
          </a:xfrm>
          <a:prstGeom prst="rect">
            <a:avLst/>
          </a:prstGeom>
          <a:solidFill>
            <a:srgbClr val="FC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177" y="779646"/>
            <a:ext cx="3931826" cy="2529812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9647"/>
            <a:ext cx="6172200" cy="50814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E04F-9122-4653-B0FC-8E09FF7B19C7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7177" y="3540125"/>
            <a:ext cx="3931826" cy="2320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416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A548F-2C71-4485-ACB4-D243C9898B89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76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EA5C-8EC7-4872-9953-6EE63F88B178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831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176" y="1825625"/>
            <a:ext cx="5302624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29518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A05E-52B7-4D03-9B75-39419701B6CD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1829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681163"/>
            <a:ext cx="5280399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176" y="2505075"/>
            <a:ext cx="5280399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29518" cy="823912"/>
          </a:xfrm>
        </p:spPr>
        <p:txBody>
          <a:bodyPr anchor="t" anchorCtr="0"/>
          <a:lstStyle>
            <a:lvl1pPr marL="0" indent="0">
              <a:buNone/>
              <a:defRPr sz="3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29518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5B48-270C-4146-8226-E89169F0E913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71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BC6E-B9D2-44E9-9C3E-36D199A1E6B0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433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7C76-7269-4EEE-8AD9-D8EB37662A27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17176" y="659958"/>
            <a:ext cx="10784542" cy="5398936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56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Typ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6CD5-0BF5-43D8-8F8F-8946622AF27A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03184"/>
            <a:ext cx="9144000" cy="88060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484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llow U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9621-D94F-41A4-ABDB-759262A9A05B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Twitter ic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90" y="4043402"/>
            <a:ext cx="500040" cy="500040"/>
          </a:xfrm>
          <a:prstGeom prst="rect">
            <a:avLst/>
          </a:prstGeom>
        </p:spPr>
      </p:pic>
      <p:pic>
        <p:nvPicPr>
          <p:cNvPr id="12" name="Picture 11" descr="Facebook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60" y="4043402"/>
            <a:ext cx="500040" cy="5000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18290" y="4043402"/>
            <a:ext cx="680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accent1"/>
                </a:solidFill>
              </a:rPr>
              <a:t>twitter.com/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r>
              <a:rPr lang="en-US" sz="2400" dirty="0">
                <a:solidFill>
                  <a:schemeClr val="accent1"/>
                </a:solidFill>
              </a:rPr>
              <a:t> | fb.com/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70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188" y="5948082"/>
            <a:ext cx="11775141" cy="699247"/>
          </a:xfrm>
          <a:prstGeom prst="rect">
            <a:avLst/>
          </a:prstGeom>
          <a:solidFill>
            <a:srgbClr val="E7F5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472133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86701"/>
            <a:ext cx="9144000" cy="102326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01E-8963-4A37-93A9-2F151AC2E5E6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Oregon Department of Educatio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2235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187" y="2488757"/>
            <a:ext cx="11775141" cy="1900363"/>
          </a:xfrm>
          <a:prstGeom prst="rect">
            <a:avLst/>
          </a:prstGeom>
          <a:solidFill>
            <a:srgbClr val="E7F5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17177" y="2488757"/>
            <a:ext cx="10784542" cy="1900363"/>
          </a:xfrm>
        </p:spPr>
        <p:txBody>
          <a:bodyPr anchor="ctr" anchorCtr="0">
            <a:noAutofit/>
          </a:bodyPr>
          <a:lstStyle>
            <a:lvl1pPr algn="ctr">
              <a:defRPr sz="6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54824" y="6139793"/>
            <a:ext cx="4509246" cy="365125"/>
          </a:xfrm>
        </p:spPr>
        <p:txBody>
          <a:bodyPr/>
          <a:lstStyle/>
          <a:p>
            <a:fld id="{E95235D4-8295-4A63-BD61-BBFC6E5EA3FD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176" y="6139793"/>
            <a:ext cx="2864224" cy="365125"/>
          </a:xfrm>
        </p:spPr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39793"/>
            <a:ext cx="2891118" cy="365125"/>
          </a:xfrm>
        </p:spPr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Oregon Department of Education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770" y="214049"/>
            <a:ext cx="2124460" cy="21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103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ar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8" y="215153"/>
            <a:ext cx="11775141" cy="1397364"/>
          </a:xfrm>
          <a:prstGeom prst="rect">
            <a:avLst/>
          </a:prstGeom>
          <a:solidFill>
            <a:srgbClr val="E7F5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9415-6862-4967-98A7-0ACAAE1C9AA4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34776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189" y="215153"/>
            <a:ext cx="4730470" cy="6432176"/>
          </a:xfrm>
          <a:prstGeom prst="rect">
            <a:avLst/>
          </a:prstGeom>
          <a:solidFill>
            <a:srgbClr val="E7F5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177" y="779646"/>
            <a:ext cx="3931826" cy="2529812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9647"/>
            <a:ext cx="6172200" cy="50814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9127C-04F2-415F-92B4-6CD9BFD4A480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7177" y="3540125"/>
            <a:ext cx="3931826" cy="232092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6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176" y="1825625"/>
            <a:ext cx="5302624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29518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AA8E7-7791-4849-B7BA-D43207D376F3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957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C1EF-007C-405F-B270-96C6CCEA0877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485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176" y="1825625"/>
            <a:ext cx="5302624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29518" cy="41060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249C-FA84-4732-90C9-4417715C2958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5369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681163"/>
            <a:ext cx="5280399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176" y="2505075"/>
            <a:ext cx="5280399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29518" cy="823912"/>
          </a:xfrm>
        </p:spPr>
        <p:txBody>
          <a:bodyPr anchor="t" anchorCtr="0"/>
          <a:lstStyle>
            <a:lvl1pPr marL="0" indent="0">
              <a:buNone/>
              <a:defRPr sz="32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29518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E456-0256-4A62-A669-D059EE8C7D44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1132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B0FD-D6E3-46D6-BA39-029E638345B9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942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90D3-FD0A-4934-AC4B-DA117676A5EB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17176" y="659958"/>
            <a:ext cx="10784542" cy="5398936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768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Typ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039E-44BD-492B-B3AE-A9725ED3E93C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03184"/>
            <a:ext cx="9144000" cy="88060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531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llow 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Decorative line b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70" y="3848895"/>
            <a:ext cx="1286259" cy="24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99125"/>
            <a:ext cx="9144000" cy="2387600"/>
          </a:xfrm>
        </p:spPr>
        <p:txBody>
          <a:bodyPr anchor="b">
            <a:noAutofit/>
          </a:bodyPr>
          <a:lstStyle>
            <a:lvl1pPr algn="ctr">
              <a:defRPr sz="1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Text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4E73-4051-44C3-BD00-D5C4D735E803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Twitter ic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90" y="4043402"/>
            <a:ext cx="500040" cy="500040"/>
          </a:xfrm>
          <a:prstGeom prst="rect">
            <a:avLst/>
          </a:prstGeom>
        </p:spPr>
      </p:pic>
      <p:pic>
        <p:nvPicPr>
          <p:cNvPr id="12" name="Picture 11" descr="Facebook ic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60" y="4043402"/>
            <a:ext cx="500040" cy="5000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18290" y="4043402"/>
            <a:ext cx="680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accent1"/>
                </a:solidFill>
              </a:rPr>
              <a:t>twitter.com/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r>
              <a:rPr lang="en-US" sz="2400" dirty="0">
                <a:solidFill>
                  <a:schemeClr val="accent1"/>
                </a:solidFill>
              </a:rPr>
              <a:t> | fb.com/</a:t>
            </a:r>
            <a:r>
              <a:rPr lang="en-US" sz="2400" dirty="0" err="1">
                <a:solidFill>
                  <a:schemeClr val="accent1"/>
                </a:solidFill>
              </a:rPr>
              <a:t>ORDeptEd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2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681163"/>
            <a:ext cx="5280399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176" y="2505075"/>
            <a:ext cx="5280399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29518" cy="823912"/>
          </a:xfrm>
        </p:spPr>
        <p:txBody>
          <a:bodyPr anchor="t" anchorCtr="0"/>
          <a:lstStyle>
            <a:lvl1pPr marL="0" indent="0">
              <a:buNone/>
              <a:defRPr sz="3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29518" cy="34345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1F734-424D-45C6-B996-C4E4744D1A45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0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2FA2-0955-47B4-B0B0-D7B378F7D7A7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7212-95B2-4ADB-BDA4-7449910B0964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17176" y="659958"/>
            <a:ext cx="10784542" cy="5398936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2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825625"/>
            <a:ext cx="10784542" cy="4109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176" y="6139793"/>
            <a:ext cx="2864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4824" y="6139793"/>
            <a:ext cx="4509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491B35-E38D-48BF-996B-61567978B5EC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139793"/>
            <a:ext cx="2891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ecorative line break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0" y="1558360"/>
            <a:ext cx="1286259" cy="2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3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825625"/>
            <a:ext cx="10784542" cy="4109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176" y="6139793"/>
            <a:ext cx="2864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4824" y="6139793"/>
            <a:ext cx="4509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10AC5DB-202A-42EC-9BA7-2F41E58936DE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139793"/>
            <a:ext cx="2891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ecorative line break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0" y="1558360"/>
            <a:ext cx="1286259" cy="2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2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825625"/>
            <a:ext cx="10784542" cy="4109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176" y="6139793"/>
            <a:ext cx="2864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4824" y="6139793"/>
            <a:ext cx="4509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26DEDF-8649-46C8-84F6-4C4203EC114C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139793"/>
            <a:ext cx="2891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ecorative line break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0" y="1558360"/>
            <a:ext cx="1286259" cy="2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825625"/>
            <a:ext cx="10784542" cy="4109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176" y="6139793"/>
            <a:ext cx="2864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4824" y="6139793"/>
            <a:ext cx="4509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8B979F-B649-4551-9526-7B7BA1B9EC5A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139793"/>
            <a:ext cx="2891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ecorative line break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0" y="1558360"/>
            <a:ext cx="1286259" cy="2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12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825625"/>
            <a:ext cx="10784542" cy="4109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176" y="6139793"/>
            <a:ext cx="2864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4824" y="6139793"/>
            <a:ext cx="4509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B6E715F-90E1-437D-82BC-1FFF3E700818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139793"/>
            <a:ext cx="2891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ecorative line break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0" y="1558360"/>
            <a:ext cx="1286259" cy="2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1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188" y="215153"/>
            <a:ext cx="11775141" cy="64321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176" y="457200"/>
            <a:ext cx="10784542" cy="10264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176" y="1825625"/>
            <a:ext cx="10784542" cy="4109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176" y="6139793"/>
            <a:ext cx="2864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4824" y="6139793"/>
            <a:ext cx="4509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745FDA-2E96-4A67-AC97-21DE124B264A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139793"/>
            <a:ext cx="2891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7F5B69-6281-4C1F-8C38-6DA0F56DA4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ecorative line break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0" y="1558360"/>
            <a:ext cx="1286259" cy="2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6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privacy.ed.gov/ferpa" TargetMode="External"/><Relationship Id="rId2" Type="http://schemas.openxmlformats.org/officeDocument/2006/relationships/hyperlink" Target="https://www.oregon.gov/ode/students-and-family/equity/civilrights/Documents/ODE-Supporting-Gender-Expansive-Students.pdf" TargetMode="External"/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sasportal.org/resource-item/en/crisis-alert-file-forma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www.oregon.gov/odhs/report-abuse/Pages/mandatory-reporting.asp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gon.gov/ode/educator-resources/assessment/Pages/Assessment-Administration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Relationship Id="rId6" Type="http://schemas.openxmlformats.org/officeDocument/2006/relationships/hyperlink" Target="https://www.oregon.gov/odhs/report-abuse/Pages/default.aspx" TargetMode="External"/><Relationship Id="rId5" Type="http://schemas.openxmlformats.org/officeDocument/2006/relationships/hyperlink" Target="https://osasportal.org/contact.html" TargetMode="External"/><Relationship Id="rId4" Type="http://schemas.openxmlformats.org/officeDocument/2006/relationships/hyperlink" Target="https://osasportal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884" y="2433935"/>
            <a:ext cx="1169719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1B75BC"/>
                </a:solidFill>
                <a:latin typeface="+mj-lt"/>
                <a:ea typeface="+mj-ea"/>
                <a:cs typeface="+mj-cs"/>
              </a:rPr>
              <a:t>Oregon Statewide Assessment System (OSAS)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2052" y="3774961"/>
            <a:ext cx="6705600" cy="88075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/>
              <a:t>Crisis Alert Viewer Training</a:t>
            </a:r>
          </a:p>
        </p:txBody>
      </p:sp>
      <p:sp>
        <p:nvSpPr>
          <p:cNvPr id="6147" name="Subtitle 3"/>
          <p:cNvSpPr>
            <a:spLocks noGrp="1"/>
          </p:cNvSpPr>
          <p:nvPr>
            <p:ph type="subTitle" idx="1"/>
          </p:nvPr>
        </p:nvSpPr>
        <p:spPr>
          <a:xfrm>
            <a:off x="2526821" y="4826001"/>
            <a:ext cx="6976061" cy="635000"/>
          </a:xfrm>
        </p:spPr>
        <p:txBody>
          <a:bodyPr>
            <a:noAutofit/>
          </a:bodyPr>
          <a:lstStyle/>
          <a:p>
            <a:r>
              <a:rPr lang="en-US" altLang="en-US" dirty="0"/>
              <a:t>Optional for RAVs or any role who will see Crisis Alerts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9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8F38-EE70-3541-A2A8-D932013A3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Handling and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17A1A-6AA6-584B-919A-AB4388D6F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1825625"/>
            <a:ext cx="10784542" cy="4314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 all other circumstances, keep secure information secure and sensitive information private. For example:</a:t>
            </a:r>
          </a:p>
          <a:p>
            <a:r>
              <a:rPr lang="en-US" sz="2800" dirty="0"/>
              <a:t>Do not discuss test questions or student responses with unauthorized personnel.</a:t>
            </a:r>
          </a:p>
          <a:p>
            <a:r>
              <a:rPr lang="en-US" sz="2800" dirty="0"/>
              <a:t>Do not reproduce or record test information.</a:t>
            </a:r>
          </a:p>
          <a:p>
            <a:r>
              <a:rPr lang="en-US" sz="2800" dirty="0"/>
              <a:t>Store any copies of secure or sensitive information in a secure location, where unauthorized personnel cannot access it.</a:t>
            </a:r>
          </a:p>
          <a:p>
            <a:r>
              <a:rPr lang="en-US" altLang="en-US" sz="2800" dirty="0">
                <a:solidFill>
                  <a:prstClr val="black">
                    <a:lumMod val="50000"/>
                  </a:prstClr>
                </a:solidFill>
              </a:rPr>
              <a:t>Securely destroy secure or sensitive information when it is no longer needed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00EB16-EF08-0CDD-160F-334C3D1F1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2339" y="5646454"/>
            <a:ext cx="4989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Supporting information in TAM, Section 2.4 and 2.5</a:t>
            </a:r>
          </a:p>
        </p:txBody>
      </p:sp>
    </p:spTree>
    <p:extLst>
      <p:ext uri="{BB962C8B-B14F-4D97-AF65-F5344CB8AC3E}">
        <p14:creationId xmlns:p14="http://schemas.microsoft.com/office/powerpoint/2010/main" val="337139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8CA032-2796-D1F0-1438-9EAEF235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1825624"/>
            <a:ext cx="10784542" cy="4314169"/>
          </a:xfrm>
        </p:spPr>
        <p:txBody>
          <a:bodyPr>
            <a:normAutofit/>
          </a:bodyPr>
          <a:lstStyle/>
          <a:p>
            <a:r>
              <a:rPr lang="en-US" sz="2800" dirty="0"/>
              <a:t>Crisis alerts prompted by responses to the SEED Survey breach student confidentiality insofar as their response is shared at the district and school level.</a:t>
            </a:r>
          </a:p>
          <a:p>
            <a:r>
              <a:rPr lang="en-US" sz="2800" dirty="0"/>
              <a:t>Prioritize student privacy to the extent possible. For example:</a:t>
            </a:r>
          </a:p>
          <a:p>
            <a:pPr lvl="1"/>
            <a:r>
              <a:rPr lang="en-US" sz="2800" dirty="0"/>
              <a:t>If the response discloses a student’s gender identity or sexual orientation, consult ODE’s </a:t>
            </a:r>
            <a:r>
              <a:rPr lang="en-US" sz="2800" dirty="0">
                <a:hlinkClick r:id="rId2"/>
              </a:rPr>
              <a:t>Supporting Gender Expansive Students: Guidance for Schools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Consult the </a:t>
            </a:r>
            <a:r>
              <a:rPr lang="en-US" sz="2800" dirty="0">
                <a:hlinkClick r:id="rId3"/>
              </a:rPr>
              <a:t>Family Education Rights and Privacy Act</a:t>
            </a:r>
            <a:r>
              <a:rPr lang="en-US" sz="2800" dirty="0"/>
              <a:t> (FERPA) as a general resource for decisions about student privacy.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946C7D-D21A-868A-FF38-9E19E99D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Department of Education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AD7C7-E7EF-D0E1-458A-CFC65000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F5DB32-E3C5-2969-78E3-4D20933B9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 Survey and Crisis Alerts</a:t>
            </a:r>
          </a:p>
        </p:txBody>
      </p:sp>
    </p:spTree>
    <p:extLst>
      <p:ext uri="{BB962C8B-B14F-4D97-AF65-F5344CB8AC3E}">
        <p14:creationId xmlns:p14="http://schemas.microsoft.com/office/powerpoint/2010/main" val="2101293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Crisis Alert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3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Notification Process</a:t>
            </a:r>
            <a:endParaRPr lang="en-US" altLang="en-US" sz="3600" dirty="0"/>
          </a:p>
        </p:txBody>
      </p:sp>
      <p:sp>
        <p:nvSpPr>
          <p:cNvPr id="13315" name="Content Placeholder 1"/>
          <p:cNvSpPr>
            <a:spLocks noGrp="1"/>
          </p:cNvSpPr>
          <p:nvPr>
            <p:ph idx="1"/>
          </p:nvPr>
        </p:nvSpPr>
        <p:spPr>
          <a:xfrm>
            <a:off x="717176" y="1801875"/>
            <a:ext cx="10784542" cy="4230788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Student response initially flagged by AI and reviewed by human reader</a:t>
            </a:r>
          </a:p>
          <a:p>
            <a:r>
              <a:rPr lang="en-US" altLang="en-US" sz="2800" dirty="0"/>
              <a:t>Concerning responses sent to Secure File Center of relevant roles (DTC, DLU, RAV)</a:t>
            </a:r>
          </a:p>
          <a:p>
            <a:r>
              <a:rPr lang="en-US" altLang="en-US" sz="2800" dirty="0"/>
              <a:t>Vendor also sends email to each user who received a copy of the Crisis Alert, telling them to check their Secure File Center</a:t>
            </a:r>
          </a:p>
          <a:p>
            <a:r>
              <a:rPr lang="en-US" altLang="en-US" sz="2800" dirty="0"/>
              <a:t>Additionally, ODE sends an email to each person with a DTC or RAV role, confirming that they received one or more crisis alerts that day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4904509" y="6139793"/>
            <a:ext cx="62593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>
                <a:solidFill>
                  <a:srgbClr val="1B75BC"/>
                </a:solidFill>
                <a:latin typeface="Times New Roman" panose="02020603050405020304" pitchFamily="18" charset="0"/>
              </a:rPr>
              <a:t>TAM, Appendix D: Crisis Alert Process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29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District Action</a:t>
            </a:r>
          </a:p>
        </p:txBody>
      </p:sp>
      <p:sp>
        <p:nvSpPr>
          <p:cNvPr id="13315" name="Content Placeholder 1"/>
          <p:cNvSpPr>
            <a:spLocks noGrp="1"/>
          </p:cNvSpPr>
          <p:nvPr>
            <p:ph idx="1"/>
          </p:nvPr>
        </p:nvSpPr>
        <p:spPr>
          <a:xfrm>
            <a:off x="717176" y="1801875"/>
            <a:ext cx="10784542" cy="4230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/>
              <a:t>DTCs must establish a formal process to ensure completion of all the following upon notification of a crisis alert:</a:t>
            </a:r>
          </a:p>
          <a:p>
            <a:r>
              <a:rPr lang="en-US" altLang="en-US" sz="2800" dirty="0"/>
              <a:t>Listen to or read the crisis alert</a:t>
            </a:r>
          </a:p>
          <a:p>
            <a:pPr lvl="1"/>
            <a:r>
              <a:rPr lang="en-US" altLang="en-US" sz="2800" dirty="0"/>
              <a:t>Consult the </a:t>
            </a:r>
            <a:r>
              <a:rPr lang="en-US" altLang="en-US" sz="2800" dirty="0">
                <a:hlinkClick r:id="rId3"/>
              </a:rPr>
              <a:t>Crisis Alert File Format</a:t>
            </a:r>
            <a:r>
              <a:rPr lang="en-US" altLang="en-US" sz="2800" dirty="0"/>
              <a:t> as needed</a:t>
            </a:r>
          </a:p>
          <a:p>
            <a:pPr lvl="1"/>
            <a:r>
              <a:rPr lang="en-US" altLang="en-US" sz="2800" dirty="0"/>
              <a:t>Crisis alerts expire after 10 days</a:t>
            </a:r>
          </a:p>
          <a:p>
            <a:r>
              <a:rPr lang="en-US" altLang="en-US" sz="2800" dirty="0"/>
              <a:t>Forward the crisis alert to, and call, the building principal</a:t>
            </a:r>
          </a:p>
          <a:p>
            <a:pPr lvl="1"/>
            <a:r>
              <a:rPr lang="en-US" altLang="en-US" sz="2800" dirty="0"/>
              <a:t>If the principal is implicated in the alert, forward to and call the district superintendent instead</a:t>
            </a:r>
          </a:p>
          <a:p>
            <a:r>
              <a:rPr lang="en-US" altLang="en-US" sz="2800" dirty="0"/>
              <a:t>File report with DHS if indicated (see </a:t>
            </a:r>
            <a:r>
              <a:rPr lang="en-US" altLang="en-US" sz="2800" dirty="0">
                <a:hlinkClick r:id="rId4"/>
              </a:rPr>
              <a:t>mandatory reporting information</a:t>
            </a:r>
            <a:r>
              <a:rPr lang="en-US" altLang="en-US" sz="2800" dirty="0"/>
              <a:t>)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4904509" y="6139793"/>
            <a:ext cx="62593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>
                <a:solidFill>
                  <a:srgbClr val="1B75BC"/>
                </a:solidFill>
                <a:latin typeface="Times New Roman" panose="02020603050405020304" pitchFamily="18" charset="0"/>
              </a:rPr>
              <a:t>TAM, Appendix D: Crisis Alert Process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990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hlinkClick r:id="rId3"/>
              </a:rPr>
              <a:t>Test Administration Manual</a:t>
            </a:r>
            <a:r>
              <a:rPr lang="en-US" altLang="en-US" sz="2800" dirty="0"/>
              <a:t> </a:t>
            </a:r>
          </a:p>
          <a:p>
            <a:r>
              <a:rPr lang="en-US" altLang="en-US" sz="2800" dirty="0">
                <a:hlinkClick r:id="rId4"/>
              </a:rPr>
              <a:t>OSAS Portal</a:t>
            </a:r>
            <a:r>
              <a:rPr lang="en-US" altLang="en-US" sz="2800" dirty="0"/>
              <a:t> (with access to Secure File Center)</a:t>
            </a:r>
          </a:p>
          <a:p>
            <a:r>
              <a:rPr lang="en-US" altLang="en-US" sz="2800" dirty="0">
                <a:hlinkClick r:id="rId5"/>
              </a:rPr>
              <a:t>Cambium Assessment Helpdesk</a:t>
            </a:r>
            <a:endParaRPr lang="en-US" altLang="en-US" sz="2800" dirty="0"/>
          </a:p>
          <a:p>
            <a:r>
              <a:rPr lang="en-US" altLang="en-US" sz="2800" dirty="0">
                <a:hlinkClick r:id="rId6"/>
              </a:rPr>
              <a:t>DHS How to Report Abuse or Neglect</a:t>
            </a:r>
            <a:endParaRPr lang="en-US" alt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Oregon Department of Education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357F5B69-6281-4C1F-8C38-6DA0F56DA430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altLang="en-US" dirty="0"/>
              <a:t>Online Resources</a:t>
            </a:r>
          </a:p>
        </p:txBody>
      </p:sp>
    </p:spTree>
    <p:extLst>
      <p:ext uri="{BB962C8B-B14F-4D97-AF65-F5344CB8AC3E}">
        <p14:creationId xmlns:p14="http://schemas.microsoft.com/office/powerpoint/2010/main" val="155243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1B75BC"/>
                </a:solidFill>
              </a:rPr>
              <a:t>Topics</a:t>
            </a:r>
            <a:endParaRPr lang="en-US" altLang="en-US" sz="3600" dirty="0">
              <a:solidFill>
                <a:srgbClr val="1B75BC"/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200" dirty="0"/>
              <a:t>Crisis Alerts: Summary</a:t>
            </a:r>
          </a:p>
          <a:p>
            <a:r>
              <a:rPr lang="en-US" altLang="en-US" sz="3200" dirty="0"/>
              <a:t>Secure or Sensitive Information</a:t>
            </a:r>
          </a:p>
          <a:p>
            <a:r>
              <a:rPr lang="en-US" altLang="en-US" sz="3200" dirty="0"/>
              <a:t>Crisis Alerts: Roles and Responsibilities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4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Crisis Alerts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What are Crisis Alerts?</a:t>
            </a:r>
          </a:p>
        </p:txBody>
      </p:sp>
      <p:sp>
        <p:nvSpPr>
          <p:cNvPr id="1126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ODE’s test vendor monitors student responses on all Oregon tests and surveys.</a:t>
            </a:r>
          </a:p>
          <a:p>
            <a:r>
              <a:rPr lang="en-US" altLang="en-US" sz="2800" dirty="0"/>
              <a:t>Potentially concerning responses (student safety, well-being, etc.) are flagged by the vendor (including review by human readers).</a:t>
            </a:r>
          </a:p>
          <a:p>
            <a:r>
              <a:rPr lang="en-US" altLang="en-US" sz="2800" dirty="0"/>
              <a:t>A notification of the concern, including a reproduction of the response that initiated the report, is sent to the OSAS Secure File Center of all district users with a District Test Coordinator (DTC), District Level User (DLU), or Response Alert Viewer (RAV) role.</a:t>
            </a:r>
          </a:p>
          <a:p>
            <a:r>
              <a:rPr lang="en-US" altLang="en-US" sz="2800" dirty="0"/>
              <a:t>This notification is called a “crisis alert”.</a:t>
            </a:r>
          </a:p>
        </p:txBody>
      </p:sp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7518300" y="5853783"/>
            <a:ext cx="37454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>
                <a:solidFill>
                  <a:srgbClr val="1B75BC"/>
                </a:solidFill>
                <a:latin typeface="Times New Roman" panose="02020603050405020304" pitchFamily="18" charset="0"/>
              </a:rPr>
              <a:t>TAM, Section 2.6: Sensitive Responses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1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6000"/>
    </mc:Choice>
    <mc:Fallback xmlns="">
      <p:transition spd="slow" advClick="0" advTm="9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5FEA9-3DB9-B1ED-B7CF-BA202BC3E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1825624"/>
            <a:ext cx="10784542" cy="4104913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2800" dirty="0"/>
              <a:t>Student describes or reports harm to self and/or intent to harm self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2800" dirty="0"/>
              <a:t>Student describes or reports harm to others and/or intent to harm others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2800" dirty="0"/>
              <a:t>Student describes or reports harm from others (including bullying, fighting, harassment that is presently occurring and/or has occurred in the past)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2800" dirty="0"/>
              <a:t>Specific words flagged by AI and confirmed as indicative of a crisis alert after review by a human reader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7E8452-44AA-9104-9059-E366935C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62E61-3AB6-F906-AFA2-D87AA3FF7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47F8E5C-1407-DA28-5969-3F8DF6F4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Response Criteria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BA552B2C-17A2-D6FF-D1E4-844D8DCE4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300" y="5853783"/>
            <a:ext cx="37454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>
                <a:solidFill>
                  <a:srgbClr val="1B75BC"/>
                </a:solidFill>
                <a:latin typeface="Times New Roman" panose="02020603050405020304" pitchFamily="18" charset="0"/>
              </a:rPr>
              <a:t>TAM, Section 2.6: Sensitive Responses</a:t>
            </a:r>
          </a:p>
        </p:txBody>
      </p:sp>
    </p:spTree>
    <p:extLst>
      <p:ext uri="{BB962C8B-B14F-4D97-AF65-F5344CB8AC3E}">
        <p14:creationId xmlns:p14="http://schemas.microsoft.com/office/powerpoint/2010/main" val="1160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591304-3ACB-C15F-CBBC-7A70A38B8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There must be at least two personnel in each district who receive and can respond to crisis alerts.</a:t>
            </a:r>
          </a:p>
          <a:p>
            <a:pPr lvl="1"/>
            <a:r>
              <a:rPr lang="en-US" sz="2800" dirty="0"/>
              <a:t>Districts are not required to designate RAVs if there are already sufficient personnel with the DTC or DLU role to process crisis alerts.</a:t>
            </a:r>
          </a:p>
          <a:p>
            <a:r>
              <a:rPr lang="en-US" sz="2800" dirty="0"/>
              <a:t>Any district personnel can be assigned a RAV role.</a:t>
            </a:r>
          </a:p>
          <a:p>
            <a:pPr lvl="1"/>
            <a:r>
              <a:rPr lang="en-US" sz="2800" dirty="0"/>
              <a:t>Only one role can be associated with a single email address.</a:t>
            </a:r>
          </a:p>
          <a:p>
            <a:pPr lvl="1"/>
            <a:r>
              <a:rPr lang="en-US" sz="2800" dirty="0"/>
              <a:t>Roles that receive crisis alerts will see </a:t>
            </a:r>
            <a:r>
              <a:rPr lang="en-US" sz="2800" i="1" dirty="0"/>
              <a:t>all</a:t>
            </a:r>
            <a:r>
              <a:rPr lang="en-US" sz="2800" dirty="0"/>
              <a:t> alerts for the district. It is not possible to restrict access to alerts for a single building or set of buildings.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C94086-8659-F86D-507D-B14A3194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8B6B7-3590-583D-42FE-AC416E03D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E6757C-B56F-A65A-7DC2-354B7E4CD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the RAV Role</a:t>
            </a:r>
          </a:p>
        </p:txBody>
      </p:sp>
    </p:spTree>
    <p:extLst>
      <p:ext uri="{BB962C8B-B14F-4D97-AF65-F5344CB8AC3E}">
        <p14:creationId xmlns:p14="http://schemas.microsoft.com/office/powerpoint/2010/main" val="3797000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Secure or Sensitive Information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8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2AEB-1DDB-9D42-8D2C-3F2DCC68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Crisis Alert Contents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58624-6879-294F-82B1-2F8F22D1A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/>
              <a:t>Any role who receives crisis alerts (DTC, DLU, RAV) will likely be exposed to secure or sensitive information, including:</a:t>
            </a:r>
          </a:p>
          <a:p>
            <a:r>
              <a:rPr lang="en-US" altLang="en-US" sz="2800" dirty="0"/>
              <a:t>Test questions</a:t>
            </a:r>
          </a:p>
          <a:p>
            <a:r>
              <a:rPr lang="en-US" altLang="en-US" sz="2800" dirty="0"/>
              <a:t>Student responses</a:t>
            </a:r>
          </a:p>
          <a:p>
            <a:r>
              <a:rPr lang="en-US" altLang="en-US" sz="2800" dirty="0"/>
              <a:t>Personal or private information about students, staff, families, or others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F4773E-A951-E774-1148-F88B6B599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429" y="5646454"/>
            <a:ext cx="38182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TAM, Appendix D: Crisis Alert Process</a:t>
            </a:r>
          </a:p>
        </p:txBody>
      </p:sp>
    </p:spTree>
    <p:extLst>
      <p:ext uri="{BB962C8B-B14F-4D97-AF65-F5344CB8AC3E}">
        <p14:creationId xmlns:p14="http://schemas.microsoft.com/office/powerpoint/2010/main" val="2906962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8F45E3-9F74-4B64-C136-0C05491FB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1825624"/>
            <a:ext cx="10784542" cy="4679293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Secure or sensitive information should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only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 used for the following purposes.</a:t>
            </a:r>
          </a:p>
          <a:p>
            <a:pPr marL="457200" marR="0" lvl="0" indent="-457200" algn="l" defTabSz="914400" rtl="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Taking appropriate action based on a crisis alert (notifying DHS of a child abuse or neglect, supporting a student in crisis, etc.)</a:t>
            </a:r>
          </a:p>
          <a:p>
            <a:pPr marL="457200" marR="0" lvl="0" indent="-457200" algn="l" defTabSz="914400" rtl="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Providing necessary information to authorized persons who need it to carry out actions referred to above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Department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5B69-6281-4C1F-8C38-6DA0F56DA430}" type="slidenum">
              <a:rPr lang="en-US" smtClean="0"/>
              <a:t>9</a:t>
            </a:fld>
            <a:endParaRPr lang="en-US" dirty="0"/>
          </a:p>
        </p:txBody>
      </p:sp>
      <p:sp>
        <p:nvSpPr>
          <p:cNvPr id="922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Proper Use</a:t>
            </a:r>
          </a:p>
        </p:txBody>
      </p:sp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7683429" y="5646454"/>
            <a:ext cx="38182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TAM, Appendix D: Crisis Alert Process</a:t>
            </a:r>
          </a:p>
        </p:txBody>
      </p:sp>
    </p:spTree>
    <p:extLst>
      <p:ext uri="{BB962C8B-B14F-4D97-AF65-F5344CB8AC3E}">
        <p14:creationId xmlns:p14="http://schemas.microsoft.com/office/powerpoint/2010/main" val="3265991437"/>
      </p:ext>
    </p:extLst>
  </p:cSld>
  <p:clrMapOvr>
    <a:masterClrMapping/>
  </p:clrMapOvr>
</p:sld>
</file>

<file path=ppt/theme/theme1.xml><?xml version="1.0" encoding="utf-8"?>
<a:theme xmlns:a="http://schemas.openxmlformats.org/drawingml/2006/main" name="2021ODE">
  <a:themeElements>
    <a:clrScheme name="ODE2021">
      <a:dk1>
        <a:sysClr val="windowText" lastClr="000000"/>
      </a:dk1>
      <a:lt1>
        <a:sysClr val="window" lastClr="FFFFFF"/>
      </a:lt1>
      <a:dk2>
        <a:srgbClr val="00A8A5"/>
      </a:dk2>
      <a:lt2>
        <a:srgbClr val="F2FAFE"/>
      </a:lt2>
      <a:accent1>
        <a:srgbClr val="006CAD"/>
      </a:accent1>
      <a:accent2>
        <a:srgbClr val="9F2065"/>
      </a:accent2>
      <a:accent3>
        <a:srgbClr val="DC5626"/>
      </a:accent3>
      <a:accent4>
        <a:srgbClr val="BB8A0A"/>
      </a:accent4>
      <a:accent5>
        <a:srgbClr val="007F43"/>
      </a:accent5>
      <a:accent6>
        <a:srgbClr val="C45BA3"/>
      </a:accent6>
      <a:hlink>
        <a:srgbClr val="1B75BC"/>
      </a:hlink>
      <a:folHlink>
        <a:srgbClr val="21AAE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DE-PowerPoint-Template [Read-Only]" id="{932AF277-D774-4D9B-949A-41E808AAE211}" vid="{EB67050E-0E24-4803-A5FA-A7DAB8675003}"/>
    </a:ext>
  </a:extLst>
</a:theme>
</file>

<file path=ppt/theme/theme2.xml><?xml version="1.0" encoding="utf-8"?>
<a:theme xmlns:a="http://schemas.openxmlformats.org/drawingml/2006/main" name="Green_2021ODE">
  <a:themeElements>
    <a:clrScheme name="ODE2021">
      <a:dk1>
        <a:sysClr val="windowText" lastClr="000000"/>
      </a:dk1>
      <a:lt1>
        <a:sysClr val="window" lastClr="FFFFFF"/>
      </a:lt1>
      <a:dk2>
        <a:srgbClr val="00A8A5"/>
      </a:dk2>
      <a:lt2>
        <a:srgbClr val="F2FAFE"/>
      </a:lt2>
      <a:accent1>
        <a:srgbClr val="006CAD"/>
      </a:accent1>
      <a:accent2>
        <a:srgbClr val="9F2065"/>
      </a:accent2>
      <a:accent3>
        <a:srgbClr val="DC5626"/>
      </a:accent3>
      <a:accent4>
        <a:srgbClr val="BB8A0A"/>
      </a:accent4>
      <a:accent5>
        <a:srgbClr val="007F43"/>
      </a:accent5>
      <a:accent6>
        <a:srgbClr val="C45BA3"/>
      </a:accent6>
      <a:hlink>
        <a:srgbClr val="1B75BC"/>
      </a:hlink>
      <a:folHlink>
        <a:srgbClr val="21AAE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DE-PowerPoint-Template [Read-Only]" id="{932AF277-D774-4D9B-949A-41E808AAE211}" vid="{697ED0C2-6A2F-44BD-A89B-AB51946EBEAC}"/>
    </a:ext>
  </a:extLst>
</a:theme>
</file>

<file path=ppt/theme/theme3.xml><?xml version="1.0" encoding="utf-8"?>
<a:theme xmlns:a="http://schemas.openxmlformats.org/drawingml/2006/main" name="Gold_2021ODE">
  <a:themeElements>
    <a:clrScheme name="ODE2021">
      <a:dk1>
        <a:sysClr val="windowText" lastClr="000000"/>
      </a:dk1>
      <a:lt1>
        <a:sysClr val="window" lastClr="FFFFFF"/>
      </a:lt1>
      <a:dk2>
        <a:srgbClr val="00A8A5"/>
      </a:dk2>
      <a:lt2>
        <a:srgbClr val="F2FAFE"/>
      </a:lt2>
      <a:accent1>
        <a:srgbClr val="006CAD"/>
      </a:accent1>
      <a:accent2>
        <a:srgbClr val="9F2065"/>
      </a:accent2>
      <a:accent3>
        <a:srgbClr val="DC5626"/>
      </a:accent3>
      <a:accent4>
        <a:srgbClr val="BB8A0A"/>
      </a:accent4>
      <a:accent5>
        <a:srgbClr val="007F43"/>
      </a:accent5>
      <a:accent6>
        <a:srgbClr val="C45BA3"/>
      </a:accent6>
      <a:hlink>
        <a:srgbClr val="1B75BC"/>
      </a:hlink>
      <a:folHlink>
        <a:srgbClr val="21AAE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DE-PowerPoint-Template [Read-Only]" id="{932AF277-D774-4D9B-949A-41E808AAE211}" vid="{BFF507A3-746C-4A8E-AC20-2966B2C8A103}"/>
    </a:ext>
  </a:extLst>
</a:theme>
</file>

<file path=ppt/theme/theme4.xml><?xml version="1.0" encoding="utf-8"?>
<a:theme xmlns:a="http://schemas.openxmlformats.org/drawingml/2006/main" name="Orange_2021ODE">
  <a:themeElements>
    <a:clrScheme name="ODE2021">
      <a:dk1>
        <a:sysClr val="windowText" lastClr="000000"/>
      </a:dk1>
      <a:lt1>
        <a:sysClr val="window" lastClr="FFFFFF"/>
      </a:lt1>
      <a:dk2>
        <a:srgbClr val="00A8A5"/>
      </a:dk2>
      <a:lt2>
        <a:srgbClr val="F2FAFE"/>
      </a:lt2>
      <a:accent1>
        <a:srgbClr val="006CAD"/>
      </a:accent1>
      <a:accent2>
        <a:srgbClr val="9F2065"/>
      </a:accent2>
      <a:accent3>
        <a:srgbClr val="DC5626"/>
      </a:accent3>
      <a:accent4>
        <a:srgbClr val="BB8A0A"/>
      </a:accent4>
      <a:accent5>
        <a:srgbClr val="007F43"/>
      </a:accent5>
      <a:accent6>
        <a:srgbClr val="C45BA3"/>
      </a:accent6>
      <a:hlink>
        <a:srgbClr val="1B75BC"/>
      </a:hlink>
      <a:folHlink>
        <a:srgbClr val="21AAE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DE-PowerPoint-Template [Read-Only]" id="{932AF277-D774-4D9B-949A-41E808AAE211}" vid="{47491027-B441-47A4-BE8F-967E7F9DFD6B}"/>
    </a:ext>
  </a:extLst>
</a:theme>
</file>

<file path=ppt/theme/theme5.xml><?xml version="1.0" encoding="utf-8"?>
<a:theme xmlns:a="http://schemas.openxmlformats.org/drawingml/2006/main" name="Red_2021ODE">
  <a:themeElements>
    <a:clrScheme name="ODE2021">
      <a:dk1>
        <a:sysClr val="windowText" lastClr="000000"/>
      </a:dk1>
      <a:lt1>
        <a:sysClr val="window" lastClr="FFFFFF"/>
      </a:lt1>
      <a:dk2>
        <a:srgbClr val="00A8A5"/>
      </a:dk2>
      <a:lt2>
        <a:srgbClr val="F2FAFE"/>
      </a:lt2>
      <a:accent1>
        <a:srgbClr val="006CAD"/>
      </a:accent1>
      <a:accent2>
        <a:srgbClr val="9F2065"/>
      </a:accent2>
      <a:accent3>
        <a:srgbClr val="DC5626"/>
      </a:accent3>
      <a:accent4>
        <a:srgbClr val="BB8A0A"/>
      </a:accent4>
      <a:accent5>
        <a:srgbClr val="007F43"/>
      </a:accent5>
      <a:accent6>
        <a:srgbClr val="C45BA3"/>
      </a:accent6>
      <a:hlink>
        <a:srgbClr val="1B75BC"/>
      </a:hlink>
      <a:folHlink>
        <a:srgbClr val="21AAE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DE-PowerPoint-Template [Read-Only]" id="{932AF277-D774-4D9B-949A-41E808AAE211}" vid="{AEBF3550-3ED6-42D9-9388-1BD7DEB20E28}"/>
    </a:ext>
  </a:extLst>
</a:theme>
</file>

<file path=ppt/theme/theme6.xml><?xml version="1.0" encoding="utf-8"?>
<a:theme xmlns:a="http://schemas.openxmlformats.org/drawingml/2006/main" name="Teal_2021ODE">
  <a:themeElements>
    <a:clrScheme name="ODE2021">
      <a:dk1>
        <a:sysClr val="windowText" lastClr="000000"/>
      </a:dk1>
      <a:lt1>
        <a:sysClr val="window" lastClr="FFFFFF"/>
      </a:lt1>
      <a:dk2>
        <a:srgbClr val="00A8A5"/>
      </a:dk2>
      <a:lt2>
        <a:srgbClr val="F2FAFE"/>
      </a:lt2>
      <a:accent1>
        <a:srgbClr val="006CAD"/>
      </a:accent1>
      <a:accent2>
        <a:srgbClr val="9F2065"/>
      </a:accent2>
      <a:accent3>
        <a:srgbClr val="DC5626"/>
      </a:accent3>
      <a:accent4>
        <a:srgbClr val="BB8A0A"/>
      </a:accent4>
      <a:accent5>
        <a:srgbClr val="007F43"/>
      </a:accent5>
      <a:accent6>
        <a:srgbClr val="C45BA3"/>
      </a:accent6>
      <a:hlink>
        <a:srgbClr val="1B75BC"/>
      </a:hlink>
      <a:folHlink>
        <a:srgbClr val="21AAE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DE-PowerPoint-Template [Read-Only]" id="{932AF277-D774-4D9B-949A-41E808AAE211}" vid="{89E1311E-2E1D-4481-BE67-5562D085D4A5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E426A0BE1DCD4282029129806F0353" ma:contentTypeVersion="8" ma:contentTypeDescription="Create a new document." ma:contentTypeScope="" ma:versionID="2fa6e710697f4022c0d5a648e4491bb5">
  <xsd:schema xmlns:xsd="http://www.w3.org/2001/XMLSchema" xmlns:xs="http://www.w3.org/2001/XMLSchema" xmlns:p="http://schemas.microsoft.com/office/2006/metadata/properties" xmlns:ns1="http://schemas.microsoft.com/sharepoint/v3" xmlns:ns2="826a7eb6-1fc1-4229-aedf-6a10bdcdc31e" xmlns:ns3="54031767-dd6d-417c-ab73-583408f47564" targetNamespace="http://schemas.microsoft.com/office/2006/metadata/properties" ma:root="true" ma:fieldsID="256e605d0e29d97c9081fe2632c68745" ns1:_="" ns2:_="" ns3:_="">
    <xsd:import namespace="http://schemas.microsoft.com/sharepoint/v3"/>
    <xsd:import namespace="826a7eb6-1fc1-4229-aedf-6a10bdcdc31e"/>
    <xsd:import namespace="54031767-dd6d-417c-ab73-583408f4756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Estimated_x0020_Creation_x0020_Date" minOccurs="0"/>
                <xsd:element ref="ns2:Remediation_x0020_Date" minOccurs="0"/>
                <xsd:element ref="ns2:Priorit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a7eb6-1fc1-4229-aedf-6a10bdcdc31e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6" nillable="true" ma:displayName="Estimated Creation Date" ma:format="DateOnly" ma:internalName="Estimated_x0020_Creation_x0020_Date" ma:readOnly="false">
      <xsd:simpleType>
        <xsd:restriction base="dms:DateTime"/>
      </xsd:simpleType>
    </xsd:element>
    <xsd:element name="Remediation_x0020_Date" ma:index="7" nillable="true" ma:displayName="Remediation Date" ma:default="[today]" ma:format="DateOnly" ma:internalName="Remediation_x0020_Date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1767-dd6d-417c-ab73-583408f47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stimated_x0020_Creation_x0020_Date xmlns="826a7eb6-1fc1-4229-aedf-6a10bdcdc31e" xsi:nil="true"/>
    <Remediation_x0020_Date xmlns="826a7eb6-1fc1-4229-aedf-6a10bdcdc31e">2024-12-16T15:48:54+00:00</Remediation_x0020_Date>
    <PublishingExpirationDate xmlns="http://schemas.microsoft.com/sharepoint/v3" xsi:nil="true"/>
    <PublishingStartDate xmlns="http://schemas.microsoft.com/sharepoint/v3" xsi:nil="true"/>
    <Priority xmlns="826a7eb6-1fc1-4229-aedf-6a10bdcdc31e">New</Priority>
  </documentManagement>
</p:properties>
</file>

<file path=customXml/itemProps1.xml><?xml version="1.0" encoding="utf-8"?>
<ds:datastoreItem xmlns:ds="http://schemas.openxmlformats.org/officeDocument/2006/customXml" ds:itemID="{D447A322-F2A7-4670-910C-2A1136614BE7}"/>
</file>

<file path=customXml/itemProps2.xml><?xml version="1.0" encoding="utf-8"?>
<ds:datastoreItem xmlns:ds="http://schemas.openxmlformats.org/officeDocument/2006/customXml" ds:itemID="{AAB8E054-D42B-427C-AD47-5E8280B96874}"/>
</file>

<file path=customXml/itemProps3.xml><?xml version="1.0" encoding="utf-8"?>
<ds:datastoreItem xmlns:ds="http://schemas.openxmlformats.org/officeDocument/2006/customXml" ds:itemID="{5FC9F50C-E768-4444-97FD-49DA5E43E436}"/>
</file>

<file path=docProps/app.xml><?xml version="1.0" encoding="utf-8"?>
<Properties xmlns="http://schemas.openxmlformats.org/officeDocument/2006/extended-properties" xmlns:vt="http://schemas.openxmlformats.org/officeDocument/2006/docPropsVTypes">
  <Template>ODE-PowerPoint-Template</Template>
  <TotalTime>5445</TotalTime>
  <Words>917</Words>
  <Application>Microsoft Office PowerPoint</Application>
  <PresentationFormat>Widescreen</PresentationFormat>
  <Paragraphs>114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Times New Roman</vt:lpstr>
      <vt:lpstr>2021ODE</vt:lpstr>
      <vt:lpstr>Green_2021ODE</vt:lpstr>
      <vt:lpstr>Gold_2021ODE</vt:lpstr>
      <vt:lpstr>Orange_2021ODE</vt:lpstr>
      <vt:lpstr>Red_2021ODE</vt:lpstr>
      <vt:lpstr>Teal_2021ODE</vt:lpstr>
      <vt:lpstr>Crisis Alert Viewer Training</vt:lpstr>
      <vt:lpstr>Topics</vt:lpstr>
      <vt:lpstr>Crisis Alerts</vt:lpstr>
      <vt:lpstr>What are Crisis Alerts?</vt:lpstr>
      <vt:lpstr>Sensitive Response Criteria</vt:lpstr>
      <vt:lpstr>Assigning the RAV Role</vt:lpstr>
      <vt:lpstr>Secure or Sensitive Information</vt:lpstr>
      <vt:lpstr>Crisis Alert Contents</vt:lpstr>
      <vt:lpstr>Proper Use</vt:lpstr>
      <vt:lpstr>Handling and Storage</vt:lpstr>
      <vt:lpstr>SEED Survey and Crisis Alerts</vt:lpstr>
      <vt:lpstr>Crisis Alert Process</vt:lpstr>
      <vt:lpstr>Notification Process</vt:lpstr>
      <vt:lpstr>District Action</vt:lpstr>
      <vt:lpstr>Online Resources</vt:lpstr>
    </vt:vector>
  </TitlesOfParts>
  <Company>Oregon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Security Training</dc:title>
  <dc:creator>WOLCOTT Ben - ODE</dc:creator>
  <cp:lastModifiedBy>PLATTNER Crys * ODE</cp:lastModifiedBy>
  <cp:revision>141</cp:revision>
  <dcterms:created xsi:type="dcterms:W3CDTF">2018-06-15T23:45:52Z</dcterms:created>
  <dcterms:modified xsi:type="dcterms:W3CDTF">2024-12-16T15:47:33Z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730ea53-6f5e-4160-81a5-992a9105450a_Enabled">
    <vt:lpwstr>true</vt:lpwstr>
  </property>
  <property fmtid="{D5CDD505-2E9C-101B-9397-08002B2CF9AE}" pid="3" name="MSIP_Label_7730ea53-6f5e-4160-81a5-992a9105450a_SetDate">
    <vt:lpwstr>2024-08-09T15:32:27Z</vt:lpwstr>
  </property>
  <property fmtid="{D5CDD505-2E9C-101B-9397-08002B2CF9AE}" pid="4" name="MSIP_Label_7730ea53-6f5e-4160-81a5-992a9105450a_Method">
    <vt:lpwstr>Standard</vt:lpwstr>
  </property>
  <property fmtid="{D5CDD505-2E9C-101B-9397-08002B2CF9AE}" pid="5" name="MSIP_Label_7730ea53-6f5e-4160-81a5-992a9105450a_Name">
    <vt:lpwstr>Level 2 - Limited (Items)</vt:lpwstr>
  </property>
  <property fmtid="{D5CDD505-2E9C-101B-9397-08002B2CF9AE}" pid="6" name="MSIP_Label_7730ea53-6f5e-4160-81a5-992a9105450a_SiteId">
    <vt:lpwstr>b4f51418-b269-49a2-935a-fa54bf584fc8</vt:lpwstr>
  </property>
  <property fmtid="{D5CDD505-2E9C-101B-9397-08002B2CF9AE}" pid="7" name="MSIP_Label_7730ea53-6f5e-4160-81a5-992a9105450a_ActionId">
    <vt:lpwstr>0f967699-5706-4721-852a-efe962bb5641</vt:lpwstr>
  </property>
  <property fmtid="{D5CDD505-2E9C-101B-9397-08002B2CF9AE}" pid="8" name="MSIP_Label_7730ea53-6f5e-4160-81a5-992a9105450a_ContentBits">
    <vt:lpwstr>0</vt:lpwstr>
  </property>
  <property fmtid="{D5CDD505-2E9C-101B-9397-08002B2CF9AE}" pid="9" name="ContentTypeId">
    <vt:lpwstr>0x010100ACE426A0BE1DCD4282029129806F0353</vt:lpwstr>
  </property>
</Properties>
</file>