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4.xml" ContentType="application/vnd.openxmlformats-officedocument.presentationml.tags+xml"/>
  <Override PartName="/ppt/tags/tag13.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docProps/custom.xml" ContentType="application/vnd.openxmlformats-officedocument.custom-properties+xml"/>
  <Override PartName="/ppt/tags/tag6.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4"/>
  </p:notesMasterIdLst>
  <p:sldIdLst>
    <p:sldId id="306" r:id="rId2"/>
    <p:sldId id="310" r:id="rId3"/>
    <p:sldId id="307" r:id="rId4"/>
    <p:sldId id="312" r:id="rId5"/>
    <p:sldId id="285" r:id="rId6"/>
    <p:sldId id="286" r:id="rId7"/>
    <p:sldId id="284" r:id="rId8"/>
    <p:sldId id="287" r:id="rId9"/>
    <p:sldId id="298" r:id="rId10"/>
    <p:sldId id="299" r:id="rId11"/>
    <p:sldId id="300" r:id="rId12"/>
    <p:sldId id="288" r:id="rId13"/>
    <p:sldId id="293" r:id="rId14"/>
    <p:sldId id="311" r:id="rId15"/>
    <p:sldId id="297" r:id="rId16"/>
    <p:sldId id="289" r:id="rId17"/>
    <p:sldId id="301" r:id="rId18"/>
    <p:sldId id="313" r:id="rId19"/>
    <p:sldId id="290" r:id="rId20"/>
    <p:sldId id="314" r:id="rId21"/>
    <p:sldId id="315"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49"/>
    <a:srgbClr val="314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1" autoAdjust="0"/>
    <p:restoredTop sz="57558" autoAdjust="0"/>
  </p:normalViewPr>
  <p:slideViewPr>
    <p:cSldViewPr snapToGrid="0">
      <p:cViewPr varScale="1">
        <p:scale>
          <a:sx n="65" d="100"/>
          <a:sy n="65" d="100"/>
        </p:scale>
        <p:origin x="2232" y="78"/>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Statewide Interim Assessment System, required for all district and school test coordinators, as well as all test administrators.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961C0927-6C44-49D2-A03E-A327DE0733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7865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a:solidFill>
                  <a:schemeClr val="dk1"/>
                </a:solidFill>
                <a:effectLst/>
                <a:latin typeface="Calibri"/>
                <a:ea typeface="Calibri"/>
                <a:cs typeface="Calibri"/>
                <a:sym typeface="Calibri"/>
              </a:rPr>
              <a:t>The last type of interim assessments available in the ELA and Math Interim Assessment System is the Focused Interim Assessment Blocks or Focused IABs. In this image, there are even fewer assessments targets within the interim assessment and provide the most detailed information in alignment to the assessed targets and standards.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allows educators to dive deeper within a claim to get to very specific assessment targets within a Claim, such as Text Analysis or Operations with whole numbers and decimals.</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Focused IABs also provide educators with direct connections to the Tools for Teachers instructional resources and consist of about 10 – 15 items. The approximate testing time for the Focused IABs is also a 45 -55 minutes class session. Please not that some of the IABs or Focused IABs do require some educator hand-scoring</a:t>
            </a:r>
            <a:r>
              <a:rPr lang="en-US" sz="1200" b="0" i="0" u="none" strike="noStrike" cap="none" baseline="0" dirty="0">
                <a:solidFill>
                  <a:schemeClr val="dk1"/>
                </a:solidFill>
                <a:effectLst/>
                <a:latin typeface="Calibri"/>
                <a:ea typeface="Calibri"/>
                <a:cs typeface="Calibri"/>
                <a:sym typeface="Calibri"/>
              </a:rPr>
              <a:t> components. Please refer to the ODE Interim Assessment Webinar presentations for more information on hand-scoring.</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extLst>
      <p:ext uri="{BB962C8B-B14F-4D97-AF65-F5344CB8AC3E}">
        <p14:creationId xmlns:p14="http://schemas.microsoft.com/office/powerpoint/2010/main" val="57478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a:solidFill>
                  <a:schemeClr val="dk1"/>
                </a:solidFill>
                <a:effectLst/>
                <a:latin typeface="Calibri"/>
                <a:ea typeface="Calibri"/>
                <a:cs typeface="Calibri"/>
                <a:sym typeface="Calibri"/>
              </a:rPr>
              <a:t>The Interim Assessment Blocks available for Science slightly differ in their design as they contain both stand alone short items and tasks or cluster items.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Rather than a learning target approach, they are organized and aligned direct to the Oregon State Science Standards. For example, a task item would be aligned to a standard such as 5-PS1-1 and cross cutting practices.</a:t>
            </a:r>
          </a:p>
          <a:p>
            <a:r>
              <a:rPr lang="en-US" sz="1200" b="0" i="0" u="none" strike="noStrike" cap="none" dirty="0">
                <a:solidFill>
                  <a:schemeClr val="dk1"/>
                </a:solidFill>
                <a:effectLst/>
                <a:latin typeface="Calibri"/>
                <a:ea typeface="Calibri"/>
                <a:cs typeface="Calibri"/>
                <a:sym typeface="Calibri"/>
              </a:rPr>
              <a:t> </a:t>
            </a:r>
          </a:p>
          <a:p>
            <a:r>
              <a:rPr lang="en-US" sz="1200" b="0" i="1" u="none" strike="noStrike" cap="none" dirty="0">
                <a:solidFill>
                  <a:schemeClr val="dk1"/>
                </a:solidFill>
                <a:effectLst/>
                <a:latin typeface="Calibri"/>
                <a:ea typeface="Calibri"/>
                <a:cs typeface="Calibri"/>
                <a:sym typeface="Calibri"/>
              </a:rPr>
              <a:t>[Click Animation]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Further, the Science IAB Cluster items may include up to 4 or 8 interactions to engage in the 3 dimensional design of the assessment. The science interim assessment blocks require a testing time, ranging from 10 – 20 minutes to administer, and because there is no hand scoring requirement, scores are available immediately after administration.</a:t>
            </a: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extLst>
      <p:ext uri="{BB962C8B-B14F-4D97-AF65-F5344CB8AC3E}">
        <p14:creationId xmlns:p14="http://schemas.microsoft.com/office/powerpoint/2010/main" val="406125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Additional flexibility allows educators to administer the Interim Assessments</a:t>
            </a:r>
            <a:r>
              <a:rPr lang="en-US" baseline="0" dirty="0"/>
              <a:t> in both a standardized, on-demand format similar to the summative assessment, or in a non-standardized administration allowing for flexibility of use during direct classroom instruction.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This allows educators to use individual items in real-time instruction. We will discuss the test security requirements for individual use of items in the next section of this module.</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541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Interim Assessment Uses, Test Security, and Administration Features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87989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interim assessment must be activated for educators by either</a:t>
            </a:r>
            <a:r>
              <a:rPr lang="en-US" baseline="0" dirty="0"/>
              <a:t> their District Testing Coordinator or their local School Testing Coordinator. The decision to allow educators access to the interim assessments is determined by their district.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If the educators has completed the prior years TA requirements they will only need to provide evidence they have completed the Module 9 - </a:t>
            </a:r>
            <a:r>
              <a:rPr lang="en-US" sz="1200" dirty="0"/>
              <a:t>Interim Assessment</a:t>
            </a:r>
            <a:r>
              <a:rPr lang="en-US" sz="1200" baseline="0" dirty="0"/>
              <a:t> Administration and Test Security training</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baseline="0" dirty="0"/>
              <a:t>(animation) If an educator did not have a TA user account from the prior instructional year or if the educator has transitioned to a new district which is different from last year. They must complete the reading requirements in Table 5 of the Test Administration Manual and in addition to completing this </a:t>
            </a:r>
            <a:r>
              <a:rPr lang="en-US" baseline="0"/>
              <a:t>Module 9, </a:t>
            </a:r>
            <a:r>
              <a:rPr lang="en-US" baseline="0" dirty="0"/>
              <a:t>they must complete training module 2, 3 , and 4.</a:t>
            </a:r>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14</a:t>
            </a:fld>
            <a:endParaRPr lang="en-US"/>
          </a:p>
        </p:txBody>
      </p:sp>
    </p:spTree>
    <p:extLst>
      <p:ext uri="{BB962C8B-B14F-4D97-AF65-F5344CB8AC3E}">
        <p14:creationId xmlns:p14="http://schemas.microsoft.com/office/powerpoint/2010/main" val="281997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a:t>
            </a:r>
            <a:r>
              <a:rPr lang="en-US" baseline="0" dirty="0"/>
              <a:t> Administrators should follow the following guidance when administering interim assessments whether in person or in a remote setting.</a:t>
            </a:r>
          </a:p>
          <a:p>
            <a:endParaRPr lang="en-US" baseline="0" dirty="0"/>
          </a:p>
          <a:p>
            <a:r>
              <a:rPr lang="en-US" baseline="0" dirty="0"/>
              <a:t>(animation) Know the purpose for administering the interim assessments, choose the interim assessment that will provide the best information, provide necessary supports and considerations in order for students to demonstrate their knowledge and skills, use information to guide next steps or additional support within instruction.</a:t>
            </a:r>
          </a:p>
          <a:p>
            <a:endParaRPr lang="en-US" baseline="0" dirty="0"/>
          </a:p>
          <a:p>
            <a:r>
              <a:rPr lang="en-US" baseline="0" dirty="0"/>
              <a:t>(animation) The following provide examples of what should not be done within the context of interim assessment administration.</a:t>
            </a:r>
          </a:p>
          <a:p>
            <a:endParaRPr lang="en-US" baseline="0" dirty="0"/>
          </a:p>
          <a:p>
            <a:r>
              <a:rPr lang="en-US" baseline="0" dirty="0"/>
              <a:t>Do not post items on the internet or on any public page, and Do not email interim assessment test items. If an educator has printed off individual items to be used during classroom instruction, the educator should collect the interim assessment items prior to students leaving the class and properly secure the items. Once the educator is done using the interim assessment items as part of their formative assessment cycle of learning, educator should securely dispose the items using the same test security protocols as outlined for the summative assessment.</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15</a:t>
            </a:fld>
            <a:endParaRPr lang="en-US"/>
          </a:p>
        </p:txBody>
      </p:sp>
    </p:spTree>
    <p:extLst>
      <p:ext uri="{BB962C8B-B14F-4D97-AF65-F5344CB8AC3E}">
        <p14:creationId xmlns:p14="http://schemas.microsoft.com/office/powerpoint/2010/main" val="101887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Within</a:t>
            </a:r>
            <a:r>
              <a:rPr lang="en-US" baseline="0" dirty="0"/>
              <a:t> the OSAS Portal educators will use (animation) the Interim Assessment Button to navigate to the Oregon Interim Assessment System and Resources.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Educators will use the same process as described in Module 2 Test Administration to activate or assign an interim assessment for students. </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184303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Once an educator has selected the Interim Assessment portal,</a:t>
            </a:r>
            <a:r>
              <a:rPr lang="en-US" baseline="0" dirty="0"/>
              <a:t> educator can activate or assign interim assessments by clicking on the TA interface tile.</a:t>
            </a:r>
          </a:p>
          <a:p>
            <a:pPr marL="0" lvl="0" indent="0" algn="l" rtl="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Educators will use the same process as described in Module 2 Test Administration to activate or assign an interim assessment for students.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feature available for educators in the Assessment Viewing</a:t>
            </a:r>
            <a:r>
              <a:rPr lang="en-US" baseline="0" dirty="0"/>
              <a:t> Application, which allows educators to preview items included in the different types of interim assessments available for use. As reminder, following the test security guidance, educators can use this function as part of their non-standardized use to enhance classroom instructional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r>
              <a:rPr lang="en-US" baseline="0" dirty="0"/>
              <a:t>After administering an interim assessment to view student results or complete any hand-scoring of items </a:t>
            </a:r>
            <a:r>
              <a:rPr lang="en-US" dirty="0"/>
              <a:t>Within</a:t>
            </a:r>
            <a:r>
              <a:rPr lang="en-US" baseline="0" dirty="0"/>
              <a:t> the OSAS Portal educators will use (animation) the Reporting interface tile to navigate to the Centralized Reporting System.</a:t>
            </a:r>
          </a:p>
          <a:p>
            <a:pPr marL="0" lvl="0" indent="0" algn="l" rtl="0">
              <a:spcBef>
                <a:spcPts val="0"/>
              </a:spcBef>
              <a:spcAft>
                <a:spcPts val="0"/>
              </a:spcAft>
              <a:buNone/>
            </a:pPr>
            <a:endParaRPr lang="en-US" baseline="0"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extLst>
      <p:ext uri="{BB962C8B-B14F-4D97-AF65-F5344CB8AC3E}">
        <p14:creationId xmlns:p14="http://schemas.microsoft.com/office/powerpoint/2010/main" val="395104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As previously stated educators</a:t>
            </a:r>
            <a:r>
              <a:rPr lang="en-US" baseline="0" dirty="0"/>
              <a:t> have the option of remote administration of the interim assessments.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Prior to administering any interim assessments remotely the TA must first complete (animation) the Remote Test Administration Certification Course. Once competed the TA will automatically have this feature activated in their TA account. There are no additional steps required by the DTC or STC.</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For students to access the interim assessments remotely, the students would use the OSAS Secure Browser or a Remote Interim Student Testing Site. The specific details on remote administration for educators and students is included in the Remote Test Administrator Certification Course.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Again, remote administration options are an enhanced feature and not required in the Oregon Interim Assessment System, please use local context for remote administration considerations.</a:t>
            </a:r>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18</a:t>
            </a:fld>
            <a:endParaRPr/>
          </a:p>
        </p:txBody>
      </p:sp>
    </p:spTree>
    <p:extLst>
      <p:ext uri="{BB962C8B-B14F-4D97-AF65-F5344CB8AC3E}">
        <p14:creationId xmlns:p14="http://schemas.microsoft.com/office/powerpoint/2010/main" val="260809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Regardless</a:t>
            </a:r>
            <a:r>
              <a:rPr lang="en-US" baseline="0" dirty="0"/>
              <a:t> of administration for remote or in-person administration.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Once a TA has accessed the TA interface, they will see the Proctor Application for Test Delivery System landing page.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To activate or assign an Interim Assessment, educators will select the (animation) Start a New Session Now tile.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will allow the educator to choose which IAB or Focused IAB to administer. </a:t>
            </a:r>
          </a:p>
          <a:p>
            <a:pPr marL="0" lvl="0" indent="0" algn="l" rtl="0">
              <a:spcBef>
                <a:spcPts val="0"/>
              </a:spcBef>
              <a:spcAft>
                <a:spcPts val="0"/>
              </a:spcAft>
              <a:buNone/>
            </a:pPr>
            <a:r>
              <a:rPr lang="en-US" baseline="0" dirty="0"/>
              <a:t>As shown a teacher can choose (animation) the content area they would like to administer. (animation) And…the grade level they would like to access and which interim assessment to administer or assign.</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spTree>
    <p:extLst>
      <p:ext uri="{BB962C8B-B14F-4D97-AF65-F5344CB8AC3E}">
        <p14:creationId xmlns:p14="http://schemas.microsoft.com/office/powerpoint/2010/main" val="15609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1175" indent="-511175">
              <a:spcAft>
                <a:spcPts val="600"/>
              </a:spcAft>
              <a:defRPr/>
            </a:pPr>
            <a:r>
              <a:rPr lang="en-US" altLang="en-US" dirty="0"/>
              <a:t>This training module includes an: </a:t>
            </a:r>
          </a:p>
          <a:p>
            <a:pPr marL="511175" lvl="0" indent="-511175">
              <a:spcAft>
                <a:spcPts val="600"/>
              </a:spcAft>
              <a:buFont typeface="Arial" panose="020B0604020202020204" pitchFamily="34" charset="0"/>
              <a:buChar char="•"/>
              <a:defRPr/>
            </a:pPr>
            <a:r>
              <a:rPr lang="en-US" sz="1200" dirty="0">
                <a:solidFill>
                  <a:schemeClr val="tx1">
                    <a:lumMod val="50000"/>
                  </a:schemeClr>
                </a:solidFill>
              </a:rPr>
              <a:t>Overview of the Oregon Balanced Assessment System and Interim Assessment Features</a:t>
            </a:r>
          </a:p>
          <a:p>
            <a:pPr marL="511175" lvl="0" indent="-511175">
              <a:spcAft>
                <a:spcPts val="600"/>
              </a:spcAft>
              <a:buFont typeface="Arial" panose="020B0604020202020204" pitchFamily="34" charset="0"/>
              <a:buChar char="•"/>
              <a:defRPr/>
            </a:pPr>
            <a:r>
              <a:rPr lang="en-US" sz="1200" dirty="0">
                <a:solidFill>
                  <a:schemeClr val="tx1">
                    <a:lumMod val="50000"/>
                  </a:schemeClr>
                </a:solidFill>
              </a:rPr>
              <a:t>Interim Assessment Uses, Test Security, and Administration Features </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2</a:t>
            </a:fld>
            <a:endParaRPr lang="en-US"/>
          </a:p>
        </p:txBody>
      </p:sp>
    </p:spTree>
    <p:extLst>
      <p:ext uri="{BB962C8B-B14F-4D97-AF65-F5344CB8AC3E}">
        <p14:creationId xmlns:p14="http://schemas.microsoft.com/office/powerpoint/2010/main" val="402550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As previously stated educators will access interim assessment results by clicking on the</a:t>
            </a:r>
            <a:r>
              <a:rPr lang="en-US" baseline="0" dirty="0"/>
              <a:t> reporting tile. The information will appear in the Centralized Reporting System. Educators will access to school, class and student level data. Additionally they will be able to look at how students performed on an individual item. Detailed information on this process is included on the ODE Interim Assessment webpage under the interim assessment webinar modules.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If an interim assessment requires hand-scoring, they will complete the hand-scoring within the OSAS portal Centralized reporting system. Again detailed information on this process is included on the ODE interim assessment webpage.</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20</a:t>
            </a:fld>
            <a:endParaRPr/>
          </a:p>
        </p:txBody>
      </p:sp>
    </p:spTree>
    <p:extLst>
      <p:ext uri="{BB962C8B-B14F-4D97-AF65-F5344CB8AC3E}">
        <p14:creationId xmlns:p14="http://schemas.microsoft.com/office/powerpoint/2010/main" val="264209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The final</a:t>
            </a:r>
            <a:r>
              <a:rPr lang="en-US" baseline="0" dirty="0"/>
              <a:t> training slide provide a brief overview on how to access Tools for Teachers for ELA and Mathematics.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By selecting the Tools for Teachers tile, educators will be able to access the platform using their same OSAS sign-in credentials. Within Tools for Teacher, educators will be able to access numerous instructional activities aligned to both the interim and summative assessments. The Tools for Teachers website also provides detailed student performance progressions for use in classroom instruction or for developing evidence of learning or establishing learning success criteria. Additionally the platform provides numerous formative assessment strategies and suggestions for students.</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21</a:t>
            </a:fld>
            <a:endParaRPr/>
          </a:p>
        </p:txBody>
      </p:sp>
    </p:spTree>
    <p:extLst>
      <p:ext uri="{BB962C8B-B14F-4D97-AF65-F5344CB8AC3E}">
        <p14:creationId xmlns:p14="http://schemas.microsoft.com/office/powerpoint/2010/main" val="80402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a:t>
            </a:r>
            <a:r>
              <a:rPr lang="en-US" altLang="en-US" baseline="0" dirty="0"/>
              <a:t> to resources discussed in this training or for </a:t>
            </a:r>
            <a:r>
              <a:rPr lang="en-US" altLang="en-US" dirty="0"/>
              <a:t>additional resources for the Interim Assessment System,</a:t>
            </a:r>
            <a:r>
              <a:rPr lang="en-US" altLang="en-US" baseline="0" dirty="0"/>
              <a:t> please navigate to ODE Interim Assessment webpage.</a:t>
            </a:r>
          </a:p>
          <a:p>
            <a:endParaRPr lang="en-US" altLang="en-US" baseline="0" dirty="0"/>
          </a:p>
          <a:p>
            <a:r>
              <a:rPr lang="en-US" altLang="en-US" baseline="0" dirty="0"/>
              <a:t>This concludes the </a:t>
            </a:r>
            <a:r>
              <a:rPr lang="en-US" altLang="en-US" baseline="0"/>
              <a:t>Module 9 </a:t>
            </a:r>
            <a:r>
              <a:rPr lang="en-US" altLang="en-US" baseline="0" dirty="0"/>
              <a:t>- </a:t>
            </a:r>
            <a:r>
              <a:rPr lang="en-US" sz="1200" dirty="0"/>
              <a:t>Interim Assessment Administration and Test Security</a:t>
            </a:r>
            <a:endParaRPr lang="en-US" altLang="en-US" dirty="0"/>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Overview of the Oregon Balanced Assessment System and Interim Assessment Features</a:t>
            </a:r>
            <a:endParaRPr lang="en-US" sz="12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Oregon Statewide Assessment System consists of three components: this training module pertains to</a:t>
            </a:r>
            <a:r>
              <a:rPr lang="en-US" sz="1200" baseline="0" dirty="0">
                <a:latin typeface="+mn-lt"/>
              </a:rPr>
              <a:t> the Interim Assessment System </a:t>
            </a:r>
            <a:r>
              <a:rPr lang="en-US" sz="1200" dirty="0">
                <a:latin typeface="+mn-lt"/>
              </a:rPr>
              <a:t>designed to support teaching and learning throughout the year. However, the interim assessment system also includes</a:t>
            </a:r>
            <a:r>
              <a:rPr lang="en-US" sz="1200" baseline="0" dirty="0">
                <a:latin typeface="+mn-lt"/>
              </a:rPr>
              <a:t> </a:t>
            </a:r>
            <a:r>
              <a:rPr lang="en-US" sz="1200" dirty="0">
                <a:latin typeface="+mn-lt"/>
              </a:rPr>
              <a:t>tools and resources in Tools for Teachers that support classroom-based formative assessment practices. </a:t>
            </a:r>
          </a:p>
        </p:txBody>
      </p:sp>
      <p:sp>
        <p:nvSpPr>
          <p:cNvPr id="4" name="Slide Number Placeholder 3"/>
          <p:cNvSpPr>
            <a:spLocks noGrp="1"/>
          </p:cNvSpPr>
          <p:nvPr>
            <p:ph type="sldNum" sz="quarter" idx="10"/>
          </p:nvPr>
        </p:nvSpPr>
        <p:spPr/>
        <p:txBody>
          <a:bodyPr/>
          <a:lstStyle/>
          <a:p>
            <a:fld id="{0292FCAB-B3A6-438F-B6B4-1AAA1EC793BD}" type="slidenum">
              <a:rPr lang="en-US" smtClean="0"/>
              <a:t>4</a:t>
            </a:fld>
            <a:endParaRPr lang="en-US"/>
          </a:p>
        </p:txBody>
      </p:sp>
    </p:spTree>
    <p:extLst>
      <p:ext uri="{BB962C8B-B14F-4D97-AF65-F5344CB8AC3E}">
        <p14:creationId xmlns:p14="http://schemas.microsoft.com/office/powerpoint/2010/main" val="96127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Oregon Interim Assessment System</a:t>
            </a:r>
            <a:r>
              <a:rPr lang="en-US" baseline="0" dirty="0"/>
              <a:t> for ELA, mathematics, and science is free to educators statewide. This includes the instructional and formative assessment resources in Tools for Teachers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ODE has work with both Smarter Balanced and Cambium Assessment Incorporated to provide educators and students with remote administration options for more information on remote certification please refer to the slides later in this training.</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baseline="0" dirty="0"/>
              <a:t>(animation) </a:t>
            </a:r>
            <a:r>
              <a:rPr lang="en-US" dirty="0"/>
              <a:t>The Interim</a:t>
            </a:r>
            <a:r>
              <a:rPr lang="en-US" baseline="0" dirty="0"/>
              <a:t> Assessment system provides the same Accessibility Supports as the OSAS Summative Assessments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(animation) and all student data is reported in the Centralized Reporting System through the OSAS portal.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260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Educators have further flexibility in administration by providing access to out-of-grade</a:t>
            </a:r>
            <a:r>
              <a:rPr lang="en" baseline="0" dirty="0"/>
              <a:t> level interim assessments aligned to both the Oregon State standards and </a:t>
            </a:r>
            <a:r>
              <a:rPr lang="en-US" baseline="0" dirty="0"/>
              <a:t>(animation) </a:t>
            </a:r>
            <a:r>
              <a:rPr lang="en" baseline="0" dirty="0"/>
              <a:t>the full complexity of those standards.</a:t>
            </a:r>
          </a:p>
          <a:p>
            <a:pPr marL="0" lvl="0" indent="0" algn="l" rtl="0">
              <a:spcBef>
                <a:spcPts val="0"/>
              </a:spcBef>
              <a:spcAft>
                <a:spcPts val="0"/>
              </a:spcAft>
              <a:buNone/>
            </a:pPr>
            <a:endParaRPr lang="en" baseline="0" dirty="0"/>
          </a:p>
          <a:p>
            <a:pPr marL="0" lvl="0" indent="0" algn="l" rtl="0">
              <a:spcBef>
                <a:spcPts val="0"/>
              </a:spcBef>
              <a:spcAft>
                <a:spcPts val="0"/>
              </a:spcAft>
              <a:buNone/>
            </a:pPr>
            <a:r>
              <a:rPr lang="en-US" baseline="0" dirty="0"/>
              <a:t>(animation) </a:t>
            </a:r>
            <a:r>
              <a:rPr lang="en" baseline="0" dirty="0"/>
              <a:t>An additional feature allows teachers to access ELA and math items at the individual level within Tools for Teachers. This fetaure will be further discussed in the Interim test security section of this training module.</a:t>
            </a:r>
            <a:endParaRPr dirty="0"/>
          </a:p>
        </p:txBody>
      </p:sp>
    </p:spTree>
    <p:extLst>
      <p:ext uri="{BB962C8B-B14F-4D97-AF65-F5344CB8AC3E}">
        <p14:creationId xmlns:p14="http://schemas.microsoft.com/office/powerpoint/2010/main" val="242685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training includes the following interim assessment systems: English language arts, mathematics,</a:t>
            </a:r>
            <a:r>
              <a:rPr lang="en-US" baseline="0" dirty="0"/>
              <a:t> and science</a:t>
            </a:r>
            <a:r>
              <a:rPr lang="en-US" dirty="0"/>
              <a:t>.</a:t>
            </a:r>
            <a:r>
              <a:rPr lang="en-US" baseline="0" dirty="0"/>
              <a: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Please note that though the Interim Assessments provide both in grade and out of grade level administration, interim assessments aligned to the grade level instructional standards provide the most actionable data.</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hlinkClick r:id="rId3"/>
              </a:rPr>
              <a:t>The OSAS Interim Assessment Overview</a:t>
            </a:r>
            <a:r>
              <a:rPr lang="en-US" dirty="0"/>
              <a:t> document describes the interim assessments, including their purpose, type, and use. It also includes a list for each grade and subject available for the academic school year.</a:t>
            </a:r>
            <a:endParaRPr dirty="0"/>
          </a:p>
        </p:txBody>
      </p:sp>
    </p:spTree>
    <p:extLst>
      <p:ext uri="{BB962C8B-B14F-4D97-AF65-F5344CB8AC3E}">
        <p14:creationId xmlns:p14="http://schemas.microsoft.com/office/powerpoint/2010/main" val="58155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The</a:t>
            </a:r>
            <a:r>
              <a:rPr lang="en-US" baseline="0" dirty="0"/>
              <a:t> Oregon Interim Assessment System provides flexibility in the types of assessments available for educator administration.</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Interim Assessment Blocks or IABs are available in all content areas and target a wide range of connected standards. For (animation) for both ELA and mathematics Focused Interim Assessment Blocks or Focused IABs are available. These FIABs target a smaller scope targets, usually 1 or 2 and a more precise set of associated standards.</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Please note the Science Interim Assessments contain only Interim Assessment Blocks at this time.</a:t>
            </a:r>
            <a:endParaRPr dirty="0"/>
          </a:p>
        </p:txBody>
      </p:sp>
    </p:spTree>
    <p:extLst>
      <p:ext uri="{BB962C8B-B14F-4D97-AF65-F5344CB8AC3E}">
        <p14:creationId xmlns:p14="http://schemas.microsoft.com/office/powerpoint/2010/main" val="42033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There are over 100 different interim assessment blocks available for ELA and Mathematics which are all aligned to the Oregon state standards and assessment targets.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this visual, the cube consists of fewer targets within each IAB compared to the summative assessment. This allows educators to gather evidence and information associated with specific assessment targets and associated standards. </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This allows educators to focus on assessment targets within a Claim, such as literary text from Claim 1 Reading, or Operations and Algebraic Thinking from the Mathematics Claim 1 Concepts and Procedures. The approximate testing time for the IABs is a 45- 55 minute class session.</a:t>
            </a:r>
          </a:p>
          <a:p>
            <a:r>
              <a:rPr lang="en-US" sz="1200" b="0" i="1"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[Click Animation]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Further, these IABs are shorter in length consisting of 6 – 18 items and can be directly connected to the associated Tools for Teacher instructional resources.</a:t>
            </a: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spTree>
    <p:extLst>
      <p:ext uri="{BB962C8B-B14F-4D97-AF65-F5344CB8AC3E}">
        <p14:creationId xmlns:p14="http://schemas.microsoft.com/office/powerpoint/2010/main" val="1447489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9/26/2024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52533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9/26/2024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191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9/26/2024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111005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2991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145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19551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67189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2914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9/26/2024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6368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9/26/2024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67637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9/26/2024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7856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9/26/2024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31170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9/26/2024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77925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9/26/2024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7768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9/26/2024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5790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9/26/2024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12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9/26/2024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277822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regon.gov/ode/educator-resources/assessment/Pages/Assessment-Training-Materials.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08000" y="2635276"/>
            <a:ext cx="11290300" cy="1893888"/>
          </a:xfrm>
        </p:spPr>
        <p:txBody>
          <a:bodyPr>
            <a:noAutofit/>
          </a:bodyPr>
          <a:lstStyle/>
          <a:p>
            <a:pPr>
              <a:lnSpc>
                <a:spcPct val="100000"/>
              </a:lnSpc>
              <a:defRPr/>
            </a:pPr>
            <a:r>
              <a:rPr lang="en-US" dirty="0"/>
              <a:t>Oregon Statewide Assessment System</a:t>
            </a:r>
            <a:br>
              <a:rPr lang="en-US" dirty="0"/>
            </a:br>
            <a:br>
              <a:rPr lang="en-US" sz="4400" dirty="0"/>
            </a:br>
            <a:r>
              <a:rPr lang="en-US" sz="4000" dirty="0"/>
              <a:t>Interim Assessment Administration and Test Security</a:t>
            </a:r>
          </a:p>
        </p:txBody>
      </p:sp>
      <p:sp>
        <p:nvSpPr>
          <p:cNvPr id="19459" name="Subtitle 2"/>
          <p:cNvSpPr>
            <a:spLocks noGrp="1"/>
          </p:cNvSpPr>
          <p:nvPr>
            <p:ph type="subTitle" idx="1"/>
          </p:nvPr>
        </p:nvSpPr>
        <p:spPr>
          <a:xfrm>
            <a:off x="2657475" y="4683348"/>
            <a:ext cx="6991350" cy="1371600"/>
          </a:xfrm>
        </p:spPr>
        <p:txBody>
          <a:bodyPr>
            <a:normAutofit/>
          </a:bodyPr>
          <a:lstStyle/>
          <a:p>
            <a:pPr algn="ctr"/>
            <a:r>
              <a:rPr lang="en-US" altLang="en-US" sz="3600" dirty="0"/>
              <a:t>Required for DTCs, STCs, and TAs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1363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t>ELA &amp; Math Interim Assessments at a Glance</a:t>
            </a:r>
            <a:endParaRPr dirty="0">
              <a:latin typeface="+mn-lt"/>
            </a:endParaRPr>
          </a:p>
        </p:txBody>
      </p:sp>
      <p:sp>
        <p:nvSpPr>
          <p:cNvPr id="6" name="Google Shape;348;g6247499a28_0_0"/>
          <p:cNvSpPr txBox="1">
            <a:spLocks/>
          </p:cNvSpPr>
          <p:nvPr/>
        </p:nvSpPr>
        <p:spPr>
          <a:xfrm>
            <a:off x="357048" y="2996064"/>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Focused Interim Assessment Blocks </a:t>
            </a:r>
            <a:r>
              <a:rPr lang="en-US" sz="2000" i="1" dirty="0"/>
              <a:t>(ELA &amp; Math)</a:t>
            </a:r>
          </a:p>
          <a:p>
            <a:pPr>
              <a:lnSpc>
                <a:spcPct val="115000"/>
              </a:lnSpc>
              <a:spcBef>
                <a:spcPts val="900"/>
              </a:spcBef>
            </a:pPr>
            <a:endParaRPr lang="en-US" sz="2800" dirty="0">
              <a:latin typeface="+mn-lt"/>
            </a:endParaRPr>
          </a:p>
        </p:txBody>
      </p:sp>
      <p:sp>
        <p:nvSpPr>
          <p:cNvPr id="4" name="Rectangle 3"/>
          <p:cNvSpPr/>
          <p:nvPr/>
        </p:nvSpPr>
        <p:spPr>
          <a:xfrm>
            <a:off x="357048" y="4175346"/>
            <a:ext cx="4010319" cy="1569660"/>
          </a:xfrm>
          <a:prstGeom prst="rect">
            <a:avLst/>
          </a:prstGeom>
        </p:spPr>
        <p:txBody>
          <a:bodyPr wrap="square">
            <a:spAutoFit/>
          </a:bodyPr>
          <a:lstStyle/>
          <a:p>
            <a:r>
              <a:rPr lang="en-US" sz="2400" b="1" i="1" dirty="0">
                <a:cs typeface="Calibri" panose="020F0502020204030204" pitchFamily="34" charset="0"/>
              </a:rPr>
              <a:t>(FIABs)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48125" y="1325563"/>
            <a:ext cx="2542807" cy="2283540"/>
          </a:xfrm>
          <a:prstGeom prst="rect">
            <a:avLst/>
          </a:prstGeom>
        </p:spPr>
      </p:pic>
      <p:sp>
        <p:nvSpPr>
          <p:cNvPr id="3" name="Rectangle 2"/>
          <p:cNvSpPr/>
          <p:nvPr/>
        </p:nvSpPr>
        <p:spPr>
          <a:xfrm>
            <a:off x="9048125" y="4242966"/>
            <a:ext cx="2852732" cy="1754326"/>
          </a:xfrm>
          <a:prstGeom prst="rect">
            <a:avLst/>
          </a:prstGeom>
        </p:spPr>
        <p:txBody>
          <a:bodyPr wrap="square">
            <a:spAutoFit/>
          </a:bodyPr>
          <a:lstStyle/>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Text Analysis (Literary)</a:t>
            </a:r>
          </a:p>
          <a:p>
            <a:pPr marL="457189" indent="-457189">
              <a:buFont typeface="Arial" panose="020B0604020202020204" pitchFamily="34" charset="0"/>
              <a:buChar char="•"/>
            </a:pPr>
            <a:r>
              <a:rPr lang="en-US" i="1" dirty="0">
                <a:cs typeface="Calibri" panose="020F0502020204030204" pitchFamily="34" charset="0"/>
              </a:rPr>
              <a:t>Grade 5 Math, Operations with Whole Numbers and Decimals</a:t>
            </a:r>
          </a:p>
        </p:txBody>
      </p:sp>
      <p:sp>
        <p:nvSpPr>
          <p:cNvPr id="8" name="TextBox 7"/>
          <p:cNvSpPr txBox="1"/>
          <p:nvPr/>
        </p:nvSpPr>
        <p:spPr>
          <a:xfrm>
            <a:off x="4575041" y="2328686"/>
            <a:ext cx="3537845" cy="3693319"/>
          </a:xfrm>
          <a:prstGeom prst="rect">
            <a:avLst/>
          </a:prstGeom>
          <a:noFill/>
          <a:ln>
            <a:solidFill>
              <a:schemeClr val="tx1"/>
            </a:solidFill>
          </a:ln>
        </p:spPr>
        <p:txBody>
          <a:bodyPr wrap="square" rtlCol="0">
            <a:spAutoFit/>
          </a:bodyPr>
          <a:lstStyle/>
          <a:p>
            <a:r>
              <a:rPr lang="en-US" b="1" dirty="0">
                <a:solidFill>
                  <a:schemeClr val="dk1"/>
                </a:solidFill>
              </a:rPr>
              <a:t>Assesses 1 - 3 targets </a:t>
            </a:r>
          </a:p>
          <a:p>
            <a:endParaRPr lang="en-US" dirty="0"/>
          </a:p>
          <a:p>
            <a:r>
              <a:rPr lang="en-US" dirty="0">
                <a:solidFill>
                  <a:schemeClr val="dk1"/>
                </a:solidFill>
              </a:rPr>
              <a:t>Short item sets (10 - 15 items)</a:t>
            </a:r>
          </a:p>
          <a:p>
            <a:endParaRPr lang="en-US" dirty="0"/>
          </a:p>
          <a:p>
            <a:r>
              <a:rPr lang="en-US" dirty="0"/>
              <a:t>Associated with a Tools for Teachers formative assessment resources Connections Playlist</a:t>
            </a:r>
          </a:p>
          <a:p>
            <a:endParaRPr lang="en-US" dirty="0"/>
          </a:p>
          <a:p>
            <a:r>
              <a:rPr lang="en-US" i="1" dirty="0">
                <a:solidFill>
                  <a:schemeClr val="dk1"/>
                </a:solidFill>
              </a:rPr>
              <a:t>If administered in a standardized way (secure testing environment), the approximate expected testing time length would be the length of a class period.</a:t>
            </a:r>
          </a:p>
        </p:txBody>
      </p:sp>
    </p:spTree>
    <p:custDataLst>
      <p:tags r:id="rId1"/>
    </p:custDataLst>
    <p:extLst>
      <p:ext uri="{BB962C8B-B14F-4D97-AF65-F5344CB8AC3E}">
        <p14:creationId xmlns:p14="http://schemas.microsoft.com/office/powerpoint/2010/main" val="24516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t>Science Interim Assessments at a Glance</a:t>
            </a:r>
            <a:endParaRPr dirty="0">
              <a:latin typeface="+mn-lt"/>
            </a:endParaRPr>
          </a:p>
        </p:txBody>
      </p:sp>
      <p:sp>
        <p:nvSpPr>
          <p:cNvPr id="6" name="Google Shape;348;g6247499a28_0_0"/>
          <p:cNvSpPr txBox="1">
            <a:spLocks/>
          </p:cNvSpPr>
          <p:nvPr/>
        </p:nvSpPr>
        <p:spPr>
          <a:xfrm>
            <a:off x="305140" y="3067195"/>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Science Interim Assessment Blocks</a:t>
            </a:r>
          </a:p>
        </p:txBody>
      </p:sp>
      <p:sp>
        <p:nvSpPr>
          <p:cNvPr id="4" name="Rectangle 3"/>
          <p:cNvSpPr/>
          <p:nvPr/>
        </p:nvSpPr>
        <p:spPr>
          <a:xfrm>
            <a:off x="285431" y="3983713"/>
            <a:ext cx="4115951"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2023" y="1275630"/>
            <a:ext cx="2468223" cy="2281847"/>
          </a:xfrm>
          <a:prstGeom prst="rect">
            <a:avLst/>
          </a:prstGeom>
        </p:spPr>
      </p:pic>
      <p:sp>
        <p:nvSpPr>
          <p:cNvPr id="7" name="TextBox 6"/>
          <p:cNvSpPr txBox="1"/>
          <p:nvPr/>
        </p:nvSpPr>
        <p:spPr>
          <a:xfrm>
            <a:off x="4494388" y="2195325"/>
            <a:ext cx="3537845" cy="3970318"/>
          </a:xfrm>
          <a:prstGeom prst="rect">
            <a:avLst/>
          </a:prstGeom>
          <a:noFill/>
          <a:ln>
            <a:solidFill>
              <a:schemeClr val="tx1"/>
            </a:solidFill>
          </a:ln>
        </p:spPr>
        <p:txBody>
          <a:bodyPr wrap="square" rtlCol="0">
            <a:spAutoFit/>
          </a:bodyPr>
          <a:lstStyle/>
          <a:p>
            <a:pPr indent="-317492">
              <a:buSzPts val="1400"/>
            </a:pPr>
            <a:r>
              <a:rPr lang="en-US" b="1" dirty="0"/>
              <a:t>Aligned to 1 Standard (NGSS PE)</a:t>
            </a:r>
            <a:br>
              <a:rPr lang="en-US" b="1" dirty="0"/>
            </a:br>
            <a:endParaRPr lang="en-US" b="1" dirty="0"/>
          </a:p>
          <a:p>
            <a:pPr indent="-317492">
              <a:buSzPts val="1400"/>
            </a:pPr>
            <a:r>
              <a:rPr lang="en-US" dirty="0"/>
              <a:t>Cluster (4-8 Interactions)</a:t>
            </a:r>
            <a:br>
              <a:rPr lang="en-US" dirty="0"/>
            </a:br>
            <a:endParaRPr lang="en-US" dirty="0"/>
          </a:p>
          <a:p>
            <a:pPr indent="-317492">
              <a:buSzPts val="1400"/>
            </a:pPr>
            <a:r>
              <a:rPr lang="en-US" dirty="0"/>
              <a:t>Scoring Assertion information is provided for teachers to describe the knowledge and skills measured by the interaction. </a:t>
            </a:r>
          </a:p>
          <a:p>
            <a:pPr indent="-317492">
              <a:buSzPts val="1400"/>
            </a:pPr>
            <a:endParaRPr lang="en-US" dirty="0"/>
          </a:p>
          <a:p>
            <a:pPr indent="-317492">
              <a:buSzPts val="1400"/>
            </a:pPr>
            <a:r>
              <a:rPr lang="en-US" i="1" dirty="0"/>
              <a:t>If administered in a standardized way (secure testing environment), the approximate expected testing time length would be 10-20 minutes.</a:t>
            </a:r>
          </a:p>
        </p:txBody>
      </p:sp>
      <p:sp>
        <p:nvSpPr>
          <p:cNvPr id="5" name="Rectangle 4"/>
          <p:cNvSpPr/>
          <p:nvPr/>
        </p:nvSpPr>
        <p:spPr>
          <a:xfrm>
            <a:off x="8656145" y="3891380"/>
            <a:ext cx="3179977" cy="1754326"/>
          </a:xfrm>
          <a:prstGeom prst="rect">
            <a:avLst/>
          </a:prstGeom>
        </p:spPr>
        <p:txBody>
          <a:bodyPr wrap="square">
            <a:spAutoFit/>
          </a:bodyPr>
          <a:lstStyle/>
          <a:p>
            <a:r>
              <a:rPr lang="en-US" b="1" i="1" dirty="0">
                <a:cs typeface="Calibri" panose="020F0502020204030204" pitchFamily="34" charset="0"/>
              </a:rPr>
              <a:t>Over 70 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ESS_EarthSys_2-5</a:t>
            </a:r>
          </a:p>
          <a:p>
            <a:pPr marL="457189" indent="-457189">
              <a:buFont typeface="Arial" panose="020B0604020202020204" pitchFamily="34" charset="0"/>
              <a:buChar char="•"/>
            </a:pPr>
            <a:r>
              <a:rPr lang="en-US" i="1" dirty="0">
                <a:cs typeface="Calibri" panose="020F0502020204030204" pitchFamily="34" charset="0"/>
              </a:rPr>
              <a:t>HS: LS_StructureFunc_1-11</a:t>
            </a:r>
          </a:p>
        </p:txBody>
      </p:sp>
    </p:spTree>
    <p:custDataLst>
      <p:tags r:id="rId1"/>
    </p:custDataLst>
    <p:extLst>
      <p:ext uri="{BB962C8B-B14F-4D97-AF65-F5344CB8AC3E}">
        <p14:creationId xmlns:p14="http://schemas.microsoft.com/office/powerpoint/2010/main" val="10122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p:nvPr>
        </p:nvSpPr>
        <p:spPr>
          <a:xfrm>
            <a:off x="717176" y="152400"/>
            <a:ext cx="10784542" cy="1026460"/>
          </a:xfrm>
          <a:prstGeom prst="rect">
            <a:avLst/>
          </a:prstGeom>
          <a:noFill/>
          <a:ln>
            <a:noFill/>
          </a:ln>
        </p:spPr>
        <p:txBody>
          <a:bodyPr spcFirstLastPara="1" vert="horz" wrap="square" lIns="91425" tIns="91425" rIns="91425" bIns="91425" rtlCol="0" anchor="ctr" anchorCtr="0">
            <a:noAutofit/>
          </a:bodyPr>
          <a:lstStyle/>
          <a:p>
            <a:pPr algn="ctr"/>
            <a:r>
              <a:rPr lang="en" sz="4000" dirty="0">
                <a:latin typeface="+mn-lt"/>
              </a:rPr>
              <a:t>Standardized vs. Non-Standardized Administration</a:t>
            </a:r>
            <a:endParaRPr sz="4000" dirty="0">
              <a:latin typeface="+mn-lt"/>
            </a:endParaRPr>
          </a:p>
        </p:txBody>
      </p:sp>
      <p:graphicFrame>
        <p:nvGraphicFramePr>
          <p:cNvPr id="501" name="Google Shape;501;p59" title="Standard vs Non Standard Administration Table"/>
          <p:cNvGraphicFramePr/>
          <p:nvPr>
            <p:extLst>
              <p:ext uri="{D42A27DB-BD31-4B8C-83A1-F6EECF244321}">
                <p14:modId xmlns:p14="http://schemas.microsoft.com/office/powerpoint/2010/main" val="796810317"/>
              </p:ext>
            </p:extLst>
          </p:nvPr>
        </p:nvGraphicFramePr>
        <p:xfrm>
          <a:off x="438692" y="1291562"/>
          <a:ext cx="11341510" cy="5109238"/>
        </p:xfrm>
        <a:graphic>
          <a:graphicData uri="http://schemas.openxmlformats.org/drawingml/2006/table">
            <a:tbl>
              <a:tblPr firstRow="1">
                <a:noFill/>
              </a:tblPr>
              <a:tblGrid>
                <a:gridCol w="2715219">
                  <a:extLst>
                    <a:ext uri="{9D8B030D-6E8A-4147-A177-3AD203B41FA5}">
                      <a16:colId xmlns:a16="http://schemas.microsoft.com/office/drawing/2014/main" val="20000"/>
                    </a:ext>
                  </a:extLst>
                </a:gridCol>
                <a:gridCol w="8626291">
                  <a:extLst>
                    <a:ext uri="{9D8B030D-6E8A-4147-A177-3AD203B41FA5}">
                      <a16:colId xmlns:a16="http://schemas.microsoft.com/office/drawing/2014/main" val="20001"/>
                    </a:ext>
                  </a:extLst>
                </a:gridCol>
              </a:tblGrid>
              <a:tr h="2446204">
                <a:tc>
                  <a:txBody>
                    <a:bodyPr/>
                    <a:lstStyle/>
                    <a:p>
                      <a:pPr marL="0" marR="0" lvl="0" indent="0" algn="l" rtl="0">
                        <a:lnSpc>
                          <a:spcPct val="100000"/>
                        </a:lnSpc>
                        <a:spcBef>
                          <a:spcPts val="0"/>
                        </a:spcBef>
                        <a:spcAft>
                          <a:spcPts val="0"/>
                        </a:spcAft>
                        <a:buClr>
                          <a:srgbClr val="000000"/>
                        </a:buClr>
                        <a:buSzPts val="1800"/>
                        <a:buFont typeface="Arial"/>
                        <a:buNone/>
                      </a:pPr>
                      <a:r>
                        <a:rPr lang="en" sz="2100" b="1" u="none" strike="noStrike" cap="none" dirty="0">
                          <a:solidFill>
                            <a:schemeClr val="bg1"/>
                          </a:solidFill>
                          <a:latin typeface="+mn-lt"/>
                          <a:ea typeface="Raleway"/>
                          <a:cs typeface="Raleway"/>
                          <a:sym typeface="Raleway"/>
                        </a:rPr>
                        <a:t>Standardized Administration</a:t>
                      </a:r>
                      <a:endParaRPr sz="2100" b="1" u="none" strike="noStrike" cap="none" dirty="0">
                        <a:solidFill>
                          <a:schemeClr val="bg1"/>
                        </a:solidFill>
                        <a:latin typeface="+mn-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457200" marR="0" lvl="0" indent="-317500" algn="l" rtl="0">
                        <a:lnSpc>
                          <a:spcPct val="115000"/>
                        </a:lnSpc>
                        <a:spcBef>
                          <a:spcPts val="0"/>
                        </a:spcBef>
                        <a:spcAft>
                          <a:spcPts val="180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Individual and independent testing</a:t>
                      </a:r>
                    </a:p>
                    <a:p>
                      <a:pPr marL="457200" marR="0" lvl="0" indent="-317500" algn="l" rtl="0">
                        <a:lnSpc>
                          <a:spcPct val="115000"/>
                        </a:lnSpc>
                        <a:spcBef>
                          <a:spcPts val="0"/>
                        </a:spcBef>
                        <a:spcAft>
                          <a:spcPts val="180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Single administration allows for a reliable “point-in-time” spot check of student knowledge</a:t>
                      </a:r>
                    </a:p>
                    <a:p>
                      <a:pPr marL="457200" marR="0" lvl="0" indent="-317500" algn="l" rtl="0">
                        <a:lnSpc>
                          <a:spcPct val="115000"/>
                        </a:lnSpc>
                        <a:spcBef>
                          <a:spcPts val="0"/>
                        </a:spcBef>
                        <a:spcAft>
                          <a:spcPts val="0"/>
                        </a:spcAft>
                        <a:buClr>
                          <a:schemeClr val="dk1"/>
                        </a:buClr>
                        <a:buSzPts val="1400"/>
                        <a:buFont typeface="Raleway"/>
                        <a:buChar char="●"/>
                      </a:pPr>
                      <a:r>
                        <a:rPr lang="en-US" sz="2100" u="none" strike="noStrike" kern="1200" cap="none" dirty="0">
                          <a:solidFill>
                            <a:schemeClr val="dk1"/>
                          </a:solidFill>
                          <a:latin typeface="+mn-lt"/>
                          <a:ea typeface="Raleway"/>
                          <a:cs typeface="Raleway"/>
                          <a:sym typeface="Raleway"/>
                        </a:rPr>
                        <a:t>Following summative policies and procedures, such as a secure test environment (e.g., no cell phones, guiding resources, etc.)</a:t>
                      </a: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0"/>
                  </a:ext>
                </a:extLst>
              </a:tr>
              <a:tr h="2650548">
                <a:tc>
                  <a:txBody>
                    <a:bodyPr/>
                    <a:lstStyle/>
                    <a:p>
                      <a:pPr marL="139700" marR="0" lvl="0" indent="0" algn="l" defTabSz="914400" rtl="0" eaLnBrk="1" fontAlgn="auto" latinLnBrk="0" hangingPunct="1">
                        <a:lnSpc>
                          <a:spcPct val="115000"/>
                        </a:lnSpc>
                        <a:spcBef>
                          <a:spcPts val="0"/>
                        </a:spcBef>
                        <a:spcAft>
                          <a:spcPts val="1800"/>
                        </a:spcAft>
                        <a:buClr>
                          <a:schemeClr val="dk1"/>
                        </a:buClr>
                        <a:buSzPts val="1400"/>
                        <a:buFont typeface="Raleway"/>
                        <a:buNone/>
                        <a:tabLst/>
                        <a:defRPr/>
                      </a:pPr>
                      <a:r>
                        <a:rPr lang="en-US" sz="2100" b="1" u="none" strike="noStrike" cap="none" dirty="0">
                          <a:solidFill>
                            <a:schemeClr val="bg1"/>
                          </a:solidFill>
                          <a:latin typeface="+mn-lt"/>
                          <a:ea typeface="Raleway"/>
                          <a:cs typeface="Raleway"/>
                          <a:sym typeface="Raleway"/>
                        </a:rPr>
                        <a:t>Non-Standardized </a:t>
                      </a:r>
                      <a:r>
                        <a:rPr lang="en" sz="2100" b="1" u="none" strike="noStrike" cap="none" dirty="0">
                          <a:solidFill>
                            <a:schemeClr val="bg1"/>
                          </a:solidFill>
                          <a:latin typeface="+mn-lt"/>
                          <a:ea typeface="Raleway"/>
                          <a:cs typeface="Raleway"/>
                          <a:sym typeface="Raleway"/>
                        </a:rPr>
                        <a:t>Administration</a:t>
                      </a:r>
                      <a:endParaRPr sz="2100" u="none" strike="noStrike" cap="none" dirty="0">
                        <a:solidFill>
                          <a:schemeClr val="dk1"/>
                        </a:solidFill>
                        <a:latin typeface="+mj-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457200" marR="0" lvl="0" indent="-317500" algn="l" rtl="0">
                        <a:lnSpc>
                          <a:spcPct val="115000"/>
                        </a:lnSpc>
                        <a:spcBef>
                          <a:spcPts val="0"/>
                        </a:spcBef>
                        <a:spcAft>
                          <a:spcPts val="180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Non-secure, non-public</a:t>
                      </a:r>
                    </a:p>
                    <a:p>
                      <a:pPr marL="457200" marR="0" lvl="0" indent="-317500" algn="l" rtl="0">
                        <a:lnSpc>
                          <a:spcPct val="115000"/>
                        </a:lnSpc>
                        <a:spcBef>
                          <a:spcPts val="0"/>
                        </a:spcBef>
                        <a:spcAft>
                          <a:spcPts val="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Working on assessment items collaboratively</a:t>
                      </a:r>
                      <a:endParaRPr sz="21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2100" u="none" strike="noStrike" cap="none" dirty="0">
                          <a:solidFill>
                            <a:schemeClr val="dk1"/>
                          </a:solidFill>
                          <a:latin typeface="+mj-lt"/>
                          <a:ea typeface="Raleway"/>
                          <a:cs typeface="Raleway"/>
                          <a:sym typeface="Raleway"/>
                        </a:rPr>
                        <a:t>Students working with other students to answer items</a:t>
                      </a:r>
                      <a:endParaRPr sz="21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1800"/>
                        </a:spcAft>
                        <a:buClr>
                          <a:schemeClr val="dk1"/>
                        </a:buClr>
                        <a:buSzPts val="1200"/>
                        <a:buFont typeface="Raleway"/>
                        <a:buChar char="○"/>
                      </a:pPr>
                      <a:r>
                        <a:rPr lang="en" sz="2100" u="none" strike="noStrike" cap="none" dirty="0">
                          <a:solidFill>
                            <a:schemeClr val="dk1"/>
                          </a:solidFill>
                          <a:latin typeface="+mj-lt"/>
                          <a:ea typeface="Raleway"/>
                          <a:cs typeface="Raleway"/>
                          <a:sym typeface="Raleway"/>
                        </a:rPr>
                        <a:t>Teacher guides students through items</a:t>
                      </a:r>
                    </a:p>
                    <a:p>
                      <a:pPr marL="457200" marR="0" lvl="0" indent="-317500" algn="l" rtl="0">
                        <a:lnSpc>
                          <a:spcPct val="115000"/>
                        </a:lnSpc>
                        <a:spcBef>
                          <a:spcPts val="0"/>
                        </a:spcBef>
                        <a:spcAft>
                          <a:spcPts val="0"/>
                        </a:spcAft>
                        <a:buClr>
                          <a:schemeClr val="dk1"/>
                        </a:buClr>
                        <a:buSzPts val="1400"/>
                        <a:buFont typeface="Raleway"/>
                        <a:buChar char="●"/>
                      </a:pPr>
                      <a:r>
                        <a:rPr lang="en" sz="2100" u="none" strike="noStrike" cap="none" dirty="0">
                          <a:solidFill>
                            <a:schemeClr val="dk1"/>
                          </a:solidFill>
                          <a:latin typeface="+mj-lt"/>
                          <a:ea typeface="Raleway"/>
                          <a:cs typeface="Raleway"/>
                          <a:sym typeface="Raleway"/>
                        </a:rPr>
                        <a:t>Students use resources to help them answer questions</a:t>
                      </a:r>
                      <a:endParaRPr sz="2100" u="none" strike="noStrike" cap="none" dirty="0">
                        <a:solidFill>
                          <a:schemeClr val="dk1"/>
                        </a:solidFill>
                        <a:latin typeface="+mj-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104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Autofit/>
          </a:bodyPr>
          <a:lstStyle/>
          <a:p>
            <a:pPr marL="511175" indent="-511175" algn="ctr">
              <a:spcAft>
                <a:spcPts val="600"/>
              </a:spcAft>
              <a:defRPr/>
            </a:pPr>
            <a:r>
              <a:rPr lang="en-US" sz="5400" dirty="0"/>
              <a:t>Interim Assessment Uses, Test Security, &amp; Administration Features </a:t>
            </a:r>
          </a:p>
        </p:txBody>
      </p:sp>
    </p:spTree>
    <p:extLst>
      <p:ext uri="{BB962C8B-B14F-4D97-AF65-F5344CB8AC3E}">
        <p14:creationId xmlns:p14="http://schemas.microsoft.com/office/powerpoint/2010/main" val="203475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Training Requirements</a:t>
            </a:r>
          </a:p>
        </p:txBody>
      </p:sp>
      <p:sp>
        <p:nvSpPr>
          <p:cNvPr id="3" name="Content Placeholder 2"/>
          <p:cNvSpPr>
            <a:spLocks noGrp="1"/>
          </p:cNvSpPr>
          <p:nvPr>
            <p:ph idx="1"/>
          </p:nvPr>
        </p:nvSpPr>
        <p:spPr>
          <a:xfrm>
            <a:off x="285590" y="1698171"/>
            <a:ext cx="11647714" cy="4441622"/>
          </a:xfrm>
        </p:spPr>
        <p:txBody>
          <a:bodyPr>
            <a:noAutofit/>
          </a:bodyPr>
          <a:lstStyle/>
          <a:p>
            <a:pPr marL="514350" indent="-514350">
              <a:buFont typeface="+mj-lt"/>
              <a:buAutoNum type="arabicPeriod"/>
            </a:pPr>
            <a:r>
              <a:rPr lang="en-US" sz="2800" dirty="0"/>
              <a:t>Returning TAs who had access to OSAS Portal in previous school years will retain that access in the new school year. </a:t>
            </a:r>
          </a:p>
          <a:p>
            <a:pPr marL="971550" lvl="1" indent="-514350">
              <a:spcAft>
                <a:spcPts val="1800"/>
              </a:spcAft>
              <a:buFont typeface="+mj-lt"/>
              <a:buAutoNum type="alphaLcPeriod"/>
            </a:pPr>
            <a:r>
              <a:rPr lang="en-US" sz="2800" i="1" dirty="0"/>
              <a:t>(Returning TAs must complete </a:t>
            </a:r>
            <a:r>
              <a:rPr lang="en-US" sz="2800" i="1" u="sng" dirty="0"/>
              <a:t>Module 9</a:t>
            </a:r>
            <a:r>
              <a:rPr lang="en-US" sz="2800" i="1" dirty="0"/>
              <a:t> as part of their annual training)</a:t>
            </a:r>
            <a:endParaRPr lang="en-US" sz="2800" dirty="0"/>
          </a:p>
          <a:p>
            <a:pPr marL="514350" indent="-514350">
              <a:buFont typeface="+mj-lt"/>
              <a:buAutoNum type="arabicPeriod"/>
            </a:pPr>
            <a:r>
              <a:rPr lang="en-US" sz="2800" dirty="0"/>
              <a:t>New TAs, or TAs new to a district </a:t>
            </a:r>
            <a:r>
              <a:rPr lang="en-US" sz="2800" b="1" dirty="0"/>
              <a:t>must complete:</a:t>
            </a:r>
          </a:p>
          <a:p>
            <a:pPr marL="971550" lvl="1" indent="-514350">
              <a:spcBef>
                <a:spcPts val="1000"/>
              </a:spcBef>
              <a:buFont typeface="+mj-lt"/>
              <a:buAutoNum type="alphaLcPeriod"/>
            </a:pPr>
            <a:r>
              <a:rPr lang="en-US" sz="2800" dirty="0"/>
              <a:t>The reading requirements in Table 5 of the </a:t>
            </a:r>
            <a:r>
              <a:rPr lang="en-US" sz="2800" u="sng" dirty="0">
                <a:hlinkClick r:id="rId3"/>
              </a:rPr>
              <a:t>Test Administration Manual</a:t>
            </a:r>
            <a:endParaRPr lang="en-US" sz="2800" u="sng" dirty="0"/>
          </a:p>
          <a:p>
            <a:pPr marL="971550" lvl="1" indent="-514350">
              <a:spcBef>
                <a:spcPts val="1000"/>
              </a:spcBef>
              <a:spcAft>
                <a:spcPts val="2400"/>
              </a:spcAft>
              <a:buFont typeface="+mj-lt"/>
              <a:buAutoNum type="alphaLcPeriod"/>
            </a:pPr>
            <a:r>
              <a:rPr lang="en-US" sz="2800" u="sng" dirty="0"/>
              <a:t>Module 9</a:t>
            </a:r>
            <a:r>
              <a:rPr lang="en-US" sz="2800" dirty="0"/>
              <a:t> and </a:t>
            </a:r>
            <a:r>
              <a:rPr lang="en-US" sz="2800" u="sng" dirty="0"/>
              <a:t>Modules 2 – 4</a:t>
            </a:r>
            <a:r>
              <a:rPr lang="en-US" sz="2800" dirty="0"/>
              <a:t> posted on the </a:t>
            </a:r>
            <a:r>
              <a:rPr lang="en-US" sz="2800" u="sng" dirty="0">
                <a:hlinkClick r:id="rId3"/>
              </a:rPr>
              <a:t>Assessment Training Materials </a:t>
            </a:r>
            <a:r>
              <a:rPr lang="en-US" sz="2800" dirty="0"/>
              <a:t>webpage.</a:t>
            </a:r>
            <a:endParaRPr lang="en-US" sz="2800" b="1" dirty="0">
              <a:solidFill>
                <a:srgbClr val="FF0000"/>
              </a:solidFill>
            </a:endParaRPr>
          </a:p>
          <a:p>
            <a:pPr marL="0" indent="0" algn="ctr">
              <a:buNone/>
            </a:pPr>
            <a:r>
              <a:rPr lang="en-US" sz="2800" b="1" dirty="0">
                <a:solidFill>
                  <a:srgbClr val="FF0000"/>
                </a:solidFill>
              </a:rPr>
              <a:t>NOTE: </a:t>
            </a:r>
            <a:r>
              <a:rPr lang="en-US" sz="2800" dirty="0"/>
              <a:t>TAs must be assigned the “</a:t>
            </a:r>
            <a:r>
              <a:rPr lang="en-US" sz="2800" b="1" dirty="0"/>
              <a:t>Interim</a:t>
            </a:r>
            <a:r>
              <a:rPr lang="en-US" sz="2800" dirty="0"/>
              <a:t>” Test Group in TIDE.</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903795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Interim Assessment Use and Test Security</a:t>
            </a:r>
          </a:p>
        </p:txBody>
      </p:sp>
      <p:sp>
        <p:nvSpPr>
          <p:cNvPr id="7" name="Rectangle 1"/>
          <p:cNvSpPr>
            <a:spLocks noGrp="1" noChangeArrowheads="1"/>
          </p:cNvSpPr>
          <p:nvPr>
            <p:ph idx="1"/>
          </p:nvPr>
        </p:nvSpPr>
        <p:spPr bwMode="auto">
          <a:xfrm>
            <a:off x="717176" y="1637974"/>
            <a:ext cx="10784542" cy="487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Know the purpose for administering the interim assessment </a:t>
            </a:r>
            <a:r>
              <a:rPr kumimoji="0" lang="en-US" altLang="en-US" b="0" i="0" u="none" strike="noStrike" cap="none" normalizeH="0" baseline="0" dirty="0">
                <a:ln>
                  <a:noFill/>
                </a:ln>
                <a:solidFill>
                  <a:schemeClr val="tx1"/>
                </a:solidFill>
                <a:effectLst/>
              </a:rPr>
              <a:t>(or test items). For example, what new information do you need about your students’</a:t>
            </a:r>
            <a:r>
              <a:rPr kumimoji="0" lang="en-US" altLang="en-US" b="0" i="0" u="none" strike="noStrike" cap="none" normalizeH="0" dirty="0">
                <a:ln>
                  <a:noFill/>
                </a:ln>
                <a:solidFill>
                  <a:schemeClr val="tx1"/>
                </a:solidFill>
                <a:effectLst/>
              </a:rPr>
              <a:t> </a:t>
            </a:r>
            <a:r>
              <a:rPr kumimoji="0" lang="en-US" altLang="en-US" b="0" i="0" u="none" strike="noStrike" cap="none" normalizeH="0" baseline="0" dirty="0">
                <a:ln>
                  <a:noFill/>
                </a:ln>
                <a:solidFill>
                  <a:schemeClr val="tx1"/>
                </a:solidFill>
                <a:effectLst/>
              </a:rPr>
              <a:t>skills? </a:t>
            </a: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Choose which interim assessment will provide the best information </a:t>
            </a:r>
            <a:r>
              <a:rPr kumimoji="0" lang="en-US" altLang="en-US" b="0" i="0" u="none" strike="noStrike" cap="none" normalizeH="0" baseline="0" dirty="0">
                <a:ln>
                  <a:noFill/>
                </a:ln>
                <a:solidFill>
                  <a:schemeClr val="tx1"/>
                </a:solidFill>
                <a:effectLst/>
              </a:rPr>
              <a:t>or whether presenting an interim item during instruction will best meet your needs. </a:t>
            </a: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Match the conditions with the purpose </a:t>
            </a:r>
            <a:r>
              <a:rPr kumimoji="0" lang="en-US" altLang="en-US" b="0" i="0" u="none" strike="noStrike" cap="none" normalizeH="0" baseline="0" dirty="0">
                <a:ln>
                  <a:noFill/>
                </a:ln>
                <a:solidFill>
                  <a:schemeClr val="tx1"/>
                </a:solidFill>
                <a:effectLst/>
              </a:rPr>
              <a:t>including: </a:t>
            </a:r>
          </a:p>
          <a:p>
            <a:pPr lvl="1" defTabSz="914400" eaLnBrk="0" fontAlgn="base" hangingPunct="0">
              <a:lnSpc>
                <a:spcPct val="100000"/>
              </a:lnSpc>
              <a:spcBef>
                <a:spcPct val="0"/>
              </a:spcBef>
              <a:spcAft>
                <a:spcPts val="600"/>
              </a:spcAft>
            </a:pPr>
            <a:r>
              <a:rPr kumimoji="0" lang="en-US" altLang="en-US" b="0" i="0" u="none" strike="noStrike" cap="none" normalizeH="0" baseline="0" dirty="0">
                <a:ln>
                  <a:noFill/>
                </a:ln>
                <a:solidFill>
                  <a:schemeClr val="tx1"/>
                </a:solidFill>
                <a:effectLst/>
              </a:rPr>
              <a:t>the </a:t>
            </a:r>
            <a:r>
              <a:rPr kumimoji="0" lang="en-US" altLang="en-US" b="1" i="0" u="none" strike="noStrike" cap="none" normalizeH="0" baseline="0" dirty="0">
                <a:ln>
                  <a:noFill/>
                </a:ln>
                <a:solidFill>
                  <a:schemeClr val="accent5"/>
                </a:solidFill>
                <a:effectLst/>
              </a:rPr>
              <a:t>student’s environment </a:t>
            </a:r>
            <a:r>
              <a:rPr kumimoji="0" lang="en-US" altLang="en-US" b="0" i="0" u="none" strike="noStrike" cap="none" normalizeH="0" baseline="0" dirty="0">
                <a:ln>
                  <a:noFill/>
                </a:ln>
                <a:solidFill>
                  <a:schemeClr val="tx1"/>
                </a:solidFill>
                <a:effectLst/>
              </a:rPr>
              <a:t>(</a:t>
            </a:r>
            <a:r>
              <a:rPr kumimoji="0" lang="en-US" altLang="en-US" b="0" i="0" u="sng" strike="noStrike" cap="none" normalizeH="0" baseline="0" dirty="0">
                <a:ln>
                  <a:noFill/>
                </a:ln>
                <a:solidFill>
                  <a:schemeClr val="tx1"/>
                </a:solidFill>
                <a:effectLst/>
              </a:rPr>
              <a:t>access</a:t>
            </a:r>
            <a:r>
              <a:rPr kumimoji="0" lang="en-US" altLang="en-US" b="0" i="0" u="none" strike="noStrike" cap="none" normalizeH="0" baseline="0" dirty="0">
                <a:ln>
                  <a:noFill/>
                </a:ln>
                <a:solidFill>
                  <a:schemeClr val="tx1"/>
                </a:solidFill>
                <a:effectLst/>
              </a:rPr>
              <a:t> to external information), </a:t>
            </a:r>
          </a:p>
          <a:p>
            <a:pPr lvl="1"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accessibility resources</a:t>
            </a:r>
            <a:r>
              <a:rPr kumimoji="0" lang="en-US" altLang="en-US" b="0" i="0" u="none" strike="noStrike" cap="none" normalizeH="0" baseline="0" dirty="0">
                <a:ln>
                  <a:noFill/>
                </a:ln>
                <a:solidFill>
                  <a:schemeClr val="tx1"/>
                </a:solidFill>
                <a:effectLst/>
              </a:rPr>
              <a:t>, </a:t>
            </a:r>
          </a:p>
          <a:p>
            <a:pPr lvl="1" defTabSz="914400" eaLnBrk="0" fontAlgn="base" hangingPunct="0">
              <a:lnSpc>
                <a:spcPct val="100000"/>
              </a:lnSpc>
              <a:spcBef>
                <a:spcPct val="0"/>
              </a:spcBef>
              <a:spcAft>
                <a:spcPts val="600"/>
              </a:spcAft>
            </a:pPr>
            <a:r>
              <a:rPr kumimoji="0" lang="en-US" altLang="en-US" b="0" i="0" u="none" strike="noStrike" cap="none" normalizeH="0" baseline="0" dirty="0">
                <a:ln>
                  <a:noFill/>
                </a:ln>
                <a:solidFill>
                  <a:schemeClr val="tx1"/>
                </a:solidFill>
                <a:effectLst/>
              </a:rPr>
              <a:t>and</a:t>
            </a:r>
            <a:r>
              <a:rPr lang="en-US" altLang="en-US" dirty="0"/>
              <a:t> </a:t>
            </a:r>
            <a:r>
              <a:rPr kumimoji="0" lang="en-US" altLang="en-US" b="1" i="0" u="none" strike="noStrike" cap="none" normalizeH="0" baseline="0" dirty="0">
                <a:ln>
                  <a:noFill/>
                </a:ln>
                <a:solidFill>
                  <a:schemeClr val="accent5"/>
                </a:solidFill>
                <a:effectLst/>
              </a:rPr>
              <a:t>timing based on when instruction was provided</a:t>
            </a:r>
            <a:r>
              <a:rPr kumimoji="0" lang="en-US" altLang="en-US" b="0" i="0" u="none" strike="noStrike" cap="none" normalizeH="0" baseline="0" dirty="0">
                <a:ln>
                  <a:noFill/>
                </a:ln>
                <a:solidFill>
                  <a:schemeClr val="accent5"/>
                </a:solidFill>
                <a:effectLst/>
              </a:rPr>
              <a:t>. </a:t>
            </a:r>
            <a:endParaRPr kumimoji="0" lang="en-US" altLang="en-US"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ts val="600"/>
              </a:spcAft>
            </a:pPr>
            <a:r>
              <a:rPr kumimoji="0" lang="en-US" altLang="en-US" b="1" i="0" u="none" strike="noStrike" cap="none" normalizeH="0" baseline="0" dirty="0">
                <a:ln>
                  <a:noFill/>
                </a:ln>
                <a:solidFill>
                  <a:schemeClr val="accent5"/>
                </a:solidFill>
                <a:effectLst/>
              </a:rPr>
              <a:t>Use the results to inform next steps in instruction. </a:t>
            </a:r>
            <a:endParaRPr lang="en-US" altLang="en-US" dirty="0"/>
          </a:p>
          <a:p>
            <a:r>
              <a:rPr lang="en-US" b="1" dirty="0">
                <a:solidFill>
                  <a:srgbClr val="FF0000"/>
                </a:solidFill>
              </a:rPr>
              <a:t>Do not post the test items on the internet or a public page</a:t>
            </a:r>
          </a:p>
          <a:p>
            <a:r>
              <a:rPr lang="en-US" b="1" dirty="0">
                <a:solidFill>
                  <a:srgbClr val="FF0000"/>
                </a:solidFill>
              </a:rPr>
              <a:t>Do not email interim test items</a:t>
            </a:r>
          </a:p>
        </p:txBody>
      </p:sp>
    </p:spTree>
    <p:custDataLst>
      <p:tags r:id="rId1"/>
    </p:custDataLst>
    <p:extLst>
      <p:ext uri="{BB962C8B-B14F-4D97-AF65-F5344CB8AC3E}">
        <p14:creationId xmlns:p14="http://schemas.microsoft.com/office/powerpoint/2010/main" val="5991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8" name="Picture 7" descr="Screen shot of the Oregon statewide assessment portal homepage. At the top is a red square showing viewer to click on interim assessments to access the Oregon interim assessment system.">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06334" y="1739892"/>
            <a:ext cx="10728191" cy="4841279"/>
          </a:xfrm>
          <a:prstGeom prst="rect">
            <a:avLst/>
          </a:prstGeom>
        </p:spPr>
      </p:pic>
      <p:sp>
        <p:nvSpPr>
          <p:cNvPr id="369" name="Google Shape;369;g6247499a28_0_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3600" dirty="0">
                <a:latin typeface="+mn-lt"/>
              </a:rPr>
              <a:t>Access Interim Assessment User Guides &amp; Resources</a:t>
            </a:r>
            <a:endParaRPr sz="3600" dirty="0">
              <a:latin typeface="+mn-lt"/>
            </a:endParaRPr>
          </a:p>
        </p:txBody>
      </p:sp>
      <p:sp>
        <p:nvSpPr>
          <p:cNvPr id="7" name="Rectangle 6">
            <a:extLst>
              <a:ext uri="{C183D7F6-B498-43B3-948B-1728B52AA6E4}">
                <adec:decorative xmlns:adec="http://schemas.microsoft.com/office/drawing/2017/decorative" val="1"/>
              </a:ext>
            </a:extLst>
          </p:cNvPr>
          <p:cNvSpPr/>
          <p:nvPr/>
        </p:nvSpPr>
        <p:spPr>
          <a:xfrm>
            <a:off x="2952924" y="1739892"/>
            <a:ext cx="1971414" cy="4454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79359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 name="Picture 2" descr="Interim Assessment Portal Layout"/>
          <p:cNvPicPr>
            <a:picLocks noChangeAspect="1"/>
          </p:cNvPicPr>
          <p:nvPr/>
        </p:nvPicPr>
        <p:blipFill>
          <a:blip r:embed="rId4"/>
          <a:stretch>
            <a:fillRect/>
          </a:stretch>
        </p:blipFill>
        <p:spPr>
          <a:xfrm>
            <a:off x="4930622" y="743574"/>
            <a:ext cx="6831754" cy="5489327"/>
          </a:xfrm>
          <a:prstGeom prst="rect">
            <a:avLst/>
          </a:prstGeom>
        </p:spPr>
      </p:pic>
      <p:sp>
        <p:nvSpPr>
          <p:cNvPr id="369" name="Google Shape;369;g6247499a28_0_6">
            <a:extLst>
              <a:ext uri="{C183D7F6-B498-43B3-948B-1728B52AA6E4}">
                <adec:decorative xmlns:adec="http://schemas.microsoft.com/office/drawing/2017/decorative" val="0"/>
              </a:ext>
            </a:extLst>
          </p:cNvPr>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the Interim Assessment System</a:t>
            </a:r>
            <a:endParaRPr dirty="0">
              <a:latin typeface="+mn-lt"/>
            </a:endParaRPr>
          </a:p>
        </p:txBody>
      </p:sp>
      <p:sp>
        <p:nvSpPr>
          <p:cNvPr id="7" name="Rectangle 6">
            <a:extLst>
              <a:ext uri="{C183D7F6-B498-43B3-948B-1728B52AA6E4}">
                <adec:decorative xmlns:adec="http://schemas.microsoft.com/office/drawing/2017/decorative" val="1"/>
              </a:ext>
            </a:extLst>
          </p:cNvPr>
          <p:cNvSpPr/>
          <p:nvPr/>
        </p:nvSpPr>
        <p:spPr>
          <a:xfrm>
            <a:off x="4918016" y="2616963"/>
            <a:ext cx="1695873" cy="1742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C183D7F6-B498-43B3-948B-1728B52AA6E4}">
                <adec:decorative xmlns:adec="http://schemas.microsoft.com/office/drawing/2017/decorative" val="1"/>
              </a:ext>
            </a:extLst>
          </p:cNvPr>
          <p:cNvSpPr/>
          <p:nvPr/>
        </p:nvSpPr>
        <p:spPr>
          <a:xfrm>
            <a:off x="9999203" y="917745"/>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C183D7F6-B498-43B3-948B-1728B52AA6E4}">
                <adec:decorative xmlns:adec="http://schemas.microsoft.com/office/drawing/2017/decorative" val="1"/>
              </a:ext>
            </a:extLst>
          </p:cNvPr>
          <p:cNvSpPr/>
          <p:nvPr/>
        </p:nvSpPr>
        <p:spPr>
          <a:xfrm>
            <a:off x="4905410" y="4639654"/>
            <a:ext cx="1721083" cy="1597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4687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8" name="Picture 7" descr="Interim Assessment Portal Layou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30622" y="743574"/>
            <a:ext cx="6831754" cy="5489327"/>
          </a:xfrm>
          <a:prstGeom prst="rect">
            <a:avLst/>
          </a:prstGeom>
        </p:spPr>
      </p:pic>
      <p:sp>
        <p:nvSpPr>
          <p:cNvPr id="369" name="Google Shape;369;g6247499a28_0_6"/>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Remote Test Administration and Certification Course</a:t>
            </a:r>
            <a:endParaRPr dirty="0">
              <a:latin typeface="+mn-lt"/>
            </a:endParaRPr>
          </a:p>
        </p:txBody>
      </p:sp>
      <p:sp>
        <p:nvSpPr>
          <p:cNvPr id="9" name="Rectangle 8">
            <a:extLst>
              <a:ext uri="{C183D7F6-B498-43B3-948B-1728B52AA6E4}">
                <adec:decorative xmlns:adec="http://schemas.microsoft.com/office/drawing/2017/decorative" val="1"/>
              </a:ext>
            </a:extLst>
          </p:cNvPr>
          <p:cNvSpPr/>
          <p:nvPr/>
        </p:nvSpPr>
        <p:spPr>
          <a:xfrm>
            <a:off x="6625416" y="2878955"/>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296926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p:nvPr>
        </p:nvSpPr>
        <p:spPr>
          <a:xfrm>
            <a:off x="397056" y="169714"/>
            <a:ext cx="11401654" cy="1026460"/>
          </a:xfrm>
          <a:prstGeom prst="rect">
            <a:avLst/>
          </a:prstGeom>
        </p:spPr>
        <p:txBody>
          <a:bodyPr spcFirstLastPara="1" vert="horz" wrap="square" lIns="91425" tIns="45700" rIns="91425" bIns="45700" rtlCol="0" anchor="ctr" anchorCtr="0">
            <a:noAutofit/>
          </a:bodyPr>
          <a:lstStyle/>
          <a:p>
            <a:r>
              <a:rPr lang="en-US" sz="3600" dirty="0">
                <a:latin typeface="+mn-lt"/>
              </a:rPr>
              <a:t>In-Person or Remote Administration of Interim Assessments</a:t>
            </a:r>
            <a:endParaRPr sz="3600" dirty="0">
              <a:latin typeface="+mn-lt"/>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7056" y="1295183"/>
            <a:ext cx="5147610" cy="2006105"/>
          </a:xfrm>
          <a:prstGeom prst="rect">
            <a:avLst/>
          </a:prstGeom>
          <a:ln w="28575">
            <a:solidFill>
              <a:srgbClr val="FF0000"/>
            </a:solidFill>
          </a:ln>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13671" y="1407647"/>
            <a:ext cx="1828800" cy="1781175"/>
          </a:xfrm>
          <a:prstGeom prst="rect">
            <a:avLst/>
          </a:prstGeom>
          <a:ln w="38100">
            <a:solidFill>
              <a:srgbClr val="FF0000"/>
            </a:solidFill>
          </a:ln>
        </p:spPr>
      </p:pic>
      <p:pic>
        <p:nvPicPr>
          <p:cNvPr id="5" name="Picture 4">
            <a:extLst>
              <a:ext uri="{FF2B5EF4-FFF2-40B4-BE49-F238E27FC236}">
                <a16:creationId xmlns:a16="http://schemas.microsoft.com/office/drawing/2014/main" id="{096A5223-69C1-F88F-9250-74CB1270B3D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41658" y="3556713"/>
            <a:ext cx="5772827" cy="2881232"/>
          </a:xfrm>
          <a:prstGeom prst="rect">
            <a:avLst/>
          </a:prstGeom>
          <a:ln w="28575">
            <a:solidFill>
              <a:srgbClr val="FF0000"/>
            </a:solidFill>
          </a:ln>
        </p:spPr>
      </p:pic>
      <p:pic>
        <p:nvPicPr>
          <p:cNvPr id="6" name="Picture 5" descr="A screenshot of a computer and the Test Administration test Selection page">
            <a:extLst>
              <a:ext uri="{FF2B5EF4-FFF2-40B4-BE49-F238E27FC236}">
                <a16:creationId xmlns:a16="http://schemas.microsoft.com/office/drawing/2014/main" id="{22E0B8FF-30C3-9015-B810-DFAF7CB33C07}"/>
              </a:ext>
            </a:extLst>
          </p:cNvPr>
          <p:cNvPicPr>
            <a:picLocks noChangeAspect="1"/>
          </p:cNvPicPr>
          <p:nvPr/>
        </p:nvPicPr>
        <p:blipFill>
          <a:blip r:embed="rId7"/>
          <a:stretch>
            <a:fillRect/>
          </a:stretch>
        </p:blipFill>
        <p:spPr>
          <a:xfrm>
            <a:off x="397056" y="3556713"/>
            <a:ext cx="5147610" cy="2881232"/>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35785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2" name="Content Placeholder 1"/>
          <p:cNvSpPr>
            <a:spLocks noGrp="1"/>
          </p:cNvSpPr>
          <p:nvPr>
            <p:ph idx="1"/>
          </p:nvPr>
        </p:nvSpPr>
        <p:spPr>
          <a:xfrm>
            <a:off x="717176" y="2153265"/>
            <a:ext cx="10784542" cy="3781370"/>
          </a:xfrm>
        </p:spPr>
        <p:txBody>
          <a:bodyPr/>
          <a:lstStyle/>
          <a:p>
            <a:pPr marL="511175" indent="-511175">
              <a:spcAft>
                <a:spcPts val="600"/>
              </a:spcAft>
              <a:defRPr/>
            </a:pPr>
            <a:r>
              <a:rPr lang="en-US" sz="3600" dirty="0">
                <a:solidFill>
                  <a:schemeClr val="tx1">
                    <a:lumMod val="50000"/>
                  </a:schemeClr>
                </a:solidFill>
              </a:rPr>
              <a:t>Overview of the Oregon Balanced Assessment System and Interim Assessment Features</a:t>
            </a:r>
          </a:p>
          <a:p>
            <a:pPr marL="0" indent="0">
              <a:spcAft>
                <a:spcPts val="600"/>
              </a:spcAft>
              <a:buNone/>
              <a:defRPr/>
            </a:pPr>
            <a:endParaRPr lang="en-US" sz="3600" dirty="0">
              <a:solidFill>
                <a:schemeClr val="tx1">
                  <a:lumMod val="50000"/>
                </a:schemeClr>
              </a:solidFill>
            </a:endParaRPr>
          </a:p>
          <a:p>
            <a:pPr marL="511175" indent="-511175">
              <a:spcAft>
                <a:spcPts val="600"/>
              </a:spcAft>
              <a:defRPr/>
            </a:pPr>
            <a:r>
              <a:rPr lang="en-US" sz="3600" dirty="0">
                <a:solidFill>
                  <a:schemeClr val="tx1">
                    <a:lumMod val="50000"/>
                  </a:schemeClr>
                </a:solidFill>
              </a:rPr>
              <a:t>Interim Assessment Use, Test Security, and Administration Features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425390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06451" y="880010"/>
            <a:ext cx="6855925" cy="5520789"/>
          </a:xfrm>
          <a:prstGeom prst="rect">
            <a:avLst/>
          </a:prstGeom>
          <a:ln>
            <a:noFill/>
          </a:ln>
        </p:spPr>
      </p:pic>
      <p:sp>
        <p:nvSpPr>
          <p:cNvPr id="369" name="Google Shape;369;g6247499a28_0_6"/>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Interim Assessment Data and Results</a:t>
            </a:r>
            <a:endParaRPr dirty="0">
              <a:latin typeface="+mn-lt"/>
            </a:endParaRPr>
          </a:p>
        </p:txBody>
      </p:sp>
      <p:sp>
        <p:nvSpPr>
          <p:cNvPr id="11" name="Rectangle 10">
            <a:extLst>
              <a:ext uri="{C183D7F6-B498-43B3-948B-1728B52AA6E4}">
                <adec:decorative xmlns:adec="http://schemas.microsoft.com/office/drawing/2017/decorative" val="1"/>
              </a:ext>
            </a:extLst>
          </p:cNvPr>
          <p:cNvSpPr/>
          <p:nvPr/>
        </p:nvSpPr>
        <p:spPr>
          <a:xfrm>
            <a:off x="4898827" y="4797412"/>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40816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06451" y="880010"/>
            <a:ext cx="6855925" cy="5520789"/>
          </a:xfrm>
          <a:prstGeom prst="rect">
            <a:avLst/>
          </a:prstGeom>
          <a:ln>
            <a:noFill/>
          </a:ln>
        </p:spPr>
      </p:pic>
      <p:sp>
        <p:nvSpPr>
          <p:cNvPr id="369" name="Google Shape;369;g6247499a28_0_6">
            <a:extLst>
              <a:ext uri="{C183D7F6-B498-43B3-948B-1728B52AA6E4}">
                <adec:decorative xmlns:adec="http://schemas.microsoft.com/office/drawing/2017/decorative" val="0"/>
              </a:ext>
            </a:extLst>
          </p:cNvPr>
          <p:cNvSpPr txBox="1">
            <a:spLocks noGrp="1"/>
          </p:cNvSpPr>
          <p:nvPr>
            <p:ph type="title"/>
          </p:nvPr>
        </p:nvSpPr>
        <p:spPr>
          <a:xfrm>
            <a:off x="440874" y="1730832"/>
            <a:ext cx="4253670" cy="2730179"/>
          </a:xfrm>
          <a:prstGeom prst="rect">
            <a:avLst/>
          </a:prstGeom>
          <a:ln w="28575">
            <a:solidFill>
              <a:schemeClr val="accent1"/>
            </a:solidFill>
          </a:ln>
        </p:spPr>
        <p:txBody>
          <a:bodyPr spcFirstLastPara="1" vert="horz" wrap="square" lIns="91425" tIns="45700" rIns="91425" bIns="45700" rtlCol="0" anchor="ctr" anchorCtr="0">
            <a:noAutofit/>
          </a:bodyPr>
          <a:lstStyle/>
          <a:p>
            <a:pPr algn="ctr"/>
            <a:r>
              <a:rPr lang="en-US" dirty="0">
                <a:latin typeface="+mn-lt"/>
              </a:rPr>
              <a:t>Accessing </a:t>
            </a:r>
            <a:r>
              <a:rPr lang="en-US" i="1" dirty="0">
                <a:latin typeface="+mn-lt"/>
              </a:rPr>
              <a:t>Tools for Teachers</a:t>
            </a:r>
            <a:endParaRPr i="1" dirty="0">
              <a:latin typeface="+mn-lt"/>
            </a:endParaRPr>
          </a:p>
        </p:txBody>
      </p:sp>
      <p:sp>
        <p:nvSpPr>
          <p:cNvPr id="11" name="Rectangle 10">
            <a:extLst>
              <a:ext uri="{C183D7F6-B498-43B3-948B-1728B52AA6E4}">
                <adec:decorative xmlns:adec="http://schemas.microsoft.com/office/drawing/2017/decorative" val="1"/>
              </a:ext>
            </a:extLst>
          </p:cNvPr>
          <p:cNvSpPr/>
          <p:nvPr/>
        </p:nvSpPr>
        <p:spPr>
          <a:xfrm>
            <a:off x="8311499" y="1074488"/>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22931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a:xfrm>
            <a:off x="422978" y="401043"/>
            <a:ext cx="5739283" cy="1026460"/>
          </a:xfrm>
        </p:spPr>
        <p:txBody>
          <a:bodyPr>
            <a:normAutofit fontScale="90000"/>
          </a:bodyPr>
          <a:lstStyle/>
          <a:p>
            <a:r>
              <a:rPr lang="en-US" dirty="0"/>
              <a:t>Interim </a:t>
            </a:r>
            <a:r>
              <a:rPr dirty="0"/>
              <a:t>Test Administration Resources</a:t>
            </a:r>
          </a:p>
        </p:txBody>
      </p:sp>
      <p:sp>
        <p:nvSpPr>
          <p:cNvPr id="6" name="Google Shape;369;g6247499a28_0_6">
            <a:extLst>
              <a:ext uri="{C183D7F6-B498-43B3-948B-1728B52AA6E4}">
                <adec:decorative xmlns:adec="http://schemas.microsoft.com/office/drawing/2017/decorative" val="1"/>
              </a:ext>
            </a:extLst>
          </p:cNvPr>
          <p:cNvSpPr txBox="1">
            <a:spLocks/>
          </p:cNvSpPr>
          <p:nvPr/>
        </p:nvSpPr>
        <p:spPr>
          <a:xfrm>
            <a:off x="1488313" y="2407537"/>
            <a:ext cx="3608612" cy="2730179"/>
          </a:xfrm>
          <a:prstGeom prst="rect">
            <a:avLst/>
          </a:prstGeom>
          <a:ln w="28575">
            <a:solidFill>
              <a:schemeClr val="accent1"/>
            </a:solid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spcAft>
                <a:spcPts val="600"/>
              </a:spcAft>
              <a:defRPr/>
            </a:pPr>
            <a:r>
              <a:rPr lang="en-US" sz="3600" b="1" dirty="0">
                <a:solidFill>
                  <a:schemeClr val="tx1">
                    <a:lumMod val="50000"/>
                  </a:schemeClr>
                </a:solidFill>
                <a:latin typeface="+mn-lt"/>
                <a:hlinkClick r:id="rId3"/>
              </a:rPr>
              <a:t>ODE Interim Assessment webpage</a:t>
            </a:r>
            <a:endParaRPr lang="en-US" sz="3600" b="1" u="sng" dirty="0">
              <a:solidFill>
                <a:schemeClr val="accent6">
                  <a:lumMod val="75000"/>
                </a:schemeClr>
              </a:solidFill>
              <a:latin typeface="+mn-lt"/>
              <a:cs typeface="Times New Roman" pitchFamily="18" charset="0"/>
            </a:endParaRPr>
          </a:p>
        </p:txBody>
      </p:sp>
      <p:pic>
        <p:nvPicPr>
          <p:cNvPr id="5" name="Picture 4">
            <a:extLst>
              <a:ext uri="{FF2B5EF4-FFF2-40B4-BE49-F238E27FC236}">
                <a16:creationId xmlns:a16="http://schemas.microsoft.com/office/drawing/2014/main" id="{1421F4CC-A68D-E582-AE39-A196A71EDE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07109" y="556342"/>
            <a:ext cx="5222891" cy="5539658"/>
          </a:xfrm>
          <a:prstGeom prst="rect">
            <a:avLst/>
          </a:prstGeom>
          <a:ln>
            <a:solidFill>
              <a:schemeClr val="accent1"/>
            </a:solidFill>
          </a:ln>
        </p:spPr>
      </p:pic>
    </p:spTree>
    <p:extLst>
      <p:ext uri="{BB962C8B-B14F-4D97-AF65-F5344CB8AC3E}">
        <p14:creationId xmlns:p14="http://schemas.microsoft.com/office/powerpoint/2010/main" val="78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Overview of the OSAS Interim Assessment System</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Content Placeholder 2">
            <a:extLst>
              <a:ext uri="{C183D7F6-B498-43B3-948B-1728B52AA6E4}">
                <adec:decorative xmlns:adec="http://schemas.microsoft.com/office/drawing/2017/decorative" val="0"/>
              </a:ext>
            </a:extLst>
          </p:cNvPr>
          <p:cNvSpPr>
            <a:spLocks noGrp="1"/>
          </p:cNvSpPr>
          <p:nvPr>
            <p:ph idx="4294967295"/>
          </p:nvPr>
        </p:nvSpPr>
        <p:spPr>
          <a:xfrm>
            <a:off x="851648" y="4735611"/>
            <a:ext cx="10515600" cy="718421"/>
          </a:xfrm>
        </p:spPr>
        <p:txBody>
          <a:bodyPr>
            <a:normAutofit/>
          </a:bodyPr>
          <a:lstStyle/>
          <a:p>
            <a:pPr marL="0" indent="0" algn="ctr">
              <a:buNone/>
            </a:pPr>
            <a:r>
              <a:rPr lang="en-US" altLang="en-US" sz="3600" i="1" dirty="0"/>
              <a:t>Features of Balanced Assessment</a:t>
            </a:r>
          </a:p>
        </p:txBody>
      </p:sp>
    </p:spTree>
    <p:extLst>
      <p:ext uri="{BB962C8B-B14F-4D97-AF65-F5344CB8AC3E}">
        <p14:creationId xmlns:p14="http://schemas.microsoft.com/office/powerpoint/2010/main" val="245347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 Assessment for the Right Purpose”</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a:t>
            </a:fld>
            <a:endParaRPr lang="en-US" dirty="0"/>
          </a:p>
        </p:txBody>
      </p:sp>
      <p:pic>
        <p:nvPicPr>
          <p:cNvPr id="6" name="Picture 5" descr="Triangle shape with the different components of a balanced assessment system. In each corner is a different assessment label: summative assessment, interim assessment, and Tools for teachers whihc relates to formative assessment practices">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36293" y="1219245"/>
            <a:ext cx="5448072" cy="4804897"/>
          </a:xfrm>
          <a:prstGeom prst="triangle">
            <a:avLst/>
          </a:prstGeom>
        </p:spPr>
      </p:pic>
      <p:sp>
        <p:nvSpPr>
          <p:cNvPr id="7" name="TextBox 6">
            <a:extLst>
              <a:ext uri="{C183D7F6-B498-43B3-948B-1728B52AA6E4}">
                <adec:decorative xmlns:adec="http://schemas.microsoft.com/office/drawing/2017/decorative" val="1"/>
              </a:ext>
            </a:extLst>
          </p:cNvPr>
          <p:cNvSpPr txBox="1"/>
          <p:nvPr/>
        </p:nvSpPr>
        <p:spPr>
          <a:xfrm>
            <a:off x="6847115" y="5469441"/>
            <a:ext cx="2212081" cy="276999"/>
          </a:xfrm>
          <a:prstGeom prst="rect">
            <a:avLst/>
          </a:prstGeom>
          <a:noFill/>
        </p:spPr>
        <p:txBody>
          <a:bodyPr wrap="square" rtlCol="0">
            <a:spAutoFit/>
          </a:bodyPr>
          <a:lstStyle/>
          <a:p>
            <a:pPr algn="ctr"/>
            <a:r>
              <a:rPr lang="en-US" sz="1200" b="1" dirty="0">
                <a:solidFill>
                  <a:srgbClr val="283B49"/>
                </a:solidFill>
              </a:rPr>
              <a:t>(FORMATIVE PRACTICES)</a:t>
            </a:r>
          </a:p>
        </p:txBody>
      </p:sp>
      <p:sp>
        <p:nvSpPr>
          <p:cNvPr id="8" name="Google Shape;163;p27">
            <a:extLst>
              <a:ext uri="{C183D7F6-B498-43B3-948B-1728B52AA6E4}">
                <adec:decorative xmlns:adec="http://schemas.microsoft.com/office/drawing/2017/decorative" val="1"/>
              </a:ext>
            </a:extLst>
          </p:cNvPr>
          <p:cNvSpPr txBox="1">
            <a:spLocks/>
          </p:cNvSpPr>
          <p:nvPr/>
        </p:nvSpPr>
        <p:spPr>
          <a:xfrm>
            <a:off x="695889" y="1959429"/>
            <a:ext cx="4775997" cy="431324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1100"/>
              <a:buNone/>
            </a:pPr>
            <a:r>
              <a:rPr lang="en-US" dirty="0">
                <a:latin typeface="+mn-lt"/>
              </a:rPr>
              <a:t>The Oregon Statewide Assessment System consists of three components: end-of-year summative assessments designed for accountability purposes, </a:t>
            </a:r>
            <a:r>
              <a:rPr lang="en-US" b="1" dirty="0">
                <a:solidFill>
                  <a:schemeClr val="accent5"/>
                </a:solidFill>
                <a:latin typeface="+mn-lt"/>
              </a:rPr>
              <a:t>interim assessments</a:t>
            </a:r>
            <a:r>
              <a:rPr lang="en-US" dirty="0">
                <a:solidFill>
                  <a:schemeClr val="accent5"/>
                </a:solidFill>
                <a:latin typeface="+mn-lt"/>
              </a:rPr>
              <a:t> </a:t>
            </a:r>
            <a:r>
              <a:rPr lang="en-US" dirty="0">
                <a:latin typeface="+mn-lt"/>
              </a:rPr>
              <a:t>designed to support teaching and learning throughout the year, and formative assessment practices. </a:t>
            </a:r>
          </a:p>
        </p:txBody>
      </p:sp>
    </p:spTree>
    <p:extLst>
      <p:ext uri="{BB962C8B-B14F-4D97-AF65-F5344CB8AC3E}">
        <p14:creationId xmlns:p14="http://schemas.microsoft.com/office/powerpoint/2010/main" val="160092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Features of Interim Assessments</a:t>
            </a:r>
            <a:endParaRPr dirty="0"/>
          </a:p>
        </p:txBody>
      </p:sp>
      <p:sp>
        <p:nvSpPr>
          <p:cNvPr id="153" name="Google Shape;153;p25"/>
          <p:cNvSpPr txBox="1">
            <a:spLocks noGrp="1"/>
          </p:cNvSpPr>
          <p:nvPr>
            <p:ph idx="1"/>
          </p:nvPr>
        </p:nvSpPr>
        <p:spPr>
          <a:xfrm>
            <a:off x="717176" y="1559435"/>
            <a:ext cx="10784542" cy="4888111"/>
          </a:xfrm>
          <a:prstGeom prst="rect">
            <a:avLst/>
          </a:prstGeom>
        </p:spPr>
        <p:txBody>
          <a:bodyPr spcFirstLastPara="1" vert="horz" wrap="square" lIns="91425" tIns="45700" rIns="91425" bIns="45700" rtlCol="0" anchor="t" anchorCtr="0">
            <a:noAutofit/>
          </a:bodyPr>
          <a:lstStyle/>
          <a:p>
            <a:pPr marL="482588" indent="-380990">
              <a:lnSpc>
                <a:spcPct val="100000"/>
              </a:lnSpc>
              <a:spcAft>
                <a:spcPts val="1000"/>
              </a:spcAft>
              <a:buSzPts val="2000"/>
            </a:pPr>
            <a:r>
              <a:rPr lang="en-US" sz="2800" dirty="0"/>
              <a:t>All Oregon public school educators (including public charter schools) have access to ELA, Mathematics, and Science interim assessments.</a:t>
            </a:r>
          </a:p>
          <a:p>
            <a:pPr marL="482588" indent="-380990">
              <a:lnSpc>
                <a:spcPct val="100000"/>
              </a:lnSpc>
              <a:spcAft>
                <a:spcPts val="1000"/>
              </a:spcAft>
              <a:buSzPts val="2000"/>
            </a:pPr>
            <a:r>
              <a:rPr lang="en-US" sz="2800" dirty="0"/>
              <a:t>Cover the range of cognitive demand described in Oregon’s State Standards.</a:t>
            </a:r>
          </a:p>
          <a:p>
            <a:pPr marL="482588" indent="-380990">
              <a:lnSpc>
                <a:spcPct val="100000"/>
              </a:lnSpc>
              <a:spcAft>
                <a:spcPts val="1000"/>
              </a:spcAft>
              <a:buSzPts val="2000"/>
            </a:pPr>
            <a:r>
              <a:rPr lang="en-US" sz="2800" dirty="0"/>
              <a:t>Flexible administration options better support a range of student learning needs.</a:t>
            </a:r>
          </a:p>
          <a:p>
            <a:pPr marL="939788" lvl="1" indent="-380990">
              <a:lnSpc>
                <a:spcPct val="100000"/>
              </a:lnSpc>
              <a:spcAft>
                <a:spcPts val="1000"/>
              </a:spcAft>
              <a:buSzPts val="2000"/>
            </a:pPr>
            <a:r>
              <a:rPr lang="en-US" sz="2800" dirty="0"/>
              <a:t>Interim test window is open during most of the academic year.</a:t>
            </a:r>
          </a:p>
          <a:p>
            <a:pPr marL="939788" lvl="1" indent="-380990">
              <a:lnSpc>
                <a:spcPct val="100000"/>
              </a:lnSpc>
              <a:spcAft>
                <a:spcPts val="1000"/>
              </a:spcAft>
              <a:buSzPts val="2000"/>
            </a:pPr>
            <a:r>
              <a:rPr lang="en-US" sz="2800" dirty="0"/>
              <a:t>Assessments can be administered within or outside a student’s current grade.</a:t>
            </a:r>
          </a:p>
        </p:txBody>
      </p:sp>
    </p:spTree>
    <p:custDataLst>
      <p:tags r:id="rId1"/>
    </p:custDataLst>
    <p:extLst>
      <p:ext uri="{BB962C8B-B14F-4D97-AF65-F5344CB8AC3E}">
        <p14:creationId xmlns:p14="http://schemas.microsoft.com/office/powerpoint/2010/main" val="269742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Additional Features of Interim Assessments</a:t>
            </a:r>
            <a:endParaRPr dirty="0"/>
          </a:p>
        </p:txBody>
      </p:sp>
      <p:sp>
        <p:nvSpPr>
          <p:cNvPr id="159" name="Google Shape;159;p26"/>
          <p:cNvSpPr txBox="1">
            <a:spLocks noGrp="1"/>
          </p:cNvSpPr>
          <p:nvPr>
            <p:ph idx="1"/>
          </p:nvPr>
        </p:nvSpPr>
        <p:spPr>
          <a:xfrm>
            <a:off x="717176" y="1825625"/>
            <a:ext cx="10784542" cy="4604204"/>
          </a:xfrm>
          <a:prstGeom prst="rect">
            <a:avLst/>
          </a:prstGeom>
        </p:spPr>
        <p:txBody>
          <a:bodyPr spcFirstLastPara="1" vert="horz" wrap="square" lIns="91425" tIns="45700" rIns="91425" bIns="45700" rtlCol="0" anchor="t" anchorCtr="0">
            <a:noAutofit/>
          </a:bodyPr>
          <a:lstStyle/>
          <a:p>
            <a:pPr>
              <a:lnSpc>
                <a:spcPct val="115000"/>
              </a:lnSpc>
              <a:buSzPts val="2000"/>
            </a:pPr>
            <a:r>
              <a:rPr lang="en" sz="2800" dirty="0"/>
              <a:t>May be used to measure students’ knowledge and skills in grade levels other than the students’ enrolled grades.</a:t>
            </a:r>
          </a:p>
          <a:p>
            <a:pPr indent="-355591">
              <a:lnSpc>
                <a:spcPct val="115000"/>
              </a:lnSpc>
              <a:buSzPts val="2000"/>
              <a:buFont typeface="Calibri"/>
              <a:buChar char="●"/>
            </a:pPr>
            <a:endParaRPr sz="800" dirty="0"/>
          </a:p>
          <a:p>
            <a:pPr>
              <a:lnSpc>
                <a:spcPct val="115000"/>
              </a:lnSpc>
              <a:spcBef>
                <a:spcPts val="0"/>
              </a:spcBef>
              <a:buSzPts val="2000"/>
            </a:pPr>
            <a:r>
              <a:rPr lang="en" sz="2800" dirty="0"/>
              <a:t>Cover the range of cognitive demand described in Oregon’s State Standards.</a:t>
            </a:r>
            <a:endParaRPr sz="2800" dirty="0"/>
          </a:p>
          <a:p>
            <a:pPr indent="-355591">
              <a:lnSpc>
                <a:spcPct val="115000"/>
              </a:lnSpc>
              <a:spcBef>
                <a:spcPts val="0"/>
              </a:spcBef>
              <a:buSzPts val="2000"/>
              <a:buFont typeface="Calibri"/>
              <a:buChar char="●"/>
            </a:pPr>
            <a:endParaRPr lang="en" sz="800" dirty="0"/>
          </a:p>
          <a:p>
            <a:pPr>
              <a:lnSpc>
                <a:spcPct val="115000"/>
              </a:lnSpc>
              <a:spcBef>
                <a:spcPts val="0"/>
              </a:spcBef>
              <a:buSzPts val="2000"/>
            </a:pPr>
            <a:r>
              <a:rPr lang="en" sz="2800" dirty="0"/>
              <a:t>Allow educators access to view the test questions and their students’ responses to the test questions as part of educators’ instructional process to address students’ relative strengths and needs for improvement.</a:t>
            </a:r>
            <a:endParaRPr sz="2800" dirty="0"/>
          </a:p>
        </p:txBody>
      </p:sp>
    </p:spTree>
    <p:custDataLst>
      <p:tags r:id="rId1"/>
    </p:custDataLst>
    <p:extLst>
      <p:ext uri="{BB962C8B-B14F-4D97-AF65-F5344CB8AC3E}">
        <p14:creationId xmlns:p14="http://schemas.microsoft.com/office/powerpoint/2010/main" val="40602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4" end="4"/>
                                            </p:txEl>
                                          </p:spTgt>
                                        </p:tgtEl>
                                        <p:attrNameLst>
                                          <p:attrName>style.visibility</p:attrName>
                                        </p:attrNameLst>
                                      </p:cBhvr>
                                      <p:to>
                                        <p:strVal val="visible"/>
                                      </p:to>
                                    </p:set>
                                    <p:animEffect transition="in" filter="fade">
                                      <p:cBhvr>
                                        <p:cTn id="12" dur="500"/>
                                        <p:tgtEl>
                                          <p:spTgt spid="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717176" y="399582"/>
            <a:ext cx="4808981" cy="1026460"/>
          </a:xfrm>
          <a:prstGeom prst="rect">
            <a:avLst/>
          </a:prstGeom>
        </p:spPr>
        <p:txBody>
          <a:bodyPr spcFirstLastPara="1" vert="horz" wrap="square" lIns="91425" tIns="45700" rIns="91425" bIns="45700" rtlCol="0" anchor="ctr" anchorCtr="0">
            <a:noAutofit/>
          </a:bodyPr>
          <a:lstStyle/>
          <a:p>
            <a:r>
              <a:rPr lang="en" dirty="0"/>
              <a:t>Utilizing the Interim Assessment System</a:t>
            </a:r>
            <a:endParaRPr dirty="0"/>
          </a:p>
        </p:txBody>
      </p:sp>
      <p:sp>
        <p:nvSpPr>
          <p:cNvPr id="165" name="Google Shape;165;p27"/>
          <p:cNvSpPr txBox="1">
            <a:spLocks noGrp="1"/>
          </p:cNvSpPr>
          <p:nvPr>
            <p:ph idx="1"/>
          </p:nvPr>
        </p:nvSpPr>
        <p:spPr>
          <a:xfrm>
            <a:off x="717176" y="2230568"/>
            <a:ext cx="5039568" cy="3017065"/>
          </a:xfrm>
          <a:prstGeom prst="rect">
            <a:avLst/>
          </a:prstGeom>
        </p:spPr>
        <p:txBody>
          <a:bodyPr spcFirstLastPara="1" vert="horz" wrap="square" lIns="91425" tIns="45700" rIns="91425" bIns="45700" rtlCol="0" anchor="t" anchorCtr="0">
            <a:noAutofit/>
          </a:bodyPr>
          <a:lstStyle/>
          <a:p>
            <a:pPr marL="0" indent="0">
              <a:buNone/>
            </a:pPr>
            <a:r>
              <a:rPr lang="en" sz="2800" dirty="0"/>
              <a:t>For most students, grade-level interim assessments, rather than tests aligned to the prior grade’s content standards, will provide the most actionable information for teachers in support of their students’ learning.</a:t>
            </a:r>
            <a:endParaRPr sz="2800" dirty="0"/>
          </a:p>
        </p:txBody>
      </p:sp>
      <p:pic>
        <p:nvPicPr>
          <p:cNvPr id="4" name="Picture 3">
            <a:extLst>
              <a:ext uri="{FF2B5EF4-FFF2-40B4-BE49-F238E27FC236}">
                <a16:creationId xmlns:a16="http://schemas.microsoft.com/office/drawing/2014/main" id="{008598EF-F697-619F-8D40-682F8B991B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9113" y="428391"/>
            <a:ext cx="4518512" cy="6001218"/>
          </a:xfrm>
          <a:prstGeom prst="rect">
            <a:avLst/>
          </a:prstGeom>
          <a:ln>
            <a:solidFill>
              <a:schemeClr val="accent1"/>
            </a:solidFill>
          </a:ln>
        </p:spPr>
      </p:pic>
    </p:spTree>
    <p:extLst>
      <p:ext uri="{BB962C8B-B14F-4D97-AF65-F5344CB8AC3E}">
        <p14:creationId xmlns:p14="http://schemas.microsoft.com/office/powerpoint/2010/main" val="14336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Oregon’s Interim Assessment System</a:t>
            </a:r>
            <a:endParaRPr dirty="0"/>
          </a:p>
        </p:txBody>
      </p:sp>
      <p:sp>
        <p:nvSpPr>
          <p:cNvPr id="175" name="Google Shape;175;p28"/>
          <p:cNvSpPr txBox="1"/>
          <p:nvPr/>
        </p:nvSpPr>
        <p:spPr>
          <a:xfrm>
            <a:off x="853688" y="2360042"/>
            <a:ext cx="3673569" cy="1701209"/>
          </a:xfrm>
          <a:prstGeom prst="rect">
            <a:avLst/>
          </a:prstGeom>
          <a:noFill/>
          <a:ln>
            <a:solidFill>
              <a:schemeClr val="tx1"/>
            </a:solidFill>
          </a:ln>
        </p:spPr>
        <p:txBody>
          <a:bodyPr spcFirstLastPara="1" wrap="square" lIns="91425" tIns="91425" rIns="91425" bIns="91425" anchor="t" anchorCtr="0">
            <a:noAutofit/>
          </a:bodyPr>
          <a:lstStyle/>
          <a:p>
            <a:pPr>
              <a:lnSpc>
                <a:spcPct val="115000"/>
              </a:lnSpc>
              <a:spcBef>
                <a:spcPts val="1200"/>
              </a:spcBef>
              <a:spcAft>
                <a:spcPts val="1200"/>
              </a:spcAft>
            </a:pPr>
            <a:r>
              <a:rPr lang="en" sz="2400" b="1" dirty="0">
                <a:solidFill>
                  <a:schemeClr val="dk1"/>
                </a:solidFill>
              </a:rPr>
              <a:t>The ELA/ Mathematics system offers the following interim assessments:</a:t>
            </a:r>
            <a:endParaRPr sz="2400" b="1" dirty="0">
              <a:solidFill>
                <a:schemeClr val="dk1"/>
              </a:solidFill>
            </a:endParaRPr>
          </a:p>
        </p:txBody>
      </p:sp>
      <p:sp>
        <p:nvSpPr>
          <p:cNvPr id="177" name="Google Shape;177;p28"/>
          <p:cNvSpPr txBox="1"/>
          <p:nvPr/>
        </p:nvSpPr>
        <p:spPr>
          <a:xfrm>
            <a:off x="5387153" y="1905880"/>
            <a:ext cx="2861400" cy="1746955"/>
          </a:xfrm>
          <a:prstGeom prst="rect">
            <a:avLst/>
          </a:prstGeom>
          <a:noFill/>
          <a:ln>
            <a:noFill/>
          </a:ln>
        </p:spPr>
        <p:txBody>
          <a:bodyPr spcFirstLastPara="1" wrap="square" lIns="91425" tIns="91425" rIns="91425" bIns="91425" anchor="t" anchorCtr="0">
            <a:noAutofit/>
          </a:bodyPr>
          <a:lstStyle/>
          <a:p>
            <a:pPr>
              <a:lnSpc>
                <a:spcPct val="115000"/>
              </a:lnSpc>
              <a:spcBef>
                <a:spcPts val="1200"/>
              </a:spcBef>
              <a:spcAft>
                <a:spcPts val="1200"/>
              </a:spcAft>
            </a:pPr>
            <a:r>
              <a:rPr lang="en" b="1" dirty="0">
                <a:solidFill>
                  <a:schemeClr val="dk1"/>
                </a:solidFill>
              </a:rPr>
              <a:t>Interim Assessment Blocks</a:t>
            </a:r>
            <a:r>
              <a:rPr lang="en" dirty="0">
                <a:solidFill>
                  <a:schemeClr val="dk1"/>
                </a:solidFill>
              </a:rPr>
              <a:t> </a:t>
            </a:r>
            <a:r>
              <a:rPr lang="en" b="1" dirty="0">
                <a:solidFill>
                  <a:schemeClr val="dk1"/>
                </a:solidFill>
              </a:rPr>
              <a:t>(IABs) </a:t>
            </a:r>
            <a:r>
              <a:rPr lang="en" dirty="0">
                <a:solidFill>
                  <a:schemeClr val="dk1"/>
                </a:solidFill>
              </a:rPr>
              <a:t>provide more detailed information for instructional purposes.</a:t>
            </a:r>
            <a:endParaRPr dirty="0">
              <a:latin typeface="Calibri"/>
              <a:ea typeface="Calibri"/>
              <a:cs typeface="Calibri"/>
              <a:sym typeface="Calibri"/>
            </a:endParaRPr>
          </a:p>
        </p:txBody>
      </p:sp>
      <p:sp>
        <p:nvSpPr>
          <p:cNvPr id="178" name="Google Shape;178;p28"/>
          <p:cNvSpPr txBox="1"/>
          <p:nvPr/>
        </p:nvSpPr>
        <p:spPr>
          <a:xfrm>
            <a:off x="8437415" y="1905880"/>
            <a:ext cx="2861400" cy="16650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pPr>
            <a:r>
              <a:rPr lang="en" b="1" dirty="0">
                <a:solidFill>
                  <a:schemeClr val="dk1"/>
                </a:solidFill>
              </a:rPr>
              <a:t>Focused IABs</a:t>
            </a:r>
            <a:r>
              <a:rPr lang="en" dirty="0">
                <a:solidFill>
                  <a:schemeClr val="dk1"/>
                </a:solidFill>
              </a:rPr>
              <a:t> provide educators with a finer grained understanding of student learning.</a:t>
            </a:r>
            <a:endParaRPr dirty="0">
              <a:solidFill>
                <a:schemeClr val="dk1"/>
              </a:solidFill>
            </a:endParaRPr>
          </a:p>
          <a:p>
            <a:pPr>
              <a:spcBef>
                <a:spcPts val="1200"/>
              </a:spcBef>
            </a:pPr>
            <a:endParaRPr sz="1400" dirty="0">
              <a:latin typeface="Calibri"/>
              <a:ea typeface="Calibri"/>
              <a:cs typeface="Calibri"/>
              <a:sym typeface="Calibri"/>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87153" y="3652835"/>
            <a:ext cx="5911662" cy="2419799"/>
          </a:xfrm>
          <a:prstGeom prst="rect">
            <a:avLst/>
          </a:prstGeom>
        </p:spPr>
      </p:pic>
    </p:spTree>
    <p:custDataLst>
      <p:tags r:id="rId1"/>
    </p:custDataLst>
    <p:extLst>
      <p:ext uri="{BB962C8B-B14F-4D97-AF65-F5344CB8AC3E}">
        <p14:creationId xmlns:p14="http://schemas.microsoft.com/office/powerpoint/2010/main" val="18721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dirty="0">
                <a:latin typeface="+mn-lt"/>
              </a:rPr>
              <a:t>ELA &amp; Math Interim Assessments at a Glance</a:t>
            </a:r>
            <a:endParaRPr dirty="0">
              <a:latin typeface="+mn-lt"/>
            </a:endParaRPr>
          </a:p>
        </p:txBody>
      </p:sp>
      <p:sp>
        <p:nvSpPr>
          <p:cNvPr id="6" name="Google Shape;348;g6247499a28_0_0"/>
          <p:cNvSpPr txBox="1">
            <a:spLocks/>
          </p:cNvSpPr>
          <p:nvPr/>
        </p:nvSpPr>
        <p:spPr>
          <a:xfrm>
            <a:off x="427316" y="2883411"/>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Interim Assessment Blocks </a:t>
            </a:r>
            <a:r>
              <a:rPr lang="en-US" sz="2000" i="1" dirty="0">
                <a:latin typeface="+mn-lt"/>
              </a:rPr>
              <a:t>(ELA &amp; Math)</a:t>
            </a:r>
          </a:p>
        </p:txBody>
      </p:sp>
      <p:sp>
        <p:nvSpPr>
          <p:cNvPr id="4" name="Rectangle 3"/>
          <p:cNvSpPr/>
          <p:nvPr/>
        </p:nvSpPr>
        <p:spPr>
          <a:xfrm>
            <a:off x="427316" y="4084372"/>
            <a:ext cx="3888399"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sp>
        <p:nvSpPr>
          <p:cNvPr id="5" name="Rectangle 4"/>
          <p:cNvSpPr/>
          <p:nvPr/>
        </p:nvSpPr>
        <p:spPr>
          <a:xfrm>
            <a:off x="9109790" y="3838652"/>
            <a:ext cx="2970028" cy="2585323"/>
          </a:xfrm>
          <a:prstGeom prst="rect">
            <a:avLst/>
          </a:prstGeom>
        </p:spPr>
        <p:txBody>
          <a:bodyPr wrap="square">
            <a:spAutoFit/>
          </a:bodyPr>
          <a:lstStyle/>
          <a:p>
            <a:r>
              <a:rPr lang="en-US" b="1" i="1" dirty="0">
                <a:cs typeface="Calibri" panose="020F0502020204030204" pitchFamily="34" charset="0"/>
              </a:rPr>
              <a:t>Over 100 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Reading Literary Text</a:t>
            </a:r>
          </a:p>
          <a:p>
            <a:pPr marL="457189" indent="-457189">
              <a:buFont typeface="Arial" panose="020B0604020202020204" pitchFamily="34" charset="0"/>
              <a:buChar char="•"/>
            </a:pPr>
            <a:r>
              <a:rPr lang="en-US" i="1" dirty="0">
                <a:cs typeface="Calibri" panose="020F0502020204030204" pitchFamily="34" charset="0"/>
              </a:rPr>
              <a:t>Grade 5 Math, Operations and Algebraic Thinking</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09790" y="1327002"/>
            <a:ext cx="2468223" cy="2281847"/>
          </a:xfrm>
          <a:prstGeom prst="rect">
            <a:avLst/>
          </a:prstGeom>
        </p:spPr>
      </p:pic>
      <p:sp>
        <p:nvSpPr>
          <p:cNvPr id="7" name="TextBox 6"/>
          <p:cNvSpPr txBox="1"/>
          <p:nvPr/>
        </p:nvSpPr>
        <p:spPr>
          <a:xfrm>
            <a:off x="4464496" y="2391126"/>
            <a:ext cx="3537845" cy="3693319"/>
          </a:xfrm>
          <a:prstGeom prst="rect">
            <a:avLst/>
          </a:prstGeom>
          <a:noFill/>
          <a:ln>
            <a:solidFill>
              <a:schemeClr val="tx1"/>
            </a:solidFill>
          </a:ln>
        </p:spPr>
        <p:txBody>
          <a:bodyPr wrap="square" rtlCol="0">
            <a:spAutoFit/>
          </a:bodyPr>
          <a:lstStyle/>
          <a:p>
            <a:pPr indent="-317492">
              <a:buSzPts val="1400"/>
            </a:pPr>
            <a:r>
              <a:rPr lang="en-US" b="1" dirty="0"/>
              <a:t>Assesses fewer (3-8) targets</a:t>
            </a:r>
            <a:br>
              <a:rPr lang="en-US" b="1" dirty="0"/>
            </a:br>
            <a:endParaRPr lang="en-US" b="1" dirty="0"/>
          </a:p>
          <a:p>
            <a:pPr indent="-317492">
              <a:buSzPts val="1400"/>
            </a:pPr>
            <a:r>
              <a:rPr lang="en-US" dirty="0"/>
              <a:t>Short item sets  (6- 18 items)</a:t>
            </a:r>
            <a:br>
              <a:rPr lang="en-US" dirty="0"/>
            </a:br>
            <a:endParaRPr lang="en-US" dirty="0"/>
          </a:p>
          <a:p>
            <a:pPr indent="-317492">
              <a:buSzPts val="1400"/>
            </a:pPr>
            <a:r>
              <a:rPr lang="en-US" dirty="0"/>
              <a:t>Associated with a Tools for Teachers formative assessment resources Connections Playlist</a:t>
            </a:r>
            <a:br>
              <a:rPr lang="en-US" dirty="0"/>
            </a:br>
            <a:endParaRPr lang="en-US" dirty="0"/>
          </a:p>
          <a:p>
            <a:pPr indent="-317492">
              <a:buSzPts val="1400"/>
            </a:pPr>
            <a:r>
              <a:rPr lang="en-US" i="1" dirty="0"/>
              <a:t>If administered in a standardized way (secure testing environment), the approximate expected testing time length would be the length of a class period.</a:t>
            </a:r>
          </a:p>
        </p:txBody>
      </p:sp>
    </p:spTree>
    <p:custDataLst>
      <p:tags r:id="rId1"/>
    </p:custDataLst>
    <p:extLst>
      <p:ext uri="{BB962C8B-B14F-4D97-AF65-F5344CB8AC3E}">
        <p14:creationId xmlns:p14="http://schemas.microsoft.com/office/powerpoint/2010/main" val="4148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9.1|11.5|36.8"/>
</p:tagLst>
</file>

<file path=ppt/tags/tag11.xml><?xml version="1.0" encoding="utf-8"?>
<p:tagLst xmlns:a="http://schemas.openxmlformats.org/drawingml/2006/main" xmlns:r="http://schemas.openxmlformats.org/officeDocument/2006/relationships" xmlns:p="http://schemas.openxmlformats.org/presentationml/2006/main">
  <p:tag name="TIMING" val="|16.6|69"/>
</p:tagLst>
</file>

<file path=ppt/tags/tag12.xml><?xml version="1.0" encoding="utf-8"?>
<p:tagLst xmlns:a="http://schemas.openxmlformats.org/drawingml/2006/main" xmlns:r="http://schemas.openxmlformats.org/officeDocument/2006/relationships" xmlns:p="http://schemas.openxmlformats.org/presentationml/2006/main">
  <p:tag name="TIMING" val="|22.8|10|7"/>
</p:tagLst>
</file>

<file path=ppt/tags/tag13.xml><?xml version="1.0" encoding="utf-8"?>
<p:tagLst xmlns:a="http://schemas.openxmlformats.org/drawingml/2006/main" xmlns:r="http://schemas.openxmlformats.org/officeDocument/2006/relationships" xmlns:p="http://schemas.openxmlformats.org/presentationml/2006/main">
  <p:tag name="TIMING" val="|12"/>
</p:tagLst>
</file>

<file path=ppt/tags/tag14.xml><?xml version="1.0" encoding="utf-8"?>
<p:tagLst xmlns:a="http://schemas.openxmlformats.org/drawingml/2006/main" xmlns:r="http://schemas.openxmlformats.org/officeDocument/2006/relationships" xmlns:p="http://schemas.openxmlformats.org/presentationml/2006/main">
  <p:tag name="TIMING" val="|19.3"/>
</p:tagLst>
</file>

<file path=ppt/tags/tag2.xml><?xml version="1.0" encoding="utf-8"?>
<p:tagLst xmlns:a="http://schemas.openxmlformats.org/drawingml/2006/main" xmlns:r="http://schemas.openxmlformats.org/officeDocument/2006/relationships" xmlns:p="http://schemas.openxmlformats.org/presentationml/2006/main">
  <p:tag name="TIMING" val="|16.4|15.1|7.9"/>
</p:tagLst>
</file>

<file path=ppt/tags/tag3.xml><?xml version="1.0" encoding="utf-8"?>
<p:tagLst xmlns:a="http://schemas.openxmlformats.org/drawingml/2006/main" xmlns:r="http://schemas.openxmlformats.org/officeDocument/2006/relationships" xmlns:p="http://schemas.openxmlformats.org/presentationml/2006/main">
  <p:tag name="TIMING" val="|13.5|4.5"/>
</p:tagLst>
</file>

<file path=ppt/tags/tag4.xml><?xml version="1.0" encoding="utf-8"?>
<p:tagLst xmlns:a="http://schemas.openxmlformats.org/drawingml/2006/main" xmlns:r="http://schemas.openxmlformats.org/officeDocument/2006/relationships" xmlns:p="http://schemas.openxmlformats.org/presentationml/2006/main">
  <p:tag name="TIMING" val="|19.6"/>
</p:tagLst>
</file>

<file path=ppt/tags/tag5.xml><?xml version="1.0" encoding="utf-8"?>
<p:tagLst xmlns:a="http://schemas.openxmlformats.org/drawingml/2006/main" xmlns:r="http://schemas.openxmlformats.org/officeDocument/2006/relationships" xmlns:p="http://schemas.openxmlformats.org/presentationml/2006/main">
  <p:tag name="TIMING" val="|61.7"/>
</p:tagLst>
</file>

<file path=ppt/tags/tag6.xml><?xml version="1.0" encoding="utf-8"?>
<p:tagLst xmlns:a="http://schemas.openxmlformats.org/drawingml/2006/main" xmlns:r="http://schemas.openxmlformats.org/officeDocument/2006/relationships" xmlns:p="http://schemas.openxmlformats.org/presentationml/2006/main">
  <p:tag name="TIMING" val="|47.6"/>
</p:tagLst>
</file>

<file path=ppt/tags/tag7.xml><?xml version="1.0" encoding="utf-8"?>
<p:tagLst xmlns:a="http://schemas.openxmlformats.org/drawingml/2006/main" xmlns:r="http://schemas.openxmlformats.org/officeDocument/2006/relationships" xmlns:p="http://schemas.openxmlformats.org/presentationml/2006/main">
  <p:tag name="TIMING" val="|30.6"/>
</p:tagLst>
</file>

<file path=ppt/tags/tag8.xml><?xml version="1.0" encoding="utf-8"?>
<p:tagLst xmlns:a="http://schemas.openxmlformats.org/drawingml/2006/main" xmlns:r="http://schemas.openxmlformats.org/officeDocument/2006/relationships" xmlns:p="http://schemas.openxmlformats.org/presentationml/2006/main">
  <p:tag name="TIMING" val="|4.5|55.6"/>
</p:tagLst>
</file>

<file path=ppt/tags/tag9.xml><?xml version="1.0" encoding="utf-8"?>
<p:tagLst xmlns:a="http://schemas.openxmlformats.org/drawingml/2006/main" xmlns:r="http://schemas.openxmlformats.org/officeDocument/2006/relationships" xmlns:p="http://schemas.openxmlformats.org/presentationml/2006/main">
  <p:tag name="TIMING" val="|11.9"/>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2024-09-26T20:41:24+00:00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3A5F70E9-B492-4CF2-88A2-0889F45D0711}"/>
</file>

<file path=customXml/itemProps2.xml><?xml version="1.0" encoding="utf-8"?>
<ds:datastoreItem xmlns:ds="http://schemas.openxmlformats.org/officeDocument/2006/customXml" ds:itemID="{EF059787-B566-4C2B-A748-FE4577724059}"/>
</file>

<file path=customXml/itemProps3.xml><?xml version="1.0" encoding="utf-8"?>
<ds:datastoreItem xmlns:ds="http://schemas.openxmlformats.org/officeDocument/2006/customXml" ds:itemID="{4A2D3DA6-F7AB-4427-B7A3-94C5564EEDB9}"/>
</file>

<file path=docProps/app.xml><?xml version="1.0" encoding="utf-8"?>
<Properties xmlns="http://schemas.openxmlformats.org/officeDocument/2006/extended-properties" xmlns:vt="http://schemas.openxmlformats.org/officeDocument/2006/docPropsVTypes">
  <Template>ode_powerpoint-template-b</Template>
  <TotalTime>8298</TotalTime>
  <Words>3057</Words>
  <Application>Microsoft Office PowerPoint</Application>
  <PresentationFormat>Widescreen</PresentationFormat>
  <Paragraphs>231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Raleway</vt:lpstr>
      <vt:lpstr>Times New Roman</vt:lpstr>
      <vt:lpstr>Wingdings</vt:lpstr>
      <vt:lpstr>2021ODE</vt:lpstr>
      <vt:lpstr>Oregon Statewide Assessment System  Interim Assessment Administration and Test Security</vt:lpstr>
      <vt:lpstr>Topics</vt:lpstr>
      <vt:lpstr>Overview of the OSAS Interim Assessment System</vt:lpstr>
      <vt:lpstr>“The Right Assessment for the Right Purpose”</vt:lpstr>
      <vt:lpstr>Features of Interim Assessments</vt:lpstr>
      <vt:lpstr>Additional Features of Interim Assessments</vt:lpstr>
      <vt:lpstr>Utilizing the Interim Assessment System</vt:lpstr>
      <vt:lpstr>Oregon’s Interim Assessment System</vt:lpstr>
      <vt:lpstr>ELA &amp; Math Interim Assessments at a Glance</vt:lpstr>
      <vt:lpstr>ELA &amp; Math Interim Assessments at a Glance</vt:lpstr>
      <vt:lpstr>Science Interim Assessments at a Glance</vt:lpstr>
      <vt:lpstr>Standardized vs. Non-Standardized Administration</vt:lpstr>
      <vt:lpstr>Interim Assessment Uses, Test Security, &amp; Administration Features </vt:lpstr>
      <vt:lpstr>Interim Training Requirements</vt:lpstr>
      <vt:lpstr>Interim Assessment Use and Test Security</vt:lpstr>
      <vt:lpstr>Access Interim Assessment User Guides &amp; Resources</vt:lpstr>
      <vt:lpstr>Accessing the Interim Assessment System</vt:lpstr>
      <vt:lpstr>Remote Test Administration and Certification Course</vt:lpstr>
      <vt:lpstr>In-Person or Remote Administration of Interim Assessments</vt:lpstr>
      <vt:lpstr>Accessing Interim Assessment Data and Results</vt:lpstr>
      <vt:lpstr>Accessing Tools for Teachers</vt:lpstr>
      <vt:lpstr>Interim Test Administration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BERTRAND Tony * ODE</cp:lastModifiedBy>
  <cp:revision>158</cp:revision>
  <dcterms:created xsi:type="dcterms:W3CDTF">2018-06-15T17:19:23Z</dcterms:created>
  <dcterms:modified xsi:type="dcterms:W3CDTF">2024-09-26T16:25:41Z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2024-08-23T17:41:27Z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b30bc8a1-f879-4fb3-844b-74ccac0ba8dd</vt:lpwstr>
  </property>
  <property fmtid="{D5CDD505-2E9C-101B-9397-08002B2CF9AE}" pid="8" name="MSIP_Label_7730ea53-6f5e-4160-81a5-992a9105450a_ContentBits">
    <vt:lpwstr>0</vt:lpwstr>
  </property>
  <property fmtid="{D5CDD505-2E9C-101B-9397-08002B2CF9AE}" pid="9" name="ContentTypeId">
    <vt:lpwstr>0x010100ACE426A0BE1DCD4282029129806F0353</vt:lpwstr>
  </property>
</Properties>
</file>