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modernComment_12A_386108F0.xml" ContentType="application/vnd.ms-powerpoint.comments+xml"/>
  <Override PartName="/ppt/comments/modernComment_11C_88B98D4.xml" ContentType="application/vnd.ms-powerpoint.comments+xml"/>
  <Override PartName="/ppt/comments/modernComment_136_9FF70C4E.xml" ContentType="application/vnd.ms-powerpoint.comments+xml"/>
  <Override PartName="/ppt/comments/modernComment_12B_C64040BB.xml" ContentType="application/vnd.ms-powerpoint.comments+xml"/>
  <Override PartName="/ppt/comments/modernComment_150_EB666783.xml" ContentType="application/vnd.ms-powerpoint.comments+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2.xml" ContentType="application/vnd.openxmlformats-officedocument.presentationml.tags+xml"/>
  <Override PartName="/ppt/tags/tag5.xml" ContentType="application/vnd.openxmlformats-officedocument.presentationml.tags+xml"/>
  <Override PartName="/ppt/tags/tag11.xml" ContentType="application/vnd.openxmlformats-officedocument.presentationml.tags+xml"/>
  <Override PartName="/ppt/tags/tag9.xml" ContentType="application/vnd.openxmlformats-officedocument.presentationml.tags+xml"/>
  <Override PartName="/ppt/tags/tag6.xml" ContentType="application/vnd.openxmlformats-officedocument.presentationml.tags+xml"/>
  <Override PartName="/ppt/tags/tag1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3"/>
  </p:notesMasterIdLst>
  <p:sldIdLst>
    <p:sldId id="330" r:id="rId2"/>
    <p:sldId id="331" r:id="rId3"/>
    <p:sldId id="333" r:id="rId4"/>
    <p:sldId id="298" r:id="rId5"/>
    <p:sldId id="334" r:id="rId6"/>
    <p:sldId id="284" r:id="rId7"/>
    <p:sldId id="300" r:id="rId8"/>
    <p:sldId id="303" r:id="rId9"/>
    <p:sldId id="310" r:id="rId10"/>
    <p:sldId id="339" r:id="rId11"/>
    <p:sldId id="302" r:id="rId12"/>
    <p:sldId id="338" r:id="rId13"/>
    <p:sldId id="325" r:id="rId14"/>
    <p:sldId id="305" r:id="rId15"/>
    <p:sldId id="318" r:id="rId16"/>
    <p:sldId id="319" r:id="rId17"/>
    <p:sldId id="299" r:id="rId18"/>
    <p:sldId id="320" r:id="rId19"/>
    <p:sldId id="279" r:id="rId20"/>
    <p:sldId id="336"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65DC3E-97AB-7352-8A57-EB2A13E45FDE}" name="LINGLEY Audrey * ODE" initials="AL" userId="S::LingleyA@ode.oregon.gov::8540ce45-e76d-4b11-afd6-f9cc7921c817" providerId="AD"/>
  <p188:author id="{41961169-58BF-B16B-D6C8-C4076F483E97}" name="WOLCOTT Ben * ODE" initials="BW" userId="S::WolcottB@ode.oregon.gov::c27276f8-6501-4f07-a400-2e416a0778ac" providerId="AD"/>
  <p188:author id="{8F576DC7-0B8A-88DA-1C3A-B7EC45B1334D}" name="RIVERS Mason * ODE" initials="MR" userId="S::RiversM@ode.oregon.gov::079272d2-1164-47bd-82a8-b7c47aed2ca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RBETT Noelle - ODE" initials="GO" lastIdx="1" clrIdx="0">
    <p:extLst>
      <p:ext uri="{19B8F6BF-5375-455C-9EA6-DF929625EA0E}">
        <p15:presenceInfo xmlns:p15="http://schemas.microsoft.com/office/powerpoint/2012/main" userId="S::gorbettn@ode.state.or.us::51333855-401b-48fa-a2df-65d7ed063ff5" providerId="AD"/>
      </p:ext>
    </p:extLst>
  </p:cmAuthor>
  <p:cmAuthor id="2" name="BERTRAND Tony - ODE" initials="BT-O" lastIdx="3" clrIdx="1">
    <p:extLst>
      <p:ext uri="{19B8F6BF-5375-455C-9EA6-DF929625EA0E}">
        <p15:presenceInfo xmlns:p15="http://schemas.microsoft.com/office/powerpoint/2012/main" userId="S-1-5-21-2237050375-1962090969-1930583096-44903" providerId="AD"/>
      </p:ext>
    </p:extLst>
  </p:cmAuthor>
  <p:cmAuthor id="3" name="GORBETT Noelle - ODE" initials="GN-O" lastIdx="1" clrIdx="2">
    <p:extLst>
      <p:ext uri="{19B8F6BF-5375-455C-9EA6-DF929625EA0E}">
        <p15:presenceInfo xmlns:p15="http://schemas.microsoft.com/office/powerpoint/2012/main" userId="S-1-5-21-2237050375-1962090969-1930583096-46885" providerId="AD"/>
      </p:ext>
    </p:extLst>
  </p:cmAuthor>
  <p:cmAuthor id="4" name="Olivia Padilla" initials="OP" lastIdx="16" clrIdx="3">
    <p:extLst>
      <p:ext uri="{19B8F6BF-5375-455C-9EA6-DF929625EA0E}">
        <p15:presenceInfo xmlns:p15="http://schemas.microsoft.com/office/powerpoint/2012/main" userId="S::olivia.padilla@cambiumassessment.com::a8c3e527-216b-4698-a2aa-f888e471df64" providerId="AD"/>
      </p:ext>
    </p:extLst>
  </p:cmAuthor>
  <p:cmAuthor id="5" name="Margaux Nielsen" initials="MN" lastIdx="2" clrIdx="4">
    <p:extLst>
      <p:ext uri="{19B8F6BF-5375-455C-9EA6-DF929625EA0E}">
        <p15:presenceInfo xmlns:p15="http://schemas.microsoft.com/office/powerpoint/2012/main" userId="S::margaux.nielsen@cambiumassessment.com::8afbd84f-405e-472b-bb87-605c9f5ceb27" providerId="AD"/>
      </p:ext>
    </p:extLst>
  </p:cmAuthor>
  <p:cmAuthor id="6" name="Cathy Weidemann" initials="CW" lastIdx="10" clrIdx="5">
    <p:extLst>
      <p:ext uri="{19B8F6BF-5375-455C-9EA6-DF929625EA0E}">
        <p15:presenceInfo xmlns:p15="http://schemas.microsoft.com/office/powerpoint/2012/main" userId="S-1-5-21-1949779832-2519084937-1351169659-484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CCFF"/>
    <a:srgbClr val="449F11"/>
    <a:srgbClr val="159B15"/>
    <a:srgbClr val="1A964F"/>
    <a:srgbClr val="288861"/>
    <a:srgbClr val="CACAC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5" autoAdjust="0"/>
    <p:restoredTop sz="49258" autoAdjust="0"/>
  </p:normalViewPr>
  <p:slideViewPr>
    <p:cSldViewPr snapToGrid="0">
      <p:cViewPr varScale="1">
        <p:scale>
          <a:sx n="54" d="100"/>
          <a:sy n="54" d="100"/>
        </p:scale>
        <p:origin x="804" y="66"/>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1.xml"/></Relationships>
</file>

<file path=ppt/comments/modernComment_11C_88B98D4.xml><?xml version="1.0" encoding="utf-8"?>
<p188:cmLst xmlns:a="http://schemas.openxmlformats.org/drawingml/2006/main" xmlns:r="http://schemas.openxmlformats.org/officeDocument/2006/relationships" xmlns:p188="http://schemas.microsoft.com/office/powerpoint/2018/8/main">
  <p188:cm id="{3B91EE14-B248-4534-94BB-68BA63A26597}" authorId="{8F576DC7-0B8A-88DA-1C3A-B7EC45B1334D}" status="resolved" created="2024-06-11T15:21:06.125" complete="100000">
    <ac:txMkLst xmlns:ac="http://schemas.microsoft.com/office/drawing/2013/main/command">
      <pc:docMk xmlns:pc="http://schemas.microsoft.com/office/powerpoint/2013/main/command"/>
      <pc:sldMk xmlns:pc="http://schemas.microsoft.com/office/powerpoint/2013/main/command" cId="143366356" sldId="284"/>
      <ac:spMk id="165" creationId="{00000000-0000-0000-0000-000000000000}"/>
      <ac:txMk cp="62" len="1">
        <ac:context len="656" hash="1255870732"/>
      </ac:txMk>
    </ac:txMkLst>
    <p188:pos x="9943390" y="577036"/>
    <p188:txBody>
      <a:bodyPr/>
      <a:lstStyle/>
      <a:p>
        <a:r>
          <a:rPr lang="en-US"/>
          <a:t>Maybe just update this to say made available and take the year out so you don't have to update it every year. </a:t>
        </a:r>
      </a:p>
    </p188:txBody>
  </p188:cm>
  <p188:cm id="{DEAD3792-07FE-4F00-85EB-1B56EE5A9C71}" authorId="{8F576DC7-0B8A-88DA-1C3A-B7EC45B1334D}" status="resolved" created="2024-06-11T15:24:10.470" complete="100000">
    <ac:txMkLst xmlns:ac="http://schemas.microsoft.com/office/drawing/2013/main/command">
      <pc:docMk xmlns:pc="http://schemas.microsoft.com/office/powerpoint/2013/main/command"/>
      <pc:sldMk xmlns:pc="http://schemas.microsoft.com/office/powerpoint/2013/main/command" cId="143366356" sldId="284"/>
      <ac:spMk id="165" creationId="{00000000-0000-0000-0000-000000000000}"/>
      <ac:txMk cp="194" len="19">
        <ac:context len="656" hash="1255870732"/>
      </ac:txMk>
    </ac:txMkLst>
    <p188:pos x="2851214" y="1825973"/>
    <p188:txBody>
      <a:bodyPr/>
      <a:lstStyle/>
      <a:p>
        <a:r>
          <a:rPr lang="en-US"/>
          <a:t>The Alternate SEED Survey is for Oregon students in grades 3-11 who participate in alternate assessment. It is administered through the ORK12test.com system. </a:t>
        </a:r>
      </a:p>
    </p188:txBody>
  </p188:cm>
  <p188:cm id="{93E771E4-9B46-446B-9267-52C69BCB7CB3}" authorId="{8F576DC7-0B8A-88DA-1C3A-B7EC45B1334D}" created="2024-06-11T15:25:57.141">
    <ac:txMkLst xmlns:ac="http://schemas.microsoft.com/office/drawing/2013/main/command">
      <pc:docMk xmlns:pc="http://schemas.microsoft.com/office/powerpoint/2013/main/command"/>
      <pc:sldMk xmlns:pc="http://schemas.microsoft.com/office/powerpoint/2013/main/command" cId="143366356" sldId="284"/>
      <ac:spMk id="165" creationId="{00000000-0000-0000-0000-000000000000}"/>
      <ac:txMk cp="444" len="13">
        <ac:context len="656" hash="1255870732"/>
      </ac:txMk>
    </ac:txMkLst>
    <p188:pos x="6731839" y="3119514"/>
    <p188:txBody>
      <a:bodyPr/>
      <a:lstStyle/>
      <a:p>
        <a:r>
          <a:rPr lang="en-US"/>
          <a:t>Now that we have more data, you may want to check with Josh to see if this is still true. </a:t>
        </a:r>
      </a:p>
    </p188:txBody>
  </p188:cm>
</p188:cmLst>
</file>

<file path=ppt/comments/modernComment_12A_386108F0.xml><?xml version="1.0" encoding="utf-8"?>
<p188:cmLst xmlns:a="http://schemas.openxmlformats.org/drawingml/2006/main" xmlns:r="http://schemas.openxmlformats.org/officeDocument/2006/relationships" xmlns:p188="http://schemas.microsoft.com/office/powerpoint/2018/8/main">
  <p188:cm id="{AE053560-3F19-401F-B5F5-8E00CB51B5C0}" authorId="{8F576DC7-0B8A-88DA-1C3A-B7EC45B1334D}" status="resolved" created="2024-06-11T15:19:08.834" complete="100000">
    <pc:sldMkLst xmlns:pc="http://schemas.microsoft.com/office/powerpoint/2013/main/command">
      <pc:docMk/>
      <pc:sldMk cId="945883376" sldId="298"/>
    </pc:sldMkLst>
    <p188:txBody>
      <a:bodyPr/>
      <a:lstStyle/>
      <a:p>
        <a:r>
          <a:rPr lang="en-US"/>
          <a:t>Maybe consider a different word than para-academic. I don't think that's a commonly used word.</a:t>
        </a:r>
      </a:p>
    </p188:txBody>
  </p188:cm>
</p188:cmLst>
</file>

<file path=ppt/comments/modernComment_12B_C64040BB.xml><?xml version="1.0" encoding="utf-8"?>
<p188:cmLst xmlns:a="http://schemas.openxmlformats.org/drawingml/2006/main" xmlns:r="http://schemas.openxmlformats.org/officeDocument/2006/relationships" xmlns:p188="http://schemas.microsoft.com/office/powerpoint/2018/8/main">
  <p188:cm id="{5460867B-E919-4502-B523-67FE89E28084}" authorId="{8F576DC7-0B8A-88DA-1C3A-B7EC45B1334D}" status="resolved" created="2024-06-11T15:32:35.235" complete="100000">
    <ac:deMkLst xmlns:ac="http://schemas.microsoft.com/office/drawing/2013/main/command">
      <pc:docMk xmlns:pc="http://schemas.microsoft.com/office/powerpoint/2013/main/command"/>
      <pc:sldMk xmlns:pc="http://schemas.microsoft.com/office/powerpoint/2013/main/command" cId="3326099643" sldId="299"/>
      <ac:spMk id="153" creationId="{00000000-0000-0000-0000-000000000000}"/>
    </ac:deMkLst>
    <p188:txBody>
      <a:bodyPr/>
      <a:lstStyle/>
      <a:p>
        <a:r>
          <a:rPr lang="en-US"/>
          <a:t>This needs updating but I can't remember what the next language will be. </a:t>
        </a:r>
      </a:p>
    </p188:txBody>
  </p188:cm>
</p188:cmLst>
</file>

<file path=ppt/comments/modernComment_136_9FF70C4E.xml><?xml version="1.0" encoding="utf-8"?>
<p188:cmLst xmlns:a="http://schemas.openxmlformats.org/drawingml/2006/main" xmlns:r="http://schemas.openxmlformats.org/officeDocument/2006/relationships" xmlns:p188="http://schemas.microsoft.com/office/powerpoint/2018/8/main">
  <p188:cm id="{410EE0C8-E3B6-4673-920F-BA7102DA9EE1}" authorId="{8F576DC7-0B8A-88DA-1C3A-B7EC45B1334D}" status="resolved" created="2024-06-11T15:29:50.222" complete="100000">
    <ac:deMkLst xmlns:ac="http://schemas.microsoft.com/office/drawing/2013/main/command">
      <pc:docMk xmlns:pc="http://schemas.microsoft.com/office/powerpoint/2013/main/command"/>
      <pc:sldMk xmlns:pc="http://schemas.microsoft.com/office/powerpoint/2013/main/command" cId="2683767886" sldId="310"/>
      <ac:spMk id="365" creationId="{00000000-0000-0000-0000-000000000000}"/>
    </ac:deMkLst>
    <p188:txBody>
      <a:bodyPr/>
      <a:lstStyle/>
      <a:p>
        <a:r>
          <a:rPr lang="en-US"/>
          <a:t>If you wanted this slide to be inclusive of the Alt SEED. You'd need to update it to indicate that the Alt SEED replaces Self-efficacy beliefs with Independence. </a:t>
        </a:r>
      </a:p>
    </p188:txBody>
  </p188:cm>
</p188:cmLst>
</file>

<file path=ppt/comments/modernComment_150_EB666783.xml><?xml version="1.0" encoding="utf-8"?>
<p188:cmLst xmlns:a="http://schemas.openxmlformats.org/drawingml/2006/main" xmlns:r="http://schemas.openxmlformats.org/officeDocument/2006/relationships" xmlns:p188="http://schemas.microsoft.com/office/powerpoint/2018/8/main">
  <p188:cm id="{E4285F8A-3BDD-4C7E-9361-E33CEF228996}" authorId="{5165DC3E-97AB-7352-8A57-EB2A13E45FDE}" status="resolved" created="2024-08-12T16:56:29.442" complete="100000">
    <pc:sldMkLst xmlns:pc="http://schemas.microsoft.com/office/powerpoint/2013/main/command">
      <pc:docMk/>
      <pc:sldMk cId="3949356931" sldId="336"/>
    </pc:sldMkLst>
    <p188:txBody>
      <a:bodyPr/>
      <a:lstStyle/>
      <a:p>
        <a:r>
          <a:rPr lang="en-US"/>
          <a:t>Change this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82E63-DABB-4BC4-95C9-A1F01DDB4625}"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2FCAB-B3A6-438F-B6B4-1AAA1EC793BD}" type="slidenum">
              <a:rPr lang="en-US" smtClean="0"/>
              <a:t>‹#›</a:t>
            </a:fld>
            <a:endParaRPr lang="en-US"/>
          </a:p>
        </p:txBody>
      </p:sp>
    </p:spTree>
    <p:extLst>
      <p:ext uri="{BB962C8B-B14F-4D97-AF65-F5344CB8AC3E}">
        <p14:creationId xmlns:p14="http://schemas.microsoft.com/office/powerpoint/2010/main" val="192098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Welcome to the Oregon Statewide Assessment System training module</a:t>
            </a:r>
            <a:r>
              <a:rPr lang="en-US" altLang="en-US" baseline="0" dirty="0"/>
              <a:t> for the </a:t>
            </a:r>
            <a:r>
              <a:rPr lang="en-US" altLang="en-US" dirty="0"/>
              <a:t>SEED Survey. This module is a required part of annual training for all district and school test coordinators, as well as test administrators and any other educators who</a:t>
            </a:r>
            <a:r>
              <a:rPr lang="en-US" altLang="en-US" baseline="0" dirty="0"/>
              <a:t> will also administer the SEED Survey</a:t>
            </a:r>
            <a:r>
              <a:rPr lang="en-US" altLang="en-US" dirty="0"/>
              <a:t>.</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63962" indent="-293709" defTabSz="942113" eaLnBrk="0" hangingPunct="0">
              <a:spcBef>
                <a:spcPct val="30000"/>
              </a:spcBef>
              <a:defRPr sz="1200">
                <a:solidFill>
                  <a:schemeClr val="tx1"/>
                </a:solidFill>
                <a:latin typeface="Times New Roman" panose="02020603050405020304" pitchFamily="18" charset="0"/>
              </a:defRPr>
            </a:lvl2pPr>
            <a:lvl3pPr marL="1176438" indent="-234325" defTabSz="942113" eaLnBrk="0" hangingPunct="0">
              <a:spcBef>
                <a:spcPct val="30000"/>
              </a:spcBef>
              <a:defRPr sz="1200">
                <a:solidFill>
                  <a:schemeClr val="tx1"/>
                </a:solidFill>
                <a:latin typeface="Times New Roman" panose="02020603050405020304" pitchFamily="18" charset="0"/>
              </a:defRPr>
            </a:lvl3pPr>
            <a:lvl4pPr marL="1648297" indent="-234325" defTabSz="942113" eaLnBrk="0" hangingPunct="0">
              <a:spcBef>
                <a:spcPct val="30000"/>
              </a:spcBef>
              <a:defRPr sz="1200">
                <a:solidFill>
                  <a:schemeClr val="tx1"/>
                </a:solidFill>
                <a:latin typeface="Times New Roman" panose="02020603050405020304" pitchFamily="18" charset="0"/>
              </a:defRPr>
            </a:lvl4pPr>
            <a:lvl5pPr marL="2118551" indent="-234325" defTabSz="942113" eaLnBrk="0" hangingPunct="0">
              <a:spcBef>
                <a:spcPct val="30000"/>
              </a:spcBef>
              <a:defRPr sz="1200">
                <a:solidFill>
                  <a:schemeClr val="tx1"/>
                </a:solidFill>
                <a:latin typeface="Times New Roman" panose="02020603050405020304" pitchFamily="18" charset="0"/>
              </a:defRPr>
            </a:lvl5pPr>
            <a:lvl6pPr marL="2580780" indent="-23432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43009" indent="-23432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505238" indent="-23432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67467" indent="-23432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42113" rtl="0" eaLnBrk="1" fontAlgn="auto" latinLnBrk="0" hangingPunct="1">
              <a:lnSpc>
                <a:spcPct val="100000"/>
              </a:lnSpc>
              <a:spcBef>
                <a:spcPct val="0"/>
              </a:spcBef>
              <a:spcAft>
                <a:spcPts val="0"/>
              </a:spcAft>
              <a:buClrTx/>
              <a:buSzTx/>
              <a:buFontTx/>
              <a:buNone/>
              <a:tabLst/>
              <a:defRPr/>
            </a:pPr>
            <a:fld id="{961C0927-6C44-49D2-A03E-A327DE073332}"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42113"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23993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ae3db10f66_0_10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171450" lvl="0"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The Alt-SEED Survey includes questions on the four core topics, with self-efficacy replaced by independence.</a:t>
            </a:r>
            <a:endParaRPr lang="en-US" dirty="0"/>
          </a:p>
        </p:txBody>
      </p:sp>
      <p:sp>
        <p:nvSpPr>
          <p:cNvPr id="363" name="Google Shape;363;gae3db10f66_0_10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085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dirty="0">
                <a:solidFill>
                  <a:schemeClr val="tx1">
                    <a:lumMod val="50000"/>
                  </a:schemeClr>
                </a:solidFill>
              </a:rPr>
              <a:t>Administration Features for the (SEED Survey)</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846673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rPr>
              <a:t>The SEED Survey provides 3 administration options.</a:t>
            </a:r>
          </a:p>
          <a:p>
            <a:pPr marL="342900" marR="0" lvl="0" indent="-342900">
              <a:spcBef>
                <a:spcPts val="0"/>
              </a:spcBef>
              <a:spcAft>
                <a:spcPts val="0"/>
              </a:spcAft>
              <a:buFont typeface="+mj-lt"/>
              <a:buAutoNum type="arabicPeriod"/>
              <a:tabLst>
                <a:tab pos="457200" algn="l"/>
              </a:tabLst>
            </a:pPr>
            <a:r>
              <a:rPr lang="en-US" sz="1100" dirty="0">
                <a:solidFill>
                  <a:schemeClr val="bg1"/>
                </a:solidFill>
                <a:effectLst/>
                <a:latin typeface="Calibri" panose="020F0502020204030204" pitchFamily="34" charset="0"/>
                <a:ea typeface="Times New Roman" panose="02020603050405020304" pitchFamily="18" charset="0"/>
              </a:rPr>
              <a:t>An ongoing open survey session may be created by an authorized user (DTC, STC, TA) using the assignment function. </a:t>
            </a:r>
            <a:endParaRPr lang="en-US" sz="1100" dirty="0">
              <a:solidFill>
                <a:schemeClr val="bg1"/>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tabLst>
                <a:tab pos="914400" algn="l"/>
              </a:tabLs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11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assignment</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may be scheduled in advance and the authorized user can provide the URL address to students to log into the SEED Survey during the school hours provided for completion. Students may also access this URL later in case they were unable to finish or missed the survey opportunity at school. </a:t>
            </a:r>
            <a:endParaRPr lang="en-US" sz="1100" dirty="0">
              <a:solidFill>
                <a:schemeClr val="bg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100" dirty="0">
                <a:solidFill>
                  <a:schemeClr val="bg1"/>
                </a:solidFill>
                <a:effectLst/>
                <a:latin typeface="Calibri" panose="020F0502020204030204" pitchFamily="34" charset="0"/>
                <a:ea typeface="Times New Roman" panose="02020603050405020304" pitchFamily="18" charset="0"/>
              </a:rPr>
              <a:t>Test administrators (TAs) will have the option to proctor the assessment ‘</a:t>
            </a:r>
            <a:r>
              <a:rPr lang="en-US" sz="1100" i="1" dirty="0">
                <a:solidFill>
                  <a:schemeClr val="bg1"/>
                </a:solidFill>
                <a:effectLst/>
                <a:latin typeface="Calibri" panose="020F0502020204030204" pitchFamily="34" charset="0"/>
                <a:ea typeface="Times New Roman" panose="02020603050405020304" pitchFamily="18" charset="0"/>
              </a:rPr>
              <a:t>live</a:t>
            </a:r>
            <a:r>
              <a:rPr lang="en-US" sz="1100" dirty="0">
                <a:solidFill>
                  <a:schemeClr val="bg1"/>
                </a:solidFill>
                <a:effectLst/>
                <a:latin typeface="Calibri" panose="020F0502020204030204" pitchFamily="34" charset="0"/>
                <a:ea typeface="Times New Roman" panose="02020603050405020304" pitchFamily="18" charset="0"/>
              </a:rPr>
              <a:t>’ via a test session and the secure browser.</a:t>
            </a:r>
          </a:p>
          <a:p>
            <a:pPr marL="742950" marR="0" lvl="1" indent="-285750">
              <a:spcBef>
                <a:spcPts val="0"/>
              </a:spcBef>
              <a:spcAft>
                <a:spcPts val="0"/>
              </a:spcAft>
              <a:buFont typeface="Arial" panose="020B0604020202020204" pitchFamily="34" charset="0"/>
              <a:buChar char="•"/>
              <a:tabLst>
                <a:tab pos="914400" algn="l"/>
              </a:tabLst>
            </a:pPr>
            <a:r>
              <a:rPr lang="en-US" sz="11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Students would log into the SEED Survey using the OSAS Secure Browser, just as they would when taking a statewide summative assessment. </a:t>
            </a:r>
            <a:endParaRPr lang="en-US" sz="1100" dirty="0">
              <a:solidFill>
                <a:schemeClr val="bg1"/>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solidFill>
                  <a:schemeClr val="bg1"/>
                </a:solidFill>
                <a:effectLst/>
                <a:latin typeface="Calibri" panose="020F0502020204030204" pitchFamily="34" charset="0"/>
                <a:ea typeface="Times New Roman" panose="02020603050405020304" pitchFamily="18" charset="0"/>
              </a:rPr>
              <a:t>The remote administration option requires additional steps in addition to this Training 8 Module. A DTC or TA would need to complete Module</a:t>
            </a:r>
            <a:r>
              <a:rPr lang="en-US" sz="1100" baseline="0" dirty="0">
                <a:solidFill>
                  <a:schemeClr val="bg1"/>
                </a:solidFill>
                <a:effectLst/>
                <a:latin typeface="Calibri" panose="020F0502020204030204" pitchFamily="34" charset="0"/>
                <a:ea typeface="Times New Roman" panose="02020603050405020304" pitchFamily="18" charset="0"/>
              </a:rPr>
              <a:t> 10: Remote Testing, and </a:t>
            </a:r>
            <a:r>
              <a:rPr lang="en-US" sz="1100" dirty="0">
                <a:solidFill>
                  <a:schemeClr val="bg1"/>
                </a:solidFill>
                <a:effectLst/>
                <a:latin typeface="Calibri" panose="020F0502020204030204" pitchFamily="34" charset="0"/>
                <a:ea typeface="Times New Roman" panose="02020603050405020304" pitchFamily="18" charset="0"/>
              </a:rPr>
              <a:t>the Remote Proctoring Certification Course. </a:t>
            </a:r>
            <a:endParaRPr lang="en-US" sz="1100" dirty="0">
              <a:solidFill>
                <a:schemeClr val="bg1"/>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tabLst>
                <a:tab pos="914400" algn="l"/>
              </a:tabLs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After completing the certification course educators will automatically be provided the remote proctoring option within their TA user account. </a:t>
            </a:r>
          </a:p>
          <a:p>
            <a:pPr marL="742950" marR="0" lvl="1" indent="-285750">
              <a:spcBef>
                <a:spcPts val="0"/>
              </a:spcBef>
              <a:spcAft>
                <a:spcPts val="0"/>
              </a:spcAft>
              <a:buFont typeface="Arial" panose="020B0604020202020204" pitchFamily="34" charset="0"/>
              <a:buChar char="•"/>
              <a:tabLst>
                <a:tab pos="914400" algn="l"/>
              </a:tabLs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remote proctoring option will allow the DTC or TA to create a remote URL address, which can be shared with students in lieu of using the OSAS Secure Browser.</a:t>
            </a:r>
          </a:p>
          <a:p>
            <a:pPr marL="285750" marR="0" lvl="0" indent="-285750">
              <a:spcBef>
                <a:spcPts val="0"/>
              </a:spcBef>
              <a:spcAft>
                <a:spcPts val="0"/>
              </a:spcAft>
              <a:buFont typeface="+mj-lt"/>
              <a:buAutoNum type="arabicPeriod"/>
              <a:tabLst>
                <a:tab pos="914400" algn="l"/>
              </a:tabLst>
            </a:pPr>
            <a:r>
              <a:rPr lang="en-US" sz="11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Alternate SEED Survey is completed in the ORK12Test.com system by an authorized user. The survey should be completed by an educator who is familiar with the student’s educational experience. If the educator completing the Alt SEED Survey is not an authorized user, they may complete the paper/pencil version of the Alt SEED Survey and have an authorized user input the data into the ORK12Test.com system. </a:t>
            </a:r>
          </a:p>
        </p:txBody>
      </p:sp>
      <p:sp>
        <p:nvSpPr>
          <p:cNvPr id="4" name="Slide Number Placeholder 3"/>
          <p:cNvSpPr>
            <a:spLocks noGrp="1"/>
          </p:cNvSpPr>
          <p:nvPr>
            <p:ph type="sldNum" sz="quarter" idx="5"/>
          </p:nvPr>
        </p:nvSpPr>
        <p:spPr/>
        <p:txBody>
          <a:bodyPr/>
          <a:lstStyle/>
          <a:p>
            <a:fld id="{0292FCAB-B3A6-438F-B6B4-1AAA1EC793BD}" type="slidenum">
              <a:rPr lang="en-US" smtClean="0"/>
              <a:t>12</a:t>
            </a:fld>
            <a:endParaRPr lang="en-US"/>
          </a:p>
        </p:txBody>
      </p:sp>
    </p:spTree>
    <p:extLst>
      <p:ext uri="{BB962C8B-B14F-4D97-AF65-F5344CB8AC3E}">
        <p14:creationId xmlns:p14="http://schemas.microsoft.com/office/powerpoint/2010/main" val="2250259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dirty="0">
                <a:solidFill>
                  <a:schemeClr val="tx1">
                    <a:lumMod val="50000"/>
                  </a:schemeClr>
                </a:solidFill>
              </a:rPr>
              <a:t>Student access to the SEED Survey</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2603155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d9aa3ab48_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d9aa3ab48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a:t>
            </a:r>
            <a:r>
              <a:rPr lang="en-US" baseline="0" dirty="0"/>
              <a:t> earlier a DTC or TA can administer the SEED Survey using one of three options. This means student will be able to access the SEED Survey via the OSAS Secure Browser or a URL address. S</a:t>
            </a:r>
            <a:r>
              <a:rPr lang="en" sz="1200" dirty="0">
                <a:ea typeface="+mn-lt"/>
                <a:cs typeface="+mn-lt"/>
              </a:rPr>
              <a:t>tudents will not need to download the secure browser to their device to access the SEED Survey for remote participation. It is recommended students use a Chrome browser.</a:t>
            </a:r>
            <a:endParaRPr lang="en" sz="1600" dirty="0">
              <a:ea typeface="+mn-lt"/>
              <a:cs typeface="+mn-lt"/>
            </a:endParaRPr>
          </a:p>
          <a:p>
            <a:pPr marL="0" lvl="0" indent="0" algn="l" rtl="0">
              <a:spcBef>
                <a:spcPts val="0"/>
              </a:spcBef>
              <a:spcAft>
                <a:spcPts val="0"/>
              </a:spcAft>
              <a:buNone/>
            </a:pPr>
            <a:endParaRPr lang="en-US" baseline="0" dirty="0"/>
          </a:p>
          <a:p>
            <a:pPr marL="0" lvl="0" indent="0" algn="l" rtl="0">
              <a:spcBef>
                <a:spcPts val="0"/>
              </a:spcBef>
              <a:spcAft>
                <a:spcPts val="0"/>
              </a:spcAft>
              <a:buNone/>
            </a:pPr>
            <a:endParaRPr lang="en-US" sz="1200" baseline="0" dirty="0">
              <a:ea typeface="+mn-lt"/>
              <a:cs typeface="+mn-lt"/>
            </a:endParaRPr>
          </a:p>
          <a:p>
            <a:pPr marL="0" lvl="0" indent="0" algn="l" rtl="0">
              <a:spcBef>
                <a:spcPts val="0"/>
              </a:spcBef>
              <a:spcAft>
                <a:spcPts val="0"/>
              </a:spcAft>
              <a:buNone/>
            </a:pPr>
            <a:r>
              <a:rPr lang="en-US" sz="1200" baseline="0" dirty="0">
                <a:ea typeface="+mn-lt"/>
                <a:cs typeface="+mn-lt"/>
              </a:rPr>
              <a:t>T</a:t>
            </a:r>
            <a:r>
              <a:rPr lang="en" sz="1200" dirty="0">
                <a:ea typeface="+mn-lt"/>
                <a:cs typeface="+mn-lt"/>
              </a:rPr>
              <a:t>he “assignment” feature in the test delivery system will allow students to take the survey in an test session within a test window selected by a DTC or TA. </a:t>
            </a:r>
            <a:endParaRPr dirty="0"/>
          </a:p>
        </p:txBody>
      </p:sp>
    </p:spTree>
    <p:extLst>
      <p:ext uri="{BB962C8B-B14F-4D97-AF65-F5344CB8AC3E}">
        <p14:creationId xmlns:p14="http://schemas.microsoft.com/office/powerpoint/2010/main" val="512618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d9aa3ab48_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d9aa3ab48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While an educator should provide coordinated class time </a:t>
            </a:r>
            <a:r>
              <a:rPr lang="en-US" baseline="0" dirty="0"/>
              <a:t>complete the SEED Survey, educators should not read the survey aloud for the entire class to ensure students are allowed to independently respond to the questions. </a:t>
            </a:r>
          </a:p>
          <a:p>
            <a:pPr marL="171450" lvl="0" indent="-171450" algn="l" rtl="0">
              <a:spcBef>
                <a:spcPts val="0"/>
              </a:spcBef>
              <a:spcAft>
                <a:spcPts val="0"/>
              </a:spcAft>
              <a:buFont typeface="Arial" panose="020B0604020202020204" pitchFamily="34" charset="0"/>
              <a:buChar char="•"/>
            </a:pPr>
            <a:r>
              <a:rPr lang="en-US" baseline="0" dirty="0"/>
              <a:t>If students need support reading the survey questions, please refer to the accessibility section of this training module.</a:t>
            </a:r>
          </a:p>
          <a:p>
            <a:pPr marL="0" lvl="0" indent="0" algn="l" rtl="0">
              <a:spcBef>
                <a:spcPts val="0"/>
              </a:spcBef>
              <a:spcAft>
                <a:spcPts val="0"/>
              </a:spcAft>
              <a:buFont typeface="Arial" panose="020B0604020202020204" pitchFamily="34" charset="0"/>
              <a:buNone/>
            </a:pPr>
            <a:endParaRPr lang="en-US" baseline="0" dirty="0"/>
          </a:p>
          <a:p>
            <a:pPr marL="0" lvl="0" indent="0" algn="l" rtl="0">
              <a:spcBef>
                <a:spcPts val="0"/>
              </a:spcBef>
              <a:spcAft>
                <a:spcPts val="0"/>
              </a:spcAft>
              <a:buFont typeface="Arial" panose="020B0604020202020204" pitchFamily="34" charset="0"/>
              <a:buNone/>
            </a:pPr>
            <a:r>
              <a:rPr lang="en-US" baseline="0" dirty="0"/>
              <a:t>Similar to the summative and interim assessments, students will need to either know or have access to their SSID numbers to access and participate in the SEED Survey. If students are currently in a distance learning or remote learning environment and educators can not physically provide students with their SSID numbers, refer to the Test Administration Manual</a:t>
            </a:r>
            <a:r>
              <a:rPr lang="en-US" dirty="0">
                <a:cs typeface="Calibri"/>
              </a:rPr>
              <a:t> Section 2.5 Student Confidentiality </a:t>
            </a:r>
            <a:r>
              <a:rPr lang="en-US" b="0" dirty="0">
                <a:cs typeface="Calibri"/>
              </a:rPr>
              <a:t>, which contains additional guidance on secure transmission of SSID numbers.</a:t>
            </a:r>
          </a:p>
          <a:p>
            <a:pPr marL="0" lvl="0" indent="0" algn="l" rtl="0">
              <a:spcBef>
                <a:spcPts val="0"/>
              </a:spcBef>
              <a:spcAft>
                <a:spcPts val="0"/>
              </a:spcAft>
              <a:buFont typeface="Arial" panose="020B0604020202020204" pitchFamily="34" charset="0"/>
              <a:buNone/>
            </a:pPr>
            <a:endParaRPr lang="en-US" b="0" baseline="0" dirty="0">
              <a:cs typeface="Calibri"/>
            </a:endParaRPr>
          </a:p>
          <a:p>
            <a:pPr marL="0" lvl="0" indent="0" algn="l" rtl="0">
              <a:spcBef>
                <a:spcPts val="0"/>
              </a:spcBef>
              <a:spcAft>
                <a:spcPts val="0"/>
              </a:spcAft>
              <a:buFont typeface="Arial" panose="020B0604020202020204" pitchFamily="34" charset="0"/>
              <a:buNone/>
            </a:pPr>
            <a:r>
              <a:rPr lang="en-US" b="0" baseline="0" dirty="0">
                <a:cs typeface="Calibri"/>
              </a:rPr>
              <a:t>https://www.oregon.gov/ode/educator-resources/assessment/Documents/test_admin_manual.pdf</a:t>
            </a:r>
          </a:p>
        </p:txBody>
      </p:sp>
    </p:spTree>
    <p:extLst>
      <p:ext uri="{BB962C8B-B14F-4D97-AF65-F5344CB8AC3E}">
        <p14:creationId xmlns:p14="http://schemas.microsoft.com/office/powerpoint/2010/main" val="1232082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dirty="0">
                <a:solidFill>
                  <a:schemeClr val="tx1">
                    <a:lumMod val="50000"/>
                  </a:schemeClr>
                </a:solidFill>
                <a:ea typeface="+mj-lt"/>
                <a:cs typeface="+mj-lt"/>
              </a:rPr>
              <a:t>Accessibility Features for the (SEED Survey)</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2640887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d7ef3356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d7ef3356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58800" indent="-457200">
              <a:lnSpc>
                <a:spcPct val="100000"/>
              </a:lnSpc>
              <a:buSzPct val="100000"/>
            </a:pPr>
            <a:r>
              <a:rPr lang="en-US" dirty="0"/>
              <a:t>The 2024 survey is available in English, Spanish, Russian, Vietnamese, Ukrainian, Traditional Chinese and Simplified Chinese.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survey is administered through</a:t>
            </a:r>
            <a:r>
              <a:rPr lang="en-US" baseline="0" dirty="0"/>
              <a:t> the same test delivery system as Oregon’s summative assessments. A list of available accessibility and supporting guidance can be found in the Oregon Accessibility Manual.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As stated previously, the SEED Survey may be provided to students in-person using the secure browser, within a proctored remote administration using either the secure browser or a web browser, or as an ‘assignment’. Please note that when a survey is given as an ‘assignment’, student accessibility supports need to be selected in TIDE before the web address is sent to the student. </a:t>
            </a:r>
          </a:p>
          <a:p>
            <a:pPr marL="0" lvl="0" indent="0" algn="l" rtl="0">
              <a:spcBef>
                <a:spcPts val="0"/>
              </a:spcBef>
              <a:spcAft>
                <a:spcPts val="0"/>
              </a:spcAft>
              <a:buNone/>
            </a:pPr>
            <a:endParaRPr lang="en-US" baseline="0"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94400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dirty="0">
                <a:solidFill>
                  <a:schemeClr val="tx1">
                    <a:lumMod val="50000"/>
                  </a:schemeClr>
                </a:solidFill>
                <a:ea typeface="+mj-lt"/>
                <a:cs typeface="+mj-lt"/>
              </a:rPr>
              <a:t>Additional SEED Survey Resources</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1483204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 access</a:t>
            </a:r>
            <a:r>
              <a:rPr lang="en-US" altLang="en-US" baseline="0" dirty="0"/>
              <a:t> to resources discussed in this training or for </a:t>
            </a:r>
            <a:r>
              <a:rPr lang="en-US" altLang="en-US" dirty="0"/>
              <a:t>additional resources for the SEED Survey,</a:t>
            </a:r>
            <a:r>
              <a:rPr lang="en-US" altLang="en-US" baseline="0" dirty="0"/>
              <a:t> please navigate to ODE Assessment homepage.</a:t>
            </a:r>
          </a:p>
          <a:p>
            <a:endParaRPr lang="en-US" altLang="en-US" dirty="0"/>
          </a:p>
          <a:p>
            <a:r>
              <a:rPr lang="en-US" altLang="en-US" dirty="0"/>
              <a:t>https://www.oregon.gov/ode/educator-resources/assessment/Pages/default.aspx</a:t>
            </a:r>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E2E389-4556-4E1F-BA7B-C3A2521B6609}"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92643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altLang="en-US" dirty="0"/>
              <a:t>This training module includes an: </a:t>
            </a:r>
          </a:p>
          <a:p>
            <a:pPr marL="511175" indent="-511175">
              <a:spcAft>
                <a:spcPts val="600"/>
              </a:spcAft>
              <a:buFont typeface="Arial" panose="020B0604020202020204" pitchFamily="34" charset="0"/>
              <a:buChar char="•"/>
              <a:defRPr/>
            </a:pPr>
            <a:r>
              <a:rPr lang="en-US" sz="1200" dirty="0">
                <a:solidFill>
                  <a:schemeClr val="tx1">
                    <a:lumMod val="50000"/>
                  </a:schemeClr>
                </a:solidFill>
              </a:rPr>
              <a:t>Overview of the Student Educational Equity Development Survey (SEED Survey)</a:t>
            </a:r>
          </a:p>
          <a:p>
            <a:pPr marL="511175" indent="-511175">
              <a:spcAft>
                <a:spcPts val="600"/>
              </a:spcAft>
              <a:buFont typeface="Arial" panose="020B0604020202020204" pitchFamily="34" charset="0"/>
              <a:buChar char="•"/>
              <a:defRPr/>
            </a:pPr>
            <a:r>
              <a:rPr lang="en-US" sz="1200" dirty="0">
                <a:solidFill>
                  <a:schemeClr val="tx1">
                    <a:lumMod val="50000"/>
                  </a:schemeClr>
                </a:solidFill>
              </a:rPr>
              <a:t>Administration Features for the SEED Survey</a:t>
            </a:r>
          </a:p>
          <a:p>
            <a:pPr marL="511175" indent="-511175">
              <a:spcAft>
                <a:spcPts val="600"/>
              </a:spcAft>
              <a:buFont typeface="Arial" panose="020B0604020202020204" pitchFamily="34" charset="0"/>
              <a:buChar char="•"/>
              <a:defRPr/>
            </a:pPr>
            <a:r>
              <a:rPr lang="en-US" sz="1200" dirty="0">
                <a:solidFill>
                  <a:schemeClr val="tx1">
                    <a:lumMod val="50000"/>
                  </a:schemeClr>
                </a:solidFill>
                <a:ea typeface="+mj-lt"/>
                <a:cs typeface="+mj-lt"/>
              </a:rPr>
              <a:t>Student Access to the SEED Survey</a:t>
            </a:r>
            <a:endParaRPr lang="en-US" sz="1200" dirty="0">
              <a:solidFill>
                <a:schemeClr val="tx1">
                  <a:lumMod val="50000"/>
                </a:schemeClr>
              </a:solidFill>
            </a:endParaRPr>
          </a:p>
          <a:p>
            <a:pPr marL="511175" indent="-511175">
              <a:spcAft>
                <a:spcPts val="600"/>
              </a:spcAft>
              <a:buFont typeface="Arial" panose="020B0604020202020204" pitchFamily="34" charset="0"/>
              <a:buChar char="•"/>
              <a:defRPr/>
            </a:pPr>
            <a:r>
              <a:rPr lang="en-US" sz="1200" dirty="0">
                <a:solidFill>
                  <a:schemeClr val="tx1">
                    <a:lumMod val="50000"/>
                  </a:schemeClr>
                </a:solidFill>
                <a:cs typeface="Calibri"/>
              </a:rPr>
              <a:t>Accessibility Features for the SEED Survey</a:t>
            </a:r>
            <a:endParaRPr lang="en-US" sz="1200" dirty="0">
              <a:solidFill>
                <a:schemeClr val="tx1">
                  <a:lumMod val="50000"/>
                </a:schemeClr>
              </a:solidFill>
              <a:ea typeface="+mn-lt"/>
              <a:cs typeface="+mn-lt"/>
            </a:endParaRPr>
          </a:p>
          <a:p>
            <a:endParaRPr lang="en-US" alt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63962" indent="-293709" defTabSz="942113" eaLnBrk="0" hangingPunct="0">
              <a:spcBef>
                <a:spcPct val="30000"/>
              </a:spcBef>
              <a:defRPr sz="1200">
                <a:solidFill>
                  <a:schemeClr val="tx1"/>
                </a:solidFill>
                <a:latin typeface="Times New Roman" panose="02020603050405020304" pitchFamily="18" charset="0"/>
              </a:defRPr>
            </a:lvl2pPr>
            <a:lvl3pPr marL="1176438" indent="-234325" defTabSz="942113" eaLnBrk="0" hangingPunct="0">
              <a:spcBef>
                <a:spcPct val="30000"/>
              </a:spcBef>
              <a:defRPr sz="1200">
                <a:solidFill>
                  <a:schemeClr val="tx1"/>
                </a:solidFill>
                <a:latin typeface="Times New Roman" panose="02020603050405020304" pitchFamily="18" charset="0"/>
              </a:defRPr>
            </a:lvl3pPr>
            <a:lvl4pPr marL="1648297" indent="-234325" defTabSz="942113" eaLnBrk="0" hangingPunct="0">
              <a:spcBef>
                <a:spcPct val="30000"/>
              </a:spcBef>
              <a:defRPr sz="1200">
                <a:solidFill>
                  <a:schemeClr val="tx1"/>
                </a:solidFill>
                <a:latin typeface="Times New Roman" panose="02020603050405020304" pitchFamily="18" charset="0"/>
              </a:defRPr>
            </a:lvl4pPr>
            <a:lvl5pPr marL="2118551" indent="-234325" defTabSz="942113" eaLnBrk="0" hangingPunct="0">
              <a:spcBef>
                <a:spcPct val="30000"/>
              </a:spcBef>
              <a:defRPr sz="1200">
                <a:solidFill>
                  <a:schemeClr val="tx1"/>
                </a:solidFill>
                <a:latin typeface="Times New Roman" panose="02020603050405020304" pitchFamily="18" charset="0"/>
              </a:defRPr>
            </a:lvl5pPr>
            <a:lvl6pPr marL="2580780" indent="-23432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43009" indent="-23432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505238" indent="-23432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67467" indent="-23432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42113" rtl="0" eaLnBrk="1" fontAlgn="auto" latinLnBrk="0" hangingPunct="1">
              <a:lnSpc>
                <a:spcPct val="100000"/>
              </a:lnSpc>
              <a:spcBef>
                <a:spcPct val="0"/>
              </a:spcBef>
              <a:spcAft>
                <a:spcPts val="0"/>
              </a:spcAft>
              <a:buClrTx/>
              <a:buSzTx/>
              <a:buFontTx/>
              <a:buNone/>
              <a:tabLst/>
              <a:defRPr/>
            </a:pPr>
            <a:fld id="{C0CBD9B0-FCF1-4694-8A59-0D3601202FB0}"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42113"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45523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resources available</a:t>
            </a:r>
            <a:r>
              <a:rPr lang="en-US" altLang="en-US" baseline="0" dirty="0"/>
              <a:t> on ODE’s SEED Survey webpage include</a:t>
            </a:r>
          </a:p>
          <a:p>
            <a:pPr marL="171450" indent="-171450">
              <a:buFont typeface="Arial" panose="020B0604020202020204" pitchFamily="34" charset="0"/>
              <a:buChar char="•"/>
            </a:pPr>
            <a:r>
              <a:rPr lang="en-US" altLang="en-US" baseline="0" dirty="0"/>
              <a:t>Parent notification and participation sample letters in 15 languages</a:t>
            </a:r>
          </a:p>
          <a:p>
            <a:pPr marL="171450" indent="-171450">
              <a:buFont typeface="Arial" panose="020B0604020202020204" pitchFamily="34" charset="0"/>
              <a:buChar char="•"/>
            </a:pPr>
            <a:r>
              <a:rPr lang="en-US" altLang="en-US" baseline="0" dirty="0"/>
              <a:t>The SEED Administration Manual </a:t>
            </a:r>
          </a:p>
          <a:p>
            <a:pPr marL="171450" indent="-171450">
              <a:buFont typeface="Arial" panose="020B0604020202020204" pitchFamily="34" charset="0"/>
              <a:buChar char="•"/>
            </a:pPr>
            <a:r>
              <a:rPr lang="en-US" altLang="en-US" baseline="0" dirty="0"/>
              <a:t>Communication toolkit designed to help districts communicate the purpose of the SEED Survey to staff, students, and families</a:t>
            </a:r>
          </a:p>
          <a:p>
            <a:pPr marL="171450" indent="-171450">
              <a:buFont typeface="Arial" panose="020B0604020202020204" pitchFamily="34" charset="0"/>
              <a:buChar char="•"/>
            </a:pPr>
            <a:r>
              <a:rPr lang="en-US" altLang="en-US" baseline="0" dirty="0"/>
              <a:t>SEED Survey items in 7 languages</a:t>
            </a:r>
          </a:p>
          <a:p>
            <a:pPr marL="171450" indent="-171450">
              <a:buFont typeface="Arial" panose="020B0604020202020204" pitchFamily="34" charset="0"/>
              <a:buChar char="•"/>
            </a:pPr>
            <a:r>
              <a:rPr lang="en-US" altLang="en-US" baseline="0" dirty="0"/>
              <a:t>A practice SEED Survey for students in grades 3-5</a:t>
            </a:r>
          </a:p>
          <a:p>
            <a:pPr marL="171450" indent="-171450">
              <a:buFont typeface="Arial" panose="020B0604020202020204" pitchFamily="34" charset="0"/>
              <a:buChar char="•"/>
            </a:pPr>
            <a:r>
              <a:rPr lang="en-US" altLang="en-US" baseline="0" dirty="0"/>
              <a:t>Previous SEED Survey results and Research Briefs</a:t>
            </a:r>
          </a:p>
          <a:p>
            <a:pPr marL="0" indent="0">
              <a:buFont typeface="Arial" panose="020B0604020202020204" pitchFamily="34" charset="0"/>
              <a:buNone/>
            </a:pPr>
            <a:endParaRPr lang="en-US" altLang="en-US" baseline="0" dirty="0"/>
          </a:p>
          <a:p>
            <a:pPr marL="171450" indent="-171450">
              <a:buFont typeface="Arial" panose="020B0604020202020204" pitchFamily="34" charset="0"/>
              <a:buChar char="•"/>
            </a:pPr>
            <a:endParaRPr lang="en-US" altLang="en-US" baseline="0" dirty="0"/>
          </a:p>
          <a:p>
            <a:pPr marL="171450" indent="-171450">
              <a:buFont typeface="Arial" panose="020B0604020202020204" pitchFamily="34" charset="0"/>
              <a:buChar char="•"/>
            </a:pPr>
            <a:endParaRPr lang="en-US" altLang="en-US" baseline="0" dirty="0"/>
          </a:p>
          <a:p>
            <a:pPr marL="0" indent="0">
              <a:buFont typeface="Arial" panose="020B0604020202020204" pitchFamily="34" charset="0"/>
              <a:buNone/>
            </a:pPr>
            <a:r>
              <a:rPr lang="en-US" altLang="en-US" dirty="0"/>
              <a:t>https://www.oregon.gov/ode/educator-resources/assessment/Documents/SEED%20Survey%20Communication%20Toolkit.pdf</a:t>
            </a:r>
            <a:r>
              <a:rPr lang="en-US" altLang="en-US" baseline="0" dirty="0"/>
              <a:t> </a:t>
            </a:r>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E2E389-4556-4E1F-BA7B-C3A2521B6609}"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793533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concludes the </a:t>
            </a:r>
            <a:r>
              <a:rPr lang="en-US" sz="1200" dirty="0"/>
              <a:t>OSAS </a:t>
            </a:r>
            <a:r>
              <a:rPr lang="en-US" altLang="en-US" sz="1200" dirty="0"/>
              <a:t>training module on the SEED</a:t>
            </a:r>
            <a:r>
              <a:rPr lang="en-US" altLang="en-US" sz="1200" baseline="0" dirty="0"/>
              <a:t> Survey.</a:t>
            </a:r>
            <a:r>
              <a:rPr lang="en-US" altLang="en-US" sz="1200" dirty="0"/>
              <a:t> Please don’t hesitate to reach out to ODE’s Assessment Team at the email address on </a:t>
            </a:r>
            <a:r>
              <a:rPr lang="en-US" altLang="en-US" sz="1200" baseline="0" dirty="0"/>
              <a:t>this slide with questions. </a:t>
            </a:r>
          </a:p>
          <a:p>
            <a:pPr algn="l"/>
            <a:endParaRPr lang="en-US" altLang="en-US" sz="1200" dirty="0"/>
          </a:p>
          <a:p>
            <a:pPr algn="l"/>
            <a:r>
              <a:rPr lang="en-US" altLang="en-US" sz="1200" dirty="0"/>
              <a:t>Thank you for your time!</a:t>
            </a:r>
          </a:p>
          <a:p>
            <a:br>
              <a:rPr lang="en-US" sz="1200" dirty="0"/>
            </a:br>
            <a:endParaRPr lang="en-US" dirty="0"/>
          </a:p>
        </p:txBody>
      </p:sp>
      <p:sp>
        <p:nvSpPr>
          <p:cNvPr id="4" name="Slide Number Placeholder 3"/>
          <p:cNvSpPr>
            <a:spLocks noGrp="1"/>
          </p:cNvSpPr>
          <p:nvPr>
            <p:ph type="sldNum" sz="quarter" idx="5"/>
          </p:nvPr>
        </p:nvSpPr>
        <p:spPr/>
        <p:txBody>
          <a:bodyPr/>
          <a:lstStyle/>
          <a:p>
            <a:fld id="{1B12FC95-0C67-4599-AF03-112A060D86AA}" type="slidenum">
              <a:rPr lang="en-US" smtClean="0"/>
              <a:t>21</a:t>
            </a:fld>
            <a:endParaRPr lang="en-US"/>
          </a:p>
        </p:txBody>
      </p:sp>
    </p:spTree>
    <p:extLst>
      <p:ext uri="{BB962C8B-B14F-4D97-AF65-F5344CB8AC3E}">
        <p14:creationId xmlns:p14="http://schemas.microsoft.com/office/powerpoint/2010/main" val="96993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i="0" dirty="0"/>
              <a:t>We’ll begin with an Overview of the SEED Survey</a:t>
            </a:r>
            <a:endParaRPr lang="en-US"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7D4B3-7363-42B6-A5BB-BEAB40119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65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7ef3356c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7ef3356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0" i="0" kern="1200" dirty="0">
                <a:solidFill>
                  <a:schemeClr val="tx1"/>
                </a:solidFill>
                <a:effectLst/>
                <a:latin typeface="+mn-lt"/>
                <a:ea typeface="+mn-ea"/>
                <a:cs typeface="+mn-cs"/>
              </a:rPr>
              <a:t>The Student Educational Equity Development Survey (SEED) will help the Oregon Department of Education gather information about the educational experiences of students in Oregon. This information will help ODE to develop appropriate resources and supports for districts in Oregon, and better target those resources and supports where they are most needed. The SEED Survey will also help ODE better interpret information we are already gathering through statewide testing.</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SEED Survey information may also help districts develop a fuller picture of their local context and make strategic modifications to curriculum, instruction, and academic supports provided to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86795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7ef3356c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7ef3356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from the survey will be used to support the following purposes:</a:t>
            </a:r>
            <a:endParaRPr lang="en-US" sz="800" b="1"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dirty="0"/>
              <a:t>Honor the importance and necessity of incorporating student voices into the continuous improvement process for Oregon’s public education systems</a:t>
            </a:r>
          </a:p>
          <a:p>
            <a:pPr marL="0" lvl="0" indent="0" algn="l" rtl="0">
              <a:spcBef>
                <a:spcPts val="0"/>
              </a:spcBef>
              <a:spcAft>
                <a:spcPts val="0"/>
              </a:spcAft>
              <a:buNone/>
            </a:pPr>
            <a:r>
              <a:rPr lang="en-US" dirty="0"/>
              <a:t>2. </a:t>
            </a:r>
            <a:r>
              <a:rPr lang="en-US" sz="1200" dirty="0"/>
              <a:t>Provide Oregon districts with actionable data regarding investments and quality pedagogy that can be used to increase student group outcomes such as academic achievement, graduation rates, and post-secondary 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n-US" sz="1200" dirty="0"/>
              <a:t>Develop promising practices using the SEED Survey data independently and in combination with state and local data</a:t>
            </a:r>
          </a:p>
          <a:p>
            <a:pPr marL="0" lvl="0" indent="0" algn="l" rtl="0">
              <a:spcBef>
                <a:spcPts val="0"/>
              </a:spcBef>
              <a:spcAft>
                <a:spcPts val="0"/>
              </a:spcAft>
              <a:buNone/>
            </a:pPr>
            <a:r>
              <a:rPr lang="en-US" dirty="0"/>
              <a:t>4. </a:t>
            </a:r>
            <a:r>
              <a:rPr lang="en-US" sz="1200" dirty="0"/>
              <a:t>Expand reporting to include information in addition to test scores that can help districts tell a</a:t>
            </a:r>
            <a:r>
              <a:rPr lang="en-US" sz="1200" baseline="0" dirty="0"/>
              <a:t> more complete story about how they are serving students</a:t>
            </a:r>
            <a:endParaRPr dirty="0"/>
          </a:p>
        </p:txBody>
      </p:sp>
    </p:spTree>
    <p:extLst>
      <p:ext uri="{BB962C8B-B14F-4D97-AF65-F5344CB8AC3E}">
        <p14:creationId xmlns:p14="http://schemas.microsoft.com/office/powerpoint/2010/main" val="379820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7ef3356c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7ef3356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i="1" dirty="0"/>
              <a:t>Overview of the ODE SEED Survey Administration</a:t>
            </a:r>
          </a:p>
          <a:p>
            <a:pPr marL="0" lvl="0" indent="0" algn="l" rtl="0">
              <a:spcBef>
                <a:spcPts val="0"/>
              </a:spcBef>
              <a:spcAft>
                <a:spcPts val="0"/>
              </a:spcAft>
              <a:buNone/>
            </a:pPr>
            <a:r>
              <a:rPr lang="en-US" sz="1200"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Per House Bill 2656, the (SEED) Survey must be made available to students starting in 2023-24.</a:t>
            </a:r>
            <a:endParaRPr lang="en-US" dirty="0">
              <a:cs typeface="Calibri"/>
            </a:endParaRPr>
          </a:p>
          <a:p>
            <a:pPr marL="0" lvl="0" indent="0" algn="l" rtl="0">
              <a:spcBef>
                <a:spcPts val="0"/>
              </a:spcBef>
              <a:spcAft>
                <a:spcPts val="0"/>
              </a:spcAft>
              <a:buNone/>
            </a:pPr>
            <a:endParaRPr lang="en-US" sz="1200" i="1" dirty="0"/>
          </a:p>
          <a:p>
            <a:pPr marL="227965" indent="-227965">
              <a:spcBef>
                <a:spcPts val="1200"/>
              </a:spcBef>
              <a:spcAft>
                <a:spcPts val="1200"/>
              </a:spcAft>
              <a:buSzPct val="100000"/>
            </a:pPr>
            <a:r>
              <a:rPr lang="en-US" sz="1200" dirty="0"/>
              <a:t>The survey window is scheduled to run from February 4</a:t>
            </a:r>
            <a:r>
              <a:rPr lang="en-US" sz="1200" baseline="0" dirty="0"/>
              <a:t> to June 13, 2025 for students in grades 3-11 </a:t>
            </a:r>
            <a:r>
              <a:rPr lang="en-US" sz="1200" dirty="0"/>
              <a:t> </a:t>
            </a:r>
          </a:p>
          <a:p>
            <a:pPr marL="227965" indent="-227965">
              <a:spcBef>
                <a:spcPts val="1200"/>
              </a:spcBef>
              <a:spcAft>
                <a:spcPts val="1200"/>
              </a:spcAft>
              <a:buSzPct val="100000"/>
            </a:pPr>
            <a:endParaRPr lang="en-US" sz="1200" dirty="0"/>
          </a:p>
          <a:p>
            <a:pPr marL="227965" marR="0" lvl="0" indent="-227965" algn="l" defTabSz="914400" rtl="0" eaLnBrk="1" fontAlgn="auto" latinLnBrk="0" hangingPunct="1">
              <a:lnSpc>
                <a:spcPct val="100000"/>
              </a:lnSpc>
              <a:spcBef>
                <a:spcPts val="1200"/>
              </a:spcBef>
              <a:spcAft>
                <a:spcPts val="1200"/>
              </a:spcAft>
              <a:buClrTx/>
              <a:buSzPct val="100000"/>
              <a:buFontTx/>
              <a:buNone/>
              <a:tabLst/>
              <a:defRPr/>
            </a:pPr>
            <a:r>
              <a:rPr lang="en-US" sz="1200" dirty="0"/>
              <a:t>The SEED Survey will be administered through the OSAS Portal or a remote proctoring system. </a:t>
            </a:r>
          </a:p>
          <a:p>
            <a:pPr marL="227965" marR="0" lvl="0" indent="-227965" algn="l" defTabSz="914400" rtl="0" eaLnBrk="1" fontAlgn="auto" latinLnBrk="0" hangingPunct="1">
              <a:lnSpc>
                <a:spcPct val="100000"/>
              </a:lnSpc>
              <a:spcBef>
                <a:spcPts val="1200"/>
              </a:spcBef>
              <a:spcAft>
                <a:spcPts val="1200"/>
              </a:spcAft>
              <a:buClrTx/>
              <a:buSzPct val="100000"/>
              <a:buFontTx/>
              <a:buNone/>
              <a:tabLst/>
              <a:defRPr/>
            </a:pPr>
            <a:r>
              <a:rPr lang="en-US" sz="1200" dirty="0"/>
              <a:t>The Alt SEED Survey will be administered through the ORK12Test.com System. </a:t>
            </a:r>
          </a:p>
          <a:p>
            <a:pPr marL="227965" marR="0" lvl="0" indent="-227965" algn="l" defTabSz="914400" rtl="0" eaLnBrk="1" fontAlgn="auto" latinLnBrk="0" hangingPunct="1">
              <a:lnSpc>
                <a:spcPct val="100000"/>
              </a:lnSpc>
              <a:spcBef>
                <a:spcPts val="1200"/>
              </a:spcBef>
              <a:spcAft>
                <a:spcPts val="1200"/>
              </a:spcAft>
              <a:buClrTx/>
              <a:buSzPct val="100000"/>
              <a:buFontTx/>
              <a:buNone/>
              <a:tabLst/>
              <a:defRPr/>
            </a:pPr>
            <a:endParaRPr lang="en-US" sz="1200" dirty="0"/>
          </a:p>
          <a:p>
            <a:pPr marL="227965" indent="-227965">
              <a:spcBef>
                <a:spcPts val="1200"/>
              </a:spcBef>
              <a:spcAft>
                <a:spcPts val="1200"/>
              </a:spcAft>
              <a:buSzPct val="100000"/>
            </a:pPr>
            <a:r>
              <a:rPr lang="en-US" sz="1200" dirty="0">
                <a:ea typeface="+mn-lt"/>
                <a:cs typeface="+mn-lt"/>
              </a:rPr>
              <a:t>The SEED Survey is projected to take 10-20 minutes.</a:t>
            </a:r>
          </a:p>
          <a:p>
            <a:pPr marL="227965" indent="-227965">
              <a:spcBef>
                <a:spcPts val="1200"/>
              </a:spcBef>
              <a:spcAft>
                <a:spcPts val="1200"/>
              </a:spcAft>
              <a:buSzPct val="100000"/>
            </a:pPr>
            <a:endParaRPr lang="en-US" sz="1050" i="1" dirty="0">
              <a:ea typeface="+mn-lt"/>
              <a:cs typeface="+mn-lt"/>
            </a:endParaRPr>
          </a:p>
          <a:p>
            <a:pPr marL="227965" indent="-227965">
              <a:spcBef>
                <a:spcPts val="1200"/>
              </a:spcBef>
              <a:spcAft>
                <a:spcPts val="1200"/>
              </a:spcAft>
              <a:buSzPct val="100000"/>
            </a:pPr>
            <a:r>
              <a:rPr lang="en-US" sz="1050" i="1" dirty="0">
                <a:ea typeface="+mn-lt"/>
                <a:cs typeface="+mn-lt"/>
              </a:rPr>
              <a:t>More information about the Alt SEED Survey for students experiencing</a:t>
            </a:r>
            <a:r>
              <a:rPr lang="en-US" sz="1050" i="1" baseline="0" dirty="0">
                <a:ea typeface="+mn-lt"/>
                <a:cs typeface="+mn-lt"/>
              </a:rPr>
              <a:t> significant cognitive disabilities can be found on the ODE SEED Survey webpage and the BRT Training and Proficiency Website. </a:t>
            </a:r>
            <a:endParaRPr lang="en-US" dirty="0"/>
          </a:p>
        </p:txBody>
      </p:sp>
    </p:spTree>
    <p:extLst>
      <p:ext uri="{BB962C8B-B14F-4D97-AF65-F5344CB8AC3E}">
        <p14:creationId xmlns:p14="http://schemas.microsoft.com/office/powerpoint/2010/main" val="58155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ae3db10f66_0_10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101598" indent="0" algn="l">
              <a:lnSpc>
                <a:spcPct val="100000"/>
              </a:lnSpc>
              <a:spcAft>
                <a:spcPts val="1000"/>
              </a:spcAft>
              <a:buSzPct val="100000"/>
              <a:buFont typeface="Arial" panose="020B0604020202020204" pitchFamily="34" charset="0"/>
              <a:buNone/>
            </a:pPr>
            <a:r>
              <a:rPr lang="en-US" sz="1200" dirty="0"/>
              <a:t>The topics addressed on the SEED Survey are informed by survey design approaches taken by several established national and international measures</a:t>
            </a:r>
          </a:p>
          <a:p>
            <a:pPr marL="101598" indent="0" algn="l">
              <a:lnSpc>
                <a:spcPct val="100000"/>
              </a:lnSpc>
              <a:buSzPct val="100000"/>
              <a:buFont typeface="Arial" panose="020B0604020202020204" pitchFamily="34" charset="0"/>
              <a:buNone/>
            </a:pPr>
            <a:r>
              <a:rPr lang="en-US" sz="1200" dirty="0"/>
              <a:t>The SEED Survey will measure student perceptions in four core topics:</a:t>
            </a:r>
          </a:p>
          <a:p>
            <a:pPr marL="482577" lvl="0" indent="-380990" algn="l">
              <a:lnSpc>
                <a:spcPct val="100000"/>
              </a:lnSpc>
              <a:buSzPct val="100000"/>
              <a:buFont typeface="Arial" panose="020B0604020202020204" pitchFamily="34" charset="0"/>
              <a:buChar char="•"/>
            </a:pPr>
            <a:r>
              <a:rPr lang="en-US" sz="1200" dirty="0"/>
              <a:t>Access to Learning Resources</a:t>
            </a:r>
          </a:p>
          <a:p>
            <a:pPr marL="482577" lvl="0" indent="-380990" algn="l">
              <a:lnSpc>
                <a:spcPct val="100000"/>
              </a:lnSpc>
              <a:buSzPct val="100000"/>
              <a:buFont typeface="Arial" panose="020B0604020202020204" pitchFamily="34" charset="0"/>
              <a:buChar char="•"/>
            </a:pPr>
            <a:r>
              <a:rPr lang="en-US" sz="1200" dirty="0"/>
              <a:t>Opportunity to Learn</a:t>
            </a:r>
          </a:p>
          <a:p>
            <a:pPr marL="481965" lvl="0" indent="-380365">
              <a:buSzPct val="100000"/>
              <a:buFont typeface="Arial" panose="020B0604020202020204" pitchFamily="34" charset="0"/>
              <a:buChar char="•"/>
            </a:pPr>
            <a:r>
              <a:rPr lang="en-US" sz="1200" dirty="0"/>
              <a:t>Student Self-Efficacy Beliefs</a:t>
            </a:r>
            <a:endParaRPr lang="en-US" sz="1200" dirty="0">
              <a:cs typeface="Calibri"/>
            </a:endParaRPr>
          </a:p>
          <a:p>
            <a:pPr marL="482577" lvl="0" indent="-380990" algn="l">
              <a:lnSpc>
                <a:spcPct val="100000"/>
              </a:lnSpc>
              <a:buSzPct val="100000"/>
              <a:buFont typeface="Arial" panose="020B0604020202020204" pitchFamily="34" charset="0"/>
              <a:buChar char="•"/>
            </a:pPr>
            <a:r>
              <a:rPr lang="en-US" sz="1200" dirty="0"/>
              <a:t>Sense of Belonging</a:t>
            </a:r>
          </a:p>
          <a:p>
            <a:pPr marL="101598" indent="0" algn="l">
              <a:lnSpc>
                <a:spcPct val="100000"/>
              </a:lnSpc>
              <a:spcAft>
                <a:spcPts val="1000"/>
              </a:spcAft>
              <a:buSzPct val="100000"/>
            </a:pPr>
            <a:endParaRPr lang="en-US" sz="1200" dirty="0"/>
          </a:p>
          <a:p>
            <a:pPr marL="101598" indent="0">
              <a:lnSpc>
                <a:spcPct val="100000"/>
              </a:lnSpc>
              <a:spcAft>
                <a:spcPts val="1000"/>
              </a:spcAft>
              <a:buSzPct val="100000"/>
            </a:pPr>
            <a:r>
              <a:rPr lang="en-US" sz="1200" i="1" dirty="0"/>
              <a:t>The Opportunity to Learn and Self-Efficacy topics focus on specific content areas in each grade level.</a:t>
            </a:r>
          </a:p>
        </p:txBody>
      </p:sp>
      <p:sp>
        <p:nvSpPr>
          <p:cNvPr id="363" name="Google Shape;363;gae3db10f66_0_10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38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ae3db10f66_0_10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101598"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en-US" sz="2000" i="1" dirty="0"/>
              <a:t>The following slide provides an overview of the different topics included in the SEED Survey</a:t>
            </a:r>
          </a:p>
          <a:p>
            <a:pPr marL="101598"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endParaRPr lang="en-US" sz="2000" i="1" dirty="0"/>
          </a:p>
        </p:txBody>
      </p:sp>
      <p:sp>
        <p:nvSpPr>
          <p:cNvPr id="363" name="Google Shape;363;gae3db10f66_0_10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584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ae3db10f66_0_10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171450" lvl="0"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The Opportunity To Learn and Self-Efficacy topics focus on specific content areas in each grade level.</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For instance…</a:t>
            </a:r>
          </a:p>
          <a:p>
            <a:pPr marL="171450" lvl="0"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Grade 3 reviews OTL and Self-Efficacy in English language arts, Grade 4 in mathematics, and Grade 5 in science. </a:t>
            </a:r>
          </a:p>
          <a:p>
            <a:pPr marL="628650" lvl="1"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That same cycle repeats in Grades 6, 7, and 8,  and 9, 10, and</a:t>
            </a:r>
            <a:r>
              <a:rPr lang="en-US" sz="1200" b="0" i="0" u="none" strike="noStrike" kern="1200" baseline="0" dirty="0">
                <a:solidFill>
                  <a:schemeClr val="tx1"/>
                </a:solidFill>
                <a:effectLst/>
                <a:latin typeface="+mn-lt"/>
                <a:ea typeface="+mn-ea"/>
                <a:cs typeface="+mn-cs"/>
              </a:rPr>
              <a:t> 11 </a:t>
            </a:r>
            <a:r>
              <a:rPr lang="en-US" sz="1200" b="0" i="0" u="none" strike="noStrike" kern="1200" dirty="0">
                <a:solidFill>
                  <a:schemeClr val="tx1"/>
                </a:solidFill>
                <a:effectLst/>
                <a:latin typeface="+mn-lt"/>
                <a:ea typeface="+mn-ea"/>
                <a:cs typeface="+mn-cs"/>
              </a:rPr>
              <a:t>respectively. </a:t>
            </a:r>
          </a:p>
          <a:p>
            <a:pPr marL="628650" lvl="1"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Additional opportunity</a:t>
            </a:r>
            <a:r>
              <a:rPr lang="en-US" sz="1200" b="0" i="0" u="none" strike="noStrike" kern="1200" baseline="0" dirty="0">
                <a:solidFill>
                  <a:schemeClr val="tx1"/>
                </a:solidFill>
                <a:effectLst/>
                <a:latin typeface="+mn-lt"/>
                <a:ea typeface="+mn-ea"/>
                <a:cs typeface="+mn-cs"/>
              </a:rPr>
              <a:t> to learn items for Native American Culture/History are included for grades 4-11</a:t>
            </a:r>
            <a:endParaRPr lang="en-US" sz="1200" b="0" i="0" u="none" strike="noStrike" kern="1200" dirty="0">
              <a:solidFill>
                <a:schemeClr val="tx1"/>
              </a:solidFill>
              <a:effectLst/>
              <a:latin typeface="+mn-lt"/>
              <a:ea typeface="+mn-ea"/>
              <a:cs typeface="+mn-cs"/>
            </a:endParaRPr>
          </a:p>
          <a:p>
            <a:pPr marL="628650" lvl="1"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The high school surveys includes all core constructs and additional constructs.</a:t>
            </a:r>
          </a:p>
          <a:p>
            <a:pPr marL="171450" lvl="0" indent="-171450" algn="l" rtl="0">
              <a:spcBef>
                <a:spcPts val="0"/>
              </a:spcBef>
              <a:spcAft>
                <a:spcPts val="0"/>
              </a:spcAft>
              <a:buClr>
                <a:schemeClr val="dk1"/>
              </a:buClr>
              <a:buSzPts val="110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lvl="0"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All grade levels will have survey questions specific to Sense of Belonging.</a:t>
            </a:r>
            <a:r>
              <a:rPr lang="en-US" sz="1200" b="0" i="0" u="none" strike="noStrike" kern="1200" baseline="0" dirty="0">
                <a:solidFill>
                  <a:schemeClr val="tx1"/>
                </a:solidFill>
                <a:effectLst/>
                <a:latin typeface="+mn-lt"/>
                <a:ea typeface="+mn-ea"/>
                <a:cs typeface="+mn-cs"/>
              </a:rPr>
              <a:t> </a:t>
            </a:r>
            <a:endParaRPr lang="en-US" sz="1200" b="0" i="0" u="none" strike="noStrike" kern="1200" dirty="0">
              <a:solidFill>
                <a:schemeClr val="tx1"/>
              </a:solidFill>
              <a:effectLst/>
              <a:latin typeface="+mn-lt"/>
              <a:ea typeface="+mn-ea"/>
              <a:cs typeface="+mn-cs"/>
            </a:endParaRPr>
          </a:p>
          <a:p>
            <a:pPr marL="171450" lvl="0" indent="-171450" algn="l" rtl="0">
              <a:spcBef>
                <a:spcPts val="0"/>
              </a:spcBef>
              <a:spcAft>
                <a:spcPts val="0"/>
              </a:spcAft>
              <a:buClr>
                <a:schemeClr val="dk1"/>
              </a:buClr>
              <a:buSzPts val="110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lvl="0"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Grades 3-5 and 7-11</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contains questions about Well-Rounded Education.</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Grades 6-8 and 11 includes questions pertaining to Career-Technical Education and Extra-curricular Engagement. </a:t>
            </a:r>
          </a:p>
          <a:p>
            <a:pPr marL="171450" lvl="0" indent="-171450" algn="l" rtl="0">
              <a:spcBef>
                <a:spcPts val="0"/>
              </a:spcBef>
              <a:spcAft>
                <a:spcPts val="0"/>
              </a:spcAft>
              <a:buClr>
                <a:schemeClr val="dk1"/>
              </a:buClr>
              <a:buSzPts val="110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lvl="0"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The last component,</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Post-Graduation Planning applies to grades 9-11. </a:t>
            </a:r>
            <a:endParaRPr lang="en-US" dirty="0"/>
          </a:p>
        </p:txBody>
      </p:sp>
      <p:sp>
        <p:nvSpPr>
          <p:cNvPr id="363" name="Google Shape;363;gae3db10f66_0_10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2136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3C7E58-6D15-40F8-8D27-F2B2434DBAAC}" type="datetime1">
              <a:rPr lang="en-US" smtClean="0"/>
              <a:t>10/14/2024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91769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8EB39E96-C897-4568-82F4-F32408AB9A94}" type="datetime1">
              <a:rPr lang="en-US" smtClean="0"/>
              <a:t>10/14/2024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220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F4F1A1DD-D2D7-476F-9F5F-9C289E1216AA}" type="datetime1">
              <a:rPr lang="en-US" smtClean="0"/>
              <a:t>10/14/2024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021802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509117" y="111581"/>
            <a:ext cx="9536579" cy="1013398"/>
          </a:xfrm>
        </p:spPr>
        <p:txBody>
          <a:bodyPr>
            <a:normAutofit/>
          </a:bodyPr>
          <a:lstStyle>
            <a:lvl1pPr algn="r">
              <a:defRPr sz="3600">
                <a:solidFill>
                  <a:schemeClr val="tx1"/>
                </a:solidFill>
              </a:defRPr>
            </a:lvl1pPr>
          </a:lstStyle>
          <a:p>
            <a:r>
              <a:rPr lang="en-US" dirty="0"/>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8"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14304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2_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477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3569031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291302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389645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235F0B6B-3AD2-4605-A8D6-F635497AFADB}" type="datetime1">
              <a:rPr lang="en-US" smtClean="0"/>
              <a:t>10/14/2024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9168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B6DEE-1F75-4A1B-9D7C-BF5E7C94EA20}" type="datetime1">
              <a:rPr lang="en-US" smtClean="0"/>
              <a:t>10/14/2024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147451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4A88E4-D25A-4860-94EA-BA19A50DE105}" type="datetime1">
              <a:rPr lang="en-US" smtClean="0"/>
              <a:t>10/14/2024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7122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74FBF1-5208-48A8-8989-9010AD8692BF}" type="datetime1">
              <a:rPr lang="en-US" smtClean="0"/>
              <a:t>10/14/2024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14348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FE34F3-2CED-4371-995D-62F0EE1D5486}" type="datetime1">
              <a:rPr lang="en-US" smtClean="0"/>
              <a:t>10/14/2024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98660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8DBF78-626C-4EDE-82B7-7BEF88AABE7B}" type="datetime1">
              <a:rPr lang="en-US" smtClean="0"/>
              <a:t>10/14/2024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6667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A631EC00-C9AE-47CD-B5C6-F67979777BA1}" type="datetime1">
              <a:rPr lang="en-US" smtClean="0"/>
              <a:t>10/14/2024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1649426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266B7AD7-3078-4D27-9BDA-1FF2C497D88B}" type="datetime1">
              <a:rPr lang="en-US" smtClean="0"/>
              <a:t>10/14/2024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84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FE18187-213A-44B1-B5A6-AD05576730D4}" type="datetime1">
              <a:rPr lang="en-US" smtClean="0"/>
              <a:t>10/14/2024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088058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hyperlink" Target="https://www.oregon.gov/ode/educator-resources/assessment/Documents/test_admin_manual.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9.xml"/><Relationship Id="rId4" Type="http://schemas.microsoft.com/office/2018/10/relationships/comments" Target="../comments/modernComment_12B_C64040BB.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hyperlink" Target="https://osasportal.or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11.xml"/><Relationship Id="rId4" Type="http://schemas.microsoft.com/office/2018/10/relationships/comments" Target="../comments/modernComment_150_EB666783.xml"/></Relationships>
</file>

<file path=ppt/slides/_rels/slide21.xml.rels><?xml version="1.0" encoding="UTF-8" standalone="yes"?>
<Relationships xmlns="http://schemas.openxmlformats.org/package/2006/relationships"><Relationship Id="rId3" Type="http://schemas.openxmlformats.org/officeDocument/2006/relationships/hyperlink" Target="mailto:Ode.assessmentteam@ode.Oregon.gov"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10.jpeg"/><Relationship Id="rId4" Type="http://schemas.microsoft.com/office/2018/10/relationships/comments" Target="../comments/modernComment_12A_386108F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hyperlink" Target="https://or.k12test.com/" TargetMode="External"/><Relationship Id="rId5" Type="http://schemas.openxmlformats.org/officeDocument/2006/relationships/hyperlink" Target="https://www.oregon.gov/ode/educator-resources/assessment/Pages/Student_Educational_Equity_Development_Survey.aspx" TargetMode="External"/><Relationship Id="rId4" Type="http://schemas.microsoft.com/office/2018/10/relationships/comments" Target="../comments/modernComment_11C_88B98D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36_9FF70C4E.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508000" y="2972233"/>
            <a:ext cx="11290300" cy="1893888"/>
          </a:xfrm>
        </p:spPr>
        <p:txBody>
          <a:bodyPr>
            <a:noAutofit/>
          </a:bodyPr>
          <a:lstStyle/>
          <a:p>
            <a:pPr>
              <a:lnSpc>
                <a:spcPct val="100000"/>
              </a:lnSpc>
              <a:defRPr/>
            </a:pPr>
            <a:r>
              <a:rPr lang="en-US" sz="4400" dirty="0"/>
              <a:t>Oregon Statewide Assessment System</a:t>
            </a:r>
            <a:br>
              <a:rPr lang="en-US" sz="3200" dirty="0"/>
            </a:br>
            <a:br>
              <a:rPr lang="en-US" sz="3200" dirty="0"/>
            </a:br>
            <a:r>
              <a:rPr lang="en-US" sz="4000" dirty="0"/>
              <a:t>Student Educational Equity Development Survey</a:t>
            </a:r>
            <a:br>
              <a:rPr lang="en-US" sz="4000" dirty="0"/>
            </a:br>
            <a:r>
              <a:rPr lang="en-US" sz="4000" dirty="0"/>
              <a:t>(SEED Survey)</a:t>
            </a:r>
          </a:p>
        </p:txBody>
      </p:sp>
      <p:sp>
        <p:nvSpPr>
          <p:cNvPr id="19459" name="Subtitle 2"/>
          <p:cNvSpPr>
            <a:spLocks noGrp="1"/>
          </p:cNvSpPr>
          <p:nvPr>
            <p:ph type="subTitle" idx="1"/>
          </p:nvPr>
        </p:nvSpPr>
        <p:spPr>
          <a:xfrm>
            <a:off x="2657475" y="5035479"/>
            <a:ext cx="6991350" cy="699399"/>
          </a:xfrm>
        </p:spPr>
        <p:txBody>
          <a:bodyPr>
            <a:normAutofit fontScale="85000" lnSpcReduction="20000"/>
          </a:bodyPr>
          <a:lstStyle/>
          <a:p>
            <a:pPr algn="ctr"/>
            <a:r>
              <a:rPr lang="en-US" altLang="en-US" sz="3200" dirty="0"/>
              <a:t>Required for DTCs, STCs, TAs, and any educator who administers the SEED Survey</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091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r>
              <a:rPr lang="en-US" dirty="0"/>
              <a:t>Alt-SEED Survey Topics by Grade</a:t>
            </a:r>
          </a:p>
        </p:txBody>
      </p:sp>
      <p:graphicFrame>
        <p:nvGraphicFramePr>
          <p:cNvPr id="8" name="Table 7" descr="Seed Survey table by grade level"/>
          <p:cNvGraphicFramePr>
            <a:graphicFrameLocks noGrp="1"/>
          </p:cNvGraphicFramePr>
          <p:nvPr>
            <p:extLst>
              <p:ext uri="{D42A27DB-BD31-4B8C-83A1-F6EECF244321}">
                <p14:modId xmlns:p14="http://schemas.microsoft.com/office/powerpoint/2010/main" val="935003123"/>
              </p:ext>
            </p:extLst>
          </p:nvPr>
        </p:nvGraphicFramePr>
        <p:xfrm>
          <a:off x="505374" y="1986767"/>
          <a:ext cx="11360159" cy="2042160"/>
        </p:xfrm>
        <a:graphic>
          <a:graphicData uri="http://schemas.openxmlformats.org/drawingml/2006/table">
            <a:tbl>
              <a:tblPr firstRow="1" bandRow="1">
                <a:tableStyleId>{5C22544A-7EE6-4342-B048-85BDC9FD1C3A}</a:tableStyleId>
              </a:tblPr>
              <a:tblGrid>
                <a:gridCol w="3255137">
                  <a:extLst>
                    <a:ext uri="{9D8B030D-6E8A-4147-A177-3AD203B41FA5}">
                      <a16:colId xmlns:a16="http://schemas.microsoft.com/office/drawing/2014/main" val="3246474795"/>
                    </a:ext>
                  </a:extLst>
                </a:gridCol>
                <a:gridCol w="900558">
                  <a:extLst>
                    <a:ext uri="{9D8B030D-6E8A-4147-A177-3AD203B41FA5}">
                      <a16:colId xmlns:a16="http://schemas.microsoft.com/office/drawing/2014/main" val="1442397656"/>
                    </a:ext>
                  </a:extLst>
                </a:gridCol>
                <a:gridCol w="900558">
                  <a:extLst>
                    <a:ext uri="{9D8B030D-6E8A-4147-A177-3AD203B41FA5}">
                      <a16:colId xmlns:a16="http://schemas.microsoft.com/office/drawing/2014/main" val="2451456969"/>
                    </a:ext>
                  </a:extLst>
                </a:gridCol>
                <a:gridCol w="900558">
                  <a:extLst>
                    <a:ext uri="{9D8B030D-6E8A-4147-A177-3AD203B41FA5}">
                      <a16:colId xmlns:a16="http://schemas.microsoft.com/office/drawing/2014/main" val="1034369769"/>
                    </a:ext>
                  </a:extLst>
                </a:gridCol>
                <a:gridCol w="900558">
                  <a:extLst>
                    <a:ext uri="{9D8B030D-6E8A-4147-A177-3AD203B41FA5}">
                      <a16:colId xmlns:a16="http://schemas.microsoft.com/office/drawing/2014/main" val="515855486"/>
                    </a:ext>
                  </a:extLst>
                </a:gridCol>
                <a:gridCol w="900558">
                  <a:extLst>
                    <a:ext uri="{9D8B030D-6E8A-4147-A177-3AD203B41FA5}">
                      <a16:colId xmlns:a16="http://schemas.microsoft.com/office/drawing/2014/main" val="2240825936"/>
                    </a:ext>
                  </a:extLst>
                </a:gridCol>
                <a:gridCol w="900558">
                  <a:extLst>
                    <a:ext uri="{9D8B030D-6E8A-4147-A177-3AD203B41FA5}">
                      <a16:colId xmlns:a16="http://schemas.microsoft.com/office/drawing/2014/main" val="2321500375"/>
                    </a:ext>
                  </a:extLst>
                </a:gridCol>
                <a:gridCol w="900558">
                  <a:extLst>
                    <a:ext uri="{9D8B030D-6E8A-4147-A177-3AD203B41FA5}">
                      <a16:colId xmlns:a16="http://schemas.microsoft.com/office/drawing/2014/main" val="3885400525"/>
                    </a:ext>
                  </a:extLst>
                </a:gridCol>
                <a:gridCol w="900558">
                  <a:extLst>
                    <a:ext uri="{9D8B030D-6E8A-4147-A177-3AD203B41FA5}">
                      <a16:colId xmlns:a16="http://schemas.microsoft.com/office/drawing/2014/main" val="1240614086"/>
                    </a:ext>
                  </a:extLst>
                </a:gridCol>
                <a:gridCol w="900558">
                  <a:extLst>
                    <a:ext uri="{9D8B030D-6E8A-4147-A177-3AD203B41FA5}">
                      <a16:colId xmlns:a16="http://schemas.microsoft.com/office/drawing/2014/main" val="999680667"/>
                    </a:ext>
                  </a:extLst>
                </a:gridCol>
              </a:tblGrid>
              <a:tr h="370840">
                <a:tc>
                  <a:txBody>
                    <a:bodyPr/>
                    <a:lstStyle/>
                    <a:p>
                      <a:r>
                        <a:rPr lang="en-US" sz="2400" dirty="0"/>
                        <a:t>Grade</a:t>
                      </a:r>
                    </a:p>
                  </a:txBody>
                  <a:tcPr/>
                </a:tc>
                <a:tc>
                  <a:txBody>
                    <a:bodyPr/>
                    <a:lstStyle/>
                    <a:p>
                      <a:pPr algn="ctr"/>
                      <a:r>
                        <a:rPr lang="en-US" sz="2400" dirty="0"/>
                        <a:t>3</a:t>
                      </a:r>
                    </a:p>
                  </a:txBody>
                  <a:tcPr/>
                </a:tc>
                <a:tc>
                  <a:txBody>
                    <a:bodyPr/>
                    <a:lstStyle/>
                    <a:p>
                      <a:pPr algn="ctr"/>
                      <a:r>
                        <a:rPr lang="en-US" sz="2400" dirty="0"/>
                        <a:t>4</a:t>
                      </a:r>
                    </a:p>
                  </a:txBody>
                  <a:tcPr/>
                </a:tc>
                <a:tc>
                  <a:txBody>
                    <a:bodyPr/>
                    <a:lstStyle/>
                    <a:p>
                      <a:pPr algn="ctr"/>
                      <a:r>
                        <a:rPr lang="en-US" sz="2400" dirty="0"/>
                        <a:t>5</a:t>
                      </a:r>
                    </a:p>
                  </a:txBody>
                  <a:tcPr/>
                </a:tc>
                <a:tc>
                  <a:txBody>
                    <a:bodyPr/>
                    <a:lstStyle/>
                    <a:p>
                      <a:pPr algn="ctr"/>
                      <a:r>
                        <a:rPr lang="en-US" sz="2400" dirty="0"/>
                        <a:t>6</a:t>
                      </a:r>
                    </a:p>
                  </a:txBody>
                  <a:tcPr/>
                </a:tc>
                <a:tc>
                  <a:txBody>
                    <a:bodyPr/>
                    <a:lstStyle/>
                    <a:p>
                      <a:pPr algn="ctr"/>
                      <a:r>
                        <a:rPr lang="en-US" sz="2400" dirty="0"/>
                        <a:t>7</a:t>
                      </a:r>
                    </a:p>
                  </a:txBody>
                  <a:tcPr/>
                </a:tc>
                <a:tc>
                  <a:txBody>
                    <a:bodyPr/>
                    <a:lstStyle/>
                    <a:p>
                      <a:pPr algn="ctr"/>
                      <a:r>
                        <a:rPr lang="en-US" sz="2400" dirty="0"/>
                        <a:t>8</a:t>
                      </a:r>
                    </a:p>
                  </a:txBody>
                  <a:tcPr/>
                </a:tc>
                <a:tc>
                  <a:txBody>
                    <a:bodyPr/>
                    <a:lstStyle/>
                    <a:p>
                      <a:pPr algn="ctr"/>
                      <a:r>
                        <a:rPr lang="en-US" sz="2400" dirty="0"/>
                        <a:t>9</a:t>
                      </a:r>
                    </a:p>
                  </a:txBody>
                  <a:tcPr/>
                </a:tc>
                <a:tc>
                  <a:txBody>
                    <a:bodyPr/>
                    <a:lstStyle/>
                    <a:p>
                      <a:pPr algn="ctr"/>
                      <a:r>
                        <a:rPr lang="en-US" sz="2400" dirty="0"/>
                        <a:t>10</a:t>
                      </a:r>
                    </a:p>
                  </a:txBody>
                  <a:tcPr/>
                </a:tc>
                <a:tc>
                  <a:txBody>
                    <a:bodyPr/>
                    <a:lstStyle/>
                    <a:p>
                      <a:pPr algn="ctr"/>
                      <a:r>
                        <a:rPr lang="en-US" sz="2400" dirty="0"/>
                        <a:t>11</a:t>
                      </a:r>
                    </a:p>
                  </a:txBody>
                  <a:tcPr/>
                </a:tc>
                <a:extLst>
                  <a:ext uri="{0D108BD9-81ED-4DB2-BD59-A6C34878D82A}">
                    <a16:rowId xmlns:a16="http://schemas.microsoft.com/office/drawing/2014/main" val="2440625366"/>
                  </a:ext>
                </a:extLst>
              </a:tr>
              <a:tr h="370840">
                <a:tc>
                  <a:txBody>
                    <a:bodyPr/>
                    <a:lstStyle/>
                    <a:p>
                      <a:r>
                        <a:rPr lang="en-US" sz="2000" dirty="0"/>
                        <a:t>Access to Learning Resources</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3278412523"/>
                  </a:ext>
                </a:extLst>
              </a:tr>
              <a:tr h="370840">
                <a:tc>
                  <a:txBody>
                    <a:bodyPr/>
                    <a:lstStyle/>
                    <a:p>
                      <a:r>
                        <a:rPr lang="en-US" sz="2000" dirty="0"/>
                        <a:t>Opportunity to Learn</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1597760271"/>
                  </a:ext>
                </a:extLst>
              </a:tr>
              <a:tr h="370840">
                <a:tc>
                  <a:txBody>
                    <a:bodyPr/>
                    <a:lstStyle/>
                    <a:p>
                      <a:r>
                        <a:rPr lang="en-US" sz="2000" dirty="0"/>
                        <a:t>Independence</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3875443621"/>
                  </a:ext>
                </a:extLst>
              </a:tr>
              <a:tr h="370840">
                <a:tc>
                  <a:txBody>
                    <a:bodyPr/>
                    <a:lstStyle/>
                    <a:p>
                      <a:r>
                        <a:rPr lang="en-US" sz="2000" dirty="0"/>
                        <a:t>Sense of Belonging</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2083186571"/>
                  </a:ext>
                </a:extLst>
              </a:tr>
            </a:tbl>
          </a:graphicData>
        </a:graphic>
      </p:graphicFrame>
      <p:sp>
        <p:nvSpPr>
          <p:cNvPr id="3" name="Slide Number Placeholder 5">
            <a:extLst>
              <a:ext uri="{FF2B5EF4-FFF2-40B4-BE49-F238E27FC236}">
                <a16:creationId xmlns:a16="http://schemas.microsoft.com/office/drawing/2014/main" id="{9FE7E306-EF42-FB03-F3B4-C68EFB8B550D}"/>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 name="Footer Placeholder 3">
            <a:extLst>
              <a:ext uri="{FF2B5EF4-FFF2-40B4-BE49-F238E27FC236}">
                <a16:creationId xmlns:a16="http://schemas.microsoft.com/office/drawing/2014/main" id="{7394A358-C418-5D8C-380C-8D569F58AA9C}"/>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Tree>
    <p:extLst>
      <p:ext uri="{BB962C8B-B14F-4D97-AF65-F5344CB8AC3E}">
        <p14:creationId xmlns:p14="http://schemas.microsoft.com/office/powerpoint/2010/main" val="296670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p:txBody>
          <a:bodyPr>
            <a:normAutofit fontScale="90000"/>
          </a:bodyPr>
          <a:lstStyle/>
          <a:p>
            <a:pPr marL="511175" indent="-511175" algn="ctr">
              <a:spcAft>
                <a:spcPts val="600"/>
              </a:spcAft>
              <a:defRPr/>
            </a:pPr>
            <a:r>
              <a:rPr lang="en-US" dirty="0">
                <a:ea typeface="+mj-lt"/>
                <a:cs typeface="+mj-lt"/>
              </a:rPr>
              <a:t>Administration Features for the SEED Survey</a:t>
            </a:r>
          </a:p>
        </p:txBody>
      </p:sp>
      <p:sp>
        <p:nvSpPr>
          <p:cNvPr id="2" name="Slide Number Placeholder 5">
            <a:extLst>
              <a:ext uri="{FF2B5EF4-FFF2-40B4-BE49-F238E27FC236}">
                <a16:creationId xmlns:a16="http://schemas.microsoft.com/office/drawing/2014/main" id="{9AB04C0B-5193-AE50-5CB8-11B86A2B1ED1}"/>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77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AD4A7-D9C0-E3C7-F195-06F079765524}"/>
              </a:ext>
            </a:extLst>
          </p:cNvPr>
          <p:cNvSpPr>
            <a:spLocks noGrp="1"/>
          </p:cNvSpPr>
          <p:nvPr>
            <p:ph type="title"/>
          </p:nvPr>
        </p:nvSpPr>
        <p:spPr/>
        <p:txBody>
          <a:bodyPr/>
          <a:lstStyle/>
          <a:p>
            <a:r>
              <a:rPr lang="en-US" dirty="0"/>
              <a:t>SEED Survey Administration Options</a:t>
            </a:r>
          </a:p>
        </p:txBody>
      </p:sp>
      <p:sp>
        <p:nvSpPr>
          <p:cNvPr id="3" name="Content Placeholder 2">
            <a:extLst>
              <a:ext uri="{FF2B5EF4-FFF2-40B4-BE49-F238E27FC236}">
                <a16:creationId xmlns:a16="http://schemas.microsoft.com/office/drawing/2014/main" id="{82C54C54-EFC0-7A0A-BCAE-5EDA566A864E}"/>
              </a:ext>
            </a:extLst>
          </p:cNvPr>
          <p:cNvSpPr>
            <a:spLocks noGrp="1"/>
          </p:cNvSpPr>
          <p:nvPr>
            <p:ph idx="1"/>
          </p:nvPr>
        </p:nvSpPr>
        <p:spPr/>
        <p:txBody>
          <a:bodyPr/>
          <a:lstStyle/>
          <a:p>
            <a:r>
              <a:rPr lang="en-US" b="1" dirty="0"/>
              <a:t>Assignment</a:t>
            </a:r>
            <a:r>
              <a:rPr lang="en-US" dirty="0"/>
              <a:t>: Survey is delivered via a URL web address that is generated by an authorized user. Students access the survey through a web browser.</a:t>
            </a:r>
          </a:p>
          <a:p>
            <a:r>
              <a:rPr lang="en-US" b="1" dirty="0"/>
              <a:t>Secure Browser</a:t>
            </a:r>
            <a:r>
              <a:rPr lang="en-US" dirty="0"/>
              <a:t>: Survey is delivered on site, via a test session, by a TA. Students access the survey via the Secure Browser with a test session ID.</a:t>
            </a:r>
          </a:p>
          <a:p>
            <a:r>
              <a:rPr lang="en-US" b="1" dirty="0"/>
              <a:t>Remote Test Session</a:t>
            </a:r>
            <a:r>
              <a:rPr lang="en-US" dirty="0"/>
              <a:t>: Survey is delivered off site, via a test session, by a TA. Students access the survey via the Secure Browser or a web browser with a URL and a test session ID.</a:t>
            </a:r>
          </a:p>
          <a:p>
            <a:r>
              <a:rPr lang="en-US" b="1" dirty="0"/>
              <a:t>Alternate SEED Survey</a:t>
            </a:r>
            <a:r>
              <a:rPr lang="en-US" dirty="0"/>
              <a:t>: The Alt SEED Survey is completed through the ORK12test.com system by an authorized user (QA or QT). The survey should be completed by an educator who is most familiar with the student’s education experience.</a:t>
            </a:r>
          </a:p>
        </p:txBody>
      </p:sp>
      <p:sp>
        <p:nvSpPr>
          <p:cNvPr id="4" name="Footer Placeholder 3">
            <a:extLst>
              <a:ext uri="{FF2B5EF4-FFF2-40B4-BE49-F238E27FC236}">
                <a16:creationId xmlns:a16="http://schemas.microsoft.com/office/drawing/2014/main" id="{7F9B1C85-6E7A-1957-8830-300FF692F475}"/>
              </a:ext>
            </a:extLst>
          </p:cNvPr>
          <p:cNvSpPr>
            <a:spLocks noGrp="1"/>
          </p:cNvSpPr>
          <p:nvPr>
            <p:ph type="ftr" sz="quarter" idx="11"/>
          </p:nvPr>
        </p:nvSpPr>
        <p:spPr/>
        <p:txBody>
          <a:bodyPr/>
          <a:lstStyle/>
          <a:p>
            <a:r>
              <a:rPr lang="en-US" dirty="0"/>
              <a:t>Oregon Department of Education</a:t>
            </a:r>
          </a:p>
        </p:txBody>
      </p:sp>
      <p:sp>
        <p:nvSpPr>
          <p:cNvPr id="5" name="Slide Number Placeholder 4">
            <a:extLst>
              <a:ext uri="{FF2B5EF4-FFF2-40B4-BE49-F238E27FC236}">
                <a16:creationId xmlns:a16="http://schemas.microsoft.com/office/drawing/2014/main" id="{933E10C1-6174-F9BC-D2D6-39ED0924A66C}"/>
              </a:ext>
            </a:extLst>
          </p:cNvPr>
          <p:cNvSpPr>
            <a:spLocks noGrp="1"/>
          </p:cNvSpPr>
          <p:nvPr>
            <p:ph type="sldNum" sz="quarter" idx="12"/>
          </p:nvPr>
        </p:nvSpPr>
        <p:spPr/>
        <p:txBody>
          <a:bodyPr/>
          <a:lstStyle/>
          <a:p>
            <a:fld id="{357F5B69-6281-4C1F-8C38-6DA0F56DA430}" type="slidenum">
              <a:rPr lang="en-US" smtClean="0"/>
              <a:t>12</a:t>
            </a:fld>
            <a:endParaRPr lang="en-US" dirty="0"/>
          </a:p>
        </p:txBody>
      </p:sp>
    </p:spTree>
    <p:extLst>
      <p:ext uri="{BB962C8B-B14F-4D97-AF65-F5344CB8AC3E}">
        <p14:creationId xmlns:p14="http://schemas.microsoft.com/office/powerpoint/2010/main" val="2278794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p:txBody>
          <a:bodyPr>
            <a:normAutofit fontScale="90000"/>
          </a:bodyPr>
          <a:lstStyle/>
          <a:p>
            <a:pPr marL="511175" indent="-511175" algn="ctr">
              <a:spcAft>
                <a:spcPts val="600"/>
              </a:spcAft>
              <a:defRPr/>
            </a:pPr>
            <a:r>
              <a:rPr lang="en-US" dirty="0">
                <a:ea typeface="+mj-lt"/>
                <a:cs typeface="+mj-lt"/>
              </a:rPr>
              <a:t>Student Access to the </a:t>
            </a:r>
            <a:br>
              <a:rPr lang="en-US" dirty="0">
                <a:ea typeface="+mj-lt"/>
                <a:cs typeface="+mj-lt"/>
              </a:rPr>
            </a:br>
            <a:r>
              <a:rPr lang="en-US" dirty="0">
                <a:ea typeface="+mj-lt"/>
                <a:cs typeface="+mj-lt"/>
              </a:rPr>
              <a:t>SEED Survey</a:t>
            </a:r>
          </a:p>
        </p:txBody>
      </p:sp>
      <p:sp>
        <p:nvSpPr>
          <p:cNvPr id="3" name="Slide Number Placeholder 5">
            <a:extLst>
              <a:ext uri="{FF2B5EF4-FFF2-40B4-BE49-F238E27FC236}">
                <a16:creationId xmlns:a16="http://schemas.microsoft.com/office/drawing/2014/main" id="{D65F25F6-32F8-E82C-A9A1-D7FE81E27D2A}"/>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47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marL="511175" indent="-511175">
              <a:spcBef>
                <a:spcPct val="0"/>
              </a:spcBef>
              <a:spcAft>
                <a:spcPts val="600"/>
              </a:spcAft>
            </a:pPr>
            <a:r>
              <a:rPr lang="en-US" dirty="0"/>
              <a:t>Student Access to the SEED Survey </a:t>
            </a:r>
            <a:endParaRPr lang="en-US" b="0" dirty="0">
              <a:ea typeface="+mj-lt"/>
              <a:cs typeface="+mj-lt"/>
            </a:endParaRPr>
          </a:p>
        </p:txBody>
      </p:sp>
      <p:sp>
        <p:nvSpPr>
          <p:cNvPr id="159" name="Google Shape;159;p26"/>
          <p:cNvSpPr txBox="1">
            <a:spLocks noGrp="1"/>
          </p:cNvSpPr>
          <p:nvPr>
            <p:ph idx="1"/>
          </p:nvPr>
        </p:nvSpPr>
        <p:spPr>
          <a:prstGeom prst="rect">
            <a:avLst/>
          </a:prstGeom>
        </p:spPr>
        <p:txBody>
          <a:bodyPr spcFirstLastPara="1" vert="horz" wrap="square" lIns="91425" tIns="45700" rIns="91425" bIns="45700" rtlCol="0" anchor="t" anchorCtr="0">
            <a:noAutofit/>
          </a:bodyPr>
          <a:lstStyle/>
          <a:p>
            <a:pPr marL="456565" indent="-342265">
              <a:spcAft>
                <a:spcPts val="1000"/>
              </a:spcAft>
              <a:buClr>
                <a:srgbClr val="000000"/>
              </a:buClr>
              <a:buSzPts val="2000"/>
              <a:buFont typeface="Arial"/>
              <a:buChar char="•"/>
            </a:pPr>
            <a:r>
              <a:rPr lang="en" sz="2800" dirty="0">
                <a:ea typeface="+mn-lt"/>
                <a:cs typeface="+mn-lt"/>
              </a:rPr>
              <a:t>Students will take the SEED Survey through the OSAS Secure Browser or a web browser (Chrome or Firefox) when taking the survey remotely. </a:t>
            </a:r>
          </a:p>
          <a:p>
            <a:pPr marL="456565" indent="-342265">
              <a:spcAft>
                <a:spcPts val="1000"/>
              </a:spcAft>
              <a:buClr>
                <a:srgbClr val="000000"/>
              </a:buClr>
              <a:buSzPts val="2000"/>
              <a:buFont typeface="Arial"/>
              <a:buChar char="•"/>
            </a:pPr>
            <a:r>
              <a:rPr lang="en" sz="2800" dirty="0">
                <a:ea typeface="+mn-lt"/>
                <a:cs typeface="+mn-lt"/>
              </a:rPr>
              <a:t>The “assignment” administration feature in the Test Delivery System will allow students to take the survey in a test window selected by a DTC or TA.</a:t>
            </a:r>
          </a:p>
        </p:txBody>
      </p:sp>
      <p:sp>
        <p:nvSpPr>
          <p:cNvPr id="2" name="Slide Number Placeholder 5">
            <a:extLst>
              <a:ext uri="{FF2B5EF4-FFF2-40B4-BE49-F238E27FC236}">
                <a16:creationId xmlns:a16="http://schemas.microsoft.com/office/drawing/2014/main" id="{EE844603-5E17-90F4-4C9F-874237E75207}"/>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Footer Placeholder 3">
            <a:extLst>
              <a:ext uri="{FF2B5EF4-FFF2-40B4-BE49-F238E27FC236}">
                <a16:creationId xmlns:a16="http://schemas.microsoft.com/office/drawing/2014/main" id="{9AC9045D-EE6B-E330-DB15-60F69A28E72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Tree>
    <p:custDataLst>
      <p:tags r:id="rId1"/>
    </p:custDataLst>
    <p:extLst>
      <p:ext uri="{BB962C8B-B14F-4D97-AF65-F5344CB8AC3E}">
        <p14:creationId xmlns:p14="http://schemas.microsoft.com/office/powerpoint/2010/main" val="130002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marL="511175" indent="-511175">
              <a:spcBef>
                <a:spcPct val="0"/>
              </a:spcBef>
              <a:spcAft>
                <a:spcPts val="600"/>
              </a:spcAft>
            </a:pPr>
            <a:r>
              <a:rPr lang="en-US" dirty="0"/>
              <a:t>Student Access to the SEED Survey </a:t>
            </a:r>
            <a:endParaRPr lang="en-US" b="0" dirty="0">
              <a:ea typeface="+mj-lt"/>
              <a:cs typeface="+mj-lt"/>
            </a:endParaRPr>
          </a:p>
        </p:txBody>
      </p:sp>
      <p:sp>
        <p:nvSpPr>
          <p:cNvPr id="159" name="Google Shape;159;p26"/>
          <p:cNvSpPr txBox="1">
            <a:spLocks noGrp="1"/>
          </p:cNvSpPr>
          <p:nvPr>
            <p:ph idx="1"/>
          </p:nvPr>
        </p:nvSpPr>
        <p:spPr>
          <a:prstGeom prst="rect">
            <a:avLst/>
          </a:prstGeom>
        </p:spPr>
        <p:txBody>
          <a:bodyPr spcFirstLastPara="1" vert="horz" wrap="square" lIns="91425" tIns="45700" rIns="91425" bIns="45700" rtlCol="0" anchor="t" anchorCtr="0">
            <a:noAutofit/>
          </a:bodyPr>
          <a:lstStyle/>
          <a:p>
            <a:pPr marL="456565" indent="-342265">
              <a:spcAft>
                <a:spcPts val="1000"/>
              </a:spcAft>
              <a:buClr>
                <a:srgbClr val="000000"/>
              </a:buClr>
              <a:buSzPts val="2000"/>
              <a:buFont typeface="Arial"/>
              <a:buChar char="•"/>
            </a:pPr>
            <a:r>
              <a:rPr lang="en" sz="2650" dirty="0">
                <a:ea typeface="+mn-lt"/>
                <a:cs typeface="+mn-lt"/>
              </a:rPr>
              <a:t>While the survey should be coordinated and conducted as an activity during the school day, students are expected to participate and respond independently given the nature of some of the questions. </a:t>
            </a:r>
            <a:endParaRPr lang="en-US" dirty="0">
              <a:ea typeface="+mn-lt"/>
              <a:cs typeface="+mn-lt"/>
            </a:endParaRPr>
          </a:p>
          <a:p>
            <a:pPr marL="913753" lvl="1" indent="-342265">
              <a:spcAft>
                <a:spcPts val="1000"/>
              </a:spcAft>
              <a:buClr>
                <a:srgbClr val="000000"/>
              </a:buClr>
              <a:buSzPts val="2000"/>
              <a:buFont typeface="Arial"/>
              <a:buChar char="•"/>
            </a:pPr>
            <a:r>
              <a:rPr lang="en" sz="2250" dirty="0">
                <a:ea typeface="+mn-lt"/>
                <a:cs typeface="+mn-lt"/>
              </a:rPr>
              <a:t>DTCs or TAs should </a:t>
            </a:r>
            <a:r>
              <a:rPr lang="en" sz="2250" b="1" u="sng" dirty="0">
                <a:solidFill>
                  <a:srgbClr val="FF0000"/>
                </a:solidFill>
                <a:ea typeface="+mn-lt"/>
                <a:cs typeface="+mn-lt"/>
              </a:rPr>
              <a:t>not</a:t>
            </a:r>
            <a:r>
              <a:rPr lang="en" sz="2250" dirty="0">
                <a:ea typeface="+mn-lt"/>
                <a:cs typeface="+mn-lt"/>
              </a:rPr>
              <a:t> read the questions aloud to the entire class and proceed as a group.</a:t>
            </a:r>
            <a:endParaRPr lang="en-US" sz="800" dirty="0">
              <a:cs typeface="Calibri"/>
            </a:endParaRPr>
          </a:p>
          <a:p>
            <a:pPr marL="456565" indent="-342265">
              <a:spcAft>
                <a:spcPts val="1000"/>
              </a:spcAft>
              <a:buClr>
                <a:srgbClr val="000000"/>
              </a:buClr>
              <a:buSzPts val="2000"/>
              <a:buFont typeface="Arial"/>
              <a:buChar char="•"/>
            </a:pPr>
            <a:r>
              <a:rPr lang="en-US" dirty="0">
                <a:cs typeface="Calibri"/>
              </a:rPr>
              <a:t>Students </a:t>
            </a:r>
            <a:r>
              <a:rPr lang="en-US" b="1" u="sng" dirty="0">
                <a:cs typeface="Calibri"/>
              </a:rPr>
              <a:t>will need their SSID numbers</a:t>
            </a:r>
            <a:r>
              <a:rPr lang="en-US" b="1" dirty="0">
                <a:cs typeface="Calibri"/>
              </a:rPr>
              <a:t> </a:t>
            </a:r>
            <a:r>
              <a:rPr lang="en-US" dirty="0">
                <a:cs typeface="Calibri"/>
              </a:rPr>
              <a:t>to access the SEED Survey.</a:t>
            </a:r>
          </a:p>
          <a:p>
            <a:pPr marL="913753" lvl="1" indent="-342265">
              <a:spcAft>
                <a:spcPts val="1000"/>
              </a:spcAft>
              <a:buClr>
                <a:srgbClr val="000000"/>
              </a:buClr>
              <a:buSzPts val="2000"/>
              <a:buFont typeface="Arial"/>
              <a:buChar char="•"/>
            </a:pPr>
            <a:r>
              <a:rPr lang="en-US" dirty="0">
                <a:cs typeface="Calibri"/>
              </a:rPr>
              <a:t>If students are accessing the SEED Survey remotely, please refer to the </a:t>
            </a:r>
            <a:r>
              <a:rPr lang="en-US" dirty="0">
                <a:cs typeface="Calibri"/>
                <a:hlinkClick r:id="rId4"/>
              </a:rPr>
              <a:t>Test Administration Manual</a:t>
            </a:r>
            <a:r>
              <a:rPr lang="en-US" dirty="0">
                <a:cs typeface="Calibri"/>
              </a:rPr>
              <a:t> Section 2.5 Student Confidentiality for guidance in providing students their SSID numbers</a:t>
            </a:r>
          </a:p>
          <a:p>
            <a:pPr marL="101600" indent="0">
              <a:lnSpc>
                <a:spcPct val="114999"/>
              </a:lnSpc>
              <a:buClr>
                <a:srgbClr val="000000"/>
              </a:buClr>
              <a:buSzPts val="2000"/>
              <a:buNone/>
            </a:pPr>
            <a:br>
              <a:rPr lang="en-US" dirty="0"/>
            </a:br>
            <a:endParaRPr lang="en-US" dirty="0">
              <a:cs typeface="Calibri"/>
            </a:endParaRPr>
          </a:p>
        </p:txBody>
      </p:sp>
      <p:sp>
        <p:nvSpPr>
          <p:cNvPr id="3" name="Slide Number Placeholder 5">
            <a:extLst>
              <a:ext uri="{FF2B5EF4-FFF2-40B4-BE49-F238E27FC236}">
                <a16:creationId xmlns:a16="http://schemas.microsoft.com/office/drawing/2014/main" id="{987F9C2E-9514-EFCD-25A2-A1DE20F9C7AE}"/>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 name="Footer Placeholder 3">
            <a:extLst>
              <a:ext uri="{FF2B5EF4-FFF2-40B4-BE49-F238E27FC236}">
                <a16:creationId xmlns:a16="http://schemas.microsoft.com/office/drawing/2014/main" id="{F02BC994-0E0C-B322-7475-051E2B55FA58}"/>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Tree>
    <p:custDataLst>
      <p:tags r:id="rId1"/>
    </p:custDataLst>
    <p:extLst>
      <p:ext uri="{BB962C8B-B14F-4D97-AF65-F5344CB8AC3E}">
        <p14:creationId xmlns:p14="http://schemas.microsoft.com/office/powerpoint/2010/main" val="3232112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p:txBody>
          <a:bodyPr>
            <a:normAutofit fontScale="90000"/>
          </a:bodyPr>
          <a:lstStyle/>
          <a:p>
            <a:pPr marL="511175" indent="-511175" algn="ctr">
              <a:spcAft>
                <a:spcPts val="600"/>
              </a:spcAft>
              <a:defRPr/>
            </a:pPr>
            <a:r>
              <a:rPr lang="en-US" dirty="0">
                <a:ea typeface="+mj-lt"/>
                <a:cs typeface="+mj-lt"/>
              </a:rPr>
              <a:t>Accessibility Features for the SEED Survey</a:t>
            </a:r>
          </a:p>
        </p:txBody>
      </p:sp>
      <p:sp>
        <p:nvSpPr>
          <p:cNvPr id="3" name="Slide Number Placeholder 5">
            <a:extLst>
              <a:ext uri="{FF2B5EF4-FFF2-40B4-BE49-F238E27FC236}">
                <a16:creationId xmlns:a16="http://schemas.microsoft.com/office/drawing/2014/main" id="{95F85B47-4C8F-981B-0987-142FFC4F8967}"/>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21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 dirty="0"/>
              <a:t>Accessibility Supports for the SEED Survey</a:t>
            </a:r>
            <a:endParaRPr dirty="0"/>
          </a:p>
        </p:txBody>
      </p:sp>
      <p:sp>
        <p:nvSpPr>
          <p:cNvPr id="153" name="Google Shape;153;p25"/>
          <p:cNvSpPr txBox="1">
            <a:spLocks noGrp="1"/>
          </p:cNvSpPr>
          <p:nvPr>
            <p:ph idx="1"/>
          </p:nvPr>
        </p:nvSpPr>
        <p:spPr>
          <a:xfrm>
            <a:off x="717176" y="1755285"/>
            <a:ext cx="10784542" cy="4109010"/>
          </a:xfrm>
          <a:prstGeom prst="rect">
            <a:avLst/>
          </a:prstGeom>
        </p:spPr>
        <p:txBody>
          <a:bodyPr spcFirstLastPara="1" vert="horz" wrap="square" lIns="91425" tIns="45700" rIns="91425" bIns="45700" rtlCol="0" anchor="t" anchorCtr="0">
            <a:noAutofit/>
          </a:bodyPr>
          <a:lstStyle/>
          <a:p>
            <a:pPr marL="558800" indent="-457200">
              <a:lnSpc>
                <a:spcPct val="100000"/>
              </a:lnSpc>
              <a:buSzPct val="100000"/>
            </a:pPr>
            <a:r>
              <a:rPr lang="en-US" dirty="0"/>
              <a:t>The 2024 survey is available in English, Spanish, Russian, Vietnamese, Ukrainian, Traditional Chinese, and Simplified Chinese.</a:t>
            </a:r>
          </a:p>
          <a:p>
            <a:pPr marL="558800" indent="-457200">
              <a:lnSpc>
                <a:spcPct val="100000"/>
              </a:lnSpc>
              <a:buSzPct val="100000"/>
            </a:pPr>
            <a:r>
              <a:rPr lang="en-US" dirty="0"/>
              <a:t>The survey is administered in the same Test Delivery System as Oregon’s summative assessments. A list of available accessibility supports can be found in the Oregon Accessibility Manual.</a:t>
            </a:r>
          </a:p>
          <a:p>
            <a:pPr marL="558800" indent="-457200">
              <a:lnSpc>
                <a:spcPct val="100000"/>
              </a:lnSpc>
              <a:buSzPct val="100000"/>
            </a:pPr>
            <a:r>
              <a:rPr lang="en-US" dirty="0"/>
              <a:t>When the survey is given as an assignment, student dependent accessibility supports need to be selected in TIDE before the web address (URL) is sent to the student.</a:t>
            </a:r>
          </a:p>
        </p:txBody>
      </p:sp>
      <p:sp>
        <p:nvSpPr>
          <p:cNvPr id="2" name="Slide Number Placeholder 5">
            <a:extLst>
              <a:ext uri="{FF2B5EF4-FFF2-40B4-BE49-F238E27FC236}">
                <a16:creationId xmlns:a16="http://schemas.microsoft.com/office/drawing/2014/main" id="{55B4BB7F-FB4F-FF59-6801-C5D3E32ABB43}"/>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Footer Placeholder 3">
            <a:extLst>
              <a:ext uri="{FF2B5EF4-FFF2-40B4-BE49-F238E27FC236}">
                <a16:creationId xmlns:a16="http://schemas.microsoft.com/office/drawing/2014/main" id="{3FF6E312-18D3-4FD4-7607-6F93A648D4F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Tree>
    <p:custDataLst>
      <p:tags r:id="rId1"/>
    </p:custDataLst>
    <p:extLst>
      <p:ext uri="{BB962C8B-B14F-4D97-AF65-F5344CB8AC3E}">
        <p14:creationId xmlns:p14="http://schemas.microsoft.com/office/powerpoint/2010/main" val="3326099643"/>
      </p:ext>
    </p:extLst>
  </p:cSld>
  <p:clrMapOvr>
    <a:masterClrMapping/>
  </p:clrMapOvr>
  <p:extLst>
    <p:ext uri="{6950BFC3-D8DA-4A85-94F7-54DA5524770B}">
      <p188:commentRel xmlns:p188="http://schemas.microsoft.com/office/powerpoint/2018/8/main" r:id="rId4"/>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p:txBody>
          <a:bodyPr>
            <a:normAutofit fontScale="90000"/>
          </a:bodyPr>
          <a:lstStyle/>
          <a:p>
            <a:pPr marL="511175" indent="-511175" algn="ctr">
              <a:spcAft>
                <a:spcPts val="600"/>
              </a:spcAft>
              <a:defRPr/>
            </a:pPr>
            <a:r>
              <a:rPr lang="en-US" dirty="0">
                <a:ea typeface="+mj-lt"/>
                <a:cs typeface="+mj-lt"/>
              </a:rPr>
              <a:t>Additional SEED Survey Resources</a:t>
            </a:r>
          </a:p>
        </p:txBody>
      </p:sp>
      <p:sp>
        <p:nvSpPr>
          <p:cNvPr id="3" name="Slide Number Placeholder 5">
            <a:extLst>
              <a:ext uri="{FF2B5EF4-FFF2-40B4-BE49-F238E27FC236}">
                <a16:creationId xmlns:a16="http://schemas.microsoft.com/office/drawing/2014/main" id="{538CAA9F-E9C4-F6AC-497E-63BB8886D74E}"/>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255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itle 6"/>
          <p:cNvSpPr>
            <a:spLocks noGrp="1"/>
          </p:cNvSpPr>
          <p:nvPr>
            <p:ph type="title"/>
          </p:nvPr>
        </p:nvSpPr>
        <p:spPr/>
        <p:txBody>
          <a:bodyPr anchor="t" anchorCtr="0">
            <a:normAutofit/>
          </a:bodyPr>
          <a:lstStyle/>
          <a:p>
            <a:r>
              <a:rPr lang="en-US" dirty="0"/>
              <a:t>Seed Survey Resources</a:t>
            </a:r>
            <a:endParaRPr dirty="0"/>
          </a:p>
        </p:txBody>
      </p:sp>
      <p:sp>
        <p:nvSpPr>
          <p:cNvPr id="10" name="Content Placeholder 2"/>
          <p:cNvSpPr txBox="1">
            <a:spLocks/>
          </p:cNvSpPr>
          <p:nvPr/>
        </p:nvSpPr>
        <p:spPr>
          <a:xfrm>
            <a:off x="6781625" y="4864610"/>
            <a:ext cx="4739340" cy="52555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gn="ctr">
              <a:spcAft>
                <a:spcPts val="600"/>
              </a:spcAft>
              <a:buFont typeface="Arial" panose="020B0604020202020204" pitchFamily="34" charset="0"/>
              <a:buNone/>
              <a:defRPr/>
            </a:pPr>
            <a:r>
              <a:rPr lang="en-US" sz="2200">
                <a:solidFill>
                  <a:schemeClr val="tx1">
                    <a:lumMod val="50000"/>
                  </a:schemeClr>
                </a:solidFill>
                <a:hlinkClick r:id="rId4"/>
              </a:rPr>
              <a:t>OSAS Portal</a:t>
            </a:r>
            <a:endParaRPr lang="en-US" sz="1800" u="sng">
              <a:solidFill>
                <a:schemeClr val="accent6">
                  <a:lumMod val="75000"/>
                </a:schemeClr>
              </a:solidFill>
              <a:cs typeface="Times New Roman" pitchFamily="18" charset="0"/>
            </a:endParaRPr>
          </a:p>
        </p:txBody>
      </p:sp>
      <p:pic>
        <p:nvPicPr>
          <p:cNvPr id="3" name="Picture 2" descr="rectangle highlighting the SEED survey resource of the ODE webpage"/>
          <p:cNvPicPr>
            <a:picLocks noChangeAspect="1"/>
          </p:cNvPicPr>
          <p:nvPr/>
        </p:nvPicPr>
        <p:blipFill>
          <a:blip r:embed="rId5"/>
          <a:stretch>
            <a:fillRect/>
          </a:stretch>
        </p:blipFill>
        <p:spPr>
          <a:xfrm>
            <a:off x="2094354" y="1296776"/>
            <a:ext cx="8030185" cy="5166708"/>
          </a:xfrm>
          <a:prstGeom prst="rect">
            <a:avLst/>
          </a:prstGeom>
        </p:spPr>
      </p:pic>
      <p:sp>
        <p:nvSpPr>
          <p:cNvPr id="8" name="Rectangle 7" descr="Box around Students and Families Button" title="Red Box"/>
          <p:cNvSpPr/>
          <p:nvPr/>
        </p:nvSpPr>
        <p:spPr>
          <a:xfrm>
            <a:off x="2124100" y="6054567"/>
            <a:ext cx="8000440" cy="4089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Slide Number Placeholder 5">
            <a:extLst>
              <a:ext uri="{FF2B5EF4-FFF2-40B4-BE49-F238E27FC236}">
                <a16:creationId xmlns:a16="http://schemas.microsoft.com/office/drawing/2014/main" id="{3616C6F6-26EF-DFBA-FF75-3C04212FC8B3}"/>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85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defRPr/>
            </a:pPr>
            <a:r>
              <a:rPr lang="en-US" altLang="en-US" sz="5400" dirty="0"/>
              <a:t>Topics</a:t>
            </a:r>
          </a:p>
        </p:txBody>
      </p:sp>
      <p:sp>
        <p:nvSpPr>
          <p:cNvPr id="19458" name="Rectangle 5"/>
          <p:cNvSpPr>
            <a:spLocks noGrp="1" noChangeArrowheads="1"/>
          </p:cNvSpPr>
          <p:nvPr>
            <p:ph idx="1"/>
          </p:nvPr>
        </p:nvSpPr>
        <p:spPr/>
        <p:txBody>
          <a:bodyPr>
            <a:noAutofit/>
          </a:bodyPr>
          <a:lstStyle/>
          <a:p>
            <a:pPr marL="511175" lvl="0" indent="-511175" defTabSz="914377">
              <a:spcAft>
                <a:spcPts val="600"/>
              </a:spcAft>
              <a:defRPr/>
            </a:pPr>
            <a:r>
              <a:rPr lang="en-US" sz="3600" dirty="0">
                <a:solidFill>
                  <a:prstClr val="black">
                    <a:lumMod val="50000"/>
                  </a:prstClr>
                </a:solidFill>
              </a:rPr>
              <a:t>Overview of the Student Educational Equity Development Survey (SEED Survey)</a:t>
            </a:r>
          </a:p>
          <a:p>
            <a:pPr marL="511175" lvl="0" indent="-511175" defTabSz="914377">
              <a:spcAft>
                <a:spcPts val="600"/>
              </a:spcAft>
              <a:defRPr/>
            </a:pPr>
            <a:r>
              <a:rPr lang="en-US" sz="3600" dirty="0">
                <a:solidFill>
                  <a:prstClr val="black">
                    <a:lumMod val="50000"/>
                  </a:prstClr>
                </a:solidFill>
              </a:rPr>
              <a:t>Administration Features for the SEED Survey</a:t>
            </a:r>
          </a:p>
          <a:p>
            <a:pPr marL="511175" lvl="0" indent="-511175" defTabSz="914377">
              <a:spcAft>
                <a:spcPts val="600"/>
              </a:spcAft>
              <a:defRPr/>
            </a:pPr>
            <a:r>
              <a:rPr lang="en-US" sz="3600" dirty="0">
                <a:solidFill>
                  <a:prstClr val="black">
                    <a:lumMod val="50000"/>
                  </a:prstClr>
                </a:solidFill>
                <a:ea typeface="+mj-lt"/>
                <a:cs typeface="Calibri"/>
              </a:rPr>
              <a:t>Student Access to the SEED Survey</a:t>
            </a:r>
            <a:endParaRPr lang="en-US" sz="3600" dirty="0">
              <a:solidFill>
                <a:prstClr val="black">
                  <a:lumMod val="50000"/>
                </a:prstClr>
              </a:solidFill>
            </a:endParaRPr>
          </a:p>
          <a:p>
            <a:pPr marL="511175" lvl="0" indent="-511175" defTabSz="914377">
              <a:spcAft>
                <a:spcPts val="600"/>
              </a:spcAft>
              <a:defRPr/>
            </a:pPr>
            <a:r>
              <a:rPr lang="en-US" sz="3600" dirty="0">
                <a:solidFill>
                  <a:prstClr val="black">
                    <a:lumMod val="50000"/>
                  </a:prstClr>
                </a:solidFill>
                <a:cs typeface="Calibri"/>
              </a:rPr>
              <a:t>Accessibility Features for the SEED Survey</a:t>
            </a:r>
            <a:endParaRPr lang="en-US" sz="3600" dirty="0">
              <a:solidFill>
                <a:prstClr val="black">
                  <a:lumMod val="50000"/>
                </a:prstClr>
              </a:solidFill>
              <a:ea typeface="+mn-lt"/>
              <a:cs typeface="Calibri"/>
            </a:endParaRPr>
          </a:p>
          <a:p>
            <a:pPr marL="0" indent="0">
              <a:lnSpc>
                <a:spcPts val="3000"/>
              </a:lnSpc>
              <a:spcAft>
                <a:spcPts val="1200"/>
              </a:spcAft>
              <a:buNone/>
              <a:defRPr/>
            </a:pPr>
            <a:endParaRPr lang="en-US" altLang="en-US" sz="3600" dirty="0">
              <a:solidFill>
                <a:schemeClr val="tx1">
                  <a:lumMod val="50000"/>
                </a:schemeClr>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9724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itle 6"/>
          <p:cNvSpPr>
            <a:spLocks noGrp="1"/>
          </p:cNvSpPr>
          <p:nvPr>
            <p:ph type="title"/>
          </p:nvPr>
        </p:nvSpPr>
        <p:spPr/>
        <p:txBody>
          <a:bodyPr anchor="ctr" anchorCtr="0">
            <a:normAutofit/>
          </a:bodyPr>
          <a:lstStyle/>
          <a:p>
            <a:r>
              <a:rPr lang="en-US" dirty="0"/>
              <a:t>SEED Survey Resources</a:t>
            </a:r>
            <a:endParaRPr dirty="0"/>
          </a:p>
        </p:txBody>
      </p:sp>
      <p:sp>
        <p:nvSpPr>
          <p:cNvPr id="2" name="Slide Number Placeholder 5">
            <a:extLst>
              <a:ext uri="{FF2B5EF4-FFF2-40B4-BE49-F238E27FC236}">
                <a16:creationId xmlns:a16="http://schemas.microsoft.com/office/drawing/2014/main" id="{A69A6BD9-74A7-1606-50B5-6B5CF1965643}"/>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E346E7A-CDD9-83B1-3AA0-D5DF9B0216AC}"/>
              </a:ext>
            </a:extLst>
          </p:cNvPr>
          <p:cNvSpPr txBox="1"/>
          <p:nvPr/>
        </p:nvSpPr>
        <p:spPr>
          <a:xfrm>
            <a:off x="690283" y="2004647"/>
            <a:ext cx="10811436" cy="3877985"/>
          </a:xfrm>
          <a:prstGeom prst="rect">
            <a:avLst/>
          </a:prstGeom>
          <a:noFill/>
        </p:spPr>
        <p:txBody>
          <a:bodyPr wrap="square" rtlCol="0">
            <a:spAutoFit/>
          </a:bodyPr>
          <a:lstStyle/>
          <a:p>
            <a:r>
              <a:rPr lang="en-US" altLang="en-US" sz="3200" b="1" dirty="0">
                <a:solidFill>
                  <a:srgbClr val="0070C0"/>
                </a:solidFill>
              </a:rPr>
              <a:t>Resources available</a:t>
            </a:r>
            <a:r>
              <a:rPr lang="en-US" altLang="en-US" sz="3200" b="1" baseline="0" dirty="0">
                <a:solidFill>
                  <a:srgbClr val="0070C0"/>
                </a:solidFill>
              </a:rPr>
              <a:t> on ODE’s SEED Survey webpage include:</a:t>
            </a:r>
          </a:p>
          <a:p>
            <a:pPr marL="628650" lvl="1" indent="-171450">
              <a:buFont typeface="Arial" panose="020B0604020202020204" pitchFamily="34" charset="0"/>
              <a:buChar char="•"/>
            </a:pPr>
            <a:r>
              <a:rPr lang="en-US" altLang="en-US" sz="2800" baseline="0" dirty="0"/>
              <a:t>Parent notification and participation sample letters in 15 languages</a:t>
            </a:r>
          </a:p>
          <a:p>
            <a:pPr marL="628650" lvl="1" indent="-171450">
              <a:buFont typeface="Arial" panose="020B0604020202020204" pitchFamily="34" charset="0"/>
              <a:buChar char="•"/>
            </a:pPr>
            <a:r>
              <a:rPr lang="en-US" altLang="en-US" sz="2800" baseline="0" dirty="0"/>
              <a:t>The SEED Administration Manual </a:t>
            </a:r>
          </a:p>
          <a:p>
            <a:pPr marL="628650" lvl="1" indent="-171450">
              <a:buFont typeface="Arial" panose="020B0604020202020204" pitchFamily="34" charset="0"/>
              <a:buChar char="•"/>
            </a:pPr>
            <a:r>
              <a:rPr lang="en-US" altLang="en-US" sz="2800" baseline="0" dirty="0"/>
              <a:t>Communication toolkit designed to help districts communicate the purpose of the SEED Survey to staff, students, and families</a:t>
            </a:r>
          </a:p>
          <a:p>
            <a:pPr marL="628650" lvl="1" indent="-171450">
              <a:buFont typeface="Arial" panose="020B0604020202020204" pitchFamily="34" charset="0"/>
              <a:buChar char="•"/>
            </a:pPr>
            <a:r>
              <a:rPr lang="en-US" altLang="en-US" sz="2800" baseline="0" dirty="0"/>
              <a:t>SEED Survey items in 7 languages</a:t>
            </a:r>
          </a:p>
          <a:p>
            <a:pPr marL="628650" lvl="1" indent="-171450">
              <a:buFont typeface="Arial" panose="020B0604020202020204" pitchFamily="34" charset="0"/>
              <a:buChar char="•"/>
            </a:pPr>
            <a:r>
              <a:rPr lang="en-US" altLang="en-US" sz="2800" baseline="0" dirty="0"/>
              <a:t>A practice SEED Survey for students in grades 3-5</a:t>
            </a:r>
          </a:p>
          <a:p>
            <a:pPr marL="628650" lvl="1" indent="-171450">
              <a:buFont typeface="Arial" panose="020B0604020202020204" pitchFamily="34" charset="0"/>
              <a:buChar char="•"/>
            </a:pPr>
            <a:r>
              <a:rPr lang="en-US" altLang="en-US" sz="2800" baseline="0" dirty="0"/>
              <a:t>Previous SEED Survey results and Research Briefs</a:t>
            </a:r>
          </a:p>
          <a:p>
            <a:endParaRPr lang="en-US" dirty="0"/>
          </a:p>
        </p:txBody>
      </p:sp>
      <p:sp>
        <p:nvSpPr>
          <p:cNvPr id="6" name="Footer Placeholder 3">
            <a:extLst>
              <a:ext uri="{FF2B5EF4-FFF2-40B4-BE49-F238E27FC236}">
                <a16:creationId xmlns:a16="http://schemas.microsoft.com/office/drawing/2014/main" id="{2E23FFF4-D237-E921-AE6A-D39BB0A16802}"/>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Tree>
    <p:custDataLst>
      <p:tags r:id="rId1"/>
    </p:custDataLst>
    <p:extLst>
      <p:ext uri="{BB962C8B-B14F-4D97-AF65-F5344CB8AC3E}">
        <p14:creationId xmlns:p14="http://schemas.microsoft.com/office/powerpoint/2010/main" val="3949356931"/>
      </p:ext>
    </p:extLst>
  </p:cSld>
  <p:clrMapOvr>
    <a:masterClrMapping/>
  </p:clrMapOvr>
  <p:extLst>
    <p:ext uri="{6950BFC3-D8DA-4A85-94F7-54DA5524770B}">
      <p188:commentRel xmlns:p188="http://schemas.microsoft.com/office/powerpoint/2018/8/main" r:id="rId4"/>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39CC-921C-1148-89F4-B21346CBBF88}"/>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A3B1769-480D-0E43-8E98-62FCB16B34F6}"/>
              </a:ext>
            </a:extLst>
          </p:cNvPr>
          <p:cNvSpPr>
            <a:spLocks noGrp="1"/>
          </p:cNvSpPr>
          <p:nvPr>
            <p:ph idx="1"/>
          </p:nvPr>
        </p:nvSpPr>
        <p:spPr>
          <a:xfrm>
            <a:off x="717176" y="3519814"/>
            <a:ext cx="10784542" cy="2414820"/>
          </a:xfrm>
        </p:spPr>
        <p:txBody>
          <a:bodyPr>
            <a:normAutofit/>
          </a:bodyPr>
          <a:lstStyle/>
          <a:p>
            <a:pPr marL="0" indent="0" algn="ctr">
              <a:buNone/>
            </a:pPr>
            <a:r>
              <a:rPr lang="en-US" sz="4000" dirty="0"/>
              <a:t>Questions? Contact the </a:t>
            </a:r>
            <a:r>
              <a:rPr lang="en-US" sz="4000" dirty="0">
                <a:hlinkClick r:id="rId3"/>
              </a:rPr>
              <a:t>ODE Assessment Team</a:t>
            </a:r>
            <a:r>
              <a:rPr lang="en-US" sz="4000" dirty="0"/>
              <a:t>!</a:t>
            </a:r>
            <a:endParaRPr lang="en-US" sz="3200" dirty="0"/>
          </a:p>
          <a:p>
            <a:pPr marL="0" indent="0" algn="ctr">
              <a:buNone/>
            </a:pPr>
            <a:endParaRPr lang="en-US" sz="3200"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21</a:t>
            </a:fld>
            <a:endParaRPr lang="en-US" dirty="0"/>
          </a:p>
        </p:txBody>
      </p:sp>
    </p:spTree>
    <p:extLst>
      <p:ext uri="{BB962C8B-B14F-4D97-AF65-F5344CB8AC3E}">
        <p14:creationId xmlns:p14="http://schemas.microsoft.com/office/powerpoint/2010/main" val="2280750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dirty="0"/>
              <a:t>Overview of the SEED Survey</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113178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US" sz="4000" dirty="0"/>
              <a:t>What is the SEED Survey?</a:t>
            </a:r>
            <a:endParaRPr sz="4000" dirty="0"/>
          </a:p>
        </p:txBody>
      </p:sp>
      <p:sp>
        <p:nvSpPr>
          <p:cNvPr id="165" name="Google Shape;165;p27"/>
          <p:cNvSpPr txBox="1">
            <a:spLocks noGrp="1"/>
          </p:cNvSpPr>
          <p:nvPr>
            <p:ph idx="1"/>
          </p:nvPr>
        </p:nvSpPr>
        <p:spPr>
          <a:xfrm>
            <a:off x="717176" y="1684945"/>
            <a:ext cx="10784542" cy="4109010"/>
          </a:xfrm>
          <a:prstGeom prst="rect">
            <a:avLst/>
          </a:prstGeom>
        </p:spPr>
        <p:txBody>
          <a:bodyPr spcFirstLastPara="1" vert="horz" wrap="square" lIns="91425" tIns="45700" rIns="91425" bIns="45700" rtlCol="0" anchor="t" anchorCtr="0">
            <a:noAutofit/>
          </a:bodyPr>
          <a:lstStyle/>
          <a:p>
            <a:pPr marL="0" indent="0">
              <a:lnSpc>
                <a:spcPct val="150000"/>
              </a:lnSpc>
              <a:spcAft>
                <a:spcPts val="1000"/>
              </a:spcAft>
              <a:buNone/>
            </a:pPr>
            <a:r>
              <a:rPr lang="en-US" sz="2800" dirty="0"/>
              <a:t>The SEED Survey is a short student survey designed to gather information about the educational experiences of students in Oregon. It gives ODE, districts, and schools access to student voice, data regarding local investments, and additional insight into other state and local data.</a:t>
            </a:r>
          </a:p>
        </p:txBody>
      </p:sp>
      <p:pic>
        <p:nvPicPr>
          <p:cNvPr id="1026" name="Picture 2" descr="https://www.oregon.gov/ode/educator-resources/assessment/Documents/ODE_SeedSurvey-Logo_2022-FINAL-colorBanner.jpg" title="SEED Survey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388" y="4769147"/>
            <a:ext cx="9340117" cy="15523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68574676-4D07-9708-B3F7-D92CEB1711C7}"/>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45883376"/>
      </p:ext>
    </p:extLst>
  </p:cSld>
  <p:clrMapOvr>
    <a:masterClrMapping/>
  </p:clrMapOvr>
  <p:extLst>
    <p:ext uri="{6950BFC3-D8DA-4A85-94F7-54DA5524770B}">
      <p188:commentRel xmlns:p188="http://schemas.microsoft.com/office/powerpoint/2018/8/main" r:id="rId4"/>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US" sz="4000" dirty="0"/>
              <a:t>Purpose of SEED Survey</a:t>
            </a:r>
            <a:endParaRPr sz="4000" dirty="0"/>
          </a:p>
        </p:txBody>
      </p:sp>
      <p:sp>
        <p:nvSpPr>
          <p:cNvPr id="165" name="Google Shape;165;p27"/>
          <p:cNvSpPr txBox="1">
            <a:spLocks noGrp="1"/>
          </p:cNvSpPr>
          <p:nvPr>
            <p:ph idx="1"/>
          </p:nvPr>
        </p:nvSpPr>
        <p:spPr>
          <a:xfrm>
            <a:off x="717176" y="1684945"/>
            <a:ext cx="10784542" cy="4109010"/>
          </a:xfrm>
          <a:prstGeom prst="rect">
            <a:avLst/>
          </a:prstGeom>
        </p:spPr>
        <p:txBody>
          <a:bodyPr spcFirstLastPara="1" vert="horz" wrap="square" lIns="91425" tIns="45700" rIns="91425" bIns="45700" rtlCol="0" anchor="t" anchorCtr="0">
            <a:noAutofit/>
          </a:bodyPr>
          <a:lstStyle/>
          <a:p>
            <a:pPr marL="0" indent="0">
              <a:spcAft>
                <a:spcPts val="1000"/>
              </a:spcAft>
              <a:buNone/>
            </a:pPr>
            <a:r>
              <a:rPr lang="en-US" b="1" dirty="0"/>
              <a:t>Data from the SEED Survey will be used to support the following purposes:</a:t>
            </a:r>
            <a:endParaRPr lang="en-US" sz="2400" dirty="0"/>
          </a:p>
          <a:p>
            <a:pPr marL="514350" indent="-514350" fontAlgn="base">
              <a:spcBef>
                <a:spcPts val="800"/>
              </a:spcBef>
              <a:spcAft>
                <a:spcPts val="800"/>
              </a:spcAft>
              <a:buFont typeface="+mj-lt"/>
              <a:buAutoNum type="arabicPeriod"/>
            </a:pPr>
            <a:r>
              <a:rPr lang="en-US" sz="2400" dirty="0"/>
              <a:t>Hear directly from students about their experiences</a:t>
            </a:r>
          </a:p>
          <a:p>
            <a:pPr marL="514350" indent="-514350" fontAlgn="base">
              <a:spcBef>
                <a:spcPts val="800"/>
              </a:spcBef>
              <a:spcAft>
                <a:spcPts val="800"/>
              </a:spcAft>
              <a:buFont typeface="+mj-lt"/>
              <a:buAutoNum type="arabicPeriod"/>
            </a:pPr>
            <a:r>
              <a:rPr lang="en-US" sz="2400" dirty="0"/>
              <a:t>Provide Oregon districts with actionable data regarding investments used to increase student group outcomes</a:t>
            </a:r>
          </a:p>
          <a:p>
            <a:pPr marL="514350" indent="-514350" fontAlgn="base">
              <a:spcBef>
                <a:spcPts val="800"/>
              </a:spcBef>
              <a:spcAft>
                <a:spcPts val="800"/>
              </a:spcAft>
              <a:buFont typeface="+mj-lt"/>
              <a:buAutoNum type="arabicPeriod"/>
            </a:pPr>
            <a:r>
              <a:rPr lang="en-US" dirty="0"/>
              <a:t>Better interpret state and local test results</a:t>
            </a:r>
            <a:endParaRPr lang="en-US" sz="2400" dirty="0"/>
          </a:p>
          <a:p>
            <a:pPr marL="514350" indent="-514350" fontAlgn="base">
              <a:spcBef>
                <a:spcPts val="800"/>
              </a:spcBef>
              <a:spcAft>
                <a:spcPts val="800"/>
              </a:spcAft>
              <a:buFont typeface="+mj-lt"/>
              <a:buAutoNum type="arabicPeriod"/>
            </a:pPr>
            <a:r>
              <a:rPr lang="en-US" sz="2400" dirty="0"/>
              <a:t>Expand reporting beyond test scores</a:t>
            </a:r>
          </a:p>
        </p:txBody>
      </p:sp>
      <p:sp>
        <p:nvSpPr>
          <p:cNvPr id="4" name="Slide Number Placeholder 5">
            <a:extLst>
              <a:ext uri="{FF2B5EF4-FFF2-40B4-BE49-F238E27FC236}">
                <a16:creationId xmlns:a16="http://schemas.microsoft.com/office/drawing/2014/main" id="{C984784C-2639-3A99-5821-BE945AB15EAE}"/>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 name="Footer Placeholder 3">
            <a:extLst>
              <a:ext uri="{FF2B5EF4-FFF2-40B4-BE49-F238E27FC236}">
                <a16:creationId xmlns:a16="http://schemas.microsoft.com/office/drawing/2014/main" id="{665F4329-4408-5B28-9201-E465A3F2563B}"/>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Tree>
    <p:custDataLst>
      <p:tags r:id="rId1"/>
    </p:custDataLst>
    <p:extLst>
      <p:ext uri="{BB962C8B-B14F-4D97-AF65-F5344CB8AC3E}">
        <p14:creationId xmlns:p14="http://schemas.microsoft.com/office/powerpoint/2010/main" val="1498692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US" sz="4000" dirty="0"/>
              <a:t>ODE SEED Survey Administration</a:t>
            </a:r>
            <a:endParaRPr sz="4000" dirty="0"/>
          </a:p>
        </p:txBody>
      </p:sp>
      <p:sp>
        <p:nvSpPr>
          <p:cNvPr id="165" name="Google Shape;165;p27"/>
          <p:cNvSpPr txBox="1">
            <a:spLocks noGrp="1"/>
          </p:cNvSpPr>
          <p:nvPr>
            <p:ph idx="1"/>
          </p:nvPr>
        </p:nvSpPr>
        <p:spPr>
          <a:xfrm>
            <a:off x="717176" y="1720115"/>
            <a:ext cx="10784542" cy="4109010"/>
          </a:xfrm>
          <a:prstGeom prst="rect">
            <a:avLst/>
          </a:prstGeom>
        </p:spPr>
        <p:txBody>
          <a:bodyPr spcFirstLastPara="1" vert="horz" wrap="square" lIns="91425" tIns="45700" rIns="91425" bIns="45700" rtlCol="0" anchor="t" anchorCtr="0">
            <a:noAutofit/>
          </a:bodyPr>
          <a:lstStyle/>
          <a:p>
            <a:pPr marL="0" indent="0">
              <a:buSzPts val="1100"/>
              <a:buNone/>
            </a:pPr>
            <a:r>
              <a:rPr lang="en-US" b="1" dirty="0"/>
              <a:t>Per HB2656, the SEED Survey must be made available to students.</a:t>
            </a:r>
            <a:endParaRPr lang="en-US" sz="1400" i="1" dirty="0">
              <a:cs typeface="Calibri"/>
            </a:endParaRPr>
          </a:p>
          <a:p>
            <a:pPr marL="227965" indent="-227965">
              <a:spcBef>
                <a:spcPts val="1200"/>
              </a:spcBef>
              <a:buSzPct val="100000"/>
            </a:pPr>
            <a:r>
              <a:rPr lang="en-US" dirty="0"/>
              <a:t>The SEED Survey is for Oregon students in Grades 3-11 and is administered through the Test Delivery System in-person or remotely.</a:t>
            </a:r>
          </a:p>
          <a:p>
            <a:pPr marL="227965" indent="-227965">
              <a:spcBef>
                <a:spcPts val="1200"/>
              </a:spcBef>
              <a:buSzPct val="100000"/>
            </a:pPr>
            <a:r>
              <a:rPr lang="en-US" dirty="0"/>
              <a:t>The Alternate SEED Survey is for Oregon students in grades 3-11 who participate in alternate assessment. It is administered through the ORK12Test.com system.</a:t>
            </a:r>
          </a:p>
          <a:p>
            <a:pPr marL="227965" indent="-227965">
              <a:spcBef>
                <a:spcPts val="1200"/>
              </a:spcBef>
              <a:buSzPct val="100000"/>
            </a:pPr>
            <a:r>
              <a:rPr lang="en-US" dirty="0"/>
              <a:t>SEED administration window: February 4 – June 13, 2025</a:t>
            </a:r>
          </a:p>
          <a:p>
            <a:pPr marL="227965" indent="-227965">
              <a:spcBef>
                <a:spcPts val="1200"/>
              </a:spcBef>
              <a:buSzPct val="100000"/>
            </a:pPr>
            <a:r>
              <a:rPr lang="en-US" dirty="0">
                <a:ea typeface="+mn-lt"/>
                <a:cs typeface="+mn-lt"/>
              </a:rPr>
              <a:t>The SEED Survey is projected to take 10-20 minutes.</a:t>
            </a:r>
          </a:p>
          <a:p>
            <a:pPr marL="227965" indent="-227965">
              <a:spcBef>
                <a:spcPts val="1200"/>
              </a:spcBef>
              <a:buSzPct val="100000"/>
            </a:pPr>
            <a:endParaRPr lang="en-US" sz="2000" i="1" dirty="0">
              <a:ea typeface="+mn-lt"/>
              <a:cs typeface="+mn-lt"/>
            </a:endParaRPr>
          </a:p>
          <a:p>
            <a:pPr marL="0" indent="0">
              <a:spcBef>
                <a:spcPts val="1200"/>
              </a:spcBef>
              <a:spcAft>
                <a:spcPts val="1200"/>
              </a:spcAft>
              <a:buSzPct val="100000"/>
              <a:buNone/>
            </a:pPr>
            <a:r>
              <a:rPr lang="en-US" sz="2000" i="1" dirty="0">
                <a:ea typeface="+mn-lt"/>
                <a:cs typeface="+mn-lt"/>
              </a:rPr>
              <a:t>More information about the Alt SEED Survey for students experiencing significant cognitive disabilities can be found on the </a:t>
            </a:r>
            <a:r>
              <a:rPr lang="en-US" sz="2000" i="1" dirty="0">
                <a:ea typeface="+mn-lt"/>
                <a:cs typeface="+mn-lt"/>
                <a:hlinkClick r:id="rId5"/>
              </a:rPr>
              <a:t>ODE SEED Survey web page</a:t>
            </a:r>
            <a:r>
              <a:rPr lang="en-US" sz="2000" i="1" dirty="0">
                <a:ea typeface="+mn-lt"/>
                <a:cs typeface="+mn-lt"/>
              </a:rPr>
              <a:t> and the </a:t>
            </a:r>
            <a:r>
              <a:rPr lang="en-US" sz="2000" i="1" dirty="0">
                <a:ea typeface="+mn-lt"/>
                <a:cs typeface="+mn-lt"/>
                <a:hlinkClick r:id="rId6"/>
              </a:rPr>
              <a:t>BRT Training and Proficiency Website</a:t>
            </a:r>
            <a:r>
              <a:rPr lang="en-US" sz="2000" i="1" dirty="0">
                <a:ea typeface="+mn-lt"/>
                <a:cs typeface="+mn-lt"/>
              </a:rPr>
              <a:t>. </a:t>
            </a:r>
            <a:endParaRPr lang="en-US" sz="2000" dirty="0">
              <a:cs typeface="Calibri"/>
            </a:endParaRPr>
          </a:p>
        </p:txBody>
      </p:sp>
    </p:spTree>
    <p:custDataLst>
      <p:tags r:id="rId1"/>
    </p:custDataLst>
    <p:extLst>
      <p:ext uri="{BB962C8B-B14F-4D97-AF65-F5344CB8AC3E}">
        <p14:creationId xmlns:p14="http://schemas.microsoft.com/office/powerpoint/2010/main" val="143366356"/>
      </p:ext>
    </p:extLst>
  </p:cSld>
  <p:clrMapOvr>
    <a:masterClrMapping/>
  </p:clrMapOvr>
  <p:extLst>
    <p:ext uri="{6950BFC3-D8DA-4A85-94F7-54DA5524770B}">
      <p188:commentRel xmlns:p188="http://schemas.microsoft.com/office/powerpoint/2018/8/main"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6" name="Title 5"/>
          <p:cNvSpPr>
            <a:spLocks noGrp="1"/>
          </p:cNvSpPr>
          <p:nvPr>
            <p:ph type="title"/>
          </p:nvPr>
        </p:nvSpPr>
        <p:spPr/>
        <p:txBody>
          <a:bodyPr/>
          <a:lstStyle/>
          <a:p>
            <a:r>
              <a:rPr lang="en-US" dirty="0"/>
              <a:t>Design of the SEED Survey</a:t>
            </a:r>
          </a:p>
        </p:txBody>
      </p:sp>
      <p:sp>
        <p:nvSpPr>
          <p:cNvPr id="366" name="Google Shape;366;p55"/>
          <p:cNvSpPr/>
          <p:nvPr/>
        </p:nvSpPr>
        <p:spPr>
          <a:xfrm>
            <a:off x="610212" y="2044170"/>
            <a:ext cx="1578900" cy="1015800"/>
          </a:xfrm>
          <a:prstGeom prst="rect">
            <a:avLst/>
          </a:prstGeom>
          <a:solidFill>
            <a:schemeClr val="accent2"/>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b="1" dirty="0">
                <a:solidFill>
                  <a:srgbClr val="FFFFFF"/>
                </a:solidFill>
                <a:latin typeface="Calibri"/>
                <a:ea typeface="Calibri"/>
                <a:cs typeface="Calibri"/>
                <a:sym typeface="Calibri"/>
              </a:rPr>
              <a:t>Access to Learning Resources</a:t>
            </a:r>
            <a:endParaRPr sz="1600" b="1" dirty="0">
              <a:solidFill>
                <a:srgbClr val="FFFFFF"/>
              </a:solidFill>
            </a:endParaRPr>
          </a:p>
        </p:txBody>
      </p:sp>
      <p:sp>
        <p:nvSpPr>
          <p:cNvPr id="367" name="Google Shape;367;p55"/>
          <p:cNvSpPr/>
          <p:nvPr/>
        </p:nvSpPr>
        <p:spPr>
          <a:xfrm>
            <a:off x="3705749" y="2044170"/>
            <a:ext cx="1544100" cy="1010100"/>
          </a:xfrm>
          <a:prstGeom prst="rect">
            <a:avLst/>
          </a:prstGeom>
          <a:solidFill>
            <a:schemeClr val="accent2"/>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b="1">
                <a:solidFill>
                  <a:srgbClr val="FFFFFF"/>
                </a:solidFill>
                <a:latin typeface="Calibri"/>
                <a:ea typeface="Calibri"/>
                <a:cs typeface="Calibri"/>
                <a:sym typeface="Calibri"/>
              </a:rPr>
              <a:t>Opportunity </a:t>
            </a:r>
            <a:endParaRPr sz="2000" b="1">
              <a:solidFill>
                <a:srgbClr val="FFFFFF"/>
              </a:solidFill>
            </a:endParaRPr>
          </a:p>
          <a:p>
            <a:pPr algn="ctr"/>
            <a:r>
              <a:rPr lang="en-US" sz="2000" b="1">
                <a:solidFill>
                  <a:srgbClr val="FFFFFF"/>
                </a:solidFill>
                <a:latin typeface="Calibri"/>
                <a:ea typeface="Calibri"/>
                <a:cs typeface="Calibri"/>
                <a:sym typeface="Calibri"/>
              </a:rPr>
              <a:t>to Learn</a:t>
            </a:r>
            <a:endParaRPr sz="2000" b="1">
              <a:solidFill>
                <a:srgbClr val="FFFFFF"/>
              </a:solidFill>
              <a:latin typeface="Calibri"/>
              <a:ea typeface="Calibri"/>
              <a:cs typeface="Calibri"/>
              <a:sym typeface="Calibri"/>
            </a:endParaRPr>
          </a:p>
        </p:txBody>
      </p:sp>
      <p:cxnSp>
        <p:nvCxnSpPr>
          <p:cNvPr id="370" name="Google Shape;370;p55" descr="Arrow pointing to student outcomes box"/>
          <p:cNvCxnSpPr>
            <a:stCxn id="366" idx="2"/>
            <a:endCxn id="369" idx="1"/>
          </p:cNvCxnSpPr>
          <p:nvPr/>
        </p:nvCxnSpPr>
        <p:spPr>
          <a:xfrm>
            <a:off x="1399662" y="3059970"/>
            <a:ext cx="717512" cy="1135361"/>
          </a:xfrm>
          <a:prstGeom prst="straightConnector1">
            <a:avLst/>
          </a:prstGeom>
          <a:ln w="57150">
            <a:solidFill>
              <a:schemeClr val="accent2"/>
            </a:solidFill>
            <a:headEnd type="none" w="sm" len="sm"/>
            <a:tailEnd type="stealth" w="med" len="med"/>
          </a:ln>
        </p:spPr>
        <p:style>
          <a:lnRef idx="3">
            <a:schemeClr val="accent1"/>
          </a:lnRef>
          <a:fillRef idx="0">
            <a:schemeClr val="accent1"/>
          </a:fillRef>
          <a:effectRef idx="2">
            <a:schemeClr val="accent1"/>
          </a:effectRef>
          <a:fontRef idx="minor">
            <a:schemeClr val="tx1"/>
          </a:fontRef>
        </p:style>
      </p:cxnSp>
      <p:cxnSp>
        <p:nvCxnSpPr>
          <p:cNvPr id="371" name="Google Shape;371;p55" descr="Arrow pointing to student outcomes box"/>
          <p:cNvCxnSpPr>
            <a:stCxn id="367" idx="2"/>
            <a:endCxn id="369" idx="3"/>
          </p:cNvCxnSpPr>
          <p:nvPr/>
        </p:nvCxnSpPr>
        <p:spPr>
          <a:xfrm flipH="1">
            <a:off x="3716474" y="3054270"/>
            <a:ext cx="761325" cy="1141061"/>
          </a:xfrm>
          <a:prstGeom prst="straightConnector1">
            <a:avLst/>
          </a:prstGeom>
          <a:ln w="57150">
            <a:solidFill>
              <a:schemeClr val="accent2"/>
            </a:solidFill>
            <a:headEnd type="none" w="sm" len="sm"/>
            <a:tailEnd type="stealth" w="med" len="med"/>
          </a:ln>
        </p:spPr>
        <p:style>
          <a:lnRef idx="3">
            <a:schemeClr val="accent1"/>
          </a:lnRef>
          <a:fillRef idx="0">
            <a:schemeClr val="accent1"/>
          </a:fillRef>
          <a:effectRef idx="2">
            <a:schemeClr val="accent1"/>
          </a:effectRef>
          <a:fontRef idx="minor">
            <a:schemeClr val="tx1"/>
          </a:fontRef>
        </p:style>
      </p:cxnSp>
      <p:sp>
        <p:nvSpPr>
          <p:cNvPr id="369" name="Google Shape;369;p55"/>
          <p:cNvSpPr/>
          <p:nvPr/>
        </p:nvSpPr>
        <p:spPr>
          <a:xfrm>
            <a:off x="2117174" y="3691331"/>
            <a:ext cx="1599300" cy="1008000"/>
          </a:xfrm>
          <a:prstGeom prst="rect">
            <a:avLst/>
          </a:prstGeom>
          <a:solidFill>
            <a:schemeClr val="accent3"/>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b="1" dirty="0">
                <a:solidFill>
                  <a:srgbClr val="FFFFFF"/>
                </a:solidFill>
                <a:latin typeface="Calibri"/>
                <a:ea typeface="Calibri"/>
                <a:cs typeface="Calibri"/>
                <a:sym typeface="Calibri"/>
              </a:rPr>
              <a:t>Student</a:t>
            </a:r>
            <a:endParaRPr sz="2000" b="1" dirty="0">
              <a:solidFill>
                <a:srgbClr val="FFFFFF"/>
              </a:solidFill>
            </a:endParaRPr>
          </a:p>
          <a:p>
            <a:pPr algn="ctr"/>
            <a:r>
              <a:rPr lang="en-US" sz="2000" b="1" dirty="0">
                <a:solidFill>
                  <a:srgbClr val="FFFFFF"/>
                </a:solidFill>
                <a:latin typeface="Calibri"/>
                <a:ea typeface="Calibri"/>
                <a:cs typeface="Calibri"/>
                <a:sym typeface="Calibri"/>
              </a:rPr>
              <a:t>Outcomes</a:t>
            </a:r>
            <a:endParaRPr sz="2000" b="1" dirty="0">
              <a:solidFill>
                <a:srgbClr val="FFFFFF"/>
              </a:solidFill>
              <a:latin typeface="Calibri"/>
              <a:ea typeface="Calibri"/>
              <a:cs typeface="Calibri"/>
              <a:sym typeface="Calibri"/>
            </a:endParaRPr>
          </a:p>
        </p:txBody>
      </p:sp>
      <p:cxnSp>
        <p:nvCxnSpPr>
          <p:cNvPr id="44" name="Google Shape;371;p55" descr="Arrow pointing to student outcomes box"/>
          <p:cNvCxnSpPr>
            <a:stCxn id="13" idx="1"/>
            <a:endCxn id="369" idx="3"/>
          </p:cNvCxnSpPr>
          <p:nvPr/>
        </p:nvCxnSpPr>
        <p:spPr>
          <a:xfrm flipH="1" flipV="1">
            <a:off x="3716474" y="4195331"/>
            <a:ext cx="1040588" cy="3900"/>
          </a:xfrm>
          <a:prstGeom prst="straightConnector1">
            <a:avLst/>
          </a:prstGeom>
          <a:ln w="57150">
            <a:solidFill>
              <a:schemeClr val="accent5"/>
            </a:solidFill>
            <a:headEnd type="none" w="sm" len="sm"/>
            <a:tailEnd type="stealth" w="med" len="med"/>
          </a:ln>
        </p:spPr>
        <p:style>
          <a:lnRef idx="3">
            <a:schemeClr val="accent1"/>
          </a:lnRef>
          <a:fillRef idx="0">
            <a:schemeClr val="accent1"/>
          </a:fillRef>
          <a:effectRef idx="2">
            <a:schemeClr val="accent1"/>
          </a:effectRef>
          <a:fontRef idx="minor">
            <a:schemeClr val="tx1"/>
          </a:fontRef>
        </p:style>
      </p:cxnSp>
      <p:sp>
        <p:nvSpPr>
          <p:cNvPr id="13" name="Google Shape;375;p55"/>
          <p:cNvSpPr/>
          <p:nvPr/>
        </p:nvSpPr>
        <p:spPr>
          <a:xfrm>
            <a:off x="4757062" y="3691331"/>
            <a:ext cx="1578900" cy="1015800"/>
          </a:xfrm>
          <a:prstGeom prst="rect">
            <a:avLst/>
          </a:prstGeom>
          <a:solidFill>
            <a:schemeClr val="accent5"/>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b="1" dirty="0">
                <a:solidFill>
                  <a:schemeClr val="lt1"/>
                </a:solidFill>
                <a:latin typeface="Calibri"/>
                <a:ea typeface="Calibri"/>
                <a:cs typeface="Calibri"/>
                <a:sym typeface="Calibri"/>
              </a:rPr>
              <a:t>Additional Grade Level Constructs</a:t>
            </a:r>
            <a:endParaRPr sz="2000" b="1" dirty="0">
              <a:solidFill>
                <a:schemeClr val="lt1"/>
              </a:solidFill>
            </a:endParaRPr>
          </a:p>
        </p:txBody>
      </p:sp>
      <p:cxnSp>
        <p:nvCxnSpPr>
          <p:cNvPr id="377" name="Google Shape;377;p55" descr="Arrow pointing to student outcomes box"/>
          <p:cNvCxnSpPr>
            <a:stCxn id="375" idx="0"/>
            <a:endCxn id="369" idx="1"/>
          </p:cNvCxnSpPr>
          <p:nvPr/>
        </p:nvCxnSpPr>
        <p:spPr>
          <a:xfrm flipV="1">
            <a:off x="1399662" y="4195331"/>
            <a:ext cx="717512" cy="1135361"/>
          </a:xfrm>
          <a:prstGeom prst="straightConnector1">
            <a:avLst/>
          </a:prstGeom>
          <a:ln w="57150">
            <a:solidFill>
              <a:schemeClr val="accent2"/>
            </a:solidFill>
            <a:headEnd type="none" w="sm" len="sm"/>
            <a:tailEnd type="stealth" w="med" len="med"/>
          </a:ln>
        </p:spPr>
        <p:style>
          <a:lnRef idx="3">
            <a:schemeClr val="accent1"/>
          </a:lnRef>
          <a:fillRef idx="0">
            <a:schemeClr val="accent1"/>
          </a:fillRef>
          <a:effectRef idx="2">
            <a:schemeClr val="accent1"/>
          </a:effectRef>
          <a:fontRef idx="minor">
            <a:schemeClr val="tx1"/>
          </a:fontRef>
        </p:style>
      </p:cxnSp>
      <p:cxnSp>
        <p:nvCxnSpPr>
          <p:cNvPr id="372" name="Google Shape;372;p55" descr="Arrow pointing to student outcomes box"/>
          <p:cNvCxnSpPr>
            <a:stCxn id="368" idx="0"/>
            <a:endCxn id="369" idx="3"/>
          </p:cNvCxnSpPr>
          <p:nvPr/>
        </p:nvCxnSpPr>
        <p:spPr>
          <a:xfrm flipH="1" flipV="1">
            <a:off x="3716474" y="4195331"/>
            <a:ext cx="778200" cy="1135361"/>
          </a:xfrm>
          <a:prstGeom prst="straightConnector1">
            <a:avLst/>
          </a:prstGeom>
          <a:ln w="57150">
            <a:solidFill>
              <a:schemeClr val="accent2"/>
            </a:solidFill>
            <a:headEnd type="none" w="sm" len="sm"/>
            <a:tailEnd type="stealth" w="med" len="med"/>
          </a:ln>
        </p:spPr>
        <p:style>
          <a:lnRef idx="3">
            <a:schemeClr val="accent1"/>
          </a:lnRef>
          <a:fillRef idx="0">
            <a:schemeClr val="accent1"/>
          </a:fillRef>
          <a:effectRef idx="2">
            <a:schemeClr val="accent1"/>
          </a:effectRef>
          <a:fontRef idx="minor">
            <a:schemeClr val="tx1"/>
          </a:fontRef>
        </p:style>
      </p:cxnSp>
      <p:sp>
        <p:nvSpPr>
          <p:cNvPr id="375" name="Google Shape;375;p55"/>
          <p:cNvSpPr/>
          <p:nvPr/>
        </p:nvSpPr>
        <p:spPr>
          <a:xfrm>
            <a:off x="610212" y="5330692"/>
            <a:ext cx="1578900" cy="1015800"/>
          </a:xfrm>
          <a:prstGeom prst="rect">
            <a:avLst/>
          </a:prstGeom>
          <a:solidFill>
            <a:schemeClr val="accent2"/>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b="1">
                <a:solidFill>
                  <a:schemeClr val="lt1"/>
                </a:solidFill>
                <a:latin typeface="Calibri"/>
                <a:ea typeface="Calibri"/>
                <a:cs typeface="Calibri"/>
                <a:sym typeface="Calibri"/>
              </a:rPr>
              <a:t>Sense of Belonging</a:t>
            </a:r>
            <a:endParaRPr sz="2000" b="1">
              <a:solidFill>
                <a:schemeClr val="lt1"/>
              </a:solidFill>
            </a:endParaRPr>
          </a:p>
        </p:txBody>
      </p:sp>
      <p:sp>
        <p:nvSpPr>
          <p:cNvPr id="368" name="Google Shape;368;p55"/>
          <p:cNvSpPr/>
          <p:nvPr/>
        </p:nvSpPr>
        <p:spPr>
          <a:xfrm>
            <a:off x="3706274" y="5330692"/>
            <a:ext cx="1576800" cy="1035600"/>
          </a:xfrm>
          <a:prstGeom prst="rect">
            <a:avLst/>
          </a:prstGeom>
          <a:solidFill>
            <a:schemeClr val="accent2"/>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b="1" dirty="0">
                <a:solidFill>
                  <a:srgbClr val="FFFFFF"/>
                </a:solidFill>
                <a:latin typeface="Calibri"/>
                <a:ea typeface="Calibri"/>
                <a:cs typeface="Calibri"/>
                <a:sym typeface="Calibri"/>
              </a:rPr>
              <a:t>Self-Efficacy Beliefs</a:t>
            </a:r>
            <a:endParaRPr lang="en-US" sz="2000" b="1" dirty="0">
              <a:solidFill>
                <a:srgbClr val="FFFFFF"/>
              </a:solidFill>
              <a:latin typeface="Calibri"/>
              <a:ea typeface="Calibri"/>
              <a:cs typeface="Calibri"/>
            </a:endParaRPr>
          </a:p>
        </p:txBody>
      </p:sp>
      <p:sp>
        <p:nvSpPr>
          <p:cNvPr id="376" name="Google Shape;376;p55"/>
          <p:cNvSpPr txBox="1"/>
          <p:nvPr/>
        </p:nvSpPr>
        <p:spPr>
          <a:xfrm>
            <a:off x="6632100" y="1520335"/>
            <a:ext cx="5302234" cy="5006100"/>
          </a:xfrm>
          <a:prstGeom prst="rect">
            <a:avLst/>
          </a:prstGeom>
          <a:noFill/>
          <a:ln>
            <a:noFill/>
          </a:ln>
        </p:spPr>
        <p:txBody>
          <a:bodyPr spcFirstLastPara="1" wrap="square" lIns="91425" tIns="45700" rIns="91425" bIns="45700" anchor="t" anchorCtr="0">
            <a:noAutofit/>
          </a:bodyPr>
          <a:lstStyle/>
          <a:p>
            <a:r>
              <a:rPr lang="en-US" sz="2400" b="1" dirty="0">
                <a:solidFill>
                  <a:schemeClr val="accent2"/>
                </a:solidFill>
                <a:latin typeface="Calibri"/>
                <a:ea typeface="Calibri"/>
                <a:cs typeface="Calibri"/>
                <a:sym typeface="Calibri"/>
              </a:rPr>
              <a:t>Core Topics</a:t>
            </a:r>
            <a:endParaRPr lang="en-US" sz="2400" dirty="0">
              <a:solidFill>
                <a:schemeClr val="accent2"/>
              </a:solidFill>
              <a:cs typeface="Calibri"/>
            </a:endParaRPr>
          </a:p>
          <a:p>
            <a:pPr marL="285750" indent="-317500">
              <a:buClr>
                <a:schemeClr val="dk1"/>
              </a:buClr>
              <a:buSzPts val="2300"/>
              <a:buFont typeface="Arial"/>
              <a:buChar char="●"/>
            </a:pPr>
            <a:r>
              <a:rPr lang="en-US" sz="2400" dirty="0">
                <a:solidFill>
                  <a:schemeClr val="dk1"/>
                </a:solidFill>
                <a:latin typeface="Calibri"/>
                <a:ea typeface="Calibri"/>
                <a:cs typeface="Calibri"/>
                <a:sym typeface="Calibri"/>
              </a:rPr>
              <a:t>Access to Learning Resources</a:t>
            </a:r>
            <a:endParaRPr lang="en-US" sz="2400" dirty="0">
              <a:solidFill>
                <a:schemeClr val="dk1"/>
              </a:solidFill>
            </a:endParaRPr>
          </a:p>
          <a:p>
            <a:pPr marL="285750" indent="-317500">
              <a:buClr>
                <a:schemeClr val="dk1"/>
              </a:buClr>
              <a:buSzPts val="2300"/>
              <a:buFont typeface="Arial"/>
              <a:buChar char="●"/>
            </a:pPr>
            <a:r>
              <a:rPr lang="en-US" sz="2400" dirty="0">
                <a:solidFill>
                  <a:schemeClr val="dk1"/>
                </a:solidFill>
                <a:latin typeface="Calibri"/>
                <a:ea typeface="Calibri"/>
                <a:cs typeface="Calibri"/>
                <a:sym typeface="Calibri"/>
              </a:rPr>
              <a:t>Opportunity to Learn</a:t>
            </a:r>
            <a:endParaRPr lang="en-US" sz="2400" dirty="0">
              <a:solidFill>
                <a:schemeClr val="dk1"/>
              </a:solidFill>
            </a:endParaRPr>
          </a:p>
          <a:p>
            <a:pPr marL="285750" indent="-317500">
              <a:buClr>
                <a:schemeClr val="dk1"/>
              </a:buClr>
              <a:buSzPts val="2300"/>
              <a:buFont typeface="Arial"/>
              <a:buChar char="●"/>
            </a:pPr>
            <a:r>
              <a:rPr lang="en-US" sz="2400" dirty="0">
                <a:solidFill>
                  <a:schemeClr val="dk1"/>
                </a:solidFill>
                <a:latin typeface="Calibri"/>
                <a:ea typeface="Calibri"/>
                <a:cs typeface="Calibri"/>
                <a:sym typeface="Calibri"/>
              </a:rPr>
              <a:t>Self-Efficacy Beliefs</a:t>
            </a:r>
            <a:endParaRPr sz="2400" dirty="0">
              <a:solidFill>
                <a:schemeClr val="dk1"/>
              </a:solidFill>
              <a:latin typeface="Calibri"/>
              <a:ea typeface="Calibri"/>
              <a:cs typeface="Calibri"/>
              <a:sym typeface="Calibri"/>
            </a:endParaRPr>
          </a:p>
          <a:p>
            <a:pPr marL="285750" indent="-317500">
              <a:buClr>
                <a:schemeClr val="dk1"/>
              </a:buClr>
              <a:buSzPts val="2300"/>
              <a:buFont typeface="Calibri"/>
              <a:buChar char="●"/>
            </a:pPr>
            <a:r>
              <a:rPr lang="en-US" sz="2400" dirty="0">
                <a:solidFill>
                  <a:schemeClr val="dk1"/>
                </a:solidFill>
                <a:latin typeface="Calibri"/>
                <a:ea typeface="Calibri"/>
                <a:cs typeface="Calibri"/>
                <a:sym typeface="Calibri"/>
              </a:rPr>
              <a:t>Sense of Belonging</a:t>
            </a:r>
            <a:endParaRPr sz="2400" dirty="0">
              <a:solidFill>
                <a:schemeClr val="dk1"/>
              </a:solidFill>
              <a:latin typeface="Calibri"/>
              <a:ea typeface="Calibri"/>
              <a:cs typeface="Calibri"/>
              <a:sym typeface="Calibri"/>
            </a:endParaRPr>
          </a:p>
          <a:p>
            <a:endParaRPr sz="2400" dirty="0">
              <a:solidFill>
                <a:schemeClr val="dk1"/>
              </a:solidFill>
              <a:latin typeface="Calibri"/>
              <a:ea typeface="Calibri"/>
              <a:cs typeface="Calibri"/>
              <a:sym typeface="Calibri"/>
            </a:endParaRPr>
          </a:p>
          <a:p>
            <a:r>
              <a:rPr lang="en-US" sz="2400" b="1" dirty="0">
                <a:solidFill>
                  <a:schemeClr val="accent5"/>
                </a:solidFill>
                <a:latin typeface="Calibri"/>
                <a:ea typeface="Calibri"/>
                <a:cs typeface="Calibri"/>
                <a:sym typeface="Calibri"/>
              </a:rPr>
              <a:t>Grades 3-5: Core Topics, plus:</a:t>
            </a:r>
            <a:endParaRPr sz="2400" dirty="0">
              <a:solidFill>
                <a:schemeClr val="accent5"/>
              </a:solidFill>
            </a:endParaRPr>
          </a:p>
          <a:p>
            <a:pPr marL="285750" indent="-317500">
              <a:buClr>
                <a:schemeClr val="dk1"/>
              </a:buClr>
              <a:buSzPts val="2300"/>
              <a:buFont typeface="Arial"/>
              <a:buChar char="●"/>
            </a:pPr>
            <a:r>
              <a:rPr lang="en-US" sz="2400" dirty="0">
                <a:solidFill>
                  <a:schemeClr val="dk1"/>
                </a:solidFill>
                <a:latin typeface="Calibri"/>
                <a:ea typeface="Calibri"/>
                <a:cs typeface="Calibri"/>
                <a:sym typeface="Calibri"/>
              </a:rPr>
              <a:t>Well-Rounded Education </a:t>
            </a:r>
            <a:endParaRPr sz="2400" dirty="0">
              <a:solidFill>
                <a:schemeClr val="dk1"/>
              </a:solidFill>
              <a:latin typeface="Calibri"/>
              <a:ea typeface="Calibri"/>
              <a:cs typeface="Calibri"/>
              <a:sym typeface="Calibri"/>
            </a:endParaRPr>
          </a:p>
          <a:p>
            <a:endParaRPr sz="2400" dirty="0">
              <a:solidFill>
                <a:schemeClr val="dk1"/>
              </a:solidFill>
              <a:latin typeface="Calibri"/>
              <a:ea typeface="Calibri"/>
              <a:cs typeface="Calibri"/>
              <a:sym typeface="Calibri"/>
            </a:endParaRPr>
          </a:p>
          <a:p>
            <a:r>
              <a:rPr lang="en-US" sz="2400" b="1" dirty="0">
                <a:solidFill>
                  <a:schemeClr val="accent5"/>
                </a:solidFill>
                <a:latin typeface="Calibri"/>
                <a:ea typeface="Calibri"/>
                <a:cs typeface="Calibri"/>
                <a:sym typeface="Calibri"/>
              </a:rPr>
              <a:t>Grades 6-11: Core Topics, plus:</a:t>
            </a:r>
            <a:endParaRPr sz="2400" b="1" dirty="0">
              <a:solidFill>
                <a:schemeClr val="accent5"/>
              </a:solidFill>
              <a:latin typeface="Calibri"/>
              <a:ea typeface="Calibri"/>
              <a:cs typeface="Calibri"/>
              <a:sym typeface="Calibri"/>
            </a:endParaRPr>
          </a:p>
          <a:p>
            <a:pPr marL="457200" indent="-374650">
              <a:buClr>
                <a:schemeClr val="dk1"/>
              </a:buClr>
              <a:buSzPts val="2300"/>
              <a:buFont typeface="Calibri"/>
              <a:buChar char="●"/>
            </a:pPr>
            <a:r>
              <a:rPr lang="en-US" sz="2400" dirty="0">
                <a:solidFill>
                  <a:schemeClr val="dk1"/>
                </a:solidFill>
                <a:latin typeface="Calibri"/>
                <a:ea typeface="Calibri"/>
                <a:cs typeface="Calibri"/>
              </a:rPr>
              <a:t>Career/Technical Education</a:t>
            </a:r>
            <a:endParaRPr lang="en-US" sz="2400" dirty="0">
              <a:solidFill>
                <a:schemeClr val="dk1"/>
              </a:solidFill>
              <a:latin typeface="Calibri"/>
              <a:ea typeface="Calibri"/>
              <a:cs typeface="Calibri"/>
              <a:sym typeface="Calibri"/>
            </a:endParaRPr>
          </a:p>
          <a:p>
            <a:pPr marL="457200" indent="-374650">
              <a:buClr>
                <a:srgbClr val="000000"/>
              </a:buClr>
              <a:buSzPts val="2300"/>
              <a:buFont typeface="Calibri"/>
              <a:buChar char="●"/>
            </a:pPr>
            <a:r>
              <a:rPr lang="en-US" sz="2400" dirty="0">
                <a:solidFill>
                  <a:schemeClr val="dk1"/>
                </a:solidFill>
                <a:latin typeface="Calibri"/>
                <a:ea typeface="Calibri"/>
                <a:cs typeface="Calibri"/>
                <a:sym typeface="Calibri"/>
              </a:rPr>
              <a:t>Extracurricular Engagement</a:t>
            </a:r>
            <a:endParaRPr sz="2400" dirty="0">
              <a:solidFill>
                <a:schemeClr val="dk1"/>
              </a:solidFill>
              <a:latin typeface="Calibri"/>
              <a:ea typeface="Calibri"/>
              <a:cs typeface="Calibri"/>
            </a:endParaRPr>
          </a:p>
          <a:p>
            <a:pPr marL="457200" indent="-374650">
              <a:buClr>
                <a:schemeClr val="dk1"/>
              </a:buClr>
              <a:buSzPts val="2300"/>
              <a:buFont typeface="Calibri"/>
              <a:buChar char="●"/>
            </a:pPr>
            <a:r>
              <a:rPr lang="en-US" sz="2400" dirty="0">
                <a:solidFill>
                  <a:schemeClr val="dk1"/>
                </a:solidFill>
                <a:latin typeface="Calibri"/>
                <a:ea typeface="Calibri"/>
                <a:cs typeface="Calibri"/>
                <a:sym typeface="Calibri"/>
              </a:rPr>
              <a:t>Post-Graduation Planning </a:t>
            </a:r>
            <a:r>
              <a:rPr lang="en-US" sz="1400" dirty="0">
                <a:solidFill>
                  <a:schemeClr val="dk1"/>
                </a:solidFill>
                <a:latin typeface="Calibri"/>
                <a:ea typeface="Calibri"/>
                <a:cs typeface="Calibri"/>
                <a:sym typeface="Calibri"/>
              </a:rPr>
              <a:t>(Grade 9-11 only)</a:t>
            </a:r>
            <a:endParaRPr lang="en-US" sz="1400" dirty="0">
              <a:solidFill>
                <a:schemeClr val="dk1"/>
              </a:solidFill>
            </a:endParaRPr>
          </a:p>
        </p:txBody>
      </p:sp>
      <p:sp>
        <p:nvSpPr>
          <p:cNvPr id="4" name="Slide Number Placeholder 5">
            <a:extLst>
              <a:ext uri="{FF2B5EF4-FFF2-40B4-BE49-F238E27FC236}">
                <a16:creationId xmlns:a16="http://schemas.microsoft.com/office/drawing/2014/main" id="{9B73B4B3-E89A-98E8-5001-299091E6B74C}"/>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06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5"/>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r>
              <a:rPr lang="en-US" dirty="0"/>
              <a:t>Topic Overview</a:t>
            </a:r>
          </a:p>
        </p:txBody>
      </p:sp>
      <p:graphicFrame>
        <p:nvGraphicFramePr>
          <p:cNvPr id="2" name="Table 2" descr="Table of the SEED Survey Construct overview">
            <a:extLst>
              <a:ext uri="{FF2B5EF4-FFF2-40B4-BE49-F238E27FC236}">
                <a16:creationId xmlns:a16="http://schemas.microsoft.com/office/drawing/2014/main" id="{055EF9BD-45DE-467C-9038-95C1E1C38202}"/>
              </a:ext>
            </a:extLst>
          </p:cNvPr>
          <p:cNvGraphicFramePr>
            <a:graphicFrameLocks noGrp="1"/>
          </p:cNvGraphicFramePr>
          <p:nvPr>
            <p:extLst>
              <p:ext uri="{D42A27DB-BD31-4B8C-83A1-F6EECF244321}">
                <p14:modId xmlns:p14="http://schemas.microsoft.com/office/powerpoint/2010/main" val="1931097042"/>
              </p:ext>
            </p:extLst>
          </p:nvPr>
        </p:nvGraphicFramePr>
        <p:xfrm>
          <a:off x="383041" y="1210538"/>
          <a:ext cx="11452812" cy="5017938"/>
        </p:xfrm>
        <a:graphic>
          <a:graphicData uri="http://schemas.openxmlformats.org/drawingml/2006/table">
            <a:tbl>
              <a:tblPr firstRow="1" bandRow="1">
                <a:tableStyleId>{5C22544A-7EE6-4342-B048-85BDC9FD1C3A}</a:tableStyleId>
              </a:tblPr>
              <a:tblGrid>
                <a:gridCol w="2863203">
                  <a:extLst>
                    <a:ext uri="{9D8B030D-6E8A-4147-A177-3AD203B41FA5}">
                      <a16:colId xmlns:a16="http://schemas.microsoft.com/office/drawing/2014/main" val="937832982"/>
                    </a:ext>
                  </a:extLst>
                </a:gridCol>
                <a:gridCol w="2863203">
                  <a:extLst>
                    <a:ext uri="{9D8B030D-6E8A-4147-A177-3AD203B41FA5}">
                      <a16:colId xmlns:a16="http://schemas.microsoft.com/office/drawing/2014/main" val="3636670647"/>
                    </a:ext>
                  </a:extLst>
                </a:gridCol>
                <a:gridCol w="2863203">
                  <a:extLst>
                    <a:ext uri="{9D8B030D-6E8A-4147-A177-3AD203B41FA5}">
                      <a16:colId xmlns:a16="http://schemas.microsoft.com/office/drawing/2014/main" val="3234927379"/>
                    </a:ext>
                  </a:extLst>
                </a:gridCol>
                <a:gridCol w="2863203">
                  <a:extLst>
                    <a:ext uri="{9D8B030D-6E8A-4147-A177-3AD203B41FA5}">
                      <a16:colId xmlns:a16="http://schemas.microsoft.com/office/drawing/2014/main" val="2339431997"/>
                    </a:ext>
                  </a:extLst>
                </a:gridCol>
              </a:tblGrid>
              <a:tr h="2183298">
                <a:tc>
                  <a:txBody>
                    <a:bodyPr/>
                    <a:lstStyle/>
                    <a:p>
                      <a:pPr marL="0" algn="ctr" defTabSz="914377" rtl="0" eaLnBrk="1" latinLnBrk="0" hangingPunct="1">
                        <a:spcAft>
                          <a:spcPts val="600"/>
                        </a:spcAft>
                      </a:pPr>
                      <a:r>
                        <a:rPr lang="en-US" sz="2000" dirty="0">
                          <a:solidFill>
                            <a:schemeClr val="tx1"/>
                          </a:solidFill>
                        </a:rPr>
                        <a:t>Access to Learning Resources</a:t>
                      </a:r>
                    </a:p>
                    <a:p>
                      <a:pPr marL="0" lvl="0" algn="ctr" defTabSz="914377" rtl="0" eaLnBrk="1" latinLnBrk="0" hangingPunct="1">
                        <a:spcAft>
                          <a:spcPts val="600"/>
                        </a:spcAft>
                        <a:buNone/>
                      </a:pPr>
                      <a:r>
                        <a:rPr lang="en-US" b="0" i="1" dirty="0">
                          <a:solidFill>
                            <a:schemeClr val="tx1"/>
                          </a:solidFill>
                        </a:rPr>
                        <a:t>Grades: All</a:t>
                      </a:r>
                    </a:p>
                    <a:p>
                      <a:pPr marL="0" lvl="0" algn="ctr" rtl="0" eaLnBrk="1" latinLnBrk="0" hangingPunct="1">
                        <a:spcAft>
                          <a:spcPts val="600"/>
                        </a:spcAft>
                        <a:buNone/>
                      </a:pPr>
                      <a:r>
                        <a:rPr lang="en-US" sz="1600" b="0" i="0" u="none" strike="noStrike" noProof="0" dirty="0">
                          <a:solidFill>
                            <a:schemeClr val="tx1"/>
                          </a:solidFill>
                          <a:latin typeface="Calibri"/>
                        </a:rPr>
                        <a:t>Do students have the necessary resources to access instruction?</a:t>
                      </a:r>
                      <a:endParaRPr lang="en-US" sz="1600" b="0" i="0" u="none" strike="noStrike" dirty="0">
                        <a:solidFill>
                          <a:schemeClr val="tx1"/>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spcAft>
                          <a:spcPts val="600"/>
                        </a:spcAft>
                      </a:pPr>
                      <a:r>
                        <a:rPr lang="en-US" sz="2000" dirty="0">
                          <a:solidFill>
                            <a:schemeClr val="tx1"/>
                          </a:solidFill>
                        </a:rPr>
                        <a:t>Sense of Belonging</a:t>
                      </a:r>
                    </a:p>
                    <a:p>
                      <a:pPr lvl="0" algn="ctr">
                        <a:spcAft>
                          <a:spcPts val="600"/>
                        </a:spcAft>
                        <a:buNone/>
                      </a:pPr>
                      <a:r>
                        <a:rPr lang="en-US" b="0" i="1" dirty="0">
                          <a:solidFill>
                            <a:schemeClr val="tx1"/>
                          </a:solidFill>
                        </a:rPr>
                        <a:t>Grades: All</a:t>
                      </a:r>
                    </a:p>
                    <a:p>
                      <a:pPr lvl="0" algn="ctr">
                        <a:spcAft>
                          <a:spcPts val="600"/>
                        </a:spcAft>
                        <a:buNone/>
                      </a:pPr>
                      <a:r>
                        <a:rPr lang="en-US" sz="1600" b="0" i="0" u="none" strike="noStrike" noProof="0" dirty="0">
                          <a:solidFill>
                            <a:schemeClr val="tx1"/>
                          </a:solidFill>
                          <a:latin typeface="Calibri"/>
                        </a:rPr>
                        <a:t>Do students feel a unique sense of identity? </a:t>
                      </a:r>
                      <a:endParaRPr lang="en-US" sz="1600" dirty="0">
                        <a:solidFill>
                          <a:schemeClr val="tx1"/>
                        </a:solidFill>
                      </a:endParaRPr>
                    </a:p>
                    <a:p>
                      <a:pPr lvl="0" algn="ctr">
                        <a:spcAft>
                          <a:spcPts val="600"/>
                        </a:spcAft>
                        <a:buNone/>
                      </a:pPr>
                      <a:r>
                        <a:rPr lang="en-US" sz="1600" b="0" i="0" u="none" strike="noStrike" noProof="0" dirty="0">
                          <a:solidFill>
                            <a:schemeClr val="tx1"/>
                          </a:solidFill>
                          <a:latin typeface="Calibri"/>
                        </a:rPr>
                        <a:t>Do they feel included and accepted as a member of their school community?</a:t>
                      </a:r>
                      <a:endParaRPr lang="en-US" sz="160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spcAft>
                          <a:spcPts val="600"/>
                        </a:spcAft>
                        <a:buNone/>
                      </a:pPr>
                      <a:r>
                        <a:rPr lang="en-US" sz="2000">
                          <a:solidFill>
                            <a:schemeClr val="tx1"/>
                          </a:solidFill>
                        </a:rPr>
                        <a:t>Opportunity to Learn</a:t>
                      </a:r>
                    </a:p>
                    <a:p>
                      <a:pPr lvl="0" algn="ctr">
                        <a:spcAft>
                          <a:spcPts val="600"/>
                        </a:spcAft>
                        <a:buNone/>
                      </a:pPr>
                      <a:r>
                        <a:rPr lang="en-US" b="0" i="1">
                          <a:solidFill>
                            <a:schemeClr val="tx1"/>
                          </a:solidFill>
                        </a:rPr>
                        <a:t>Grades: All*</a:t>
                      </a:r>
                    </a:p>
                    <a:p>
                      <a:pPr lvl="0" algn="ctr">
                        <a:lnSpc>
                          <a:spcPct val="100000"/>
                        </a:lnSpc>
                        <a:spcBef>
                          <a:spcPts val="0"/>
                        </a:spcBef>
                        <a:spcAft>
                          <a:spcPts val="600"/>
                        </a:spcAft>
                        <a:buNone/>
                      </a:pPr>
                      <a:r>
                        <a:rPr lang="en-US" sz="1600" b="0" i="0" u="none" strike="noStrike" noProof="0">
                          <a:solidFill>
                            <a:schemeClr val="tx1"/>
                          </a:solidFill>
                          <a:latin typeface="Calibri"/>
                        </a:rPr>
                        <a:t>Have students been exposed to classroom opportunities, activities, and specific content which facilitate learning?</a:t>
                      </a:r>
                      <a:endParaRPr lang="en-US" sz="16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spcAft>
                          <a:spcPts val="600"/>
                        </a:spcAft>
                        <a:buNone/>
                      </a:pPr>
                      <a:r>
                        <a:rPr lang="en-US" sz="2000" dirty="0">
                          <a:solidFill>
                            <a:schemeClr val="tx1"/>
                          </a:solidFill>
                        </a:rPr>
                        <a:t>Self-Efficacy Beliefs</a:t>
                      </a:r>
                    </a:p>
                    <a:p>
                      <a:pPr lvl="0" algn="ctr">
                        <a:spcAft>
                          <a:spcPts val="600"/>
                        </a:spcAft>
                        <a:buNone/>
                      </a:pPr>
                      <a:r>
                        <a:rPr lang="en-US" b="0" i="1" dirty="0">
                          <a:solidFill>
                            <a:schemeClr val="tx1"/>
                          </a:solidFill>
                        </a:rPr>
                        <a:t>Grades: All*</a:t>
                      </a:r>
                    </a:p>
                    <a:p>
                      <a:pPr lvl="0" algn="ctr">
                        <a:spcAft>
                          <a:spcPts val="600"/>
                        </a:spcAft>
                        <a:buNone/>
                      </a:pPr>
                      <a:r>
                        <a:rPr lang="en-US" sz="1600" b="0" i="0" u="none" strike="noStrike" noProof="0" dirty="0">
                          <a:solidFill>
                            <a:schemeClr val="tx1"/>
                          </a:solidFill>
                          <a:latin typeface="Calibri"/>
                        </a:rPr>
                        <a:t>Do students believe themselves capable of performing tasks relating to a specific content area?</a:t>
                      </a:r>
                      <a:endParaRPr lang="en-US" sz="160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236576433"/>
                  </a:ext>
                </a:extLst>
              </a:tr>
              <a:tr h="2464593">
                <a:tc>
                  <a:txBody>
                    <a:bodyPr/>
                    <a:lstStyle/>
                    <a:p>
                      <a:pPr algn="ctr">
                        <a:spcAft>
                          <a:spcPts val="600"/>
                        </a:spcAft>
                      </a:pPr>
                      <a:r>
                        <a:rPr lang="en-US" sz="2000" b="1" dirty="0">
                          <a:solidFill>
                            <a:schemeClr val="tx1"/>
                          </a:solidFill>
                        </a:rPr>
                        <a:t>Well-Rounded Education</a:t>
                      </a:r>
                    </a:p>
                    <a:p>
                      <a:pPr lvl="0" algn="ctr">
                        <a:spcAft>
                          <a:spcPts val="600"/>
                        </a:spcAft>
                        <a:buNone/>
                      </a:pPr>
                      <a:r>
                        <a:rPr lang="en-US" b="0" i="1" dirty="0">
                          <a:solidFill>
                            <a:schemeClr val="tx1"/>
                          </a:solidFill>
                        </a:rPr>
                        <a:t>Grades: 3-5,</a:t>
                      </a:r>
                      <a:r>
                        <a:rPr lang="en-US" b="0" i="1" baseline="0" dirty="0">
                          <a:solidFill>
                            <a:schemeClr val="tx1"/>
                          </a:solidFill>
                        </a:rPr>
                        <a:t> 7-11</a:t>
                      </a:r>
                      <a:endParaRPr lang="en-US" b="0" i="1" dirty="0">
                        <a:solidFill>
                          <a:schemeClr val="tx1"/>
                        </a:solidFill>
                      </a:endParaRPr>
                    </a:p>
                    <a:p>
                      <a:pPr lvl="0" algn="ctr">
                        <a:spcAft>
                          <a:spcPts val="600"/>
                        </a:spcAft>
                        <a:buNone/>
                      </a:pPr>
                      <a:r>
                        <a:rPr lang="en-US" sz="1600" b="0" i="0" u="none" strike="noStrike" noProof="0" dirty="0">
                          <a:latin typeface="Calibri"/>
                        </a:rPr>
                        <a:t>Do students have access to classes from a wide variety of disciplines, including the arts, music, and physical education in addition to ELA, math, and science?</a:t>
                      </a:r>
                      <a:endParaRPr lang="en-US" sz="1600" dirty="0"/>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spcAft>
                          <a:spcPts val="600"/>
                        </a:spcAft>
                      </a:pPr>
                      <a:r>
                        <a:rPr lang="en-US" sz="2000" b="1" dirty="0">
                          <a:solidFill>
                            <a:schemeClr val="tx1"/>
                          </a:solidFill>
                        </a:rPr>
                        <a:t>Career/Technical Education</a:t>
                      </a:r>
                    </a:p>
                    <a:p>
                      <a:pPr lvl="0" algn="ctr">
                        <a:spcAft>
                          <a:spcPts val="600"/>
                        </a:spcAft>
                        <a:buNone/>
                      </a:pPr>
                      <a:r>
                        <a:rPr lang="en-US" b="0" i="1" dirty="0">
                          <a:solidFill>
                            <a:schemeClr val="tx1"/>
                          </a:solidFill>
                        </a:rPr>
                        <a:t>Grades: 6-11</a:t>
                      </a:r>
                    </a:p>
                    <a:p>
                      <a:pPr lvl="0" algn="ctr">
                        <a:spcAft>
                          <a:spcPts val="600"/>
                        </a:spcAft>
                        <a:buNone/>
                      </a:pPr>
                      <a:r>
                        <a:rPr lang="en-US" sz="1600" b="0" i="0" u="none" strike="noStrike" noProof="0" dirty="0">
                          <a:latin typeface="Calibri"/>
                        </a:rPr>
                        <a:t>Do students have resources and opportunities available in school to help them connect their learning to careers, develop technical skills and knowledge, and prepare for post-secondary goals?</a:t>
                      </a:r>
                      <a:endParaRPr lang="en-US" sz="1600" dirty="0"/>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spcAft>
                          <a:spcPts val="600"/>
                        </a:spcAft>
                      </a:pPr>
                      <a:r>
                        <a:rPr lang="en-US" sz="2000" b="1" dirty="0">
                          <a:solidFill>
                            <a:schemeClr val="tx1"/>
                          </a:solidFill>
                        </a:rPr>
                        <a:t>Extracurricular Engagement</a:t>
                      </a:r>
                    </a:p>
                    <a:p>
                      <a:pPr lvl="0" algn="ctr">
                        <a:spcAft>
                          <a:spcPts val="600"/>
                        </a:spcAft>
                        <a:buNone/>
                      </a:pPr>
                      <a:r>
                        <a:rPr lang="en-US" b="0" i="1" dirty="0">
                          <a:solidFill>
                            <a:schemeClr val="tx1"/>
                          </a:solidFill>
                        </a:rPr>
                        <a:t>Grades: 6-11</a:t>
                      </a:r>
                    </a:p>
                    <a:p>
                      <a:pPr lvl="0" algn="ctr">
                        <a:spcAft>
                          <a:spcPts val="600"/>
                        </a:spcAft>
                        <a:buNone/>
                      </a:pPr>
                      <a:r>
                        <a:rPr lang="en-US" sz="1600" b="0" i="0" u="none" strike="noStrike" noProof="0" dirty="0">
                          <a:latin typeface="Calibri"/>
                        </a:rPr>
                        <a:t>In what opportunities and activities do students participate within their schools and communities that foster meaningful connections to life, culture, and learning?</a:t>
                      </a:r>
                      <a:endParaRPr lang="en-US" sz="1600" dirty="0"/>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lnSpc>
                          <a:spcPct val="100000"/>
                        </a:lnSpc>
                        <a:spcBef>
                          <a:spcPts val="0"/>
                        </a:spcBef>
                        <a:spcAft>
                          <a:spcPts val="600"/>
                        </a:spcAft>
                        <a:buNone/>
                      </a:pPr>
                      <a:r>
                        <a:rPr lang="en-US" sz="2000" b="1" i="0" u="none" strike="noStrike" noProof="0" dirty="0">
                          <a:solidFill>
                            <a:schemeClr val="tx1"/>
                          </a:solidFill>
                          <a:latin typeface="Calibri"/>
                        </a:rPr>
                        <a:t>Post-Graduation Planning</a:t>
                      </a:r>
                      <a:endParaRPr lang="en-US" sz="2000" b="1" i="0" u="none" strike="noStrike" noProof="0" dirty="0">
                        <a:latin typeface="Calibri"/>
                      </a:endParaRPr>
                    </a:p>
                    <a:p>
                      <a:pPr lvl="0" algn="ctr">
                        <a:lnSpc>
                          <a:spcPct val="100000"/>
                        </a:lnSpc>
                        <a:spcBef>
                          <a:spcPts val="0"/>
                        </a:spcBef>
                        <a:spcAft>
                          <a:spcPts val="600"/>
                        </a:spcAft>
                        <a:buNone/>
                      </a:pPr>
                      <a:r>
                        <a:rPr lang="en-US" sz="1800" b="0" i="1" u="none" strike="noStrike" noProof="0" dirty="0">
                          <a:solidFill>
                            <a:schemeClr val="tx1"/>
                          </a:solidFill>
                          <a:latin typeface="Calibri"/>
                        </a:rPr>
                        <a:t>Grades: 9-11</a:t>
                      </a:r>
                      <a:endParaRPr lang="en-US" sz="1800" b="1" i="0" u="none" strike="noStrike" noProof="0" dirty="0">
                        <a:solidFill>
                          <a:schemeClr val="tx1"/>
                        </a:solidFill>
                        <a:latin typeface="Calibri"/>
                      </a:endParaRPr>
                    </a:p>
                    <a:p>
                      <a:pPr lvl="0" algn="ctr">
                        <a:spcAft>
                          <a:spcPts val="600"/>
                        </a:spcAft>
                        <a:buNone/>
                      </a:pPr>
                      <a:r>
                        <a:rPr lang="en-US" sz="1600" b="0" i="0" u="none" strike="noStrike" noProof="0" dirty="0">
                          <a:latin typeface="Calibri"/>
                        </a:rPr>
                        <a:t>What opportunities is a student considering in their first year after high school?</a:t>
                      </a:r>
                      <a:endParaRPr lang="en-US" sz="1600" dirty="0"/>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609852576"/>
                  </a:ext>
                </a:extLst>
              </a:tr>
            </a:tbl>
          </a:graphicData>
        </a:graphic>
      </p:graphicFrame>
      <p:sp>
        <p:nvSpPr>
          <p:cNvPr id="3" name="TextBox 2">
            <a:extLst>
              <a:ext uri="{FF2B5EF4-FFF2-40B4-BE49-F238E27FC236}">
                <a16:creationId xmlns:a16="http://schemas.microsoft.com/office/drawing/2014/main" id="{D11E94FC-CD11-419D-8C25-444E49B7B666}"/>
              </a:ext>
            </a:extLst>
          </p:cNvPr>
          <p:cNvSpPr txBox="1"/>
          <p:nvPr/>
        </p:nvSpPr>
        <p:spPr>
          <a:xfrm>
            <a:off x="45244" y="6275504"/>
            <a:ext cx="120776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accent1"/>
                </a:solidFill>
              </a:rPr>
              <a:t>* ELA is included in Grades 3, 6, &amp; 9. Math is included in Grades 4, 7, &amp; 10. Science is included in Grades 5, 8, &amp; 11.</a:t>
            </a:r>
          </a:p>
        </p:txBody>
      </p:sp>
      <p:sp>
        <p:nvSpPr>
          <p:cNvPr id="5" name="Slide Number Placeholder 5">
            <a:extLst>
              <a:ext uri="{FF2B5EF4-FFF2-40B4-BE49-F238E27FC236}">
                <a16:creationId xmlns:a16="http://schemas.microsoft.com/office/drawing/2014/main" id="{AA3C660C-A732-B892-F64D-B66024BB94F0}"/>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82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r>
              <a:rPr lang="en-US" dirty="0"/>
              <a:t>SEED Survey Topics by Grade</a:t>
            </a:r>
          </a:p>
        </p:txBody>
      </p:sp>
      <p:graphicFrame>
        <p:nvGraphicFramePr>
          <p:cNvPr id="8" name="Table 7" descr="Seed Survey table by grade level"/>
          <p:cNvGraphicFramePr>
            <a:graphicFrameLocks noGrp="1"/>
          </p:cNvGraphicFramePr>
          <p:nvPr>
            <p:extLst>
              <p:ext uri="{D42A27DB-BD31-4B8C-83A1-F6EECF244321}">
                <p14:modId xmlns:p14="http://schemas.microsoft.com/office/powerpoint/2010/main" val="2452284357"/>
              </p:ext>
            </p:extLst>
          </p:nvPr>
        </p:nvGraphicFramePr>
        <p:xfrm>
          <a:off x="505374" y="1986767"/>
          <a:ext cx="11157442" cy="3931920"/>
        </p:xfrm>
        <a:graphic>
          <a:graphicData uri="http://schemas.openxmlformats.org/drawingml/2006/table">
            <a:tbl>
              <a:tblPr firstRow="1" bandRow="1">
                <a:tableStyleId>{5C22544A-7EE6-4342-B048-85BDC9FD1C3A}</a:tableStyleId>
              </a:tblPr>
              <a:tblGrid>
                <a:gridCol w="3052420">
                  <a:extLst>
                    <a:ext uri="{9D8B030D-6E8A-4147-A177-3AD203B41FA5}">
                      <a16:colId xmlns:a16="http://schemas.microsoft.com/office/drawing/2014/main" val="3246474795"/>
                    </a:ext>
                  </a:extLst>
                </a:gridCol>
                <a:gridCol w="900558">
                  <a:extLst>
                    <a:ext uri="{9D8B030D-6E8A-4147-A177-3AD203B41FA5}">
                      <a16:colId xmlns:a16="http://schemas.microsoft.com/office/drawing/2014/main" val="1442397656"/>
                    </a:ext>
                  </a:extLst>
                </a:gridCol>
                <a:gridCol w="900558">
                  <a:extLst>
                    <a:ext uri="{9D8B030D-6E8A-4147-A177-3AD203B41FA5}">
                      <a16:colId xmlns:a16="http://schemas.microsoft.com/office/drawing/2014/main" val="2451456969"/>
                    </a:ext>
                  </a:extLst>
                </a:gridCol>
                <a:gridCol w="900558">
                  <a:extLst>
                    <a:ext uri="{9D8B030D-6E8A-4147-A177-3AD203B41FA5}">
                      <a16:colId xmlns:a16="http://schemas.microsoft.com/office/drawing/2014/main" val="1034369769"/>
                    </a:ext>
                  </a:extLst>
                </a:gridCol>
                <a:gridCol w="900558">
                  <a:extLst>
                    <a:ext uri="{9D8B030D-6E8A-4147-A177-3AD203B41FA5}">
                      <a16:colId xmlns:a16="http://schemas.microsoft.com/office/drawing/2014/main" val="515855486"/>
                    </a:ext>
                  </a:extLst>
                </a:gridCol>
                <a:gridCol w="900558">
                  <a:extLst>
                    <a:ext uri="{9D8B030D-6E8A-4147-A177-3AD203B41FA5}">
                      <a16:colId xmlns:a16="http://schemas.microsoft.com/office/drawing/2014/main" val="2240825936"/>
                    </a:ext>
                  </a:extLst>
                </a:gridCol>
                <a:gridCol w="900558">
                  <a:extLst>
                    <a:ext uri="{9D8B030D-6E8A-4147-A177-3AD203B41FA5}">
                      <a16:colId xmlns:a16="http://schemas.microsoft.com/office/drawing/2014/main" val="2321500375"/>
                    </a:ext>
                  </a:extLst>
                </a:gridCol>
                <a:gridCol w="900558">
                  <a:extLst>
                    <a:ext uri="{9D8B030D-6E8A-4147-A177-3AD203B41FA5}">
                      <a16:colId xmlns:a16="http://schemas.microsoft.com/office/drawing/2014/main" val="3885400525"/>
                    </a:ext>
                  </a:extLst>
                </a:gridCol>
                <a:gridCol w="900558">
                  <a:extLst>
                    <a:ext uri="{9D8B030D-6E8A-4147-A177-3AD203B41FA5}">
                      <a16:colId xmlns:a16="http://schemas.microsoft.com/office/drawing/2014/main" val="1240614086"/>
                    </a:ext>
                  </a:extLst>
                </a:gridCol>
                <a:gridCol w="900558">
                  <a:extLst>
                    <a:ext uri="{9D8B030D-6E8A-4147-A177-3AD203B41FA5}">
                      <a16:colId xmlns:a16="http://schemas.microsoft.com/office/drawing/2014/main" val="999680667"/>
                    </a:ext>
                  </a:extLst>
                </a:gridCol>
              </a:tblGrid>
              <a:tr h="370840">
                <a:tc>
                  <a:txBody>
                    <a:bodyPr/>
                    <a:lstStyle/>
                    <a:p>
                      <a:r>
                        <a:rPr lang="en-US" sz="2400" dirty="0"/>
                        <a:t>Grade</a:t>
                      </a:r>
                    </a:p>
                  </a:txBody>
                  <a:tcPr/>
                </a:tc>
                <a:tc>
                  <a:txBody>
                    <a:bodyPr/>
                    <a:lstStyle/>
                    <a:p>
                      <a:pPr algn="ctr"/>
                      <a:r>
                        <a:rPr lang="en-US" sz="2400" dirty="0"/>
                        <a:t>3</a:t>
                      </a:r>
                    </a:p>
                  </a:txBody>
                  <a:tcPr/>
                </a:tc>
                <a:tc>
                  <a:txBody>
                    <a:bodyPr/>
                    <a:lstStyle/>
                    <a:p>
                      <a:pPr algn="ctr"/>
                      <a:r>
                        <a:rPr lang="en-US" sz="2400" dirty="0"/>
                        <a:t>4</a:t>
                      </a:r>
                    </a:p>
                  </a:txBody>
                  <a:tcPr/>
                </a:tc>
                <a:tc>
                  <a:txBody>
                    <a:bodyPr/>
                    <a:lstStyle/>
                    <a:p>
                      <a:pPr algn="ctr"/>
                      <a:r>
                        <a:rPr lang="en-US" sz="2400" dirty="0"/>
                        <a:t>5</a:t>
                      </a:r>
                    </a:p>
                  </a:txBody>
                  <a:tcPr/>
                </a:tc>
                <a:tc>
                  <a:txBody>
                    <a:bodyPr/>
                    <a:lstStyle/>
                    <a:p>
                      <a:pPr algn="ctr"/>
                      <a:r>
                        <a:rPr lang="en-US" sz="2400" dirty="0"/>
                        <a:t>6</a:t>
                      </a:r>
                    </a:p>
                  </a:txBody>
                  <a:tcPr/>
                </a:tc>
                <a:tc>
                  <a:txBody>
                    <a:bodyPr/>
                    <a:lstStyle/>
                    <a:p>
                      <a:pPr algn="ctr"/>
                      <a:r>
                        <a:rPr lang="en-US" sz="2400" dirty="0"/>
                        <a:t>7</a:t>
                      </a:r>
                    </a:p>
                  </a:txBody>
                  <a:tcPr/>
                </a:tc>
                <a:tc>
                  <a:txBody>
                    <a:bodyPr/>
                    <a:lstStyle/>
                    <a:p>
                      <a:pPr algn="ctr"/>
                      <a:r>
                        <a:rPr lang="en-US" sz="2400" dirty="0"/>
                        <a:t>8</a:t>
                      </a:r>
                    </a:p>
                  </a:txBody>
                  <a:tcPr/>
                </a:tc>
                <a:tc>
                  <a:txBody>
                    <a:bodyPr/>
                    <a:lstStyle/>
                    <a:p>
                      <a:pPr algn="ctr"/>
                      <a:r>
                        <a:rPr lang="en-US" sz="2400" dirty="0"/>
                        <a:t>9</a:t>
                      </a:r>
                    </a:p>
                  </a:txBody>
                  <a:tcPr/>
                </a:tc>
                <a:tc>
                  <a:txBody>
                    <a:bodyPr/>
                    <a:lstStyle/>
                    <a:p>
                      <a:pPr algn="ctr"/>
                      <a:r>
                        <a:rPr lang="en-US" sz="2400" dirty="0"/>
                        <a:t>10</a:t>
                      </a:r>
                    </a:p>
                  </a:txBody>
                  <a:tcPr/>
                </a:tc>
                <a:tc>
                  <a:txBody>
                    <a:bodyPr/>
                    <a:lstStyle/>
                    <a:p>
                      <a:pPr algn="ctr"/>
                      <a:r>
                        <a:rPr lang="en-US" sz="2400" dirty="0"/>
                        <a:t>11</a:t>
                      </a:r>
                    </a:p>
                  </a:txBody>
                  <a:tcPr/>
                </a:tc>
                <a:extLst>
                  <a:ext uri="{0D108BD9-81ED-4DB2-BD59-A6C34878D82A}">
                    <a16:rowId xmlns:a16="http://schemas.microsoft.com/office/drawing/2014/main" val="2440625366"/>
                  </a:ext>
                </a:extLst>
              </a:tr>
              <a:tr h="370840">
                <a:tc>
                  <a:txBody>
                    <a:bodyPr/>
                    <a:lstStyle/>
                    <a:p>
                      <a:r>
                        <a:rPr lang="en-US" sz="2000" dirty="0"/>
                        <a:t>Access to Learning Resources</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3278412523"/>
                  </a:ext>
                </a:extLst>
              </a:tr>
              <a:tr h="370840">
                <a:tc>
                  <a:txBody>
                    <a:bodyPr/>
                    <a:lstStyle/>
                    <a:p>
                      <a:r>
                        <a:rPr lang="en-US" sz="2000" dirty="0"/>
                        <a:t>Opportunity to Learn*</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1597760271"/>
                  </a:ext>
                </a:extLst>
              </a:tr>
              <a:tr h="370840">
                <a:tc>
                  <a:txBody>
                    <a:bodyPr/>
                    <a:lstStyle/>
                    <a:p>
                      <a:r>
                        <a:rPr lang="en-US" sz="2000" dirty="0"/>
                        <a:t>Self-Efficacy Beliefs*</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3875443621"/>
                  </a:ext>
                </a:extLst>
              </a:tr>
              <a:tr h="370840">
                <a:tc>
                  <a:txBody>
                    <a:bodyPr/>
                    <a:lstStyle/>
                    <a:p>
                      <a:r>
                        <a:rPr lang="en-US" sz="2000" dirty="0"/>
                        <a:t>Sense of Belonging</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2083186571"/>
                  </a:ext>
                </a:extLst>
              </a:tr>
              <a:tr h="370840">
                <a:tc>
                  <a:txBody>
                    <a:bodyPr/>
                    <a:lstStyle/>
                    <a:p>
                      <a:r>
                        <a:rPr lang="en-US" sz="2000" dirty="0"/>
                        <a:t>Well-Rounded Education</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endParaRPr lang="en-US" sz="2000" dirty="0"/>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447077583"/>
                  </a:ext>
                </a:extLst>
              </a:tr>
              <a:tr h="370840">
                <a:tc>
                  <a:txBody>
                    <a:bodyPr/>
                    <a:lstStyle/>
                    <a:p>
                      <a:r>
                        <a:rPr lang="en-US" sz="2000" dirty="0"/>
                        <a:t>Career/Technical Education</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dirty="0"/>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1021071038"/>
                  </a:ext>
                </a:extLst>
              </a:tr>
              <a:tr h="370840">
                <a:tc>
                  <a:txBody>
                    <a:bodyPr/>
                    <a:lstStyle/>
                    <a:p>
                      <a:r>
                        <a:rPr lang="en-US" sz="2000" dirty="0"/>
                        <a:t>Extracurricular Engagement</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dirty="0"/>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2453333886"/>
                  </a:ext>
                </a:extLst>
              </a:tr>
              <a:tr h="370840">
                <a:tc>
                  <a:txBody>
                    <a:bodyPr/>
                    <a:lstStyle/>
                    <a:p>
                      <a:r>
                        <a:rPr lang="en-US" sz="2000" dirty="0"/>
                        <a:t>Post-Graduation Planning</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dirty="0"/>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504392651"/>
                  </a:ext>
                </a:extLst>
              </a:tr>
            </a:tbl>
          </a:graphicData>
        </a:graphic>
      </p:graphicFrame>
      <p:sp>
        <p:nvSpPr>
          <p:cNvPr id="7" name="TextBox 6">
            <a:extLst>
              <a:ext uri="{FF2B5EF4-FFF2-40B4-BE49-F238E27FC236}">
                <a16:creationId xmlns:a16="http://schemas.microsoft.com/office/drawing/2014/main" id="{D11E94FC-CD11-419D-8C25-444E49B7B666}"/>
              </a:ext>
            </a:extLst>
          </p:cNvPr>
          <p:cNvSpPr txBox="1"/>
          <p:nvPr/>
        </p:nvSpPr>
        <p:spPr>
          <a:xfrm>
            <a:off x="45244" y="6275503"/>
            <a:ext cx="114564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accent1"/>
                </a:solidFill>
              </a:rPr>
              <a:t>* ELA is included in Grades 3, 6, &amp; 9. Math is included in Grades 4, 7, &amp; 10. Science is included in Grades 5, 8, &amp; 11.</a:t>
            </a:r>
          </a:p>
        </p:txBody>
      </p:sp>
      <p:sp>
        <p:nvSpPr>
          <p:cNvPr id="3" name="Slide Number Placeholder 5">
            <a:extLst>
              <a:ext uri="{FF2B5EF4-FFF2-40B4-BE49-F238E27FC236}">
                <a16:creationId xmlns:a16="http://schemas.microsoft.com/office/drawing/2014/main" id="{9FE7E306-EF42-FB03-F3B4-C68EFB8B550D}"/>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767886"/>
      </p:ext>
    </p:extLst>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10.xml><?xml version="1.0" encoding="utf-8"?>
<p:tagLst xmlns:a="http://schemas.openxmlformats.org/drawingml/2006/main" xmlns:r="http://schemas.openxmlformats.org/officeDocument/2006/relationships" xmlns:p="http://schemas.openxmlformats.org/presentationml/2006/main">
  <p:tag name="TIMING" val="|18.1"/>
</p:tagLst>
</file>

<file path=ppt/tags/tag11.xml><?xml version="1.0" encoding="utf-8"?>
<p:tagLst xmlns:a="http://schemas.openxmlformats.org/drawingml/2006/main" xmlns:r="http://schemas.openxmlformats.org/officeDocument/2006/relationships" xmlns:p="http://schemas.openxmlformats.org/presentationml/2006/main">
  <p:tag name="TIMING" val="|18.1"/>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6.3|10.4|9.9|9.9"/>
</p:tagLst>
</file>

<file path=ppt/tags/tag5.xml><?xml version="1.0" encoding="utf-8"?>
<p:tagLst xmlns:a="http://schemas.openxmlformats.org/drawingml/2006/main" xmlns:r="http://schemas.openxmlformats.org/officeDocument/2006/relationships" xmlns:p="http://schemas.openxmlformats.org/presentationml/2006/main">
  <p:tag name="TIMING" val="|6.3|10.4|9.9|9.9"/>
</p:tagLst>
</file>

<file path=ppt/tags/tag6.xml><?xml version="1.0" encoding="utf-8"?>
<p:tagLst xmlns:a="http://schemas.openxmlformats.org/drawingml/2006/main" xmlns:r="http://schemas.openxmlformats.org/officeDocument/2006/relationships" xmlns:p="http://schemas.openxmlformats.org/presentationml/2006/main">
  <p:tag name="TIMING" val="|6.1|6.1|14.6|11.6|8.8"/>
</p:tagLst>
</file>

<file path=ppt/tags/tag7.xml><?xml version="1.0" encoding="utf-8"?>
<p:tagLst xmlns:a="http://schemas.openxmlformats.org/drawingml/2006/main" xmlns:r="http://schemas.openxmlformats.org/officeDocument/2006/relationships" xmlns:p="http://schemas.openxmlformats.org/presentationml/2006/main">
  <p:tag name="TIMING" val="|20.7"/>
</p:tagLst>
</file>

<file path=ppt/tags/tag8.xml><?xml version="1.0" encoding="utf-8"?>
<p:tagLst xmlns:a="http://schemas.openxmlformats.org/drawingml/2006/main" xmlns:r="http://schemas.openxmlformats.org/officeDocument/2006/relationships" xmlns:p="http://schemas.openxmlformats.org/presentationml/2006/main">
  <p:tag name="TIMING" val="|23.9"/>
</p:tagLst>
</file>

<file path=ppt/tags/tag9.xml><?xml version="1.0" encoding="utf-8"?>
<p:tagLst xmlns:a="http://schemas.openxmlformats.org/drawingml/2006/main" xmlns:r="http://schemas.openxmlformats.org/officeDocument/2006/relationships" xmlns:p="http://schemas.openxmlformats.org/presentationml/2006/main">
  <p:tag name="TIMING" val="|6.1|11.8|17.9|33.9"/>
</p:tagLst>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EB67050E-0E24-4803-A5FA-A7DAB86750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2024-10-14T21:42:05+00:00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A9B4DD8A-82ED-41D7-B8F9-431B4A6DD88A}"/>
</file>

<file path=customXml/itemProps2.xml><?xml version="1.0" encoding="utf-8"?>
<ds:datastoreItem xmlns:ds="http://schemas.openxmlformats.org/officeDocument/2006/customXml" ds:itemID="{5AB65755-E206-4E34-9059-D751A77E1C1F}"/>
</file>

<file path=customXml/itemProps3.xml><?xml version="1.0" encoding="utf-8"?>
<ds:datastoreItem xmlns:ds="http://schemas.openxmlformats.org/officeDocument/2006/customXml" ds:itemID="{71E38FB4-37BA-4851-8D21-CFBA4D36773A}"/>
</file>

<file path=docProps/app.xml><?xml version="1.0" encoding="utf-8"?>
<Properties xmlns="http://schemas.openxmlformats.org/officeDocument/2006/extended-properties" xmlns:vt="http://schemas.openxmlformats.org/officeDocument/2006/docPropsVTypes">
  <Template>ode_powerpoint-template-b</Template>
  <TotalTime>13538</TotalTime>
  <Words>2935</Words>
  <Application>Microsoft Office PowerPoint</Application>
  <PresentationFormat>Widescreen</PresentationFormat>
  <Paragraphs>375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2021ODE</vt:lpstr>
      <vt:lpstr>Oregon Statewide Assessment System  Student Educational Equity Development Survey (SEED Survey)</vt:lpstr>
      <vt:lpstr>Topics</vt:lpstr>
      <vt:lpstr>Overview of the SEED Survey</vt:lpstr>
      <vt:lpstr>What is the SEED Survey?</vt:lpstr>
      <vt:lpstr>Purpose of SEED Survey</vt:lpstr>
      <vt:lpstr>ODE SEED Survey Administration</vt:lpstr>
      <vt:lpstr>Design of the SEED Survey</vt:lpstr>
      <vt:lpstr>Topic Overview</vt:lpstr>
      <vt:lpstr>SEED Survey Topics by Grade</vt:lpstr>
      <vt:lpstr>Alt-SEED Survey Topics by Grade</vt:lpstr>
      <vt:lpstr>Administration Features for the SEED Survey</vt:lpstr>
      <vt:lpstr>SEED Survey Administration Options</vt:lpstr>
      <vt:lpstr>Student Access to the  SEED Survey</vt:lpstr>
      <vt:lpstr>Student Access to the SEED Survey </vt:lpstr>
      <vt:lpstr>Student Access to the SEED Survey </vt:lpstr>
      <vt:lpstr>Accessibility Features for the SEED Survey</vt:lpstr>
      <vt:lpstr>Accessibility Supports for the SEED Survey</vt:lpstr>
      <vt:lpstr>Additional SEED Survey Resources</vt:lpstr>
      <vt:lpstr>Seed Survey Resources</vt:lpstr>
      <vt:lpstr>SEED Survey Resources</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WOLCOTT Ben - ODE</dc:creator>
  <cp:lastModifiedBy>LINGLEY Audrey * ODE</cp:lastModifiedBy>
  <cp:revision>209</cp:revision>
  <dcterms:created xsi:type="dcterms:W3CDTF">2018-06-15T17:19:23Z</dcterms:created>
  <dcterms:modified xsi:type="dcterms:W3CDTF">2024-10-14T14:40:09Z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f40bdc-19d8-4b8e-be88-e9eb9bcca8b8_Enabled">
    <vt:lpwstr>true</vt:lpwstr>
  </property>
  <property fmtid="{D5CDD505-2E9C-101B-9397-08002B2CF9AE}" pid="3" name="MSIP_Label_61f40bdc-19d8-4b8e-be88-e9eb9bcca8b8_SetDate">
    <vt:lpwstr>2023-11-08T19:27:18Z</vt:lpwstr>
  </property>
  <property fmtid="{D5CDD505-2E9C-101B-9397-08002B2CF9AE}" pid="4" name="MSIP_Label_61f40bdc-19d8-4b8e-be88-e9eb9bcca8b8_Method">
    <vt:lpwstr>Privileged</vt:lpwstr>
  </property>
  <property fmtid="{D5CDD505-2E9C-101B-9397-08002B2CF9AE}" pid="5" name="MSIP_Label_61f40bdc-19d8-4b8e-be88-e9eb9bcca8b8_Name">
    <vt:lpwstr>Level 1 - Published (Items)</vt:lpwstr>
  </property>
  <property fmtid="{D5CDD505-2E9C-101B-9397-08002B2CF9AE}" pid="6" name="MSIP_Label_61f40bdc-19d8-4b8e-be88-e9eb9bcca8b8_SiteId">
    <vt:lpwstr>b4f51418-b269-49a2-935a-fa54bf584fc8</vt:lpwstr>
  </property>
  <property fmtid="{D5CDD505-2E9C-101B-9397-08002B2CF9AE}" pid="7" name="MSIP_Label_61f40bdc-19d8-4b8e-be88-e9eb9bcca8b8_ActionId">
    <vt:lpwstr>cf256ff3-6747-47bf-a6e4-a29f8df03ef9</vt:lpwstr>
  </property>
  <property fmtid="{D5CDD505-2E9C-101B-9397-08002B2CF9AE}" pid="8" name="MSIP_Label_61f40bdc-19d8-4b8e-be88-e9eb9bcca8b8_ContentBits">
    <vt:lpwstr>0</vt:lpwstr>
  </property>
  <property fmtid="{D5CDD505-2E9C-101B-9397-08002B2CF9AE}" pid="9" name="ContentTypeId">
    <vt:lpwstr>0x010100ACE426A0BE1DCD4282029129806F0353</vt:lpwstr>
  </property>
</Properties>
</file>