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9.xml" ContentType="application/vnd.openxmlformats-officedocument.presentationml.slideLayout+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theme/theme5.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698" r:id="rId3"/>
    <p:sldMasterId id="2147483710" r:id="rId4"/>
    <p:sldMasterId id="2147483722" r:id="rId5"/>
    <p:sldMasterId id="2147483734" r:id="rId6"/>
  </p:sldMasterIdLst>
  <p:notesMasterIdLst>
    <p:notesMasterId r:id="rId40"/>
  </p:notesMasterIdLst>
  <p:sldIdLst>
    <p:sldId id="257" r:id="rId7"/>
    <p:sldId id="537" r:id="rId8"/>
    <p:sldId id="258" r:id="rId9"/>
    <p:sldId id="259" r:id="rId10"/>
    <p:sldId id="291" r:id="rId11"/>
    <p:sldId id="260" r:id="rId12"/>
    <p:sldId id="261" r:id="rId13"/>
    <p:sldId id="538" r:id="rId14"/>
    <p:sldId id="263" r:id="rId15"/>
    <p:sldId id="264" r:id="rId16"/>
    <p:sldId id="265" r:id="rId17"/>
    <p:sldId id="267" r:id="rId18"/>
    <p:sldId id="268" r:id="rId19"/>
    <p:sldId id="269" r:id="rId20"/>
    <p:sldId id="270" r:id="rId21"/>
    <p:sldId id="292" r:id="rId22"/>
    <p:sldId id="272" r:id="rId23"/>
    <p:sldId id="274" r:id="rId24"/>
    <p:sldId id="275" r:id="rId25"/>
    <p:sldId id="276" r:id="rId26"/>
    <p:sldId id="277" r:id="rId27"/>
    <p:sldId id="293" r:id="rId28"/>
    <p:sldId id="279" r:id="rId29"/>
    <p:sldId id="280" r:id="rId30"/>
    <p:sldId id="294" r:id="rId31"/>
    <p:sldId id="282" r:id="rId32"/>
    <p:sldId id="283" r:id="rId33"/>
    <p:sldId id="284" r:id="rId34"/>
    <p:sldId id="285" r:id="rId35"/>
    <p:sldId id="295" r:id="rId36"/>
    <p:sldId id="287" r:id="rId37"/>
    <p:sldId id="289" r:id="rId38"/>
    <p:sldId id="29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ERLEY Andrew * ODE" initials="BA*O" lastIdx="8" clrIdx="0">
    <p:extLst>
      <p:ext uri="{19B8F6BF-5375-455C-9EA6-DF929625EA0E}">
        <p15:presenceInfo xmlns:p15="http://schemas.microsoft.com/office/powerpoint/2012/main" userId="S-1-5-21-2237050375-1962090969-1930583096-484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C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0" autoAdjust="0"/>
    <p:restoredTop sz="64186" autoAdjust="0"/>
  </p:normalViewPr>
  <p:slideViewPr>
    <p:cSldViewPr snapToGrid="0">
      <p:cViewPr varScale="1">
        <p:scale>
          <a:sx n="74" d="100"/>
          <a:sy n="74" d="100"/>
        </p:scale>
        <p:origin x="1264" y="6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ustomXml" Target="../customXml/item1.xml"/><Relationship Id="rId20" Type="http://schemas.openxmlformats.org/officeDocument/2006/relationships/slide" Target="slides/slide14.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B3DFC-89C0-4231-A6FE-949476574772}"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0B110-AE8B-457A-95E4-31627FECAF4E}" type="slidenum">
              <a:rPr lang="en-US" smtClean="0"/>
              <a:t>‹#›</a:t>
            </a:fld>
            <a:endParaRPr lang="en-US"/>
          </a:p>
        </p:txBody>
      </p:sp>
    </p:spTree>
    <p:extLst>
      <p:ext uri="{BB962C8B-B14F-4D97-AF65-F5344CB8AC3E}">
        <p14:creationId xmlns:p14="http://schemas.microsoft.com/office/powerpoint/2010/main" val="2057525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arcweb.sos.state.or.us/pages/rules/oars_100/oar_166/166_400.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This is the test coordinator training module for Oregon’s statewide summative assessment system, required for all district and school test coordinators.</a:t>
            </a:r>
          </a:p>
          <a:p>
            <a:pPr>
              <a:defRPr/>
            </a:pPr>
            <a:endParaRPr lang="en-US" altLang="en-US" dirty="0" smtClean="0"/>
          </a:p>
          <a:p>
            <a:pPr>
              <a:defRPr/>
            </a:pPr>
            <a:r>
              <a:rPr lang="en-US" altLang="en-US" dirty="0" smtClean="0"/>
              <a:t>This is the first of a series of annually required training modules organized into the following topics:</a:t>
            </a:r>
          </a:p>
          <a:p>
            <a:pPr marL="228600" indent="-228600">
              <a:buFontTx/>
              <a:buAutoNum type="arabicPeriod"/>
              <a:defRPr/>
            </a:pPr>
            <a:r>
              <a:rPr lang="en-US" altLang="en-US" dirty="0" smtClean="0"/>
              <a:t>Test Coordinators</a:t>
            </a:r>
          </a:p>
          <a:p>
            <a:pPr marL="228600" indent="-228600">
              <a:buFontTx/>
              <a:buAutoNum type="arabicPeriod"/>
              <a:defRPr/>
            </a:pPr>
            <a:r>
              <a:rPr lang="en-US" altLang="en-US" dirty="0" smtClean="0"/>
              <a:t>Test Administrators</a:t>
            </a:r>
          </a:p>
          <a:p>
            <a:pPr marL="228600" indent="-228600">
              <a:buFontTx/>
              <a:buAutoNum type="arabicPeriod"/>
              <a:defRPr/>
            </a:pPr>
            <a:r>
              <a:rPr lang="en-US" altLang="en-US" dirty="0" smtClean="0"/>
              <a:t>Accessibility Supports</a:t>
            </a:r>
          </a:p>
          <a:p>
            <a:pPr marL="228600" indent="-228600">
              <a:buFontTx/>
              <a:buAutoNum type="arabicPeriod"/>
              <a:defRPr/>
            </a:pPr>
            <a:r>
              <a:rPr lang="en-US" altLang="en-US" dirty="0" smtClean="0"/>
              <a:t>Test Security</a:t>
            </a:r>
          </a:p>
          <a:p>
            <a:pPr marL="228600" indent="-228600">
              <a:buFontTx/>
              <a:buAutoNum type="arabicPeriod"/>
              <a:defRPr/>
            </a:pPr>
            <a:r>
              <a:rPr lang="en-US" altLang="en-US" dirty="0" smtClean="0"/>
              <a:t>Summative assessment in English Language Arts (ELA) and Mathematics</a:t>
            </a:r>
          </a:p>
          <a:p>
            <a:pPr marL="228600" indent="-228600">
              <a:buFontTx/>
              <a:buAutoNum type="arabicPeriod"/>
              <a:defRPr/>
            </a:pPr>
            <a:r>
              <a:rPr lang="en-US" altLang="en-US" dirty="0" smtClean="0"/>
              <a:t>Summative</a:t>
            </a:r>
            <a:r>
              <a:rPr lang="en-US" altLang="en-US" baseline="0" dirty="0" smtClean="0"/>
              <a:t> assessment </a:t>
            </a:r>
            <a:r>
              <a:rPr lang="en-US" altLang="en-US" dirty="0" smtClean="0"/>
              <a:t>in Science </a:t>
            </a:r>
          </a:p>
          <a:p>
            <a:pPr marL="228600" indent="-228600">
              <a:buFontTx/>
              <a:buAutoNum type="arabicPeriod"/>
              <a:defRPr/>
            </a:pPr>
            <a:r>
              <a:rPr lang="en-US" altLang="en-US" dirty="0" smtClean="0"/>
              <a:t>Oregon’s Summative English Language Proficiency Assessment</a:t>
            </a:r>
          </a:p>
          <a:p>
            <a:pPr marL="228600" indent="-228600">
              <a:buFontTx/>
              <a:buAutoNum type="arabicPeriod"/>
              <a:defRPr/>
            </a:pPr>
            <a:r>
              <a:rPr lang="en-US" sz="1200" b="0" i="0" kern="1200" dirty="0" smtClean="0">
                <a:solidFill>
                  <a:schemeClr val="tx1"/>
                </a:solidFill>
                <a:effectLst/>
                <a:latin typeface="+mn-lt"/>
                <a:ea typeface="+mn-ea"/>
                <a:cs typeface="+mn-cs"/>
              </a:rPr>
              <a:t>Interim Assessment Remote Administration and Test Security</a:t>
            </a:r>
          </a:p>
          <a:p>
            <a:pPr marL="228600" indent="-228600">
              <a:buFontTx/>
              <a:buAutoNum type="arabicPeriod"/>
              <a:defRPr/>
            </a:pPr>
            <a:r>
              <a:rPr lang="en-US" sz="1200" b="0" i="0" kern="1200" dirty="0" smtClean="0">
                <a:solidFill>
                  <a:schemeClr val="tx1"/>
                </a:solidFill>
                <a:effectLst/>
                <a:latin typeface="+mn-lt"/>
                <a:ea typeface="+mn-ea"/>
                <a:cs typeface="+mn-cs"/>
              </a:rPr>
              <a:t>SEED</a:t>
            </a:r>
            <a:r>
              <a:rPr lang="en-US" sz="1200" b="0" i="0" kern="1200" baseline="0" dirty="0" smtClean="0">
                <a:solidFill>
                  <a:schemeClr val="tx1"/>
                </a:solidFill>
                <a:effectLst/>
                <a:latin typeface="+mn-lt"/>
                <a:ea typeface="+mn-ea"/>
                <a:cs typeface="+mn-cs"/>
              </a:rPr>
              <a:t> Survey</a:t>
            </a:r>
          </a:p>
          <a:p>
            <a:pPr marL="228600" indent="-228600">
              <a:buFontTx/>
              <a:buAutoNum type="arabicPeriod"/>
              <a:defRPr/>
            </a:pPr>
            <a:r>
              <a:rPr lang="en-US" sz="1200" b="0" i="0" kern="1200" baseline="0" dirty="0" smtClean="0">
                <a:solidFill>
                  <a:schemeClr val="tx1"/>
                </a:solidFill>
                <a:effectLst/>
                <a:latin typeface="+mn-lt"/>
                <a:ea typeface="+mn-ea"/>
                <a:cs typeface="+mn-cs"/>
              </a:rPr>
              <a:t>Remote Test Administration</a:t>
            </a:r>
            <a:endParaRPr lang="en-US" sz="1200" b="0" i="0" kern="1200" dirty="0">
              <a:solidFill>
                <a:schemeClr val="tx1"/>
              </a:solidFill>
              <a:effectLst/>
              <a:latin typeface="+mn-lt"/>
              <a:ea typeface="+mn-ea"/>
              <a:cs typeface="+mn-cs"/>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9F60B4B-FE14-4503-B932-D6B46C11DC63}" type="slidenum">
              <a:rPr lang="en-US" altLang="en-US"/>
              <a:pPr eaLnBrk="1" hangingPunct="1">
                <a:spcBef>
                  <a:spcPct val="0"/>
                </a:spcBef>
              </a:pPr>
              <a:t>1</a:t>
            </a:fld>
            <a:endParaRPr lang="en-US" altLang="en-US"/>
          </a:p>
        </p:txBody>
      </p:sp>
    </p:spTree>
    <p:extLst>
      <p:ext uri="{BB962C8B-B14F-4D97-AF65-F5344CB8AC3E}">
        <p14:creationId xmlns:p14="http://schemas.microsoft.com/office/powerpoint/2010/main" val="1386145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To review the highlights that test coordinators must follow when planning their local STC and TA trainings, first use these </a:t>
            </a:r>
            <a:r>
              <a:rPr lang="en-US" altLang="en-US" sz="800" dirty="0">
                <a:solidFill>
                  <a:schemeClr val="bg2"/>
                </a:solidFill>
              </a:rPr>
              <a:t>ODE-provided modules.</a:t>
            </a:r>
          </a:p>
          <a:p>
            <a:endParaRPr lang="en-US" altLang="en-US" sz="800" dirty="0">
              <a:solidFill>
                <a:schemeClr val="bg2"/>
              </a:solidFill>
            </a:endParaRPr>
          </a:p>
          <a:p>
            <a:r>
              <a:rPr lang="en-US" altLang="en-US" sz="800" dirty="0">
                <a:solidFill>
                  <a:schemeClr val="bg2"/>
                </a:solidFill>
              </a:rPr>
              <a:t>Second, be sure to incorporate discussion, questions, and checks for comprehension into the trainings. Whether you are delivering the modules in-person or having staff review them in advance, it is essential to ensure that staff have an opportunity to discuss requirements and seek clarification. This is also a great opportunity to engage staff in applying the requirements to your local context. Optional pause points to incorporate discussion have been built into the training modules.</a:t>
            </a:r>
          </a:p>
          <a:p>
            <a:endParaRPr lang="en-US" altLang="en-US" sz="800" dirty="0">
              <a:solidFill>
                <a:schemeClr val="bg2"/>
              </a:solidFill>
            </a:endParaRPr>
          </a:p>
          <a:p>
            <a:r>
              <a:rPr lang="en-US" altLang="en-US" sz="800" dirty="0">
                <a:solidFill>
                  <a:schemeClr val="bg2"/>
                </a:solidFill>
              </a:rPr>
              <a:t>Third, coordinate with others in your district or school to identify all staff who need training. This may mean reaching out to the local EL coordinator to identify staff administering the ELPA or ELPA screener or the local Special Education coordinator to identify staff who will be administering the Oregon Extended Assessments or the online tests in Braille. </a:t>
            </a:r>
            <a:r>
              <a:rPr lang="en-US" altLang="en-US" sz="800" dirty="0" smtClean="0">
                <a:solidFill>
                  <a:schemeClr val="bg2"/>
                </a:solidFill>
              </a:rPr>
              <a:t>This </a:t>
            </a:r>
            <a:r>
              <a:rPr lang="en-US" altLang="en-US" sz="800" dirty="0">
                <a:solidFill>
                  <a:schemeClr val="bg2"/>
                </a:solidFill>
              </a:rPr>
              <a:t>may also involve identifying substitute teachers who may be involved in testing to ensure they are trained. Some districts may benefit from coordinating regionally on this point.</a:t>
            </a:r>
          </a:p>
          <a:p>
            <a:pPr>
              <a:lnSpc>
                <a:spcPct val="110000"/>
              </a:lnSpc>
              <a:spcBef>
                <a:spcPts val="600"/>
              </a:spcBef>
              <a:spcAft>
                <a:spcPts val="600"/>
              </a:spcAft>
            </a:pPr>
            <a:endParaRPr lang="en-US" altLang="en-US" sz="800" dirty="0">
              <a:solidFill>
                <a:schemeClr val="bg2"/>
              </a:solidFill>
            </a:endParaRPr>
          </a:p>
          <a:p>
            <a:r>
              <a:rPr lang="en-US" altLang="en-US" sz="800" i="1" dirty="0"/>
              <a:t>[TCs may insert local policies/protocols for training at this point.]</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0375336-69B7-4F25-9AA0-CEDD23C615D9}"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874920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is a quick overview of the training modules that TAs are required to review. Modules 2, 3, and 4 are required for all </a:t>
            </a:r>
            <a:r>
              <a:rPr lang="en-US" altLang="en-US" dirty="0" err="1"/>
              <a:t>TAs.</a:t>
            </a:r>
            <a:r>
              <a:rPr lang="en-US" altLang="en-US" dirty="0"/>
              <a:t>  Modules </a:t>
            </a:r>
            <a:r>
              <a:rPr lang="en-US" altLang="en-US" dirty="0" smtClean="0"/>
              <a:t>5 through 9 </a:t>
            </a:r>
            <a:r>
              <a:rPr lang="en-US" altLang="en-US" dirty="0"/>
              <a:t>are specific to the test the TA will </a:t>
            </a:r>
            <a:r>
              <a:rPr lang="en-US" altLang="en-US" dirty="0" smtClean="0"/>
              <a:t>administer, or,</a:t>
            </a:r>
            <a:r>
              <a:rPr lang="en-US" altLang="en-US" baseline="0" dirty="0" smtClean="0"/>
              <a:t> in the case of Module 8, the way that the interim assessment can be delivered remotely</a:t>
            </a:r>
            <a:r>
              <a:rPr lang="en-US" altLang="en-US" dirty="0" smtClean="0"/>
              <a:t>. Module</a:t>
            </a:r>
            <a:r>
              <a:rPr lang="en-US" altLang="en-US" baseline="0" dirty="0" smtClean="0"/>
              <a:t> 10 is for any TA who will be administering the summative assessment remotely. </a:t>
            </a:r>
            <a:r>
              <a:rPr lang="en-US" altLang="en-US" dirty="0" smtClean="0"/>
              <a:t>For </a:t>
            </a:r>
            <a:r>
              <a:rPr lang="en-US" altLang="en-US" dirty="0"/>
              <a:t>example, a TA who is only administering </a:t>
            </a:r>
            <a:r>
              <a:rPr lang="en-US" altLang="en-US" dirty="0" smtClean="0"/>
              <a:t>ELPA in person is </a:t>
            </a:r>
            <a:r>
              <a:rPr lang="en-US" altLang="en-US" dirty="0"/>
              <a:t>required to review Modules 2, 3, 4, and 7 but does not need to review Modules </a:t>
            </a:r>
            <a:r>
              <a:rPr lang="en-US" altLang="en-US" dirty="0" smtClean="0"/>
              <a:t>5,</a:t>
            </a:r>
            <a:r>
              <a:rPr lang="en-US" altLang="en-US" baseline="0" dirty="0" smtClean="0"/>
              <a:t> </a:t>
            </a:r>
            <a:r>
              <a:rPr lang="en-US" altLang="en-US" dirty="0" smtClean="0"/>
              <a:t>6, 8, 9, or 10.</a:t>
            </a:r>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D96BFC8-E231-45FC-8FE7-871BDA6209DE}"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892010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Although the minimal required components for the annual training are established in the TAM, facilitation of those components may be locally determined. Some DTCs have reported that incorporating independent study time for added flexibility has proven to be successful. Establishing a system to track which staff have received training and submitted a signed assurance form is useful, regardless of the number of staff. TCs may only grant OSAS Portal user accounts after staff have completed the training requirements. Anticipate how to handle make-up trainings to account for new hires, unanticipated substitutes, or volunteers. If the training is completed before Winter Break, provide a refresher or supplemental resources just before the start of each testing window. You can find these and other training facilitation tips in the TA Training promising practices document available at the link at the bottom of the slide.</a:t>
            </a:r>
          </a:p>
          <a:p>
            <a:endParaRPr lang="en-US" altLang="en-US" dirty="0"/>
          </a:p>
          <a:p>
            <a:r>
              <a:rPr lang="en-US" altLang="en-US" i="1" dirty="0"/>
              <a:t>[DTCs may insert local policies/protocols for STCs to use for training facilitation at this point.]</a:t>
            </a:r>
          </a:p>
          <a:p>
            <a:endParaRPr lang="en-US" altLang="en-US" dirty="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31C4C55-A53A-44D0-83BA-EE03364A65D6}"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3334452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addition to ensuring that all staff receive their training before testing begins, test coordinators are also responsible for ensuring that all staff involved with testing receive any ODE-issued testing updates throughout the year. Examples include the weekly Assessment &amp; Accountability Update sent out to DTCs and others who have signed up to receive it each Thursday, just-in-time alerts sent out to the DTC Listserv, and reminders about upcoming test windows, data submission deadlines, and scheduled downtimes. The Assessment &amp; Accountability Checklist is a great resource for tracking upcoming events and due dates. Another communication resource available to DTCs to stay on top of the latest information is the monthly informal DTC webinars hosted by ODE. The schedule of webinars and links to join are included in the AA Updates.</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6605011-9015-4533-80D1-4B5A7C32BBE0}"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3403194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Once staff have been trained, DTCs are also responsible for creating accounts in the OSAS System. STCs can also create user accounts for SRVs, TAs, and TTs within their school. Step by step instructions for creating district- and school-level accounts as well as descriptions of each user type are included in the TIDE User Guide.</a:t>
            </a:r>
          </a:p>
          <a:p>
            <a:endParaRPr lang="en-US" altLang="en-US" dirty="0"/>
          </a:p>
          <a:p>
            <a:r>
              <a:rPr lang="en-US" altLang="en-US" i="1" dirty="0"/>
              <a:t>[DTCs may insert local policies/protocols for STCs for creating user accounts at this point in the training.]</a:t>
            </a:r>
          </a:p>
          <a:p>
            <a:endParaRPr lang="en-US" altLang="en-US" dirty="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43B8A77-FD8B-4C9E-8211-200978B3AEAA}"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2566154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This is an optional point in the required training to pause and discuss the questions provided or a locally developed set of relevant questions. If you would like to pause, please pause now.</a:t>
            </a:r>
            <a:endParaRPr lang="en-US" altLang="en-US"/>
          </a:p>
          <a:p>
            <a:endParaRPr lang="en-US" altLang="en-US"/>
          </a:p>
          <a:p>
            <a:r>
              <a:rPr lang="en-US" altLang="en-US"/>
              <a:t>Suggested activities:</a:t>
            </a:r>
          </a:p>
          <a:p>
            <a:r>
              <a:rPr lang="en-US" altLang="en-US"/>
              <a:t>-Small groups: use post-its to capture local considerations and challenges, one per sheet. Mount post-its.</a:t>
            </a:r>
          </a:p>
          <a:p>
            <a:r>
              <a:rPr lang="en-US" altLang="en-US"/>
              <a:t>-Large group: facilitate review/summary of considerations/challenges from across the large group</a:t>
            </a:r>
          </a:p>
          <a:p>
            <a:r>
              <a:rPr lang="en-US" altLang="en-US"/>
              <a:t>-Small groups: share effective approaches, look at artifacts</a:t>
            </a:r>
          </a:p>
          <a:p>
            <a:r>
              <a:rPr lang="en-US" altLang="en-US"/>
              <a:t>-Large group: facilitate share out, writing down approaches via chart pack</a:t>
            </a:r>
          </a:p>
          <a:p>
            <a:r>
              <a:rPr lang="en-US" altLang="en-US"/>
              <a:t>-Small group or individual: use note organizer to capture take-homes, next steps</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74E8632-262B-4B57-979D-52C4E056B05E}"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618352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few slides will cover scheduling.</a:t>
            </a:r>
            <a:endParaRPr lang="en-US" dirty="0"/>
          </a:p>
        </p:txBody>
      </p:sp>
      <p:sp>
        <p:nvSpPr>
          <p:cNvPr id="4" name="Slide Number Placeholder 3"/>
          <p:cNvSpPr>
            <a:spLocks noGrp="1"/>
          </p:cNvSpPr>
          <p:nvPr>
            <p:ph type="sldNum" sz="quarter" idx="10"/>
          </p:nvPr>
        </p:nvSpPr>
        <p:spPr/>
        <p:txBody>
          <a:bodyPr/>
          <a:lstStyle/>
          <a:p>
            <a:fld id="{24D0B110-AE8B-457A-95E4-31627FECAF4E}" type="slidenum">
              <a:rPr lang="en-US" smtClean="0"/>
              <a:t>16</a:t>
            </a:fld>
            <a:endParaRPr lang="en-US"/>
          </a:p>
        </p:txBody>
      </p:sp>
    </p:spTree>
    <p:extLst>
      <p:ext uri="{BB962C8B-B14F-4D97-AF65-F5344CB8AC3E}">
        <p14:creationId xmlns:p14="http://schemas.microsoft.com/office/powerpoint/2010/main" val="1989175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a</a:t>
            </a:r>
            <a:r>
              <a:rPr lang="en-US" altLang="en-US" baseline="0" dirty="0" smtClean="0"/>
              <a:t> general</a:t>
            </a:r>
            <a:r>
              <a:rPr lang="en-US" altLang="en-US" dirty="0" smtClean="0"/>
              <a:t> overview of the </a:t>
            </a:r>
            <a:r>
              <a:rPr lang="en-US" altLang="en-US" dirty="0"/>
              <a:t>Statewide Test </a:t>
            </a:r>
            <a:r>
              <a:rPr lang="en-US" altLang="en-US" dirty="0" smtClean="0"/>
              <a:t>Schedule. </a:t>
            </a:r>
            <a:r>
              <a:rPr lang="en-US" altLang="en-US" dirty="0"/>
              <a:t>The complete statewide schedule for the current school year can be found in Appendix A of the TAM and is also linked from ODE’s </a:t>
            </a:r>
            <a:r>
              <a:rPr lang="en-US" altLang="en-US" dirty="0" smtClean="0"/>
              <a:t>Test Administration </a:t>
            </a:r>
            <a:r>
              <a:rPr lang="en-US" altLang="en-US" dirty="0"/>
              <a:t>webpage. </a:t>
            </a:r>
            <a:r>
              <a:rPr lang="en-US" altLang="en-US" dirty="0" smtClean="0"/>
              <a:t>The SEED Survey is not a test,</a:t>
            </a:r>
            <a:r>
              <a:rPr lang="en-US" altLang="en-US" baseline="0" dirty="0" smtClean="0"/>
              <a:t> but has been included in this schedule, as it is linked to testing.</a:t>
            </a:r>
            <a:endParaRPr lang="en-US" altLang="en-US" dirty="0"/>
          </a:p>
          <a:p>
            <a:endParaRPr lang="en-US" altLang="en-US" dirty="0"/>
          </a:p>
          <a:p>
            <a:r>
              <a:rPr lang="en-US" altLang="en-US" dirty="0"/>
              <a:t>All district and school testing windows must fall within the statewide testing windows.</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737AA50-7B60-4D12-B33D-F4C7D598CB2A}"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4175420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When setting your school-level test windows, keep in mind that the tests are not timed and students should be allowed to continue testing as long as they are making progress. While there is no set time limit, schools may find it helpful to set schedules using the estimated testing times table </a:t>
            </a:r>
            <a:r>
              <a:rPr lang="en-US" altLang="en-US" dirty="0" smtClean="0"/>
              <a:t>in </a:t>
            </a:r>
            <a:r>
              <a:rPr lang="en-US" altLang="en-US" dirty="0"/>
              <a:t>Section 5.1 of the TAM. This shows times based on the 80</a:t>
            </a:r>
            <a:r>
              <a:rPr lang="en-US" altLang="en-US" baseline="30000" dirty="0"/>
              <a:t>th</a:t>
            </a:r>
            <a:r>
              <a:rPr lang="en-US" altLang="en-US" dirty="0"/>
              <a:t> percentile, or the amount of time needed for 80% of students to complete the test. Many students will finish faster and some (approximately 20%) may require additional time. </a:t>
            </a:r>
          </a:p>
          <a:p>
            <a:endParaRPr lang="en-US" altLang="en-US" dirty="0"/>
          </a:p>
          <a:p>
            <a:r>
              <a:rPr lang="en-US" altLang="en-US" dirty="0"/>
              <a:t>When planning your test schedule, consider the options for breaking up the test across multiple test sessions or days. Section 6.4 of the TAM includes information about the pause rules and test expirations that apply by test.</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43F3EF5-216C-4A21-81A9-E3990A33D1FA}"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459594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an optional tool, TIDE will enable DTCs, DLUs, or STCs to set school-level test windows by grade and subject. Shown on the slide is a mock-up of the tool. This optional tool can be a helpful in preventing TAs from inadvertently including incorrect tests in testing sessions and approving students to start the </a:t>
            </a:r>
            <a:r>
              <a:rPr lang="en-US" altLang="en-US"/>
              <a:t>wrong </a:t>
            </a:r>
            <a:r>
              <a:rPr lang="en-US" altLang="en-US" smtClean="0"/>
              <a:t>test.</a:t>
            </a:r>
            <a:endParaRPr lang="en-US" altLang="en-US" dirty="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15B69A2-4821-4D0B-93CF-4BEE4F3EB410}"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375336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2019, ODE Assessment replaced it</a:t>
            </a:r>
            <a:r>
              <a:rPr lang="en-US" baseline="0" dirty="0" smtClean="0"/>
              <a:t>s </a:t>
            </a:r>
            <a:r>
              <a:rPr lang="en-US" dirty="0" smtClean="0"/>
              <a:t>Best </a:t>
            </a:r>
            <a:r>
              <a:rPr lang="en-US" dirty="0"/>
              <a:t>Practices </a:t>
            </a:r>
            <a:r>
              <a:rPr lang="en-US" dirty="0" smtClean="0"/>
              <a:t>Manual a guidance document</a:t>
            </a:r>
            <a:r>
              <a:rPr lang="en-US" baseline="0" dirty="0" smtClean="0"/>
              <a:t> </a:t>
            </a:r>
            <a:r>
              <a:rPr lang="en-US" dirty="0" smtClean="0"/>
              <a:t>called </a:t>
            </a:r>
            <a:r>
              <a:rPr lang="en-US" dirty="0"/>
              <a:t>”The Right Assessment for the Right Purpose</a:t>
            </a:r>
            <a:r>
              <a:rPr lang="en-US" dirty="0" smtClean="0"/>
              <a:t>”. </a:t>
            </a:r>
            <a:r>
              <a:rPr lang="en-US" dirty="0"/>
              <a:t>The document provides definitions for critical terms in our Oregon Statewide assessment System (OSAS) and in other areas where Oregon students are assessed in terms of academic achievement, behavior, or other constructs as part of their instructional programs. The document also addresses current questions and appropriate uses and, perhaps just as importantly, misuses of statewide summative assessment data. It is critical that </a:t>
            </a:r>
            <a:r>
              <a:rPr lang="en-US" dirty="0" smtClean="0"/>
              <a:t>Oregon educators choose assessments that have </a:t>
            </a:r>
            <a:r>
              <a:rPr lang="en-US" dirty="0"/>
              <a:t>sufficient technical adequacy </a:t>
            </a:r>
            <a:r>
              <a:rPr lang="en-US" dirty="0" smtClean="0"/>
              <a:t>documentation, and use those assessments according</a:t>
            </a:r>
            <a:r>
              <a:rPr lang="en-US" baseline="0" dirty="0" smtClean="0"/>
              <a:t> to the purposes for which they were designed</a:t>
            </a:r>
            <a:r>
              <a:rPr lang="en-US" dirty="0" smtClean="0"/>
              <a:t>.</a:t>
            </a:r>
          </a:p>
          <a:p>
            <a:endParaRPr lang="en-US" sz="1200" kern="1200" dirty="0">
              <a:solidFill>
                <a:schemeClr val="tx1"/>
              </a:solidFill>
              <a:effectLst/>
              <a:latin typeface="+mn-lt"/>
              <a:ea typeface="+mn-ea"/>
              <a:cs typeface="+mn-cs"/>
            </a:endParaRPr>
          </a:p>
          <a:p>
            <a:r>
              <a:rPr lang="en-US" dirty="0" smtClean="0"/>
              <a:t>This </a:t>
            </a:r>
            <a:r>
              <a:rPr lang="en-US" dirty="0"/>
              <a:t>document </a:t>
            </a:r>
            <a:r>
              <a:rPr lang="en-US" dirty="0" smtClean="0"/>
              <a:t>addresses K-12 </a:t>
            </a:r>
            <a:r>
              <a:rPr lang="en-US" dirty="0"/>
              <a:t>student assessment </a:t>
            </a:r>
            <a:r>
              <a:rPr lang="en-US" dirty="0" smtClean="0"/>
              <a:t>only. It will be revised periodically to reflect</a:t>
            </a:r>
            <a:r>
              <a:rPr lang="en-US" baseline="0" dirty="0" smtClean="0"/>
              <a:t> the ongoing assessment conversation in Oregon</a:t>
            </a:r>
            <a:r>
              <a:rPr lang="en-US" dirty="0" smtClean="0"/>
              <a:t>.</a:t>
            </a:r>
            <a:endParaRPr lang="en-US" dirty="0"/>
          </a:p>
        </p:txBody>
      </p:sp>
      <p:sp>
        <p:nvSpPr>
          <p:cNvPr id="4" name="Slide Number Placeholder 3"/>
          <p:cNvSpPr>
            <a:spLocks noGrp="1"/>
          </p:cNvSpPr>
          <p:nvPr>
            <p:ph type="sldNum" sz="quarter" idx="10"/>
          </p:nvPr>
        </p:nvSpPr>
        <p:spPr/>
        <p:txBody>
          <a:bodyPr/>
          <a:lstStyle/>
          <a:p>
            <a:fld id="{24D0B110-AE8B-457A-95E4-31627FECAF4E}" type="slidenum">
              <a:rPr lang="en-US" smtClean="0"/>
              <a:t>2</a:t>
            </a:fld>
            <a:endParaRPr lang="en-US"/>
          </a:p>
        </p:txBody>
      </p:sp>
    </p:spTree>
    <p:extLst>
      <p:ext uri="{BB962C8B-B14F-4D97-AF65-F5344CB8AC3E}">
        <p14:creationId xmlns:p14="http://schemas.microsoft.com/office/powerpoint/2010/main" val="3336143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t>Building a testing schedule at any school can become a very complex task. Here are some suggestions of considerations for building a testing schedule. First, take an </a:t>
            </a:r>
            <a:r>
              <a:rPr lang="en-US" altLang="en-US" sz="1200" dirty="0" smtClean="0"/>
              <a:t>inventory of </a:t>
            </a:r>
            <a:r>
              <a:rPr lang="en-US" altLang="en-US" sz="1200" dirty="0"/>
              <a:t>all potential locations and devices that will be used for testing. Starting with a clear picture of the space and technology resources will help identify potential resource issues early in the planning process. Second, identify students who will be taking each test. Don’t forget to consider special accommodations such as Braille interface or students taking the extended versions of ELA, math, or science. Early identification of students who will be taking multiple tests can inform later decisions to mitigate student testing fatigue. Next, determine your non-negotiables. These are unique to each school or district and should be a reflection of your local values, school culture, and priorities. Examples of non-negotiables are previously scheduled events during testing that should be avoided, such as a field trip for an entire grade level. The preferred sequence of grade levels and tests, after taking into consideration the recommendations provided in the TAM, may differ depending upon the grade configuration of your school or district. The days of the week and time of day that testing will be held, such as avoiding Fridays or testing only in the mornings, should be decided up front. Schedule format could be scheduled to the minute or very flexible, and should align with established local practices. As the testing schedule begins to take shape, build in make-up sessions throughout testing. Waiting until the end of the testing window is not a best practice and may put completing performance tasks at risk. Anticipate and plan for schedule adjustment processes so that alterations can be made during testing when necessary with minimal disruption. Finally, don’t forget to include plans to communicate the testing schedule to staff, students, and the community. Remember that the testing schedule should ensure that adequate resources such as technology, space, and time are provided to students so that they are best able to demonstrate what they know and can do on the tests.</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5AF5179-DC76-4746-8503-1EE008324F3C}"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3565867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This is an optional point in the required training to pause and discuss the questions provided or a locally developed set of relevant questions. If you would like to pause, please pause now.</a:t>
            </a:r>
            <a:endParaRPr lang="en-US" altLang="en-US"/>
          </a:p>
          <a:p>
            <a:endParaRPr lang="en-US" altLang="en-US"/>
          </a:p>
          <a:p>
            <a:r>
              <a:rPr lang="en-US" altLang="en-US"/>
              <a:t>Suggested activities:</a:t>
            </a:r>
          </a:p>
          <a:p>
            <a:r>
              <a:rPr lang="en-US" altLang="en-US"/>
              <a:t>-Small groups: use post-its to capture local considerations and challenges, one per sheet. Mount post-its.</a:t>
            </a:r>
          </a:p>
          <a:p>
            <a:r>
              <a:rPr lang="en-US" altLang="en-US"/>
              <a:t>-Large group: facilitate review/summary of considerations/challenges from across the large group</a:t>
            </a:r>
          </a:p>
          <a:p>
            <a:r>
              <a:rPr lang="en-US" altLang="en-US"/>
              <a:t>-Small groups: share effective approaches, look at artifacts</a:t>
            </a:r>
          </a:p>
          <a:p>
            <a:r>
              <a:rPr lang="en-US" altLang="en-US"/>
              <a:t>-Large group: facilitate share out, writing down approaches via chart pack</a:t>
            </a:r>
          </a:p>
          <a:p>
            <a:r>
              <a:rPr lang="en-US" altLang="en-US"/>
              <a:t>-Small group or individual: use note organizer to capture take-homes, next steps</a:t>
            </a:r>
          </a:p>
          <a:p>
            <a:endParaRPr lang="en-US" altLang="en-US"/>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B1902B6-961D-4C66-8FC1-EA098F79F754}"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1998206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cover student testing options.</a:t>
            </a:r>
            <a:endParaRPr lang="en-US" dirty="0"/>
          </a:p>
        </p:txBody>
      </p:sp>
      <p:sp>
        <p:nvSpPr>
          <p:cNvPr id="4" name="Slide Number Placeholder 3"/>
          <p:cNvSpPr>
            <a:spLocks noGrp="1"/>
          </p:cNvSpPr>
          <p:nvPr>
            <p:ph type="sldNum" sz="quarter" idx="10"/>
          </p:nvPr>
        </p:nvSpPr>
        <p:spPr/>
        <p:txBody>
          <a:bodyPr/>
          <a:lstStyle/>
          <a:p>
            <a:fld id="{24D0B110-AE8B-457A-95E4-31627FECAF4E}" type="slidenum">
              <a:rPr lang="en-US" smtClean="0"/>
              <a:t>22</a:t>
            </a:fld>
            <a:endParaRPr lang="en-US"/>
          </a:p>
        </p:txBody>
      </p:sp>
    </p:spTree>
    <p:extLst>
      <p:ext uri="{BB962C8B-B14F-4D97-AF65-F5344CB8AC3E}">
        <p14:creationId xmlns:p14="http://schemas.microsoft.com/office/powerpoint/2010/main" val="4051212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TCs are also responsible for identifying which students need to </a:t>
            </a:r>
            <a:r>
              <a:rPr lang="en-US" altLang="en-US" dirty="0" smtClean="0"/>
              <a:t>“challenge up” </a:t>
            </a:r>
            <a:r>
              <a:rPr lang="en-US" altLang="en-US" dirty="0"/>
              <a:t>to a higher grade </a:t>
            </a:r>
            <a:r>
              <a:rPr lang="en-US" altLang="en-US" dirty="0" smtClean="0"/>
              <a:t>level. </a:t>
            </a:r>
            <a:r>
              <a:rPr lang="en-US" altLang="en-US" dirty="0"/>
              <a:t>Your regional ESD partner is available to assist with the </a:t>
            </a:r>
            <a:r>
              <a:rPr lang="en-US" altLang="en-US" dirty="0" smtClean="0"/>
              <a:t>challenging</a:t>
            </a:r>
            <a:r>
              <a:rPr lang="en-US" altLang="en-US" baseline="0" dirty="0" smtClean="0"/>
              <a:t> up</a:t>
            </a:r>
            <a:r>
              <a:rPr lang="en-US" altLang="en-US" dirty="0" smtClean="0"/>
              <a:t> setting </a:t>
            </a:r>
            <a:r>
              <a:rPr lang="en-US" altLang="en-US" dirty="0"/>
              <a:t>in TIDE. The rules for </a:t>
            </a:r>
            <a:r>
              <a:rPr lang="en-US" altLang="en-US" dirty="0" smtClean="0"/>
              <a:t>challenging </a:t>
            </a:r>
            <a:r>
              <a:rPr lang="en-US" altLang="en-US" dirty="0"/>
              <a:t>up are unique to each test and only a high level summary is provided here for those rules. Consult Appendix B: Student Inclusion in the TAM for more detail.</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2AF2F54-E42D-409B-8EC6-D78D12A3098F}"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276202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TCs are responsible for ensuring that each student receives the appropriate tests with the appropriate accessibility supports. For the online tests, this includes ensuring that embedded supports (supports in the testing interface) are set in TIDE and that the resources and materials are available on hand for non-embedded supports (supports outside of the testing interface) before students test. The selection of supports and the different types of supports are addressed in more depth in Module 3:Accessiblity Supports. </a:t>
            </a:r>
          </a:p>
          <a:p>
            <a:endParaRPr lang="en-US" altLang="en-US" dirty="0"/>
          </a:p>
          <a:p>
            <a:r>
              <a:rPr lang="en-US" altLang="en-US" dirty="0"/>
              <a:t>TCs are responsible for managing test formats for students, such as which students need the Oregon Extended Assessment instead of the grade-level online tests. TIDE provides the option for DTCs and DLUs to restrict student access from specific online tests to help ensure students do not access the wrong test. Consult the TIDE User Guide for step by step instructions on restricting test access. TCs need to track which students require Braille formatting, which students require the translated Spanish test, which students need to retest, and which students are not testing due to being opted out by their parent or guardian. The restriction feature in TIDE may be helpful in managing access for students who will not be taking a test due to a parent opt out. </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E008862-1F6A-490A-A7C7-C4E89AE791A0}"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485617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we’ll cover student participation.</a:t>
            </a:r>
            <a:endParaRPr lang="en-US" dirty="0"/>
          </a:p>
        </p:txBody>
      </p:sp>
      <p:sp>
        <p:nvSpPr>
          <p:cNvPr id="4" name="Slide Number Placeholder 3"/>
          <p:cNvSpPr>
            <a:spLocks noGrp="1"/>
          </p:cNvSpPr>
          <p:nvPr>
            <p:ph type="sldNum" sz="quarter" idx="5"/>
          </p:nvPr>
        </p:nvSpPr>
        <p:spPr/>
        <p:txBody>
          <a:bodyPr/>
          <a:lstStyle/>
          <a:p>
            <a:fld id="{24D0B110-AE8B-457A-95E4-31627FECAF4E}" type="slidenum">
              <a:rPr lang="en-US" smtClean="0"/>
              <a:t>25</a:t>
            </a:fld>
            <a:endParaRPr lang="en-US"/>
          </a:p>
        </p:txBody>
      </p:sp>
    </p:spTree>
    <p:extLst>
      <p:ext uri="{BB962C8B-B14F-4D97-AF65-F5344CB8AC3E}">
        <p14:creationId xmlns:p14="http://schemas.microsoft.com/office/powerpoint/2010/main" val="3380767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All official participation calculations are based upon all students enrolled on the first instructional day in May, regardless of where or when the test was administered. The participation expectation remains 95% of all students in each tested grade for ELA, mathematics, and science, which includes either the general or extended assessment. For the English language proficiency assessment, participation of all eligible students is expected. These participation requirements are set by federal statute and have been upheld in the most recent reauthorization of ESEA, the Every Student Succeeds Act (ESSA). Participation requirements apply at the school, district, and state levels.</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234D3A7-9D08-4516-A8C4-8DEC345CF9C2}"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253027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Specific to managing student participation and tracking parent requested opt-outs, TCs </a:t>
            </a:r>
            <a:r>
              <a:rPr lang="en-US" altLang="en-US" dirty="0" smtClean="0"/>
              <a:t>are responsible </a:t>
            </a:r>
            <a:r>
              <a:rPr lang="en-US" altLang="en-US" dirty="0"/>
              <a:t>for tracking ELA and Math opt-out requests in accordance with ORS 329.479. Districts are responsible for providing </a:t>
            </a:r>
            <a:r>
              <a:rPr lang="en-US" altLang="en-US" dirty="0" smtClean="0"/>
              <a:t>parents,  guardians, </a:t>
            </a:r>
            <a:r>
              <a:rPr lang="en-US" altLang="en-US" dirty="0"/>
              <a:t>and adult students with the ODE-provided 30-day notice and opt-out form 30 days before the start of the statewide test window. Districts are also responsible for providing </a:t>
            </a:r>
            <a:r>
              <a:rPr lang="en-US" altLang="en-US" dirty="0" smtClean="0"/>
              <a:t>parents, guardians, </a:t>
            </a:r>
            <a:r>
              <a:rPr lang="en-US" altLang="en-US" dirty="0"/>
              <a:t>and adult students with an annual notice at the start of each school year. Both the annual notice and the combined 30-day notice/opt-out form are posted on ODE’s website at the link shown at the bottom of the slide. Section 5.3 in the TAM includes guidance on appropriate communication protocols.</a:t>
            </a:r>
          </a:p>
          <a:p>
            <a:endParaRPr lang="en-US" altLang="en-US" dirty="0"/>
          </a:p>
          <a:p>
            <a:r>
              <a:rPr lang="en-US" altLang="en-US" dirty="0"/>
              <a:t>TCs are responsible for ensuring that all opt-out forms received are appropriately documented, implementing a process to ensure these students do not test accidentally (such as blocking students in TIDE), and entering Admin Code X in </a:t>
            </a:r>
            <a:r>
              <a:rPr lang="en-US" altLang="en-US" dirty="0" smtClean="0"/>
              <a:t>the Assessment Record</a:t>
            </a:r>
            <a:r>
              <a:rPr lang="en-US" altLang="en-US" baseline="0" dirty="0" smtClean="0"/>
              <a:t> Updating Application</a:t>
            </a:r>
            <a:r>
              <a:rPr lang="en-US" altLang="en-US" dirty="0" smtClean="0"/>
              <a:t> </a:t>
            </a:r>
            <a:r>
              <a:rPr lang="en-US" altLang="en-US" dirty="0"/>
              <a:t>during validation. </a:t>
            </a:r>
            <a:r>
              <a:rPr lang="en-US" altLang="en-US" u="sng" dirty="0">
                <a:hlinkClick r:id="rId3"/>
              </a:rPr>
              <a:t>OAR 166-400-0010</a:t>
            </a:r>
            <a:r>
              <a:rPr lang="en-US" altLang="en-US" dirty="0"/>
              <a:t> governs the record retention requirements for school districts. Section 46 requires that test administration records (which includes related documentation such as opt-out forms) be retained for a minimum of 3 years after the school year in which the records were created. </a:t>
            </a:r>
          </a:p>
          <a:p>
            <a:endParaRPr lang="en-US" altLang="en-US" dirty="0"/>
          </a:p>
          <a:p>
            <a:r>
              <a:rPr lang="en-US" altLang="en-US" dirty="0"/>
              <a:t>As a reminder, parent requests for exemption from Science and ELPA Summative may only be approved on the basis of the student’s disability or religion consistent with OAR 581-021-0009. The state-developed opt-out form required by ORS 329.479 does not apply to these tests.</a:t>
            </a:r>
          </a:p>
          <a:p>
            <a:endParaRPr lang="en-US" altLang="en-US" dirty="0"/>
          </a:p>
          <a:p>
            <a:r>
              <a:rPr lang="en-US" altLang="en-US" i="1" dirty="0"/>
              <a:t>[DTCs may insert local policies/protocols for managing opt out forms at this point in the training.]</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91F5CC6-82DA-4466-A3A7-C08BD200766C}" type="slidenum">
              <a:rPr lang="en-US" altLang="en-US"/>
              <a:pPr eaLnBrk="1" hangingPunct="1">
                <a:spcBef>
                  <a:spcPct val="0"/>
                </a:spcBef>
              </a:pPr>
              <a:t>27</a:t>
            </a:fld>
            <a:endParaRPr lang="en-US" altLang="en-US"/>
          </a:p>
        </p:txBody>
      </p:sp>
    </p:spTree>
    <p:extLst>
      <p:ext uri="{BB962C8B-B14F-4D97-AF65-F5344CB8AC3E}">
        <p14:creationId xmlns:p14="http://schemas.microsoft.com/office/powerpoint/2010/main" val="3331582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specific approach to communicate with parents about state testing and the option to opt out is up to each district and their local communication protocols. ODE has posted a variety of resources to support districts in these conversations through a communications toolkit, available at the link provided at the bottom of this slide. </a:t>
            </a:r>
            <a:r>
              <a:rPr lang="en-US" altLang="en-US" dirty="0" smtClean="0"/>
              <a:t>All </a:t>
            </a:r>
            <a:r>
              <a:rPr lang="en-US" altLang="en-US" dirty="0"/>
              <a:t>resources are available in </a:t>
            </a:r>
            <a:r>
              <a:rPr lang="en-US" altLang="en-US" dirty="0" smtClean="0"/>
              <a:t>multiple languages.</a:t>
            </a:r>
            <a:endParaRPr lang="en-US" altLang="en-US" dirty="0"/>
          </a:p>
          <a:p>
            <a:endParaRPr lang="en-US" altLang="en-US" dirty="0"/>
          </a:p>
          <a:p>
            <a:r>
              <a:rPr lang="en-US" altLang="en-US" i="1" dirty="0"/>
              <a:t>[DTCs may insert local policies/protocols for communicating opt out and test participation information at this point in the training.]</a:t>
            </a:r>
          </a:p>
          <a:p>
            <a:endParaRPr lang="en-US" altLang="en-US"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23569B8-E847-4C67-8818-8705E0E6103F}" type="slidenum">
              <a:rPr lang="en-US" altLang="en-US"/>
              <a:pPr eaLnBrk="1" hangingPunct="1">
                <a:spcBef>
                  <a:spcPct val="0"/>
                </a:spcBef>
              </a:pPr>
              <a:t>28</a:t>
            </a:fld>
            <a:endParaRPr lang="en-US" altLang="en-US"/>
          </a:p>
        </p:txBody>
      </p:sp>
    </p:spTree>
    <p:extLst>
      <p:ext uri="{BB962C8B-B14F-4D97-AF65-F5344CB8AC3E}">
        <p14:creationId xmlns:p14="http://schemas.microsoft.com/office/powerpoint/2010/main" val="2748143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This is an optional point in the required training to pause and discuss the questions provided or a locally developed set of relevant questions. If you would like to pause, please pause now.</a:t>
            </a:r>
            <a:endParaRPr lang="en-US" altLang="en-US"/>
          </a:p>
          <a:p>
            <a:endParaRPr lang="en-US" altLang="en-US"/>
          </a:p>
          <a:p>
            <a:r>
              <a:rPr lang="en-US" altLang="en-US"/>
              <a:t>Suggested activities:</a:t>
            </a:r>
          </a:p>
          <a:p>
            <a:r>
              <a:rPr lang="en-US" altLang="en-US"/>
              <a:t>-Small groups: use post-its to capture local considerations and challenges, one per sheet. Mount post-its.</a:t>
            </a:r>
          </a:p>
          <a:p>
            <a:r>
              <a:rPr lang="en-US" altLang="en-US"/>
              <a:t>-Large group: facilitate review/summary of considerations/challenges from across the large group</a:t>
            </a:r>
          </a:p>
          <a:p>
            <a:r>
              <a:rPr lang="en-US" altLang="en-US"/>
              <a:t>-Small groups: share effective approaches, look at artifacts</a:t>
            </a:r>
          </a:p>
          <a:p>
            <a:r>
              <a:rPr lang="en-US" altLang="en-US"/>
              <a:t>-Large group: facilitate share out, writing down approaches via chart pack</a:t>
            </a:r>
          </a:p>
          <a:p>
            <a:r>
              <a:rPr lang="en-US" altLang="en-US"/>
              <a:t>-Small group or individual: use note organizer to capture take-homes, next steps</a:t>
            </a:r>
          </a:p>
          <a:p>
            <a:endParaRPr lang="en-US" altLang="en-US"/>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3201C04-E468-4872-BBEB-B965B33E5DA5}" type="slidenum">
              <a:rPr lang="en-US" altLang="en-US"/>
              <a:pPr eaLnBrk="1" hangingPunct="1">
                <a:spcBef>
                  <a:spcPct val="0"/>
                </a:spcBef>
              </a:pPr>
              <a:t>29</a:t>
            </a:fld>
            <a:endParaRPr lang="en-US" altLang="en-US"/>
          </a:p>
        </p:txBody>
      </p:sp>
    </p:spTree>
    <p:extLst>
      <p:ext uri="{BB962C8B-B14F-4D97-AF65-F5344CB8AC3E}">
        <p14:creationId xmlns:p14="http://schemas.microsoft.com/office/powerpoint/2010/main" val="3008700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ODE has developed the annually required state test administration training to be provided in short, content-specific modules that can be delivered directly to district and school staff who will be serving as District Level Users (DLU), School Test Coordinators (STC), or Test Administrators (TA). These modules do not attempt to address every requirement, policy, or consideration that each of these roles need to understand and follow for successful testing. The focus of these modules is to provide an overview of major topics and serve as an orientation to the manuals and other resources available. </a:t>
            </a:r>
          </a:p>
          <a:p>
            <a:endParaRPr lang="en-US" altLang="en-US" dirty="0"/>
          </a:p>
          <a:p>
            <a:r>
              <a:rPr lang="en-US" altLang="en-US" dirty="0"/>
              <a:t>Each required module includes optional points to pause and discuss questions provided or to insert locally developed questions relevant to the topic. These slides are indicated by a blank slide layout with Q&amp;A Discussion as the title and may be edited for local use. These discussions should connect testing requirements to local context as well as allow for clarification during training, thereby incorporating the Q&amp;A requirement referenced in the TAM.</a:t>
            </a:r>
          </a:p>
          <a:p>
            <a:endParaRPr lang="en-US" altLang="en-US" dirty="0"/>
          </a:p>
          <a:p>
            <a:r>
              <a:rPr lang="en-US" altLang="en-US" dirty="0"/>
              <a:t>ODE has also developed optional one-page facilitation guides to accompany each module. These facilitation guides are intended to provide a high level summary of the topics included in each required module and connect these topics to additional, supplemental resources that support best practices for testing. Also, appropriate places to insert into the training modules references to local policies or procedures are indicated in the notes of the PowerPoint presentation version of each module as well as the facilitation guide.</a:t>
            </a:r>
          </a:p>
          <a:p>
            <a:endParaRPr lang="en-US" alt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529F24E-8675-42CD-AFCE-24BCB6688438}"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2845780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conclude with a few helpful</a:t>
            </a:r>
            <a:r>
              <a:rPr lang="en-US" baseline="0" dirty="0" smtClean="0"/>
              <a:t> contacts and resources.</a:t>
            </a:r>
            <a:endParaRPr lang="en-US" dirty="0"/>
          </a:p>
        </p:txBody>
      </p:sp>
      <p:sp>
        <p:nvSpPr>
          <p:cNvPr id="4" name="Slide Number Placeholder 3"/>
          <p:cNvSpPr>
            <a:spLocks noGrp="1"/>
          </p:cNvSpPr>
          <p:nvPr>
            <p:ph type="sldNum" sz="quarter" idx="5"/>
          </p:nvPr>
        </p:nvSpPr>
        <p:spPr/>
        <p:txBody>
          <a:bodyPr/>
          <a:lstStyle/>
          <a:p>
            <a:fld id="{24D0B110-AE8B-457A-95E4-31627FECAF4E}" type="slidenum">
              <a:rPr lang="en-US" smtClean="0"/>
              <a:t>30</a:t>
            </a:fld>
            <a:endParaRPr lang="en-US"/>
          </a:p>
        </p:txBody>
      </p:sp>
    </p:spTree>
    <p:extLst>
      <p:ext uri="{BB962C8B-B14F-4D97-AF65-F5344CB8AC3E}">
        <p14:creationId xmlns:p14="http://schemas.microsoft.com/office/powerpoint/2010/main" val="3464213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Your regional ESD partner is available to provide hands-on support to answer questions and assist with processes such as setting student accessibility supports, targeting students up, and submitting assessment-related data collections. Contact information for the regional ESD partners for all three regions can be found using the link provided on this slide.</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0976E71-CB8D-41C0-A751-DE8545AFD034}" type="slidenum">
              <a:rPr lang="en-US" altLang="en-US"/>
              <a:pPr eaLnBrk="1" hangingPunct="1">
                <a:spcBef>
                  <a:spcPct val="0"/>
                </a:spcBef>
              </a:pPr>
              <a:t>31</a:t>
            </a:fld>
            <a:endParaRPr lang="en-US" altLang="en-US"/>
          </a:p>
        </p:txBody>
      </p:sp>
    </p:spTree>
    <p:extLst>
      <p:ext uri="{BB962C8B-B14F-4D97-AF65-F5344CB8AC3E}">
        <p14:creationId xmlns:p14="http://schemas.microsoft.com/office/powerpoint/2010/main" val="2144747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is a summary of the annual training reading requirements for TCs. This information can also be found in Section 1.5: Training Requirements in the TAM.</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A4F94D4-2C01-4849-8088-05E2C4B8459E}" type="slidenum">
              <a:rPr lang="en-US" altLang="en-US"/>
              <a:pPr eaLnBrk="1" hangingPunct="1">
                <a:spcBef>
                  <a:spcPct val="0"/>
                </a:spcBef>
              </a:pPr>
              <a:t>32</a:t>
            </a:fld>
            <a:endParaRPr lang="en-US" altLang="en-US"/>
          </a:p>
        </p:txBody>
      </p:sp>
    </p:spTree>
    <p:extLst>
      <p:ext uri="{BB962C8B-B14F-4D97-AF65-F5344CB8AC3E}">
        <p14:creationId xmlns:p14="http://schemas.microsoft.com/office/powerpoint/2010/main" val="4162583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Finally, the links to the resources referenced on previous slides as well as others that will be helpful through the year are provided here. This concludes the test coordinator training module.</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960E4EF-28A7-46F8-9DED-745BD00124FF}" type="slidenum">
              <a:rPr lang="en-US" altLang="en-US"/>
              <a:pPr eaLnBrk="1" hangingPunct="1">
                <a:spcBef>
                  <a:spcPct val="0"/>
                </a:spcBef>
              </a:pPr>
              <a:t>33</a:t>
            </a:fld>
            <a:endParaRPr lang="en-US" altLang="en-US"/>
          </a:p>
        </p:txBody>
      </p:sp>
    </p:spTree>
    <p:extLst>
      <p:ext uri="{BB962C8B-B14F-4D97-AF65-F5344CB8AC3E}">
        <p14:creationId xmlns:p14="http://schemas.microsoft.com/office/powerpoint/2010/main" val="679011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topics included in this presentation are test coordinator roles and responsibilities, training requirements for each role, scheduling testing, student testing options, participation, and additional resources.</a:t>
            </a:r>
          </a:p>
          <a:p>
            <a:endParaRPr lang="en-US" altLang="en-US" dirty="0"/>
          </a:p>
          <a:p>
            <a:endParaRPr lang="en-US" altLang="en-US" dirty="0"/>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0C20463-67C7-4FB4-AD61-4AC0F74C0F96}"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184651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a:t>
            </a:r>
            <a:r>
              <a:rPr lang="en-US" baseline="0" dirty="0" smtClean="0"/>
              <a:t> slides address the roles of District and School Test Coordinators.</a:t>
            </a:r>
            <a:endParaRPr lang="en-US" dirty="0"/>
          </a:p>
        </p:txBody>
      </p:sp>
      <p:sp>
        <p:nvSpPr>
          <p:cNvPr id="4" name="Slide Number Placeholder 3"/>
          <p:cNvSpPr>
            <a:spLocks noGrp="1"/>
          </p:cNvSpPr>
          <p:nvPr>
            <p:ph type="sldNum" sz="quarter" idx="5"/>
          </p:nvPr>
        </p:nvSpPr>
        <p:spPr/>
        <p:txBody>
          <a:bodyPr/>
          <a:lstStyle/>
          <a:p>
            <a:fld id="{24D0B110-AE8B-457A-95E4-31627FECAF4E}" type="slidenum">
              <a:rPr lang="en-US" smtClean="0"/>
              <a:t>5</a:t>
            </a:fld>
            <a:endParaRPr lang="en-US"/>
          </a:p>
        </p:txBody>
      </p:sp>
    </p:spTree>
    <p:extLst>
      <p:ext uri="{BB962C8B-B14F-4D97-AF65-F5344CB8AC3E}">
        <p14:creationId xmlns:p14="http://schemas.microsoft.com/office/powerpoint/2010/main" val="657380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DTCs are responsible for ensuring:</a:t>
            </a:r>
          </a:p>
          <a:p>
            <a:r>
              <a:rPr lang="en-US" altLang="en-US" dirty="0"/>
              <a:t> - All district and school staff involved in state testing receive the annual required training in test administration and security.</a:t>
            </a:r>
          </a:p>
          <a:p>
            <a:r>
              <a:rPr lang="en-US" altLang="en-US" dirty="0"/>
              <a:t> - DTCs are expected to coordinate and monitor which staff have access to the testing system and secure testing materials and data, which involves setting up the Oregon Statewide Assessment System (OSAS) Portal user accounts with appropriate levels of access.</a:t>
            </a:r>
          </a:p>
          <a:p>
            <a:r>
              <a:rPr lang="en-US" altLang="en-US" dirty="0"/>
              <a:t> - Testing logistics handled by the DTC include tasks such as coordinating district- and school-imposed test windows, considering the maintenance of secure storage and distribution of paper test materials, and coordinating with the local network administrator or IT department to ensure technical requirements are met for testing.</a:t>
            </a:r>
          </a:p>
          <a:p>
            <a:r>
              <a:rPr lang="en-US" altLang="en-US" dirty="0"/>
              <a:t> - DTCs are expected to manage student testing options such as coordinating and monitoring student test settings in TIDE, ensuring students have access to the correct accessibility supports and test formats, such as extended or Braille, as well as ordering any paper testing materials including </a:t>
            </a:r>
            <a:r>
              <a:rPr lang="en-US" altLang="en-US" dirty="0" smtClean="0"/>
              <a:t>Large </a:t>
            </a:r>
            <a:r>
              <a:rPr lang="en-US" altLang="en-US" dirty="0"/>
              <a:t>Print or Braille Extended </a:t>
            </a:r>
            <a:r>
              <a:rPr lang="en-US" altLang="en-US" dirty="0" smtClean="0"/>
              <a:t>tests.</a:t>
            </a:r>
            <a:endParaRPr lang="en-US" altLang="en-US" dirty="0"/>
          </a:p>
          <a:p>
            <a:r>
              <a:rPr lang="en-US" altLang="en-US" dirty="0"/>
              <a:t>- DTCs are encouraged to work with other district administrators and staff to develop and implement formal procedures for handling student Crisis Response papers in a timely manner. ODE can provide resources that can support districts in meeting this expectation upon request.</a:t>
            </a:r>
          </a:p>
          <a:p>
            <a:r>
              <a:rPr lang="en-US" altLang="en-US" dirty="0"/>
              <a:t> - It is the sole responsibility of DTCs to investigate and report testing improprieties and irregularities to ODE Test Security. Improprieties and irregularities will be covered in more depth in Module 4: Test Security.</a:t>
            </a:r>
          </a:p>
          <a:p>
            <a:endParaRPr lang="en-US" altLang="en-US" dirty="0"/>
          </a:p>
          <a:p>
            <a:r>
              <a:rPr lang="en-US" altLang="en-US" dirty="0"/>
              <a:t>The DTC is the official district point of contact with ODE but each DTC may appoint one or more District Level Users (DLUs) to assist with these duties.</a:t>
            </a:r>
          </a:p>
          <a:p>
            <a:endParaRPr lang="en-US" alt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AE42490-E77A-4DF2-9E45-0D7D8590CA0D}"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280744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STCs are responsible for the following activities at the school level in support to the DTC:</a:t>
            </a:r>
          </a:p>
          <a:p>
            <a:r>
              <a:rPr lang="en-US" altLang="en-US"/>
              <a:t> - STCs are expected to ensure that all school staff involved in state testing receive the required annual training in test administration and security, including folks other than teachers such as classroom aides, instructional support staff, substitutes, and classroom volunteers.</a:t>
            </a:r>
          </a:p>
          <a:p>
            <a:r>
              <a:rPr lang="en-US" altLang="en-US"/>
              <a:t> - As the primary point of contact for testing at each school, the STC is expected to monitor student progress during testing and to ensure adequate documentation is obtained from the parent or guardian choosing to opt their child(ren) out of required state testing.</a:t>
            </a:r>
          </a:p>
          <a:p>
            <a:r>
              <a:rPr lang="en-US" altLang="en-US"/>
              <a:t> - STCs are expected to coordinate school specific test schedules, ensure secure storage and distribution of all paper test materials, and collaborate with school network administrator or IT support to ensure technical requirements are met for testing.</a:t>
            </a:r>
          </a:p>
          <a:p>
            <a:r>
              <a:rPr lang="en-US" altLang="en-US"/>
              <a:t> - STCs are expected to coordinate and monitor student testing options such as test settings in TIDE, ensuring students have access to the correct accessibility supports and test formats, such as extended or Braille.</a:t>
            </a:r>
          </a:p>
          <a:p>
            <a:r>
              <a:rPr lang="en-US" altLang="en-US"/>
              <a:t>- It is necessary for STCs to support DTC investigation of any test improprieties or irregularities.</a:t>
            </a:r>
          </a:p>
          <a:p>
            <a:endParaRPr lang="en-US" altLang="en-US"/>
          </a:p>
          <a:p>
            <a:r>
              <a:rPr lang="en-US" altLang="en-US" i="1"/>
              <a:t>[DTC may reference or insert local policies or protocols that support the responsibilities and duties of the STC.]</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C9DF0B0-0396-487B-98CE-46FD74450E2C}"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357232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a:t>
            </a:r>
            <a:r>
              <a:rPr lang="en-US" baseline="0" dirty="0" smtClean="0"/>
              <a:t> slides address training.</a:t>
            </a:r>
            <a:endParaRPr lang="en-US" dirty="0"/>
          </a:p>
        </p:txBody>
      </p:sp>
      <p:sp>
        <p:nvSpPr>
          <p:cNvPr id="4" name="Slide Number Placeholder 3"/>
          <p:cNvSpPr>
            <a:spLocks noGrp="1"/>
          </p:cNvSpPr>
          <p:nvPr>
            <p:ph type="sldNum" sz="quarter" idx="5"/>
          </p:nvPr>
        </p:nvSpPr>
        <p:spPr/>
        <p:txBody>
          <a:bodyPr/>
          <a:lstStyle/>
          <a:p>
            <a:fld id="{24D0B110-AE8B-457A-95E4-31627FECAF4E}" type="slidenum">
              <a:rPr lang="en-US" smtClean="0"/>
              <a:t>8</a:t>
            </a:fld>
            <a:endParaRPr lang="en-US"/>
          </a:p>
        </p:txBody>
      </p:sp>
    </p:spTree>
    <p:extLst>
      <p:ext uri="{BB962C8B-B14F-4D97-AF65-F5344CB8AC3E}">
        <p14:creationId xmlns:p14="http://schemas.microsoft.com/office/powerpoint/2010/main" val="416709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One of the most important roles of the DTC is to ensure that all STCs and TAs are trained annually. In addition to using the ODE-provided training modules, STCs and TAs must read the required sections of the current year’s TAM and OAM as well as submit the correct completed Assurance of Test Security form. Once trained, STCs can assist the DTC in training TAs within their school. Please note that any individual who will be interacting with students during administration of an Oregon Statewide Assessment is considered a TA and must complete the training. </a:t>
            </a:r>
          </a:p>
          <a:p>
            <a:endParaRPr lang="en-US" altLang="en-US" dirty="0"/>
          </a:p>
          <a:p>
            <a:r>
              <a:rPr lang="en-US" altLang="en-US" dirty="0"/>
              <a:t>To protect the security and validity of the assessments, DTCs are also responsible for ensuring that all non-TAs understand the importance of maintaining security and have submitted a signed Non-TA Assurance of Test Security form. This includes any person with access to the secure test environment or materials but who will not be interacting with students during administration of a test, such as front office or technology staff.</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98D1ECF-2CFD-4F26-A9A3-FCCECC3E453B}"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498171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D9FB8F-EB06-41E3-BCF8-28DC467B0729}"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6306245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67E347C1-EE02-4F77-875C-FA60620578F7}"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36124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AEE80641-9956-4E5A-88CB-0EEA1F69C8FE}"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545414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1_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386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78C52A-6246-4438-AF3B-E12924943AC0}"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859261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EB1A56D1-CD79-40E1-A533-8740B102419C}" type="datetime1">
              <a:rPr lang="en-US" smtClean="0"/>
              <a:t>8/15/2023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062953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4D94C0-85A5-4148-A706-FC7A456DC0D2}"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358798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9D4D84-9925-4395-982A-2AD212CD69D3}" type="datetime1">
              <a:rPr lang="en-US" smtClean="0"/>
              <a:t>8/15/2023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2819231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0AD945-CDF8-46BA-B836-D02F399CBFA4}"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571669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15E2F9-3E7A-4AFA-9AC4-8BFDBB2C73CA}" type="datetime1">
              <a:rPr lang="en-US" smtClean="0"/>
              <a:t>8/15/2023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355523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843BE8-9504-44FF-A3AB-942731A307C5}" type="datetime1">
              <a:rPr lang="en-US" smtClean="0"/>
              <a:t>8/15/2023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45047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560AC231-DFD3-4FB1-BB80-68C255AEB68D}" type="datetime1">
              <a:rPr lang="en-US" smtClean="0"/>
              <a:t>8/15/2023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994192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37918E1A-B1AC-4E08-936D-BE5D61F73556}" type="datetime1">
              <a:rPr lang="en-US" smtClean="0"/>
              <a:t>8/15/2023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98637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0C7AF86C-BFD1-42B8-8296-83A7AB835B18}" type="datetime1">
              <a:rPr lang="en-US" smtClean="0"/>
              <a:t>8/15/2023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5758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878913A9-D550-4F8E-8723-887A84E615A0}"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830078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605D9673-65A2-49BF-B732-F5CBCFB5D3B1}"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15190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B605B4-4A70-4255-86CF-4809EE20CAE7}"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5393900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9793409B-2198-4349-B5E6-3F674BA21ED6}" type="datetime1">
              <a:rPr lang="en-US" smtClean="0"/>
              <a:t>8/15/2023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108895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230FD3-641B-4963-A019-0DFDEBB15042}"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2386215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F3BC69-7982-4F3F-BF16-EC9101597716}" type="datetime1">
              <a:rPr lang="en-US" smtClean="0"/>
              <a:t>8/15/2023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1545158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CDFBD2-7A91-45CF-A04A-D234FAC41C60}"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951290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606B4F-7CE9-4932-B734-9FEB9B9C2E70}" type="datetime1">
              <a:rPr lang="en-US" smtClean="0"/>
              <a:t>8/15/2023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52119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0F0189-591D-4576-8C77-9CEC63929471}"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16802845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53A320-53FF-44A0-A395-844444E943A6}" type="datetime1">
              <a:rPr lang="en-US" smtClean="0"/>
              <a:t>8/15/2023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1210121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4F0F53B2-82ED-42C0-9127-A6E25F4E38AE}" type="datetime1">
              <a:rPr lang="en-US" smtClean="0"/>
              <a:t>8/15/2023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049742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100E08DC-0BFE-47AE-AF56-CAA2C8E3F742}" type="datetime1">
              <a:rPr lang="en-US" smtClean="0"/>
              <a:t>8/15/2023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6784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ED82209E-2D1A-494B-8057-3F7CD7FF7A53}"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77195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BCAD3266-CB5D-4B38-8C02-881DF253C349}"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613860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A88BE7-8545-4B25-96A5-6AB3B6CBB331}"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9609069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519772BC-8F79-444C-9EF0-810131C84899}" type="datetime1">
              <a:rPr lang="en-US" smtClean="0"/>
              <a:t>8/15/2023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0434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51D64B-1137-4817-8BEE-3FD355EFB76A}"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88185557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A2830A-9DA7-41D8-A736-F222886DF147}" type="datetime1">
              <a:rPr lang="en-US" smtClean="0"/>
              <a:t>8/15/2023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2281062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AB42FB-75F4-454E-83F6-D8315B152150}"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0332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BE2DF4-B640-4038-9EBA-D9EF74CE5C06}" type="datetime1">
              <a:rPr lang="en-US" smtClean="0"/>
              <a:t>8/15/2023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3638114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FF5352-F718-4269-944E-E9AEB6709477}" type="datetime1">
              <a:rPr lang="en-US" smtClean="0"/>
              <a:t>8/15/2023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525267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21C53D-0D31-4655-BAF3-124BBC03E055}" type="datetime1">
              <a:rPr lang="en-US" smtClean="0"/>
              <a:t>8/15/2023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09819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5F70CC9F-CC47-4034-BBA1-9B9CF8B0F785}" type="datetime1">
              <a:rPr lang="en-US" smtClean="0"/>
              <a:t>8/15/2023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13585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B68F5023-E94D-4C01-A855-87FF05045912}" type="datetime1">
              <a:rPr lang="en-US" smtClean="0"/>
              <a:t>8/15/2023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37069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C70D7DD-2EF1-401A-9B49-F876C1A0A3B9}"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13263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B61CCE5E-B12E-4649-AC3A-D2E28BF62B86}"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150569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0663F3-B403-402A-AC9C-441B4743DA29}"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40888210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B067EC68-50BD-467B-B36A-6609ECB77D34}" type="datetime1">
              <a:rPr lang="en-US" smtClean="0"/>
              <a:t>8/15/2023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998405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A72214-08E9-4AD3-8DA9-163901AFE6C8}"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09256848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4086FD-4131-445C-8F37-D89ECFB93FC3}" type="datetime1">
              <a:rPr lang="en-US" smtClean="0"/>
              <a:t>8/15/2023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416338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A5832D-B9B5-44E7-A0F2-EFD992E280F9}"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7648225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D05184-9CDD-4A0E-93D3-8927FAE69DFE}"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253934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5BCA21-4D85-43EC-BCBB-58E9C2566EE5}" type="datetime1">
              <a:rPr lang="en-US" smtClean="0"/>
              <a:t>8/15/2023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438125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B36068-CFED-4FF1-A7A8-B6423EE28A73}" type="datetime1">
              <a:rPr lang="en-US" smtClean="0"/>
              <a:t>8/15/2023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1826101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F2521E30-5210-44BA-A701-CD5CA8164480}" type="datetime1">
              <a:rPr lang="en-US" smtClean="0"/>
              <a:t>8/15/2023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069398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E3D694C-E2EB-43CE-B042-CBF6F55272C3}" type="datetime1">
              <a:rPr lang="en-US" smtClean="0"/>
              <a:t>8/15/2023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64312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D788DD6E-7E95-4190-8824-E81064520DC5}"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6546930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84A0E38A-4370-43ED-8768-6E73E7746680}"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13808310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138A92-9318-4DC5-B7A6-1D902A8788DA}"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20871528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2336D22D-9051-4511-8AA9-F663E4431065}" type="datetime1">
              <a:rPr lang="en-US" smtClean="0"/>
              <a:t>8/15/2023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467248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9D88EB-73A5-462E-A6E1-893701B8ADCA}"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369160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AFB11D-92F8-4530-94BC-12FA8CD0DD79}" type="datetime1">
              <a:rPr lang="en-US" smtClean="0"/>
              <a:t>8/15/2023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320775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5D9AAF-70AB-4B90-8A87-07A3AFB57829}" type="datetime1">
              <a:rPr lang="en-US" smtClean="0"/>
              <a:t>8/15/2023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9802418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0E1E9A-8AA0-47CB-89A6-3659764B0F96}"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7910609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3B494B-4C96-429E-AEE7-0475EC4BCC8F}" type="datetime1">
              <a:rPr lang="en-US" smtClean="0"/>
              <a:t>8/15/2023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344123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CA5246-6990-4DC5-863C-2CFF13C3FC46}" type="datetime1">
              <a:rPr lang="en-US" smtClean="0"/>
              <a:t>8/15/2023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14163118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530559E7-73B4-4482-887E-06DD87CEE818}" type="datetime1">
              <a:rPr lang="en-US" smtClean="0"/>
              <a:t>8/15/2023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2746492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6B78D450-9321-4F73-B809-D07B0FE66223}" type="datetime1">
              <a:rPr lang="en-US" smtClean="0"/>
              <a:t>8/15/2023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48897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F041B10-C52C-4EFA-A798-BD66BD60F616}"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425578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E92DB445-C7EE-436E-BC33-A8B66BDE5C5F}" type="datetime1">
              <a:rPr lang="en-US" smtClean="0"/>
              <a:t>8/15/2023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174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1DEA86-C14D-4C08-B930-C774314A0A4B}" type="datetime1">
              <a:rPr lang="en-US" smtClean="0"/>
              <a:t>8/15/2023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14200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F568E430-07B3-4ECE-8CBC-F2CA18CAAE6A}" type="datetime1">
              <a:rPr lang="en-US" smtClean="0"/>
              <a:t>8/15/2023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87563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6B8B5C7E-9855-4E25-916B-83E9A340A8F0}" type="datetime1">
              <a:rPr lang="en-US" smtClean="0"/>
              <a:t>8/15/2023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620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BFA91CE8-8E0E-45D9-85AD-CE55735AB1ED}" type="datetime1">
              <a:rPr lang="en-US" smtClean="0"/>
              <a:t>8/15/2023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9441446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0D62084-BA51-45B9-A8F8-6194FCD6BDD7}" type="datetime1">
              <a:rPr lang="en-US" smtClean="0"/>
              <a:t>8/15/2023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0913958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BF682D05-B64A-4C28-9963-F499F3AB7105}" type="datetime1">
              <a:rPr lang="en-US" smtClean="0"/>
              <a:t>8/15/2023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03255923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B4535893-8232-479E-9EC0-B0AE9C2B5160}" type="datetime1">
              <a:rPr lang="en-US" smtClean="0"/>
              <a:t>8/15/2023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463972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52998450-6BCB-4FF4-8E54-5F823BC08AA3}" type="datetime1">
              <a:rPr lang="en-US" smtClean="0"/>
              <a:t>8/15/2023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901247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44EF73E0-F4CE-4410-BEA6-EC8BE2F10505}" type="datetime1">
              <a:rPr lang="en-US" smtClean="0"/>
              <a:t>8/15/2023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94392628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Training-Materials.aspx"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Resources.aspx"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hyperlink" Target="http://www.oregon.gov/ode/educator-resources/assessment/Pages/Assessment-Administration.asp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hyperlink" Target="https://www.oregon.gov/ode/educator-resources/assessment/Documents/test_admin_manual.pdf" TargetMode="External"/><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hyperlink" Target="http://www.oregon.gov/ode/educator-resources/assessment/Documents/testingschedule.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hyperlink" Target="http://www.oregon.gov/ode/educator-resources/assessment/Pages/Assessment-Administration.asp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oregon.gov/ode/educator-resources/assessment/Documents/RightAssessmentRightPurpose.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aspx" TargetMode="External"/><Relationship Id="rId2" Type="http://schemas.openxmlformats.org/officeDocument/2006/relationships/notesSlide" Target="../notesSlides/notesSlide27.xml"/><Relationship Id="rId1" Type="http://schemas.openxmlformats.org/officeDocument/2006/relationships/slideLayout" Target="../slideLayouts/slideLayout59.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aspx" TargetMode="External"/><Relationship Id="rId2" Type="http://schemas.openxmlformats.org/officeDocument/2006/relationships/notesSlide" Target="../notesSlides/notesSlide28.xml"/><Relationship Id="rId1" Type="http://schemas.openxmlformats.org/officeDocument/2006/relationships/slideLayout" Target="../slideLayouts/slideLayout59.xml"/><Relationship Id="rId5" Type="http://schemas.openxmlformats.org/officeDocument/2006/relationships/image" Target="../media/image9.png"/><Relationship Id="rId4" Type="http://schemas.openxmlformats.org/officeDocument/2006/relationships/hyperlink" Target="https://www.oregon.gov/ode/educator-resources/assessment/Pages/Communication.asp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oregon.gov/ode/educator-resources/assessment/Documents/esdpartners.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www.oregon.gov/ode/educator-resources/assessment/AltAssessment/Pages/default.aspx" TargetMode="External"/><Relationship Id="rId3" Type="http://schemas.openxmlformats.org/officeDocument/2006/relationships/hyperlink" Target="https://www.ode.state.or.us/search/staff/staff.aspx?unit=350" TargetMode="External"/><Relationship Id="rId7" Type="http://schemas.openxmlformats.org/officeDocument/2006/relationships/hyperlink" Target="https://www.oregon.gov/ode/educator-resources/assessment/Documents/RightAssessmentRightPurpose.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www.oregon.gov/ode/educator-resources/assessment/Pages/Assessment-Administration.aspx" TargetMode="External"/><Relationship Id="rId5" Type="http://schemas.openxmlformats.org/officeDocument/2006/relationships/hyperlink" Target="http://www.oregon.gov/ode/educator-resources/assessment/Documents/esdpartners.pdf" TargetMode="External"/><Relationship Id="rId10" Type="http://schemas.openxmlformats.org/officeDocument/2006/relationships/hyperlink" Target="http://www.oregon.gov/ode/educator-resources/assessment/Pages/Assessment-Training-Materials.aspx" TargetMode="External"/><Relationship Id="rId4" Type="http://schemas.openxmlformats.org/officeDocument/2006/relationships/hyperlink" Target="http://www.oregon.gov/ode/educator-resources/assessment/Pages/default.aspx" TargetMode="External"/><Relationship Id="rId9" Type="http://schemas.openxmlformats.org/officeDocument/2006/relationships/hyperlink" Target="http://www.oregon.gov/ode/educator-resources/assessment/Pages/Assessment-Administration-Resources.aspx#PromisingPractic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educator-resources/assessment/Documents/test_admin_manual.pdf"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www.oregon.gov/ode/schools-and-districts/pages/key-dates-accountability-reporting.asp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571500" y="3904559"/>
            <a:ext cx="10922000" cy="879930"/>
          </a:xfrm>
        </p:spPr>
        <p:txBody>
          <a:bodyPr anchor="t">
            <a:normAutofit/>
          </a:bodyPr>
          <a:lstStyle/>
          <a:p>
            <a:pPr>
              <a:lnSpc>
                <a:spcPct val="100000"/>
              </a:lnSpc>
              <a:defRPr/>
            </a:pPr>
            <a:r>
              <a:rPr lang="en-US" sz="3600" dirty="0"/>
              <a:t>Test Coordinator Training for Summative Assessments</a:t>
            </a:r>
            <a:endParaRPr lang="en-US" sz="1600" dirty="0"/>
          </a:p>
        </p:txBody>
      </p:sp>
      <p:sp>
        <p:nvSpPr>
          <p:cNvPr id="3" name="Subtitle 2"/>
          <p:cNvSpPr>
            <a:spLocks noGrp="1"/>
          </p:cNvSpPr>
          <p:nvPr>
            <p:ph type="subTitle" idx="1"/>
          </p:nvPr>
        </p:nvSpPr>
        <p:spPr>
          <a:xfrm>
            <a:off x="2946400" y="4936892"/>
            <a:ext cx="6172200" cy="538843"/>
          </a:xfrm>
        </p:spPr>
        <p:txBody>
          <a:bodyPr/>
          <a:lstStyle/>
          <a:p>
            <a:pPr algn="ctr">
              <a:defRPr/>
            </a:pPr>
            <a:r>
              <a:rPr lang="en-US" dirty="0"/>
              <a:t>Required for DTCs &amp; STCs</a:t>
            </a:r>
          </a:p>
        </p:txBody>
      </p:sp>
      <p:sp>
        <p:nvSpPr>
          <p:cNvPr id="4" name="TextBox 3"/>
          <p:cNvSpPr txBox="1"/>
          <p:nvPr/>
        </p:nvSpPr>
        <p:spPr>
          <a:xfrm>
            <a:off x="0" y="2403929"/>
            <a:ext cx="12192000" cy="830997"/>
          </a:xfrm>
          <a:prstGeom prst="rect">
            <a:avLst/>
          </a:prstGeom>
          <a:noFill/>
        </p:spPr>
        <p:txBody>
          <a:bodyPr wrap="square">
            <a:spAutoFit/>
          </a:bodyPr>
          <a:lstStyle/>
          <a:p>
            <a:pPr algn="ctr">
              <a:defRPr/>
            </a:pPr>
            <a:r>
              <a:rPr lang="en-US" sz="4800" b="1" dirty="0">
                <a:solidFill>
                  <a:srgbClr val="0070C0"/>
                </a:solidFill>
                <a:latin typeface="+mj-lt"/>
                <a:ea typeface="+mj-ea"/>
                <a:cs typeface="+mj-cs"/>
              </a:rPr>
              <a:t>Oregon Statewide Assessment </a:t>
            </a:r>
            <a:r>
              <a:rPr lang="en-US" sz="4800" b="1" dirty="0" smtClean="0">
                <a:solidFill>
                  <a:srgbClr val="0070C0"/>
                </a:solidFill>
                <a:latin typeface="+mj-lt"/>
                <a:ea typeface="+mj-ea"/>
                <a:cs typeface="+mj-cs"/>
              </a:rPr>
              <a:t>System (OSAS</a:t>
            </a:r>
            <a:r>
              <a:rPr lang="en-US" sz="4800" b="1" dirty="0">
                <a:solidFill>
                  <a:srgbClr val="0070C0"/>
                </a:solidFill>
                <a:latin typeface="+mj-lt"/>
                <a:ea typeface="+mj-ea"/>
                <a:cs typeface="+mj-cs"/>
              </a:rPr>
              <a:t>)</a:t>
            </a:r>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2517374041"/>
      </p:ext>
    </p:extLst>
  </p:cSld>
  <p:clrMapOvr>
    <a:masterClrMapping/>
  </p:clrMapOvr>
  <mc:AlternateContent xmlns:mc="http://schemas.openxmlformats.org/markup-compatibility/2006" xmlns:p14="http://schemas.microsoft.com/office/powerpoint/2010/main">
    <mc:Choice Requires="p14">
      <p:transition spd="slow" p14:dur="2000" advTm="52000"/>
    </mc:Choice>
    <mc:Fallback xmlns="">
      <p:transition spd="slow" advTm="5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3"/>
          <p:cNvSpPr>
            <a:spLocks noGrp="1"/>
          </p:cNvSpPr>
          <p:nvPr>
            <p:ph idx="1"/>
          </p:nvPr>
        </p:nvSpPr>
        <p:spPr/>
        <p:txBody>
          <a:bodyPr>
            <a:normAutofit/>
          </a:bodyPr>
          <a:lstStyle/>
          <a:p>
            <a:pPr>
              <a:spcAft>
                <a:spcPts val="600"/>
              </a:spcAft>
            </a:pPr>
            <a:r>
              <a:rPr lang="en-US" altLang="en-US" sz="3200" dirty="0"/>
              <a:t>Use ODE-provided modules</a:t>
            </a:r>
          </a:p>
          <a:p>
            <a:pPr>
              <a:spcAft>
                <a:spcPts val="600"/>
              </a:spcAft>
            </a:pPr>
            <a:r>
              <a:rPr lang="en-US" altLang="en-US" sz="3200" dirty="0"/>
              <a:t>Incorporate discussion and check for comprehension in training</a:t>
            </a:r>
          </a:p>
          <a:p>
            <a:pPr>
              <a:spcAft>
                <a:spcPts val="600"/>
              </a:spcAft>
            </a:pPr>
            <a:r>
              <a:rPr lang="en-US" altLang="en-US" sz="3200" dirty="0"/>
              <a:t>Coordinate to identify all staff who need </a:t>
            </a:r>
            <a:r>
              <a:rPr lang="en-US" altLang="en-US" sz="3200" dirty="0" smtClean="0"/>
              <a:t>training</a:t>
            </a:r>
          </a:p>
          <a:p>
            <a:pPr lvl="1">
              <a:spcAft>
                <a:spcPts val="600"/>
              </a:spcAft>
            </a:pPr>
            <a:r>
              <a:rPr lang="en-US" altLang="en-US" sz="3200" dirty="0" smtClean="0"/>
              <a:t>Example: administration of the Alt ELPA will involve both English language development and Special Education personnel.</a:t>
            </a:r>
            <a:endParaRPr lang="en-US" altLang="en-US" sz="3200" dirty="0"/>
          </a:p>
        </p:txBody>
      </p:sp>
      <p:sp>
        <p:nvSpPr>
          <p:cNvPr id="2" name="Footer Placeholder 1"/>
          <p:cNvSpPr>
            <a:spLocks noGrp="1"/>
          </p:cNvSpPr>
          <p:nvPr>
            <p:ph type="ftr" sz="quarter" idx="11"/>
          </p:nvPr>
        </p:nvSpPr>
        <p:spPr/>
        <p:txBody>
          <a:bodyPr/>
          <a:lstStyle/>
          <a:p>
            <a:r>
              <a:rPr lang="en-US" smtClean="0"/>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t>10</a:t>
            </a:fld>
            <a:endParaRPr lang="en-US" dirty="0"/>
          </a:p>
        </p:txBody>
      </p:sp>
      <p:sp>
        <p:nvSpPr>
          <p:cNvPr id="11" name="Rectangle 2"/>
          <p:cNvSpPr>
            <a:spLocks noGrp="1" noChangeArrowheads="1"/>
          </p:cNvSpPr>
          <p:nvPr>
            <p:ph type="title"/>
          </p:nvPr>
        </p:nvSpPr>
        <p:spPr/>
        <p:txBody>
          <a:bodyPr>
            <a:noAutofit/>
          </a:bodyPr>
          <a:lstStyle/>
          <a:p>
            <a:pPr marL="60325">
              <a:lnSpc>
                <a:spcPct val="80000"/>
              </a:lnSpc>
              <a:spcBef>
                <a:spcPct val="35000"/>
              </a:spcBef>
              <a:defRPr/>
            </a:pPr>
            <a:r>
              <a:rPr lang="en-US" cap="none" dirty="0">
                <a:ea typeface="+mn-ea"/>
                <a:cs typeface="+mn-cs"/>
              </a:rPr>
              <a:t>Test Administrator (TA) Training </a:t>
            </a:r>
            <a:r>
              <a:rPr lang="en-US" cap="none" dirty="0" smtClean="0">
                <a:ea typeface="+mn-ea"/>
                <a:cs typeface="+mn-cs"/>
              </a:rPr>
              <a:t>Considerations</a:t>
            </a:r>
            <a:endParaRPr lang="en-US" cap="none" dirty="0">
              <a:ea typeface="+mn-ea"/>
              <a:cs typeface="+mn-cs"/>
            </a:endParaRPr>
          </a:p>
        </p:txBody>
      </p:sp>
      <p:sp>
        <p:nvSpPr>
          <p:cNvPr id="10" name="TextBox 1"/>
          <p:cNvSpPr txBox="1">
            <a:spLocks noChangeArrowheads="1"/>
          </p:cNvSpPr>
          <p:nvPr/>
        </p:nvSpPr>
        <p:spPr bwMode="auto">
          <a:xfrm>
            <a:off x="7603133" y="5723301"/>
            <a:ext cx="39590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rgbClr val="0070C0"/>
                </a:solidFill>
                <a:latin typeface="+mn-lt"/>
              </a:rPr>
              <a:t>TAM, Section </a:t>
            </a:r>
            <a:r>
              <a:rPr lang="en-US" altLang="en-US" sz="1800" i="1" dirty="0" smtClean="0">
                <a:solidFill>
                  <a:srgbClr val="0070C0"/>
                </a:solidFill>
                <a:latin typeface="+mn-lt"/>
              </a:rPr>
              <a:t>1.5: Training Requirements</a:t>
            </a:r>
            <a:endParaRPr lang="en-US" altLang="en-US" sz="1800" i="1" dirty="0">
              <a:solidFill>
                <a:srgbClr val="0070C0"/>
              </a:solidFill>
              <a:latin typeface="+mn-lt"/>
            </a:endParaRPr>
          </a:p>
        </p:txBody>
      </p:sp>
    </p:spTree>
    <p:extLst>
      <p:ext uri="{BB962C8B-B14F-4D97-AF65-F5344CB8AC3E}">
        <p14:creationId xmlns:p14="http://schemas.microsoft.com/office/powerpoint/2010/main" val="2926426937"/>
      </p:ext>
    </p:extLst>
  </p:cSld>
  <p:clrMapOvr>
    <a:masterClrMapping/>
  </p:clrMapOvr>
  <mc:AlternateContent xmlns:mc="http://schemas.openxmlformats.org/markup-compatibility/2006" xmlns:p14="http://schemas.microsoft.com/office/powerpoint/2010/main">
    <mc:Choice Requires="p14">
      <p:transition spd="slow" p14:dur="2000" advTm="68000"/>
    </mc:Choice>
    <mc:Fallback xmlns="">
      <p:transition spd="slow" advTm="68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descr="Table listing the required modules for test administrators"/>
          <p:cNvSpPr txBox="1">
            <a:spLocks noChangeArrowheads="1"/>
          </p:cNvSpPr>
          <p:nvPr/>
        </p:nvSpPr>
        <p:spPr bwMode="auto">
          <a:xfrm>
            <a:off x="1752600" y="1851026"/>
            <a:ext cx="7772400" cy="121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4538" indent="-457200"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639763" indent="-2730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indent="-182563"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187450" indent="-182563"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1462088" indent="-182563"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19192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3764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28336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2908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buFont typeface="Wingdings" pitchFamily="2" charset="2"/>
              <a:buChar char="q"/>
              <a:defRPr/>
            </a:pPr>
            <a:endParaRPr lang="en-US" altLang="en-US" dirty="0">
              <a:solidFill>
                <a:schemeClr val="tx1">
                  <a:lumMod val="50000"/>
                </a:schemeClr>
              </a:solidFill>
              <a:latin typeface="+mn-lt"/>
            </a:endParaRPr>
          </a:p>
        </p:txBody>
      </p:sp>
      <p:sp>
        <p:nvSpPr>
          <p:cNvPr id="2" name="Content Placeholder 1" descr="Table listing the required training modules for test administrators"/>
          <p:cNvSpPr>
            <a:spLocks noGrp="1"/>
          </p:cNvSpPr>
          <p:nvPr>
            <p:ph idx="1"/>
          </p:nvPr>
        </p:nvSpPr>
        <p:spPr/>
        <p:txBody>
          <a:bodyPr>
            <a:normAutofit/>
          </a:bodyPr>
          <a:lstStyle/>
          <a:p>
            <a:pPr>
              <a:defRPr/>
            </a:pPr>
            <a:r>
              <a:rPr lang="en-US" sz="2200" dirty="0"/>
              <a:t>Module 2: TA Training</a:t>
            </a:r>
          </a:p>
          <a:p>
            <a:pPr>
              <a:defRPr/>
            </a:pPr>
            <a:r>
              <a:rPr lang="en-US" sz="2200" dirty="0"/>
              <a:t>Module 3: Accessibility Supports</a:t>
            </a:r>
          </a:p>
          <a:p>
            <a:pPr>
              <a:spcAft>
                <a:spcPts val="600"/>
              </a:spcAft>
              <a:defRPr/>
            </a:pPr>
            <a:r>
              <a:rPr lang="en-US" sz="2200" dirty="0"/>
              <a:t>Module 4: Test Security</a:t>
            </a:r>
          </a:p>
          <a:p>
            <a:pPr>
              <a:defRPr/>
            </a:pPr>
            <a:r>
              <a:rPr lang="en-US" sz="2200" dirty="0"/>
              <a:t>Module 5: ELA and Mathematics</a:t>
            </a:r>
          </a:p>
          <a:p>
            <a:pPr>
              <a:defRPr/>
            </a:pPr>
            <a:r>
              <a:rPr lang="en-US" sz="2200" dirty="0"/>
              <a:t>Module 6: Science </a:t>
            </a:r>
          </a:p>
          <a:p>
            <a:pPr>
              <a:defRPr/>
            </a:pPr>
            <a:r>
              <a:rPr lang="en-US" sz="2200" dirty="0"/>
              <a:t>Module 7: </a:t>
            </a:r>
            <a:r>
              <a:rPr lang="en-US" sz="2200" dirty="0" smtClean="0"/>
              <a:t>ELPA</a:t>
            </a:r>
          </a:p>
          <a:p>
            <a:pPr>
              <a:defRPr/>
            </a:pPr>
            <a:r>
              <a:rPr lang="en-US" sz="2200" dirty="0" smtClean="0"/>
              <a:t>Module 8: Interim Assessment Remote Administration</a:t>
            </a:r>
          </a:p>
          <a:p>
            <a:pPr>
              <a:defRPr/>
            </a:pPr>
            <a:r>
              <a:rPr lang="en-US" sz="2200" dirty="0" smtClean="0"/>
              <a:t>Module 9: SEED Survey</a:t>
            </a:r>
          </a:p>
          <a:p>
            <a:pPr>
              <a:defRPr/>
            </a:pPr>
            <a:r>
              <a:rPr lang="en-US" sz="2200" dirty="0" smtClean="0"/>
              <a:t>Module 10: Remote Test Administration</a:t>
            </a:r>
            <a:endParaRPr lang="en-US" sz="2200"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10" name="Slide Number Placeholder 9"/>
          <p:cNvSpPr>
            <a:spLocks noGrp="1"/>
          </p:cNvSpPr>
          <p:nvPr>
            <p:ph type="sldNum" sz="quarter" idx="12"/>
          </p:nvPr>
        </p:nvSpPr>
        <p:spPr/>
        <p:txBody>
          <a:bodyPr/>
          <a:lstStyle/>
          <a:p>
            <a:fld id="{357F5B69-6281-4C1F-8C38-6DA0F56DA430}" type="slidenum">
              <a:rPr lang="en-US" smtClean="0"/>
              <a:t>11</a:t>
            </a:fld>
            <a:endParaRPr lang="en-US" dirty="0"/>
          </a:p>
        </p:txBody>
      </p:sp>
      <p:sp>
        <p:nvSpPr>
          <p:cNvPr id="5" name="Rectangle 2"/>
          <p:cNvSpPr>
            <a:spLocks noGrp="1" noChangeArrowheads="1"/>
          </p:cNvSpPr>
          <p:nvPr>
            <p:ph type="title"/>
          </p:nvPr>
        </p:nvSpPr>
        <p:spPr/>
        <p:txBody>
          <a:bodyPr>
            <a:normAutofit/>
          </a:bodyPr>
          <a:lstStyle/>
          <a:p>
            <a:pPr marL="60325">
              <a:lnSpc>
                <a:spcPct val="80000"/>
              </a:lnSpc>
              <a:spcBef>
                <a:spcPct val="35000"/>
              </a:spcBef>
              <a:defRPr/>
            </a:pPr>
            <a:r>
              <a:rPr lang="en-US" sz="4000" cap="none" dirty="0">
                <a:ea typeface="+mn-ea"/>
                <a:cs typeface="+mn-cs"/>
              </a:rPr>
              <a:t>Test Administrator (TA) Training Required Modules</a:t>
            </a:r>
          </a:p>
        </p:txBody>
      </p:sp>
      <p:sp>
        <p:nvSpPr>
          <p:cNvPr id="6" name="Right Bracket 5" descr="Bracket showing which modules are required for all test administrators"/>
          <p:cNvSpPr/>
          <p:nvPr/>
        </p:nvSpPr>
        <p:spPr>
          <a:xfrm>
            <a:off x="4900839" y="1903815"/>
            <a:ext cx="304800" cy="1106658"/>
          </a:xfrm>
          <a:prstGeom prst="rightBracket">
            <a:avLst/>
          </a:prstGeom>
          <a:ln w="50800"/>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7" name="Right Bracket 6" descr="Bracket showing all of the modules reqiured for test administrators based on the tests"/>
          <p:cNvSpPr/>
          <p:nvPr/>
        </p:nvSpPr>
        <p:spPr>
          <a:xfrm>
            <a:off x="7019131" y="3324113"/>
            <a:ext cx="370568" cy="2329201"/>
          </a:xfrm>
          <a:prstGeom prst="rightBracket">
            <a:avLst/>
          </a:prstGeom>
          <a:ln w="50800"/>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22535" name="TextBox 7"/>
          <p:cNvSpPr txBox="1">
            <a:spLocks noChangeArrowheads="1"/>
          </p:cNvSpPr>
          <p:nvPr/>
        </p:nvSpPr>
        <p:spPr bwMode="auto">
          <a:xfrm>
            <a:off x="5364763" y="5790332"/>
            <a:ext cx="6192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smtClean="0">
                <a:solidFill>
                  <a:srgbClr val="0070C0"/>
                </a:solidFill>
                <a:latin typeface="+mn-lt"/>
                <a:hlinkClick r:id="rId3"/>
              </a:rPr>
              <a:t>Test </a:t>
            </a:r>
            <a:r>
              <a:rPr lang="en-US" altLang="en-US" sz="1800" i="1" dirty="0">
                <a:solidFill>
                  <a:srgbClr val="0070C0"/>
                </a:solidFill>
                <a:latin typeface="+mn-lt"/>
                <a:hlinkClick r:id="rId3"/>
              </a:rPr>
              <a:t>Administration and Security Training </a:t>
            </a:r>
            <a:r>
              <a:rPr lang="en-US" altLang="en-US" sz="1800" i="1" dirty="0" smtClean="0">
                <a:solidFill>
                  <a:srgbClr val="0070C0"/>
                </a:solidFill>
                <a:latin typeface="+mn-lt"/>
                <a:hlinkClick r:id="rId3"/>
              </a:rPr>
              <a:t>Modules</a:t>
            </a:r>
            <a:r>
              <a:rPr lang="en-US" altLang="en-US" sz="2000" i="1" dirty="0" smtClean="0">
                <a:solidFill>
                  <a:srgbClr val="0070C0"/>
                </a:solidFill>
                <a:latin typeface="+mn-lt"/>
                <a:hlinkClick r:id="rId3"/>
              </a:rPr>
              <a:t> </a:t>
            </a:r>
            <a:endParaRPr lang="en-US" altLang="en-US" sz="2000" dirty="0">
              <a:solidFill>
                <a:srgbClr val="0070C0"/>
              </a:solidFill>
              <a:latin typeface="+mn-lt"/>
            </a:endParaRPr>
          </a:p>
        </p:txBody>
      </p:sp>
      <p:sp>
        <p:nvSpPr>
          <p:cNvPr id="3" name="TextBox 8"/>
          <p:cNvSpPr txBox="1">
            <a:spLocks noChangeArrowheads="1"/>
          </p:cNvSpPr>
          <p:nvPr/>
        </p:nvSpPr>
        <p:spPr bwMode="auto">
          <a:xfrm>
            <a:off x="5364763" y="2024343"/>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defRPr/>
            </a:pPr>
            <a:r>
              <a:rPr lang="en-US" altLang="en-US" sz="2000" dirty="0">
                <a:latin typeface="+mn-lt"/>
              </a:rPr>
              <a:t>Required for all TAs</a:t>
            </a:r>
          </a:p>
        </p:txBody>
      </p:sp>
      <p:sp>
        <p:nvSpPr>
          <p:cNvPr id="22536" name="TextBox 9"/>
          <p:cNvSpPr txBox="1">
            <a:spLocks noChangeArrowheads="1"/>
          </p:cNvSpPr>
          <p:nvPr/>
        </p:nvSpPr>
        <p:spPr bwMode="auto">
          <a:xfrm>
            <a:off x="7598178" y="3980713"/>
            <a:ext cx="26209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defRPr/>
            </a:pPr>
            <a:r>
              <a:rPr lang="en-US" altLang="en-US" sz="2000" dirty="0">
                <a:latin typeface="+mn-lt"/>
              </a:rPr>
              <a:t>Required for TAs based on the test(s) they will administer</a:t>
            </a:r>
          </a:p>
        </p:txBody>
      </p:sp>
    </p:spTree>
    <p:extLst>
      <p:ext uri="{BB962C8B-B14F-4D97-AF65-F5344CB8AC3E}">
        <p14:creationId xmlns:p14="http://schemas.microsoft.com/office/powerpoint/2010/main" val="2195418868"/>
      </p:ext>
    </p:extLst>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noAutofit/>
          </a:bodyPr>
          <a:lstStyle/>
          <a:p>
            <a:pPr>
              <a:lnSpc>
                <a:spcPct val="110000"/>
              </a:lnSpc>
              <a:spcBef>
                <a:spcPct val="0"/>
              </a:spcBef>
              <a:spcAft>
                <a:spcPts val="600"/>
              </a:spcAft>
              <a:defRPr/>
            </a:pPr>
            <a:r>
              <a:rPr lang="en-US" altLang="en-US" sz="2400" dirty="0">
                <a:solidFill>
                  <a:schemeClr val="tx1">
                    <a:lumMod val="50000"/>
                  </a:schemeClr>
                </a:solidFill>
              </a:rPr>
              <a:t>Trainings can incorporate independent study time for added flexibility</a:t>
            </a:r>
          </a:p>
          <a:p>
            <a:pPr>
              <a:lnSpc>
                <a:spcPct val="110000"/>
              </a:lnSpc>
              <a:spcBef>
                <a:spcPct val="0"/>
              </a:spcBef>
              <a:spcAft>
                <a:spcPts val="600"/>
              </a:spcAft>
              <a:defRPr/>
            </a:pPr>
            <a:r>
              <a:rPr lang="en-US" altLang="en-US" sz="2400" dirty="0">
                <a:solidFill>
                  <a:schemeClr val="tx1">
                    <a:lumMod val="50000"/>
                  </a:schemeClr>
                </a:solidFill>
              </a:rPr>
              <a:t>Track which staff have received training and signed an Assurance Form </a:t>
            </a:r>
          </a:p>
          <a:p>
            <a:pPr>
              <a:lnSpc>
                <a:spcPct val="110000"/>
              </a:lnSpc>
              <a:spcBef>
                <a:spcPct val="0"/>
              </a:spcBef>
              <a:spcAft>
                <a:spcPts val="600"/>
              </a:spcAft>
              <a:defRPr/>
            </a:pPr>
            <a:r>
              <a:rPr lang="en-US" altLang="en-US" sz="2400" dirty="0">
                <a:solidFill>
                  <a:schemeClr val="tx1">
                    <a:lumMod val="50000"/>
                  </a:schemeClr>
                </a:solidFill>
              </a:rPr>
              <a:t>Access to the OSAS System may be granted to staff only upon completion of training requirements</a:t>
            </a:r>
          </a:p>
          <a:p>
            <a:pPr>
              <a:lnSpc>
                <a:spcPct val="110000"/>
              </a:lnSpc>
              <a:spcBef>
                <a:spcPct val="0"/>
              </a:spcBef>
              <a:spcAft>
                <a:spcPts val="600"/>
              </a:spcAft>
              <a:defRPr/>
            </a:pPr>
            <a:r>
              <a:rPr lang="en-US" altLang="en-US" sz="2400" dirty="0">
                <a:solidFill>
                  <a:schemeClr val="tx1">
                    <a:lumMod val="50000"/>
                  </a:schemeClr>
                </a:solidFill>
              </a:rPr>
              <a:t>Develop a plan to provide “make-up” training to new hires or substitutes who will be involved in test administration</a:t>
            </a:r>
          </a:p>
          <a:p>
            <a:pPr>
              <a:lnSpc>
                <a:spcPct val="110000"/>
              </a:lnSpc>
              <a:spcBef>
                <a:spcPct val="0"/>
              </a:spcBef>
              <a:spcAft>
                <a:spcPts val="600"/>
              </a:spcAft>
              <a:defRPr/>
            </a:pPr>
            <a:r>
              <a:rPr lang="en-US" altLang="en-US" sz="2400" dirty="0">
                <a:solidFill>
                  <a:schemeClr val="tx1">
                    <a:lumMod val="50000"/>
                  </a:schemeClr>
                </a:solidFill>
              </a:rPr>
              <a:t>Provide a brief refresher training or supplemental resources before the start of each testing window</a:t>
            </a:r>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12</a:t>
            </a:fld>
            <a:endParaRPr lang="en-US" dirty="0"/>
          </a:p>
        </p:txBody>
      </p:sp>
      <p:sp>
        <p:nvSpPr>
          <p:cNvPr id="2" name="Title 1"/>
          <p:cNvSpPr>
            <a:spLocks noGrp="1"/>
          </p:cNvSpPr>
          <p:nvPr>
            <p:ph type="title"/>
          </p:nvPr>
        </p:nvSpPr>
        <p:spPr/>
        <p:txBody>
          <a:bodyPr>
            <a:normAutofit/>
          </a:bodyPr>
          <a:lstStyle/>
          <a:p>
            <a:pPr>
              <a:defRPr/>
            </a:pPr>
            <a:r>
              <a:rPr lang="en-US" sz="4800" dirty="0">
                <a:ea typeface="+mn-ea"/>
                <a:cs typeface="+mn-cs"/>
              </a:rPr>
              <a:t>Training Considerations</a:t>
            </a:r>
          </a:p>
        </p:txBody>
      </p:sp>
      <p:sp>
        <p:nvSpPr>
          <p:cNvPr id="24581" name="TextBox 7"/>
          <p:cNvSpPr txBox="1">
            <a:spLocks noChangeArrowheads="1"/>
          </p:cNvSpPr>
          <p:nvPr/>
        </p:nvSpPr>
        <p:spPr bwMode="auto">
          <a:xfrm>
            <a:off x="7392473" y="5749969"/>
            <a:ext cx="4109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smtClean="0">
                <a:solidFill>
                  <a:srgbClr val="0070C0"/>
                </a:solidFill>
                <a:latin typeface="Times New Roman" panose="02020603050405020304" pitchFamily="18" charset="0"/>
                <a:hlinkClick r:id="rId3"/>
              </a:rPr>
              <a:t>TA </a:t>
            </a:r>
            <a:r>
              <a:rPr lang="en-US" altLang="en-US" sz="1800" i="1" dirty="0">
                <a:solidFill>
                  <a:srgbClr val="0070C0"/>
                </a:solidFill>
                <a:latin typeface="Times New Roman" panose="02020603050405020304" pitchFamily="18" charset="0"/>
                <a:hlinkClick r:id="rId3"/>
              </a:rPr>
              <a:t>Training Promising Practices</a:t>
            </a:r>
            <a:endParaRPr lang="en-US" altLang="en-US" sz="1800" i="1"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2000402354"/>
      </p:ext>
    </p:extLst>
  </p:cSld>
  <p:clrMapOvr>
    <a:masterClrMapping/>
  </p:clrMapOvr>
  <mc:AlternateContent xmlns:mc="http://schemas.openxmlformats.org/markup-compatibility/2006" xmlns:p14="http://schemas.microsoft.com/office/powerpoint/2010/main">
    <mc:Choice Requires="p14">
      <p:transition spd="slow" p14:dur="2000" advTm="57000"/>
    </mc:Choice>
    <mc:Fallback xmlns="">
      <p:transition spd="slow" advTm="57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r>
              <a:rPr lang="en-US" dirty="0"/>
              <a:t>Disseminate ODE-issued testing updates and alerts to staff involved in state testing*</a:t>
            </a:r>
          </a:p>
          <a:p>
            <a:pPr lvl="1"/>
            <a:r>
              <a:rPr lang="en-US" dirty="0"/>
              <a:t>Weekly AA Update</a:t>
            </a:r>
          </a:p>
          <a:p>
            <a:pPr lvl="1"/>
            <a:r>
              <a:rPr lang="en-US" dirty="0"/>
              <a:t>DTC Alerts</a:t>
            </a:r>
          </a:p>
          <a:p>
            <a:pPr lvl="1"/>
            <a:r>
              <a:rPr lang="en-US" dirty="0"/>
              <a:t>Reminders about test windows and downtimes</a:t>
            </a:r>
          </a:p>
          <a:p>
            <a:r>
              <a:rPr lang="en-US" sz="2400" dirty="0"/>
              <a:t>Respond to questions from staff using Regional ESD </a:t>
            </a:r>
            <a:r>
              <a:rPr lang="en-US" sz="2400" dirty="0" smtClean="0"/>
              <a:t>Partners </a:t>
            </a:r>
            <a:r>
              <a:rPr lang="en-US" sz="2400" dirty="0"/>
              <a:t>when necessary</a:t>
            </a:r>
          </a:p>
          <a:p>
            <a:pPr marL="0" indent="0">
              <a:buNone/>
            </a:pPr>
            <a:endParaRPr lang="en-US" sz="2400" dirty="0" smtClean="0"/>
          </a:p>
          <a:p>
            <a:pPr marL="0" indent="0">
              <a:buNone/>
            </a:pPr>
            <a:r>
              <a:rPr lang="en-US" sz="2400" i="1" dirty="0" smtClean="0"/>
              <a:t>* </a:t>
            </a:r>
            <a:r>
              <a:rPr lang="en-US" sz="2400" i="1" dirty="0"/>
              <a:t>Monthly informal DTC webinars with ODE are another resource to get updates, ask questions, and share ideas with your peers</a:t>
            </a:r>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13</a:t>
            </a:fld>
            <a:endParaRPr lang="en-US" dirty="0"/>
          </a:p>
        </p:txBody>
      </p:sp>
      <p:sp>
        <p:nvSpPr>
          <p:cNvPr id="10" name="Rectangle 8"/>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buClr>
                <a:srgbClr val="73843C"/>
              </a:buClr>
              <a:buFontTx/>
              <a:buNone/>
              <a:defRPr/>
            </a:pPr>
            <a:r>
              <a:rPr lang="en-US" altLang="en-US" sz="4800" dirty="0">
                <a:solidFill>
                  <a:schemeClr val="accent4"/>
                </a:solidFill>
                <a:latin typeface="+mj-lt"/>
                <a:cs typeface="Times New Roman" pitchFamily="18" charset="0"/>
              </a:rPr>
              <a:t>Supporting Staff in Test Administration</a:t>
            </a:r>
          </a:p>
        </p:txBody>
      </p:sp>
      <p:sp>
        <p:nvSpPr>
          <p:cNvPr id="9" name="TextBox 1"/>
          <p:cNvSpPr txBox="1">
            <a:spLocks noChangeArrowheads="1"/>
          </p:cNvSpPr>
          <p:nvPr/>
        </p:nvSpPr>
        <p:spPr bwMode="auto">
          <a:xfrm>
            <a:off x="7603133" y="5723301"/>
            <a:ext cx="39590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rgbClr val="0070C0"/>
                </a:solidFill>
                <a:latin typeface="+mn-lt"/>
              </a:rPr>
              <a:t>TAM, Section </a:t>
            </a:r>
            <a:r>
              <a:rPr lang="en-US" altLang="en-US" sz="1800" i="1" dirty="0" smtClean="0">
                <a:solidFill>
                  <a:srgbClr val="0070C0"/>
                </a:solidFill>
                <a:latin typeface="+mn-lt"/>
              </a:rPr>
              <a:t>1.5: Training Requirements</a:t>
            </a:r>
            <a:endParaRPr lang="en-US" altLang="en-US" sz="1800" i="1" dirty="0">
              <a:solidFill>
                <a:srgbClr val="0070C0"/>
              </a:solidFill>
              <a:latin typeface="+mn-lt"/>
            </a:endParaRPr>
          </a:p>
        </p:txBody>
      </p:sp>
    </p:spTree>
    <p:extLst>
      <p:ext uri="{BB962C8B-B14F-4D97-AF65-F5344CB8AC3E}">
        <p14:creationId xmlns:p14="http://schemas.microsoft.com/office/powerpoint/2010/main" val="3081090078"/>
      </p:ext>
    </p:extLst>
  </p:cSld>
  <p:clrMapOvr>
    <a:masterClrMapping/>
  </p:clrMapOvr>
  <mc:AlternateContent xmlns:mc="http://schemas.openxmlformats.org/markup-compatibility/2006" xmlns:p14="http://schemas.microsoft.com/office/powerpoint/2010/main">
    <mc:Choice Requires="p14">
      <p:transition spd="slow" p14:dur="2000" advTm="53000"/>
    </mc:Choice>
    <mc:Fallback xmlns="">
      <p:transition spd="slow" advTm="5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7558606" cy="4109010"/>
          </a:xfrm>
        </p:spPr>
        <p:txBody>
          <a:bodyPr/>
          <a:lstStyle/>
          <a:p>
            <a:pPr>
              <a:defRPr/>
            </a:pPr>
            <a:r>
              <a:rPr lang="en-US" sz="2800" dirty="0" smtClean="0"/>
              <a:t>O</a:t>
            </a:r>
            <a:r>
              <a:rPr lang="en-US" sz="2800" dirty="0" smtClean="0">
                <a:solidFill>
                  <a:schemeClr val="tx1">
                    <a:lumMod val="50000"/>
                  </a:schemeClr>
                </a:solidFill>
              </a:rPr>
              <a:t>ne </a:t>
            </a:r>
            <a:r>
              <a:rPr lang="en-US" sz="2800" dirty="0">
                <a:solidFill>
                  <a:schemeClr val="tx1">
                    <a:lumMod val="50000"/>
                  </a:schemeClr>
                </a:solidFill>
              </a:rPr>
              <a:t>“DTC” </a:t>
            </a:r>
            <a:r>
              <a:rPr lang="en-US" sz="2800" dirty="0" smtClean="0">
                <a:solidFill>
                  <a:schemeClr val="tx1">
                    <a:lumMod val="50000"/>
                  </a:schemeClr>
                </a:solidFill>
              </a:rPr>
              <a:t>allowed </a:t>
            </a:r>
            <a:r>
              <a:rPr lang="en-US" sz="2800" dirty="0">
                <a:solidFill>
                  <a:schemeClr val="tx1">
                    <a:lumMod val="50000"/>
                  </a:schemeClr>
                </a:solidFill>
              </a:rPr>
              <a:t>per </a:t>
            </a:r>
            <a:r>
              <a:rPr lang="en-US" sz="2800" dirty="0" smtClean="0">
                <a:solidFill>
                  <a:schemeClr val="tx1">
                    <a:lumMod val="50000"/>
                  </a:schemeClr>
                </a:solidFill>
              </a:rPr>
              <a:t>district; multiple </a:t>
            </a:r>
            <a:r>
              <a:rPr lang="en-US" sz="2800" dirty="0">
                <a:solidFill>
                  <a:schemeClr val="tx1">
                    <a:lumMod val="50000"/>
                  </a:schemeClr>
                </a:solidFill>
              </a:rPr>
              <a:t>“District Level User” roles permitted</a:t>
            </a:r>
          </a:p>
          <a:p>
            <a:pPr>
              <a:defRPr/>
            </a:pPr>
            <a:r>
              <a:rPr lang="en-US" sz="2800" dirty="0">
                <a:solidFill>
                  <a:schemeClr val="tx1">
                    <a:lumMod val="50000"/>
                  </a:schemeClr>
                </a:solidFill>
              </a:rPr>
              <a:t>DTC creates district- and school-level accounts:</a:t>
            </a:r>
          </a:p>
          <a:p>
            <a:pPr lvl="1">
              <a:defRPr/>
            </a:pPr>
            <a:r>
              <a:rPr lang="en-US" sz="2800" dirty="0">
                <a:solidFill>
                  <a:schemeClr val="tx1">
                    <a:lumMod val="50000"/>
                  </a:schemeClr>
                </a:solidFill>
              </a:rPr>
              <a:t>District Level Users</a:t>
            </a:r>
          </a:p>
          <a:p>
            <a:pPr lvl="1">
              <a:defRPr/>
            </a:pPr>
            <a:r>
              <a:rPr lang="en-US" sz="2800" dirty="0">
                <a:solidFill>
                  <a:schemeClr val="tx1">
                    <a:lumMod val="50000"/>
                  </a:schemeClr>
                </a:solidFill>
              </a:rPr>
              <a:t>District Report Viewers</a:t>
            </a:r>
          </a:p>
          <a:p>
            <a:pPr lvl="1">
              <a:defRPr/>
            </a:pPr>
            <a:r>
              <a:rPr lang="en-US" sz="2800" dirty="0">
                <a:solidFill>
                  <a:schemeClr val="tx1">
                    <a:lumMod val="50000"/>
                  </a:schemeClr>
                </a:solidFill>
              </a:rPr>
              <a:t>School Test Coordinators</a:t>
            </a:r>
          </a:p>
          <a:p>
            <a:pPr lvl="1">
              <a:defRPr/>
            </a:pPr>
            <a:r>
              <a:rPr lang="en-US" sz="2800" dirty="0">
                <a:solidFill>
                  <a:schemeClr val="tx1">
                    <a:lumMod val="50000"/>
                  </a:schemeClr>
                </a:solidFill>
              </a:rPr>
              <a:t>School Report Viewers</a:t>
            </a:r>
          </a:p>
          <a:p>
            <a:pPr lvl="1">
              <a:defRPr/>
            </a:pPr>
            <a:r>
              <a:rPr lang="en-US" sz="2800" dirty="0">
                <a:solidFill>
                  <a:schemeClr val="tx1">
                    <a:lumMod val="50000"/>
                  </a:schemeClr>
                </a:solidFill>
              </a:rPr>
              <a:t>Test Administrators</a:t>
            </a:r>
          </a:p>
          <a:p>
            <a:pPr lvl="1">
              <a:defRPr/>
            </a:pPr>
            <a:r>
              <a:rPr lang="en-US" sz="2800" dirty="0">
                <a:solidFill>
                  <a:schemeClr val="tx1">
                    <a:lumMod val="50000"/>
                  </a:schemeClr>
                </a:solidFill>
              </a:rPr>
              <a:t>Test Technicians</a:t>
            </a:r>
          </a:p>
          <a:p>
            <a:pPr>
              <a:defRPr/>
            </a:pPr>
            <a:endParaRPr lang="en-US" dirty="0">
              <a:solidFill>
                <a:schemeClr val="tx1">
                  <a:lumMod val="50000"/>
                </a:schemeClr>
              </a:solidFill>
            </a:endParaRPr>
          </a:p>
        </p:txBody>
      </p:sp>
      <p:sp>
        <p:nvSpPr>
          <p:cNvPr id="7" name="Footer Placeholder 6"/>
          <p:cNvSpPr>
            <a:spLocks noGrp="1"/>
          </p:cNvSpPr>
          <p:nvPr>
            <p:ph type="ftr" sz="quarter" idx="11"/>
          </p:nvPr>
        </p:nvSpPr>
        <p:spPr/>
        <p:txBody>
          <a:bodyPr/>
          <a:lstStyle/>
          <a:p>
            <a:r>
              <a:rPr lang="en-US" smtClean="0"/>
              <a:t>Oregon Department of Education</a:t>
            </a:r>
            <a:endParaRPr lang="en-US" dirty="0"/>
          </a:p>
        </p:txBody>
      </p:sp>
      <p:sp>
        <p:nvSpPr>
          <p:cNvPr id="8" name="Slide Number Placeholder 7"/>
          <p:cNvSpPr>
            <a:spLocks noGrp="1"/>
          </p:cNvSpPr>
          <p:nvPr>
            <p:ph type="sldNum" sz="quarter" idx="12"/>
          </p:nvPr>
        </p:nvSpPr>
        <p:spPr/>
        <p:txBody>
          <a:bodyPr/>
          <a:lstStyle/>
          <a:p>
            <a:fld id="{357F5B69-6281-4C1F-8C38-6DA0F56DA430}" type="slidenum">
              <a:rPr lang="en-US" smtClean="0"/>
              <a:t>14</a:t>
            </a:fld>
            <a:endParaRPr lang="en-US" dirty="0"/>
          </a:p>
        </p:txBody>
      </p:sp>
      <p:sp>
        <p:nvSpPr>
          <p:cNvPr id="4" name="Rectangle 2"/>
          <p:cNvSpPr>
            <a:spLocks noGrp="1" noChangeArrowheads="1"/>
          </p:cNvSpPr>
          <p:nvPr>
            <p:ph type="title"/>
          </p:nvPr>
        </p:nvSpPr>
        <p:spPr/>
        <p:txBody>
          <a:bodyPr>
            <a:noAutofit/>
          </a:bodyPr>
          <a:lstStyle/>
          <a:p>
            <a:pPr marL="60325">
              <a:lnSpc>
                <a:spcPct val="80000"/>
              </a:lnSpc>
              <a:spcBef>
                <a:spcPct val="35000"/>
              </a:spcBef>
              <a:defRPr/>
            </a:pPr>
            <a:r>
              <a:rPr lang="en-US" sz="4800" dirty="0">
                <a:ea typeface="+mn-ea"/>
                <a:cs typeface="+mn-cs"/>
              </a:rPr>
              <a:t>Creating </a:t>
            </a:r>
            <a:r>
              <a:rPr lang="en-US" sz="4800" dirty="0" smtClean="0">
                <a:ea typeface="+mn-ea"/>
                <a:cs typeface="+mn-cs"/>
              </a:rPr>
              <a:t>User </a:t>
            </a:r>
            <a:r>
              <a:rPr lang="en-US" sz="4800" dirty="0">
                <a:ea typeface="+mn-ea"/>
                <a:cs typeface="+mn-cs"/>
              </a:rPr>
              <a:t>Accounts in TIDE</a:t>
            </a:r>
          </a:p>
        </p:txBody>
      </p:sp>
      <p:pic>
        <p:nvPicPr>
          <p:cNvPr id="3" name="Picture 2" descr="TIDE User Guide screenshot"/>
          <p:cNvPicPr>
            <a:picLocks noChangeAspect="1"/>
          </p:cNvPicPr>
          <p:nvPr/>
        </p:nvPicPr>
        <p:blipFill>
          <a:blip r:embed="rId3"/>
          <a:stretch>
            <a:fillRect/>
          </a:stretch>
        </p:blipFill>
        <p:spPr>
          <a:xfrm>
            <a:off x="8396514" y="1458707"/>
            <a:ext cx="3451424" cy="4411160"/>
          </a:xfrm>
          <a:prstGeom prst="rect">
            <a:avLst/>
          </a:prstGeom>
          <a:ln w="25400">
            <a:solidFill>
              <a:srgbClr val="006CAD"/>
            </a:solidFill>
          </a:ln>
        </p:spPr>
      </p:pic>
      <p:sp>
        <p:nvSpPr>
          <p:cNvPr id="10" name="TextBox 5"/>
          <p:cNvSpPr txBox="1">
            <a:spLocks noChangeArrowheads="1"/>
          </p:cNvSpPr>
          <p:nvPr/>
        </p:nvSpPr>
        <p:spPr bwMode="auto">
          <a:xfrm>
            <a:off x="9868567" y="5875927"/>
            <a:ext cx="1688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smtClean="0">
                <a:solidFill>
                  <a:srgbClr val="006CAD"/>
                </a:solidFill>
                <a:latin typeface="+mn-lt"/>
                <a:hlinkClick r:id="rId4"/>
              </a:rPr>
              <a:t>TIDE </a:t>
            </a:r>
            <a:r>
              <a:rPr lang="en-US" altLang="en-US" sz="1800" i="1" dirty="0">
                <a:solidFill>
                  <a:srgbClr val="006CAD"/>
                </a:solidFill>
                <a:latin typeface="+mn-lt"/>
                <a:hlinkClick r:id="rId4"/>
              </a:rPr>
              <a:t>User </a:t>
            </a:r>
            <a:r>
              <a:rPr lang="en-US" altLang="en-US" sz="1800" i="1" dirty="0" smtClean="0">
                <a:solidFill>
                  <a:srgbClr val="006CAD"/>
                </a:solidFill>
                <a:latin typeface="+mn-lt"/>
                <a:hlinkClick r:id="rId4"/>
              </a:rPr>
              <a:t>Guide</a:t>
            </a:r>
            <a:endParaRPr lang="en-US" altLang="en-US" sz="1800" u="sng" dirty="0">
              <a:solidFill>
                <a:srgbClr val="006CAD"/>
              </a:solidFill>
              <a:latin typeface="+mn-lt"/>
            </a:endParaRPr>
          </a:p>
        </p:txBody>
      </p:sp>
    </p:spTree>
    <p:extLst>
      <p:ext uri="{BB962C8B-B14F-4D97-AF65-F5344CB8AC3E}">
        <p14:creationId xmlns:p14="http://schemas.microsoft.com/office/powerpoint/2010/main" val="1681280693"/>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p:txBody>
          <a:bodyPr>
            <a:normAutofit/>
          </a:bodyPr>
          <a:lstStyle/>
          <a:p>
            <a:pPr>
              <a:spcAft>
                <a:spcPts val="1200"/>
              </a:spcAft>
            </a:pPr>
            <a:r>
              <a:rPr lang="en-US" altLang="en-US" sz="2800" dirty="0"/>
              <a:t>What are the local considerations and challenges around training within your school or district?</a:t>
            </a:r>
          </a:p>
          <a:p>
            <a:pPr>
              <a:spcAft>
                <a:spcPts val="1200"/>
              </a:spcAft>
            </a:pPr>
            <a:r>
              <a:rPr lang="en-US" altLang="en-US" sz="2800" dirty="0"/>
              <a:t>What are some effective approaches you could use to address these challenges?</a:t>
            </a:r>
          </a:p>
          <a:p>
            <a:pPr>
              <a:spcAft>
                <a:spcPts val="1200"/>
              </a:spcAft>
            </a:pPr>
            <a:r>
              <a:rPr lang="en-US" altLang="en-US" sz="2800" dirty="0"/>
              <a:t>Who within your school or district needs to be included when coordinating TA training?</a:t>
            </a:r>
          </a:p>
          <a:p>
            <a:pPr>
              <a:spcAft>
                <a:spcPts val="1200"/>
              </a:spcAft>
            </a:pPr>
            <a:r>
              <a:rPr lang="en-US" altLang="en-US" sz="2800" dirty="0"/>
              <a:t>What resources do you plan to use to assist you in planning and implementing TA training?</a:t>
            </a:r>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15</a:t>
            </a:fld>
            <a:endParaRPr lang="en-US" dirty="0"/>
          </a:p>
        </p:txBody>
      </p:sp>
      <p:sp>
        <p:nvSpPr>
          <p:cNvPr id="2" name="Title 1"/>
          <p:cNvSpPr>
            <a:spLocks noGrp="1"/>
          </p:cNvSpPr>
          <p:nvPr>
            <p:ph type="title"/>
          </p:nvPr>
        </p:nvSpPr>
        <p:spPr/>
        <p:txBody>
          <a:bodyPr>
            <a:noAutofit/>
          </a:bodyPr>
          <a:lstStyle/>
          <a:p>
            <a:pPr>
              <a:defRPr/>
            </a:pPr>
            <a:r>
              <a:rPr lang="en-US" sz="4800" dirty="0">
                <a:ea typeface="+mn-ea"/>
                <a:cs typeface="+mn-cs"/>
              </a:rPr>
              <a:t>Q &amp; A Discussion</a:t>
            </a:r>
          </a:p>
        </p:txBody>
      </p:sp>
    </p:spTree>
    <p:extLst>
      <p:ext uri="{BB962C8B-B14F-4D97-AF65-F5344CB8AC3E}">
        <p14:creationId xmlns:p14="http://schemas.microsoft.com/office/powerpoint/2010/main" val="1961237335"/>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a:t>Scheduling</a:t>
            </a:r>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16</a:t>
            </a:fld>
            <a:endParaRPr lang="en-US" dirty="0"/>
          </a:p>
        </p:txBody>
      </p:sp>
      <p:sp>
        <p:nvSpPr>
          <p:cNvPr id="3" name="Content Placeholder 2"/>
          <p:cNvSpPr>
            <a:spLocks noGrp="1"/>
          </p:cNvSpPr>
          <p:nvPr>
            <p:ph idx="4294967295"/>
          </p:nvPr>
        </p:nvSpPr>
        <p:spPr>
          <a:xfrm>
            <a:off x="717831" y="4550875"/>
            <a:ext cx="10783887" cy="1427162"/>
          </a:xfrm>
        </p:spPr>
        <p:txBody>
          <a:bodyPr>
            <a:noAutofit/>
          </a:bodyPr>
          <a:lstStyle/>
          <a:p>
            <a:pPr marL="0" indent="0" algn="ctr">
              <a:buNone/>
            </a:pPr>
            <a:r>
              <a:rPr lang="en-US" altLang="en-US" sz="3200" i="1" dirty="0" smtClean="0"/>
              <a:t>Provide </a:t>
            </a:r>
            <a:r>
              <a:rPr lang="en-US" altLang="en-US" sz="3200" i="1" dirty="0"/>
              <a:t>students adequate resources such as technology, space, and time to demonstrate what they know and can do on the test</a:t>
            </a:r>
            <a:r>
              <a:rPr lang="en-US" altLang="en-US" sz="3200" i="1" dirty="0" smtClean="0"/>
              <a:t>.</a:t>
            </a:r>
            <a:endParaRPr lang="en-US" altLang="en-US" sz="3200" i="1" dirty="0"/>
          </a:p>
        </p:txBody>
      </p:sp>
    </p:spTree>
    <p:extLst>
      <p:ext uri="{BB962C8B-B14F-4D97-AF65-F5344CB8AC3E}">
        <p14:creationId xmlns:p14="http://schemas.microsoft.com/office/powerpoint/2010/main" val="99738188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5"/>
          <p:cNvSpPr>
            <a:spLocks noChangeArrowheads="1"/>
          </p:cNvSpPr>
          <p:nvPr/>
        </p:nvSpPr>
        <p:spPr bwMode="auto">
          <a:xfrm>
            <a:off x="717177" y="4655127"/>
            <a:ext cx="10784542" cy="84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marL="0" indent="0" eaLnBrk="1" hangingPunct="1">
              <a:lnSpc>
                <a:spcPct val="80000"/>
              </a:lnSpc>
              <a:spcBef>
                <a:spcPct val="20000"/>
              </a:spcBef>
              <a:buClrTx/>
              <a:buSzTx/>
              <a:buNone/>
              <a:defRPr/>
            </a:pPr>
            <a:r>
              <a:rPr lang="en-US" altLang="en-US" sz="2800" dirty="0" smtClean="0">
                <a:latin typeface="+mn-lt"/>
              </a:rPr>
              <a:t>For exact dates, see statewide </a:t>
            </a:r>
            <a:r>
              <a:rPr lang="en-US" altLang="en-US" sz="2800" dirty="0">
                <a:latin typeface="+mn-lt"/>
              </a:rPr>
              <a:t>test </a:t>
            </a:r>
            <a:r>
              <a:rPr lang="en-US" altLang="en-US" sz="2800" dirty="0" smtClean="0">
                <a:latin typeface="+mn-lt"/>
              </a:rPr>
              <a:t>schedule in the </a:t>
            </a:r>
            <a:r>
              <a:rPr lang="en-US" altLang="en-US" sz="2800" dirty="0" smtClean="0">
                <a:latin typeface="+mn-lt"/>
                <a:hlinkClick r:id="rId3"/>
              </a:rPr>
              <a:t>TAM</a:t>
            </a:r>
            <a:r>
              <a:rPr lang="en-US" altLang="en-US" sz="2800" dirty="0" smtClean="0">
                <a:latin typeface="+mn-lt"/>
              </a:rPr>
              <a:t> and on </a:t>
            </a:r>
            <a:r>
              <a:rPr lang="en-US" altLang="en-US" sz="2800" dirty="0">
                <a:latin typeface="+mn-lt"/>
              </a:rPr>
              <a:t>ODE’s </a:t>
            </a:r>
            <a:r>
              <a:rPr lang="en-US" altLang="en-US" sz="2800" dirty="0" smtClean="0">
                <a:latin typeface="+mn-lt"/>
                <a:hlinkClick r:id="rId4"/>
              </a:rPr>
              <a:t>Test Administration</a:t>
            </a:r>
            <a:r>
              <a:rPr lang="en-US" altLang="en-US" sz="2800" dirty="0" smtClean="0">
                <a:latin typeface="+mn-lt"/>
              </a:rPr>
              <a:t> webpage.</a:t>
            </a:r>
            <a:endParaRPr lang="en-US" altLang="en-US" sz="2800" dirty="0">
              <a:latin typeface="+mn-lt"/>
            </a:endParaRPr>
          </a:p>
        </p:txBody>
      </p:sp>
      <p:sp>
        <p:nvSpPr>
          <p:cNvPr id="2" name="TextBox 4"/>
          <p:cNvSpPr txBox="1">
            <a:spLocks noChangeArrowheads="1"/>
          </p:cNvSpPr>
          <p:nvPr/>
        </p:nvSpPr>
        <p:spPr bwMode="auto">
          <a:xfrm>
            <a:off x="5524505" y="5675521"/>
            <a:ext cx="5977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rgbClr val="0070C0"/>
                </a:solidFill>
                <a:latin typeface="+mn-lt"/>
              </a:rPr>
              <a:t>TAM, Appendix A: Oregon Statewide Summative Test Schedule</a:t>
            </a:r>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17</a:t>
            </a:fld>
            <a:endParaRPr lang="en-US" dirty="0"/>
          </a:p>
        </p:txBody>
      </p:sp>
      <p:sp>
        <p:nvSpPr>
          <p:cNvPr id="10" name="Rectangle 6"/>
          <p:cNvSpPr>
            <a:spLocks noGrp="1" noChangeArrowheads="1"/>
          </p:cNvSpPr>
          <p:nvPr>
            <p:ph type="title"/>
          </p:nvPr>
        </p:nvSpPr>
        <p:spPr bwMode="auto">
          <a:xfrm>
            <a:off x="717176" y="726530"/>
            <a:ext cx="1078454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defRPr/>
            </a:pPr>
            <a:r>
              <a:rPr lang="en-US" altLang="en-US" sz="4800" dirty="0">
                <a:solidFill>
                  <a:schemeClr val="accent3"/>
                </a:solidFill>
                <a:latin typeface="+mj-lt"/>
              </a:rPr>
              <a:t>Statewide Summative Test Schedule</a:t>
            </a:r>
          </a:p>
        </p:txBody>
      </p:sp>
      <p:graphicFrame>
        <p:nvGraphicFramePr>
          <p:cNvPr id="4" name="Table 3" descr="&quot;&quot;"/>
          <p:cNvGraphicFramePr>
            <a:graphicFrameLocks noGrp="1"/>
          </p:cNvGraphicFramePr>
          <p:nvPr>
            <p:extLst>
              <p:ext uri="{D42A27DB-BD31-4B8C-83A1-F6EECF244321}">
                <p14:modId xmlns:p14="http://schemas.microsoft.com/office/powerpoint/2010/main" val="3289878561"/>
              </p:ext>
            </p:extLst>
          </p:nvPr>
        </p:nvGraphicFramePr>
        <p:xfrm>
          <a:off x="717176" y="1701948"/>
          <a:ext cx="10784542" cy="2859992"/>
        </p:xfrm>
        <a:graphic>
          <a:graphicData uri="http://schemas.openxmlformats.org/drawingml/2006/table">
            <a:tbl>
              <a:tblPr firstRow="1" bandRow="1">
                <a:tableStyleId>{F5AB1C69-6EDB-4FF4-983F-18BD219EF322}</a:tableStyleId>
              </a:tblPr>
              <a:tblGrid>
                <a:gridCol w="8195915">
                  <a:extLst>
                    <a:ext uri="{9D8B030D-6E8A-4147-A177-3AD203B41FA5}">
                      <a16:colId xmlns:a16="http://schemas.microsoft.com/office/drawing/2014/main" val="2780544118"/>
                    </a:ext>
                  </a:extLst>
                </a:gridCol>
                <a:gridCol w="2588627">
                  <a:extLst>
                    <a:ext uri="{9D8B030D-6E8A-4147-A177-3AD203B41FA5}">
                      <a16:colId xmlns:a16="http://schemas.microsoft.com/office/drawing/2014/main" val="2831594622"/>
                    </a:ext>
                  </a:extLst>
                </a:gridCol>
              </a:tblGrid>
              <a:tr h="431161">
                <a:tc>
                  <a:txBody>
                    <a:bodyPr/>
                    <a:lstStyle/>
                    <a:p>
                      <a:r>
                        <a:rPr lang="en-US" sz="2400" dirty="0" smtClean="0"/>
                        <a:t>Test</a:t>
                      </a:r>
                      <a:endParaRPr lang="en-US" sz="2400" dirty="0"/>
                    </a:p>
                  </a:txBody>
                  <a:tcPr/>
                </a:tc>
                <a:tc>
                  <a:txBody>
                    <a:bodyPr/>
                    <a:lstStyle/>
                    <a:p>
                      <a:r>
                        <a:rPr lang="en-US" sz="2400" dirty="0" smtClean="0"/>
                        <a:t>Window</a:t>
                      </a:r>
                      <a:endParaRPr lang="en-US" sz="2400" dirty="0"/>
                    </a:p>
                  </a:txBody>
                  <a:tcPr/>
                </a:tc>
                <a:extLst>
                  <a:ext uri="{0D108BD9-81ED-4DB2-BD59-A6C34878D82A}">
                    <a16:rowId xmlns:a16="http://schemas.microsoft.com/office/drawing/2014/main" val="460309723"/>
                  </a:ext>
                </a:extLst>
              </a:tr>
              <a:tr h="431161">
                <a:tc>
                  <a:txBody>
                    <a:bodyPr/>
                    <a:lstStyle/>
                    <a:p>
                      <a:pPr marL="0" indent="0" eaLnBrk="1" hangingPunct="1">
                        <a:lnSpc>
                          <a:spcPct val="80000"/>
                        </a:lnSpc>
                        <a:spcBef>
                          <a:spcPct val="20000"/>
                        </a:spcBef>
                        <a:buClrTx/>
                        <a:buSzTx/>
                        <a:buNone/>
                        <a:defRPr/>
                      </a:pPr>
                      <a:r>
                        <a:rPr lang="en-US" altLang="en-US" sz="2400" b="1" dirty="0" smtClean="0"/>
                        <a:t>ELPA</a:t>
                      </a:r>
                      <a:r>
                        <a:rPr lang="en-US" altLang="en-US" sz="2400" dirty="0" smtClean="0"/>
                        <a:t> Summative (in-person), Alt ELPA</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January – April</a:t>
                      </a:r>
                      <a:endParaRPr lang="en-US" altLang="en-US" sz="2400" dirty="0" smtClean="0">
                        <a:latin typeface="+mn-lt"/>
                      </a:endParaRPr>
                    </a:p>
                  </a:txBody>
                  <a:tcPr/>
                </a:tc>
                <a:extLst>
                  <a:ext uri="{0D108BD9-81ED-4DB2-BD59-A6C34878D82A}">
                    <a16:rowId xmlns:a16="http://schemas.microsoft.com/office/drawing/2014/main" val="3560311529"/>
                  </a:ext>
                </a:extLst>
              </a:tr>
              <a:tr h="431161">
                <a:tc>
                  <a:txBody>
                    <a:bodyPr/>
                    <a:lstStyle/>
                    <a:p>
                      <a:r>
                        <a:rPr lang="en-US" altLang="en-US" sz="2400" b="1" dirty="0" smtClean="0"/>
                        <a:t>ELPA</a:t>
                      </a:r>
                      <a:r>
                        <a:rPr lang="en-US" altLang="en-US" sz="2400" dirty="0" smtClean="0"/>
                        <a:t> Summative (remote)</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March – April</a:t>
                      </a:r>
                      <a:endParaRPr lang="en-US" altLang="en-US" sz="2400" dirty="0" smtClean="0">
                        <a:latin typeface="+mn-lt"/>
                      </a:endParaRPr>
                    </a:p>
                  </a:txBody>
                  <a:tcPr/>
                </a:tc>
                <a:extLst>
                  <a:ext uri="{0D108BD9-81ED-4DB2-BD59-A6C34878D82A}">
                    <a16:rowId xmlns:a16="http://schemas.microsoft.com/office/drawing/2014/main" val="1317467324"/>
                  </a:ext>
                </a:extLst>
              </a:tr>
              <a:tr h="744196">
                <a:tc>
                  <a:txBody>
                    <a:bodyPr/>
                    <a:lstStyle/>
                    <a:p>
                      <a:r>
                        <a:rPr lang="en-US" altLang="en-US" sz="2400" b="1" dirty="0" smtClean="0"/>
                        <a:t>ELA, Math, Science</a:t>
                      </a:r>
                      <a:r>
                        <a:rPr lang="en-US" altLang="en-US" sz="2400" dirty="0" smtClean="0"/>
                        <a:t> Summative Grade 11, including remote</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February – June</a:t>
                      </a:r>
                      <a:endParaRPr lang="en-US" altLang="en-US" sz="2400" dirty="0" smtClean="0">
                        <a:latin typeface="+mn-lt"/>
                      </a:endParaRPr>
                    </a:p>
                  </a:txBody>
                  <a:tcPr/>
                </a:tc>
                <a:extLst>
                  <a:ext uri="{0D108BD9-81ED-4DB2-BD59-A6C34878D82A}">
                    <a16:rowId xmlns:a16="http://schemas.microsoft.com/office/drawing/2014/main" val="3701020043"/>
                  </a:ext>
                </a:extLst>
              </a:tr>
              <a:tr h="744196">
                <a:tc>
                  <a:txBody>
                    <a:bodyPr/>
                    <a:lstStyle/>
                    <a:p>
                      <a:r>
                        <a:rPr lang="en-US" altLang="en-US" sz="2400" b="1" dirty="0" smtClean="0"/>
                        <a:t>ELA, Math, Science</a:t>
                      </a:r>
                      <a:r>
                        <a:rPr lang="en-US" altLang="en-US" sz="2400" dirty="0" smtClean="0"/>
                        <a:t> Summative Grades 3-8, including remote</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March – June</a:t>
                      </a:r>
                      <a:endParaRPr lang="en-US" altLang="en-US" sz="2400" dirty="0" smtClean="0">
                        <a:latin typeface="+mn-lt"/>
                      </a:endParaRPr>
                    </a:p>
                  </a:txBody>
                  <a:tcPr/>
                </a:tc>
                <a:extLst>
                  <a:ext uri="{0D108BD9-81ED-4DB2-BD59-A6C34878D82A}">
                    <a16:rowId xmlns:a16="http://schemas.microsoft.com/office/drawing/2014/main" val="592203799"/>
                  </a:ext>
                </a:extLst>
              </a:tr>
            </a:tbl>
          </a:graphicData>
        </a:graphic>
      </p:graphicFrame>
    </p:spTree>
    <p:extLst>
      <p:ext uri="{BB962C8B-B14F-4D97-AF65-F5344CB8AC3E}">
        <p14:creationId xmlns:p14="http://schemas.microsoft.com/office/powerpoint/2010/main" val="2077749803"/>
      </p:ext>
    </p:extLst>
  </p:cSld>
  <p:clrMapOvr>
    <a:masterClrMapping/>
  </p:clrMapOvr>
  <mc:AlternateContent xmlns:mc="http://schemas.openxmlformats.org/markup-compatibility/2006" xmlns:p14="http://schemas.microsoft.com/office/powerpoint/2010/main">
    <mc:Choice Requires="p14">
      <p:transition spd="slow" p14:dur="2000" advTm="21000"/>
    </mc:Choice>
    <mc:Fallback xmlns="">
      <p:transition spd="slow" advTm="21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18</a:t>
            </a:fld>
            <a:endParaRPr lang="en-US" dirty="0"/>
          </a:p>
        </p:txBody>
      </p:sp>
      <p:sp>
        <p:nvSpPr>
          <p:cNvPr id="2" name="Title 1"/>
          <p:cNvSpPr>
            <a:spLocks noGrp="1"/>
          </p:cNvSpPr>
          <p:nvPr>
            <p:ph type="title"/>
          </p:nvPr>
        </p:nvSpPr>
        <p:spPr/>
        <p:txBody>
          <a:bodyPr>
            <a:noAutofit/>
          </a:bodyPr>
          <a:lstStyle/>
          <a:p>
            <a:pPr>
              <a:defRPr/>
            </a:pPr>
            <a:r>
              <a:rPr lang="en-US" sz="4000" dirty="0">
                <a:ea typeface="+mn-ea"/>
                <a:cs typeface="+mn-cs"/>
              </a:rPr>
              <a:t>School-Level Test Windows: Scheduling Considerations</a:t>
            </a:r>
          </a:p>
        </p:txBody>
      </p:sp>
      <p:sp>
        <p:nvSpPr>
          <p:cNvPr id="3" name="Rectangle 2"/>
          <p:cNvSpPr/>
          <p:nvPr/>
        </p:nvSpPr>
        <p:spPr>
          <a:xfrm>
            <a:off x="717176" y="1887829"/>
            <a:ext cx="10364481" cy="1877437"/>
          </a:xfrm>
          <a:prstGeom prst="rect">
            <a:avLst/>
          </a:prstGeom>
        </p:spPr>
        <p:txBody>
          <a:bodyPr wrap="square">
            <a:spAutoFit/>
          </a:bodyPr>
          <a:lstStyle/>
          <a:p>
            <a:pPr marL="547687" indent="-441325" eaLnBrk="0" hangingPunct="0">
              <a:spcBef>
                <a:spcPts val="600"/>
              </a:spcBef>
              <a:spcAft>
                <a:spcPts val="600"/>
              </a:spcAft>
              <a:buSzPct val="100000"/>
              <a:buFont typeface="Arial" panose="020B0604020202020204" pitchFamily="34" charset="0"/>
              <a:buChar char="•"/>
              <a:defRPr/>
            </a:pPr>
            <a:r>
              <a:rPr lang="en-US" sz="3200" dirty="0"/>
              <a:t>Tests are not timed</a:t>
            </a:r>
          </a:p>
          <a:p>
            <a:pPr marL="547687" indent="-441325" eaLnBrk="0" hangingPunct="0">
              <a:spcBef>
                <a:spcPts val="600"/>
              </a:spcBef>
              <a:spcAft>
                <a:spcPts val="600"/>
              </a:spcAft>
              <a:buSzPct val="100000"/>
              <a:buFont typeface="Arial" panose="020B0604020202020204" pitchFamily="34" charset="0"/>
              <a:buChar char="•"/>
              <a:defRPr/>
            </a:pPr>
            <a:r>
              <a:rPr lang="en-US" sz="3200" dirty="0"/>
              <a:t>Test times vary by grade and subject</a:t>
            </a:r>
          </a:p>
          <a:p>
            <a:pPr marL="547687" indent="-441325" eaLnBrk="0" hangingPunct="0">
              <a:spcBef>
                <a:spcPts val="600"/>
              </a:spcBef>
              <a:spcAft>
                <a:spcPts val="600"/>
              </a:spcAft>
              <a:buSzPct val="100000"/>
              <a:buFont typeface="Arial" panose="020B0604020202020204" pitchFamily="34" charset="0"/>
              <a:buChar char="•"/>
              <a:defRPr/>
            </a:pPr>
            <a:r>
              <a:rPr lang="en-US" sz="3200" dirty="0"/>
              <a:t>Use average test times in </a:t>
            </a:r>
            <a:r>
              <a:rPr lang="en-US" sz="3200" dirty="0" smtClean="0"/>
              <a:t>the TAM </a:t>
            </a:r>
            <a:r>
              <a:rPr lang="en-US" sz="3200" dirty="0"/>
              <a:t>to </a:t>
            </a:r>
            <a:r>
              <a:rPr lang="en-US" sz="3200" dirty="0" smtClean="0"/>
              <a:t>guide </a:t>
            </a:r>
            <a:r>
              <a:rPr lang="en-US" sz="3200" dirty="0"/>
              <a:t>scheduling</a:t>
            </a:r>
          </a:p>
        </p:txBody>
      </p:sp>
      <p:sp>
        <p:nvSpPr>
          <p:cNvPr id="31748" name="TextBox 3"/>
          <p:cNvSpPr txBox="1">
            <a:spLocks noChangeArrowheads="1"/>
          </p:cNvSpPr>
          <p:nvPr/>
        </p:nvSpPr>
        <p:spPr bwMode="auto">
          <a:xfrm>
            <a:off x="5284728" y="5478948"/>
            <a:ext cx="62169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rgbClr val="0070C0"/>
                </a:solidFill>
                <a:latin typeface="+mn-lt"/>
              </a:rPr>
              <a:t>TAM, Section 5: Scheduling Test Administration </a:t>
            </a:r>
          </a:p>
          <a:p>
            <a:pPr algn="r" eaLnBrk="1" hangingPunct="1">
              <a:spcBef>
                <a:spcPct val="0"/>
              </a:spcBef>
              <a:buClrTx/>
              <a:buSzTx/>
              <a:buFontTx/>
              <a:buNone/>
            </a:pPr>
            <a:r>
              <a:rPr lang="en-US" altLang="en-US" sz="1800" i="1" dirty="0">
                <a:solidFill>
                  <a:srgbClr val="0070C0"/>
                </a:solidFill>
                <a:latin typeface="+mn-lt"/>
              </a:rPr>
              <a:t>TAM, Section 6: Planning for Test Administration </a:t>
            </a:r>
          </a:p>
        </p:txBody>
      </p:sp>
    </p:spTree>
    <p:extLst>
      <p:ext uri="{BB962C8B-B14F-4D97-AF65-F5344CB8AC3E}">
        <p14:creationId xmlns:p14="http://schemas.microsoft.com/office/powerpoint/2010/main" val="1528302626"/>
      </p:ext>
    </p:extLst>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10" name="Slide Number Placeholder 9"/>
          <p:cNvSpPr>
            <a:spLocks noGrp="1"/>
          </p:cNvSpPr>
          <p:nvPr>
            <p:ph type="sldNum" sz="quarter" idx="12"/>
          </p:nvPr>
        </p:nvSpPr>
        <p:spPr/>
        <p:txBody>
          <a:bodyPr/>
          <a:lstStyle/>
          <a:p>
            <a:fld id="{357F5B69-6281-4C1F-8C38-6DA0F56DA430}" type="slidenum">
              <a:rPr lang="en-US" smtClean="0"/>
              <a:t>19</a:t>
            </a:fld>
            <a:endParaRPr lang="en-US" dirty="0"/>
          </a:p>
        </p:txBody>
      </p:sp>
      <p:sp>
        <p:nvSpPr>
          <p:cNvPr id="2" name="Title 1"/>
          <p:cNvSpPr>
            <a:spLocks noGrp="1"/>
          </p:cNvSpPr>
          <p:nvPr>
            <p:ph type="title"/>
          </p:nvPr>
        </p:nvSpPr>
        <p:spPr/>
        <p:txBody>
          <a:bodyPr>
            <a:noAutofit/>
          </a:bodyPr>
          <a:lstStyle/>
          <a:p>
            <a:pPr>
              <a:defRPr/>
            </a:pPr>
            <a:r>
              <a:rPr lang="en-US" sz="4800" cap="none" dirty="0">
                <a:ea typeface="+mn-ea"/>
                <a:cs typeface="+mn-cs"/>
              </a:rPr>
              <a:t>Managing School-Level Test Windows</a:t>
            </a:r>
          </a:p>
        </p:txBody>
      </p:sp>
      <p:sp>
        <p:nvSpPr>
          <p:cNvPr id="3" name="Rectangle 2"/>
          <p:cNvSpPr/>
          <p:nvPr/>
        </p:nvSpPr>
        <p:spPr>
          <a:xfrm>
            <a:off x="513355" y="1763792"/>
            <a:ext cx="5284076" cy="3539430"/>
          </a:xfrm>
          <a:prstGeom prst="rect">
            <a:avLst/>
          </a:prstGeom>
        </p:spPr>
        <p:txBody>
          <a:bodyPr wrap="square">
            <a:spAutoFit/>
          </a:bodyPr>
          <a:lstStyle/>
          <a:p>
            <a:pPr marL="547687" indent="-441325" eaLnBrk="0" hangingPunct="0">
              <a:spcBef>
                <a:spcPts val="600"/>
              </a:spcBef>
              <a:buSzPct val="100000"/>
              <a:buFont typeface="Arial" panose="020B0604020202020204" pitchFamily="34" charset="0"/>
              <a:buChar char="•"/>
              <a:defRPr/>
            </a:pPr>
            <a:r>
              <a:rPr lang="en-US" sz="2400" dirty="0"/>
              <a:t>District Test Coordinators, District-Level Users, and School Test Coordinators may set school-level test windows by grade and subject in TIDE</a:t>
            </a:r>
          </a:p>
          <a:p>
            <a:pPr marL="547687" indent="-441325" eaLnBrk="0" hangingPunct="0">
              <a:spcBef>
                <a:spcPts val="600"/>
              </a:spcBef>
              <a:buSzPct val="100000"/>
              <a:buFont typeface="Arial" panose="020B0604020202020204" pitchFamily="34" charset="0"/>
              <a:buChar char="•"/>
              <a:defRPr/>
            </a:pPr>
            <a:r>
              <a:rPr lang="en-US" sz="2400" dirty="0"/>
              <a:t>The TA interface will only list tests included in a test session during that test’s school-level test window</a:t>
            </a:r>
          </a:p>
          <a:p>
            <a:pPr marL="547687" indent="-441325" eaLnBrk="0" hangingPunct="0">
              <a:spcBef>
                <a:spcPts val="600"/>
              </a:spcBef>
              <a:buSzPct val="100000"/>
              <a:buFont typeface="Arial" panose="020B0604020202020204" pitchFamily="34" charset="0"/>
              <a:buChar char="•"/>
              <a:defRPr/>
            </a:pPr>
            <a:endParaRPr lang="en-US" sz="2200" dirty="0"/>
          </a:p>
        </p:txBody>
      </p:sp>
      <p:sp>
        <p:nvSpPr>
          <p:cNvPr id="4" name="TextBox 3"/>
          <p:cNvSpPr txBox="1"/>
          <p:nvPr/>
        </p:nvSpPr>
        <p:spPr>
          <a:xfrm>
            <a:off x="480848" y="4850524"/>
            <a:ext cx="11558752" cy="830997"/>
          </a:xfrm>
          <a:prstGeom prst="rect">
            <a:avLst/>
          </a:prstGeom>
          <a:noFill/>
        </p:spPr>
        <p:txBody>
          <a:bodyPr wrap="square">
            <a:spAutoFit/>
          </a:bodyPr>
          <a:lstStyle/>
          <a:p>
            <a:pPr marL="547687" indent="-441325" eaLnBrk="0" hangingPunct="0">
              <a:spcBef>
                <a:spcPts val="600"/>
              </a:spcBef>
              <a:buSzPct val="100000"/>
              <a:buFont typeface="Arial" panose="020B0604020202020204" pitchFamily="34" charset="0"/>
              <a:buChar char="•"/>
              <a:defRPr/>
            </a:pPr>
            <a:r>
              <a:rPr lang="en-US" sz="2400" dirty="0"/>
              <a:t>Recommended (but not required) to help districts ensure that the correct tests are administered at the right time</a:t>
            </a:r>
          </a:p>
        </p:txBody>
      </p:sp>
      <p:pic>
        <p:nvPicPr>
          <p:cNvPr id="7" name="Picture 6" descr="Screenshot of the test window field in TIDE"/>
          <p:cNvPicPr>
            <a:picLocks noChangeAspect="1" noChangeArrowheads="1"/>
          </p:cNvPicPr>
          <p:nvPr/>
        </p:nvPicPr>
        <p:blipFill rotWithShape="1">
          <a:blip r:embed="rId3"/>
          <a:srcRect b="12303"/>
          <a:stretch/>
        </p:blipFill>
        <p:spPr bwMode="auto">
          <a:xfrm>
            <a:off x="6010275" y="2202939"/>
            <a:ext cx="5724525" cy="2155825"/>
          </a:xfrm>
          <a:prstGeom prst="rect">
            <a:avLst/>
          </a:prstGeom>
          <a:ln w="25400">
            <a:solidFill>
              <a:srgbClr val="006CAD"/>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2774" name="TextBox 5"/>
          <p:cNvSpPr txBox="1">
            <a:spLocks noChangeArrowheads="1"/>
          </p:cNvSpPr>
          <p:nvPr/>
        </p:nvSpPr>
        <p:spPr bwMode="auto">
          <a:xfrm>
            <a:off x="9868567" y="5708500"/>
            <a:ext cx="1688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smtClean="0">
                <a:solidFill>
                  <a:srgbClr val="006CAD"/>
                </a:solidFill>
                <a:latin typeface="+mn-lt"/>
                <a:hlinkClick r:id="rId4"/>
              </a:rPr>
              <a:t>TIDE </a:t>
            </a:r>
            <a:r>
              <a:rPr lang="en-US" altLang="en-US" sz="1800" i="1" dirty="0">
                <a:solidFill>
                  <a:srgbClr val="006CAD"/>
                </a:solidFill>
                <a:latin typeface="+mn-lt"/>
                <a:hlinkClick r:id="rId4"/>
              </a:rPr>
              <a:t>User </a:t>
            </a:r>
            <a:r>
              <a:rPr lang="en-US" altLang="en-US" sz="1800" i="1" dirty="0" smtClean="0">
                <a:solidFill>
                  <a:srgbClr val="006CAD"/>
                </a:solidFill>
                <a:latin typeface="+mn-lt"/>
                <a:hlinkClick r:id="rId4"/>
              </a:rPr>
              <a:t>Guide</a:t>
            </a:r>
            <a:endParaRPr lang="en-US" altLang="en-US" sz="1800" u="sng" dirty="0">
              <a:solidFill>
                <a:srgbClr val="006CAD"/>
              </a:solidFill>
              <a:latin typeface="+mn-lt"/>
            </a:endParaRPr>
          </a:p>
        </p:txBody>
      </p:sp>
    </p:spTree>
    <p:extLst>
      <p:ext uri="{BB962C8B-B14F-4D97-AF65-F5344CB8AC3E}">
        <p14:creationId xmlns:p14="http://schemas.microsoft.com/office/powerpoint/2010/main" val="89805513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5014B4-052B-3145-AF88-AFEF22A3A495}"/>
              </a:ext>
            </a:extLst>
          </p:cNvPr>
          <p:cNvSpPr>
            <a:spLocks noGrp="1"/>
          </p:cNvSpPr>
          <p:nvPr>
            <p:ph idx="1"/>
          </p:nvPr>
        </p:nvSpPr>
        <p:spPr/>
        <p:txBody>
          <a:bodyPr>
            <a:normAutofit/>
          </a:bodyPr>
          <a:lstStyle/>
          <a:p>
            <a:pPr lvl="1"/>
            <a:r>
              <a:rPr lang="en-US" dirty="0"/>
              <a:t>The Oregon Department of Education is committed to working with community partners to increase assessment </a:t>
            </a:r>
            <a:r>
              <a:rPr lang="en-US" dirty="0" smtClean="0"/>
              <a:t>literacy</a:t>
            </a:r>
            <a:endParaRPr lang="en-US" dirty="0"/>
          </a:p>
          <a:p>
            <a:pPr lvl="1"/>
            <a:r>
              <a:rPr lang="en-US" dirty="0" smtClean="0"/>
              <a:t>The </a:t>
            </a:r>
            <a:r>
              <a:rPr lang="en-US" dirty="0">
                <a:hlinkClick r:id="rId3"/>
              </a:rPr>
              <a:t>Right Assessment for the Right </a:t>
            </a:r>
            <a:r>
              <a:rPr lang="en-US" dirty="0" smtClean="0">
                <a:hlinkClick r:id="rId3"/>
              </a:rPr>
              <a:t>Purpose</a:t>
            </a:r>
            <a:r>
              <a:rPr lang="en-US" dirty="0" smtClean="0"/>
              <a:t> </a:t>
            </a:r>
            <a:r>
              <a:rPr lang="en-US" dirty="0"/>
              <a:t>provides information in the following areas:</a:t>
            </a:r>
          </a:p>
          <a:p>
            <a:pPr lvl="2"/>
            <a:r>
              <a:rPr lang="en-US" dirty="0"/>
              <a:t>Shared understanding of a balanced approach to assessment</a:t>
            </a:r>
          </a:p>
          <a:p>
            <a:pPr lvl="2"/>
            <a:r>
              <a:rPr lang="en-US" dirty="0"/>
              <a:t>Common definitions for assessment types and purposes</a:t>
            </a:r>
          </a:p>
          <a:p>
            <a:pPr lvl="2"/>
            <a:r>
              <a:rPr lang="en-US" dirty="0"/>
              <a:t>Appropriate and inappropriate uses of assessment data</a:t>
            </a:r>
          </a:p>
          <a:p>
            <a:pPr lvl="2"/>
            <a:r>
              <a:rPr lang="en-US" dirty="0"/>
              <a:t>Critical considerations about testing time for our statewide summative </a:t>
            </a:r>
            <a:r>
              <a:rPr lang="en-US" dirty="0" smtClean="0"/>
              <a:t>assessments</a:t>
            </a:r>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a:t>
            </a:fld>
            <a:endParaRPr lang="en-US" dirty="0"/>
          </a:p>
        </p:txBody>
      </p:sp>
      <p:sp>
        <p:nvSpPr>
          <p:cNvPr id="2" name="Title 1">
            <a:extLst>
              <a:ext uri="{FF2B5EF4-FFF2-40B4-BE49-F238E27FC236}">
                <a16:creationId xmlns:a16="http://schemas.microsoft.com/office/drawing/2014/main" id="{89005B55-1DB8-5C47-B175-8F845B28C22E}"/>
              </a:ext>
            </a:extLst>
          </p:cNvPr>
          <p:cNvSpPr>
            <a:spLocks noGrp="1"/>
          </p:cNvSpPr>
          <p:nvPr>
            <p:ph type="title"/>
          </p:nvPr>
        </p:nvSpPr>
        <p:spPr/>
        <p:txBody>
          <a:bodyPr>
            <a:normAutofit/>
          </a:bodyPr>
          <a:lstStyle/>
          <a:p>
            <a:r>
              <a:rPr lang="en-US" dirty="0">
                <a:solidFill>
                  <a:srgbClr val="0070C0"/>
                </a:solidFill>
              </a:rPr>
              <a:t>The Right Assessment for the Right Purpose</a:t>
            </a:r>
          </a:p>
        </p:txBody>
      </p:sp>
    </p:spTree>
    <p:extLst>
      <p:ext uri="{BB962C8B-B14F-4D97-AF65-F5344CB8AC3E}">
        <p14:creationId xmlns:p14="http://schemas.microsoft.com/office/powerpoint/2010/main" val="1247139101"/>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p:txBody>
          <a:bodyPr>
            <a:normAutofit fontScale="92500" lnSpcReduction="10000"/>
          </a:bodyPr>
          <a:lstStyle/>
          <a:p>
            <a:r>
              <a:rPr lang="en-US" altLang="en-US" dirty="0"/>
              <a:t>Inventory all potential locations and devices for testing</a:t>
            </a:r>
          </a:p>
          <a:p>
            <a:r>
              <a:rPr lang="en-US" altLang="en-US" dirty="0"/>
              <a:t>Identify students who will be taking each test</a:t>
            </a:r>
          </a:p>
          <a:p>
            <a:r>
              <a:rPr lang="en-US" altLang="en-US" dirty="0"/>
              <a:t>Determine non-negotiables:</a:t>
            </a:r>
          </a:p>
          <a:p>
            <a:pPr lvl="1"/>
            <a:r>
              <a:rPr lang="en-US" altLang="en-US" sz="2200" dirty="0"/>
              <a:t>Previously scheduled events during testing</a:t>
            </a:r>
          </a:p>
          <a:p>
            <a:pPr lvl="1"/>
            <a:r>
              <a:rPr lang="en-US" altLang="en-US" sz="2200" dirty="0"/>
              <a:t>Sequence of grade levels and tests considering recommendations</a:t>
            </a:r>
          </a:p>
          <a:p>
            <a:pPr lvl="1"/>
            <a:r>
              <a:rPr lang="en-US" altLang="en-US" sz="2200" dirty="0"/>
              <a:t>Days of week and what time of day for testing</a:t>
            </a:r>
          </a:p>
          <a:p>
            <a:pPr lvl="1"/>
            <a:r>
              <a:rPr lang="en-US" altLang="en-US" sz="2200" dirty="0"/>
              <a:t>Schedule Format</a:t>
            </a:r>
          </a:p>
          <a:p>
            <a:r>
              <a:rPr lang="en-US" altLang="en-US" dirty="0"/>
              <a:t>Plan for transition time (traveling to and from testing location, logging in and out, etc.)</a:t>
            </a:r>
          </a:p>
          <a:p>
            <a:r>
              <a:rPr lang="en-US" altLang="en-US" dirty="0"/>
              <a:t>Build in make-up sessions throughout testing</a:t>
            </a:r>
          </a:p>
          <a:p>
            <a:r>
              <a:rPr lang="en-US" altLang="en-US" dirty="0"/>
              <a:t>Plan for schedule adjustment processes</a:t>
            </a:r>
          </a:p>
          <a:p>
            <a:r>
              <a:rPr lang="en-US" altLang="en-US" dirty="0"/>
              <a:t>Plan staff, student, </a:t>
            </a:r>
            <a:r>
              <a:rPr lang="en-US" altLang="en-US" dirty="0" smtClean="0"/>
              <a:t>and </a:t>
            </a:r>
            <a:r>
              <a:rPr lang="en-US" altLang="en-US" dirty="0"/>
              <a:t>parent communication</a:t>
            </a:r>
          </a:p>
          <a:p>
            <a:endParaRPr lang="en-US" altLang="en-US" dirty="0"/>
          </a:p>
        </p:txBody>
      </p:sp>
      <p:sp>
        <p:nvSpPr>
          <p:cNvPr id="2" name="Footer Placeholder 1"/>
          <p:cNvSpPr>
            <a:spLocks noGrp="1"/>
          </p:cNvSpPr>
          <p:nvPr>
            <p:ph type="ftr" sz="quarter" idx="11"/>
          </p:nvPr>
        </p:nvSpPr>
        <p:spPr/>
        <p:txBody>
          <a:bodyPr/>
          <a:lstStyle/>
          <a:p>
            <a:r>
              <a:rPr lang="en-US" smtClean="0"/>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t>20</a:t>
            </a:fld>
            <a:endParaRPr lang="en-US" dirty="0"/>
          </a:p>
        </p:txBody>
      </p:sp>
      <p:sp>
        <p:nvSpPr>
          <p:cNvPr id="7" name="Rectangle 2"/>
          <p:cNvSpPr txBox="1">
            <a:spLocks noGrp="1" noChangeArrowheads="1"/>
          </p:cNvSpPr>
          <p:nvPr>
            <p:ph type="title"/>
          </p:nvPr>
        </p:nvSpPr>
        <p:spPr>
          <a:prstGeom prst="rect">
            <a:avLst/>
          </a:prstGeom>
        </p:spPr>
        <p:txBody>
          <a:bodyPr anchor="b">
            <a:noAutofit/>
          </a:bodyPr>
          <a:lstStyle>
            <a:lvl1pPr algn="ctr" rtl="0" eaLnBrk="0" fontAlgn="base" hangingPunct="0">
              <a:spcBef>
                <a:spcPct val="0"/>
              </a:spcBef>
              <a:spcAft>
                <a:spcPct val="0"/>
              </a:spcAft>
              <a:defRPr sz="32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marL="60325" algn="l" eaLnBrk="1" fontAlgn="auto" hangingPunct="1">
              <a:lnSpc>
                <a:spcPct val="80000"/>
              </a:lnSpc>
              <a:spcBef>
                <a:spcPct val="35000"/>
              </a:spcBef>
              <a:spcAft>
                <a:spcPts val="0"/>
              </a:spcAft>
              <a:defRPr/>
            </a:pPr>
            <a:r>
              <a:rPr lang="en-US" sz="4800" cap="none" dirty="0">
                <a:solidFill>
                  <a:schemeClr val="accent3"/>
                </a:solidFill>
                <a:ea typeface="+mn-ea"/>
                <a:cs typeface="+mn-cs"/>
              </a:rPr>
              <a:t>Building a Testing Schedule</a:t>
            </a:r>
          </a:p>
        </p:txBody>
      </p:sp>
    </p:spTree>
    <p:extLst>
      <p:ext uri="{BB962C8B-B14F-4D97-AF65-F5344CB8AC3E}">
        <p14:creationId xmlns:p14="http://schemas.microsoft.com/office/powerpoint/2010/main" val="3200462066"/>
      </p:ext>
    </p:extLst>
  </p:cSld>
  <p:clrMapOvr>
    <a:masterClrMapping/>
  </p:clrMapOvr>
  <mc:AlternateContent xmlns:mc="http://schemas.openxmlformats.org/markup-compatibility/2006" xmlns:p14="http://schemas.microsoft.com/office/powerpoint/2010/main">
    <mc:Choice Requires="p14">
      <p:transition spd="slow" p14:dur="2000" advTm="136000"/>
    </mc:Choice>
    <mc:Fallback xmlns="">
      <p:transition spd="slow" advTm="136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1200"/>
              </a:spcAft>
              <a:defRPr/>
            </a:pPr>
            <a:r>
              <a:rPr lang="en-US" sz="2800" dirty="0"/>
              <a:t>What are the local considerations and challenges around scheduling within your school or district?</a:t>
            </a:r>
          </a:p>
          <a:p>
            <a:pPr>
              <a:spcAft>
                <a:spcPts val="1200"/>
              </a:spcAft>
              <a:defRPr/>
            </a:pPr>
            <a:r>
              <a:rPr lang="en-US" sz="2800" dirty="0"/>
              <a:t>What are some effective approaches you could use to address these challenges?</a:t>
            </a:r>
          </a:p>
          <a:p>
            <a:pPr>
              <a:spcAft>
                <a:spcPts val="1200"/>
              </a:spcAft>
              <a:defRPr/>
            </a:pPr>
            <a:r>
              <a:rPr lang="en-US" sz="2800" dirty="0"/>
              <a:t>Who within your school or district needs to be included when coordinating your school-level test windows and schedules?</a:t>
            </a:r>
          </a:p>
          <a:p>
            <a:pPr>
              <a:spcAft>
                <a:spcPts val="1200"/>
              </a:spcAft>
              <a:defRPr/>
            </a:pPr>
            <a:r>
              <a:rPr lang="en-US" sz="2800" dirty="0"/>
              <a:t>What resources are available to assist you in planning and managing your school-level test windows and schedules</a:t>
            </a:r>
            <a:r>
              <a:rPr lang="en-US" sz="2800" dirty="0" smtClean="0"/>
              <a:t>?</a:t>
            </a:r>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21</a:t>
            </a:fld>
            <a:endParaRPr lang="en-US" dirty="0"/>
          </a:p>
        </p:txBody>
      </p:sp>
      <p:sp>
        <p:nvSpPr>
          <p:cNvPr id="2" name="Title 1"/>
          <p:cNvSpPr>
            <a:spLocks noGrp="1"/>
          </p:cNvSpPr>
          <p:nvPr>
            <p:ph type="title"/>
          </p:nvPr>
        </p:nvSpPr>
        <p:spPr/>
        <p:txBody>
          <a:bodyPr>
            <a:noAutofit/>
          </a:bodyPr>
          <a:lstStyle/>
          <a:p>
            <a:pPr>
              <a:defRPr/>
            </a:pPr>
            <a:r>
              <a:rPr lang="en-US" sz="4800" dirty="0">
                <a:ea typeface="+mn-ea"/>
                <a:cs typeface="+mn-cs"/>
              </a:rPr>
              <a:t>Q &amp; A Discussion</a:t>
            </a:r>
          </a:p>
        </p:txBody>
      </p:sp>
    </p:spTree>
    <p:extLst>
      <p:ext uri="{BB962C8B-B14F-4D97-AF65-F5344CB8AC3E}">
        <p14:creationId xmlns:p14="http://schemas.microsoft.com/office/powerpoint/2010/main" val="1868259727"/>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a:t>Student Testing Options</a:t>
            </a:r>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22</a:t>
            </a:fld>
            <a:endParaRPr lang="en-US" dirty="0"/>
          </a:p>
        </p:txBody>
      </p:sp>
      <p:sp>
        <p:nvSpPr>
          <p:cNvPr id="3" name="Content Placeholder 2"/>
          <p:cNvSpPr>
            <a:spLocks noGrp="1"/>
          </p:cNvSpPr>
          <p:nvPr>
            <p:ph idx="4294967295"/>
          </p:nvPr>
        </p:nvSpPr>
        <p:spPr>
          <a:xfrm>
            <a:off x="1676400" y="4689475"/>
            <a:ext cx="10515600" cy="939800"/>
          </a:xfrm>
        </p:spPr>
        <p:txBody>
          <a:bodyPr>
            <a:noAutofit/>
          </a:bodyPr>
          <a:lstStyle/>
          <a:p>
            <a:pPr marL="0" indent="0" algn="ctr">
              <a:buNone/>
            </a:pPr>
            <a:r>
              <a:rPr lang="en-US" altLang="en-US" sz="3200" i="1" dirty="0"/>
              <a:t>Adequate planning ensures that students have access to appropriate and necessary resources.</a:t>
            </a:r>
          </a:p>
        </p:txBody>
      </p:sp>
    </p:spTree>
    <p:extLst>
      <p:ext uri="{BB962C8B-B14F-4D97-AF65-F5344CB8AC3E}">
        <p14:creationId xmlns:p14="http://schemas.microsoft.com/office/powerpoint/2010/main" val="270679037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23</a:t>
            </a:fld>
            <a:endParaRPr lang="en-US" dirty="0"/>
          </a:p>
        </p:txBody>
      </p:sp>
      <p:sp>
        <p:nvSpPr>
          <p:cNvPr id="4" name="Rectangle 2"/>
          <p:cNvSpPr>
            <a:spLocks noGrp="1" noChangeArrowheads="1"/>
          </p:cNvSpPr>
          <p:nvPr>
            <p:ph type="title"/>
          </p:nvPr>
        </p:nvSpPr>
        <p:spPr/>
        <p:txBody>
          <a:bodyPr>
            <a:normAutofit fontScale="90000"/>
          </a:bodyPr>
          <a:lstStyle/>
          <a:p>
            <a:pPr marL="60325">
              <a:lnSpc>
                <a:spcPct val="80000"/>
              </a:lnSpc>
              <a:spcBef>
                <a:spcPct val="35000"/>
              </a:spcBef>
              <a:defRPr/>
            </a:pPr>
            <a:r>
              <a:rPr lang="en-US" sz="4000" dirty="0">
                <a:ea typeface="+mn-ea"/>
                <a:cs typeface="+mn-cs"/>
              </a:rPr>
              <a:t>Student Summative Assessment Options: </a:t>
            </a:r>
            <a:r>
              <a:rPr lang="en-US" sz="4000" dirty="0" smtClean="0">
                <a:ea typeface="+mn-ea"/>
                <a:cs typeface="+mn-cs"/>
              </a:rPr>
              <a:t>Challenging </a:t>
            </a:r>
            <a:r>
              <a:rPr lang="en-US" sz="4000" dirty="0">
                <a:ea typeface="+mn-ea"/>
                <a:cs typeface="+mn-cs"/>
              </a:rPr>
              <a:t>Up to a Higher Grade Level Test</a:t>
            </a:r>
          </a:p>
        </p:txBody>
      </p:sp>
      <p:sp>
        <p:nvSpPr>
          <p:cNvPr id="35843" name="Rectangle 3"/>
          <p:cNvSpPr txBox="1">
            <a:spLocks noChangeArrowheads="1"/>
          </p:cNvSpPr>
          <p:nvPr/>
        </p:nvSpPr>
        <p:spPr bwMode="auto">
          <a:xfrm>
            <a:off x="717175" y="1794454"/>
            <a:ext cx="10683795" cy="357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823913" indent="-45720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indent="-182563"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187450" indent="-182563"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1462088" indent="-182563"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19192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3764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28336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2908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buClrTx/>
              <a:buSzPct val="100000"/>
              <a:buFont typeface="Arial" panose="020B0604020202020204" pitchFamily="34" charset="0"/>
              <a:buChar char="•"/>
              <a:defRPr/>
            </a:pPr>
            <a:r>
              <a:rPr lang="en-US" altLang="en-US" sz="2800" dirty="0">
                <a:latin typeface="+mn-lt"/>
              </a:rPr>
              <a:t>For the </a:t>
            </a:r>
            <a:r>
              <a:rPr lang="en-US" altLang="en-US" sz="2800" dirty="0" smtClean="0">
                <a:latin typeface="+mn-lt"/>
              </a:rPr>
              <a:t>OSAS</a:t>
            </a:r>
            <a:r>
              <a:rPr lang="en-US" altLang="en-US" sz="2800" dirty="0" smtClean="0">
                <a:solidFill>
                  <a:srgbClr val="FF0000"/>
                </a:solidFill>
                <a:latin typeface="+mn-lt"/>
              </a:rPr>
              <a:t> </a:t>
            </a:r>
            <a:r>
              <a:rPr lang="en-US" altLang="en-US" sz="2800" dirty="0" smtClean="0">
                <a:latin typeface="+mn-lt"/>
              </a:rPr>
              <a:t>ELA &amp; Math Tests, </a:t>
            </a:r>
            <a:r>
              <a:rPr lang="en-US" altLang="en-US" sz="2800" dirty="0">
                <a:latin typeface="+mn-lt"/>
              </a:rPr>
              <a:t>students in </a:t>
            </a:r>
            <a:r>
              <a:rPr lang="en-US" altLang="en-US" sz="2800" dirty="0" smtClean="0">
                <a:latin typeface="+mn-lt"/>
              </a:rPr>
              <a:t>Grades </a:t>
            </a:r>
            <a:r>
              <a:rPr lang="en-US" altLang="en-US" sz="2800" dirty="0">
                <a:latin typeface="+mn-lt"/>
              </a:rPr>
              <a:t>2 through </a:t>
            </a:r>
            <a:r>
              <a:rPr lang="en-US" altLang="en-US" sz="2800" dirty="0" smtClean="0">
                <a:latin typeface="+mn-lt"/>
              </a:rPr>
              <a:t>7 and 10* </a:t>
            </a:r>
            <a:r>
              <a:rPr lang="en-US" altLang="en-US" sz="2800" dirty="0">
                <a:latin typeface="+mn-lt"/>
              </a:rPr>
              <a:t>are allowed to </a:t>
            </a:r>
            <a:r>
              <a:rPr lang="en-US" altLang="en-US" sz="2800" dirty="0" smtClean="0">
                <a:latin typeface="+mn-lt"/>
              </a:rPr>
              <a:t>challenge </a:t>
            </a:r>
            <a:r>
              <a:rPr lang="en-US" altLang="en-US" sz="2800" dirty="0">
                <a:latin typeface="+mn-lt"/>
              </a:rPr>
              <a:t>up one grade level</a:t>
            </a:r>
          </a:p>
          <a:p>
            <a:pPr>
              <a:buClrTx/>
              <a:buSzPct val="100000"/>
              <a:buFont typeface="Arial" panose="020B0604020202020204" pitchFamily="34" charset="0"/>
              <a:buChar char="•"/>
              <a:defRPr/>
            </a:pPr>
            <a:r>
              <a:rPr lang="en-US" altLang="en-US" sz="2800" dirty="0">
                <a:latin typeface="+mn-lt"/>
              </a:rPr>
              <a:t>For the </a:t>
            </a:r>
            <a:r>
              <a:rPr lang="en-US" altLang="en-US" sz="2800" dirty="0" smtClean="0">
                <a:latin typeface="+mn-lt"/>
              </a:rPr>
              <a:t>OSAS</a:t>
            </a:r>
            <a:r>
              <a:rPr lang="en-US" altLang="en-US" sz="2800" dirty="0" smtClean="0">
                <a:solidFill>
                  <a:srgbClr val="FF0000"/>
                </a:solidFill>
                <a:latin typeface="+mn-lt"/>
              </a:rPr>
              <a:t> </a:t>
            </a:r>
            <a:r>
              <a:rPr lang="en-US" altLang="en-US" sz="2800" dirty="0" smtClean="0">
                <a:latin typeface="+mn-lt"/>
              </a:rPr>
              <a:t>Science Test, </a:t>
            </a:r>
            <a:r>
              <a:rPr lang="en-US" altLang="en-US" sz="2800" dirty="0">
                <a:latin typeface="+mn-lt"/>
              </a:rPr>
              <a:t>students in G</a:t>
            </a:r>
            <a:r>
              <a:rPr lang="en-US" altLang="en-US" sz="2800" dirty="0" smtClean="0">
                <a:latin typeface="+mn-lt"/>
              </a:rPr>
              <a:t>rade 10 </a:t>
            </a:r>
            <a:r>
              <a:rPr lang="en-US" altLang="en-US" sz="2800" dirty="0">
                <a:latin typeface="+mn-lt"/>
              </a:rPr>
              <a:t>may take the Grade 11 test</a:t>
            </a:r>
          </a:p>
          <a:p>
            <a:pPr>
              <a:buClrTx/>
              <a:buSzPct val="100000"/>
              <a:buFont typeface="Arial" panose="020B0604020202020204" pitchFamily="34" charset="0"/>
              <a:buChar char="•"/>
              <a:defRPr/>
            </a:pPr>
            <a:r>
              <a:rPr lang="en-US" altLang="en-US" sz="2800" dirty="0" smtClean="0">
                <a:latin typeface="+mn-lt"/>
              </a:rPr>
              <a:t>Challenging up is not </a:t>
            </a:r>
            <a:r>
              <a:rPr lang="en-US" altLang="en-US" sz="2800" dirty="0">
                <a:latin typeface="+mn-lt"/>
              </a:rPr>
              <a:t>allowed for the ORExt or ELPA</a:t>
            </a:r>
          </a:p>
          <a:p>
            <a:pPr marL="0" indent="0">
              <a:buClrTx/>
              <a:buSzPct val="100000"/>
              <a:buNone/>
              <a:defRPr/>
            </a:pPr>
            <a:endParaRPr lang="en-US" altLang="en-US" sz="2800" dirty="0" smtClean="0">
              <a:latin typeface="+mn-lt"/>
            </a:endParaRPr>
          </a:p>
          <a:p>
            <a:pPr marL="0" indent="0">
              <a:buClrTx/>
              <a:buSzPct val="100000"/>
              <a:buNone/>
              <a:defRPr/>
            </a:pPr>
            <a:r>
              <a:rPr lang="en-US" altLang="en-US" sz="2800" i="1" dirty="0" smtClean="0">
                <a:latin typeface="+mn-lt"/>
              </a:rPr>
              <a:t>*</a:t>
            </a:r>
            <a:r>
              <a:rPr lang="en-US" altLang="en-US" sz="2800" i="1" dirty="0">
                <a:latin typeface="+mn-lt"/>
              </a:rPr>
              <a:t>Contact your ESD partner for </a:t>
            </a:r>
            <a:r>
              <a:rPr lang="en-US" altLang="en-US" sz="2800" i="1" dirty="0" smtClean="0">
                <a:latin typeface="+mn-lt"/>
              </a:rPr>
              <a:t>assistance.</a:t>
            </a:r>
            <a:endParaRPr lang="en-US" altLang="en-US" sz="2800" i="1" dirty="0">
              <a:latin typeface="+mn-lt"/>
            </a:endParaRPr>
          </a:p>
        </p:txBody>
      </p:sp>
      <p:sp>
        <p:nvSpPr>
          <p:cNvPr id="36868" name="TextBox 4"/>
          <p:cNvSpPr txBox="1">
            <a:spLocks noChangeArrowheads="1"/>
          </p:cNvSpPr>
          <p:nvPr/>
        </p:nvSpPr>
        <p:spPr bwMode="auto">
          <a:xfrm>
            <a:off x="7091643" y="5493462"/>
            <a:ext cx="4410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rgbClr val="006CAD"/>
                </a:solidFill>
                <a:latin typeface="+mn-lt"/>
              </a:rPr>
              <a:t>TAM, Appendix B: Student Inclusion </a:t>
            </a:r>
          </a:p>
          <a:p>
            <a:pPr algn="r" eaLnBrk="1" hangingPunct="1">
              <a:spcBef>
                <a:spcPct val="0"/>
              </a:spcBef>
              <a:buClrTx/>
              <a:buSzTx/>
              <a:buFontTx/>
              <a:buNone/>
            </a:pPr>
            <a:r>
              <a:rPr lang="en-US" altLang="en-US" sz="1800" i="1" dirty="0">
                <a:solidFill>
                  <a:srgbClr val="006CAD"/>
                </a:solidFill>
                <a:latin typeface="+mn-lt"/>
              </a:rPr>
              <a:t>TIDE User Guide</a:t>
            </a:r>
          </a:p>
        </p:txBody>
      </p:sp>
    </p:spTree>
    <p:extLst>
      <p:ext uri="{BB962C8B-B14F-4D97-AF65-F5344CB8AC3E}">
        <p14:creationId xmlns:p14="http://schemas.microsoft.com/office/powerpoint/2010/main" val="3475191006"/>
      </p:ext>
    </p:extLst>
  </p:cSld>
  <p:clrMapOvr>
    <a:masterClrMapping/>
  </p:clrMapOvr>
  <mc:AlternateContent xmlns:mc="http://schemas.openxmlformats.org/markup-compatibility/2006" xmlns:p14="http://schemas.microsoft.com/office/powerpoint/2010/main">
    <mc:Choice Requires="p14">
      <p:transition spd="slow" p14:dur="2000" advTm="28000"/>
    </mc:Choice>
    <mc:Fallback xmlns="">
      <p:transition spd="slow" advTm="28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Oregon Department of Education</a:t>
            </a:r>
            <a:endParaRPr lang="en-US" dirty="0"/>
          </a:p>
        </p:txBody>
      </p:sp>
      <p:sp>
        <p:nvSpPr>
          <p:cNvPr id="8" name="Slide Number Placeholder 7"/>
          <p:cNvSpPr>
            <a:spLocks noGrp="1"/>
          </p:cNvSpPr>
          <p:nvPr>
            <p:ph type="sldNum" sz="quarter" idx="12"/>
          </p:nvPr>
        </p:nvSpPr>
        <p:spPr/>
        <p:txBody>
          <a:bodyPr/>
          <a:lstStyle/>
          <a:p>
            <a:fld id="{357F5B69-6281-4C1F-8C38-6DA0F56DA430}" type="slidenum">
              <a:rPr lang="en-US" smtClean="0"/>
              <a:t>24</a:t>
            </a:fld>
            <a:endParaRPr lang="en-US" dirty="0"/>
          </a:p>
        </p:txBody>
      </p:sp>
      <p:sp>
        <p:nvSpPr>
          <p:cNvPr id="4" name="Rectangle 2"/>
          <p:cNvSpPr>
            <a:spLocks noGrp="1" noChangeArrowheads="1"/>
          </p:cNvSpPr>
          <p:nvPr>
            <p:ph type="title"/>
          </p:nvPr>
        </p:nvSpPr>
        <p:spPr/>
        <p:txBody>
          <a:bodyPr>
            <a:noAutofit/>
          </a:bodyPr>
          <a:lstStyle/>
          <a:p>
            <a:pPr marL="60325">
              <a:lnSpc>
                <a:spcPct val="80000"/>
              </a:lnSpc>
              <a:spcBef>
                <a:spcPct val="35000"/>
              </a:spcBef>
              <a:defRPr/>
            </a:pPr>
            <a:r>
              <a:rPr lang="en-US" sz="4000" dirty="0">
                <a:ea typeface="+mn-ea"/>
                <a:cs typeface="+mn-cs"/>
              </a:rPr>
              <a:t>Student Test Options: Supports </a:t>
            </a:r>
            <a:r>
              <a:rPr lang="en-US" sz="4000" dirty="0" smtClean="0">
                <a:ea typeface="+mn-ea"/>
                <a:cs typeface="+mn-cs"/>
              </a:rPr>
              <a:t>&amp; </a:t>
            </a:r>
            <a:r>
              <a:rPr lang="en-US" sz="4000" dirty="0">
                <a:ea typeface="+mn-ea"/>
                <a:cs typeface="+mn-cs"/>
              </a:rPr>
              <a:t>Restricted Access</a:t>
            </a:r>
          </a:p>
        </p:txBody>
      </p:sp>
      <p:sp>
        <p:nvSpPr>
          <p:cNvPr id="5" name="Rectangle 3"/>
          <p:cNvSpPr txBox="1">
            <a:spLocks noChangeArrowheads="1"/>
          </p:cNvSpPr>
          <p:nvPr/>
        </p:nvSpPr>
        <p:spPr bwMode="auto">
          <a:xfrm>
            <a:off x="717176" y="1708453"/>
            <a:ext cx="10671586" cy="258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ClrTx/>
              <a:buSzPct val="100000"/>
              <a:buFont typeface="Arial" panose="020B0604020202020204" pitchFamily="34" charset="0"/>
              <a:buChar char="•"/>
              <a:defRPr/>
            </a:pPr>
            <a:r>
              <a:rPr lang="en-US" altLang="en-US" sz="3200" dirty="0"/>
              <a:t>Assign embedded designated supports and accommodations in TIDE</a:t>
            </a:r>
            <a:endParaRPr lang="en-US" sz="3200" dirty="0"/>
          </a:p>
          <a:p>
            <a:pPr>
              <a:buClrTx/>
              <a:buSzPct val="100000"/>
              <a:buFont typeface="Arial" panose="020B0604020202020204" pitchFamily="34" charset="0"/>
              <a:buChar char="•"/>
              <a:defRPr/>
            </a:pPr>
            <a:r>
              <a:rPr lang="en-US" sz="3200" dirty="0"/>
              <a:t>Online tests may be restricted for students expected to take the Oregon Extended Assessment</a:t>
            </a:r>
          </a:p>
          <a:p>
            <a:pPr marL="547687" indent="-441325">
              <a:spcBef>
                <a:spcPts val="0"/>
              </a:spcBef>
              <a:buClr>
                <a:srgbClr val="73843C"/>
              </a:buClr>
              <a:buFont typeface="Wingdings" pitchFamily="2" charset="2"/>
              <a:buChar char=""/>
              <a:defRPr/>
            </a:pPr>
            <a:endParaRPr lang="en-US" dirty="0"/>
          </a:p>
        </p:txBody>
      </p:sp>
      <p:sp>
        <p:nvSpPr>
          <p:cNvPr id="37892" name="TextBox 4"/>
          <p:cNvSpPr txBox="1">
            <a:spLocks noChangeArrowheads="1"/>
          </p:cNvSpPr>
          <p:nvPr/>
        </p:nvSpPr>
        <p:spPr bwMode="auto">
          <a:xfrm>
            <a:off x="3842141" y="4939464"/>
            <a:ext cx="77402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rgbClr val="006CAD"/>
                </a:solidFill>
                <a:latin typeface="+mn-lt"/>
              </a:rPr>
              <a:t>TAM, Section 5.3 Opt-Outs and Parent Requests for Exemption from State Testing</a:t>
            </a:r>
            <a:br>
              <a:rPr lang="en-US" altLang="en-US" sz="1800" i="1" dirty="0">
                <a:solidFill>
                  <a:srgbClr val="006CAD"/>
                </a:solidFill>
                <a:latin typeface="+mn-lt"/>
              </a:rPr>
            </a:br>
            <a:r>
              <a:rPr lang="en-US" altLang="en-US" sz="1800" i="1" dirty="0">
                <a:solidFill>
                  <a:srgbClr val="006CAD"/>
                </a:solidFill>
                <a:latin typeface="+mn-lt"/>
              </a:rPr>
              <a:t>TAM, Appendix B: Student Inclusion</a:t>
            </a:r>
          </a:p>
          <a:p>
            <a:pPr algn="r" eaLnBrk="1" hangingPunct="1">
              <a:spcBef>
                <a:spcPct val="0"/>
              </a:spcBef>
              <a:buClrTx/>
              <a:buSzTx/>
              <a:buFontTx/>
              <a:buNone/>
            </a:pPr>
            <a:r>
              <a:rPr lang="en-US" altLang="en-US" sz="1800" i="1" dirty="0">
                <a:solidFill>
                  <a:srgbClr val="006CAD"/>
                </a:solidFill>
                <a:latin typeface="+mn-lt"/>
              </a:rPr>
              <a:t>OAM, Appendix A</a:t>
            </a:r>
          </a:p>
          <a:p>
            <a:pPr algn="r" eaLnBrk="1" hangingPunct="1">
              <a:spcBef>
                <a:spcPct val="0"/>
              </a:spcBef>
              <a:buClrTx/>
              <a:buSzTx/>
              <a:buFontTx/>
              <a:buNone/>
            </a:pPr>
            <a:r>
              <a:rPr lang="en-US" altLang="en-US" sz="1800" i="1" dirty="0">
                <a:solidFill>
                  <a:srgbClr val="006CAD"/>
                </a:solidFill>
                <a:latin typeface="+mn-lt"/>
              </a:rPr>
              <a:t>TIDE User Guide</a:t>
            </a:r>
          </a:p>
        </p:txBody>
      </p:sp>
    </p:spTree>
    <p:extLst>
      <p:ext uri="{BB962C8B-B14F-4D97-AF65-F5344CB8AC3E}">
        <p14:creationId xmlns:p14="http://schemas.microsoft.com/office/powerpoint/2010/main" val="3515661440"/>
      </p:ext>
    </p:extLst>
  </p:cSld>
  <p:clrMapOvr>
    <a:masterClrMapping/>
  </p:clrMapOvr>
  <mc:AlternateContent xmlns:mc="http://schemas.openxmlformats.org/markup-compatibility/2006" xmlns:p14="http://schemas.microsoft.com/office/powerpoint/2010/main">
    <mc:Choice Requires="p14">
      <p:transition spd="slow" p14:dur="2000" advTm="81000"/>
    </mc:Choice>
    <mc:Fallback xmlns="">
      <p:transition spd="slow" advTm="81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a:t>Student Participation</a:t>
            </a:r>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25</a:t>
            </a:fld>
            <a:endParaRPr lang="en-US" dirty="0"/>
          </a:p>
        </p:txBody>
      </p:sp>
      <p:sp>
        <p:nvSpPr>
          <p:cNvPr id="3" name="Content Placeholder 2"/>
          <p:cNvSpPr>
            <a:spLocks noGrp="1"/>
          </p:cNvSpPr>
          <p:nvPr>
            <p:ph idx="4294967295"/>
          </p:nvPr>
        </p:nvSpPr>
        <p:spPr>
          <a:xfrm>
            <a:off x="717176" y="4518459"/>
            <a:ext cx="10783887" cy="1362075"/>
          </a:xfrm>
        </p:spPr>
        <p:txBody>
          <a:bodyPr>
            <a:normAutofit/>
          </a:bodyPr>
          <a:lstStyle/>
          <a:p>
            <a:pPr marL="0" indent="0" algn="ctr">
              <a:buNone/>
            </a:pPr>
            <a:r>
              <a:rPr lang="en-US" altLang="en-US" sz="3200" i="1" dirty="0" smtClean="0"/>
              <a:t>Ensure </a:t>
            </a:r>
            <a:r>
              <a:rPr lang="en-US" altLang="en-US" sz="3200" i="1" dirty="0"/>
              <a:t>representation of all students in assessment </a:t>
            </a:r>
            <a:r>
              <a:rPr lang="en-US" altLang="en-US" sz="3200" i="1" dirty="0" smtClean="0"/>
              <a:t>results, as well as accurate interpretation and use of aggregated data.</a:t>
            </a:r>
            <a:endParaRPr lang="en-US" altLang="en-US" sz="3200" i="1" dirty="0"/>
          </a:p>
        </p:txBody>
      </p:sp>
    </p:spTree>
    <p:extLst>
      <p:ext uri="{BB962C8B-B14F-4D97-AF65-F5344CB8AC3E}">
        <p14:creationId xmlns:p14="http://schemas.microsoft.com/office/powerpoint/2010/main" val="14220794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26</a:t>
            </a:fld>
            <a:endParaRPr lang="en-US" dirty="0"/>
          </a:p>
        </p:txBody>
      </p:sp>
      <p:sp>
        <p:nvSpPr>
          <p:cNvPr id="2" name="Title 1"/>
          <p:cNvSpPr>
            <a:spLocks noGrp="1"/>
          </p:cNvSpPr>
          <p:nvPr>
            <p:ph type="title"/>
          </p:nvPr>
        </p:nvSpPr>
        <p:spPr/>
        <p:txBody>
          <a:bodyPr>
            <a:normAutofit/>
          </a:bodyPr>
          <a:lstStyle/>
          <a:p>
            <a:pPr>
              <a:defRPr/>
            </a:pPr>
            <a:r>
              <a:rPr lang="en-US" sz="4800" dirty="0"/>
              <a:t>Participation Requirements</a:t>
            </a:r>
          </a:p>
        </p:txBody>
      </p:sp>
      <p:sp>
        <p:nvSpPr>
          <p:cNvPr id="39940" name="Rectangle 3"/>
          <p:cNvSpPr txBox="1">
            <a:spLocks noChangeArrowheads="1"/>
          </p:cNvSpPr>
          <p:nvPr/>
        </p:nvSpPr>
        <p:spPr bwMode="auto">
          <a:xfrm>
            <a:off x="717176" y="1908524"/>
            <a:ext cx="11298621" cy="34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6100" indent="-441325"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104775" indent="0">
              <a:spcBef>
                <a:spcPct val="0"/>
              </a:spcBef>
              <a:buClrTx/>
              <a:buSzPct val="100000"/>
              <a:buNone/>
            </a:pPr>
            <a:r>
              <a:rPr lang="en-US" altLang="en-US" sz="3200" dirty="0">
                <a:latin typeface="+mn-lt"/>
              </a:rPr>
              <a:t>Participation calculations are based upon all students enrolled on the first instructional day in </a:t>
            </a:r>
            <a:r>
              <a:rPr lang="en-US" altLang="en-US" sz="3200" dirty="0" smtClean="0">
                <a:latin typeface="+mn-lt"/>
              </a:rPr>
              <a:t>May.</a:t>
            </a:r>
            <a:endParaRPr lang="en-US" altLang="en-US" sz="3200" dirty="0">
              <a:latin typeface="+mn-lt"/>
            </a:endParaRPr>
          </a:p>
          <a:p>
            <a:pPr>
              <a:spcBef>
                <a:spcPct val="0"/>
              </a:spcBef>
              <a:buClrTx/>
              <a:buSzPct val="100000"/>
              <a:buFont typeface="Arial" panose="020B0604020202020204" pitchFamily="34" charset="0"/>
              <a:buChar char="•"/>
            </a:pPr>
            <a:endParaRPr lang="en-US" altLang="en-US" sz="3200" dirty="0">
              <a:latin typeface="+mn-lt"/>
            </a:endParaRPr>
          </a:p>
          <a:p>
            <a:pPr marL="104775" indent="0">
              <a:spcBef>
                <a:spcPct val="0"/>
              </a:spcBef>
              <a:buClrTx/>
              <a:buSzPct val="100000"/>
              <a:buNone/>
            </a:pPr>
            <a:r>
              <a:rPr lang="en-US" altLang="en-US" sz="3200" dirty="0">
                <a:latin typeface="+mn-lt"/>
              </a:rPr>
              <a:t>ESEA requires:</a:t>
            </a:r>
          </a:p>
          <a:p>
            <a:pPr>
              <a:spcBef>
                <a:spcPct val="0"/>
              </a:spcBef>
              <a:buClrTx/>
              <a:buSzPct val="100000"/>
              <a:buFont typeface="Arial" panose="020B0604020202020204" pitchFamily="34" charset="0"/>
              <a:buChar char="•"/>
            </a:pPr>
            <a:r>
              <a:rPr lang="en-US" altLang="en-US" sz="3200" dirty="0">
                <a:latin typeface="+mn-lt"/>
              </a:rPr>
              <a:t>95% student participation in ELA, Mathematics, and Science</a:t>
            </a:r>
          </a:p>
          <a:p>
            <a:pPr>
              <a:spcBef>
                <a:spcPct val="0"/>
              </a:spcBef>
              <a:buClrTx/>
              <a:buSzPct val="100000"/>
              <a:buFont typeface="Arial" panose="020B0604020202020204" pitchFamily="34" charset="0"/>
              <a:buChar char="•"/>
            </a:pPr>
            <a:r>
              <a:rPr lang="en-US" altLang="en-US" sz="3200" dirty="0">
                <a:latin typeface="+mn-lt"/>
              </a:rPr>
              <a:t>100% of students identified as English Learners participate in the statewide summative </a:t>
            </a:r>
            <a:r>
              <a:rPr lang="en-US" altLang="en-US" sz="3200" dirty="0" smtClean="0">
                <a:latin typeface="+mn-lt"/>
              </a:rPr>
              <a:t>ELPA or Alt ELPA</a:t>
            </a:r>
            <a:endParaRPr lang="en-US" altLang="en-US" sz="3200" dirty="0">
              <a:latin typeface="+mn-lt"/>
            </a:endParaRPr>
          </a:p>
        </p:txBody>
      </p:sp>
      <p:sp>
        <p:nvSpPr>
          <p:cNvPr id="39941" name="TextBox 4"/>
          <p:cNvSpPr txBox="1">
            <a:spLocks noChangeArrowheads="1"/>
          </p:cNvSpPr>
          <p:nvPr/>
        </p:nvSpPr>
        <p:spPr bwMode="auto">
          <a:xfrm>
            <a:off x="6310086" y="5673623"/>
            <a:ext cx="525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rgbClr val="006CAD"/>
                </a:solidFill>
                <a:latin typeface="+mn-lt"/>
              </a:rPr>
              <a:t>TAM, Section 5: Scheduling Test Administration</a:t>
            </a:r>
          </a:p>
        </p:txBody>
      </p:sp>
    </p:spTree>
    <p:extLst>
      <p:ext uri="{BB962C8B-B14F-4D97-AF65-F5344CB8AC3E}">
        <p14:creationId xmlns:p14="http://schemas.microsoft.com/office/powerpoint/2010/main" val="1894386708"/>
      </p:ext>
    </p:extLst>
  </p:cSld>
  <p:clrMapOvr>
    <a:masterClrMapping/>
  </p:clrMapOvr>
  <mc:AlternateContent xmlns:mc="http://schemas.openxmlformats.org/markup-compatibility/2006" xmlns:p14="http://schemas.microsoft.com/office/powerpoint/2010/main">
    <mc:Choice Requires="p14">
      <p:transition spd="slow" p14:dur="2000" advTm="48000"/>
    </mc:Choice>
    <mc:Fallback xmlns="">
      <p:transition spd="slow" advTm="48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27</a:t>
            </a:fld>
            <a:endParaRPr lang="en-US" dirty="0"/>
          </a:p>
        </p:txBody>
      </p:sp>
      <p:sp>
        <p:nvSpPr>
          <p:cNvPr id="2" name="Title 1"/>
          <p:cNvSpPr>
            <a:spLocks noGrp="1"/>
          </p:cNvSpPr>
          <p:nvPr>
            <p:ph type="title"/>
          </p:nvPr>
        </p:nvSpPr>
        <p:spPr/>
        <p:txBody>
          <a:bodyPr>
            <a:noAutofit/>
          </a:bodyPr>
          <a:lstStyle/>
          <a:p>
            <a:pPr>
              <a:defRPr/>
            </a:pPr>
            <a:r>
              <a:rPr lang="en-US" sz="4000" dirty="0">
                <a:ea typeface="+mn-ea"/>
                <a:cs typeface="+mn-cs"/>
              </a:rPr>
              <a:t>Managing Opt-Outs and Parent Requests for Exemption</a:t>
            </a:r>
          </a:p>
        </p:txBody>
      </p:sp>
      <p:sp>
        <p:nvSpPr>
          <p:cNvPr id="5" name="TextBox 4"/>
          <p:cNvSpPr txBox="1"/>
          <p:nvPr/>
        </p:nvSpPr>
        <p:spPr>
          <a:xfrm>
            <a:off x="612853" y="1725693"/>
            <a:ext cx="7493376" cy="4708981"/>
          </a:xfrm>
          <a:prstGeom prst="rect">
            <a:avLst/>
          </a:prstGeom>
          <a:noFill/>
        </p:spPr>
        <p:txBody>
          <a:bodyPr wrap="square">
            <a:spAutoFit/>
          </a:bodyPr>
          <a:lstStyle/>
          <a:p>
            <a:pPr indent="-350838" eaLnBrk="0" hangingPunct="0">
              <a:buSzPct val="100000"/>
              <a:buFont typeface="Arial" panose="020B0604020202020204" pitchFamily="34" charset="0"/>
              <a:buChar char="•"/>
              <a:defRPr/>
            </a:pPr>
            <a:r>
              <a:rPr lang="en-US" sz="2400" dirty="0"/>
              <a:t>ORS 329.479 governs opt-outs for ELA and Mathematics</a:t>
            </a:r>
          </a:p>
          <a:p>
            <a:pPr lvl="1" indent="-350838" eaLnBrk="0" hangingPunct="0">
              <a:buSzPct val="100000"/>
              <a:buFont typeface="Arial" panose="020B0604020202020204" pitchFamily="34" charset="0"/>
              <a:buChar char="•"/>
              <a:defRPr/>
            </a:pPr>
            <a:r>
              <a:rPr lang="en-US" sz="2400" dirty="0"/>
              <a:t>District responsibilities: </a:t>
            </a:r>
          </a:p>
          <a:p>
            <a:pPr marL="709613" lvl="1" indent="-342900" eaLnBrk="0" hangingPunct="0">
              <a:buSzPct val="80000"/>
              <a:buFont typeface="Arial" panose="020B0604020202020204" pitchFamily="34" charset="0"/>
              <a:buChar char="•"/>
              <a:defRPr/>
            </a:pPr>
            <a:r>
              <a:rPr lang="en-US" sz="2400" dirty="0"/>
              <a:t>Provide parents and adult students with</a:t>
            </a:r>
          </a:p>
          <a:p>
            <a:pPr marL="1166813" lvl="2" indent="-342900" eaLnBrk="0" hangingPunct="0">
              <a:buSzPct val="80000"/>
              <a:buFont typeface="Arial" panose="020B0604020202020204" pitchFamily="34" charset="0"/>
              <a:buChar char="•"/>
              <a:defRPr/>
            </a:pPr>
            <a:r>
              <a:rPr lang="en-US" sz="2000" dirty="0"/>
              <a:t>Annual Notice for Statewide Tests at the start of each year</a:t>
            </a:r>
          </a:p>
          <a:p>
            <a:pPr marL="1166813" lvl="2" indent="-342900" eaLnBrk="0" hangingPunct="0">
              <a:buSzPct val="80000"/>
              <a:buFont typeface="Arial" panose="020B0604020202020204" pitchFamily="34" charset="0"/>
              <a:buChar char="•"/>
              <a:defRPr/>
            </a:pPr>
            <a:r>
              <a:rPr lang="en-US" sz="2000" dirty="0"/>
              <a:t>combined 30-Day Notice and Opt-Out Form 30 days before start of statewide test window</a:t>
            </a:r>
          </a:p>
          <a:p>
            <a:pPr marL="709613" lvl="1" indent="-342900" eaLnBrk="0" hangingPunct="0">
              <a:buSzPct val="80000"/>
              <a:buFont typeface="Arial" panose="020B0604020202020204" pitchFamily="34" charset="0"/>
              <a:buChar char="•"/>
              <a:defRPr/>
            </a:pPr>
            <a:r>
              <a:rPr lang="en-US" sz="2400" dirty="0"/>
              <a:t>Enter Admin Code X in </a:t>
            </a:r>
            <a:r>
              <a:rPr lang="en-US" sz="2400" dirty="0" smtClean="0"/>
              <a:t>Assessment Record Updating Application (ARUA)</a:t>
            </a:r>
            <a:endParaRPr lang="en-US" sz="2400" dirty="0"/>
          </a:p>
          <a:p>
            <a:pPr indent="-350838" eaLnBrk="0" hangingPunct="0">
              <a:buSzPct val="100000"/>
              <a:buFont typeface="Arial" panose="020B0604020202020204" pitchFamily="34" charset="0"/>
              <a:buChar char="•"/>
              <a:defRPr/>
            </a:pPr>
            <a:r>
              <a:rPr lang="en-US" sz="2400" dirty="0"/>
              <a:t>OAR 581-021-0009 governs parent requests for exemption for Science and ELPA Summative</a:t>
            </a:r>
          </a:p>
          <a:p>
            <a:pPr marL="709613" lvl="1" indent="-342900" eaLnBrk="0" hangingPunct="0">
              <a:buSzPct val="80000"/>
              <a:buFont typeface="Arial" panose="020B0604020202020204" pitchFamily="34" charset="0"/>
              <a:buChar char="•"/>
              <a:defRPr/>
            </a:pPr>
            <a:r>
              <a:rPr lang="en-US" sz="2400" dirty="0"/>
              <a:t>Eligibility tied to disability or religion</a:t>
            </a:r>
          </a:p>
          <a:p>
            <a:pPr marL="709613" lvl="1" indent="-342900" eaLnBrk="0" hangingPunct="0">
              <a:buSzPct val="80000"/>
              <a:buFont typeface="Arial" panose="020B0604020202020204" pitchFamily="34" charset="0"/>
              <a:buChar char="•"/>
              <a:defRPr/>
            </a:pPr>
            <a:r>
              <a:rPr lang="en-US" sz="2400" dirty="0"/>
              <a:t>Parent must propose alternate learning activity</a:t>
            </a:r>
          </a:p>
          <a:p>
            <a:pPr marL="709613" lvl="1" indent="-342900" eaLnBrk="0" hangingPunct="0">
              <a:buSzPct val="80000"/>
              <a:buFont typeface="Arial" panose="020B0604020202020204" pitchFamily="34" charset="0"/>
              <a:buChar char="•"/>
              <a:defRPr/>
            </a:pPr>
            <a:r>
              <a:rPr lang="en-US" sz="2400" dirty="0"/>
              <a:t>Subject to district review and approval</a:t>
            </a:r>
          </a:p>
        </p:txBody>
      </p:sp>
      <p:sp>
        <p:nvSpPr>
          <p:cNvPr id="40965" name="Rectangle 3"/>
          <p:cNvSpPr>
            <a:spLocks noChangeArrowheads="1"/>
          </p:cNvSpPr>
          <p:nvPr/>
        </p:nvSpPr>
        <p:spPr bwMode="auto">
          <a:xfrm>
            <a:off x="7022295" y="5283114"/>
            <a:ext cx="48407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rgbClr val="006CAD"/>
                </a:solidFill>
                <a:latin typeface="+mn-lt"/>
              </a:rPr>
              <a:t>TAM, Section 5.3: Opt-Outs </a:t>
            </a:r>
            <a:r>
              <a:rPr lang="en-US" altLang="en-US" sz="1800" i="1" dirty="0" smtClean="0">
                <a:solidFill>
                  <a:srgbClr val="006CAD"/>
                </a:solidFill>
                <a:latin typeface="+mn-lt"/>
              </a:rPr>
              <a:t>and </a:t>
            </a:r>
          </a:p>
          <a:p>
            <a:pPr algn="r" eaLnBrk="1" hangingPunct="1">
              <a:spcBef>
                <a:spcPct val="0"/>
              </a:spcBef>
              <a:buClrTx/>
              <a:buSzTx/>
              <a:buFontTx/>
              <a:buNone/>
            </a:pPr>
            <a:r>
              <a:rPr lang="en-US" altLang="en-US" sz="1800" i="1" dirty="0" smtClean="0">
                <a:solidFill>
                  <a:srgbClr val="006CAD"/>
                </a:solidFill>
                <a:latin typeface="+mn-lt"/>
              </a:rPr>
              <a:t>Parent Requests for Exemption from State Testing</a:t>
            </a:r>
          </a:p>
          <a:p>
            <a:pPr algn="r" eaLnBrk="1" hangingPunct="1">
              <a:spcBef>
                <a:spcPct val="0"/>
              </a:spcBef>
              <a:buClrTx/>
              <a:buSzTx/>
              <a:buFontTx/>
              <a:buNone/>
            </a:pPr>
            <a:r>
              <a:rPr lang="en-US" altLang="en-US" sz="1800" i="1" dirty="0" smtClean="0">
                <a:solidFill>
                  <a:srgbClr val="006CAD"/>
                </a:solidFill>
                <a:latin typeface="+mn-lt"/>
                <a:hlinkClick r:id="rId3"/>
              </a:rPr>
              <a:t>Notices and Opt-Out Forms</a:t>
            </a:r>
            <a:endParaRPr lang="en-US" altLang="en-US" sz="1800" dirty="0">
              <a:solidFill>
                <a:srgbClr val="006CAD"/>
              </a:solidFill>
              <a:latin typeface="+mn-lt"/>
            </a:endParaRPr>
          </a:p>
        </p:txBody>
      </p:sp>
      <p:pic>
        <p:nvPicPr>
          <p:cNvPr id="10" name="Picture 9" descr="&quot;&quot;"/>
          <p:cNvPicPr>
            <a:picLocks noChangeAspect="1"/>
          </p:cNvPicPr>
          <p:nvPr/>
        </p:nvPicPr>
        <p:blipFill>
          <a:blip r:embed="rId4"/>
          <a:stretch>
            <a:fillRect/>
          </a:stretch>
        </p:blipFill>
        <p:spPr>
          <a:xfrm>
            <a:off x="8057525" y="2189333"/>
            <a:ext cx="4001193" cy="2838285"/>
          </a:xfrm>
          <a:prstGeom prst="rect">
            <a:avLst/>
          </a:prstGeom>
          <a:ln w="25400">
            <a:solidFill>
              <a:srgbClr val="006CAD"/>
            </a:solidFill>
          </a:ln>
        </p:spPr>
      </p:pic>
    </p:spTree>
    <p:extLst>
      <p:ext uri="{BB962C8B-B14F-4D97-AF65-F5344CB8AC3E}">
        <p14:creationId xmlns:p14="http://schemas.microsoft.com/office/powerpoint/2010/main" val="112040395"/>
      </p:ext>
    </p:extLst>
  </p:cSld>
  <p:clrMapOvr>
    <a:masterClrMapping/>
  </p:clrMapOvr>
  <mc:AlternateContent xmlns:mc="http://schemas.openxmlformats.org/markup-compatibility/2006" xmlns:p14="http://schemas.microsoft.com/office/powerpoint/2010/main">
    <mc:Choice Requires="p14">
      <p:transition spd="slow" p14:dur="2000" advTm="111000"/>
    </mc:Choice>
    <mc:Fallback xmlns="">
      <p:transition spd="slow" advTm="111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717177" y="1825625"/>
            <a:ext cx="4823532" cy="4109010"/>
          </a:xfrm>
        </p:spPr>
        <p:txBody>
          <a:bodyPr>
            <a:noAutofit/>
          </a:bodyPr>
          <a:lstStyle/>
          <a:p>
            <a:pPr marL="0" indent="0">
              <a:spcBef>
                <a:spcPts val="1200"/>
              </a:spcBef>
              <a:buClr>
                <a:schemeClr val="bg2"/>
              </a:buClr>
              <a:buNone/>
              <a:defRPr/>
            </a:pPr>
            <a:r>
              <a:rPr lang="en-US" altLang="en-US" dirty="0">
                <a:solidFill>
                  <a:schemeClr val="tx1">
                    <a:lumMod val="50000"/>
                  </a:schemeClr>
                </a:solidFill>
              </a:rPr>
              <a:t>Key </a:t>
            </a:r>
            <a:r>
              <a:rPr lang="en-US" altLang="en-US" dirty="0" smtClean="0">
                <a:solidFill>
                  <a:schemeClr val="tx1">
                    <a:lumMod val="50000"/>
                  </a:schemeClr>
                </a:solidFill>
              </a:rPr>
              <a:t>Messages about </a:t>
            </a:r>
            <a:r>
              <a:rPr lang="en-US" altLang="en-US" dirty="0">
                <a:solidFill>
                  <a:schemeClr val="tx1">
                    <a:lumMod val="50000"/>
                  </a:schemeClr>
                </a:solidFill>
              </a:rPr>
              <a:t>Participation </a:t>
            </a:r>
          </a:p>
          <a:p>
            <a:pPr lvl="1">
              <a:defRPr/>
            </a:pPr>
            <a:r>
              <a:rPr lang="en-US" altLang="en-US" dirty="0">
                <a:solidFill>
                  <a:schemeClr val="tx1">
                    <a:lumMod val="50000"/>
                  </a:schemeClr>
                </a:solidFill>
              </a:rPr>
              <a:t>Provides talking </a:t>
            </a:r>
            <a:r>
              <a:rPr lang="en-US" altLang="en-US" dirty="0" smtClean="0">
                <a:solidFill>
                  <a:schemeClr val="tx1">
                    <a:lumMod val="50000"/>
                  </a:schemeClr>
                </a:solidFill>
              </a:rPr>
              <a:t>points </a:t>
            </a:r>
            <a:r>
              <a:rPr lang="en-US" altLang="en-US" dirty="0">
                <a:solidFill>
                  <a:schemeClr val="tx1">
                    <a:lumMod val="50000"/>
                  </a:schemeClr>
                </a:solidFill>
              </a:rPr>
              <a:t>administrators, counselors, teachers, or others can use when talking to parents about </a:t>
            </a:r>
            <a:r>
              <a:rPr lang="en-US" altLang="en-US" dirty="0" smtClean="0">
                <a:solidFill>
                  <a:schemeClr val="tx1">
                    <a:lumMod val="50000"/>
                  </a:schemeClr>
                </a:solidFill>
              </a:rPr>
              <a:t>participation</a:t>
            </a:r>
          </a:p>
          <a:p>
            <a:pPr marL="0" indent="0">
              <a:buNone/>
              <a:defRPr/>
            </a:pPr>
            <a:r>
              <a:rPr lang="en-US" altLang="en-US" dirty="0" smtClean="0">
                <a:solidFill>
                  <a:schemeClr val="tx1">
                    <a:lumMod val="50000"/>
                  </a:schemeClr>
                </a:solidFill>
              </a:rPr>
              <a:t>Opt-out notices and forms available in the Forms accordion on the </a:t>
            </a:r>
            <a:r>
              <a:rPr lang="en-US" altLang="en-US" dirty="0" smtClean="0">
                <a:solidFill>
                  <a:schemeClr val="tx1">
                    <a:lumMod val="50000"/>
                  </a:schemeClr>
                </a:solidFill>
                <a:hlinkClick r:id="rId3"/>
              </a:rPr>
              <a:t>Test Administration page</a:t>
            </a:r>
            <a:r>
              <a:rPr lang="en-US" altLang="en-US" dirty="0" smtClean="0">
                <a:solidFill>
                  <a:schemeClr val="tx1">
                    <a:lumMod val="50000"/>
                  </a:schemeClr>
                </a:solidFill>
              </a:rPr>
              <a:t>.</a:t>
            </a:r>
            <a:endParaRPr lang="en-US" altLang="en-US" dirty="0">
              <a:solidFill>
                <a:schemeClr val="tx1">
                  <a:lumMod val="50000"/>
                </a:schemeClr>
              </a:solidFill>
            </a:endParaRPr>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28</a:t>
            </a:fld>
            <a:endParaRPr lang="en-US" dirty="0"/>
          </a:p>
        </p:txBody>
      </p:sp>
      <p:sp>
        <p:nvSpPr>
          <p:cNvPr id="2" name="Title 1"/>
          <p:cNvSpPr>
            <a:spLocks noGrp="1"/>
          </p:cNvSpPr>
          <p:nvPr>
            <p:ph type="title"/>
          </p:nvPr>
        </p:nvSpPr>
        <p:spPr/>
        <p:txBody>
          <a:bodyPr>
            <a:noAutofit/>
          </a:bodyPr>
          <a:lstStyle/>
          <a:p>
            <a:pPr>
              <a:defRPr/>
            </a:pPr>
            <a:r>
              <a:rPr lang="en-US" dirty="0">
                <a:ea typeface="+mn-ea"/>
                <a:cs typeface="+mn-cs"/>
              </a:rPr>
              <a:t>Student Participation: Communication Resources</a:t>
            </a:r>
          </a:p>
        </p:txBody>
      </p:sp>
      <p:sp>
        <p:nvSpPr>
          <p:cNvPr id="41988" name="TextBox 3"/>
          <p:cNvSpPr txBox="1">
            <a:spLocks noChangeArrowheads="1"/>
          </p:cNvSpPr>
          <p:nvPr/>
        </p:nvSpPr>
        <p:spPr bwMode="auto">
          <a:xfrm>
            <a:off x="8279059" y="5566647"/>
            <a:ext cx="3505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smtClean="0">
                <a:solidFill>
                  <a:srgbClr val="AF2B15"/>
                </a:solidFill>
                <a:latin typeface="+mn-lt"/>
                <a:hlinkClick r:id="rId4"/>
              </a:rPr>
              <a:t>Assessment Communication page</a:t>
            </a:r>
            <a:endParaRPr lang="en-US" altLang="en-US" sz="1800" dirty="0">
              <a:latin typeface="+mn-lt"/>
            </a:endParaRPr>
          </a:p>
        </p:txBody>
      </p:sp>
      <p:pic>
        <p:nvPicPr>
          <p:cNvPr id="6" name="Picture 5" descr="Communication page screenshot"/>
          <p:cNvPicPr>
            <a:picLocks noChangeAspect="1"/>
          </p:cNvPicPr>
          <p:nvPr/>
        </p:nvPicPr>
        <p:blipFill>
          <a:blip r:embed="rId5"/>
          <a:stretch>
            <a:fillRect/>
          </a:stretch>
        </p:blipFill>
        <p:spPr>
          <a:xfrm>
            <a:off x="5642852" y="826729"/>
            <a:ext cx="6244348" cy="4739918"/>
          </a:xfrm>
          <a:prstGeom prst="rect">
            <a:avLst/>
          </a:prstGeom>
        </p:spPr>
      </p:pic>
    </p:spTree>
    <p:extLst>
      <p:ext uri="{BB962C8B-B14F-4D97-AF65-F5344CB8AC3E}">
        <p14:creationId xmlns:p14="http://schemas.microsoft.com/office/powerpoint/2010/main" val="14678356"/>
      </p:ext>
    </p:extLst>
  </p:cSld>
  <p:clrMapOvr>
    <a:masterClrMapping/>
  </p:clrMapOvr>
  <mc:AlternateContent xmlns:mc="http://schemas.openxmlformats.org/markup-compatibility/2006" xmlns:p14="http://schemas.microsoft.com/office/powerpoint/2010/main">
    <mc:Choice Requires="p14">
      <p:transition spd="slow" p14:dur="2000" advTm="26000"/>
    </mc:Choice>
    <mc:Fallback xmlns="">
      <p:transition spd="slow" advTm="26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1200"/>
              </a:spcAft>
              <a:defRPr/>
            </a:pPr>
            <a:r>
              <a:rPr lang="en-US" sz="2800" dirty="0"/>
              <a:t>What are the local considerations and challenges around managing student participation within your school or district?</a:t>
            </a:r>
          </a:p>
          <a:p>
            <a:pPr>
              <a:spcAft>
                <a:spcPts val="1200"/>
              </a:spcAft>
              <a:defRPr/>
            </a:pPr>
            <a:r>
              <a:rPr lang="en-US" sz="2800" dirty="0"/>
              <a:t>What are some effective approaches you could use to address these challenges?</a:t>
            </a:r>
          </a:p>
          <a:p>
            <a:pPr>
              <a:spcAft>
                <a:spcPts val="1200"/>
              </a:spcAft>
              <a:defRPr/>
            </a:pPr>
            <a:r>
              <a:rPr lang="en-US" sz="2800" dirty="0"/>
              <a:t>Who within your school or district needs to be included in tracking student participation and parent requested opt-outs?</a:t>
            </a:r>
          </a:p>
          <a:p>
            <a:pPr>
              <a:spcAft>
                <a:spcPts val="1200"/>
              </a:spcAft>
              <a:defRPr/>
            </a:pPr>
            <a:r>
              <a:rPr lang="en-US" sz="2800" dirty="0"/>
              <a:t>What resources are available to assist you in tracking and managing student participation</a:t>
            </a:r>
            <a:r>
              <a:rPr lang="en-US" sz="2800" dirty="0" smtClean="0"/>
              <a:t>?</a:t>
            </a:r>
            <a:endParaRPr lang="en-US" sz="2800"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29</a:t>
            </a:fld>
            <a:endParaRPr lang="en-US" dirty="0"/>
          </a:p>
        </p:txBody>
      </p:sp>
      <p:sp>
        <p:nvSpPr>
          <p:cNvPr id="2" name="Title 1"/>
          <p:cNvSpPr>
            <a:spLocks noGrp="1"/>
          </p:cNvSpPr>
          <p:nvPr>
            <p:ph type="title"/>
          </p:nvPr>
        </p:nvSpPr>
        <p:spPr/>
        <p:txBody>
          <a:bodyPr>
            <a:noAutofit/>
          </a:bodyPr>
          <a:lstStyle/>
          <a:p>
            <a:pPr>
              <a:defRPr/>
            </a:pPr>
            <a:r>
              <a:rPr lang="en-US" sz="4800" dirty="0">
                <a:ea typeface="+mn-ea"/>
                <a:cs typeface="+mn-cs"/>
              </a:rPr>
              <a:t>Q &amp; A Discussion</a:t>
            </a:r>
          </a:p>
        </p:txBody>
      </p:sp>
    </p:spTree>
    <p:extLst>
      <p:ext uri="{BB962C8B-B14F-4D97-AF65-F5344CB8AC3E}">
        <p14:creationId xmlns:p14="http://schemas.microsoft.com/office/powerpoint/2010/main" val="386201911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spcBef>
                <a:spcPts val="0"/>
              </a:spcBef>
              <a:buSzPct val="100000"/>
              <a:defRPr/>
            </a:pPr>
            <a:r>
              <a:rPr lang="en-US" altLang="en-US" sz="3200" dirty="0">
                <a:solidFill>
                  <a:schemeClr val="tx1">
                    <a:lumMod val="50000"/>
                  </a:schemeClr>
                </a:solidFill>
              </a:rPr>
              <a:t>Organized into short modules</a:t>
            </a:r>
          </a:p>
          <a:p>
            <a:pPr>
              <a:lnSpc>
                <a:spcPct val="150000"/>
              </a:lnSpc>
              <a:spcBef>
                <a:spcPts val="0"/>
              </a:spcBef>
              <a:buSzPct val="100000"/>
              <a:defRPr/>
            </a:pPr>
            <a:r>
              <a:rPr lang="en-US" altLang="en-US" sz="3200" dirty="0">
                <a:solidFill>
                  <a:schemeClr val="tx1">
                    <a:lumMod val="50000"/>
                  </a:schemeClr>
                </a:solidFill>
              </a:rPr>
              <a:t>Designed to be delivered to district and school staff</a:t>
            </a:r>
          </a:p>
          <a:p>
            <a:pPr>
              <a:lnSpc>
                <a:spcPct val="150000"/>
              </a:lnSpc>
              <a:spcBef>
                <a:spcPts val="0"/>
              </a:spcBef>
              <a:buSzPct val="100000"/>
              <a:defRPr/>
            </a:pPr>
            <a:r>
              <a:rPr lang="en-US" altLang="en-US" sz="3200" dirty="0">
                <a:solidFill>
                  <a:schemeClr val="tx1">
                    <a:lumMod val="50000"/>
                  </a:schemeClr>
                </a:solidFill>
              </a:rPr>
              <a:t>Focus on resource orientation</a:t>
            </a:r>
          </a:p>
          <a:p>
            <a:pPr>
              <a:lnSpc>
                <a:spcPct val="150000"/>
              </a:lnSpc>
              <a:spcBef>
                <a:spcPts val="0"/>
              </a:spcBef>
              <a:buSzPct val="100000"/>
              <a:defRPr/>
            </a:pPr>
            <a:r>
              <a:rPr lang="en-US" altLang="en-US" sz="3200" dirty="0">
                <a:solidFill>
                  <a:schemeClr val="tx1">
                    <a:lumMod val="50000"/>
                  </a:schemeClr>
                </a:solidFill>
              </a:rPr>
              <a:t>Built in Q&amp;A discussion </a:t>
            </a:r>
            <a:r>
              <a:rPr lang="en-US" altLang="en-US" sz="3200" dirty="0" smtClean="0">
                <a:solidFill>
                  <a:schemeClr val="tx1">
                    <a:lumMod val="50000"/>
                  </a:schemeClr>
                </a:solidFill>
              </a:rPr>
              <a:t>opportunities</a:t>
            </a:r>
            <a:endParaRPr lang="en-US" altLang="en-US" sz="3200" dirty="0">
              <a:solidFill>
                <a:schemeClr val="tx1">
                  <a:lumMod val="50000"/>
                </a:schemeClr>
              </a:solidFill>
            </a:endParaRP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a:t>
            </a:fld>
            <a:endParaRPr lang="en-US" dirty="0"/>
          </a:p>
        </p:txBody>
      </p:sp>
      <p:sp>
        <p:nvSpPr>
          <p:cNvPr id="8" name="Title 7"/>
          <p:cNvSpPr>
            <a:spLocks noGrp="1"/>
          </p:cNvSpPr>
          <p:nvPr>
            <p:ph type="title"/>
          </p:nvPr>
        </p:nvSpPr>
        <p:spPr/>
        <p:txBody>
          <a:bodyPr>
            <a:normAutofit/>
          </a:bodyPr>
          <a:lstStyle/>
          <a:p>
            <a:r>
              <a:rPr lang="en-US" sz="4800" dirty="0">
                <a:solidFill>
                  <a:srgbClr val="0070C0"/>
                </a:solidFill>
              </a:rPr>
              <a:t>Required Training Format</a:t>
            </a:r>
          </a:p>
        </p:txBody>
      </p:sp>
    </p:spTree>
    <p:extLst>
      <p:ext uri="{BB962C8B-B14F-4D97-AF65-F5344CB8AC3E}">
        <p14:creationId xmlns:p14="http://schemas.microsoft.com/office/powerpoint/2010/main" val="1620725208"/>
      </p:ext>
    </p:extLst>
  </p:cSld>
  <p:clrMapOvr>
    <a:masterClrMapping/>
  </p:clrMapOvr>
  <mc:AlternateContent xmlns:mc="http://schemas.openxmlformats.org/markup-compatibility/2006" xmlns:p14="http://schemas.microsoft.com/office/powerpoint/2010/main">
    <mc:Choice Requires="p14">
      <p:transition spd="slow" p14:dur="2000" advTm="99000"/>
    </mc:Choice>
    <mc:Fallback xmlns="">
      <p:transition spd="slow" advTm="99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a:t>Contacts and Resources</a:t>
            </a:r>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30</a:t>
            </a:fld>
            <a:endParaRPr lang="en-US" dirty="0"/>
          </a:p>
        </p:txBody>
      </p:sp>
    </p:spTree>
    <p:extLst>
      <p:ext uri="{BB962C8B-B14F-4D97-AF65-F5344CB8AC3E}">
        <p14:creationId xmlns:p14="http://schemas.microsoft.com/office/powerpoint/2010/main" val="242850751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ChangeArrowheads="1"/>
          </p:cNvSpPr>
          <p:nvPr/>
        </p:nvSpPr>
        <p:spPr bwMode="auto">
          <a:xfrm>
            <a:off x="717176" y="1848894"/>
            <a:ext cx="11017624" cy="354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639763" indent="-2730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indent="-182563"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187450" indent="-182563"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1462088" indent="-182563"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19192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3764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28336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2908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marL="547687" lvl="1" indent="-441325">
              <a:spcBef>
                <a:spcPts val="0"/>
              </a:spcBef>
              <a:spcAft>
                <a:spcPts val="600"/>
              </a:spcAft>
              <a:buClrTx/>
              <a:buSzPct val="100000"/>
              <a:buFont typeface="Arial" panose="020B0604020202020204" pitchFamily="34" charset="0"/>
              <a:buChar char="•"/>
              <a:defRPr/>
            </a:pPr>
            <a:r>
              <a:rPr lang="en-US" altLang="en-US" sz="3200" dirty="0">
                <a:latin typeface="+mn-lt"/>
              </a:rPr>
              <a:t>ODE will provide information through </a:t>
            </a:r>
            <a:r>
              <a:rPr lang="en-US" altLang="en-US" sz="3200" dirty="0" smtClean="0">
                <a:latin typeface="+mn-lt"/>
              </a:rPr>
              <a:t>the DTC </a:t>
            </a:r>
            <a:r>
              <a:rPr lang="en-US" altLang="en-US" sz="3200" dirty="0">
                <a:latin typeface="+mn-lt"/>
              </a:rPr>
              <a:t>listserv and </a:t>
            </a:r>
            <a:r>
              <a:rPr lang="en-US" altLang="en-US" sz="3200" dirty="0" smtClean="0">
                <a:latin typeface="+mn-lt"/>
              </a:rPr>
              <a:t>AA Update</a:t>
            </a:r>
            <a:endParaRPr lang="en-US" altLang="en-US" sz="3200" dirty="0">
              <a:latin typeface="+mn-lt"/>
            </a:endParaRPr>
          </a:p>
          <a:p>
            <a:pPr marL="547687" lvl="1" indent="-441325">
              <a:spcBef>
                <a:spcPts val="0"/>
              </a:spcBef>
              <a:spcAft>
                <a:spcPts val="600"/>
              </a:spcAft>
              <a:buClrTx/>
              <a:buSzPct val="100000"/>
              <a:buFont typeface="Arial" panose="020B0604020202020204" pitchFamily="34" charset="0"/>
              <a:buChar char="•"/>
              <a:defRPr/>
            </a:pPr>
            <a:r>
              <a:rPr lang="en-US" altLang="en-US" sz="3200" dirty="0">
                <a:latin typeface="+mn-lt"/>
                <a:hlinkClick r:id="rId3"/>
              </a:rPr>
              <a:t>Regional </a:t>
            </a:r>
            <a:r>
              <a:rPr lang="en-US" altLang="en-US" sz="3200" dirty="0" smtClean="0">
                <a:latin typeface="+mn-lt"/>
                <a:hlinkClick r:id="rId3"/>
              </a:rPr>
              <a:t>ESD Partners</a:t>
            </a:r>
            <a:r>
              <a:rPr lang="en-US" altLang="en-US" sz="3200" dirty="0" smtClean="0">
                <a:latin typeface="+mn-lt"/>
              </a:rPr>
              <a:t> are </a:t>
            </a:r>
            <a:r>
              <a:rPr lang="en-US" altLang="en-US" sz="3200" dirty="0">
                <a:latin typeface="+mn-lt"/>
              </a:rPr>
              <a:t>the best source for assessment </a:t>
            </a:r>
            <a:r>
              <a:rPr lang="en-US" altLang="en-US" sz="3200" dirty="0" smtClean="0">
                <a:latin typeface="+mn-lt"/>
              </a:rPr>
              <a:t>support</a:t>
            </a:r>
            <a:endParaRPr lang="en-US" altLang="en-US" sz="3200" strike="sngStrike" dirty="0">
              <a:solidFill>
                <a:schemeClr val="bg2"/>
              </a:solidFill>
            </a:endParaRPr>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31</a:t>
            </a:fld>
            <a:endParaRPr lang="en-US" dirty="0"/>
          </a:p>
        </p:txBody>
      </p:sp>
      <p:sp>
        <p:nvSpPr>
          <p:cNvPr id="7" name="Rectangle 8"/>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defRPr/>
            </a:pPr>
            <a:r>
              <a:rPr lang="en-US" altLang="en-US" sz="4800" dirty="0">
                <a:solidFill>
                  <a:schemeClr val="accent1"/>
                </a:solidFill>
                <a:latin typeface="+mj-lt"/>
              </a:rPr>
              <a:t>Regional Assessment Support</a:t>
            </a:r>
          </a:p>
        </p:txBody>
      </p:sp>
    </p:spTree>
    <p:extLst>
      <p:ext uri="{BB962C8B-B14F-4D97-AF65-F5344CB8AC3E}">
        <p14:creationId xmlns:p14="http://schemas.microsoft.com/office/powerpoint/2010/main" val="3297082689"/>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40085" y="1890008"/>
            <a:ext cx="10784542" cy="4109010"/>
          </a:xfrm>
        </p:spPr>
        <p:txBody>
          <a:bodyPr>
            <a:normAutofit/>
          </a:bodyPr>
          <a:lstStyle/>
          <a:p>
            <a:pPr marL="0" indent="0">
              <a:buNone/>
            </a:pPr>
            <a:r>
              <a:rPr lang="en-US" dirty="0"/>
              <a:t>District Test Coordinator  (and District Level User)</a:t>
            </a:r>
          </a:p>
          <a:p>
            <a:pPr marL="342900" lvl="0" indent="-342900" fontAlgn="base">
              <a:lnSpc>
                <a:spcPct val="110000"/>
              </a:lnSpc>
              <a:spcBef>
                <a:spcPts val="600"/>
              </a:spcBef>
              <a:spcAft>
                <a:spcPts val="600"/>
              </a:spcAft>
              <a:buFont typeface="Symbol" pitchFamily="18" charset="2"/>
              <a:buChar char=""/>
              <a:tabLst>
                <a:tab pos="914400" algn="l"/>
              </a:tabLst>
            </a:pPr>
            <a:r>
              <a:rPr lang="en-US" altLang="en-US" dirty="0">
                <a:solidFill>
                  <a:srgbClr val="4A3927"/>
                </a:solidFill>
              </a:rPr>
              <a:t>Sections 1 – 12 </a:t>
            </a:r>
            <a:r>
              <a:rPr lang="en-US" altLang="en-US" dirty="0" smtClean="0">
                <a:solidFill>
                  <a:srgbClr val="4A3927"/>
                </a:solidFill>
              </a:rPr>
              <a:t>and Appendices </a:t>
            </a:r>
            <a:r>
              <a:rPr lang="en-US" altLang="en-US" dirty="0">
                <a:solidFill>
                  <a:srgbClr val="4A3927"/>
                </a:solidFill>
              </a:rPr>
              <a:t>A – C of the </a:t>
            </a:r>
            <a:r>
              <a:rPr lang="en-US" altLang="en-US" dirty="0" smtClean="0">
                <a:solidFill>
                  <a:srgbClr val="4A3927"/>
                </a:solidFill>
              </a:rPr>
              <a:t>Test Administration Manual (TAM)</a:t>
            </a:r>
            <a:endParaRPr lang="en-US" altLang="en-US" dirty="0">
              <a:solidFill>
                <a:srgbClr val="4A3927"/>
              </a:solidFill>
            </a:endParaRPr>
          </a:p>
          <a:p>
            <a:pPr marL="342900" lvl="0" indent="-342900" fontAlgn="base">
              <a:lnSpc>
                <a:spcPct val="110000"/>
              </a:lnSpc>
              <a:spcBef>
                <a:spcPts val="600"/>
              </a:spcBef>
              <a:spcAft>
                <a:spcPts val="600"/>
              </a:spcAft>
              <a:buFont typeface="Symbol" pitchFamily="18" charset="2"/>
              <a:buChar char=""/>
              <a:tabLst>
                <a:tab pos="914400" algn="l"/>
              </a:tabLst>
            </a:pPr>
            <a:r>
              <a:rPr lang="en-US" altLang="en-US" dirty="0">
                <a:solidFill>
                  <a:srgbClr val="4A3927"/>
                </a:solidFill>
              </a:rPr>
              <a:t>The Oregon Accessibility Manual (OAM</a:t>
            </a:r>
            <a:r>
              <a:rPr lang="en-US" altLang="en-US" dirty="0" smtClean="0">
                <a:solidFill>
                  <a:srgbClr val="4A3927"/>
                </a:solidFill>
              </a:rPr>
              <a:t>)</a:t>
            </a:r>
          </a:p>
          <a:p>
            <a:pPr marL="0" lvl="0" indent="0" fontAlgn="base">
              <a:lnSpc>
                <a:spcPct val="110000"/>
              </a:lnSpc>
              <a:spcBef>
                <a:spcPts val="600"/>
              </a:spcBef>
              <a:spcAft>
                <a:spcPts val="600"/>
              </a:spcAft>
              <a:buNone/>
              <a:tabLst>
                <a:tab pos="914400" algn="l"/>
              </a:tabLst>
            </a:pPr>
            <a:r>
              <a:rPr lang="en-US" altLang="en-US" dirty="0">
                <a:solidFill>
                  <a:srgbClr val="4A3927"/>
                </a:solidFill>
              </a:rPr>
              <a:t>School Test Coordinator</a:t>
            </a:r>
          </a:p>
          <a:p>
            <a:pPr marL="342900" lvl="0" indent="-342900" fontAlgn="base">
              <a:lnSpc>
                <a:spcPct val="110000"/>
              </a:lnSpc>
              <a:spcBef>
                <a:spcPts val="600"/>
              </a:spcBef>
              <a:spcAft>
                <a:spcPts val="600"/>
              </a:spcAft>
              <a:buFont typeface="Symbol" pitchFamily="18" charset="2"/>
              <a:buChar char=""/>
              <a:tabLst>
                <a:tab pos="914400" algn="l"/>
              </a:tabLst>
            </a:pPr>
            <a:r>
              <a:rPr lang="en-US" altLang="en-US" dirty="0">
                <a:solidFill>
                  <a:srgbClr val="4A3927"/>
                </a:solidFill>
              </a:rPr>
              <a:t>Sections 1 – 11 </a:t>
            </a:r>
            <a:r>
              <a:rPr lang="en-US" altLang="en-US" dirty="0" smtClean="0">
                <a:solidFill>
                  <a:srgbClr val="4A3927"/>
                </a:solidFill>
              </a:rPr>
              <a:t>and Appendices </a:t>
            </a:r>
            <a:r>
              <a:rPr lang="en-US" altLang="en-US" dirty="0">
                <a:solidFill>
                  <a:srgbClr val="4A3927"/>
                </a:solidFill>
              </a:rPr>
              <a:t>A – C of the TAM</a:t>
            </a:r>
          </a:p>
          <a:p>
            <a:pPr marL="342900" lvl="0" indent="-342900" fontAlgn="base">
              <a:lnSpc>
                <a:spcPct val="110000"/>
              </a:lnSpc>
              <a:spcBef>
                <a:spcPts val="600"/>
              </a:spcBef>
              <a:spcAft>
                <a:spcPts val="600"/>
              </a:spcAft>
              <a:buFont typeface="Symbol" pitchFamily="18" charset="2"/>
              <a:buChar char=""/>
              <a:tabLst>
                <a:tab pos="914400" algn="l"/>
              </a:tabLst>
            </a:pPr>
            <a:r>
              <a:rPr lang="en-US" altLang="en-US" dirty="0">
                <a:solidFill>
                  <a:srgbClr val="4A3927"/>
                </a:solidFill>
              </a:rPr>
              <a:t>The OAM</a:t>
            </a:r>
            <a:endParaRPr lang="en-US" altLang="en-US" dirty="0">
              <a:solidFill>
                <a:srgbClr val="4A3927"/>
              </a:solidFill>
              <a:ea typeface="Calibri" pitchFamily="34" charset="0"/>
              <a:cs typeface="Times New Roman" pitchFamily="18" charset="0"/>
            </a:endParaRPr>
          </a:p>
          <a:p>
            <a:pPr marL="342900" lvl="0" indent="-342900" fontAlgn="base">
              <a:lnSpc>
                <a:spcPct val="110000"/>
              </a:lnSpc>
              <a:spcBef>
                <a:spcPts val="600"/>
              </a:spcBef>
              <a:spcAft>
                <a:spcPts val="600"/>
              </a:spcAft>
              <a:buFont typeface="Symbol" pitchFamily="18" charset="2"/>
              <a:buChar char=""/>
              <a:tabLst>
                <a:tab pos="914400" algn="l"/>
              </a:tabLst>
            </a:pPr>
            <a:endParaRPr lang="en-US" altLang="en-US" dirty="0" smtClean="0">
              <a:solidFill>
                <a:srgbClr val="4A3927"/>
              </a:solidFill>
            </a:endParaRPr>
          </a:p>
          <a:p>
            <a:endParaRPr lang="en-US" dirty="0"/>
          </a:p>
        </p:txBody>
      </p:sp>
      <p:sp>
        <p:nvSpPr>
          <p:cNvPr id="7" name="Footer Placeholder 6"/>
          <p:cNvSpPr>
            <a:spLocks noGrp="1"/>
          </p:cNvSpPr>
          <p:nvPr>
            <p:ph type="ftr" sz="quarter" idx="11"/>
          </p:nvPr>
        </p:nvSpPr>
        <p:spPr/>
        <p:txBody>
          <a:bodyPr/>
          <a:lstStyle/>
          <a:p>
            <a:r>
              <a:rPr lang="en-US" smtClean="0"/>
              <a:t>Oregon Department of Education</a:t>
            </a:r>
            <a:endParaRPr lang="en-US" dirty="0"/>
          </a:p>
        </p:txBody>
      </p:sp>
      <p:sp>
        <p:nvSpPr>
          <p:cNvPr id="8" name="Slide Number Placeholder 7"/>
          <p:cNvSpPr>
            <a:spLocks noGrp="1"/>
          </p:cNvSpPr>
          <p:nvPr>
            <p:ph type="sldNum" sz="quarter" idx="12"/>
          </p:nvPr>
        </p:nvSpPr>
        <p:spPr/>
        <p:txBody>
          <a:bodyPr/>
          <a:lstStyle/>
          <a:p>
            <a:fld id="{357F5B69-6281-4C1F-8C38-6DA0F56DA430}" type="slidenum">
              <a:rPr lang="en-US" smtClean="0"/>
              <a:t>32</a:t>
            </a:fld>
            <a:endParaRPr lang="en-US" dirty="0"/>
          </a:p>
        </p:txBody>
      </p:sp>
      <p:sp>
        <p:nvSpPr>
          <p:cNvPr id="6" name="Title 5"/>
          <p:cNvSpPr>
            <a:spLocks noGrp="1"/>
          </p:cNvSpPr>
          <p:nvPr>
            <p:ph type="title"/>
          </p:nvPr>
        </p:nvSpPr>
        <p:spPr/>
        <p:txBody>
          <a:bodyPr>
            <a:noAutofit/>
          </a:bodyPr>
          <a:lstStyle/>
          <a:p>
            <a:r>
              <a:rPr lang="en-US" altLang="en-US" sz="4800" dirty="0" smtClean="0"/>
              <a:t>Related </a:t>
            </a:r>
            <a:r>
              <a:rPr lang="en-US" altLang="en-US" sz="4800" dirty="0"/>
              <a:t>Reading Requirements by </a:t>
            </a:r>
            <a:r>
              <a:rPr lang="en-US" altLang="en-US" sz="4800" dirty="0" smtClean="0"/>
              <a:t>Role</a:t>
            </a:r>
            <a:endParaRPr lang="en-US" sz="4800" dirty="0"/>
          </a:p>
        </p:txBody>
      </p:sp>
    </p:spTree>
    <p:extLst>
      <p:ext uri="{BB962C8B-B14F-4D97-AF65-F5344CB8AC3E}">
        <p14:creationId xmlns:p14="http://schemas.microsoft.com/office/powerpoint/2010/main" val="4101983977"/>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33</a:t>
            </a:fld>
            <a:endParaRPr lang="en-US" dirty="0"/>
          </a:p>
        </p:txBody>
      </p:sp>
      <p:sp>
        <p:nvSpPr>
          <p:cNvPr id="2" name="Title 1"/>
          <p:cNvSpPr>
            <a:spLocks noGrp="1"/>
          </p:cNvSpPr>
          <p:nvPr>
            <p:ph type="title"/>
          </p:nvPr>
        </p:nvSpPr>
        <p:spPr/>
        <p:txBody>
          <a:bodyPr>
            <a:normAutofit/>
          </a:bodyPr>
          <a:lstStyle/>
          <a:p>
            <a:r>
              <a:rPr lang="en-US" altLang="en-US" sz="4800" dirty="0" smtClean="0"/>
              <a:t>Online Resources</a:t>
            </a:r>
            <a:endParaRPr lang="en-US" sz="4800" dirty="0"/>
          </a:p>
        </p:txBody>
      </p:sp>
      <p:sp>
        <p:nvSpPr>
          <p:cNvPr id="8" name="Rectangle 4"/>
          <p:cNvSpPr txBox="1">
            <a:spLocks noChangeArrowheads="1"/>
          </p:cNvSpPr>
          <p:nvPr/>
        </p:nvSpPr>
        <p:spPr bwMode="auto">
          <a:xfrm>
            <a:off x="480061" y="1670531"/>
            <a:ext cx="11021658" cy="281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273050" indent="-273050"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546100" indent="-441325"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lvl="1">
              <a:spcBef>
                <a:spcPct val="0"/>
              </a:spcBef>
              <a:spcAft>
                <a:spcPts val="600"/>
              </a:spcAft>
              <a:buClrTx/>
              <a:buSzPct val="100000"/>
              <a:buFont typeface="Arial" panose="020B0604020202020204" pitchFamily="34" charset="0"/>
              <a:buChar char="•"/>
            </a:pPr>
            <a:r>
              <a:rPr lang="en-US" altLang="en-US" sz="2400" dirty="0">
                <a:latin typeface="+mn-lt"/>
                <a:hlinkClick r:id="rId3"/>
              </a:rPr>
              <a:t>ODE staff contact information </a:t>
            </a:r>
            <a:endParaRPr lang="en-US" altLang="en-US" sz="2400" dirty="0">
              <a:latin typeface="+mn-lt"/>
            </a:endParaRPr>
          </a:p>
          <a:p>
            <a:pPr lvl="1">
              <a:spcBef>
                <a:spcPct val="0"/>
              </a:spcBef>
              <a:spcAft>
                <a:spcPts val="600"/>
              </a:spcAft>
              <a:buClrTx/>
              <a:buSzPct val="100000"/>
              <a:buFont typeface="Arial" panose="020B0604020202020204" pitchFamily="34" charset="0"/>
              <a:buChar char="•"/>
            </a:pPr>
            <a:r>
              <a:rPr lang="en-US" altLang="en-US" sz="2400" dirty="0">
                <a:latin typeface="+mn-lt"/>
                <a:hlinkClick r:id="rId4"/>
              </a:rPr>
              <a:t>Assessment </a:t>
            </a:r>
            <a:r>
              <a:rPr lang="en-US" altLang="en-US" sz="2400" dirty="0" smtClean="0">
                <a:latin typeface="+mn-lt"/>
              </a:rPr>
              <a:t>home page</a:t>
            </a:r>
            <a:endParaRPr lang="en-US" altLang="en-US" sz="2400" dirty="0">
              <a:latin typeface="+mn-lt"/>
            </a:endParaRPr>
          </a:p>
          <a:p>
            <a:pPr lvl="1">
              <a:spcBef>
                <a:spcPct val="0"/>
              </a:spcBef>
              <a:spcAft>
                <a:spcPts val="600"/>
              </a:spcAft>
              <a:buClrTx/>
              <a:buSzPct val="100000"/>
              <a:buFont typeface="Arial" panose="020B0604020202020204" pitchFamily="34" charset="0"/>
              <a:buChar char="•"/>
            </a:pPr>
            <a:r>
              <a:rPr lang="en-US" altLang="en-US" sz="2400" dirty="0">
                <a:latin typeface="+mn-lt"/>
                <a:hlinkClick r:id="rId5"/>
              </a:rPr>
              <a:t>Regional ESD Helpdesk contacts</a:t>
            </a:r>
            <a:endParaRPr lang="en-US" altLang="en-US" sz="2400" dirty="0">
              <a:latin typeface="+mn-lt"/>
            </a:endParaRPr>
          </a:p>
          <a:p>
            <a:pPr lvl="1">
              <a:spcBef>
                <a:spcPct val="0"/>
              </a:spcBef>
              <a:spcAft>
                <a:spcPts val="600"/>
              </a:spcAft>
              <a:buClrTx/>
              <a:buSzPct val="100000"/>
              <a:buFont typeface="Arial" panose="020B0604020202020204" pitchFamily="34" charset="0"/>
              <a:buChar char="•"/>
            </a:pPr>
            <a:r>
              <a:rPr lang="en-US" altLang="en-US" sz="2400" dirty="0" smtClean="0">
                <a:latin typeface="+mn-lt"/>
                <a:hlinkClick r:id="rId6"/>
              </a:rPr>
              <a:t>Test Administration</a:t>
            </a:r>
            <a:r>
              <a:rPr lang="en-US" altLang="en-US" sz="2400" dirty="0" smtClean="0">
                <a:latin typeface="+mn-lt"/>
              </a:rPr>
              <a:t> (including TAM, OAM, DTC Roadmap, and test security forms)</a:t>
            </a:r>
            <a:endParaRPr lang="en-US" altLang="en-US" sz="2400" dirty="0">
              <a:latin typeface="+mn-lt"/>
            </a:endParaRPr>
          </a:p>
          <a:p>
            <a:pPr lvl="1">
              <a:spcBef>
                <a:spcPct val="0"/>
              </a:spcBef>
              <a:spcAft>
                <a:spcPts val="600"/>
              </a:spcAft>
              <a:buClrTx/>
              <a:buSzPct val="100000"/>
              <a:buFont typeface="Arial" panose="020B0604020202020204" pitchFamily="34" charset="0"/>
              <a:buChar char="•"/>
            </a:pPr>
            <a:r>
              <a:rPr lang="en-US" altLang="en-US" sz="2400" dirty="0" smtClean="0">
                <a:latin typeface="+mn-lt"/>
                <a:hlinkClick r:id="rId7"/>
              </a:rPr>
              <a:t>Right </a:t>
            </a:r>
            <a:r>
              <a:rPr lang="en-US" altLang="en-US" sz="2400" dirty="0">
                <a:latin typeface="+mn-lt"/>
                <a:hlinkClick r:id="rId7"/>
              </a:rPr>
              <a:t>Assessment for the Right </a:t>
            </a:r>
            <a:r>
              <a:rPr lang="en-US" altLang="en-US" sz="2400" dirty="0" smtClean="0">
                <a:latin typeface="+mn-lt"/>
                <a:hlinkClick r:id="rId7"/>
              </a:rPr>
              <a:t>Purpose</a:t>
            </a:r>
            <a:endParaRPr lang="en-US" altLang="en-US" sz="2400" dirty="0" smtClean="0">
              <a:solidFill>
                <a:srgbClr val="FF0000"/>
              </a:solidFill>
              <a:latin typeface="+mn-lt"/>
            </a:endParaRPr>
          </a:p>
          <a:p>
            <a:pPr lvl="1">
              <a:spcBef>
                <a:spcPct val="0"/>
              </a:spcBef>
              <a:spcAft>
                <a:spcPts val="600"/>
              </a:spcAft>
              <a:buClrTx/>
              <a:buSzPct val="100000"/>
              <a:buFont typeface="Arial" panose="020B0604020202020204" pitchFamily="34" charset="0"/>
              <a:buChar char="•"/>
            </a:pPr>
            <a:r>
              <a:rPr lang="en-US" altLang="en-US" sz="2400" dirty="0" smtClean="0">
                <a:latin typeface="+mn-lt"/>
                <a:hlinkClick r:id="rId8"/>
              </a:rPr>
              <a:t>Oregon Extended Assessment</a:t>
            </a:r>
            <a:r>
              <a:rPr lang="en-US" altLang="en-US" sz="2400" dirty="0" smtClean="0">
                <a:latin typeface="+mn-lt"/>
              </a:rPr>
              <a:t> </a:t>
            </a:r>
            <a:endParaRPr lang="en-US" altLang="en-US" sz="2400" dirty="0">
              <a:latin typeface="+mn-lt"/>
            </a:endParaRPr>
          </a:p>
          <a:p>
            <a:pPr lvl="1">
              <a:spcBef>
                <a:spcPct val="0"/>
              </a:spcBef>
              <a:spcAft>
                <a:spcPts val="600"/>
              </a:spcAft>
              <a:buClrTx/>
              <a:buSzPct val="100000"/>
              <a:buFont typeface="Arial" panose="020B0604020202020204" pitchFamily="34" charset="0"/>
              <a:buChar char="•"/>
            </a:pPr>
            <a:r>
              <a:rPr lang="en-US" altLang="en-US" sz="2400" dirty="0" smtClean="0">
                <a:latin typeface="+mn-lt"/>
                <a:hlinkClick r:id="rId9"/>
              </a:rPr>
              <a:t>Assessment Resources</a:t>
            </a:r>
            <a:r>
              <a:rPr lang="en-US" altLang="en-US" sz="2400" dirty="0" smtClean="0">
                <a:latin typeface="+mn-lt"/>
              </a:rPr>
              <a:t> (including Promising Practices)</a:t>
            </a:r>
            <a:endParaRPr lang="en-US" altLang="en-US" sz="2400" dirty="0">
              <a:latin typeface="+mn-lt"/>
            </a:endParaRPr>
          </a:p>
          <a:p>
            <a:pPr lvl="1">
              <a:spcBef>
                <a:spcPct val="0"/>
              </a:spcBef>
              <a:spcAft>
                <a:spcPts val="600"/>
              </a:spcAft>
              <a:buClrTx/>
              <a:buSzPct val="100000"/>
              <a:buFont typeface="Arial" panose="020B0604020202020204" pitchFamily="34" charset="0"/>
              <a:buChar char="•"/>
            </a:pPr>
            <a:r>
              <a:rPr lang="en-US" altLang="en-US" sz="2400" dirty="0" smtClean="0">
                <a:latin typeface="+mn-lt"/>
                <a:hlinkClick r:id="rId10"/>
              </a:rPr>
              <a:t>Assessment Training Materials</a:t>
            </a:r>
            <a:r>
              <a:rPr lang="en-US" altLang="en-US" sz="2400" dirty="0" smtClean="0">
                <a:latin typeface="+mn-lt"/>
              </a:rPr>
              <a:t> (including training modules)</a:t>
            </a:r>
          </a:p>
        </p:txBody>
      </p:sp>
    </p:spTree>
    <p:extLst>
      <p:ext uri="{BB962C8B-B14F-4D97-AF65-F5344CB8AC3E}">
        <p14:creationId xmlns:p14="http://schemas.microsoft.com/office/powerpoint/2010/main" val="1801442333"/>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ChangeArrowheads="1"/>
          </p:cNvSpPr>
          <p:nvPr/>
        </p:nvSpPr>
        <p:spPr bwMode="auto">
          <a:xfrm>
            <a:off x="827385" y="1838099"/>
            <a:ext cx="7304171" cy="3046988"/>
          </a:xfrm>
          <a:prstGeom prst="rect">
            <a:avLst/>
          </a:prstGeom>
          <a:noFill/>
          <a:ln w="9525">
            <a:noFill/>
            <a:miter lim="800000"/>
            <a:headEnd/>
            <a:tailEnd/>
          </a:ln>
        </p:spPr>
        <p:txBody>
          <a:bodyPr wrap="square">
            <a:spAutoFit/>
          </a:bodyPr>
          <a:lstStyle/>
          <a:p>
            <a:pPr marL="511175" indent="-511175">
              <a:buSzPct val="100000"/>
              <a:buFont typeface="Arial" panose="020B0604020202020204" pitchFamily="34" charset="0"/>
              <a:buChar char="•"/>
              <a:defRPr/>
            </a:pPr>
            <a:r>
              <a:rPr lang="en-US" sz="3200" dirty="0">
                <a:solidFill>
                  <a:schemeClr val="tx1">
                    <a:lumMod val="50000"/>
                  </a:schemeClr>
                </a:solidFill>
              </a:rPr>
              <a:t>Roles &amp; Responsibilities </a:t>
            </a:r>
          </a:p>
          <a:p>
            <a:pPr marL="511175" indent="-511175">
              <a:buSzPct val="100000"/>
              <a:buFont typeface="Arial" panose="020B0604020202020204" pitchFamily="34" charset="0"/>
              <a:buChar char="•"/>
              <a:defRPr/>
            </a:pPr>
            <a:r>
              <a:rPr lang="en-US" sz="3200" dirty="0">
                <a:solidFill>
                  <a:schemeClr val="tx1">
                    <a:lumMod val="50000"/>
                  </a:schemeClr>
                </a:solidFill>
              </a:rPr>
              <a:t>Training</a:t>
            </a:r>
          </a:p>
          <a:p>
            <a:pPr marL="511175" indent="-511175">
              <a:buSzPct val="100000"/>
              <a:buFont typeface="Arial" panose="020B0604020202020204" pitchFamily="34" charset="0"/>
              <a:buChar char="•"/>
              <a:defRPr/>
            </a:pPr>
            <a:r>
              <a:rPr lang="en-US" sz="3200" dirty="0">
                <a:solidFill>
                  <a:schemeClr val="tx1">
                    <a:lumMod val="50000"/>
                  </a:schemeClr>
                </a:solidFill>
              </a:rPr>
              <a:t>Scheduling</a:t>
            </a:r>
          </a:p>
          <a:p>
            <a:pPr marL="511175" indent="-511175">
              <a:buSzPct val="100000"/>
              <a:buFont typeface="Arial" panose="020B0604020202020204" pitchFamily="34" charset="0"/>
              <a:buChar char="•"/>
              <a:defRPr/>
            </a:pPr>
            <a:r>
              <a:rPr lang="en-US" sz="3200" dirty="0">
                <a:solidFill>
                  <a:schemeClr val="tx1">
                    <a:lumMod val="50000"/>
                  </a:schemeClr>
                </a:solidFill>
              </a:rPr>
              <a:t>Student testing options</a:t>
            </a:r>
          </a:p>
          <a:p>
            <a:pPr marL="511175" indent="-511175">
              <a:buSzPct val="100000"/>
              <a:buFont typeface="Arial" panose="020B0604020202020204" pitchFamily="34" charset="0"/>
              <a:buChar char="•"/>
              <a:defRPr/>
            </a:pPr>
            <a:r>
              <a:rPr lang="en-US" sz="3200" dirty="0">
                <a:solidFill>
                  <a:schemeClr val="tx1">
                    <a:lumMod val="50000"/>
                  </a:schemeClr>
                </a:solidFill>
              </a:rPr>
              <a:t>Student Participation</a:t>
            </a:r>
          </a:p>
          <a:p>
            <a:pPr marL="511175" indent="-511175">
              <a:buSzPct val="100000"/>
              <a:buFont typeface="Arial" panose="020B0604020202020204" pitchFamily="34" charset="0"/>
              <a:buChar char="•"/>
              <a:defRPr/>
            </a:pPr>
            <a:r>
              <a:rPr lang="en-US" sz="3200" dirty="0">
                <a:solidFill>
                  <a:schemeClr val="tx1">
                    <a:lumMod val="50000"/>
                  </a:schemeClr>
                </a:solidFill>
              </a:rPr>
              <a:t>Resources</a:t>
            </a:r>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4</a:t>
            </a:fld>
            <a:endParaRPr lang="en-US" dirty="0"/>
          </a:p>
        </p:txBody>
      </p:sp>
      <p:sp>
        <p:nvSpPr>
          <p:cNvPr id="2" name="Title 1"/>
          <p:cNvSpPr>
            <a:spLocks noGrp="1"/>
          </p:cNvSpPr>
          <p:nvPr>
            <p:ph type="title"/>
          </p:nvPr>
        </p:nvSpPr>
        <p:spPr/>
        <p:txBody>
          <a:bodyPr>
            <a:noAutofit/>
          </a:bodyPr>
          <a:lstStyle/>
          <a:p>
            <a:r>
              <a:rPr lang="en-US" altLang="en-US" sz="4800" dirty="0">
                <a:solidFill>
                  <a:srgbClr val="0070C0"/>
                </a:solidFill>
              </a:rPr>
              <a:t>Test Coordinator Training Topics</a:t>
            </a:r>
            <a:endParaRPr lang="en-US" sz="4800" dirty="0">
              <a:solidFill>
                <a:srgbClr val="0070C0"/>
              </a:solidFill>
            </a:endParaRPr>
          </a:p>
        </p:txBody>
      </p:sp>
    </p:spTree>
    <p:extLst>
      <p:ext uri="{BB962C8B-B14F-4D97-AF65-F5344CB8AC3E}">
        <p14:creationId xmlns:p14="http://schemas.microsoft.com/office/powerpoint/2010/main" val="2907184679"/>
      </p:ext>
    </p:extLst>
  </p:cSld>
  <p:clrMapOvr>
    <a:masterClrMapping/>
  </p:clrMapOvr>
  <mc:AlternateContent xmlns:mc="http://schemas.openxmlformats.org/markup-compatibility/2006" xmlns:p14="http://schemas.microsoft.com/office/powerpoint/2010/main">
    <mc:Choice Requires="p14">
      <p:transition spd="slow" p14:dur="2000" advTm="16000"/>
    </mc:Choice>
    <mc:Fallback xmlns="">
      <p:transition spd="slow" advTm="16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smtClean="0"/>
              <a:t>Roles and Responsibilities</a:t>
            </a:r>
            <a:endParaRPr lang="en-US" sz="6000"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5</a:t>
            </a:fld>
            <a:endParaRPr lang="en-US" dirty="0"/>
          </a:p>
        </p:txBody>
      </p:sp>
      <p:sp>
        <p:nvSpPr>
          <p:cNvPr id="3" name="Content Placeholder 2"/>
          <p:cNvSpPr>
            <a:spLocks noGrp="1"/>
          </p:cNvSpPr>
          <p:nvPr>
            <p:ph idx="4294967295"/>
          </p:nvPr>
        </p:nvSpPr>
        <p:spPr>
          <a:xfrm>
            <a:off x="3168650" y="4537075"/>
            <a:ext cx="9023350" cy="1119188"/>
          </a:xfrm>
        </p:spPr>
        <p:txBody>
          <a:bodyPr>
            <a:noAutofit/>
          </a:bodyPr>
          <a:lstStyle/>
          <a:p>
            <a:pPr marL="0" indent="0" algn="ctr">
              <a:buNone/>
            </a:pPr>
            <a:r>
              <a:rPr lang="en-US" altLang="en-US" sz="3200" i="1" dirty="0" smtClean="0"/>
              <a:t>Clear expectations around roles and responsibilities creates an efficient and comprehensive student testing experience.</a:t>
            </a:r>
            <a:endParaRPr lang="en-US" altLang="en-US" sz="3200" i="1" dirty="0"/>
          </a:p>
        </p:txBody>
      </p:sp>
    </p:spTree>
    <p:extLst>
      <p:ext uri="{BB962C8B-B14F-4D97-AF65-F5344CB8AC3E}">
        <p14:creationId xmlns:p14="http://schemas.microsoft.com/office/powerpoint/2010/main" val="151255590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idx="1"/>
          </p:nvPr>
        </p:nvSpPr>
        <p:spPr/>
        <p:txBody>
          <a:bodyPr>
            <a:noAutofit/>
          </a:bodyPr>
          <a:lstStyle/>
          <a:p>
            <a:r>
              <a:rPr lang="en-US" sz="3200" dirty="0"/>
              <a:t>Test administration and security training</a:t>
            </a:r>
          </a:p>
          <a:p>
            <a:r>
              <a:rPr lang="en-US" sz="3200" dirty="0"/>
              <a:t>Coordinate access to OSAS System and testing data</a:t>
            </a:r>
          </a:p>
          <a:p>
            <a:r>
              <a:rPr lang="en-US" sz="3200" dirty="0"/>
              <a:t>Coordinate testing </a:t>
            </a:r>
            <a:r>
              <a:rPr lang="en-US" sz="3200" dirty="0" smtClean="0"/>
              <a:t>logistics and student </a:t>
            </a:r>
            <a:r>
              <a:rPr lang="en-US" sz="3200" dirty="0"/>
              <a:t>testing options</a:t>
            </a:r>
          </a:p>
          <a:p>
            <a:r>
              <a:rPr lang="en-US" sz="3200" dirty="0" smtClean="0"/>
              <a:t>Ensuring that </a:t>
            </a:r>
            <a:r>
              <a:rPr lang="en-US" sz="3200" dirty="0"/>
              <a:t>Crisis Alerts </a:t>
            </a:r>
            <a:r>
              <a:rPr lang="en-US" sz="3200" dirty="0" smtClean="0"/>
              <a:t>are received by appropriate district personnel</a:t>
            </a:r>
            <a:endParaRPr lang="en-US" sz="3200" dirty="0"/>
          </a:p>
          <a:p>
            <a:r>
              <a:rPr lang="en-US" sz="3200" dirty="0"/>
              <a:t>Investigate and report </a:t>
            </a:r>
            <a:r>
              <a:rPr lang="en-US" sz="3200" dirty="0" smtClean="0"/>
              <a:t>test improprieties/irregularities </a:t>
            </a:r>
            <a:r>
              <a:rPr lang="en-US" sz="3200" dirty="0"/>
              <a:t>to </a:t>
            </a:r>
            <a:r>
              <a:rPr lang="en-US" sz="3200" dirty="0" smtClean="0"/>
              <a:t>ODE</a:t>
            </a:r>
          </a:p>
          <a:p>
            <a:pPr marL="0" indent="0">
              <a:buNone/>
            </a:pPr>
            <a:r>
              <a:rPr lang="en-US" sz="3200" dirty="0" smtClean="0"/>
              <a:t>(Non-exhaustive list; see </a:t>
            </a:r>
            <a:r>
              <a:rPr lang="en-US" sz="3200" dirty="0" smtClean="0">
                <a:hlinkClick r:id="rId3"/>
              </a:rPr>
              <a:t>TAM</a:t>
            </a:r>
            <a:r>
              <a:rPr lang="en-US" sz="3200" dirty="0" smtClean="0"/>
              <a:t> and the </a:t>
            </a:r>
            <a:r>
              <a:rPr lang="en-US" sz="3200" dirty="0" smtClean="0">
                <a:hlinkClick r:id="rId4"/>
              </a:rPr>
              <a:t>Assessment and Accountability Checklist</a:t>
            </a:r>
            <a:r>
              <a:rPr lang="en-US" sz="3200" dirty="0" smtClean="0"/>
              <a:t>)</a:t>
            </a:r>
            <a:endParaRPr lang="en-US" sz="3200"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6</a:t>
            </a:fld>
            <a:endParaRPr lang="en-US" dirty="0"/>
          </a:p>
        </p:txBody>
      </p:sp>
      <p:sp>
        <p:nvSpPr>
          <p:cNvPr id="3" name="Title 2"/>
          <p:cNvSpPr>
            <a:spLocks noGrp="1"/>
          </p:cNvSpPr>
          <p:nvPr>
            <p:ph type="title"/>
          </p:nvPr>
        </p:nvSpPr>
        <p:spPr/>
        <p:txBody>
          <a:bodyPr>
            <a:noAutofit/>
          </a:bodyPr>
          <a:lstStyle/>
          <a:p>
            <a:r>
              <a:rPr lang="en-US" altLang="en-US" sz="4600" dirty="0" smtClean="0"/>
              <a:t>The Roles of a District </a:t>
            </a:r>
            <a:r>
              <a:rPr lang="en-US" altLang="en-US" sz="4600" dirty="0"/>
              <a:t>Test Coordinator (DTC</a:t>
            </a:r>
            <a:r>
              <a:rPr lang="en-US" altLang="en-US" sz="4600" dirty="0" smtClean="0"/>
              <a:t>)</a:t>
            </a:r>
            <a:endParaRPr lang="en-US" sz="4600" dirty="0"/>
          </a:p>
        </p:txBody>
      </p:sp>
      <p:sp>
        <p:nvSpPr>
          <p:cNvPr id="17412" name="TextBox 1"/>
          <p:cNvSpPr txBox="1">
            <a:spLocks noChangeArrowheads="1"/>
          </p:cNvSpPr>
          <p:nvPr/>
        </p:nvSpPr>
        <p:spPr bwMode="auto">
          <a:xfrm>
            <a:off x="6713915" y="5723301"/>
            <a:ext cx="48483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rgbClr val="0070C0"/>
                </a:solidFill>
                <a:latin typeface="+mn-lt"/>
              </a:rPr>
              <a:t>TAM, Section 1.4: User Roles and Responsibilities</a:t>
            </a:r>
          </a:p>
        </p:txBody>
      </p:sp>
    </p:spTree>
    <p:extLst>
      <p:ext uri="{BB962C8B-B14F-4D97-AF65-F5344CB8AC3E}">
        <p14:creationId xmlns:p14="http://schemas.microsoft.com/office/powerpoint/2010/main" val="469431303"/>
      </p:ext>
    </p:extLst>
  </p:cSld>
  <p:clrMapOvr>
    <a:masterClrMapping/>
  </p:clrMapOvr>
  <mc:AlternateContent xmlns:mc="http://schemas.openxmlformats.org/markup-compatibility/2006" xmlns:p14="http://schemas.microsoft.com/office/powerpoint/2010/main">
    <mc:Choice Requires="p14">
      <p:transition spd="slow" p14:dur="2000" advTm="103000"/>
    </mc:Choice>
    <mc:Fallback xmlns="">
      <p:transition spd="slow" advTm="10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r>
              <a:rPr lang="en-US" sz="3200" dirty="0"/>
              <a:t>Ensure all TAs are trained</a:t>
            </a:r>
          </a:p>
          <a:p>
            <a:r>
              <a:rPr lang="en-US" sz="3200" dirty="0"/>
              <a:t>Ensure that all students participate in required assessments</a:t>
            </a:r>
          </a:p>
          <a:p>
            <a:r>
              <a:rPr lang="en-US" sz="3200" dirty="0"/>
              <a:t>Coordinate testing logistics and </a:t>
            </a:r>
            <a:r>
              <a:rPr lang="en-US" sz="3200" dirty="0" smtClean="0"/>
              <a:t>test </a:t>
            </a:r>
            <a:r>
              <a:rPr lang="en-US" sz="3200" dirty="0"/>
              <a:t>schedules for your school</a:t>
            </a:r>
          </a:p>
          <a:p>
            <a:r>
              <a:rPr lang="en-US" sz="3200" dirty="0"/>
              <a:t>Coordinate student testing options for students in your school</a:t>
            </a:r>
          </a:p>
          <a:p>
            <a:r>
              <a:rPr lang="en-US" sz="3200" dirty="0"/>
              <a:t>Support DTCs in investigating test improprieties</a:t>
            </a:r>
          </a:p>
          <a:p>
            <a:endParaRPr lang="en-US" dirty="0"/>
          </a:p>
        </p:txBody>
      </p:sp>
      <p:sp>
        <p:nvSpPr>
          <p:cNvPr id="2" name="Footer Placeholder 1"/>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7</a:t>
            </a:fld>
            <a:endParaRPr lang="en-US" dirty="0"/>
          </a:p>
        </p:txBody>
      </p:sp>
      <p:sp>
        <p:nvSpPr>
          <p:cNvPr id="3" name="Title 2"/>
          <p:cNvSpPr>
            <a:spLocks noGrp="1"/>
          </p:cNvSpPr>
          <p:nvPr>
            <p:ph type="title"/>
          </p:nvPr>
        </p:nvSpPr>
        <p:spPr/>
        <p:txBody>
          <a:bodyPr>
            <a:noAutofit/>
          </a:bodyPr>
          <a:lstStyle/>
          <a:p>
            <a:r>
              <a:rPr lang="en-US" altLang="en-US" sz="4600" dirty="0" smtClean="0"/>
              <a:t>The Roles of a School </a:t>
            </a:r>
            <a:r>
              <a:rPr lang="en-US" altLang="en-US" sz="4600" dirty="0"/>
              <a:t>Test Coordinator (STC</a:t>
            </a:r>
            <a:r>
              <a:rPr lang="en-US" altLang="en-US" sz="4600" dirty="0" smtClean="0"/>
              <a:t>)</a:t>
            </a:r>
            <a:endParaRPr lang="en-US" sz="4600" dirty="0"/>
          </a:p>
        </p:txBody>
      </p:sp>
      <p:sp>
        <p:nvSpPr>
          <p:cNvPr id="10" name="TextBox 1"/>
          <p:cNvSpPr txBox="1">
            <a:spLocks noChangeArrowheads="1"/>
          </p:cNvSpPr>
          <p:nvPr/>
        </p:nvSpPr>
        <p:spPr bwMode="auto">
          <a:xfrm>
            <a:off x="6713915" y="5723301"/>
            <a:ext cx="48483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rgbClr val="0070C0"/>
                </a:solidFill>
                <a:latin typeface="+mn-lt"/>
              </a:rPr>
              <a:t>TAM, Section 1.4: User Roles and Responsibilities</a:t>
            </a:r>
          </a:p>
        </p:txBody>
      </p:sp>
    </p:spTree>
    <p:extLst>
      <p:ext uri="{BB962C8B-B14F-4D97-AF65-F5344CB8AC3E}">
        <p14:creationId xmlns:p14="http://schemas.microsoft.com/office/powerpoint/2010/main" val="189114040"/>
      </p:ext>
    </p:extLst>
  </p:cSld>
  <p:clrMapOvr>
    <a:masterClrMapping/>
  </p:clrMapOvr>
  <mc:AlternateContent xmlns:mc="http://schemas.openxmlformats.org/markup-compatibility/2006" xmlns:p14="http://schemas.microsoft.com/office/powerpoint/2010/main">
    <mc:Choice Requires="p14">
      <p:transition spd="slow" p14:dur="2000" advTm="73000"/>
    </mc:Choice>
    <mc:Fallback xmlns="">
      <p:transition spd="slow" advTm="7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a:t>Training</a:t>
            </a:r>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8</a:t>
            </a:fld>
            <a:endParaRPr lang="en-US" dirty="0"/>
          </a:p>
        </p:txBody>
      </p:sp>
      <p:sp>
        <p:nvSpPr>
          <p:cNvPr id="3" name="Content Placeholder 2"/>
          <p:cNvSpPr>
            <a:spLocks noGrp="1"/>
          </p:cNvSpPr>
          <p:nvPr>
            <p:ph idx="4294967295"/>
          </p:nvPr>
        </p:nvSpPr>
        <p:spPr>
          <a:xfrm>
            <a:off x="717831" y="4537237"/>
            <a:ext cx="10783887" cy="1454439"/>
          </a:xfrm>
        </p:spPr>
        <p:txBody>
          <a:bodyPr>
            <a:noAutofit/>
          </a:bodyPr>
          <a:lstStyle/>
          <a:p>
            <a:pPr marL="0" indent="0" algn="ctr">
              <a:buNone/>
            </a:pPr>
            <a:r>
              <a:rPr lang="en-US" altLang="en-US" sz="3200" i="1" dirty="0" smtClean="0"/>
              <a:t>Ensure </a:t>
            </a:r>
            <a:r>
              <a:rPr lang="en-US" altLang="en-US" sz="3200" i="1" dirty="0"/>
              <a:t>consistency in test administration and </a:t>
            </a:r>
            <a:r>
              <a:rPr lang="en-US" altLang="en-US" sz="3200" i="1" dirty="0" smtClean="0"/>
              <a:t>support </a:t>
            </a:r>
            <a:r>
              <a:rPr lang="en-US" altLang="en-US" sz="3200" i="1" dirty="0"/>
              <a:t>equitable and secure testing environments for students across schools and districts.</a:t>
            </a:r>
          </a:p>
        </p:txBody>
      </p:sp>
    </p:spTree>
    <p:extLst>
      <p:ext uri="{BB962C8B-B14F-4D97-AF65-F5344CB8AC3E}">
        <p14:creationId xmlns:p14="http://schemas.microsoft.com/office/powerpoint/2010/main" val="281316166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717176" y="1859405"/>
            <a:ext cx="10784542"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spcBef>
                <a:spcPts val="0"/>
              </a:spcBef>
              <a:buClrTx/>
              <a:buSzPct val="100000"/>
              <a:buFont typeface="Arial" panose="020B0604020202020204" pitchFamily="34" charset="0"/>
              <a:buChar char="•"/>
              <a:defRPr/>
            </a:pPr>
            <a:r>
              <a:rPr lang="en-US" sz="2800" dirty="0">
                <a:solidFill>
                  <a:schemeClr val="tx1">
                    <a:lumMod val="50000"/>
                  </a:schemeClr>
                </a:solidFill>
              </a:rPr>
              <a:t>Ensure that all STCs and TAs:</a:t>
            </a:r>
          </a:p>
          <a:p>
            <a:pPr lvl="1">
              <a:spcBef>
                <a:spcPts val="0"/>
              </a:spcBef>
              <a:buClrTx/>
              <a:buFont typeface="Arial" panose="020B0604020202020204" pitchFamily="34" charset="0"/>
              <a:buChar char="•"/>
              <a:defRPr/>
            </a:pPr>
            <a:r>
              <a:rPr lang="en-US" sz="2800" dirty="0"/>
              <a:t>Receive annual training</a:t>
            </a:r>
          </a:p>
          <a:p>
            <a:pPr lvl="1">
              <a:spcBef>
                <a:spcPts val="0"/>
              </a:spcBef>
              <a:buClrTx/>
              <a:buFont typeface="Arial" panose="020B0604020202020204" pitchFamily="34" charset="0"/>
              <a:buChar char="•"/>
              <a:defRPr/>
            </a:pPr>
            <a:r>
              <a:rPr lang="en-US" sz="2800" dirty="0"/>
              <a:t>Read and understand the Test Administration Manual </a:t>
            </a:r>
          </a:p>
          <a:p>
            <a:pPr lvl="1">
              <a:spcBef>
                <a:spcPts val="0"/>
              </a:spcBef>
              <a:buClrTx/>
              <a:buFont typeface="Arial" panose="020B0604020202020204" pitchFamily="34" charset="0"/>
              <a:buChar char="•"/>
              <a:defRPr/>
            </a:pPr>
            <a:r>
              <a:rPr lang="en-US" sz="2800" dirty="0"/>
              <a:t>Sign assurance of test security form</a:t>
            </a:r>
          </a:p>
          <a:p>
            <a:pPr>
              <a:spcBef>
                <a:spcPts val="0"/>
              </a:spcBef>
              <a:buClrTx/>
              <a:buFont typeface="Arial" panose="020B0604020202020204" pitchFamily="34" charset="0"/>
              <a:buChar char="•"/>
              <a:defRPr/>
            </a:pPr>
            <a:endParaRPr lang="en-US" sz="3200" dirty="0">
              <a:solidFill>
                <a:schemeClr val="tx1">
                  <a:lumMod val="50000"/>
                </a:schemeClr>
              </a:solidFill>
            </a:endParaRPr>
          </a:p>
          <a:p>
            <a:pPr>
              <a:spcBef>
                <a:spcPts val="0"/>
              </a:spcBef>
              <a:buClrTx/>
              <a:buSzPct val="100000"/>
              <a:buFont typeface="Arial" panose="020B0604020202020204" pitchFamily="34" charset="0"/>
              <a:buChar char="•"/>
              <a:defRPr/>
            </a:pPr>
            <a:r>
              <a:rPr lang="en-US" sz="2800" dirty="0">
                <a:solidFill>
                  <a:schemeClr val="tx1">
                    <a:lumMod val="50000"/>
                  </a:schemeClr>
                </a:solidFill>
              </a:rPr>
              <a:t>Ensure that all non-TAs with access to the secure test environment or materials:</a:t>
            </a:r>
          </a:p>
          <a:p>
            <a:pPr lvl="1">
              <a:spcBef>
                <a:spcPts val="0"/>
              </a:spcBef>
              <a:buClrTx/>
              <a:buFont typeface="Arial" panose="020B0604020202020204" pitchFamily="34" charset="0"/>
              <a:buChar char="•"/>
              <a:defRPr/>
            </a:pPr>
            <a:r>
              <a:rPr lang="en-US" sz="2800" dirty="0"/>
              <a:t>Understand the importance of maintaining security</a:t>
            </a:r>
          </a:p>
          <a:p>
            <a:pPr lvl="1">
              <a:spcBef>
                <a:spcPts val="0"/>
              </a:spcBef>
              <a:buClrTx/>
              <a:buFont typeface="Arial" panose="020B0604020202020204" pitchFamily="34" charset="0"/>
              <a:buChar char="•"/>
              <a:defRPr/>
            </a:pPr>
            <a:r>
              <a:rPr lang="en-US" sz="2800" dirty="0"/>
              <a:t>Sign assurance of test security form</a:t>
            </a:r>
          </a:p>
        </p:txBody>
      </p:sp>
      <p:sp>
        <p:nvSpPr>
          <p:cNvPr id="7" name="Footer Placeholder 6"/>
          <p:cNvSpPr>
            <a:spLocks noGrp="1"/>
          </p:cNvSpPr>
          <p:nvPr>
            <p:ph type="ftr" sz="quarter" idx="11"/>
          </p:nvPr>
        </p:nvSpPr>
        <p:spPr/>
        <p:txBody>
          <a:bodyPr/>
          <a:lstStyle/>
          <a:p>
            <a:r>
              <a:rPr lang="en-US" smtClean="0"/>
              <a:t>Oregon Department of Education</a:t>
            </a:r>
            <a:endParaRPr lang="en-US" dirty="0"/>
          </a:p>
        </p:txBody>
      </p:sp>
      <p:sp>
        <p:nvSpPr>
          <p:cNvPr id="8" name="Slide Number Placeholder 7"/>
          <p:cNvSpPr>
            <a:spLocks noGrp="1"/>
          </p:cNvSpPr>
          <p:nvPr>
            <p:ph type="sldNum" sz="quarter" idx="12"/>
          </p:nvPr>
        </p:nvSpPr>
        <p:spPr/>
        <p:txBody>
          <a:bodyPr/>
          <a:lstStyle/>
          <a:p>
            <a:fld id="{357F5B69-6281-4C1F-8C38-6DA0F56DA430}" type="slidenum">
              <a:rPr lang="en-US" smtClean="0"/>
              <a:t>9</a:t>
            </a:fld>
            <a:endParaRPr lang="en-US" dirty="0"/>
          </a:p>
        </p:txBody>
      </p:sp>
      <p:sp>
        <p:nvSpPr>
          <p:cNvPr id="2" name="Title 1"/>
          <p:cNvSpPr>
            <a:spLocks noGrp="1"/>
          </p:cNvSpPr>
          <p:nvPr>
            <p:ph type="title"/>
          </p:nvPr>
        </p:nvSpPr>
        <p:spPr/>
        <p:txBody>
          <a:bodyPr>
            <a:normAutofit/>
          </a:bodyPr>
          <a:lstStyle/>
          <a:p>
            <a:r>
              <a:rPr lang="en-US" altLang="en-US" sz="4800" dirty="0">
                <a:cs typeface="Times New Roman" pitchFamily="18" charset="0"/>
              </a:rPr>
              <a:t>Staff Training</a:t>
            </a:r>
            <a:endParaRPr lang="en-US" sz="4800" dirty="0"/>
          </a:p>
        </p:txBody>
      </p:sp>
      <p:sp>
        <p:nvSpPr>
          <p:cNvPr id="10" name="TextBox 1"/>
          <p:cNvSpPr txBox="1">
            <a:spLocks noChangeArrowheads="1"/>
          </p:cNvSpPr>
          <p:nvPr/>
        </p:nvSpPr>
        <p:spPr bwMode="auto">
          <a:xfrm>
            <a:off x="7603133" y="5723301"/>
            <a:ext cx="39590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rgbClr val="0070C0"/>
                </a:solidFill>
                <a:latin typeface="+mn-lt"/>
              </a:rPr>
              <a:t>TAM, Section </a:t>
            </a:r>
            <a:r>
              <a:rPr lang="en-US" altLang="en-US" sz="1800" i="1" dirty="0" smtClean="0">
                <a:solidFill>
                  <a:srgbClr val="0070C0"/>
                </a:solidFill>
                <a:latin typeface="+mn-lt"/>
              </a:rPr>
              <a:t>1.5: Training Requirements</a:t>
            </a:r>
            <a:endParaRPr lang="en-US" altLang="en-US" sz="1800" i="1" dirty="0">
              <a:solidFill>
                <a:srgbClr val="0070C0"/>
              </a:solidFill>
              <a:latin typeface="+mn-lt"/>
            </a:endParaRPr>
          </a:p>
        </p:txBody>
      </p:sp>
    </p:spTree>
    <p:extLst>
      <p:ext uri="{BB962C8B-B14F-4D97-AF65-F5344CB8AC3E}">
        <p14:creationId xmlns:p14="http://schemas.microsoft.com/office/powerpoint/2010/main" val="3034492646"/>
      </p:ext>
    </p:extLst>
  </p:cSld>
  <p:clrMapOvr>
    <a:masterClrMapping/>
  </p:clrMapOvr>
  <mc:AlternateContent xmlns:mc="http://schemas.openxmlformats.org/markup-compatibility/2006" xmlns:p14="http://schemas.microsoft.com/office/powerpoint/2010/main">
    <mc:Choice Requires="p14">
      <p:transition spd="slow" p14:dur="2000" advTm="65000"/>
    </mc:Choice>
    <mc:Fallback xmlns="">
      <p:transition spd="slow" advTm="65000"/>
    </mc:Fallback>
  </mc:AlternateContent>
  <p:timing>
    <p:tnLst>
      <p:par>
        <p:cTn id="1" dur="indefinite" restart="never" nodeType="tmRoot"/>
      </p:par>
    </p:tnLst>
  </p:timing>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EB67050E-0E24-4803-A5FA-A7DAB8675003}"/>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697ED0C2-6A2F-44BD-A89B-AB51946EBEAC}"/>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BFF507A3-746C-4A8E-AC20-2966B2C8A103}"/>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47491027-B441-47A4-BE8F-967E7F9DFD6B}"/>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AEBF3550-3ED6-42D9-9388-1BD7DEB20E28}"/>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89E1311E-2E1D-4481-BE67-5562D085D4A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2023-08-15T22:13:55+00:00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EC4C4F78-2313-4BEE-B56E-E58795ED9840}"/>
</file>

<file path=customXml/itemProps2.xml><?xml version="1.0" encoding="utf-8"?>
<ds:datastoreItem xmlns:ds="http://schemas.openxmlformats.org/officeDocument/2006/customXml" ds:itemID="{7285B231-3A83-46D1-93DB-6210700DAFB0}"/>
</file>

<file path=customXml/itemProps3.xml><?xml version="1.0" encoding="utf-8"?>
<ds:datastoreItem xmlns:ds="http://schemas.openxmlformats.org/officeDocument/2006/customXml" ds:itemID="{8503D4BC-0076-4EA4-9190-68AD5E9C57E5}"/>
</file>

<file path=docProps/app.xml><?xml version="1.0" encoding="utf-8"?>
<Properties xmlns="http://schemas.openxmlformats.org/officeDocument/2006/extended-properties" xmlns:vt="http://schemas.openxmlformats.org/officeDocument/2006/docPropsVTypes">
  <Template>ODE-PowerPoint-Template</Template>
  <TotalTime>13931</TotalTime>
  <Words>5767</Words>
  <Application>Microsoft Office PowerPoint</Application>
  <PresentationFormat>Widescreen</PresentationFormat>
  <Paragraphs>426</Paragraphs>
  <Slides>33</Slides>
  <Notes>33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33</vt:i4>
      </vt:variant>
    </vt:vector>
  </HeadingPairs>
  <TitlesOfParts>
    <vt:vector size="45" baseType="lpstr">
      <vt:lpstr>Arial</vt:lpstr>
      <vt:lpstr>Calibri</vt:lpstr>
      <vt:lpstr>Century Schoolbook</vt:lpstr>
      <vt:lpstr>Symbol</vt:lpstr>
      <vt:lpstr>Times New Roman</vt:lpstr>
      <vt:lpstr>Wingdings</vt:lpstr>
      <vt:lpstr>2021ODE</vt:lpstr>
      <vt:lpstr>Green_2021ODE</vt:lpstr>
      <vt:lpstr>Gold_2021ODE</vt:lpstr>
      <vt:lpstr>Orange_2021ODE</vt:lpstr>
      <vt:lpstr>Red_2021ODE</vt:lpstr>
      <vt:lpstr>Teal_2021ODE</vt:lpstr>
      <vt:lpstr>Test Coordinator Training for Summative Assessments</vt:lpstr>
      <vt:lpstr>The Right Assessment for the Right Purpose</vt:lpstr>
      <vt:lpstr>Required Training Format</vt:lpstr>
      <vt:lpstr>Test Coordinator Training Topics</vt:lpstr>
      <vt:lpstr>Roles and Responsibilities</vt:lpstr>
      <vt:lpstr>The Roles of a District Test Coordinator (DTC)</vt:lpstr>
      <vt:lpstr>The Roles of a School Test Coordinator (STC)</vt:lpstr>
      <vt:lpstr>Training</vt:lpstr>
      <vt:lpstr>Staff Training</vt:lpstr>
      <vt:lpstr>Test Administrator (TA) Training Considerations</vt:lpstr>
      <vt:lpstr>Test Administrator (TA) Training Required Modules</vt:lpstr>
      <vt:lpstr>Training Considerations</vt:lpstr>
      <vt:lpstr>Supporting Staff in Test Administration</vt:lpstr>
      <vt:lpstr>Creating User Accounts in TIDE</vt:lpstr>
      <vt:lpstr>Q &amp; A Discussion</vt:lpstr>
      <vt:lpstr>Scheduling</vt:lpstr>
      <vt:lpstr>Statewide Summative Test Schedule</vt:lpstr>
      <vt:lpstr>School-Level Test Windows: Scheduling Considerations</vt:lpstr>
      <vt:lpstr>Managing School-Level Test Windows</vt:lpstr>
      <vt:lpstr>Building a Testing Schedule</vt:lpstr>
      <vt:lpstr>Q &amp; A Discussion</vt:lpstr>
      <vt:lpstr>Student Testing Options</vt:lpstr>
      <vt:lpstr>Student Summative Assessment Options: Challenging Up to a Higher Grade Level Test</vt:lpstr>
      <vt:lpstr>Student Test Options: Supports &amp; Restricted Access</vt:lpstr>
      <vt:lpstr>Student Participation</vt:lpstr>
      <vt:lpstr>Participation Requirements</vt:lpstr>
      <vt:lpstr>Managing Opt-Outs and Parent Requests for Exemption</vt:lpstr>
      <vt:lpstr>Student Participation: Communication Resources</vt:lpstr>
      <vt:lpstr>Q &amp; A Discussion</vt:lpstr>
      <vt:lpstr>Contacts and Resources</vt:lpstr>
      <vt:lpstr>Regional Assessment Support</vt:lpstr>
      <vt:lpstr>Related Reading Requirements by Role</vt:lpstr>
      <vt:lpstr>Online Resources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WOLCOTT Ben - ODE</dc:creator>
  <cp:lastModifiedBy>PLATTNER Crystalyn * ODE</cp:lastModifiedBy>
  <cp:revision>193</cp:revision>
  <cp:lastPrinted>2019-09-05T18:06:49Z</cp:lastPrinted>
  <dcterms:created xsi:type="dcterms:W3CDTF">2018-06-14T19:57:25Z</dcterms:created>
  <dcterms:modified xsi:type="dcterms:W3CDTF">2023-08-15T22:11:17Z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