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33.xml" ContentType="application/vnd.openxmlformats-officedocument.presentationml.slide+xml"/>
  <Override PartName="/ppt/slides/slide37.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4.xml" ContentType="application/vnd.openxmlformats-officedocument.presentationml.notesSlide+xml"/>
  <Override PartName="/ppt/notesSlides/notesSlide9.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39"/>
  </p:notesMasterIdLst>
  <p:sldIdLst>
    <p:sldId id="256" r:id="rId2"/>
    <p:sldId id="258" r:id="rId3"/>
    <p:sldId id="259" r:id="rId4"/>
    <p:sldId id="260" r:id="rId5"/>
    <p:sldId id="261" r:id="rId6"/>
    <p:sldId id="288" r:id="rId7"/>
    <p:sldId id="290" r:id="rId8"/>
    <p:sldId id="322" r:id="rId9"/>
    <p:sldId id="323" r:id="rId10"/>
    <p:sldId id="325" r:id="rId11"/>
    <p:sldId id="324" r:id="rId12"/>
    <p:sldId id="299" r:id="rId13"/>
    <p:sldId id="326" r:id="rId14"/>
    <p:sldId id="333" r:id="rId15"/>
    <p:sldId id="335" r:id="rId16"/>
    <p:sldId id="306" r:id="rId17"/>
    <p:sldId id="327" r:id="rId18"/>
    <p:sldId id="336" r:id="rId19"/>
    <p:sldId id="337" r:id="rId20"/>
    <p:sldId id="301" r:id="rId21"/>
    <p:sldId id="339" r:id="rId22"/>
    <p:sldId id="328" r:id="rId23"/>
    <p:sldId id="338" r:id="rId24"/>
    <p:sldId id="341" r:id="rId25"/>
    <p:sldId id="346" r:id="rId26"/>
    <p:sldId id="348" r:id="rId27"/>
    <p:sldId id="347" r:id="rId28"/>
    <p:sldId id="329" r:id="rId29"/>
    <p:sldId id="330" r:id="rId30"/>
    <p:sldId id="331" r:id="rId31"/>
    <p:sldId id="353" r:id="rId32"/>
    <p:sldId id="340" r:id="rId33"/>
    <p:sldId id="332" r:id="rId34"/>
    <p:sldId id="350" r:id="rId35"/>
    <p:sldId id="351" r:id="rId36"/>
    <p:sldId id="349" r:id="rId37"/>
    <p:sldId id="282" r:id="rId38"/>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gXvFdMZGAVu+FOwe6XqYDtnT6L5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w Byerl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5BC"/>
    <a:srgbClr val="FED603"/>
    <a:srgbClr val="B7B7B7"/>
    <a:srgbClr val="6FA8DC"/>
    <a:srgbClr val="0F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C5C981-BED0-4F5F-AC2D-BFF34246DC16}">
  <a:tblStyle styleId="{7FC5C981-BED0-4F5F-AC2D-BFF34246DC1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64" autoAdjust="0"/>
    <p:restoredTop sz="57450" autoAdjust="0"/>
  </p:normalViewPr>
  <p:slideViewPr>
    <p:cSldViewPr snapToGrid="0">
      <p:cViewPr varScale="1">
        <p:scale>
          <a:sx n="44" d="100"/>
          <a:sy n="44" d="100"/>
        </p:scale>
        <p:origin x="271"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customschemas.google.com/relationships/presentationmetadata" Target="metadata"/><Relationship Id="rId53"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mote.smartertoolsforteachers.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smartertoolsforteachers.org/resource/242"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Welcome to the Oregon Department of Education’s Interim Assessment Professional</a:t>
            </a:r>
            <a:r>
              <a:rPr lang="en-US" sz="1200" b="0" i="0" u="none" strike="noStrike" cap="none" baseline="0" dirty="0" smtClean="0">
                <a:solidFill>
                  <a:schemeClr val="dk1"/>
                </a:solidFill>
                <a:latin typeface="Calibri"/>
                <a:ea typeface="Calibri"/>
                <a:cs typeface="Calibri"/>
                <a:sym typeface="Calibri"/>
              </a:rPr>
              <a:t> Learning Series. </a:t>
            </a:r>
          </a:p>
          <a:p>
            <a:pPr marL="0" lvl="0" indent="0" algn="l" rtl="0">
              <a:lnSpc>
                <a:spcPct val="100000"/>
              </a:lnSpc>
              <a:spcBef>
                <a:spcPts val="0"/>
              </a:spcBef>
              <a:spcAft>
                <a:spcPts val="0"/>
              </a:spcAft>
              <a:buSzPts val="1400"/>
              <a:buNone/>
            </a:pPr>
            <a:endParaRPr sz="1200" b="0" i="0" u="none" strike="noStrike" cap="none"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u="none" strike="noStrike" cap="none" dirty="0" smtClean="0">
                <a:solidFill>
                  <a:schemeClr val="dk1"/>
                </a:solidFill>
                <a:latin typeface="Calibri"/>
                <a:ea typeface="Calibri"/>
                <a:cs typeface="Calibri"/>
                <a:sym typeface="Calibri"/>
              </a:rPr>
              <a:t>This is Session 6 of the series, and will</a:t>
            </a:r>
            <a:r>
              <a:rPr lang="en-US" sz="1200" b="0" i="0" u="none" strike="noStrike" cap="none" baseline="0" dirty="0" smtClean="0">
                <a:solidFill>
                  <a:schemeClr val="dk1"/>
                </a:solidFill>
                <a:latin typeface="Calibri"/>
                <a:ea typeface="Calibri"/>
                <a:cs typeface="Calibri"/>
                <a:sym typeface="Calibri"/>
              </a:rPr>
              <a:t> focus specifically on using the Tools for Teachers platform and embedding formative assessment strategies into teaching and learning.</a:t>
            </a:r>
            <a:endParaRPr sz="1200" b="0" i="0" u="none" strike="noStrike" cap="none" dirty="0">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r>
              <a:rPr lang="en-US" dirty="0" smtClean="0"/>
              <a:t>Our team continually hears dialog where formative assessment is reduced to simply a “fist</a:t>
            </a:r>
            <a:r>
              <a:rPr lang="en-US" baseline="0" dirty="0" smtClean="0"/>
              <a:t> to five” or an “exit ticket” a quiz. Each of these can be part of the process, but none of them defines the process. Formative assessment isn’t a “thing” – it is student-centered, intentional, designed around providing feedback on evidence from students, and dynamic in terms of adjustments to the teaching and learning process.</a:t>
            </a:r>
          </a:p>
          <a:p>
            <a:pPr marL="457200" marR="0" lvl="0" indent="-228600" algn="l" rtl="0">
              <a:lnSpc>
                <a:spcPct val="100000"/>
              </a:lnSpc>
              <a:spcBef>
                <a:spcPts val="0"/>
              </a:spcBef>
              <a:spcAft>
                <a:spcPts val="0"/>
              </a:spcAft>
              <a:buSzPts val="1400"/>
              <a:buNone/>
            </a:pPr>
            <a:endParaRPr lang="en-US" baseline="0" dirty="0" smtClean="0"/>
          </a:p>
          <a:p>
            <a:pPr marL="457200" marR="0" lvl="0" indent="-228600" algn="l" rtl="0">
              <a:lnSpc>
                <a:spcPct val="100000"/>
              </a:lnSpc>
              <a:spcBef>
                <a:spcPts val="0"/>
              </a:spcBef>
              <a:spcAft>
                <a:spcPts val="0"/>
              </a:spcAft>
              <a:buSzPts val="1400"/>
              <a:buNone/>
            </a:pPr>
            <a:r>
              <a:rPr lang="en-US" baseline="0" dirty="0" smtClean="0"/>
              <a:t>[Click animation]</a:t>
            </a:r>
          </a:p>
          <a:p>
            <a:pPr marL="457200" marR="0" lvl="0" indent="-228600" algn="l" rtl="0">
              <a:lnSpc>
                <a:spcPct val="100000"/>
              </a:lnSpc>
              <a:spcBef>
                <a:spcPts val="0"/>
              </a:spcBef>
              <a:spcAft>
                <a:spcPts val="0"/>
              </a:spcAft>
              <a:buSzPts val="1400"/>
              <a:buNone/>
            </a:pPr>
            <a:r>
              <a:rPr lang="en-US" baseline="0" dirty="0" smtClean="0"/>
              <a:t>Formative assessment is NOT simply a one-and-done test, a means to generate a grade, or the same test we use every year. Clarity on formative assessment is critical for educators, and the good news is that you will see some excellent formative assessment strategies within the Tools for Teachers platform that work remotely and in-person.</a:t>
            </a:r>
            <a:endParaRPr dirty="0"/>
          </a:p>
        </p:txBody>
      </p:sp>
      <p:sp>
        <p:nvSpPr>
          <p:cNvPr id="232" name="Google Shape;232;p1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3796242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r>
              <a:rPr lang="en-US" dirty="0" smtClean="0"/>
              <a:t>Before we leave this topic, we want to introduce you to ODE’s Formative Assessment Web Page. Just as with our Interim Assessment page, this breaks down the tools and resources available in the Oregon Statewide Assessment Portal</a:t>
            </a:r>
            <a:r>
              <a:rPr lang="en-US" baseline="0" dirty="0" smtClean="0"/>
              <a:t> and</a:t>
            </a:r>
            <a:r>
              <a:rPr lang="en-US" dirty="0" smtClean="0"/>
              <a:t> houses</a:t>
            </a:r>
            <a:r>
              <a:rPr lang="en-US" baseline="0" dirty="0" smtClean="0"/>
              <a:t> professional learning resources. We encourage you to bookmark this page for future access!</a:t>
            </a:r>
          </a:p>
          <a:p>
            <a:pPr marL="457200" marR="0" lvl="0" indent="-228600" algn="l" rtl="0">
              <a:lnSpc>
                <a:spcPct val="100000"/>
              </a:lnSpc>
              <a:spcBef>
                <a:spcPts val="0"/>
              </a:spcBef>
              <a:spcAft>
                <a:spcPts val="0"/>
              </a:spcAft>
              <a:buSzPts val="1400"/>
              <a:buNone/>
            </a:pPr>
            <a:endParaRPr lang="en-US" baseline="0" dirty="0" smtClean="0"/>
          </a:p>
          <a:p>
            <a:pPr marL="457200" marR="0" lvl="0" indent="-228600" algn="l" rtl="0">
              <a:lnSpc>
                <a:spcPct val="100000"/>
              </a:lnSpc>
              <a:spcBef>
                <a:spcPts val="0"/>
              </a:spcBef>
              <a:spcAft>
                <a:spcPts val="0"/>
              </a:spcAft>
              <a:buSzPts val="1400"/>
              <a:buNone/>
            </a:pPr>
            <a:r>
              <a:rPr lang="en-US" baseline="0" dirty="0" smtClean="0"/>
              <a:t>Link:</a:t>
            </a:r>
          </a:p>
          <a:p>
            <a:pPr marL="457200" marR="0" lvl="0" indent="-228600" algn="l" rtl="0">
              <a:lnSpc>
                <a:spcPct val="100000"/>
              </a:lnSpc>
              <a:spcBef>
                <a:spcPts val="0"/>
              </a:spcBef>
              <a:spcAft>
                <a:spcPts val="0"/>
              </a:spcAft>
              <a:buSzPts val="1400"/>
              <a:buNone/>
            </a:pPr>
            <a:r>
              <a:rPr lang="en-US" baseline="0" dirty="0" smtClean="0"/>
              <a:t>ODE’s Formative Assessment Web Page: https://www.oregon.gov/ode/educator-resources/assessment/Pages/Formative_Assessment.aspx</a:t>
            </a:r>
          </a:p>
        </p:txBody>
      </p:sp>
      <p:sp>
        <p:nvSpPr>
          <p:cNvPr id="232" name="Google Shape;232;p1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83904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Learning</a:t>
            </a:r>
            <a:r>
              <a:rPr lang="en-US" baseline="0" dirty="0" smtClean="0"/>
              <a:t> Objective #2: </a:t>
            </a:r>
            <a:r>
              <a:rPr lang="en-US" dirty="0" smtClean="0"/>
              <a:t>Educators can gain access and exposure to the features of Tools for Teachers.</a:t>
            </a:r>
            <a:endParaRPr lang="en-US"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extLst>
      <p:ext uri="{BB962C8B-B14F-4D97-AF65-F5344CB8AC3E}">
        <p14:creationId xmlns:p14="http://schemas.microsoft.com/office/powerpoint/2010/main" val="2490260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0" i="0" u="none" strike="noStrike" cap="none" dirty="0" smtClean="0">
                <a:solidFill>
                  <a:schemeClr val="dk1"/>
                </a:solidFill>
                <a:effectLst/>
                <a:latin typeface="Calibri"/>
                <a:ea typeface="Calibri"/>
                <a:cs typeface="Calibri"/>
                <a:sym typeface="Calibri"/>
              </a:rPr>
              <a:t>Alright, we’re several slides into</a:t>
            </a:r>
            <a:r>
              <a:rPr lang="en-US" sz="1200" b="0" i="0" u="none" strike="noStrike" cap="none" baseline="0" dirty="0" smtClean="0">
                <a:solidFill>
                  <a:schemeClr val="dk1"/>
                </a:solidFill>
                <a:effectLst/>
                <a:latin typeface="Calibri"/>
                <a:ea typeface="Calibri"/>
                <a:cs typeface="Calibri"/>
                <a:sym typeface="Calibri"/>
              </a:rPr>
              <a:t> this session and haven’t introduced the star of the show yet. What is Tools for Teachers?</a:t>
            </a:r>
            <a:endParaRPr lang="en-US" sz="1200" b="0" i="0" u="none" strike="noStrike" cap="none" dirty="0" smtClean="0">
              <a:solidFill>
                <a:schemeClr val="dk1"/>
              </a:solidFill>
              <a:effectLst/>
              <a:latin typeface="Calibri"/>
              <a:ea typeface="Calibri"/>
              <a:cs typeface="Calibri"/>
              <a:sym typeface="Calibri"/>
            </a:endParaRPr>
          </a:p>
          <a:p>
            <a:endParaRPr lang="en-US" sz="1200" b="1" i="0" u="none" strike="noStrike" cap="none" dirty="0" smtClean="0">
              <a:solidFill>
                <a:schemeClr val="dk1"/>
              </a:solidFill>
              <a:effectLst/>
              <a:latin typeface="Calibri"/>
              <a:ea typeface="Calibri"/>
              <a:cs typeface="Calibri"/>
              <a:sym typeface="Calibri"/>
            </a:endParaRPr>
          </a:p>
          <a:p>
            <a:r>
              <a:rPr lang="en-US" sz="1200" b="1" i="0" u="none" strike="noStrike" cap="none" dirty="0" smtClean="0">
                <a:solidFill>
                  <a:schemeClr val="dk1"/>
                </a:solidFill>
                <a:effectLst/>
                <a:latin typeface="Calibri"/>
                <a:ea typeface="Calibri"/>
                <a:cs typeface="Calibri"/>
                <a:sym typeface="Calibri"/>
              </a:rPr>
              <a:t>(Core Statement)</a:t>
            </a:r>
            <a:r>
              <a:rPr lang="en-US" sz="1200" b="1"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Tools for Teachers is a new, easy-to-use site from Smarter Balanced, featuring lessons and strategies that help educators plan lessons, enhance instruction, and prepare students to meet their postsecondary goals.</a:t>
            </a:r>
          </a:p>
          <a:p>
            <a:endParaRPr lang="en-US" sz="1200" b="1"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Smarter Balanced developed Tools for Teachers using the formative assessment process and a commitment to accessibility to support students.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Tools for Teachers was created in collaboration with hundreds of educators and is home to high-quality instructional supports. Each</a:t>
            </a:r>
            <a:r>
              <a:rPr lang="en-US" sz="1200" b="0" i="0" u="none" strike="noStrike" cap="none" baseline="0" dirty="0" smtClean="0">
                <a:solidFill>
                  <a:schemeClr val="dk1"/>
                </a:solidFill>
                <a:effectLst/>
                <a:latin typeface="Calibri"/>
                <a:ea typeface="Calibri"/>
                <a:cs typeface="Calibri"/>
                <a:sym typeface="Calibri"/>
              </a:rPr>
              <a:t> resource was created to meet rigorous quality criteria.</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Tools for Teachers is at the center of the Smarter Balanced ecosystem, which supports educators, and links to additional Smarter Balanced websites and applications to facilitate seamless access to relevant content.</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Tools for Teachers can be used for remote teaching and distance learning alongside other Smarter Balanced resources, such as interim assessments.</a:t>
            </a: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[Click animation]</a:t>
            </a:r>
          </a:p>
          <a:p>
            <a:r>
              <a:rPr lang="en-US" sz="1200" b="0" i="0" u="none" strike="noStrike" cap="none" dirty="0" smtClean="0">
                <a:solidFill>
                  <a:schemeClr val="dk1"/>
                </a:solidFill>
                <a:effectLst/>
                <a:latin typeface="Calibri"/>
                <a:ea typeface="Calibri"/>
                <a:cs typeface="Calibri"/>
                <a:sym typeface="Calibri"/>
              </a:rPr>
              <a:t>Looking at our</a:t>
            </a:r>
            <a:r>
              <a:rPr lang="en-US" sz="1200" b="0" i="0" u="none" strike="noStrike" cap="none" baseline="0" dirty="0" smtClean="0">
                <a:solidFill>
                  <a:schemeClr val="dk1"/>
                </a:solidFill>
                <a:effectLst/>
                <a:latin typeface="Calibri"/>
                <a:ea typeface="Calibri"/>
                <a:cs typeface="Calibri"/>
                <a:sym typeface="Calibri"/>
              </a:rPr>
              <a:t> balanced assessment system, Tools for Teachers comprises one corner of the triangle, along with interim assessments and summative assessments.</a:t>
            </a:r>
            <a:endParaRPr lang="en-US" sz="1200" b="0" i="0" u="none" strike="noStrike" cap="none" dirty="0" smtClean="0">
              <a:solidFill>
                <a:schemeClr val="dk1"/>
              </a:solidFill>
              <a:effectLst/>
              <a:latin typeface="Calibri"/>
              <a:ea typeface="Calibri"/>
              <a:cs typeface="Calibri"/>
              <a:sym typeface="Calibri"/>
            </a:endParaRPr>
          </a:p>
          <a:p>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Links:</a:t>
            </a:r>
          </a:p>
          <a:p>
            <a:pPr lvl="0" fontAlgn="base"/>
            <a:r>
              <a:rPr lang="en-US" sz="1200" b="0" i="0" u="sng" strike="noStrike" cap="none" dirty="0" smtClean="0">
                <a:solidFill>
                  <a:schemeClr val="dk1"/>
                </a:solidFill>
                <a:effectLst/>
                <a:latin typeface="Calibri"/>
                <a:ea typeface="Calibri"/>
                <a:cs typeface="Calibri"/>
                <a:sym typeface="Calibri"/>
                <a:hlinkClick r:id="rId3"/>
              </a:rPr>
              <a:t>remote.smartertoolsforteachers.org</a:t>
            </a:r>
            <a:endParaRPr lang="en-US" sz="1200" b="0" i="0" u="none" strike="noStrike" cap="none" dirty="0" smtClean="0">
              <a:solidFill>
                <a:schemeClr val="dk1"/>
              </a:solidFill>
              <a:effectLst/>
              <a:latin typeface="Calibri"/>
              <a:ea typeface="Calibri"/>
              <a:cs typeface="Calibri"/>
              <a:sym typeface="Calibri"/>
            </a:endParaRP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23914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Before we get into HOW to access Tools for Teachers, let’s talk about WHO can access. Anyone with an active user account in the OSAS Portal automatically has Tools for Teachers access.</a:t>
            </a:r>
            <a:r>
              <a:rPr lang="en-US" sz="1200" b="0" u="none" baseline="0" dirty="0" smtClean="0"/>
              <a:t> We want as many educators as can use these resources to have access to Tools for Teachers, so we have created a special user role in TIDE that allows access for educators who won’t be administering summative or interim assessments of any kind. That means instructional coaches, TOSAs, interventionists and specialists, </a:t>
            </a:r>
            <a:r>
              <a:rPr lang="en-US" sz="1200" b="0" u="none" baseline="0" dirty="0" err="1" smtClean="0"/>
              <a:t>paraeducators</a:t>
            </a:r>
            <a:r>
              <a:rPr lang="en-US" sz="1200" b="0" u="none" baseline="0" dirty="0" smtClean="0"/>
              <a:t> who provide direct student support, counselors and grad coaches, preservice educators, and district leaders.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If you have any issues logging in, please contact your District Testing Coordinator. For DTCs who are participating today, you will need to use the “TFT_SC” role for users who will not be </a:t>
            </a:r>
            <a:r>
              <a:rPr lang="en-US" sz="1200" b="0" u="none" baseline="0" dirty="0" err="1" smtClean="0"/>
              <a:t>TAs.</a:t>
            </a:r>
            <a:endParaRPr lang="en-US" sz="1200" b="0" u="none" baseline="0" dirty="0" smtClean="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967282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There are three primary ways to access Tools for Teachers. You</a:t>
            </a:r>
            <a:r>
              <a:rPr lang="en-US" sz="1200" b="0" u="none" baseline="0" dirty="0" smtClean="0"/>
              <a:t> can navigate directly through a URL, go through the OSAS Portal, or via a Connections Playlist. We’ll look at Connection Playlists in more detail later in this session.</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26305359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first pathway is to navigate</a:t>
            </a:r>
            <a:r>
              <a:rPr lang="en-US" sz="1200" b="0" u="none" baseline="0" dirty="0" smtClean="0"/>
              <a:t> to smartertoolsforteachers.org in a supported web browser. You will need to select “Oregon” from the drop-down menu, and then you’ll see the familiar Cambium login. Smarter Balanced and Cambium now both support a single sign-on, so there’s no additional account information to remember.</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Link:</a:t>
            </a:r>
          </a:p>
          <a:p>
            <a:pPr marL="0" lvl="0" indent="0" algn="l" rtl="0">
              <a:lnSpc>
                <a:spcPct val="100000"/>
              </a:lnSpc>
              <a:spcBef>
                <a:spcPts val="0"/>
              </a:spcBef>
              <a:spcAft>
                <a:spcPts val="0"/>
              </a:spcAft>
              <a:buSzPts val="1400"/>
              <a:buNone/>
            </a:pPr>
            <a:r>
              <a:rPr lang="en-US" sz="1200" b="0" u="none" baseline="0" dirty="0" smtClean="0"/>
              <a:t>Smarter Tools for Teachers: https://smartertoolsforteachers.org/ </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extLst>
      <p:ext uri="{BB962C8B-B14F-4D97-AF65-F5344CB8AC3E}">
        <p14:creationId xmlns:p14="http://schemas.microsoft.com/office/powerpoint/2010/main" val="39103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second pathway is through the OSAS Portal. You’ll find Tools for Teachers in the center of the Interim Assessment Tiles, as well as in the right-hand shortcut menu on the portal homepage. Again, you’ll be prompted for</a:t>
            </a:r>
            <a:r>
              <a:rPr lang="en-US" sz="1200" b="0" u="none" baseline="0" dirty="0" smtClean="0"/>
              <a:t> your email address and password, then be redirected to Tools for Teachers.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Link:</a:t>
            </a:r>
          </a:p>
          <a:p>
            <a:pPr marL="0" lvl="0" indent="0" algn="l" rtl="0">
              <a:lnSpc>
                <a:spcPct val="100000"/>
              </a:lnSpc>
              <a:spcBef>
                <a:spcPts val="0"/>
              </a:spcBef>
              <a:spcAft>
                <a:spcPts val="0"/>
              </a:spcAft>
              <a:buSzPts val="1400"/>
              <a:buNone/>
            </a:pPr>
            <a:r>
              <a:rPr lang="en-US" sz="1200" b="0" u="none" baseline="0" dirty="0" smtClean="0"/>
              <a:t>OSAS Portal: https://osasportal.org/</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extLst>
      <p:ext uri="{BB962C8B-B14F-4D97-AF65-F5344CB8AC3E}">
        <p14:creationId xmlns:p14="http://schemas.microsoft.com/office/powerpoint/2010/main" val="34579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third way to access Tools for Teachers is through a Connections Playlist in the Centralized</a:t>
            </a:r>
            <a:r>
              <a:rPr lang="en-US" sz="1200" b="0" u="none" baseline="0" dirty="0" smtClean="0"/>
              <a:t> Reporting System (or CRS). The Centralized Reporting System is where data from interim assessments can be displayed and analyzed. Each Interim Assessment Block or Focused Interim Assessment Block is connected to specific resources in Tools for Teachers via a Connections Playlist.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At the top of the reporting screen, you will click the “Get Instructional Resources” button, then click the Connections Playlist that appears in the pop-up. We’ll take a look at a Connections Playlist in a few slides.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extLst>
      <p:ext uri="{BB962C8B-B14F-4D97-AF65-F5344CB8AC3E}">
        <p14:creationId xmlns:p14="http://schemas.microsoft.com/office/powerpoint/2010/main" val="2961797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It can be helpful to consider different entry points to Tools for Teachers.</a:t>
            </a:r>
          </a:p>
          <a:p>
            <a:pPr marL="0" lvl="0" indent="0" algn="l" rtl="0">
              <a:lnSpc>
                <a:spcPct val="100000"/>
              </a:lnSpc>
              <a:spcBef>
                <a:spcPts val="0"/>
              </a:spcBef>
              <a:spcAft>
                <a:spcPts val="0"/>
              </a:spcAft>
              <a:buSzPts val="1400"/>
              <a:buNone/>
            </a:pPr>
            <a:endParaRPr lang="en-US" sz="1200" b="0" u="none" dirty="0" smtClean="0"/>
          </a:p>
          <a:p>
            <a:pPr marL="0" lvl="0" indent="0" algn="l" rtl="0">
              <a:lnSpc>
                <a:spcPct val="100000"/>
              </a:lnSpc>
              <a:spcBef>
                <a:spcPts val="0"/>
              </a:spcBef>
              <a:spcAft>
                <a:spcPts val="0"/>
              </a:spcAft>
              <a:buSzPts val="1400"/>
              <a:buNone/>
            </a:pPr>
            <a:r>
              <a:rPr lang="en-US" sz="1200" b="0" u="none" dirty="0" smtClean="0"/>
              <a:t>[Click animation]</a:t>
            </a:r>
          </a:p>
          <a:p>
            <a:pPr marL="0" lvl="0" indent="0" algn="l" rtl="0">
              <a:lnSpc>
                <a:spcPct val="100000"/>
              </a:lnSpc>
              <a:spcBef>
                <a:spcPts val="0"/>
              </a:spcBef>
              <a:spcAft>
                <a:spcPts val="0"/>
              </a:spcAft>
              <a:buSzPts val="1400"/>
              <a:buNone/>
            </a:pPr>
            <a:r>
              <a:rPr lang="en-US" sz="1200" b="0" u="none" dirty="0" smtClean="0"/>
              <a:t>The first you might call “window shopping,” when you are simply browsing for instructional activities. There are hundreds of resources in Tools for Teachers, and we’ll look at how to filter these</a:t>
            </a:r>
            <a:r>
              <a:rPr lang="en-US" sz="1200" b="0" u="none" baseline="0" dirty="0" smtClean="0"/>
              <a:t> to hone in on what you need.</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The second would be to add some new formative assessment strategies or strategies to increase accessibility for students. You can browse for these, as well, and they can be embedded in your existing instructional materials pretty easily.</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A third entry point would be as a “Match Maker” when you are interpreting student evidence to determine instructional next steps. This is where the Connections Playlists are so handy to map directly to differentiated resources that can enhance instruction.</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extLst>
      <p:ext uri="{BB962C8B-B14F-4D97-AF65-F5344CB8AC3E}">
        <p14:creationId xmlns:p14="http://schemas.microsoft.com/office/powerpoint/2010/main" val="125317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93ce3ff203_0_2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93ce3ff203_0_2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a:t>
            </a:r>
            <a:r>
              <a:rPr lang="en-US" sz="1200" b="0" u="none" dirty="0"/>
              <a:t>purpose of this series is to help district- and school-based teams improve their systems of teaching and learning using </a:t>
            </a:r>
            <a:r>
              <a:rPr lang="en-US" sz="1200" b="0" u="none" dirty="0" smtClean="0"/>
              <a:t>a student-centered balanced </a:t>
            </a:r>
            <a:r>
              <a:rPr lang="en-US" sz="1200" b="0" u="none" dirty="0"/>
              <a:t>assessment </a:t>
            </a:r>
            <a:r>
              <a:rPr lang="en-US" sz="1200" b="0" u="none" dirty="0" smtClean="0"/>
              <a:t>system</a:t>
            </a:r>
            <a:r>
              <a:rPr lang="en-US" sz="1200" b="0" u="none" baseline="0" dirty="0" smtClean="0"/>
              <a:t> and the many tools provided in Oregon’s Statewide Assessment System.</a:t>
            </a:r>
            <a:endParaRPr dirty="0"/>
          </a:p>
        </p:txBody>
      </p:sp>
      <p:sp>
        <p:nvSpPr>
          <p:cNvPr id="101" name="Google Shape;101;g93ce3ff203_0_2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Once you’ve logged into Tools for Teachers, you’ll see a navigation menu along the left-hand side of the screen.</a:t>
            </a:r>
            <a:r>
              <a:rPr lang="en-US" sz="1200" b="0" u="none" baseline="0" dirty="0" smtClean="0"/>
              <a:t>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“Find Resources” leads to a search field that is oriented toward resources and Connections Playlists.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“Formative Assessment Strategies” allows a quick search for embedded strategies.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The same is true for Accessibility Strategies.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The Interim Assessment Item Portal is another new part of the Smarter Balanced ecosystem that makes it easy to view and use interim assessment items in the teaching and learning process.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Finally, Tools for Teachers allows users to capture notes and bookmark resources as they use them.</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Coming up, we’ll take a deeper dive into these features of Tools for Teachers.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163274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Learning Objective #3: Educators can explore the components of a Tools for Teachers resource.</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extLst>
      <p:ext uri="{BB962C8B-B14F-4D97-AF65-F5344CB8AC3E}">
        <p14:creationId xmlns:p14="http://schemas.microsoft.com/office/powerpoint/2010/main" val="461897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One of the greatest strengths of Tools</a:t>
            </a:r>
            <a:r>
              <a:rPr lang="en-US" sz="1200" b="0" u="none" baseline="0" dirty="0" smtClean="0"/>
              <a:t> for Teachers is its ability to search for resources using filters.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 twice]</a:t>
            </a:r>
          </a:p>
          <a:p>
            <a:pPr marL="0" lvl="0" indent="0" algn="l" rtl="0">
              <a:lnSpc>
                <a:spcPct val="100000"/>
              </a:lnSpc>
              <a:spcBef>
                <a:spcPts val="0"/>
              </a:spcBef>
              <a:spcAft>
                <a:spcPts val="0"/>
              </a:spcAft>
              <a:buSzPts val="1400"/>
              <a:buNone/>
            </a:pPr>
            <a:r>
              <a:rPr lang="en-US" sz="1200" b="0" u="none" baseline="0" dirty="0" smtClean="0"/>
              <a:t>Simply type a keyword for a topic, a claim, or a specific target, and the system will go to work. There’s even a “smart text” feature that will attempt to autocorrect common misspellings.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extLst>
      <p:ext uri="{BB962C8B-B14F-4D97-AF65-F5344CB8AC3E}">
        <p14:creationId xmlns:p14="http://schemas.microsoft.com/office/powerpoint/2010/main" val="305746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When we expand the filters, we can see all the possible choices around resource</a:t>
            </a:r>
            <a:r>
              <a:rPr lang="en-US" sz="1200" b="0" u="none" baseline="0" dirty="0" smtClean="0"/>
              <a:t> types, grades, subjects, claims, targets, and even standards. Let’s take a look at this in action.</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extLst>
      <p:ext uri="{BB962C8B-B14F-4D97-AF65-F5344CB8AC3E}">
        <p14:creationId xmlns:p14="http://schemas.microsoft.com/office/powerpoint/2010/main" val="250150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In Session</a:t>
            </a:r>
            <a:r>
              <a:rPr lang="en-US" sz="1200" b="0" u="none" baseline="0" dirty="0" smtClean="0"/>
              <a:t> 3B on using math interim assessments, we profiled a 6</a:t>
            </a:r>
            <a:r>
              <a:rPr lang="en-US" sz="1200" b="0" u="none" baseline="30000" dirty="0" smtClean="0"/>
              <a:t>th</a:t>
            </a:r>
            <a:r>
              <a:rPr lang="en-US" sz="1200" b="0" u="none" baseline="0" dirty="0" smtClean="0"/>
              <a:t> grade teacher working in a ratios and proportional relationships unit. Let’s suppose I want to find some resources to support these concepts.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Initially, I get 218 resources which is not at all efficient.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When I select that I’m looking for “Instructional” resources, the search narrows to 131 resources.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When I select Grade 6, we’re down to 22, and…</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…when I specify Math, we’re down to 15. (I’m very interested to know what the 7 ELA resources are that we’ve filtered out…) Because I used the Content Explorer in my unit planning and to select an interim assessment block, I know that Target A is the one I want.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When I select Target A, the results narrow to a much more manageable 4.</a:t>
            </a: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extLst>
      <p:ext uri="{BB962C8B-B14F-4D97-AF65-F5344CB8AC3E}">
        <p14:creationId xmlns:p14="http://schemas.microsoft.com/office/powerpoint/2010/main" val="2204078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I look through these four results, I see one that I</a:t>
            </a:r>
            <a:r>
              <a:rPr lang="en-US" baseline="0" dirty="0" smtClean="0"/>
              <a:t> think my students will enjoy and help support their learning of ratios. Plus, I loved playing Battleship as a kid, and I want to remember just how old I am when none of my students have heard of it.</a:t>
            </a:r>
          </a:p>
          <a:p>
            <a:endParaRPr lang="en-US" baseline="0" dirty="0" smtClean="0"/>
          </a:p>
          <a:p>
            <a:r>
              <a:rPr lang="en-US" baseline="0" dirty="0" smtClean="0"/>
              <a:t>[Click animation]</a:t>
            </a:r>
          </a:p>
          <a:p>
            <a:r>
              <a:rPr lang="en-US" baseline="0" dirty="0" smtClean="0"/>
              <a:t>Here is what an Instructional Resource looks like in Tools for Teachers. There are three panes across the page: on the left is a navigation pane, the center pane contains the bulk of the resource’s content, and the right-hand pane shows standards alignment and which playlist(s) contain that particular resource.</a:t>
            </a:r>
          </a:p>
          <a:p>
            <a:endParaRPr lang="en-US" baseline="0" dirty="0" smtClean="0"/>
          </a:p>
          <a:p>
            <a:r>
              <a:rPr lang="en-US" baseline="0" dirty="0" smtClean="0"/>
              <a:t>Link:</a:t>
            </a:r>
          </a:p>
          <a:p>
            <a:r>
              <a:rPr lang="en-US" baseline="0" dirty="0" smtClean="0"/>
              <a:t>Plot Your Course! </a:t>
            </a:r>
            <a:r>
              <a:rPr lang="en-US" baseline="0" dirty="0" err="1" smtClean="0"/>
              <a:t>BattleGraph</a:t>
            </a:r>
            <a:endParaRPr lang="en-US" baseline="0" dirty="0" smtClean="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25</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933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more closely at each pane, we can see some of the interactive features of Tools for Teachers. In</a:t>
            </a:r>
            <a:r>
              <a:rPr lang="en-US" baseline="0" dirty="0" smtClean="0"/>
              <a:t> the header for the resource, you’ll find icons that allow you to take notes, share the resource, bookmark it, print it, and expand it on your screen. There’s also a quick link to any attachments such as slide decks or student handouts.</a:t>
            </a:r>
          </a:p>
          <a:p>
            <a:endParaRPr lang="en-US" baseline="0" dirty="0" smtClean="0"/>
          </a:p>
          <a:p>
            <a:r>
              <a:rPr lang="en-US" baseline="0" dirty="0" smtClean="0"/>
              <a:t>[Click animation]</a:t>
            </a:r>
          </a:p>
          <a:p>
            <a:r>
              <a:rPr lang="en-US" baseline="0" dirty="0" smtClean="0"/>
              <a:t>The navigation pane gives quick links to different parts of the lesson sequence, as well as file attachments, any accessibility strategies used, things to consider (such as clarifications on standards or opportunities to differentiate for diverse learners), and specific alignment to the four-leaf clover formative assessment process.</a:t>
            </a:r>
          </a:p>
          <a:p>
            <a:endParaRPr lang="en-US" baseline="0" dirty="0" smtClean="0"/>
          </a:p>
          <a:p>
            <a:r>
              <a:rPr lang="en-US" baseline="0" dirty="0" smtClean="0"/>
              <a:t>[Click animation]</a:t>
            </a:r>
          </a:p>
          <a:p>
            <a:r>
              <a:rPr lang="en-US" baseline="0" dirty="0" smtClean="0"/>
              <a:t>The right-hand pane of the resource shows which claim, target, and standard the resource aligns to, and also shows which Connection Playlist may contain the resource.</a:t>
            </a:r>
          </a:p>
          <a:p>
            <a:endParaRPr lang="en-US" baseline="0" dirty="0" smtClean="0"/>
          </a:p>
          <a:p>
            <a:r>
              <a:rPr lang="en-US" baseline="0" dirty="0" smtClean="0"/>
              <a:t>[Click animation]</a:t>
            </a:r>
          </a:p>
          <a:p>
            <a:r>
              <a:rPr lang="en-US" baseline="0" dirty="0" smtClean="0"/>
              <a:t>Let’s take a closer look at how the formative assessment process is reflected in this resource.</a:t>
            </a:r>
          </a:p>
          <a:p>
            <a:endParaRPr lang="en-US" baseline="0" dirty="0" smtClean="0"/>
          </a:p>
          <a:p>
            <a:r>
              <a:rPr lang="en-US" baseline="0" dirty="0" smtClean="0"/>
              <a:t>Link: </a:t>
            </a:r>
          </a:p>
          <a:p>
            <a:r>
              <a:rPr lang="en-US" baseline="0" dirty="0" smtClean="0"/>
              <a:t>Ratios and Proportional Relationships Playlist</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26</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8811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animation]</a:t>
            </a:r>
          </a:p>
          <a:p>
            <a:r>
              <a:rPr lang="en-US" dirty="0" smtClean="0"/>
              <a:t>Each instructional resource in Tools for Teachers is built around the formative assessment process.</a:t>
            </a:r>
          </a:p>
          <a:p>
            <a:endParaRPr lang="en-US" dirty="0" smtClean="0"/>
          </a:p>
          <a:p>
            <a:r>
              <a:rPr lang="en-US" dirty="0" smtClean="0"/>
              <a:t>[Click animation]</a:t>
            </a:r>
          </a:p>
          <a:p>
            <a:r>
              <a:rPr lang="en-US" dirty="0" smtClean="0"/>
              <a:t>We can see specifically how the process is used within the resource. As you would assume, these points are not intended to be rigid and lock-step, but rather a guide that</a:t>
            </a:r>
            <a:r>
              <a:rPr lang="en-US" baseline="0" dirty="0" smtClean="0"/>
              <a:t> each individual educator will need to adapt to their style. We particularly like the “Elicit Evidence” section because there are helpful suggestions for questions to ask students to really focus their learning and, potentially, generate an engaging whole-class discussion.</a:t>
            </a:r>
          </a:p>
          <a:p>
            <a:endParaRPr lang="en-US" baseline="0" dirty="0" smtClean="0"/>
          </a:p>
          <a:p>
            <a:r>
              <a:rPr lang="en-US" baseline="0" dirty="0" smtClean="0"/>
              <a:t>[Click animation]</a:t>
            </a:r>
          </a:p>
          <a:p>
            <a:r>
              <a:rPr lang="en-US" baseline="0" dirty="0" smtClean="0"/>
              <a:t>Looking at the final two “leaves” of the clover, you will notice the purple “Fist to Five” text in the “Act on Evidence” section. This indicates a callout that can be expanded on click to describe the specific formative strategy used. Accessibility resources are highlighted in the same manner. Remember, each of these formative assessment and accessibility strategies are searchable in Tools for Teachers, as well.</a:t>
            </a:r>
            <a:endParaRPr lang="en-US"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smtClean="0">
                <a:solidFill>
                  <a:schemeClr val="dk1"/>
                </a:solidFill>
                <a:latin typeface="Calibri"/>
                <a:ea typeface="Calibri"/>
                <a:cs typeface="Calibri"/>
                <a:sym typeface="Calibri"/>
              </a:rPr>
              <a:t>27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5075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Speaking of</a:t>
            </a:r>
            <a:r>
              <a:rPr lang="en-US" sz="1200" b="0" u="none" baseline="0" dirty="0" smtClean="0"/>
              <a:t> searching for Formative Assessment Strategies, here are two that are designed to help students produce and use content-specific academic language. Searching for these strategies is a very helpful way to add tools to your toolbox.</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extLst>
      <p:ext uri="{BB962C8B-B14F-4D97-AF65-F5344CB8AC3E}">
        <p14:creationId xmlns:p14="http://schemas.microsoft.com/office/powerpoint/2010/main" val="20595063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Accessibility Strategies are searchable in the same way, and can be very helpful to indicate the embedded supports available to students</a:t>
            </a:r>
            <a:r>
              <a:rPr lang="en-US" sz="1200" b="0" u="none" baseline="0" dirty="0" smtClean="0"/>
              <a:t> in their interim and summative testing experiences in addition to being embedded in instruction.</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2239533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By the end</a:t>
            </a:r>
            <a:r>
              <a:rPr lang="en-US" sz="1200" b="0" u="none" baseline="0" dirty="0" smtClean="0"/>
              <a:t> of the series, a</a:t>
            </a:r>
            <a:r>
              <a:rPr lang="en-US" sz="1200" b="0" u="none" dirty="0" smtClean="0"/>
              <a:t>ll </a:t>
            </a:r>
            <a:r>
              <a:rPr lang="en-US" sz="1200" b="0" u="none" dirty="0"/>
              <a:t>participants will build assessment literacy and connect formative assessment practices, Oregon’s Statewide Interim Assessment System, and the Oregon Statewide Summative Assessments to continually improve access and outcomes for each and every learner in their classroom, school, and district.</a:t>
            </a:r>
            <a:endParaRPr sz="1200" b="0" u="none" dirty="0"/>
          </a:p>
        </p:txBody>
      </p:sp>
      <p:sp>
        <p:nvSpPr>
          <p:cNvPr id="110" name="Google Shape;110;p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lvl="0"/>
            <a:r>
              <a:rPr lang="en-US" sz="1200" b="0" i="0" u="none" strike="noStrike" cap="none" dirty="0" smtClean="0">
                <a:solidFill>
                  <a:schemeClr val="dk1"/>
                </a:solidFill>
                <a:effectLst/>
                <a:latin typeface="Calibri"/>
                <a:ea typeface="Calibri"/>
                <a:cs typeface="Calibri"/>
                <a:sym typeface="Calibri"/>
              </a:rPr>
              <a:t>The next tool in</a:t>
            </a:r>
            <a:r>
              <a:rPr lang="en-US" sz="1200" b="0" i="0" u="none" strike="noStrike" cap="none" baseline="0" dirty="0" smtClean="0">
                <a:solidFill>
                  <a:schemeClr val="dk1"/>
                </a:solidFill>
                <a:effectLst/>
                <a:latin typeface="Calibri"/>
                <a:ea typeface="Calibri"/>
                <a:cs typeface="Calibri"/>
                <a:sym typeface="Calibri"/>
              </a:rPr>
              <a:t> the main menu of Tools for Teachers is one that we’ll just tease you with today. The Interim Assessment Item Portal (or IAIP) is a new part of the Smarter Balanced ecosystem that helps educators find specific interim assessment tasks that align to a particular resource or Connections Playlist. </a:t>
            </a:r>
          </a:p>
          <a:p>
            <a:pPr lvl="0"/>
            <a:endParaRPr lang="en-US" sz="1200" b="0" i="0" u="none" strike="noStrike" cap="none" baseline="0" dirty="0" smtClean="0">
              <a:solidFill>
                <a:schemeClr val="dk1"/>
              </a:solidFill>
              <a:effectLst/>
              <a:latin typeface="Calibri"/>
              <a:ea typeface="Calibri"/>
              <a:cs typeface="Calibri"/>
              <a:sym typeface="Calibri"/>
            </a:endParaRPr>
          </a:p>
          <a:p>
            <a:pPr lvl="0"/>
            <a:r>
              <a:rPr lang="en-US" sz="1200" b="0" i="0" u="none" strike="noStrike" cap="none" baseline="0" dirty="0" smtClean="0">
                <a:solidFill>
                  <a:schemeClr val="dk1"/>
                </a:solidFill>
                <a:effectLst/>
                <a:latin typeface="Calibri"/>
                <a:ea typeface="Calibri"/>
                <a:cs typeface="Calibri"/>
                <a:sym typeface="Calibri"/>
              </a:rPr>
              <a:t>[Click animation]</a:t>
            </a:r>
          </a:p>
          <a:p>
            <a:pPr lvl="0"/>
            <a:r>
              <a:rPr lang="en-US" sz="1200" b="0" i="0" u="none" strike="noStrike" cap="none" baseline="0" dirty="0" smtClean="0">
                <a:solidFill>
                  <a:schemeClr val="dk1"/>
                </a:solidFill>
                <a:effectLst/>
                <a:latin typeface="Calibri"/>
                <a:ea typeface="Calibri"/>
                <a:cs typeface="Calibri"/>
                <a:sym typeface="Calibri"/>
              </a:rPr>
              <a:t>Much like the Content Explorer and Sample Item database, filters allow you to search by grade, subject, test name, and claim to view items that can be used instructionally. </a:t>
            </a:r>
            <a:r>
              <a:rPr lang="en-US" sz="1200" b="0" i="0" u="none" strike="noStrike" cap="none" dirty="0" smtClean="0">
                <a:solidFill>
                  <a:schemeClr val="dk1"/>
                </a:solidFill>
                <a:effectLst/>
                <a:latin typeface="Calibri"/>
                <a:ea typeface="Calibri"/>
                <a:cs typeface="Calibri"/>
                <a:sym typeface="Calibri"/>
              </a:rPr>
              <a:t>The IAIP allows educators to use interim test items more flexibly than ever before to support the use of the </a:t>
            </a:r>
            <a:r>
              <a:rPr lang="en-US" sz="1200" b="0" i="0" u="sng" strike="noStrike" cap="none" dirty="0" smtClean="0">
                <a:solidFill>
                  <a:schemeClr val="dk1"/>
                </a:solidFill>
                <a:effectLst/>
                <a:latin typeface="Calibri"/>
                <a:ea typeface="Calibri"/>
                <a:cs typeface="Calibri"/>
                <a:sym typeface="Calibri"/>
                <a:hlinkClick r:id="rId3"/>
              </a:rPr>
              <a:t>formative assessment process</a:t>
            </a:r>
            <a:r>
              <a:rPr lang="en-US" sz="1200" b="0" i="0" u="none" strike="noStrike" cap="none" dirty="0" smtClean="0">
                <a:solidFill>
                  <a:schemeClr val="dk1"/>
                </a:solidFill>
                <a:effectLst/>
                <a:latin typeface="Calibri"/>
                <a:ea typeface="Calibri"/>
                <a:cs typeface="Calibri"/>
                <a:sym typeface="Calibri"/>
              </a:rPr>
              <a:t>.</a:t>
            </a:r>
            <a:r>
              <a:rPr lang="en-US" sz="1200" b="0" i="0" u="none" strike="noStrike" cap="none" baseline="0"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Educators can select and assemble questions to tailor content covered by an interim assessment so it better aligns with the sequence of their instruction. Items can be exported for use in both remote teaching and traditional classroom settings, and they can be printed for offline use when computers are not available.</a:t>
            </a:r>
          </a:p>
          <a:p>
            <a:pPr lvl="0"/>
            <a:endParaRPr lang="en-US" sz="1200" b="0" i="0" u="none" strike="noStrike" cap="none" dirty="0" smtClean="0">
              <a:solidFill>
                <a:schemeClr val="dk1"/>
              </a:solidFill>
              <a:effectLst/>
              <a:latin typeface="Calibri"/>
              <a:ea typeface="Calibri"/>
              <a:cs typeface="Calibri"/>
              <a:sym typeface="Calibri"/>
            </a:endParaRPr>
          </a:p>
          <a:p>
            <a:pPr lvl="0"/>
            <a:r>
              <a:rPr lang="en-US" sz="1200" b="0" i="0" u="none" strike="noStrike" cap="none" dirty="0" smtClean="0">
                <a:solidFill>
                  <a:schemeClr val="dk1"/>
                </a:solidFill>
                <a:effectLst/>
                <a:latin typeface="Calibri"/>
                <a:ea typeface="Calibri"/>
                <a:cs typeface="Calibri"/>
                <a:sym typeface="Calibri"/>
              </a:rPr>
              <a:t>[Click animation]</a:t>
            </a:r>
          </a:p>
          <a:p>
            <a:pPr lvl="0"/>
            <a:r>
              <a:rPr lang="en-US" sz="1200" b="0" i="0" u="none" strike="noStrike" cap="none" dirty="0" smtClean="0">
                <a:solidFill>
                  <a:schemeClr val="dk1"/>
                </a:solidFill>
                <a:effectLst/>
                <a:latin typeface="Calibri"/>
                <a:ea typeface="Calibri"/>
                <a:cs typeface="Calibri"/>
                <a:sym typeface="Calibri"/>
              </a:rPr>
              <a:t>ODE will be offering a follow-up session soon on this platform, so stay tuned.</a:t>
            </a: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extLst>
      <p:ext uri="{BB962C8B-B14F-4D97-AF65-F5344CB8AC3E}">
        <p14:creationId xmlns:p14="http://schemas.microsoft.com/office/powerpoint/2010/main" val="33914161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r>
              <a:rPr lang="en-US" sz="1200" b="0" i="0" u="none" strike="noStrike" cap="none" dirty="0" smtClean="0">
                <a:solidFill>
                  <a:schemeClr val="dk1"/>
                </a:solidFill>
                <a:effectLst/>
                <a:latin typeface="Calibri"/>
                <a:ea typeface="Calibri"/>
                <a:cs typeface="Calibri"/>
                <a:sym typeface="Calibri"/>
              </a:rPr>
              <a:t>The final stop in our overview is</a:t>
            </a:r>
            <a:r>
              <a:rPr lang="en-US" sz="1200" b="0" i="0" u="none" strike="noStrike" cap="none" baseline="0" dirty="0" smtClean="0">
                <a:solidFill>
                  <a:schemeClr val="dk1"/>
                </a:solidFill>
                <a:effectLst/>
                <a:latin typeface="Calibri"/>
                <a:ea typeface="Calibri"/>
                <a:cs typeface="Calibri"/>
                <a:sym typeface="Calibri"/>
              </a:rPr>
              <a:t> saved bookmarks. Save yourself time by bookmarking resources you know you’ll use from year-to-year, and remember to capture notes about specific instructional moves or revisions.</a:t>
            </a:r>
            <a:endParaRPr lang="en-US" sz="1200" b="0" i="0" u="none" strike="noStrike" cap="none" dirty="0" smtClean="0">
              <a:solidFill>
                <a:schemeClr val="dk1"/>
              </a:solidFill>
              <a:effectLst/>
              <a:latin typeface="Calibri"/>
              <a:ea typeface="Calibri"/>
              <a:cs typeface="Calibri"/>
              <a:sym typeface="Calibri"/>
            </a:endParaRP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extLst>
      <p:ext uri="{BB962C8B-B14F-4D97-AF65-F5344CB8AC3E}">
        <p14:creationId xmlns:p14="http://schemas.microsoft.com/office/powerpoint/2010/main" val="1621467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Learning Objective #4: Educators can connect interim assessments with instructional resources through “Connections Playlists”.</a:t>
            </a:r>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32</a:t>
            </a:fld>
            <a:endParaRPr/>
          </a:p>
        </p:txBody>
      </p:sp>
    </p:spTree>
    <p:extLst>
      <p:ext uri="{BB962C8B-B14F-4D97-AF65-F5344CB8AC3E}">
        <p14:creationId xmlns:p14="http://schemas.microsoft.com/office/powerpoint/2010/main" val="1423311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final</a:t>
            </a:r>
            <a:r>
              <a:rPr lang="en-US" sz="1200" b="0" u="none" baseline="0" dirty="0" smtClean="0"/>
              <a:t> component of this session is a deeper dive into Connections Playlists. As their name implies, they serve as a connection between interim assessments and Tools for Teachers. Recall from earlier how we can call these up from inside the Centralized Reporting System.</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through animations]</a:t>
            </a:r>
          </a:p>
          <a:p>
            <a:pPr marL="0" lvl="0" indent="0" algn="l" rtl="0">
              <a:lnSpc>
                <a:spcPct val="100000"/>
              </a:lnSpc>
              <a:spcBef>
                <a:spcPts val="0"/>
              </a:spcBef>
              <a:spcAft>
                <a:spcPts val="0"/>
              </a:spcAft>
              <a:buSzPts val="1400"/>
              <a:buNone/>
            </a:pPr>
            <a:r>
              <a:rPr lang="en-US" sz="1200" b="0" u="none" baseline="0" dirty="0" smtClean="0"/>
              <a:t>For this particular high school ELA interim assessment block, I can jump straight into the Tools for Teachers resources that will give me what I need.</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Link:</a:t>
            </a:r>
          </a:p>
          <a:p>
            <a:pPr marL="0" lvl="0" indent="0" algn="l" rtl="0">
              <a:lnSpc>
                <a:spcPct val="100000"/>
              </a:lnSpc>
              <a:spcBef>
                <a:spcPts val="0"/>
              </a:spcBef>
              <a:spcAft>
                <a:spcPts val="0"/>
              </a:spcAft>
              <a:buSzPts val="1400"/>
              <a:buNone/>
            </a:pPr>
            <a:r>
              <a:rPr lang="en-US" sz="1200" b="0" u="none" baseline="0" dirty="0" smtClean="0"/>
              <a:t>Connections Playlist: High School Read Literary Texts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extLst>
      <p:ext uri="{BB962C8B-B14F-4D97-AF65-F5344CB8AC3E}">
        <p14:creationId xmlns:p14="http://schemas.microsoft.com/office/powerpoint/2010/main" val="3036306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Here is an example of a Connections Playlist. Notice that the layout is similar with the three reading</a:t>
            </a:r>
            <a:r>
              <a:rPr lang="en-US" sz="1200" b="0" u="none" baseline="0" dirty="0" smtClean="0"/>
              <a:t> panes. We’ll look at each of these in more detail next, but…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Educators don’t have to go into the reporting system to find Connections Playlists. They are searchable within Tools for Teachers, just like individual resources.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extLst>
      <p:ext uri="{BB962C8B-B14F-4D97-AF65-F5344CB8AC3E}">
        <p14:creationId xmlns:p14="http://schemas.microsoft.com/office/powerpoint/2010/main" val="20742901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The left-hand pane contains links</a:t>
            </a:r>
            <a:r>
              <a:rPr lang="en-US" sz="1200" b="0" u="none" baseline="0" dirty="0" smtClean="0"/>
              <a:t> for quick navigation, and this is where some magic happens. Take a look at these Performance Progressions. Those of you who joined us for Session 3A on using ELA interim assessments may recognize these as…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 </a:t>
            </a:r>
          </a:p>
          <a:p>
            <a:pPr marL="0" lvl="0" indent="0" algn="l" rtl="0">
              <a:lnSpc>
                <a:spcPct val="100000"/>
              </a:lnSpc>
              <a:spcBef>
                <a:spcPts val="0"/>
              </a:spcBef>
              <a:spcAft>
                <a:spcPts val="0"/>
              </a:spcAft>
              <a:buSzPts val="1400"/>
              <a:buNone/>
            </a:pPr>
            <a:r>
              <a:rPr lang="en-US" sz="1200" b="0" u="none" baseline="0" dirty="0" smtClean="0"/>
              <a:t>assessment targets. Targets are how standards are “bundled” within the Smarter Balanced ecosystem, and we were able to use the Content Explorer to look at several details on these targets to help prepare the right interim assessment. It’s no coincidence that these targets show up here in Tools for Teachers.</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dirty="0" smtClean="0"/>
              <a:t>Even more amazing are that each of these targets is linked to a</a:t>
            </a:r>
            <a:r>
              <a:rPr lang="en-US" sz="1200" b="0" u="none" baseline="0" dirty="0" smtClean="0"/>
              <a:t> detailed progression across achievement levels. These are the Range Achievement Level Descriptors that we also looked at in the Content Explorer.</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The Performance Progressions highlight two of the main uses of Connections Playlists: </a:t>
            </a:r>
          </a:p>
          <a:p>
            <a:pPr marL="228600" lvl="0" indent="-228600" algn="l" rtl="0">
              <a:lnSpc>
                <a:spcPct val="100000"/>
              </a:lnSpc>
              <a:spcBef>
                <a:spcPts val="0"/>
              </a:spcBef>
              <a:spcAft>
                <a:spcPts val="0"/>
              </a:spcAft>
              <a:buSzPts val="1400"/>
              <a:buAutoNum type="arabicPeriod"/>
            </a:pPr>
            <a:r>
              <a:rPr lang="en-US" sz="1200" b="0" u="none" baseline="0" dirty="0" smtClean="0"/>
              <a:t>These progressions can be used to better understand and interpret students’ interim assessment results; and</a:t>
            </a:r>
          </a:p>
          <a:p>
            <a:pPr marL="228600" lvl="0" indent="-228600" algn="l" rtl="0">
              <a:lnSpc>
                <a:spcPct val="100000"/>
              </a:lnSpc>
              <a:spcBef>
                <a:spcPts val="0"/>
              </a:spcBef>
              <a:spcAft>
                <a:spcPts val="0"/>
              </a:spcAft>
              <a:buSzPts val="1400"/>
              <a:buAutoNum type="arabicPeriod"/>
            </a:pPr>
            <a:r>
              <a:rPr lang="en-US" sz="1200" b="0" u="none" dirty="0" smtClean="0"/>
              <a:t>The specific</a:t>
            </a:r>
            <a:r>
              <a:rPr lang="en-US" sz="1200" b="0" u="none" baseline="0" dirty="0" smtClean="0"/>
              <a:t> descriptors within the progression can be used to inform and plan instructional next steps.</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2996846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Each Connections Playlist also contains suggestions and considerations on intervention and differentiation for a diverse</a:t>
            </a:r>
            <a:r>
              <a:rPr lang="en-US" sz="1200" b="0" u="none" baseline="0" dirty="0" smtClean="0"/>
              <a:t> range of learners. </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We talked a lot about the Content Explorer on the last slide – there actually is a link embedded within the Playlist to the specific target in the Content Explorer, as well as Sample Items that can also be used in instruction.</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[Click animation]</a:t>
            </a:r>
          </a:p>
          <a:p>
            <a:pPr marL="0" lvl="0" indent="0" algn="l" rtl="0">
              <a:lnSpc>
                <a:spcPct val="100000"/>
              </a:lnSpc>
              <a:spcBef>
                <a:spcPts val="0"/>
              </a:spcBef>
              <a:spcAft>
                <a:spcPts val="0"/>
              </a:spcAft>
              <a:buSzPts val="1400"/>
              <a:buNone/>
            </a:pPr>
            <a:r>
              <a:rPr lang="en-US" sz="1200" b="0" u="none" baseline="0" dirty="0" smtClean="0"/>
              <a:t>Similarly to how Instructional Resources listed the Connections Playlists that contained them, each Connections Playlist has a list of resources that are embedded within the Playlist.</a:t>
            </a:r>
          </a:p>
          <a:p>
            <a:pPr marL="0" lvl="0" indent="0" algn="l" rtl="0">
              <a:lnSpc>
                <a:spcPct val="100000"/>
              </a:lnSpc>
              <a:spcBef>
                <a:spcPts val="0"/>
              </a:spcBef>
              <a:spcAft>
                <a:spcPts val="0"/>
              </a:spcAft>
              <a:buSzPts val="1400"/>
              <a:buNone/>
            </a:pPr>
            <a:endParaRPr lang="en-US" sz="1200" b="0" u="none" baseline="0" dirty="0" smtClean="0"/>
          </a:p>
          <a:p>
            <a:pPr marL="0" lvl="0" indent="0" algn="l" rtl="0">
              <a:lnSpc>
                <a:spcPct val="100000"/>
              </a:lnSpc>
              <a:spcBef>
                <a:spcPts val="0"/>
              </a:spcBef>
              <a:spcAft>
                <a:spcPts val="0"/>
              </a:spcAft>
              <a:buSzPts val="1400"/>
              <a:buNone/>
            </a:pPr>
            <a:r>
              <a:rPr lang="en-US" sz="1200" b="0" u="none" baseline="0" dirty="0" smtClean="0"/>
              <a:t>We recognize that we’ve just included a ton of new information in the past hour. Thank you for hanging in with us! While Tools for Teachers resources are specific to ELA and Math, the formative assessment process is not. Let’s take a look at how this process shows up in a science context.</a:t>
            </a:r>
            <a:endParaRPr sz="1200" b="0" u="none" dirty="0"/>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extLst>
      <p:ext uri="{BB962C8B-B14F-4D97-AF65-F5344CB8AC3E}">
        <p14:creationId xmlns:p14="http://schemas.microsoft.com/office/powerpoint/2010/main" val="780933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SzPts val="1400"/>
              <a:buNone/>
            </a:pPr>
            <a:r>
              <a:rPr lang="en-US" baseline="0" dirty="0" smtClean="0"/>
              <a:t>We cannot thank you enough for joining today. Please don’t hesitate to reach out if our team can help in any way. Go to Oregon.gov/ode and navigate to Student Assessment. Dan Farley is our director, and any of us on the ODE Assessment Team can help you make sense of this vast system, answer questions, and support your implementation.</a:t>
            </a:r>
          </a:p>
          <a:p>
            <a:pPr marL="0" marR="0" lvl="0" indent="0" algn="l" rtl="0">
              <a:lnSpc>
                <a:spcPct val="100000"/>
              </a:lnSpc>
              <a:spcBef>
                <a:spcPts val="0"/>
              </a:spcBef>
              <a:spcAft>
                <a:spcPts val="0"/>
              </a:spcAft>
              <a:buSzPts val="1400"/>
              <a:buNone/>
            </a:pPr>
            <a:endParaRPr lang="en-US" baseline="0" dirty="0" smtClean="0"/>
          </a:p>
          <a:p>
            <a:pPr marL="0" marR="0" lvl="0" indent="0" algn="l" rtl="0">
              <a:lnSpc>
                <a:spcPct val="100000"/>
              </a:lnSpc>
              <a:spcBef>
                <a:spcPts val="0"/>
              </a:spcBef>
              <a:spcAft>
                <a:spcPts val="0"/>
              </a:spcAft>
              <a:buSzPts val="1400"/>
              <a:buNone/>
            </a:pPr>
            <a:r>
              <a:rPr lang="en-US" baseline="0" dirty="0" smtClean="0"/>
              <a:t>Link:</a:t>
            </a:r>
          </a:p>
          <a:p>
            <a:pPr marL="0" marR="0" lvl="0" indent="0" algn="l" rtl="0">
              <a:lnSpc>
                <a:spcPct val="100000"/>
              </a:lnSpc>
              <a:spcBef>
                <a:spcPts val="0"/>
              </a:spcBef>
              <a:spcAft>
                <a:spcPts val="0"/>
              </a:spcAft>
              <a:buSzPts val="1400"/>
              <a:buNone/>
            </a:pPr>
            <a:r>
              <a:rPr lang="en-US" baseline="0" dirty="0" smtClean="0"/>
              <a:t>ODE Assessment Homepage</a:t>
            </a:r>
          </a:p>
        </p:txBody>
      </p:sp>
      <p:sp>
        <p:nvSpPr>
          <p:cNvPr id="330" name="Google Shape;330;p2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u="none" dirty="0" smtClean="0"/>
              <a:t>Here is a session guide for the series. Again, resources for each of these sessions are</a:t>
            </a:r>
            <a:r>
              <a:rPr lang="en-US" sz="1200" b="0" u="none" baseline="0" dirty="0" smtClean="0"/>
              <a:t> posted on ODE’s Interim Assessments web page. The arc of the series begins in Session 1 by laying a common foundation of assessment literacy in a balanced assessment system; Sessions 2-5 move through each aspect of Oregon’s Interim Assessment System, and Session 6 finishes the series with a connection to Tools for Teachers and the formative assessment process.</a:t>
            </a:r>
            <a:endParaRPr dirty="0"/>
          </a:p>
        </p:txBody>
      </p:sp>
      <p:sp>
        <p:nvSpPr>
          <p:cNvPr id="119" name="Google Shape;119;p4: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r>
              <a:rPr lang="en-US" sz="1200" b="0" u="none" dirty="0" smtClean="0"/>
              <a:t>By</a:t>
            </a:r>
            <a:r>
              <a:rPr lang="en-US" sz="1200" b="0" u="none" baseline="0" dirty="0" smtClean="0"/>
              <a:t> the end of this session, educators will be able to:</a:t>
            </a:r>
          </a:p>
          <a:p>
            <a:pPr marL="457200" lvl="0" indent="-381000" algn="l" rtl="0">
              <a:lnSpc>
                <a:spcPct val="115000"/>
              </a:lnSpc>
              <a:spcBef>
                <a:spcPts val="0"/>
              </a:spcBef>
              <a:spcAft>
                <a:spcPts val="1200"/>
              </a:spcAft>
              <a:buSzPts val="2400"/>
              <a:buFont typeface="Calibri"/>
              <a:buChar char="•"/>
            </a:pPr>
            <a:r>
              <a:rPr lang="en-US" sz="1200" dirty="0" smtClean="0"/>
              <a:t>Enhance their understanding of the formative assessment process.</a:t>
            </a:r>
          </a:p>
          <a:p>
            <a:pPr marL="457200" lvl="0" indent="-381000" algn="l" rtl="0">
              <a:lnSpc>
                <a:spcPct val="115000"/>
              </a:lnSpc>
              <a:spcBef>
                <a:spcPts val="0"/>
              </a:spcBef>
              <a:spcAft>
                <a:spcPts val="1200"/>
              </a:spcAft>
              <a:buSzPts val="2400"/>
              <a:buFont typeface="Calibri"/>
              <a:buChar char="•"/>
            </a:pPr>
            <a:r>
              <a:rPr lang="en-US" sz="1200" dirty="0" smtClean="0"/>
              <a:t>Gain access and exposure to the features of Tools for Teachers.</a:t>
            </a:r>
          </a:p>
          <a:p>
            <a:pPr marL="457200" lvl="0" indent="-381000" algn="l" rtl="0">
              <a:lnSpc>
                <a:spcPct val="115000"/>
              </a:lnSpc>
              <a:spcBef>
                <a:spcPts val="0"/>
              </a:spcBef>
              <a:spcAft>
                <a:spcPts val="1200"/>
              </a:spcAft>
              <a:buSzPts val="2400"/>
              <a:buFont typeface="Calibri"/>
              <a:buChar char="•"/>
            </a:pPr>
            <a:r>
              <a:rPr lang="en-US" sz="1200" dirty="0" smtClean="0"/>
              <a:t>Explore the components of a Tools for Teachers resource.</a:t>
            </a:r>
          </a:p>
          <a:p>
            <a:pPr marL="457200" lvl="0" indent="-381000" algn="l" rtl="0">
              <a:lnSpc>
                <a:spcPct val="115000"/>
              </a:lnSpc>
              <a:spcBef>
                <a:spcPts val="0"/>
              </a:spcBef>
              <a:spcAft>
                <a:spcPts val="1200"/>
              </a:spcAft>
              <a:buSzPts val="2400"/>
              <a:buFont typeface="Calibri"/>
              <a:buChar char="•"/>
            </a:pPr>
            <a:r>
              <a:rPr lang="en-US" sz="1200" dirty="0" smtClean="0"/>
              <a:t>Connect interim assessments with instructional resources through “Connections Playlists”.</a:t>
            </a:r>
          </a:p>
          <a:p>
            <a:pPr marL="457200" lvl="0" indent="-381000" algn="l" rtl="0">
              <a:lnSpc>
                <a:spcPct val="115000"/>
              </a:lnSpc>
              <a:spcBef>
                <a:spcPts val="1000"/>
              </a:spcBef>
              <a:spcAft>
                <a:spcPts val="1000"/>
              </a:spcAft>
              <a:buSzPts val="2400"/>
              <a:buFont typeface="Calibri"/>
              <a:buChar char="•"/>
            </a:pPr>
            <a:endParaRPr lang="en-US" sz="1200" dirty="0" smtClean="0"/>
          </a:p>
          <a:p>
            <a:pPr marL="76200" lvl="0" indent="0" algn="l" rtl="0">
              <a:lnSpc>
                <a:spcPct val="115000"/>
              </a:lnSpc>
              <a:spcBef>
                <a:spcPts val="1000"/>
              </a:spcBef>
              <a:spcAft>
                <a:spcPts val="1000"/>
              </a:spcAft>
              <a:buSzPts val="2400"/>
              <a:buFont typeface="Calibri"/>
              <a:buNone/>
            </a:pPr>
            <a:r>
              <a:rPr lang="en-US" sz="1200" dirty="0" smtClean="0"/>
              <a:t>We’ll put into the chat a Participant</a:t>
            </a:r>
            <a:r>
              <a:rPr lang="en-US" sz="1200" baseline="0" dirty="0" smtClean="0"/>
              <a:t> Guide that has links to each of the resources we talk about today. For those who may be facilitating this session in your district or school, you can find a Facilitator’s Guide and this slide deck on ODE’s Interim Assessment web page.</a:t>
            </a:r>
          </a:p>
          <a:p>
            <a:pPr marL="76200" lvl="0" indent="0" algn="l" rtl="0">
              <a:lnSpc>
                <a:spcPct val="115000"/>
              </a:lnSpc>
              <a:spcBef>
                <a:spcPts val="1000"/>
              </a:spcBef>
              <a:spcAft>
                <a:spcPts val="1000"/>
              </a:spcAft>
              <a:buSzPts val="2400"/>
              <a:buFont typeface="Calibri"/>
              <a:buNone/>
            </a:pPr>
            <a:endParaRPr lang="en-US" sz="1200" baseline="0" dirty="0" smtClean="0"/>
          </a:p>
          <a:p>
            <a:pPr marL="76200" lvl="0" indent="0" algn="l" rtl="0">
              <a:lnSpc>
                <a:spcPct val="115000"/>
              </a:lnSpc>
              <a:spcBef>
                <a:spcPts val="1000"/>
              </a:spcBef>
              <a:spcAft>
                <a:spcPts val="1000"/>
              </a:spcAft>
              <a:buSzPts val="2400"/>
              <a:buFont typeface="Calibri"/>
              <a:buNone/>
            </a:pPr>
            <a:r>
              <a:rPr lang="en-US" sz="1200" baseline="0" dirty="0" smtClean="0"/>
              <a:t>Links:</a:t>
            </a:r>
          </a:p>
          <a:p>
            <a:pPr marL="76200" lvl="0" indent="0" algn="l" rtl="0">
              <a:lnSpc>
                <a:spcPct val="115000"/>
              </a:lnSpc>
              <a:spcBef>
                <a:spcPts val="1000"/>
              </a:spcBef>
              <a:spcAft>
                <a:spcPts val="1000"/>
              </a:spcAft>
              <a:buSzPts val="2400"/>
              <a:buFont typeface="Calibri"/>
              <a:buNone/>
            </a:pPr>
            <a:r>
              <a:rPr lang="en-US" sz="1200" baseline="0" dirty="0" smtClean="0"/>
              <a:t>ODE Interim Assessment Web Page: https://www.oregon.gov/ode/educator-resources/assessment/Pages/Interim_Assessments.aspx</a:t>
            </a:r>
          </a:p>
          <a:p>
            <a:pPr marL="76200" lvl="0" indent="0" algn="l" rtl="0">
              <a:lnSpc>
                <a:spcPct val="115000"/>
              </a:lnSpc>
              <a:spcBef>
                <a:spcPts val="1000"/>
              </a:spcBef>
              <a:spcAft>
                <a:spcPts val="1000"/>
              </a:spcAft>
              <a:buSzPts val="2400"/>
              <a:buFont typeface="Calibri"/>
              <a:buNone/>
            </a:pPr>
            <a:r>
              <a:rPr lang="en-US" sz="1200" baseline="0" dirty="0" smtClean="0"/>
              <a:t>Session 6 Slides</a:t>
            </a:r>
          </a:p>
          <a:p>
            <a:pPr marL="76200" lvl="0" indent="0" algn="l" rtl="0">
              <a:lnSpc>
                <a:spcPct val="115000"/>
              </a:lnSpc>
              <a:spcBef>
                <a:spcPts val="1000"/>
              </a:spcBef>
              <a:spcAft>
                <a:spcPts val="1000"/>
              </a:spcAft>
              <a:buSzPts val="2400"/>
              <a:buFont typeface="Calibri"/>
              <a:buNone/>
            </a:pPr>
            <a:r>
              <a:rPr lang="en-US" sz="1200" baseline="0" dirty="0" smtClean="0"/>
              <a:t>Session 6 Facilitator Guide</a:t>
            </a:r>
          </a:p>
          <a:p>
            <a:pPr marL="76200" lvl="0" indent="0" algn="l" rtl="0">
              <a:lnSpc>
                <a:spcPct val="115000"/>
              </a:lnSpc>
              <a:spcBef>
                <a:spcPts val="1000"/>
              </a:spcBef>
              <a:spcAft>
                <a:spcPts val="1000"/>
              </a:spcAft>
              <a:buSzPts val="2400"/>
              <a:buFont typeface="Calibri"/>
              <a:buNone/>
            </a:pPr>
            <a:endParaRPr lang="en-US" sz="1200" baseline="0" dirty="0" smtClean="0"/>
          </a:p>
          <a:p>
            <a:pPr marL="76200" lvl="0" indent="0" algn="l" rtl="0">
              <a:lnSpc>
                <a:spcPct val="115000"/>
              </a:lnSpc>
              <a:spcBef>
                <a:spcPts val="1000"/>
              </a:spcBef>
              <a:spcAft>
                <a:spcPts val="1000"/>
              </a:spcAft>
              <a:buSzPts val="2400"/>
              <a:buFont typeface="Calibri"/>
              <a:buNone/>
            </a:pPr>
            <a:r>
              <a:rPr lang="en-US" sz="1200" baseline="0" dirty="0" smtClean="0"/>
              <a:t>[PASTE PARTICIPANT GUIDE INTO CHAT]</a:t>
            </a:r>
          </a:p>
        </p:txBody>
      </p:sp>
      <p:sp>
        <p:nvSpPr>
          <p:cNvPr id="126" name="Google Shape;126;p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Before</a:t>
            </a:r>
            <a:r>
              <a:rPr lang="en-US" baseline="0" dirty="0" smtClean="0"/>
              <a:t> we dive into the specifics of today’s session, let’s quickly remind ourselves how we got here. In Session 1, we built some assessment literacy around why a balanced assessment system is so vital for equitable outcomes for learners. Session 2 provided an overview of the three types of interim assessments educators can use with students. Session 3 was broken out into content areas – 3A was facilitated by Tony Bertrand who showed participants how to connect ELA interim assessments with instruction; 3B was facilitated by Andy Byerley who did the same for math; and 3C was facilitated by Noelle </a:t>
            </a:r>
            <a:r>
              <a:rPr lang="en-US" baseline="0" dirty="0" err="1" smtClean="0"/>
              <a:t>Gorbett</a:t>
            </a:r>
            <a:r>
              <a:rPr lang="en-US" baseline="0" dirty="0" smtClean="0"/>
              <a:t> for districts that have purchased the science interim assessments. Session 4 walked through the details of administering interim assessments, both in a browser as well as within instruction, and we also discussed how to administer interims remotely. Session 5 will cover the Centralized Reporting System and how to access and use data from the interim assessment system. The arc of all of these sessions has brought us to integrating Tools for Teachers and formative assessment practices into instruction.</a:t>
            </a:r>
          </a:p>
          <a:p>
            <a:pPr marL="0" marR="0" lvl="0" indent="0" algn="l" rtl="0">
              <a:lnSpc>
                <a:spcPct val="100000"/>
              </a:lnSpc>
              <a:spcBef>
                <a:spcPts val="0"/>
              </a:spcBef>
              <a:spcAft>
                <a:spcPts val="0"/>
              </a:spcAft>
              <a:buClr>
                <a:srgbClr val="000000"/>
              </a:buClr>
              <a:buSzPts val="1400"/>
              <a:buFont typeface="Arial"/>
              <a:buNone/>
            </a:pPr>
            <a:endParaRPr lang="en-US" baseline="0" dirty="0" smtClean="0"/>
          </a:p>
          <a:p>
            <a:pPr marL="0" marR="0" lvl="0" indent="0" algn="l" rtl="0">
              <a:lnSpc>
                <a:spcPct val="100000"/>
              </a:lnSpc>
              <a:spcBef>
                <a:spcPts val="0"/>
              </a:spcBef>
              <a:spcAft>
                <a:spcPts val="0"/>
              </a:spcAft>
              <a:buClr>
                <a:srgbClr val="000000"/>
              </a:buClr>
              <a:buSzPts val="1400"/>
              <a:buFont typeface="Arial"/>
              <a:buNone/>
            </a:pPr>
            <a:r>
              <a:rPr lang="en-US" baseline="0" dirty="0" smtClean="0"/>
              <a:t>Each of the sessions in the series is available on ODE’s interim assessment web page – we’ve posted slides, the facilitator’s guide, slides with embedded audio of our lovely voices, and a video recording of the session. Please take full advantage of these resources with your professional learning teams.</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extLst>
      <p:ext uri="{BB962C8B-B14F-4D97-AF65-F5344CB8AC3E}">
        <p14:creationId xmlns:p14="http://schemas.microsoft.com/office/powerpoint/2010/main" val="331358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smtClean="0"/>
              <a:t>Learning</a:t>
            </a:r>
            <a:r>
              <a:rPr lang="en-US" baseline="0" dirty="0" smtClean="0"/>
              <a:t> Objective #1: Educators can enhance their understanding of the formative assessment process.</a:t>
            </a:r>
            <a:endParaRPr dirty="0"/>
          </a:p>
        </p:txBody>
      </p:sp>
      <p:sp>
        <p:nvSpPr>
          <p:cNvPr id="171" name="Google Shape;171;p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extLst>
      <p:ext uri="{BB962C8B-B14F-4D97-AF65-F5344CB8AC3E}">
        <p14:creationId xmlns:p14="http://schemas.microsoft.com/office/powerpoint/2010/main" val="2690924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r>
              <a:rPr lang="en-US" dirty="0" smtClean="0"/>
              <a:t>[[WATCH FIRST 2:00 OF VIDEO – BE SURE TO ENABLE</a:t>
            </a:r>
            <a:r>
              <a:rPr lang="en-US" baseline="0" dirty="0" smtClean="0"/>
              <a:t> SYSTEM AUDIO TO PLAY THROUGH VIRTUAL MEETING PLATFORM.]]</a:t>
            </a:r>
          </a:p>
          <a:p>
            <a:pPr marL="457200" marR="0" lvl="0" indent="-228600" algn="l" rtl="0">
              <a:lnSpc>
                <a:spcPct val="100000"/>
              </a:lnSpc>
              <a:spcBef>
                <a:spcPts val="0"/>
              </a:spcBef>
              <a:spcAft>
                <a:spcPts val="0"/>
              </a:spcAft>
              <a:buSzPts val="1400"/>
              <a:buNone/>
            </a:pPr>
            <a:endParaRPr lang="en-US" baseline="0" dirty="0" smtClean="0"/>
          </a:p>
          <a:p>
            <a:pPr marL="457200" marR="0" lvl="0" indent="-228600" algn="l" rtl="0">
              <a:lnSpc>
                <a:spcPct val="100000"/>
              </a:lnSpc>
              <a:spcBef>
                <a:spcPts val="0"/>
              </a:spcBef>
              <a:spcAft>
                <a:spcPts val="0"/>
              </a:spcAft>
              <a:buSzPts val="1400"/>
              <a:buNone/>
            </a:pPr>
            <a:r>
              <a:rPr lang="en-US" baseline="0" dirty="0" smtClean="0"/>
              <a:t>In Session 1, we talked at length about what makes an assessment system balanced, and the largest proportion of the “balance” is formative assessment, or assessment FOR learning. Because so much of the Smarter Balanced ecosystem is built around formative assessment and instructional supports, we thought it would be best to let them share their take on what formative assessment is.</a:t>
            </a:r>
          </a:p>
          <a:p>
            <a:pPr marL="457200" marR="0" lvl="0" indent="-228600" algn="l" rtl="0">
              <a:lnSpc>
                <a:spcPct val="100000"/>
              </a:lnSpc>
              <a:spcBef>
                <a:spcPts val="0"/>
              </a:spcBef>
              <a:spcAft>
                <a:spcPts val="0"/>
              </a:spcAft>
              <a:buSzPts val="1400"/>
              <a:buNone/>
            </a:pPr>
            <a:endParaRPr lang="en-US" baseline="0" dirty="0" smtClean="0"/>
          </a:p>
          <a:p>
            <a:pPr marL="457200" marR="0" lvl="0" indent="-228600" algn="l" rtl="0">
              <a:lnSpc>
                <a:spcPct val="100000"/>
              </a:lnSpc>
              <a:spcBef>
                <a:spcPts val="0"/>
              </a:spcBef>
              <a:spcAft>
                <a:spcPts val="0"/>
              </a:spcAft>
              <a:buSzPts val="1400"/>
              <a:buNone/>
            </a:pPr>
            <a:r>
              <a:rPr lang="en-US" baseline="0" dirty="0" smtClean="0"/>
              <a:t>Links:</a:t>
            </a:r>
          </a:p>
          <a:p>
            <a:pPr marL="457200" marR="0" lvl="0" indent="-228600" algn="l" rtl="0">
              <a:lnSpc>
                <a:spcPct val="100000"/>
              </a:lnSpc>
              <a:spcBef>
                <a:spcPts val="0"/>
              </a:spcBef>
              <a:spcAft>
                <a:spcPts val="0"/>
              </a:spcAft>
              <a:buSzPts val="1400"/>
              <a:buNone/>
            </a:pPr>
            <a:r>
              <a:rPr lang="en-US" baseline="0" dirty="0" smtClean="0"/>
              <a:t>Video on YouTube: https://www.youtube.com/watch?v=wpwZCqvt70U</a:t>
            </a:r>
          </a:p>
          <a:p>
            <a:pPr marL="457200" marR="0" lvl="0" indent="-228600" algn="l" rtl="0">
              <a:lnSpc>
                <a:spcPct val="100000"/>
              </a:lnSpc>
              <a:spcBef>
                <a:spcPts val="0"/>
              </a:spcBef>
              <a:spcAft>
                <a:spcPts val="0"/>
              </a:spcAft>
              <a:buSzPts val="1400"/>
              <a:buNone/>
            </a:pPr>
            <a:r>
              <a:rPr lang="en-US" baseline="0" dirty="0" smtClean="0"/>
              <a:t>Tools for Teachers playlist on YouTube: https://www.youtube.com/playlist?list=PLVed42c9y77aJs2dWCy9qRXXAlTA5xh6x</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aseline="0" dirty="0" smtClean="0"/>
              <a:t>Smarter </a:t>
            </a:r>
            <a:r>
              <a:rPr lang="en-US" baseline="0" dirty="0" err="1" smtClean="0"/>
              <a:t>Balanced’s</a:t>
            </a:r>
            <a:r>
              <a:rPr lang="en-US" baseline="0" dirty="0" smtClean="0"/>
              <a:t> Formative Assessment Process: https://www.oregon.gov/ode/educator-resources/assessment/Documents/formative-assessment-process.pdf</a:t>
            </a:r>
            <a:endParaRPr lang="en-US" dirty="0" smtClean="0"/>
          </a:p>
        </p:txBody>
      </p:sp>
      <p:sp>
        <p:nvSpPr>
          <p:cNvPr id="232" name="Google Shape;232;p1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3902816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3: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3: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457200" marR="0" lvl="0" indent="-228600" algn="l" rtl="0">
              <a:lnSpc>
                <a:spcPct val="100000"/>
              </a:lnSpc>
              <a:spcBef>
                <a:spcPts val="0"/>
              </a:spcBef>
              <a:spcAft>
                <a:spcPts val="0"/>
              </a:spcAft>
              <a:buSzPts val="1400"/>
              <a:buNone/>
            </a:pPr>
            <a:r>
              <a:rPr lang="en-US" dirty="0" smtClean="0"/>
              <a:t>We really like Connie Moss and Sue Brookhart’s definition of</a:t>
            </a:r>
            <a:r>
              <a:rPr lang="en-US" baseline="0" dirty="0" smtClean="0"/>
              <a:t> formative assessment: “</a:t>
            </a:r>
            <a:r>
              <a:rPr lang="en-US" sz="1600" b="1" i="0" u="none" strike="noStrike" cap="none" dirty="0" smtClean="0">
                <a:solidFill>
                  <a:srgbClr val="6AA84F"/>
                </a:solidFill>
                <a:latin typeface="Calibri"/>
                <a:ea typeface="Calibri"/>
                <a:cs typeface="Calibri"/>
                <a:sym typeface="Calibri"/>
              </a:rPr>
              <a:t>Formative assessment</a:t>
            </a:r>
            <a:r>
              <a:rPr lang="en-US" sz="1600" b="1" i="0" u="none" strike="noStrike" cap="none" dirty="0" smtClean="0">
                <a:solidFill>
                  <a:srgbClr val="000000"/>
                </a:solidFill>
                <a:latin typeface="Calibri"/>
                <a:ea typeface="Calibri"/>
                <a:cs typeface="Calibri"/>
                <a:sym typeface="Calibri"/>
              </a:rPr>
              <a:t> </a:t>
            </a:r>
            <a:r>
              <a:rPr lang="en-US" sz="1200" b="1" i="0" u="none" strike="noStrike" cap="none" dirty="0" smtClean="0">
                <a:solidFill>
                  <a:srgbClr val="000000"/>
                </a:solidFill>
                <a:latin typeface="Calibri"/>
                <a:ea typeface="Calibri"/>
                <a:cs typeface="Calibri"/>
                <a:sym typeface="Calibri"/>
              </a:rPr>
              <a:t>is an active and intentional learning process that partners the teacher and the students to continuously and systematically gather evidence of learning with the express goal of improving student achievement</a:t>
            </a:r>
            <a:r>
              <a:rPr lang="en-US" sz="1200" b="0" i="0" u="none" strike="noStrike" cap="none" dirty="0" smtClean="0">
                <a:solidFill>
                  <a:srgbClr val="000000"/>
                </a:solidFill>
                <a:latin typeface="Calibri"/>
                <a:ea typeface="Calibri"/>
                <a:cs typeface="Calibri"/>
                <a:sym typeface="Calibri"/>
              </a:rPr>
              <a:t>” </a:t>
            </a:r>
          </a:p>
          <a:p>
            <a:pPr marL="457200" marR="0" lvl="0" indent="-228600" algn="l" rtl="0">
              <a:lnSpc>
                <a:spcPct val="100000"/>
              </a:lnSpc>
              <a:spcBef>
                <a:spcPts val="0"/>
              </a:spcBef>
              <a:spcAft>
                <a:spcPts val="0"/>
              </a:spcAft>
              <a:buSzPts val="1400"/>
              <a:buNone/>
            </a:pPr>
            <a:r>
              <a:rPr lang="en-US" sz="1200" b="0" i="0" u="none" strike="noStrike" cap="none" dirty="0" smtClean="0">
                <a:solidFill>
                  <a:srgbClr val="000000"/>
                </a:solidFill>
                <a:latin typeface="Calibri"/>
                <a:ea typeface="Calibri"/>
                <a:cs typeface="Calibri"/>
                <a:sym typeface="Calibri"/>
              </a:rPr>
              <a:t>Moss,</a:t>
            </a:r>
            <a:r>
              <a:rPr lang="en-US" sz="1200" b="0" i="0" u="none" strike="noStrike" cap="none" baseline="0" dirty="0" smtClean="0">
                <a:solidFill>
                  <a:srgbClr val="000000"/>
                </a:solidFill>
                <a:latin typeface="Calibri"/>
                <a:ea typeface="Calibri"/>
                <a:cs typeface="Calibri"/>
                <a:sym typeface="Calibri"/>
              </a:rPr>
              <a:t> C. M., &amp; Brookhart, S. M. (2018). </a:t>
            </a:r>
            <a:r>
              <a:rPr lang="en-US" sz="1200" b="0" i="1" u="none" strike="noStrike" cap="none" dirty="0" smtClean="0">
                <a:solidFill>
                  <a:srgbClr val="000000"/>
                </a:solidFill>
                <a:latin typeface="Calibri"/>
                <a:ea typeface="Calibri"/>
                <a:cs typeface="Calibri"/>
                <a:sym typeface="Calibri"/>
              </a:rPr>
              <a:t>Advancing formative assessment in every classroom: A guide for instructional leaders.</a:t>
            </a:r>
            <a:r>
              <a:rPr lang="en-US" sz="1200" b="0" i="0" u="none" strike="noStrike" cap="none" dirty="0" smtClean="0">
                <a:solidFill>
                  <a:srgbClr val="000000"/>
                </a:solidFill>
                <a:latin typeface="Calibri"/>
                <a:ea typeface="Calibri"/>
                <a:cs typeface="Calibri"/>
                <a:sym typeface="Calibri"/>
              </a:rPr>
              <a:t> 2</a:t>
            </a:r>
            <a:r>
              <a:rPr lang="en-US" sz="1200" b="0" i="0" u="none" strike="noStrike" cap="none" baseline="30000" dirty="0" smtClean="0">
                <a:solidFill>
                  <a:srgbClr val="000000"/>
                </a:solidFill>
                <a:latin typeface="Calibri"/>
                <a:ea typeface="Calibri"/>
                <a:cs typeface="Calibri"/>
                <a:sym typeface="Calibri"/>
              </a:rPr>
              <a:t>nd</a:t>
            </a:r>
            <a:r>
              <a:rPr lang="en-US" sz="1200" b="0" i="0" u="none" strike="noStrike" cap="none" dirty="0" smtClean="0">
                <a:solidFill>
                  <a:srgbClr val="000000"/>
                </a:solidFill>
                <a:latin typeface="Calibri"/>
                <a:ea typeface="Calibri"/>
                <a:cs typeface="Calibri"/>
                <a:sym typeface="Calibri"/>
              </a:rPr>
              <a:t> ed. Alexandria, VA: ASCD.</a:t>
            </a:r>
          </a:p>
          <a:p>
            <a:pPr marL="457200" marR="0" lvl="0" indent="-228600" algn="l" rtl="0">
              <a:lnSpc>
                <a:spcPct val="100000"/>
              </a:lnSpc>
              <a:spcBef>
                <a:spcPts val="0"/>
              </a:spcBef>
              <a:spcAft>
                <a:spcPts val="0"/>
              </a:spcAft>
              <a:buSzPts val="1400"/>
              <a:buNone/>
            </a:pPr>
            <a:endParaRPr lang="en-US" sz="1200" b="0" i="0" u="none" strike="noStrike" cap="none" baseline="0" dirty="0" smtClean="0">
              <a:solidFill>
                <a:srgbClr val="000000"/>
              </a:solidFill>
              <a:latin typeface="Calibri"/>
              <a:cs typeface="Calibri"/>
              <a:sym typeface="Calibri"/>
            </a:endParaRPr>
          </a:p>
          <a:p>
            <a:pPr marL="457200" marR="0" lvl="0" indent="-228600" algn="l" rtl="0">
              <a:lnSpc>
                <a:spcPct val="100000"/>
              </a:lnSpc>
              <a:spcBef>
                <a:spcPts val="0"/>
              </a:spcBef>
              <a:spcAft>
                <a:spcPts val="0"/>
              </a:spcAft>
              <a:buSzPts val="1400"/>
              <a:buNone/>
            </a:pPr>
            <a:r>
              <a:rPr lang="en-US" sz="1200" b="0" i="0" u="none" strike="noStrike" cap="none" baseline="0" dirty="0" smtClean="0">
                <a:solidFill>
                  <a:srgbClr val="000000"/>
                </a:solidFill>
                <a:latin typeface="Calibri"/>
                <a:cs typeface="Calibri"/>
                <a:sym typeface="Calibri"/>
              </a:rPr>
              <a:t>The four-leaf clover shows how Smarter Balanced frames this process.</a:t>
            </a:r>
          </a:p>
          <a:p>
            <a:pPr marL="457200" marR="0" lvl="0" indent="-228600" algn="l" rtl="0">
              <a:lnSpc>
                <a:spcPct val="100000"/>
              </a:lnSpc>
              <a:spcBef>
                <a:spcPts val="0"/>
              </a:spcBef>
              <a:spcAft>
                <a:spcPts val="0"/>
              </a:spcAft>
              <a:buSzPts val="1400"/>
              <a:buAutoNum type="arabicPeriod"/>
            </a:pPr>
            <a:r>
              <a:rPr lang="en-US" sz="1200" b="0" i="0" u="none" strike="noStrike" cap="none" baseline="0" dirty="0" smtClean="0">
                <a:solidFill>
                  <a:srgbClr val="000000"/>
                </a:solidFill>
                <a:latin typeface="Calibri"/>
                <a:cs typeface="Calibri"/>
                <a:sym typeface="Calibri"/>
              </a:rPr>
              <a:t>Clarify learning goals and success criteria.</a:t>
            </a:r>
          </a:p>
          <a:p>
            <a:pPr marL="457200" marR="0" lvl="0" indent="-228600" algn="l" rtl="0">
              <a:lnSpc>
                <a:spcPct val="100000"/>
              </a:lnSpc>
              <a:spcBef>
                <a:spcPts val="0"/>
              </a:spcBef>
              <a:spcAft>
                <a:spcPts val="0"/>
              </a:spcAft>
              <a:buSzPts val="1400"/>
              <a:buAutoNum type="arabicPeriod"/>
            </a:pPr>
            <a:r>
              <a:rPr lang="en-US" sz="1200" b="0" i="0" u="none" strike="noStrike" cap="none" baseline="0" dirty="0" smtClean="0">
                <a:solidFill>
                  <a:srgbClr val="000000"/>
                </a:solidFill>
                <a:latin typeface="Calibri"/>
                <a:cs typeface="Calibri"/>
                <a:sym typeface="Calibri"/>
              </a:rPr>
              <a:t>Elicit evidence from students in tasks, activities, discussions, and more.</a:t>
            </a:r>
          </a:p>
          <a:p>
            <a:pPr marL="457200" marR="0" lvl="0" indent="-228600" algn="l" rtl="0">
              <a:lnSpc>
                <a:spcPct val="100000"/>
              </a:lnSpc>
              <a:spcBef>
                <a:spcPts val="0"/>
              </a:spcBef>
              <a:spcAft>
                <a:spcPts val="0"/>
              </a:spcAft>
              <a:buSzPts val="1400"/>
              <a:buAutoNum type="arabicPeriod"/>
            </a:pPr>
            <a:r>
              <a:rPr lang="en-US" sz="1200" b="0" i="0" u="none" strike="noStrike" cap="none" baseline="0" dirty="0" smtClean="0">
                <a:solidFill>
                  <a:srgbClr val="000000"/>
                </a:solidFill>
                <a:latin typeface="Calibri"/>
                <a:cs typeface="Calibri"/>
                <a:sym typeface="Calibri"/>
              </a:rPr>
              <a:t>Interpret that evidence and provide feedback.</a:t>
            </a:r>
          </a:p>
          <a:p>
            <a:pPr marL="457200" marR="0" lvl="0" indent="-228600" algn="l" rtl="0">
              <a:lnSpc>
                <a:spcPct val="100000"/>
              </a:lnSpc>
              <a:spcBef>
                <a:spcPts val="0"/>
              </a:spcBef>
              <a:spcAft>
                <a:spcPts val="0"/>
              </a:spcAft>
              <a:buSzPts val="1400"/>
              <a:buAutoNum type="arabicPeriod"/>
            </a:pPr>
            <a:r>
              <a:rPr lang="en-US" sz="1200" b="0" i="0" u="none" strike="noStrike" cap="none" baseline="0" dirty="0" smtClean="0">
                <a:solidFill>
                  <a:srgbClr val="000000"/>
                </a:solidFill>
                <a:latin typeface="Calibri"/>
                <a:cs typeface="Calibri"/>
                <a:sym typeface="Calibri"/>
              </a:rPr>
              <a:t>Act on any changes to instruction.</a:t>
            </a:r>
          </a:p>
          <a:p>
            <a:pPr marL="457200" marR="0" lvl="0" indent="-228600" algn="l" rtl="0">
              <a:lnSpc>
                <a:spcPct val="100000"/>
              </a:lnSpc>
              <a:spcBef>
                <a:spcPts val="0"/>
              </a:spcBef>
              <a:spcAft>
                <a:spcPts val="0"/>
              </a:spcAft>
              <a:buSzPts val="1400"/>
              <a:buAutoNum type="arabicPeriod"/>
            </a:pPr>
            <a:endParaRPr lang="en-US" sz="1200" b="0" i="0" u="none" strike="noStrike" cap="none" baseline="0" dirty="0" smtClean="0">
              <a:solidFill>
                <a:srgbClr val="000000"/>
              </a:solidFill>
              <a:latin typeface="Calibri"/>
              <a:cs typeface="Calibri"/>
              <a:sym typeface="Calibri"/>
            </a:endParaRPr>
          </a:p>
          <a:p>
            <a:pPr marL="228600" marR="0" lvl="0" indent="0" algn="l" rtl="0">
              <a:lnSpc>
                <a:spcPct val="100000"/>
              </a:lnSpc>
              <a:spcBef>
                <a:spcPts val="0"/>
              </a:spcBef>
              <a:spcAft>
                <a:spcPts val="0"/>
              </a:spcAft>
              <a:buSzPts val="1400"/>
              <a:buNone/>
            </a:pPr>
            <a:r>
              <a:rPr lang="en-US" sz="1200" b="0" i="0" u="none" strike="noStrike" cap="none" baseline="0" dirty="0" smtClean="0">
                <a:solidFill>
                  <a:srgbClr val="000000"/>
                </a:solidFill>
                <a:latin typeface="Calibri"/>
                <a:cs typeface="Calibri"/>
                <a:sym typeface="Calibri"/>
              </a:rPr>
              <a:t>Note that this process can really only happen effectively in a collaborative learning environment and when accompanied by high-quality instructional practices. You’ll see today how these four parts of the formative assessment process are highlighted in Tools for Teachers resources.</a:t>
            </a:r>
            <a:endParaRPr lang="en-US" baseline="0" dirty="0" smtClean="0"/>
          </a:p>
        </p:txBody>
      </p:sp>
      <p:sp>
        <p:nvSpPr>
          <p:cNvPr id="232" name="Google Shape;232;p13: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lvl="0" indent="0" algn="l"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2588990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Logo/Title">
  <p:cSld name="Logo/Title">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25"/>
          <p:cNvSpPr txBox="1">
            <a:spLocks noGrp="1"/>
          </p:cNvSpPr>
          <p:nvPr>
            <p:ph type="title"/>
          </p:nvPr>
        </p:nvSpPr>
        <p:spPr>
          <a:xfrm>
            <a:off x="628650" y="4462480"/>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25"/>
          <p:cNvPicPr preferRelativeResize="0"/>
          <p:nvPr/>
        </p:nvPicPr>
        <p:blipFill rotWithShape="1">
          <a:blip r:embed="rId3">
            <a:alphaModFix/>
          </a:blip>
          <a:srcRect/>
          <a:stretch/>
        </p:blipFill>
        <p:spPr>
          <a:xfrm>
            <a:off x="3311090" y="678080"/>
            <a:ext cx="4655428" cy="23151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no pattern_1_Blank">
  <p:cSld name="no pattern_1_Blank">
    <p:bg>
      <p:bgPr>
        <a:solidFill>
          <a:schemeClr val="accent1"/>
        </a:solidFill>
        <a:effectLst/>
      </p:bgPr>
    </p:bg>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29"/>
          <p:cNvPicPr preferRelativeResize="0"/>
          <p:nvPr/>
        </p:nvPicPr>
        <p:blipFill rotWithShape="1">
          <a:blip r:embed="rId2">
            <a:alphaModFix/>
          </a:blip>
          <a:srcRect/>
          <a:stretch/>
        </p:blipFill>
        <p:spPr>
          <a:xfrm>
            <a:off x="-90611" y="53562"/>
            <a:ext cx="1972448" cy="980911"/>
          </a:xfrm>
          <a:prstGeom prst="rect">
            <a:avLst/>
          </a:prstGeom>
          <a:noFill/>
          <a:ln>
            <a:noFill/>
          </a:ln>
        </p:spPr>
      </p:pic>
      <p:sp>
        <p:nvSpPr>
          <p:cNvPr id="37" name="Google Shape;37;p29"/>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329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6"/>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24"/>
        <p:cNvGrpSpPr/>
        <p:nvPr/>
      </p:nvGrpSpPr>
      <p:grpSpPr>
        <a:xfrm>
          <a:off x="0" y="0"/>
          <a:ext cx="0" cy="0"/>
          <a:chOff x="0" y="0"/>
          <a:chExt cx="0" cy="0"/>
        </a:xfrm>
      </p:grpSpPr>
      <p:pic>
        <p:nvPicPr>
          <p:cNvPr id="25" name="Google Shape;25;p27"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6" name="Google Shape;26;p27"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7" name="Google Shape;27;p27"/>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SzPts val="4400"/>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8" name="Google Shape;28;p27"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9" name="Google Shape;29;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no pattern_Logo only">
  <p:cSld name="no pattern_Logo only">
    <p:bg>
      <p:bgPr>
        <a:solidFill>
          <a:schemeClr val="lt1"/>
        </a:solidFill>
        <a:effectLst/>
      </p:bgPr>
    </p:bg>
    <p:spTree>
      <p:nvGrpSpPr>
        <p:cNvPr id="1" name="Shape 47"/>
        <p:cNvGrpSpPr/>
        <p:nvPr/>
      </p:nvGrpSpPr>
      <p:grpSpPr>
        <a:xfrm>
          <a:off x="0" y="0"/>
          <a:ext cx="0" cy="0"/>
          <a:chOff x="0" y="0"/>
          <a:chExt cx="0" cy="0"/>
        </a:xfrm>
      </p:grpSpPr>
      <p:pic>
        <p:nvPicPr>
          <p:cNvPr id="48" name="Google Shape;48;p32"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pic>
        <p:nvPicPr>
          <p:cNvPr id="49" name="Google Shape;49;p32" descr="Oregon Department of Education logo"/>
          <p:cNvPicPr preferRelativeResize="0"/>
          <p:nvPr/>
        </p:nvPicPr>
        <p:blipFill rotWithShape="1">
          <a:blip r:embed="rId3">
            <a:alphaModFix/>
          </a:blip>
          <a:srcRect/>
          <a:stretch/>
        </p:blipFill>
        <p:spPr>
          <a:xfrm>
            <a:off x="3739081" y="615148"/>
            <a:ext cx="4296302" cy="2136580"/>
          </a:xfrm>
          <a:prstGeom prst="rect">
            <a:avLst/>
          </a:prstGeom>
          <a:noFill/>
          <a:ln>
            <a:noFill/>
          </a:ln>
        </p:spPr>
      </p:pic>
      <p:sp>
        <p:nvSpPr>
          <p:cNvPr id="50" name="Google Shape;50;p32"/>
          <p:cNvSpPr txBox="1">
            <a:spLocks noGrp="1"/>
          </p:cNvSpPr>
          <p:nvPr>
            <p:ph type="title"/>
          </p:nvPr>
        </p:nvSpPr>
        <p:spPr>
          <a:xfrm>
            <a:off x="619597" y="2935982"/>
            <a:ext cx="7886700" cy="13255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1" name="Google Shape;51;p32" descr="Decorative blue swoosh"/>
          <p:cNvPicPr preferRelativeResize="0"/>
          <p:nvPr/>
        </p:nvPicPr>
        <p:blipFill rotWithShape="1">
          <a:blip r:embed="rId4">
            <a:alphaModFix/>
          </a:blip>
          <a:srcRect/>
          <a:stretch/>
        </p:blipFill>
        <p:spPr>
          <a:xfrm>
            <a:off x="0" y="-400138"/>
            <a:ext cx="9144000" cy="2103535"/>
          </a:xfrm>
          <a:prstGeom prst="rect">
            <a:avLst/>
          </a:prstGeom>
          <a:noFill/>
          <a:ln>
            <a:noFill/>
          </a:ln>
        </p:spPr>
      </p:pic>
      <p:sp>
        <p:nvSpPr>
          <p:cNvPr id="52" name="Google Shape;52;p32"/>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no pattern_Two Content">
  <p:cSld name="no pattern_Two Content">
    <p:spTree>
      <p:nvGrpSpPr>
        <p:cNvPr id="1" name="Shape 53"/>
        <p:cNvGrpSpPr/>
        <p:nvPr/>
      </p:nvGrpSpPr>
      <p:grpSpPr>
        <a:xfrm>
          <a:off x="0" y="0"/>
          <a:ext cx="0" cy="0"/>
          <a:chOff x="0" y="0"/>
          <a:chExt cx="0" cy="0"/>
        </a:xfrm>
      </p:grpSpPr>
      <p:sp>
        <p:nvSpPr>
          <p:cNvPr id="54" name="Google Shape;54;p33"/>
          <p:cNvSpPr txBox="1">
            <a:spLocks noGrp="1"/>
          </p:cNvSpPr>
          <p:nvPr>
            <p:ph type="body" idx="1"/>
          </p:nvPr>
        </p:nvSpPr>
        <p:spPr>
          <a:xfrm>
            <a:off x="655811" y="2558123"/>
            <a:ext cx="38862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3"/>
          <p:cNvSpPr txBox="1">
            <a:spLocks noGrp="1"/>
          </p:cNvSpPr>
          <p:nvPr>
            <p:ph type="body" idx="2"/>
          </p:nvPr>
        </p:nvSpPr>
        <p:spPr>
          <a:xfrm>
            <a:off x="4656311" y="2558123"/>
            <a:ext cx="3886200" cy="2749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3"/>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 pattern_Comparison">
  <p:cSld name="no pattern_Comparison">
    <p:spTree>
      <p:nvGrpSpPr>
        <p:cNvPr id="1" name="Shape 58"/>
        <p:cNvGrpSpPr/>
        <p:nvPr/>
      </p:nvGrpSpPr>
      <p:grpSpPr>
        <a:xfrm>
          <a:off x="0" y="0"/>
          <a:ext cx="0" cy="0"/>
          <a:chOff x="0" y="0"/>
          <a:chExt cx="0" cy="0"/>
        </a:xfrm>
      </p:grpSpPr>
      <p:sp>
        <p:nvSpPr>
          <p:cNvPr id="59" name="Google Shape;59;p34"/>
          <p:cNvSpPr txBox="1">
            <a:spLocks noGrp="1"/>
          </p:cNvSpPr>
          <p:nvPr>
            <p:ph type="body" idx="1"/>
          </p:nvPr>
        </p:nvSpPr>
        <p:spPr>
          <a:xfrm>
            <a:off x="584574" y="2471440"/>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34"/>
          <p:cNvSpPr txBox="1">
            <a:spLocks noGrp="1"/>
          </p:cNvSpPr>
          <p:nvPr>
            <p:ph type="body" idx="2"/>
          </p:nvPr>
        </p:nvSpPr>
        <p:spPr>
          <a:xfrm>
            <a:off x="584574" y="3372933"/>
            <a:ext cx="3868340" cy="224021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4"/>
          <p:cNvSpPr txBox="1">
            <a:spLocks noGrp="1"/>
          </p:cNvSpPr>
          <p:nvPr>
            <p:ph type="body" idx="3"/>
          </p:nvPr>
        </p:nvSpPr>
        <p:spPr>
          <a:xfrm>
            <a:off x="4583884" y="2471440"/>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4"/>
          <p:cNvSpPr txBox="1">
            <a:spLocks noGrp="1"/>
          </p:cNvSpPr>
          <p:nvPr>
            <p:ph type="body" idx="4"/>
          </p:nvPr>
        </p:nvSpPr>
        <p:spPr>
          <a:xfrm>
            <a:off x="4583884" y="3372934"/>
            <a:ext cx="3887391" cy="224021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4"/>
          <p:cNvSpPr txBox="1">
            <a:spLocks noGrp="1"/>
          </p:cNvSpPr>
          <p:nvPr>
            <p:ph type="title"/>
          </p:nvPr>
        </p:nvSpPr>
        <p:spPr>
          <a:xfrm>
            <a:off x="2679825" y="93193"/>
            <a:ext cx="64008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no pattern_Blank">
  <p:cSld name="no pattern_Blank">
    <p:bg>
      <p:bgPr>
        <a:solidFill>
          <a:schemeClr val="lt1"/>
        </a:solidFill>
        <a:effectLst/>
      </p:bgPr>
    </p:bg>
    <p:spTree>
      <p:nvGrpSpPr>
        <p:cNvPr id="1" name="Shape 65"/>
        <p:cNvGrpSpPr/>
        <p:nvPr/>
      </p:nvGrpSpPr>
      <p:grpSpPr>
        <a:xfrm>
          <a:off x="0" y="0"/>
          <a:ext cx="0" cy="0"/>
          <a:chOff x="0" y="0"/>
          <a:chExt cx="0" cy="0"/>
        </a:xfrm>
      </p:grpSpPr>
      <p:pic>
        <p:nvPicPr>
          <p:cNvPr id="66" name="Google Shape;66;p35" descr="Decorative blue bar"/>
          <p:cNvPicPr preferRelativeResize="0"/>
          <p:nvPr/>
        </p:nvPicPr>
        <p:blipFill rotWithShape="1">
          <a:blip r:embed="rId2">
            <a:alphaModFix/>
          </a:blip>
          <a:srcRect/>
          <a:stretch/>
        </p:blipFill>
        <p:spPr>
          <a:xfrm>
            <a:off x="0" y="6494854"/>
            <a:ext cx="9144000" cy="368372"/>
          </a:xfrm>
          <a:prstGeom prst="rect">
            <a:avLst/>
          </a:prstGeom>
          <a:noFill/>
          <a:ln>
            <a:noFill/>
          </a:ln>
        </p:spPr>
      </p:pic>
      <p:sp>
        <p:nvSpPr>
          <p:cNvPr id="67" name="Google Shape;67;p35"/>
          <p:cNvSpPr txBox="1">
            <a:spLocks noGrp="1"/>
          </p:cNvSpPr>
          <p:nvPr>
            <p:ph type="title"/>
          </p:nvPr>
        </p:nvSpPr>
        <p:spPr>
          <a:xfrm>
            <a:off x="1881838" y="111581"/>
            <a:ext cx="7152434" cy="1013398"/>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8" name="Google Shape;68;p35" descr="Oregon Department of Education Logo"/>
          <p:cNvPicPr preferRelativeResize="0"/>
          <p:nvPr/>
        </p:nvPicPr>
        <p:blipFill rotWithShape="1">
          <a:blip r:embed="rId3">
            <a:alphaModFix/>
          </a:blip>
          <a:srcRect/>
          <a:stretch/>
        </p:blipFill>
        <p:spPr>
          <a:xfrm>
            <a:off x="-90611" y="53562"/>
            <a:ext cx="1972448" cy="980912"/>
          </a:xfrm>
          <a:prstGeom prst="rect">
            <a:avLst/>
          </a:prstGeom>
          <a:noFill/>
          <a:ln>
            <a:noFill/>
          </a:ln>
        </p:spPr>
      </p:pic>
      <p:sp>
        <p:nvSpPr>
          <p:cNvPr id="69" name="Google Shape;69;p35"/>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o pattern_Content with Caption">
  <p:cSld name="no pattern_Content with Caption">
    <p:spTree>
      <p:nvGrpSpPr>
        <p:cNvPr id="1" name="Shape 70"/>
        <p:cNvGrpSpPr/>
        <p:nvPr/>
      </p:nvGrpSpPr>
      <p:grpSpPr>
        <a:xfrm>
          <a:off x="0" y="0"/>
          <a:ext cx="0" cy="0"/>
          <a:chOff x="0" y="0"/>
          <a:chExt cx="0" cy="0"/>
        </a:xfrm>
      </p:grpSpPr>
      <p:sp>
        <p:nvSpPr>
          <p:cNvPr id="71" name="Google Shape;71;p36"/>
          <p:cNvSpPr txBox="1">
            <a:spLocks noGrp="1"/>
          </p:cNvSpPr>
          <p:nvPr>
            <p:ph type="body" idx="1"/>
          </p:nvPr>
        </p:nvSpPr>
        <p:spPr>
          <a:xfrm>
            <a:off x="3887391" y="1992834"/>
            <a:ext cx="4629150" cy="3868216"/>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36"/>
          <p:cNvSpPr txBox="1">
            <a:spLocks noGrp="1"/>
          </p:cNvSpPr>
          <p:nvPr>
            <p:ph type="body" idx="2"/>
          </p:nvPr>
        </p:nvSpPr>
        <p:spPr>
          <a:xfrm>
            <a:off x="629841" y="3593039"/>
            <a:ext cx="2949178" cy="227595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6"/>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o pattern_Picture with Caption">
  <p:cSld name="no pattern_Picture with Caption">
    <p:spTree>
      <p:nvGrpSpPr>
        <p:cNvPr id="1" name="Shape 75"/>
        <p:cNvGrpSpPr/>
        <p:nvPr/>
      </p:nvGrpSpPr>
      <p:grpSpPr>
        <a:xfrm>
          <a:off x="0" y="0"/>
          <a:ext cx="0" cy="0"/>
          <a:chOff x="0" y="0"/>
          <a:chExt cx="0" cy="0"/>
        </a:xfrm>
      </p:grpSpPr>
      <p:sp>
        <p:nvSpPr>
          <p:cNvPr id="76" name="Google Shape;76;p37"/>
          <p:cNvSpPr>
            <a:spLocks noGrp="1"/>
          </p:cNvSpPr>
          <p:nvPr>
            <p:ph type="pic" idx="2"/>
          </p:nvPr>
        </p:nvSpPr>
        <p:spPr>
          <a:xfrm>
            <a:off x="3887391" y="1999818"/>
            <a:ext cx="4629150" cy="38612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7" name="Google Shape;77;p37"/>
          <p:cNvSpPr txBox="1">
            <a:spLocks noGrp="1"/>
          </p:cNvSpPr>
          <p:nvPr>
            <p:ph type="body" idx="1"/>
          </p:nvPr>
        </p:nvSpPr>
        <p:spPr>
          <a:xfrm>
            <a:off x="629841" y="3613978"/>
            <a:ext cx="2949178" cy="224707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37"/>
          <p:cNvSpPr txBox="1">
            <a:spLocks noGrp="1"/>
          </p:cNvSpPr>
          <p:nvPr>
            <p:ph type="title"/>
          </p:nvPr>
        </p:nvSpPr>
        <p:spPr>
          <a:xfrm>
            <a:off x="2711848" y="111581"/>
            <a:ext cx="6322423" cy="1013398"/>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7"/>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24" descr="Decorative blue swoosh"/>
          <p:cNvPicPr preferRelativeResize="0"/>
          <p:nvPr/>
        </p:nvPicPr>
        <p:blipFill rotWithShape="1">
          <a:blip r:embed="rId12">
            <a:alphaModFix/>
          </a:blip>
          <a:srcRect/>
          <a:stretch/>
        </p:blipFill>
        <p:spPr>
          <a:xfrm>
            <a:off x="-1" y="-902"/>
            <a:ext cx="9144001" cy="2075283"/>
          </a:xfrm>
          <a:prstGeom prst="rect">
            <a:avLst/>
          </a:prstGeom>
          <a:noFill/>
          <a:ln>
            <a:noFill/>
          </a:ln>
        </p:spPr>
      </p:pic>
      <p:pic>
        <p:nvPicPr>
          <p:cNvPr id="11" name="Google Shape;11;p24" descr="Decorative blue bar"/>
          <p:cNvPicPr preferRelativeResize="0"/>
          <p:nvPr/>
        </p:nvPicPr>
        <p:blipFill rotWithShape="1">
          <a:blip r:embed="rId13">
            <a:alphaModFix/>
          </a:blip>
          <a:srcRect/>
          <a:stretch/>
        </p:blipFill>
        <p:spPr>
          <a:xfrm>
            <a:off x="0" y="6494854"/>
            <a:ext cx="9144000" cy="368372"/>
          </a:xfrm>
          <a:prstGeom prst="rect">
            <a:avLst/>
          </a:prstGeom>
          <a:noFill/>
          <a:ln>
            <a:noFill/>
          </a:ln>
        </p:spPr>
      </p:pic>
      <p:sp>
        <p:nvSpPr>
          <p:cNvPr id="12" name="Google Shape;12;p24"/>
          <p:cNvSpPr txBox="1">
            <a:spLocks noGrp="1"/>
          </p:cNvSpPr>
          <p:nvPr>
            <p:ph type="title"/>
          </p:nvPr>
        </p:nvSpPr>
        <p:spPr>
          <a:xfrm>
            <a:off x="628650" y="199848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4"/>
          <p:cNvSpPr txBox="1">
            <a:spLocks noGrp="1"/>
          </p:cNvSpPr>
          <p:nvPr>
            <p:ph type="body" idx="1"/>
          </p:nvPr>
        </p:nvSpPr>
        <p:spPr>
          <a:xfrm>
            <a:off x="628650" y="3427255"/>
            <a:ext cx="7886700" cy="274970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4" name="Google Shape;14;p24"/>
          <p:cNvPicPr preferRelativeResize="0"/>
          <p:nvPr/>
        </p:nvPicPr>
        <p:blipFill rotWithShape="1">
          <a:blip r:embed="rId14">
            <a:alphaModFix/>
          </a:blip>
          <a:srcRect/>
          <a:stretch/>
        </p:blipFill>
        <p:spPr>
          <a:xfrm>
            <a:off x="115173" y="186164"/>
            <a:ext cx="2710888" cy="1348143"/>
          </a:xfrm>
          <a:prstGeom prst="rect">
            <a:avLst/>
          </a:prstGeom>
          <a:noFill/>
          <a:ln>
            <a:noFill/>
          </a:ln>
        </p:spPr>
      </p:pic>
      <p:pic>
        <p:nvPicPr>
          <p:cNvPr id="15" name="Google Shape;15;p24"/>
          <p:cNvPicPr preferRelativeResize="0"/>
          <p:nvPr/>
        </p:nvPicPr>
        <p:blipFill rotWithShape="1">
          <a:blip r:embed="rId14">
            <a:alphaModFix/>
          </a:blip>
          <a:srcRect/>
          <a:stretch/>
        </p:blipFill>
        <p:spPr>
          <a:xfrm>
            <a:off x="115173" y="186164"/>
            <a:ext cx="2710888" cy="1348143"/>
          </a:xfrm>
          <a:prstGeom prst="rect">
            <a:avLst/>
          </a:prstGeom>
          <a:noFill/>
          <a:ln>
            <a:noFill/>
          </a:ln>
        </p:spPr>
      </p:pic>
      <p:pic>
        <p:nvPicPr>
          <p:cNvPr id="16" name="Google Shape;16;p24" descr="Oregon Department of Education Logo"/>
          <p:cNvPicPr preferRelativeResize="0"/>
          <p:nvPr/>
        </p:nvPicPr>
        <p:blipFill rotWithShape="1">
          <a:blip r:embed="rId14">
            <a:alphaModFix/>
          </a:blip>
          <a:srcRect/>
          <a:stretch/>
        </p:blipFill>
        <p:spPr>
          <a:xfrm>
            <a:off x="115173" y="186164"/>
            <a:ext cx="2710888" cy="1348143"/>
          </a:xfrm>
          <a:prstGeom prst="rect">
            <a:avLst/>
          </a:prstGeom>
          <a:noFill/>
          <a:ln>
            <a:noFill/>
          </a:ln>
        </p:spPr>
      </p:pic>
      <p:sp>
        <p:nvSpPr>
          <p:cNvPr id="17" name="Google Shape;17;p24"/>
          <p:cNvSpPr txBox="1">
            <a:spLocks noGrp="1"/>
          </p:cNvSpPr>
          <p:nvPr>
            <p:ph type="sldNum" idx="12"/>
          </p:nvPr>
        </p:nvSpPr>
        <p:spPr>
          <a:xfrm>
            <a:off x="6457950" y="6492537"/>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hyperlink" Target="https://www.oregon.gov/ode/educator-resources/assessment/Pages/Formative_Assessment.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unsplash.com/s/photos/key?utm_source=unsplash&amp;utm_medium=referral&amp;utm_content=creditCopyText" TargetMode="External"/><Relationship Id="rId4" Type="http://schemas.openxmlformats.org/officeDocument/2006/relationships/hyperlink" Target="https://unsplash.com/@jentheodore?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martertoolsforteacher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7.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unsplash.com/s/photos/connecting?utm_source=unsplash&amp;utm_medium=referral&amp;utm_content=creditCopyText" TargetMode="External"/><Relationship Id="rId4" Type="http://schemas.openxmlformats.org/officeDocument/2006/relationships/hyperlink" Target="https://unsplash.com/@tomas_nz?utm_source=unsplash&amp;utm_medium=referral&amp;utm_content=creditCopyTex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5.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68.png"/><Relationship Id="rId5" Type="http://schemas.openxmlformats.org/officeDocument/2006/relationships/image" Target="../media/image71.pn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8" Type="http://schemas.openxmlformats.org/officeDocument/2006/relationships/hyperlink" Target="mailto:ben.wolcott@state.or.us" TargetMode="External"/><Relationship Id="rId3" Type="http://schemas.openxmlformats.org/officeDocument/2006/relationships/image" Target="../media/image72.png"/><Relationship Id="rId7" Type="http://schemas.openxmlformats.org/officeDocument/2006/relationships/hyperlink" Target="mailto:noelle.gorbett@state.or.u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andrew.byerley@state.or.us" TargetMode="External"/><Relationship Id="rId11" Type="http://schemas.openxmlformats.org/officeDocument/2006/relationships/image" Target="../media/image73.jpg"/><Relationship Id="rId5" Type="http://schemas.openxmlformats.org/officeDocument/2006/relationships/hyperlink" Target="mailto:tony.bertrand@state.or.us" TargetMode="External"/><Relationship Id="rId10" Type="http://schemas.openxmlformats.org/officeDocument/2006/relationships/hyperlink" Target="https://unsplash.com/s/photos/contact?utm_source=unsplash&amp;utm_medium=referral&amp;utm_content=creditCopyText" TargetMode="External"/><Relationship Id="rId4" Type="http://schemas.openxmlformats.org/officeDocument/2006/relationships/hyperlink" Target="mailto:dan.farley@state.or.us" TargetMode="External"/><Relationship Id="rId9" Type="http://schemas.openxmlformats.org/officeDocument/2006/relationships/hyperlink" Target="https://unsplash.com/@lunarts?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wpwZCqvt70U"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127000" y="3428999"/>
            <a:ext cx="9144000" cy="2423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3959"/>
              <a:buNone/>
            </a:pPr>
            <a:r>
              <a:rPr lang="en-US" sz="3563" dirty="0"/>
              <a:t>Oregon Statewide Assessment System</a:t>
            </a:r>
            <a:br>
              <a:rPr lang="en-US" sz="3563" dirty="0"/>
            </a:br>
            <a:r>
              <a:rPr lang="en-US" sz="1440" dirty="0"/>
              <a:t/>
            </a:r>
            <a:br>
              <a:rPr lang="en-US" sz="1440" dirty="0"/>
            </a:br>
            <a:r>
              <a:rPr lang="en-US" sz="3563" dirty="0">
                <a:solidFill>
                  <a:srgbClr val="0F75BC"/>
                </a:solidFill>
              </a:rPr>
              <a:t>Session </a:t>
            </a:r>
            <a:r>
              <a:rPr lang="en-US" sz="3563" dirty="0" smtClean="0">
                <a:solidFill>
                  <a:srgbClr val="0F75BC"/>
                </a:solidFill>
              </a:rPr>
              <a:t>6 – Connecting to Tools for Teachers and the Formative Assessment Process</a:t>
            </a:r>
            <a:r>
              <a:rPr lang="en-US" sz="2790" dirty="0"/>
              <a:t/>
            </a:r>
            <a:br>
              <a:rPr lang="en-US" sz="2790" dirty="0"/>
            </a:br>
            <a:endParaRPr sz="2790" dirty="0"/>
          </a:p>
          <a:p>
            <a:pPr marL="0" lvl="0" indent="0" algn="ctr" rtl="0">
              <a:lnSpc>
                <a:spcPct val="90000"/>
              </a:lnSpc>
              <a:spcBef>
                <a:spcPts val="0"/>
              </a:spcBef>
              <a:spcAft>
                <a:spcPts val="0"/>
              </a:spcAft>
              <a:buSzPts val="3959"/>
              <a:buNone/>
            </a:pPr>
            <a:r>
              <a:rPr lang="en-US" sz="2187" b="0" i="1" dirty="0"/>
              <a:t>Office of Teaching, Learning, and Assessment</a:t>
            </a:r>
            <a:endParaRPr sz="1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 name="Picture 1" title="List of what Formative Assessment is"/>
          <p:cNvPicPr>
            <a:picLocks noChangeAspect="1"/>
          </p:cNvPicPr>
          <p:nvPr/>
        </p:nvPicPr>
        <p:blipFill>
          <a:blip r:embed="rId3"/>
          <a:stretch>
            <a:fillRect/>
          </a:stretch>
        </p:blipFill>
        <p:spPr>
          <a:xfrm>
            <a:off x="895098" y="1907480"/>
            <a:ext cx="3733800" cy="3857625"/>
          </a:xfrm>
          <a:prstGeom prst="rect">
            <a:avLst/>
          </a:prstGeom>
        </p:spPr>
      </p:pic>
      <p:pic>
        <p:nvPicPr>
          <p:cNvPr id="3" name="Picture 2" title="List of what Formative Assessment is not"/>
          <p:cNvPicPr>
            <a:picLocks noChangeAspect="1"/>
          </p:cNvPicPr>
          <p:nvPr/>
        </p:nvPicPr>
        <p:blipFill>
          <a:blip r:embed="rId4"/>
          <a:stretch>
            <a:fillRect/>
          </a:stretch>
        </p:blipFill>
        <p:spPr>
          <a:xfrm>
            <a:off x="4594940" y="1958997"/>
            <a:ext cx="3714750" cy="3781425"/>
          </a:xfrm>
          <a:prstGeom prst="rect">
            <a:avLst/>
          </a:prstGeom>
        </p:spPr>
      </p:pic>
      <p:sp>
        <p:nvSpPr>
          <p:cNvPr id="6" name="Google Shape;175;p8"/>
          <p:cNvSpPr txBox="1">
            <a:spLocks noGrp="1"/>
          </p:cNvSpPr>
          <p:nvPr>
            <p:ph type="title"/>
          </p:nvPr>
        </p:nvSpPr>
        <p:spPr>
          <a:xfrm>
            <a:off x="1978929" y="139600"/>
            <a:ext cx="7152300" cy="1013400"/>
          </a:xfrm>
          <a:prstGeom prst="rect">
            <a:avLst/>
          </a:prstGeom>
          <a:noFill/>
          <a:ln>
            <a:noFill/>
          </a:ln>
        </p:spPr>
        <p:txBody>
          <a:bodyPr spcFirstLastPara="1" wrap="square" lIns="91425" tIns="45700" rIns="91425" bIns="45700" anchor="ctr" anchorCtr="0">
            <a:noAutofit/>
          </a:bodyPr>
          <a:lstStyle/>
          <a:p>
            <a:pPr lvl="0" algn="ctr">
              <a:lnSpc>
                <a:spcPct val="100000"/>
              </a:lnSpc>
              <a:buSzPts val="1100"/>
            </a:pPr>
            <a:r>
              <a:rPr lang="en-US" dirty="0">
                <a:solidFill>
                  <a:srgbClr val="000000"/>
                </a:solidFill>
              </a:rPr>
              <a:t>Assessment </a:t>
            </a:r>
            <a:r>
              <a:rPr lang="en-US" dirty="0">
                <a:solidFill>
                  <a:srgbClr val="6AA84F"/>
                </a:solidFill>
              </a:rPr>
              <a:t>FOR </a:t>
            </a:r>
            <a:r>
              <a:rPr lang="en-US" dirty="0">
                <a:solidFill>
                  <a:srgbClr val="000000"/>
                </a:solidFill>
              </a:rPr>
              <a:t>Learning</a:t>
            </a:r>
            <a:endParaRPr lang="en-US" b="0" dirty="0">
              <a:solidFill>
                <a:srgbClr val="000000"/>
              </a:solidFill>
            </a:endParaRPr>
          </a:p>
        </p:txBody>
      </p:sp>
    </p:spTree>
    <p:extLst>
      <p:ext uri="{BB962C8B-B14F-4D97-AF65-F5344CB8AC3E}">
        <p14:creationId xmlns:p14="http://schemas.microsoft.com/office/powerpoint/2010/main" val="260259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5" name="Picture 4" title="Drop down menu options on the Formative Assessment Web Page"/>
          <p:cNvPicPr>
            <a:picLocks noChangeAspect="1"/>
          </p:cNvPicPr>
          <p:nvPr/>
        </p:nvPicPr>
        <p:blipFill>
          <a:blip r:embed="rId3"/>
          <a:stretch>
            <a:fillRect/>
          </a:stretch>
        </p:blipFill>
        <p:spPr>
          <a:xfrm>
            <a:off x="3350270" y="1399695"/>
            <a:ext cx="5192116" cy="4975348"/>
          </a:xfrm>
          <a:prstGeom prst="rect">
            <a:avLst/>
          </a:prstGeom>
        </p:spPr>
      </p:pic>
      <p:sp>
        <p:nvSpPr>
          <p:cNvPr id="6" name="Rectangle 5"/>
          <p:cNvSpPr/>
          <p:nvPr/>
        </p:nvSpPr>
        <p:spPr>
          <a:xfrm>
            <a:off x="0" y="965397"/>
            <a:ext cx="9144000" cy="369332"/>
          </a:xfrm>
          <a:prstGeom prst="rect">
            <a:avLst/>
          </a:prstGeom>
        </p:spPr>
        <p:txBody>
          <a:bodyPr wrap="square">
            <a:spAutoFit/>
          </a:bodyPr>
          <a:lstStyle/>
          <a:p>
            <a:pPr algn="ctr"/>
            <a:r>
              <a:rPr lang="en-US" sz="1800" dirty="0">
                <a:latin typeface="Calibri" panose="020F0502020204030204" pitchFamily="34" charset="0"/>
                <a:cs typeface="Calibri" panose="020F0502020204030204" pitchFamily="34" charset="0"/>
                <a:hlinkClick r:id="rId4"/>
              </a:rPr>
              <a:t>https://</a:t>
            </a:r>
            <a:r>
              <a:rPr lang="en-US" sz="1600" dirty="0">
                <a:latin typeface="Calibri" panose="020F0502020204030204" pitchFamily="34" charset="0"/>
                <a:cs typeface="Calibri" panose="020F0502020204030204" pitchFamily="34" charset="0"/>
                <a:hlinkClick r:id="rId4"/>
              </a:rPr>
              <a:t>www.oregon.gov/ode/educator-resources/assessment/Pages/Formative_Assessment.aspx</a:t>
            </a:r>
            <a:endParaRPr lang="en-US" sz="1600" dirty="0">
              <a:latin typeface="Calibri" panose="020F0502020204030204" pitchFamily="34" charset="0"/>
              <a:cs typeface="Calibri" panose="020F0502020204030204" pitchFamily="34" charset="0"/>
            </a:endParaRPr>
          </a:p>
        </p:txBody>
      </p:sp>
      <p:pic>
        <p:nvPicPr>
          <p:cNvPr id="2" name="Picture 1" title="Student Assessment Webpage Menu"/>
          <p:cNvPicPr>
            <a:picLocks noChangeAspect="1"/>
          </p:cNvPicPr>
          <p:nvPr/>
        </p:nvPicPr>
        <p:blipFill>
          <a:blip r:embed="rId5"/>
          <a:stretch>
            <a:fillRect/>
          </a:stretch>
        </p:blipFill>
        <p:spPr>
          <a:xfrm>
            <a:off x="360443" y="2217715"/>
            <a:ext cx="2647950" cy="2190750"/>
          </a:xfrm>
          <a:prstGeom prst="rect">
            <a:avLst/>
          </a:prstGeom>
          <a:ln w="19050">
            <a:solidFill>
              <a:schemeClr val="accent6"/>
            </a:solidFill>
          </a:ln>
        </p:spPr>
      </p:pic>
      <p:sp>
        <p:nvSpPr>
          <p:cNvPr id="7"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lvl="0" algn="ctr">
              <a:lnSpc>
                <a:spcPct val="100000"/>
              </a:lnSpc>
              <a:buSzPts val="1100"/>
            </a:pPr>
            <a:r>
              <a:rPr lang="en-US" dirty="0">
                <a:solidFill>
                  <a:srgbClr val="000000"/>
                </a:solidFill>
              </a:rPr>
              <a:t>Formative Assessment Web Page</a:t>
            </a:r>
            <a:endParaRPr lang="en-US" b="0" dirty="0">
              <a:solidFill>
                <a:srgbClr val="000000"/>
              </a:solidFill>
            </a:endParaRPr>
          </a:p>
        </p:txBody>
      </p:sp>
    </p:spTree>
    <p:extLst>
      <p:ext uri="{BB962C8B-B14F-4D97-AF65-F5344CB8AC3E}">
        <p14:creationId xmlns:p14="http://schemas.microsoft.com/office/powerpoint/2010/main" val="24812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a:t>
            </a:r>
            <a:r>
              <a:rPr lang="en-US" sz="3200" i="1" dirty="0">
                <a:solidFill>
                  <a:srgbClr val="FFFFFF"/>
                </a:solidFill>
                <a:latin typeface="Calibri"/>
                <a:ea typeface="Calibri"/>
                <a:cs typeface="Calibri"/>
                <a:sym typeface="Calibri"/>
              </a:rPr>
              <a:t>can </a:t>
            </a:r>
            <a:r>
              <a:rPr lang="en-US" sz="3200" i="1" dirty="0" smtClean="0">
                <a:solidFill>
                  <a:srgbClr val="FFFFFF"/>
                </a:solidFill>
                <a:latin typeface="Calibri"/>
                <a:ea typeface="Calibri"/>
                <a:cs typeface="Calibri"/>
                <a:sym typeface="Calibri"/>
              </a:rPr>
              <a:t>gain </a:t>
            </a:r>
            <a:r>
              <a:rPr lang="en-US" sz="3200" i="1" dirty="0">
                <a:solidFill>
                  <a:srgbClr val="FFFFFF"/>
                </a:solidFill>
                <a:latin typeface="Calibri"/>
                <a:ea typeface="Calibri"/>
                <a:cs typeface="Calibri"/>
                <a:sym typeface="Calibri"/>
              </a:rPr>
              <a:t>access </a:t>
            </a:r>
            <a:r>
              <a:rPr lang="en-US" sz="3200" i="1" dirty="0" smtClean="0">
                <a:solidFill>
                  <a:srgbClr val="FFFFFF"/>
                </a:solidFill>
                <a:latin typeface="Calibri"/>
                <a:ea typeface="Calibri"/>
                <a:cs typeface="Calibri"/>
                <a:sym typeface="Calibri"/>
              </a:rPr>
              <a:t>and exposure </a:t>
            </a:r>
          </a:p>
          <a:p>
            <a:pPr lvl="0" algn="ctr">
              <a:lnSpc>
                <a:spcPct val="115000"/>
              </a:lnSpc>
              <a:buSzPts val="3200"/>
            </a:pPr>
            <a:r>
              <a:rPr lang="en-US" sz="3200" i="1" dirty="0" smtClean="0">
                <a:solidFill>
                  <a:srgbClr val="FFFFFF"/>
                </a:solidFill>
                <a:latin typeface="Calibri"/>
                <a:ea typeface="Calibri"/>
                <a:cs typeface="Calibri"/>
                <a:sym typeface="Calibri"/>
              </a:rPr>
              <a:t>to the features of Tools </a:t>
            </a:r>
            <a:r>
              <a:rPr lang="en-US" sz="3200" i="1" dirty="0">
                <a:solidFill>
                  <a:srgbClr val="FFFFFF"/>
                </a:solidFill>
                <a:latin typeface="Calibri"/>
                <a:ea typeface="Calibri"/>
                <a:cs typeface="Calibri"/>
                <a:sym typeface="Calibri"/>
              </a:rPr>
              <a:t>for </a:t>
            </a:r>
            <a:r>
              <a:rPr lang="en-US" sz="3200" i="1" dirty="0" smtClean="0">
                <a:solidFill>
                  <a:srgbClr val="FFFFFF"/>
                </a:solidFill>
                <a:latin typeface="Calibri"/>
                <a:ea typeface="Calibri"/>
                <a:cs typeface="Calibri"/>
                <a:sym typeface="Calibri"/>
              </a:rPr>
              <a:t>Teachers.</a:t>
            </a:r>
            <a:endParaRPr lang="en-US" sz="3200" i="1" dirty="0">
              <a:solidFill>
                <a:srgbClr val="FFFFFF"/>
              </a:solidFill>
              <a:latin typeface="Calibri"/>
              <a:ea typeface="Calibri"/>
              <a:cs typeface="Calibri"/>
              <a:sym typeface="Calibri"/>
            </a:endParaRP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#2</a:t>
            </a:r>
            <a:endParaRPr dirty="0"/>
          </a:p>
        </p:txBody>
      </p:sp>
    </p:spTree>
    <p:extLst>
      <p:ext uri="{BB962C8B-B14F-4D97-AF65-F5344CB8AC3E}">
        <p14:creationId xmlns:p14="http://schemas.microsoft.com/office/powerpoint/2010/main" val="3220189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200" dirty="0" smtClean="0">
                <a:solidFill>
                  <a:schemeClr val="lt1"/>
                </a:solidFill>
              </a:rPr>
              <a:t>What is Tools for Teachers?</a:t>
            </a:r>
            <a:endParaRPr sz="3200" dirty="0">
              <a:solidFill>
                <a:schemeClr val="lt1"/>
              </a:solidFill>
            </a:endParaRPr>
          </a:p>
        </p:txBody>
      </p:sp>
      <p:pic>
        <p:nvPicPr>
          <p:cNvPr id="2" name="Picture 1" title="Tools for Teachers"/>
          <p:cNvPicPr>
            <a:picLocks noChangeAspect="1"/>
          </p:cNvPicPr>
          <p:nvPr/>
        </p:nvPicPr>
        <p:blipFill>
          <a:blip r:embed="rId3"/>
          <a:stretch>
            <a:fillRect/>
          </a:stretch>
        </p:blipFill>
        <p:spPr>
          <a:xfrm>
            <a:off x="37601" y="2812551"/>
            <a:ext cx="5922466" cy="3018776"/>
          </a:xfrm>
          <a:prstGeom prst="rect">
            <a:avLst/>
          </a:prstGeom>
        </p:spPr>
      </p:pic>
      <p:pic>
        <p:nvPicPr>
          <p:cNvPr id="6" name="Google Shape;192;p10" title="Balanced Assessment System"/>
          <p:cNvPicPr preferRelativeResize="0"/>
          <p:nvPr/>
        </p:nvPicPr>
        <p:blipFill rotWithShape="1">
          <a:blip r:embed="rId4">
            <a:alphaModFix/>
          </a:blip>
          <a:srcRect/>
          <a:stretch/>
        </p:blipFill>
        <p:spPr>
          <a:xfrm>
            <a:off x="5827011" y="4321939"/>
            <a:ext cx="3201080" cy="2148760"/>
          </a:xfrm>
          <a:prstGeom prst="rect">
            <a:avLst/>
          </a:prstGeom>
          <a:noFill/>
          <a:ln>
            <a:noFill/>
          </a:ln>
        </p:spPr>
      </p:pic>
      <p:sp>
        <p:nvSpPr>
          <p:cNvPr id="7" name="Rectangle 6" title="Formatice Assessment Practices"/>
          <p:cNvSpPr/>
          <p:nvPr/>
        </p:nvSpPr>
        <p:spPr>
          <a:xfrm>
            <a:off x="6836359" y="4357370"/>
            <a:ext cx="1675024" cy="97020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11333" y="1800315"/>
            <a:ext cx="4973760" cy="1323439"/>
          </a:xfrm>
          <a:prstGeom prst="rect">
            <a:avLst/>
          </a:prstGeom>
          <a:ln w="38100">
            <a:solidFill>
              <a:schemeClr val="accent6"/>
            </a:solidFill>
          </a:ln>
        </p:spPr>
        <p:txBody>
          <a:bodyPr wrap="square">
            <a:spAutoFit/>
          </a:bodyPr>
          <a:lstStyle/>
          <a:p>
            <a:pPr algn="ctr"/>
            <a:r>
              <a:rPr lang="en-US" sz="2000" dirty="0">
                <a:solidFill>
                  <a:schemeClr val="dk1"/>
                </a:solidFill>
                <a:latin typeface="Calibri"/>
                <a:ea typeface="Calibri"/>
                <a:cs typeface="Calibri"/>
                <a:sym typeface="Calibri"/>
              </a:rPr>
              <a:t>Tools for Teachers is a new, easy-to-use site from Smarter Balanced, featuring lessons and strategies that help </a:t>
            </a:r>
            <a:r>
              <a:rPr lang="en-US" sz="2000" dirty="0" smtClean="0">
                <a:solidFill>
                  <a:schemeClr val="dk1"/>
                </a:solidFill>
                <a:latin typeface="Calibri"/>
                <a:ea typeface="Calibri"/>
                <a:cs typeface="Calibri"/>
                <a:sym typeface="Calibri"/>
              </a:rPr>
              <a:t>educators </a:t>
            </a:r>
            <a:r>
              <a:rPr lang="en-US" sz="2000" dirty="0">
                <a:solidFill>
                  <a:schemeClr val="dk1"/>
                </a:solidFill>
                <a:latin typeface="Calibri"/>
                <a:ea typeface="Calibri"/>
                <a:cs typeface="Calibri"/>
                <a:sym typeface="Calibri"/>
              </a:rPr>
              <a:t>plan lessons, enhance instruction, and </a:t>
            </a:r>
            <a:r>
              <a:rPr lang="en-US" sz="2000" dirty="0" smtClean="0">
                <a:solidFill>
                  <a:schemeClr val="dk1"/>
                </a:solidFill>
                <a:latin typeface="Calibri"/>
                <a:ea typeface="Calibri"/>
                <a:cs typeface="Calibri"/>
                <a:sym typeface="Calibri"/>
              </a:rPr>
              <a:t>support students.</a:t>
            </a:r>
            <a:endParaRPr lang="en-US" sz="2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670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200" dirty="0" smtClean="0">
                <a:solidFill>
                  <a:schemeClr val="lt1"/>
                </a:solidFill>
              </a:rPr>
              <a:t>Who Can Access Tools for Teachers?</a:t>
            </a:r>
            <a:endParaRPr sz="3200" dirty="0">
              <a:solidFill>
                <a:schemeClr val="lt1"/>
              </a:solidFill>
            </a:endParaRPr>
          </a:p>
        </p:txBody>
      </p:sp>
      <p:sp>
        <p:nvSpPr>
          <p:cNvPr id="129" name="Google Shape;129;p5"/>
          <p:cNvSpPr txBox="1">
            <a:spLocks noGrp="1"/>
          </p:cNvSpPr>
          <p:nvPr>
            <p:ph type="body" idx="1"/>
          </p:nvPr>
        </p:nvSpPr>
        <p:spPr>
          <a:xfrm>
            <a:off x="346839" y="1977063"/>
            <a:ext cx="8585057" cy="449704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2800"/>
              <a:buNone/>
            </a:pPr>
            <a:r>
              <a:rPr lang="en-US" sz="2400" dirty="0" smtClean="0"/>
              <a:t>Anyone with an active user account in the OSAS Portal: *</a:t>
            </a:r>
          </a:p>
          <a:p>
            <a:pPr marL="800100" lvl="1">
              <a:lnSpc>
                <a:spcPct val="115000"/>
              </a:lnSpc>
              <a:spcBef>
                <a:spcPts val="0"/>
              </a:spcBef>
              <a:spcAft>
                <a:spcPts val="1200"/>
              </a:spcAft>
              <a:buSzPts val="2800"/>
            </a:pPr>
            <a:r>
              <a:rPr lang="en-US" dirty="0" smtClean="0"/>
              <a:t>Test Administrators</a:t>
            </a:r>
          </a:p>
          <a:p>
            <a:pPr marL="800100" lvl="1">
              <a:lnSpc>
                <a:spcPct val="115000"/>
              </a:lnSpc>
              <a:spcBef>
                <a:spcPts val="0"/>
              </a:spcBef>
              <a:spcAft>
                <a:spcPts val="1200"/>
              </a:spcAft>
              <a:buSzPts val="2800"/>
            </a:pPr>
            <a:r>
              <a:rPr lang="en-US" dirty="0" smtClean="0"/>
              <a:t>Instructional Coaches &amp; TOSAs</a:t>
            </a:r>
          </a:p>
          <a:p>
            <a:pPr marL="800100" lvl="1">
              <a:lnSpc>
                <a:spcPct val="115000"/>
              </a:lnSpc>
              <a:spcBef>
                <a:spcPts val="0"/>
              </a:spcBef>
              <a:spcAft>
                <a:spcPts val="1200"/>
              </a:spcAft>
              <a:buSzPts val="2800"/>
            </a:pPr>
            <a:r>
              <a:rPr lang="en-US" dirty="0"/>
              <a:t>Interventionists</a:t>
            </a:r>
            <a:endParaRPr lang="en-US" dirty="0" smtClean="0"/>
          </a:p>
          <a:p>
            <a:pPr marL="800100" lvl="1">
              <a:lnSpc>
                <a:spcPct val="115000"/>
              </a:lnSpc>
              <a:spcBef>
                <a:spcPts val="0"/>
              </a:spcBef>
              <a:spcAft>
                <a:spcPts val="1200"/>
              </a:spcAft>
              <a:buSzPts val="2800"/>
            </a:pPr>
            <a:r>
              <a:rPr lang="en-US" dirty="0" err="1" smtClean="0"/>
              <a:t>Paraeducators</a:t>
            </a:r>
            <a:endParaRPr lang="en-US" dirty="0" smtClean="0"/>
          </a:p>
          <a:p>
            <a:pPr marL="800100" lvl="1">
              <a:lnSpc>
                <a:spcPct val="115000"/>
              </a:lnSpc>
              <a:spcBef>
                <a:spcPts val="0"/>
              </a:spcBef>
              <a:spcAft>
                <a:spcPts val="1200"/>
              </a:spcAft>
              <a:buSzPts val="2800"/>
            </a:pPr>
            <a:r>
              <a:rPr lang="en-US" dirty="0" smtClean="0"/>
              <a:t>Counselors &amp; Graduation Coaches</a:t>
            </a:r>
          </a:p>
          <a:p>
            <a:pPr marL="800100" lvl="1">
              <a:lnSpc>
                <a:spcPct val="115000"/>
              </a:lnSpc>
              <a:spcBef>
                <a:spcPts val="0"/>
              </a:spcBef>
              <a:spcAft>
                <a:spcPts val="1200"/>
              </a:spcAft>
              <a:buSzPts val="2800"/>
            </a:pPr>
            <a:r>
              <a:rPr lang="en-US" dirty="0" smtClean="0"/>
              <a:t>Preservice Educators</a:t>
            </a:r>
          </a:p>
          <a:p>
            <a:pPr marL="800100" lvl="1">
              <a:lnSpc>
                <a:spcPct val="115000"/>
              </a:lnSpc>
              <a:spcBef>
                <a:spcPts val="0"/>
              </a:spcBef>
              <a:spcAft>
                <a:spcPts val="1200"/>
              </a:spcAft>
              <a:buSzPts val="2800"/>
            </a:pPr>
            <a:r>
              <a:rPr lang="en-US" dirty="0" smtClean="0"/>
              <a:t>District Leaders</a:t>
            </a:r>
          </a:p>
        </p:txBody>
      </p:sp>
      <p:sp>
        <p:nvSpPr>
          <p:cNvPr id="2" name="Rectangle 1"/>
          <p:cNvSpPr/>
          <p:nvPr/>
        </p:nvSpPr>
        <p:spPr>
          <a:xfrm>
            <a:off x="4692203" y="6517907"/>
            <a:ext cx="4451737" cy="340093"/>
          </a:xfrm>
          <a:prstGeom prst="rect">
            <a:avLst/>
          </a:prstGeom>
          <a:solidFill>
            <a:srgbClr val="1E75BC"/>
          </a:solidFill>
        </p:spPr>
        <p:txBody>
          <a:bodyPr wrap="square">
            <a:spAutoFit/>
          </a:bodyPr>
          <a:lstStyle/>
          <a:p>
            <a:pPr algn="r">
              <a:lnSpc>
                <a:spcPct val="115000"/>
              </a:lnSpc>
              <a:spcAft>
                <a:spcPts val="1200"/>
              </a:spcAft>
              <a:buSzPts val="2800"/>
            </a:pPr>
            <a:r>
              <a:rPr lang="en-US" i="1" dirty="0">
                <a:solidFill>
                  <a:schemeClr val="bg1"/>
                </a:solidFill>
                <a:latin typeface="Calibri" panose="020F0502020204030204" pitchFamily="34" charset="0"/>
                <a:cs typeface="Calibri" panose="020F0502020204030204" pitchFamily="34" charset="0"/>
              </a:rPr>
              <a:t>* DTCs: use the “TFT_SC” role for users who do are not TAs</a:t>
            </a:r>
          </a:p>
        </p:txBody>
      </p:sp>
      <p:pic>
        <p:nvPicPr>
          <p:cNvPr id="3" name="Picture 2" title="Four key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4992" y="2595571"/>
            <a:ext cx="2045660" cy="3068490"/>
          </a:xfrm>
          <a:prstGeom prst="rect">
            <a:avLst/>
          </a:prstGeom>
        </p:spPr>
      </p:pic>
      <p:sp>
        <p:nvSpPr>
          <p:cNvPr id="4" name="Rectangle 3"/>
          <p:cNvSpPr/>
          <p:nvPr/>
        </p:nvSpPr>
        <p:spPr>
          <a:xfrm>
            <a:off x="6037782" y="5889687"/>
            <a:ext cx="2807179" cy="307777"/>
          </a:xfrm>
          <a:prstGeom prst="rect">
            <a:avLst/>
          </a:prstGeom>
        </p:spPr>
        <p:txBody>
          <a:bodyPr wrap="none">
            <a:spAutoFit/>
          </a:bodyPr>
          <a:lstStyle/>
          <a:p>
            <a:r>
              <a:rPr lang="en-US" dirty="0">
                <a:latin typeface="Calibri" panose="020F0502020204030204" pitchFamily="34" charset="0"/>
                <a:cs typeface="Calibri" panose="020F0502020204030204" pitchFamily="34" charset="0"/>
              </a:rPr>
              <a:t>Photo by </a:t>
            </a:r>
            <a:r>
              <a:rPr lang="en-US" dirty="0">
                <a:latin typeface="Calibri" panose="020F0502020204030204" pitchFamily="34" charset="0"/>
                <a:cs typeface="Calibri" panose="020F0502020204030204" pitchFamily="34" charset="0"/>
                <a:hlinkClick r:id="rId4"/>
              </a:rPr>
              <a:t>Jen Theodore</a:t>
            </a:r>
            <a:r>
              <a:rPr lang="en-US" dirty="0">
                <a:latin typeface="Calibri" panose="020F0502020204030204" pitchFamily="34" charset="0"/>
                <a:cs typeface="Calibri" panose="020F0502020204030204" pitchFamily="34" charset="0"/>
              </a:rPr>
              <a:t> on </a:t>
            </a:r>
            <a:r>
              <a:rPr lang="en-US" dirty="0" err="1">
                <a:latin typeface="Calibri" panose="020F0502020204030204" pitchFamily="34" charset="0"/>
                <a:cs typeface="Calibri" panose="020F0502020204030204" pitchFamily="34" charset="0"/>
                <a:hlinkClick r:id="rId5"/>
              </a:rPr>
              <a:t>Unsplash</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9086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200" dirty="0" smtClean="0">
                <a:solidFill>
                  <a:schemeClr val="lt1"/>
                </a:solidFill>
              </a:rPr>
              <a:t>How Do I Access Tools for Teachers?</a:t>
            </a:r>
            <a:endParaRPr sz="3200" dirty="0">
              <a:solidFill>
                <a:schemeClr val="lt1"/>
              </a:solidFill>
            </a:endParaRPr>
          </a:p>
        </p:txBody>
      </p:sp>
      <p:sp>
        <p:nvSpPr>
          <p:cNvPr id="129" name="Google Shape;129;p5"/>
          <p:cNvSpPr txBox="1">
            <a:spLocks noGrp="1"/>
          </p:cNvSpPr>
          <p:nvPr>
            <p:ph type="body" idx="1"/>
          </p:nvPr>
        </p:nvSpPr>
        <p:spPr>
          <a:xfrm>
            <a:off x="366832" y="3303587"/>
            <a:ext cx="8585057" cy="1959579"/>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2800"/>
              <a:buNone/>
            </a:pPr>
            <a:r>
              <a:rPr lang="en-US" dirty="0" smtClean="0"/>
              <a:t>Three access pathways:</a:t>
            </a:r>
          </a:p>
          <a:p>
            <a:pPr marL="971550" lvl="1" indent="-514350">
              <a:lnSpc>
                <a:spcPct val="115000"/>
              </a:lnSpc>
              <a:spcBef>
                <a:spcPts val="0"/>
              </a:spcBef>
              <a:spcAft>
                <a:spcPts val="1200"/>
              </a:spcAft>
              <a:buSzPts val="2800"/>
              <a:buAutoNum type="arabicPeriod"/>
            </a:pPr>
            <a:r>
              <a:rPr lang="en-US" dirty="0" smtClean="0"/>
              <a:t>Direct link</a:t>
            </a:r>
          </a:p>
          <a:p>
            <a:pPr marL="971550" lvl="1" indent="-514350">
              <a:lnSpc>
                <a:spcPct val="115000"/>
              </a:lnSpc>
              <a:spcBef>
                <a:spcPts val="0"/>
              </a:spcBef>
              <a:spcAft>
                <a:spcPts val="1200"/>
              </a:spcAft>
              <a:buSzPts val="2800"/>
              <a:buAutoNum type="arabicPeriod"/>
            </a:pPr>
            <a:r>
              <a:rPr lang="en-US" dirty="0" smtClean="0"/>
              <a:t>OSAS Portal</a:t>
            </a:r>
          </a:p>
          <a:p>
            <a:pPr marL="971550" lvl="1" indent="-514350">
              <a:lnSpc>
                <a:spcPct val="115000"/>
              </a:lnSpc>
              <a:spcBef>
                <a:spcPts val="0"/>
              </a:spcBef>
              <a:spcAft>
                <a:spcPts val="1200"/>
              </a:spcAft>
              <a:buSzPts val="2800"/>
              <a:buAutoNum type="arabicPeriod"/>
            </a:pPr>
            <a:r>
              <a:rPr lang="en-US" dirty="0" smtClean="0"/>
              <a:t>Connections Playlist</a:t>
            </a:r>
          </a:p>
        </p:txBody>
      </p:sp>
      <p:pic>
        <p:nvPicPr>
          <p:cNvPr id="7" name="Picture 6" title="Tools for Teachers Logo slide 15"/>
          <p:cNvPicPr>
            <a:picLocks noChangeAspect="1"/>
          </p:cNvPicPr>
          <p:nvPr/>
        </p:nvPicPr>
        <p:blipFill rotWithShape="1">
          <a:blip r:embed="rId3"/>
          <a:srcRect r="29191" b="58311"/>
          <a:stretch/>
        </p:blipFill>
        <p:spPr>
          <a:xfrm>
            <a:off x="4418955" y="1811790"/>
            <a:ext cx="3973778" cy="1751365"/>
          </a:xfrm>
          <a:prstGeom prst="rect">
            <a:avLst/>
          </a:prstGeom>
        </p:spPr>
      </p:pic>
    </p:spTree>
    <p:extLst>
      <p:ext uri="{BB962C8B-B14F-4D97-AF65-F5344CB8AC3E}">
        <p14:creationId xmlns:p14="http://schemas.microsoft.com/office/powerpoint/2010/main" val="3071882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200" dirty="0" smtClean="0">
                <a:solidFill>
                  <a:schemeClr val="lt1"/>
                </a:solidFill>
              </a:rPr>
              <a:t>Access Pathway #1</a:t>
            </a:r>
            <a:endParaRPr sz="3200" dirty="0">
              <a:solidFill>
                <a:schemeClr val="lt1"/>
              </a:solidFill>
            </a:endParaRPr>
          </a:p>
        </p:txBody>
      </p:sp>
      <p:sp>
        <p:nvSpPr>
          <p:cNvPr id="129" name="Google Shape;129;p5"/>
          <p:cNvSpPr txBox="1">
            <a:spLocks noGrp="1"/>
          </p:cNvSpPr>
          <p:nvPr>
            <p:ph type="body" idx="1"/>
          </p:nvPr>
        </p:nvSpPr>
        <p:spPr>
          <a:xfrm>
            <a:off x="4148153" y="1491303"/>
            <a:ext cx="4995787" cy="65379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2800"/>
              <a:buNone/>
            </a:pPr>
            <a:r>
              <a:rPr lang="en-US" sz="2400" dirty="0" smtClean="0">
                <a:hlinkClick r:id="rId3"/>
              </a:rPr>
              <a:t>https://smartertoolsforteachers.org/</a:t>
            </a:r>
            <a:r>
              <a:rPr lang="en-US" sz="2400" dirty="0" smtClean="0"/>
              <a:t> </a:t>
            </a:r>
          </a:p>
          <a:p>
            <a:pPr marL="0" lvl="0" indent="0" algn="l" rtl="0">
              <a:lnSpc>
                <a:spcPct val="115000"/>
              </a:lnSpc>
              <a:spcBef>
                <a:spcPts val="0"/>
              </a:spcBef>
              <a:spcAft>
                <a:spcPts val="1200"/>
              </a:spcAft>
              <a:buSzPts val="2800"/>
              <a:buNone/>
            </a:pPr>
            <a:endParaRPr lang="en-US" sz="2400" dirty="0"/>
          </a:p>
        </p:txBody>
      </p:sp>
      <p:pic>
        <p:nvPicPr>
          <p:cNvPr id="2" name="Picture 1" title="Tools for Teacher search bar"/>
          <p:cNvPicPr>
            <a:picLocks noChangeAspect="1"/>
          </p:cNvPicPr>
          <p:nvPr/>
        </p:nvPicPr>
        <p:blipFill>
          <a:blip r:embed="rId4"/>
          <a:stretch>
            <a:fillRect/>
          </a:stretch>
        </p:blipFill>
        <p:spPr>
          <a:xfrm>
            <a:off x="186098" y="2472905"/>
            <a:ext cx="5611959" cy="4201065"/>
          </a:xfrm>
          <a:prstGeom prst="rect">
            <a:avLst/>
          </a:prstGeom>
        </p:spPr>
      </p:pic>
      <p:pic>
        <p:nvPicPr>
          <p:cNvPr id="3" name="Picture 2" title="TIDE log in"/>
          <p:cNvPicPr>
            <a:picLocks noChangeAspect="1"/>
          </p:cNvPicPr>
          <p:nvPr/>
        </p:nvPicPr>
        <p:blipFill>
          <a:blip r:embed="rId5"/>
          <a:stretch>
            <a:fillRect/>
          </a:stretch>
        </p:blipFill>
        <p:spPr>
          <a:xfrm>
            <a:off x="6057833" y="2942719"/>
            <a:ext cx="2937743" cy="3731251"/>
          </a:xfrm>
          <a:prstGeom prst="rect">
            <a:avLst/>
          </a:prstGeom>
        </p:spPr>
      </p:pic>
      <p:sp>
        <p:nvSpPr>
          <p:cNvPr id="6" name="Rectangle 5" title="Searching for Oregon as a location"/>
          <p:cNvSpPr/>
          <p:nvPr/>
        </p:nvSpPr>
        <p:spPr>
          <a:xfrm>
            <a:off x="518361" y="5723909"/>
            <a:ext cx="3763229" cy="76715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233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200" dirty="0" smtClean="0">
                <a:solidFill>
                  <a:schemeClr val="lt1"/>
                </a:solidFill>
              </a:rPr>
              <a:t>Access Pathway #2</a:t>
            </a:r>
            <a:endParaRPr sz="3200" dirty="0">
              <a:solidFill>
                <a:schemeClr val="lt1"/>
              </a:solidFill>
            </a:endParaRPr>
          </a:p>
        </p:txBody>
      </p:sp>
      <p:sp>
        <p:nvSpPr>
          <p:cNvPr id="129" name="Google Shape;129;p5"/>
          <p:cNvSpPr txBox="1">
            <a:spLocks noGrp="1"/>
          </p:cNvSpPr>
          <p:nvPr>
            <p:ph type="body" idx="1"/>
          </p:nvPr>
        </p:nvSpPr>
        <p:spPr>
          <a:xfrm>
            <a:off x="5269648" y="1379011"/>
            <a:ext cx="3293508" cy="64229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1200"/>
              </a:spcAft>
              <a:buSzPts val="2800"/>
              <a:buNone/>
            </a:pPr>
            <a:r>
              <a:rPr lang="en-US" sz="2400" dirty="0" smtClean="0">
                <a:hlinkClick r:id="rId3"/>
              </a:rPr>
              <a:t>https://osasportal.org/</a:t>
            </a:r>
            <a:r>
              <a:rPr lang="en-US" sz="2400" dirty="0" smtClean="0"/>
              <a:t> </a:t>
            </a:r>
          </a:p>
        </p:txBody>
      </p:sp>
      <p:pic>
        <p:nvPicPr>
          <p:cNvPr id="5" name="Picture 4" title="Interim Assessments"/>
          <p:cNvPicPr>
            <a:picLocks noChangeAspect="1"/>
          </p:cNvPicPr>
          <p:nvPr/>
        </p:nvPicPr>
        <p:blipFill rotWithShape="1">
          <a:blip r:embed="rId4"/>
          <a:srcRect t="256"/>
          <a:stretch/>
        </p:blipFill>
        <p:spPr>
          <a:xfrm>
            <a:off x="145967" y="2155241"/>
            <a:ext cx="2057442" cy="3668667"/>
          </a:xfrm>
          <a:prstGeom prst="rect">
            <a:avLst/>
          </a:prstGeom>
        </p:spPr>
      </p:pic>
      <p:pic>
        <p:nvPicPr>
          <p:cNvPr id="6" name="Picture 5" title="Tools for Teachers in TIDE"/>
          <p:cNvPicPr>
            <a:picLocks noChangeAspect="1"/>
          </p:cNvPicPr>
          <p:nvPr/>
        </p:nvPicPr>
        <p:blipFill>
          <a:blip r:embed="rId5"/>
          <a:stretch>
            <a:fillRect/>
          </a:stretch>
        </p:blipFill>
        <p:spPr>
          <a:xfrm>
            <a:off x="2460178" y="2155241"/>
            <a:ext cx="3664800" cy="3951673"/>
          </a:xfrm>
          <a:prstGeom prst="rect">
            <a:avLst/>
          </a:prstGeom>
        </p:spPr>
      </p:pic>
      <p:sp>
        <p:nvSpPr>
          <p:cNvPr id="7" name="Rectangle 6" title="Interims Assessment in TIDE"/>
          <p:cNvSpPr/>
          <p:nvPr/>
        </p:nvSpPr>
        <p:spPr>
          <a:xfrm>
            <a:off x="78821" y="5056750"/>
            <a:ext cx="2191733" cy="76715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Tools for Teachers in TIDE"/>
          <p:cNvSpPr/>
          <p:nvPr/>
        </p:nvSpPr>
        <p:spPr>
          <a:xfrm>
            <a:off x="3695445" y="3466240"/>
            <a:ext cx="1194266" cy="132967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title="TIDE log in"/>
          <p:cNvPicPr>
            <a:picLocks noChangeAspect="1"/>
          </p:cNvPicPr>
          <p:nvPr/>
        </p:nvPicPr>
        <p:blipFill>
          <a:blip r:embed="rId6"/>
          <a:stretch>
            <a:fillRect/>
          </a:stretch>
        </p:blipFill>
        <p:spPr>
          <a:xfrm>
            <a:off x="6314602" y="3000191"/>
            <a:ext cx="2515769" cy="3195298"/>
          </a:xfrm>
          <a:prstGeom prst="rect">
            <a:avLst/>
          </a:prstGeom>
        </p:spPr>
      </p:pic>
    </p:spTree>
    <p:extLst>
      <p:ext uri="{BB962C8B-B14F-4D97-AF65-F5344CB8AC3E}">
        <p14:creationId xmlns:p14="http://schemas.microsoft.com/office/powerpoint/2010/main" val="42578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200" dirty="0" smtClean="0">
                <a:solidFill>
                  <a:schemeClr val="lt1"/>
                </a:solidFill>
              </a:rPr>
              <a:t>Access Pathway #3</a:t>
            </a:r>
            <a:endParaRPr sz="3200" dirty="0">
              <a:solidFill>
                <a:schemeClr val="lt1"/>
              </a:solidFill>
            </a:endParaRPr>
          </a:p>
        </p:txBody>
      </p:sp>
      <p:sp>
        <p:nvSpPr>
          <p:cNvPr id="129" name="Google Shape;129;p5"/>
          <p:cNvSpPr txBox="1">
            <a:spLocks noGrp="1"/>
          </p:cNvSpPr>
          <p:nvPr>
            <p:ph type="body" idx="1"/>
          </p:nvPr>
        </p:nvSpPr>
        <p:spPr>
          <a:xfrm>
            <a:off x="5239597" y="1194414"/>
            <a:ext cx="3293508" cy="642296"/>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1200"/>
              </a:spcAft>
              <a:buSzPts val="2800"/>
              <a:buNone/>
            </a:pPr>
            <a:r>
              <a:rPr lang="en-US" sz="2400" dirty="0" smtClean="0"/>
              <a:t>Connection Playlist</a:t>
            </a:r>
          </a:p>
        </p:txBody>
      </p:sp>
      <p:pic>
        <p:nvPicPr>
          <p:cNvPr id="10" name="Picture 9" title="Test Recources in TIDE"/>
          <p:cNvPicPr>
            <a:picLocks noChangeAspect="1"/>
          </p:cNvPicPr>
          <p:nvPr/>
        </p:nvPicPr>
        <p:blipFill>
          <a:blip r:embed="rId3"/>
          <a:stretch>
            <a:fillRect/>
          </a:stretch>
        </p:blipFill>
        <p:spPr>
          <a:xfrm>
            <a:off x="0" y="1883846"/>
            <a:ext cx="9144000" cy="4333632"/>
          </a:xfrm>
          <a:prstGeom prst="rect">
            <a:avLst/>
          </a:prstGeom>
        </p:spPr>
      </p:pic>
      <p:pic>
        <p:nvPicPr>
          <p:cNvPr id="11" name="Picture 10" title="Centralized Reporting System button"/>
          <p:cNvPicPr>
            <a:picLocks noChangeAspect="1"/>
          </p:cNvPicPr>
          <p:nvPr/>
        </p:nvPicPr>
        <p:blipFill rotWithShape="1">
          <a:blip r:embed="rId4"/>
          <a:srcRect t="32478" r="67912" b="33302"/>
          <a:stretch/>
        </p:blipFill>
        <p:spPr>
          <a:xfrm>
            <a:off x="3507659" y="266164"/>
            <a:ext cx="1175957" cy="1352282"/>
          </a:xfrm>
          <a:prstGeom prst="rect">
            <a:avLst/>
          </a:prstGeom>
        </p:spPr>
      </p:pic>
      <p:sp>
        <p:nvSpPr>
          <p:cNvPr id="12" name="Rectangle 11" descr="Box around Interim Assessment button" title="Red Box"/>
          <p:cNvSpPr/>
          <p:nvPr/>
        </p:nvSpPr>
        <p:spPr>
          <a:xfrm>
            <a:off x="460279" y="2573163"/>
            <a:ext cx="960784" cy="4041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3" name="Picture 12" title="Test Resources pop-up in TIDE"/>
          <p:cNvPicPr>
            <a:picLocks noChangeAspect="1"/>
          </p:cNvPicPr>
          <p:nvPr/>
        </p:nvPicPr>
        <p:blipFill>
          <a:blip r:embed="rId5"/>
          <a:stretch>
            <a:fillRect/>
          </a:stretch>
        </p:blipFill>
        <p:spPr>
          <a:xfrm>
            <a:off x="1760601" y="2262389"/>
            <a:ext cx="6366273" cy="3687642"/>
          </a:xfrm>
          <a:prstGeom prst="rect">
            <a:avLst/>
          </a:prstGeom>
        </p:spPr>
      </p:pic>
      <p:sp>
        <p:nvSpPr>
          <p:cNvPr id="14" name="Rectangle 13" descr="Box around Interim Assessment button" title="Red Box"/>
          <p:cNvSpPr/>
          <p:nvPr/>
        </p:nvSpPr>
        <p:spPr>
          <a:xfrm>
            <a:off x="2067992" y="3949055"/>
            <a:ext cx="5775241" cy="6615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71888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sz="3600" dirty="0" smtClean="0">
                <a:solidFill>
                  <a:schemeClr val="lt1"/>
                </a:solidFill>
              </a:rPr>
              <a:t>Potential Entry Points</a:t>
            </a:r>
            <a:endParaRPr sz="3600" dirty="0">
              <a:solidFill>
                <a:schemeClr val="lt1"/>
              </a:solidFill>
            </a:endParaRPr>
          </a:p>
        </p:txBody>
      </p:sp>
      <p:sp>
        <p:nvSpPr>
          <p:cNvPr id="129" name="Google Shape;129;p5"/>
          <p:cNvSpPr txBox="1">
            <a:spLocks noGrp="1"/>
          </p:cNvSpPr>
          <p:nvPr>
            <p:ph type="body" idx="1"/>
          </p:nvPr>
        </p:nvSpPr>
        <p:spPr>
          <a:xfrm>
            <a:off x="319610" y="2107842"/>
            <a:ext cx="8699894" cy="2957848"/>
          </a:xfrm>
          <a:prstGeom prst="rect">
            <a:avLst/>
          </a:prstGeom>
          <a:noFill/>
          <a:ln>
            <a:noFill/>
          </a:ln>
        </p:spPr>
        <p:txBody>
          <a:bodyPr spcFirstLastPara="1" wrap="square" lIns="91425" tIns="45700" rIns="91425" bIns="45700" anchor="t" anchorCtr="0">
            <a:noAutofit/>
          </a:bodyPr>
          <a:lstStyle/>
          <a:p>
            <a:pPr marL="514350" lvl="0" indent="-514350" algn="l" rtl="0">
              <a:lnSpc>
                <a:spcPct val="115000"/>
              </a:lnSpc>
              <a:spcBef>
                <a:spcPts val="0"/>
              </a:spcBef>
              <a:spcAft>
                <a:spcPts val="1200"/>
              </a:spcAft>
              <a:buSzPts val="2800"/>
              <a:buAutoNum type="arabicPeriod"/>
            </a:pPr>
            <a:r>
              <a:rPr lang="en-US" dirty="0" smtClean="0"/>
              <a:t>“Window Shopping”</a:t>
            </a:r>
          </a:p>
          <a:p>
            <a:pPr marL="457200" lvl="1" indent="0">
              <a:lnSpc>
                <a:spcPct val="115000"/>
              </a:lnSpc>
              <a:spcBef>
                <a:spcPts val="0"/>
              </a:spcBef>
              <a:spcAft>
                <a:spcPts val="1200"/>
              </a:spcAft>
              <a:buSzPts val="2800"/>
              <a:buNone/>
            </a:pPr>
            <a:r>
              <a:rPr lang="en-US" dirty="0" smtClean="0"/>
              <a:t>Browse instructional activities</a:t>
            </a:r>
          </a:p>
          <a:p>
            <a:pPr marL="514350" lvl="0" indent="-514350" algn="l" rtl="0">
              <a:lnSpc>
                <a:spcPct val="200000"/>
              </a:lnSpc>
              <a:spcBef>
                <a:spcPts val="0"/>
              </a:spcBef>
              <a:spcAft>
                <a:spcPts val="1200"/>
              </a:spcAft>
              <a:buSzPts val="2800"/>
              <a:buAutoNum type="arabicPeriod"/>
            </a:pPr>
            <a:r>
              <a:rPr lang="en-US" dirty="0" smtClean="0"/>
              <a:t>“Add to Your Toolbox”</a:t>
            </a:r>
          </a:p>
          <a:p>
            <a:pPr marL="457200" lvl="1" indent="0">
              <a:lnSpc>
                <a:spcPct val="115000"/>
              </a:lnSpc>
              <a:spcBef>
                <a:spcPts val="0"/>
              </a:spcBef>
              <a:spcAft>
                <a:spcPts val="1200"/>
              </a:spcAft>
              <a:buSzPts val="2800"/>
              <a:buNone/>
            </a:pPr>
            <a:r>
              <a:rPr lang="en-US" dirty="0"/>
              <a:t>Implement new formative assessment &amp; accessibility </a:t>
            </a:r>
            <a:r>
              <a:rPr lang="en-US" dirty="0" smtClean="0"/>
              <a:t>strategies</a:t>
            </a:r>
          </a:p>
          <a:p>
            <a:pPr marL="514350" lvl="0" indent="-514350" algn="l" rtl="0">
              <a:lnSpc>
                <a:spcPct val="200000"/>
              </a:lnSpc>
              <a:spcBef>
                <a:spcPts val="0"/>
              </a:spcBef>
              <a:spcAft>
                <a:spcPts val="1200"/>
              </a:spcAft>
              <a:buSzPts val="2800"/>
              <a:buAutoNum type="arabicPeriod"/>
            </a:pPr>
            <a:r>
              <a:rPr lang="en-US" dirty="0" smtClean="0"/>
              <a:t>“Match Maker”</a:t>
            </a:r>
          </a:p>
          <a:p>
            <a:pPr marL="457200" lvl="1" indent="0">
              <a:lnSpc>
                <a:spcPct val="115000"/>
              </a:lnSpc>
              <a:spcBef>
                <a:spcPts val="0"/>
              </a:spcBef>
              <a:spcAft>
                <a:spcPts val="1200"/>
              </a:spcAft>
              <a:buSzPts val="2800"/>
              <a:buNone/>
            </a:pPr>
            <a:r>
              <a:rPr lang="en-US" dirty="0" smtClean="0"/>
              <a:t>Interpret student evidence to determine instructional next steps</a:t>
            </a:r>
          </a:p>
        </p:txBody>
      </p:sp>
      <p:pic>
        <p:nvPicPr>
          <p:cNvPr id="7" name="Picture 6" title="Tools for Teachers Logo Slide 19"/>
          <p:cNvPicPr>
            <a:picLocks noChangeAspect="1"/>
          </p:cNvPicPr>
          <p:nvPr/>
        </p:nvPicPr>
        <p:blipFill rotWithShape="1">
          <a:blip r:embed="rId3"/>
          <a:srcRect r="29191" b="58311"/>
          <a:stretch/>
        </p:blipFill>
        <p:spPr>
          <a:xfrm>
            <a:off x="5147028" y="1669960"/>
            <a:ext cx="3623485" cy="1596980"/>
          </a:xfrm>
          <a:prstGeom prst="rect">
            <a:avLst/>
          </a:prstGeom>
        </p:spPr>
      </p:pic>
    </p:spTree>
    <p:extLst>
      <p:ext uri="{BB962C8B-B14F-4D97-AF65-F5344CB8AC3E}">
        <p14:creationId xmlns:p14="http://schemas.microsoft.com/office/powerpoint/2010/main" val="2893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0" end="0"/>
                                            </p:txEl>
                                          </p:spTgt>
                                        </p:tgtEl>
                                        <p:attrNameLst>
                                          <p:attrName>style.visibility</p:attrName>
                                        </p:attrNameLst>
                                      </p:cBhvr>
                                      <p:to>
                                        <p:strVal val="visible"/>
                                      </p:to>
                                    </p:set>
                                    <p:animEffect transition="in" filter="fade">
                                      <p:cBhvr>
                                        <p:cTn id="7" dur="500"/>
                                        <p:tgtEl>
                                          <p:spTgt spid="1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9">
                                            <p:txEl>
                                              <p:pRg st="1" end="1"/>
                                            </p:txEl>
                                          </p:spTgt>
                                        </p:tgtEl>
                                        <p:attrNameLst>
                                          <p:attrName>style.visibility</p:attrName>
                                        </p:attrNameLst>
                                      </p:cBhvr>
                                      <p:to>
                                        <p:strVal val="visible"/>
                                      </p:to>
                                    </p:set>
                                    <p:animEffect transition="in" filter="fade">
                                      <p:cBhvr>
                                        <p:cTn id="10" dur="500"/>
                                        <p:tgtEl>
                                          <p:spTgt spid="12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9">
                                            <p:txEl>
                                              <p:pRg st="2" end="2"/>
                                            </p:txEl>
                                          </p:spTgt>
                                        </p:tgtEl>
                                        <p:attrNameLst>
                                          <p:attrName>style.visibility</p:attrName>
                                        </p:attrNameLst>
                                      </p:cBhvr>
                                      <p:to>
                                        <p:strVal val="visible"/>
                                      </p:to>
                                    </p:set>
                                    <p:animEffect transition="in" filter="fade">
                                      <p:cBhvr>
                                        <p:cTn id="15" dur="500"/>
                                        <p:tgtEl>
                                          <p:spTgt spid="12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9">
                                            <p:txEl>
                                              <p:pRg st="3" end="3"/>
                                            </p:txEl>
                                          </p:spTgt>
                                        </p:tgtEl>
                                        <p:attrNameLst>
                                          <p:attrName>style.visibility</p:attrName>
                                        </p:attrNameLst>
                                      </p:cBhvr>
                                      <p:to>
                                        <p:strVal val="visible"/>
                                      </p:to>
                                    </p:set>
                                    <p:animEffect transition="in" filter="fade">
                                      <p:cBhvr>
                                        <p:cTn id="18" dur="500"/>
                                        <p:tgtEl>
                                          <p:spTgt spid="12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9">
                                            <p:txEl>
                                              <p:pRg st="4" end="4"/>
                                            </p:txEl>
                                          </p:spTgt>
                                        </p:tgtEl>
                                        <p:attrNameLst>
                                          <p:attrName>style.visibility</p:attrName>
                                        </p:attrNameLst>
                                      </p:cBhvr>
                                      <p:to>
                                        <p:strVal val="visible"/>
                                      </p:to>
                                    </p:set>
                                    <p:animEffect transition="in" filter="fade">
                                      <p:cBhvr>
                                        <p:cTn id="23" dur="500"/>
                                        <p:tgtEl>
                                          <p:spTgt spid="12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29">
                                            <p:txEl>
                                              <p:pRg st="5" end="5"/>
                                            </p:txEl>
                                          </p:spTgt>
                                        </p:tgtEl>
                                        <p:attrNameLst>
                                          <p:attrName>style.visibility</p:attrName>
                                        </p:attrNameLst>
                                      </p:cBhvr>
                                      <p:to>
                                        <p:strVal val="visible"/>
                                      </p:to>
                                    </p:set>
                                    <p:animEffect transition="in" filter="fade">
                                      <p:cBhvr>
                                        <p:cTn id="26" dur="500"/>
                                        <p:tgtEl>
                                          <p:spTgt spid="1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5" name="Google Shape;105;g93ce3ff203_0_25"/>
          <p:cNvSpPr txBox="1">
            <a:spLocks noGrp="1"/>
          </p:cNvSpPr>
          <p:nvPr>
            <p:ph type="body" idx="1"/>
          </p:nvPr>
        </p:nvSpPr>
        <p:spPr>
          <a:xfrm>
            <a:off x="160876" y="2287825"/>
            <a:ext cx="4924080" cy="4134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t>The Oregon Statewide Assessment webinar series is designed to help teams of educators and administrators improve their teaching and learning systems using the tools and resources provided in a </a:t>
            </a:r>
            <a:r>
              <a:rPr lang="en-US" b="1" dirty="0"/>
              <a:t>balanced assessment system</a:t>
            </a:r>
            <a:r>
              <a:rPr lang="en-US" dirty="0"/>
              <a:t>.</a:t>
            </a:r>
            <a:endParaRPr dirty="0"/>
          </a:p>
        </p:txBody>
      </p:sp>
      <p:sp>
        <p:nvSpPr>
          <p:cNvPr id="106" name="Google Shape;106;g93ce3ff203_0_2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Purpose</a:t>
            </a:r>
            <a:endParaRPr>
              <a:solidFill>
                <a:schemeClr val="lt1"/>
              </a:solidFill>
            </a:endParaRPr>
          </a:p>
        </p:txBody>
      </p:sp>
      <p:pic>
        <p:nvPicPr>
          <p:cNvPr id="6" name="Google Shape;192;p10" title="Balanced Assessment System"/>
          <p:cNvPicPr preferRelativeResize="0"/>
          <p:nvPr/>
        </p:nvPicPr>
        <p:blipFill rotWithShape="1">
          <a:blip r:embed="rId3">
            <a:alphaModFix/>
          </a:blip>
          <a:srcRect/>
          <a:stretch/>
        </p:blipFill>
        <p:spPr>
          <a:xfrm>
            <a:off x="4907081" y="2287825"/>
            <a:ext cx="4236919" cy="3268599"/>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Tools for Teachers Interface</a:t>
            </a:r>
            <a:endParaRPr sz="3200" dirty="0">
              <a:solidFill>
                <a:schemeClr val="lt1"/>
              </a:solidFill>
            </a:endParaRPr>
          </a:p>
        </p:txBody>
      </p:sp>
      <p:grpSp>
        <p:nvGrpSpPr>
          <p:cNvPr id="5" name="Group 4" title="Tools for Teachers Interface Menu"/>
          <p:cNvGrpSpPr/>
          <p:nvPr/>
        </p:nvGrpSpPr>
        <p:grpSpPr>
          <a:xfrm>
            <a:off x="4434655" y="1698835"/>
            <a:ext cx="4084013" cy="4640803"/>
            <a:chOff x="659068" y="2294670"/>
            <a:chExt cx="4084013" cy="4640803"/>
          </a:xfrm>
        </p:grpSpPr>
        <p:pic>
          <p:nvPicPr>
            <p:cNvPr id="2" name="Picture 1" title="Decorative Figure"/>
            <p:cNvPicPr>
              <a:picLocks noChangeAspect="1"/>
            </p:cNvPicPr>
            <p:nvPr/>
          </p:nvPicPr>
          <p:blipFill>
            <a:blip r:embed="rId3"/>
            <a:stretch>
              <a:fillRect/>
            </a:stretch>
          </p:blipFill>
          <p:spPr>
            <a:xfrm>
              <a:off x="659068" y="2294670"/>
              <a:ext cx="4084013" cy="3034383"/>
            </a:xfrm>
            <a:prstGeom prst="rect">
              <a:avLst/>
            </a:prstGeom>
          </p:spPr>
        </p:pic>
        <p:pic>
          <p:nvPicPr>
            <p:cNvPr id="4" name="Picture 3" title="Tools for Teachers Interface Menu"/>
            <p:cNvPicPr>
              <a:picLocks noChangeAspect="1"/>
            </p:cNvPicPr>
            <p:nvPr/>
          </p:nvPicPr>
          <p:blipFill>
            <a:blip r:embed="rId4"/>
            <a:stretch>
              <a:fillRect/>
            </a:stretch>
          </p:blipFill>
          <p:spPr>
            <a:xfrm>
              <a:off x="659068" y="5329471"/>
              <a:ext cx="4084013" cy="1606002"/>
            </a:xfrm>
            <a:prstGeom prst="rect">
              <a:avLst/>
            </a:prstGeom>
          </p:spPr>
        </p:pic>
      </p:grpSp>
      <p:pic>
        <p:nvPicPr>
          <p:cNvPr id="14" name="Picture 13" title="Tools for Teachers logo"/>
          <p:cNvPicPr>
            <a:picLocks noChangeAspect="1"/>
          </p:cNvPicPr>
          <p:nvPr/>
        </p:nvPicPr>
        <p:blipFill>
          <a:blip r:embed="rId5"/>
          <a:stretch>
            <a:fillRect/>
          </a:stretch>
        </p:blipFill>
        <p:spPr>
          <a:xfrm>
            <a:off x="323008" y="3123797"/>
            <a:ext cx="3646760" cy="1729999"/>
          </a:xfrm>
          <a:prstGeom prst="rect">
            <a:avLst/>
          </a:prstGeom>
        </p:spPr>
      </p:pic>
      <p:sp>
        <p:nvSpPr>
          <p:cNvPr id="15" name="Rectangle 14" title="Find Resources"/>
          <p:cNvSpPr/>
          <p:nvPr/>
        </p:nvSpPr>
        <p:spPr>
          <a:xfrm>
            <a:off x="4507606" y="1828799"/>
            <a:ext cx="3936642" cy="6396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title="Formative Assessment Strategies"/>
          <p:cNvSpPr/>
          <p:nvPr/>
        </p:nvSpPr>
        <p:spPr>
          <a:xfrm>
            <a:off x="4507606" y="2539284"/>
            <a:ext cx="3936642" cy="6396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title="Accessibility Strategies"/>
          <p:cNvSpPr/>
          <p:nvPr/>
        </p:nvSpPr>
        <p:spPr>
          <a:xfrm>
            <a:off x="4507606" y="3216026"/>
            <a:ext cx="3936642" cy="6396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title="Interim Assessment Item Portal"/>
          <p:cNvSpPr/>
          <p:nvPr/>
        </p:nvSpPr>
        <p:spPr>
          <a:xfrm>
            <a:off x="4507606" y="3867649"/>
            <a:ext cx="3936642" cy="6396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title="Bookmards and Notes"/>
          <p:cNvSpPr/>
          <p:nvPr/>
        </p:nvSpPr>
        <p:spPr>
          <a:xfrm>
            <a:off x="4509017" y="4846516"/>
            <a:ext cx="3936642" cy="639651"/>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988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8" grpId="0" animBg="1"/>
      <p:bldP spid="18" grpId="1" animBg="1"/>
      <p:bldP spid="19" grpId="0" animBg="1"/>
      <p:bldP spid="19" grpId="1"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21</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a:t>
            </a:r>
            <a:r>
              <a:rPr lang="en-US" sz="3200" i="1" dirty="0">
                <a:solidFill>
                  <a:srgbClr val="FFFFFF"/>
                </a:solidFill>
                <a:latin typeface="Calibri"/>
                <a:ea typeface="Calibri"/>
                <a:cs typeface="Calibri"/>
                <a:sym typeface="Calibri"/>
              </a:rPr>
              <a:t>can </a:t>
            </a:r>
            <a:r>
              <a:rPr lang="en-US" sz="3200" i="1" dirty="0" smtClean="0">
                <a:solidFill>
                  <a:srgbClr val="FFFFFF"/>
                </a:solidFill>
                <a:latin typeface="Calibri"/>
                <a:ea typeface="Calibri"/>
                <a:cs typeface="Calibri"/>
                <a:sym typeface="Calibri"/>
              </a:rPr>
              <a:t>explore </a:t>
            </a:r>
            <a:r>
              <a:rPr lang="en-US" sz="3200" i="1" dirty="0">
                <a:solidFill>
                  <a:srgbClr val="FFFFFF"/>
                </a:solidFill>
                <a:latin typeface="Calibri"/>
                <a:ea typeface="Calibri"/>
                <a:cs typeface="Calibri"/>
                <a:sym typeface="Calibri"/>
              </a:rPr>
              <a:t>the components of a </a:t>
            </a:r>
            <a:endParaRPr lang="en-US" sz="3200" i="1" dirty="0" smtClean="0">
              <a:solidFill>
                <a:srgbClr val="FFFFFF"/>
              </a:solidFill>
              <a:latin typeface="Calibri"/>
              <a:ea typeface="Calibri"/>
              <a:cs typeface="Calibri"/>
              <a:sym typeface="Calibri"/>
            </a:endParaRPr>
          </a:p>
          <a:p>
            <a:pPr lvl="0" algn="ctr">
              <a:lnSpc>
                <a:spcPct val="115000"/>
              </a:lnSpc>
              <a:buSzPts val="3200"/>
            </a:pPr>
            <a:r>
              <a:rPr lang="en-US" sz="3200" i="1" dirty="0" smtClean="0">
                <a:solidFill>
                  <a:srgbClr val="FFFFFF"/>
                </a:solidFill>
                <a:latin typeface="Calibri"/>
                <a:ea typeface="Calibri"/>
                <a:cs typeface="Calibri"/>
                <a:sym typeface="Calibri"/>
              </a:rPr>
              <a:t>Tools </a:t>
            </a:r>
            <a:r>
              <a:rPr lang="en-US" sz="3200" i="1" dirty="0">
                <a:solidFill>
                  <a:srgbClr val="FFFFFF"/>
                </a:solidFill>
                <a:latin typeface="Calibri"/>
                <a:ea typeface="Calibri"/>
                <a:cs typeface="Calibri"/>
                <a:sym typeface="Calibri"/>
              </a:rPr>
              <a:t>for Teachers resource.</a:t>
            </a: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#3</a:t>
            </a:r>
            <a:endParaRPr dirty="0"/>
          </a:p>
        </p:txBody>
      </p:sp>
    </p:spTree>
    <p:extLst>
      <p:ext uri="{BB962C8B-B14F-4D97-AF65-F5344CB8AC3E}">
        <p14:creationId xmlns:p14="http://schemas.microsoft.com/office/powerpoint/2010/main" val="33447003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Find Resources</a:t>
            </a:r>
            <a:endParaRPr sz="3200" dirty="0">
              <a:solidFill>
                <a:schemeClr val="lt1"/>
              </a:solidFill>
            </a:endParaRPr>
          </a:p>
        </p:txBody>
      </p:sp>
      <p:pic>
        <p:nvPicPr>
          <p:cNvPr id="2" name="Picture 1" title="Find Resources"/>
          <p:cNvPicPr>
            <a:picLocks noChangeAspect="1"/>
          </p:cNvPicPr>
          <p:nvPr/>
        </p:nvPicPr>
        <p:blipFill rotWithShape="1">
          <a:blip r:embed="rId3"/>
          <a:srcRect t="4852" b="75438"/>
          <a:stretch/>
        </p:blipFill>
        <p:spPr>
          <a:xfrm>
            <a:off x="4750956" y="1581510"/>
            <a:ext cx="4084013" cy="598098"/>
          </a:xfrm>
          <a:prstGeom prst="rect">
            <a:avLst/>
          </a:prstGeom>
        </p:spPr>
      </p:pic>
      <p:pic>
        <p:nvPicPr>
          <p:cNvPr id="3" name="Picture 2" title="Search for Resources"/>
          <p:cNvPicPr>
            <a:picLocks noChangeAspect="1"/>
          </p:cNvPicPr>
          <p:nvPr/>
        </p:nvPicPr>
        <p:blipFill>
          <a:blip r:embed="rId4"/>
          <a:stretch>
            <a:fillRect/>
          </a:stretch>
        </p:blipFill>
        <p:spPr>
          <a:xfrm>
            <a:off x="321236" y="2700318"/>
            <a:ext cx="8431707" cy="3167145"/>
          </a:xfrm>
          <a:prstGeom prst="rect">
            <a:avLst/>
          </a:prstGeom>
        </p:spPr>
      </p:pic>
      <p:sp>
        <p:nvSpPr>
          <p:cNvPr id="8" name="Rectangle 7" title="Filtering resources"/>
          <p:cNvSpPr/>
          <p:nvPr/>
        </p:nvSpPr>
        <p:spPr>
          <a:xfrm>
            <a:off x="548640" y="4371422"/>
            <a:ext cx="3846379" cy="4247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747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Search Filters</a:t>
            </a:r>
            <a:endParaRPr sz="3200" dirty="0">
              <a:solidFill>
                <a:schemeClr val="lt1"/>
              </a:solidFill>
            </a:endParaRPr>
          </a:p>
        </p:txBody>
      </p:sp>
      <p:pic>
        <p:nvPicPr>
          <p:cNvPr id="2" name="Picture 1" title="Find Resources"/>
          <p:cNvPicPr>
            <a:picLocks noChangeAspect="1"/>
          </p:cNvPicPr>
          <p:nvPr/>
        </p:nvPicPr>
        <p:blipFill rotWithShape="1">
          <a:blip r:embed="rId3"/>
          <a:srcRect t="4852" b="75438"/>
          <a:stretch/>
        </p:blipFill>
        <p:spPr>
          <a:xfrm>
            <a:off x="4750956" y="1581510"/>
            <a:ext cx="4084013" cy="598098"/>
          </a:xfrm>
          <a:prstGeom prst="rect">
            <a:avLst/>
          </a:prstGeom>
        </p:spPr>
      </p:pic>
      <p:pic>
        <p:nvPicPr>
          <p:cNvPr id="4" name="Picture 3" title="Filter Resources by type, grades, and/or subjects"/>
          <p:cNvPicPr>
            <a:picLocks noChangeAspect="1"/>
          </p:cNvPicPr>
          <p:nvPr/>
        </p:nvPicPr>
        <p:blipFill>
          <a:blip r:embed="rId4"/>
          <a:stretch>
            <a:fillRect/>
          </a:stretch>
        </p:blipFill>
        <p:spPr>
          <a:xfrm>
            <a:off x="1128703" y="2229789"/>
            <a:ext cx="6772275" cy="4210050"/>
          </a:xfrm>
          <a:prstGeom prst="rect">
            <a:avLst/>
          </a:prstGeom>
        </p:spPr>
      </p:pic>
    </p:spTree>
    <p:extLst>
      <p:ext uri="{BB962C8B-B14F-4D97-AF65-F5344CB8AC3E}">
        <p14:creationId xmlns:p14="http://schemas.microsoft.com/office/powerpoint/2010/main" val="2100099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Using Filters</a:t>
            </a:r>
            <a:endParaRPr sz="3200" dirty="0">
              <a:solidFill>
                <a:schemeClr val="lt1"/>
              </a:solidFill>
            </a:endParaRPr>
          </a:p>
        </p:txBody>
      </p:sp>
      <p:pic>
        <p:nvPicPr>
          <p:cNvPr id="2" name="Picture 1" title="Find Resources"/>
          <p:cNvPicPr>
            <a:picLocks noChangeAspect="1"/>
          </p:cNvPicPr>
          <p:nvPr/>
        </p:nvPicPr>
        <p:blipFill rotWithShape="1">
          <a:blip r:embed="rId3"/>
          <a:srcRect t="4852" b="75438"/>
          <a:stretch/>
        </p:blipFill>
        <p:spPr>
          <a:xfrm>
            <a:off x="4750956" y="1581510"/>
            <a:ext cx="4084013" cy="598098"/>
          </a:xfrm>
          <a:prstGeom prst="rect">
            <a:avLst/>
          </a:prstGeom>
        </p:spPr>
      </p:pic>
      <p:pic>
        <p:nvPicPr>
          <p:cNvPr id="3" name="Picture 2" title="Search menu"/>
          <p:cNvPicPr>
            <a:picLocks noChangeAspect="1"/>
          </p:cNvPicPr>
          <p:nvPr/>
        </p:nvPicPr>
        <p:blipFill>
          <a:blip r:embed="rId4"/>
          <a:stretch>
            <a:fillRect/>
          </a:stretch>
        </p:blipFill>
        <p:spPr>
          <a:xfrm>
            <a:off x="270658" y="2183109"/>
            <a:ext cx="6087214" cy="1339953"/>
          </a:xfrm>
          <a:prstGeom prst="rect">
            <a:avLst/>
          </a:prstGeom>
        </p:spPr>
      </p:pic>
      <p:sp>
        <p:nvSpPr>
          <p:cNvPr id="6" name="Rectangle 5" title="Found 218 Resources"/>
          <p:cNvSpPr/>
          <p:nvPr/>
        </p:nvSpPr>
        <p:spPr>
          <a:xfrm>
            <a:off x="193294" y="3098309"/>
            <a:ext cx="2582900" cy="42475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title="Select a type"/>
          <p:cNvPicPr>
            <a:picLocks noChangeAspect="1"/>
          </p:cNvPicPr>
          <p:nvPr/>
        </p:nvPicPr>
        <p:blipFill>
          <a:blip r:embed="rId5"/>
          <a:stretch>
            <a:fillRect/>
          </a:stretch>
        </p:blipFill>
        <p:spPr>
          <a:xfrm>
            <a:off x="4223936" y="2999258"/>
            <a:ext cx="1400175" cy="723900"/>
          </a:xfrm>
          <a:prstGeom prst="rect">
            <a:avLst/>
          </a:prstGeom>
        </p:spPr>
      </p:pic>
      <p:pic>
        <p:nvPicPr>
          <p:cNvPr id="7" name="Picture 6" title="Found 131 resources"/>
          <p:cNvPicPr>
            <a:picLocks noChangeAspect="1"/>
          </p:cNvPicPr>
          <p:nvPr/>
        </p:nvPicPr>
        <p:blipFill>
          <a:blip r:embed="rId6"/>
          <a:stretch>
            <a:fillRect/>
          </a:stretch>
        </p:blipFill>
        <p:spPr>
          <a:xfrm>
            <a:off x="5777785" y="3098309"/>
            <a:ext cx="2971800" cy="428625"/>
          </a:xfrm>
          <a:prstGeom prst="rect">
            <a:avLst/>
          </a:prstGeom>
        </p:spPr>
      </p:pic>
      <p:pic>
        <p:nvPicPr>
          <p:cNvPr id="8" name="Picture 7" title="Grade"/>
          <p:cNvPicPr>
            <a:picLocks noChangeAspect="1"/>
          </p:cNvPicPr>
          <p:nvPr/>
        </p:nvPicPr>
        <p:blipFill>
          <a:blip r:embed="rId7"/>
          <a:stretch>
            <a:fillRect/>
          </a:stretch>
        </p:blipFill>
        <p:spPr>
          <a:xfrm>
            <a:off x="3781023" y="3852456"/>
            <a:ext cx="1143000" cy="781050"/>
          </a:xfrm>
          <a:prstGeom prst="rect">
            <a:avLst/>
          </a:prstGeom>
        </p:spPr>
      </p:pic>
      <p:pic>
        <p:nvPicPr>
          <p:cNvPr id="9" name="Picture 8" title="Found 22 resources"/>
          <p:cNvPicPr>
            <a:picLocks noChangeAspect="1"/>
          </p:cNvPicPr>
          <p:nvPr/>
        </p:nvPicPr>
        <p:blipFill>
          <a:blip r:embed="rId8"/>
          <a:stretch>
            <a:fillRect/>
          </a:stretch>
        </p:blipFill>
        <p:spPr>
          <a:xfrm>
            <a:off x="5196819" y="3979567"/>
            <a:ext cx="2886075" cy="466725"/>
          </a:xfrm>
          <a:prstGeom prst="rect">
            <a:avLst/>
          </a:prstGeom>
        </p:spPr>
      </p:pic>
      <p:pic>
        <p:nvPicPr>
          <p:cNvPr id="10" name="Picture 9" title="Subjects"/>
          <p:cNvPicPr>
            <a:picLocks noChangeAspect="1"/>
          </p:cNvPicPr>
          <p:nvPr/>
        </p:nvPicPr>
        <p:blipFill>
          <a:blip r:embed="rId9"/>
          <a:stretch>
            <a:fillRect/>
          </a:stretch>
        </p:blipFill>
        <p:spPr>
          <a:xfrm>
            <a:off x="3094485" y="4762804"/>
            <a:ext cx="1495425" cy="752475"/>
          </a:xfrm>
          <a:prstGeom prst="rect">
            <a:avLst/>
          </a:prstGeom>
        </p:spPr>
      </p:pic>
      <p:pic>
        <p:nvPicPr>
          <p:cNvPr id="11" name="Picture 10" title="Found 15 Resources"/>
          <p:cNvPicPr>
            <a:picLocks noChangeAspect="1"/>
          </p:cNvPicPr>
          <p:nvPr/>
        </p:nvPicPr>
        <p:blipFill>
          <a:blip r:embed="rId10"/>
          <a:stretch>
            <a:fillRect/>
          </a:stretch>
        </p:blipFill>
        <p:spPr>
          <a:xfrm>
            <a:off x="4772226" y="4909461"/>
            <a:ext cx="2905125" cy="381000"/>
          </a:xfrm>
          <a:prstGeom prst="rect">
            <a:avLst/>
          </a:prstGeom>
        </p:spPr>
      </p:pic>
      <p:sp>
        <p:nvSpPr>
          <p:cNvPr id="13" name="Rectangle 12" title="Decorative Figure"/>
          <p:cNvSpPr/>
          <p:nvPr/>
        </p:nvSpPr>
        <p:spPr>
          <a:xfrm>
            <a:off x="4119203" y="2904136"/>
            <a:ext cx="4823089" cy="85378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title="Decorative Figure"/>
          <p:cNvSpPr/>
          <p:nvPr/>
        </p:nvSpPr>
        <p:spPr>
          <a:xfrm>
            <a:off x="3655846" y="3776987"/>
            <a:ext cx="4823089" cy="85378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title="Decorative Figure"/>
          <p:cNvSpPr/>
          <p:nvPr/>
        </p:nvSpPr>
        <p:spPr>
          <a:xfrm>
            <a:off x="3044100" y="4649838"/>
            <a:ext cx="4823089" cy="853789"/>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title="Targets"/>
          <p:cNvPicPr>
            <a:picLocks noChangeAspect="1"/>
          </p:cNvPicPr>
          <p:nvPr/>
        </p:nvPicPr>
        <p:blipFill>
          <a:blip r:embed="rId11"/>
          <a:stretch>
            <a:fillRect/>
          </a:stretch>
        </p:blipFill>
        <p:spPr>
          <a:xfrm>
            <a:off x="749325" y="5616593"/>
            <a:ext cx="4829175" cy="771525"/>
          </a:xfrm>
          <a:prstGeom prst="rect">
            <a:avLst/>
          </a:prstGeom>
        </p:spPr>
      </p:pic>
      <p:pic>
        <p:nvPicPr>
          <p:cNvPr id="16" name="Picture 15" title="Found 4 resources"/>
          <p:cNvPicPr>
            <a:picLocks noChangeAspect="1"/>
          </p:cNvPicPr>
          <p:nvPr/>
        </p:nvPicPr>
        <p:blipFill>
          <a:blip r:embed="rId12"/>
          <a:stretch>
            <a:fillRect/>
          </a:stretch>
        </p:blipFill>
        <p:spPr>
          <a:xfrm>
            <a:off x="5636388" y="5852911"/>
            <a:ext cx="2705100" cy="381000"/>
          </a:xfrm>
          <a:prstGeom prst="rect">
            <a:avLst/>
          </a:prstGeom>
        </p:spPr>
      </p:pic>
      <p:sp>
        <p:nvSpPr>
          <p:cNvPr id="18" name="Rectangle 17" title="Decorative Figure"/>
          <p:cNvSpPr/>
          <p:nvPr/>
        </p:nvSpPr>
        <p:spPr>
          <a:xfrm>
            <a:off x="632555" y="5601261"/>
            <a:ext cx="7764470" cy="853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680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Basics</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pic>
        <p:nvPicPr>
          <p:cNvPr id="8" name="Picture 7" title="Plot Your Course Resource"/>
          <p:cNvPicPr>
            <a:picLocks noChangeAspect="1"/>
          </p:cNvPicPr>
          <p:nvPr/>
        </p:nvPicPr>
        <p:blipFill>
          <a:blip r:embed="rId3"/>
          <a:stretch>
            <a:fillRect/>
          </a:stretch>
        </p:blipFill>
        <p:spPr>
          <a:xfrm>
            <a:off x="-15376" y="2663056"/>
            <a:ext cx="9163300" cy="4206353"/>
          </a:xfrm>
          <a:prstGeom prst="rect">
            <a:avLst/>
          </a:prstGeom>
        </p:spPr>
      </p:pic>
      <p:pic>
        <p:nvPicPr>
          <p:cNvPr id="9" name="Picture 8" title="Instructional Resources Information"/>
          <p:cNvPicPr>
            <a:picLocks noChangeAspect="1"/>
          </p:cNvPicPr>
          <p:nvPr/>
        </p:nvPicPr>
        <p:blipFill>
          <a:blip r:embed="rId4"/>
          <a:stretch>
            <a:fillRect/>
          </a:stretch>
        </p:blipFill>
        <p:spPr>
          <a:xfrm>
            <a:off x="1020361" y="960067"/>
            <a:ext cx="5691187" cy="1515779"/>
          </a:xfrm>
          <a:prstGeom prst="rect">
            <a:avLst/>
          </a:prstGeom>
        </p:spPr>
      </p:pic>
      <p:pic>
        <p:nvPicPr>
          <p:cNvPr id="10" name="Picture 9" title="Find resources"/>
          <p:cNvPicPr>
            <a:picLocks noChangeAspect="1"/>
          </p:cNvPicPr>
          <p:nvPr/>
        </p:nvPicPr>
        <p:blipFill rotWithShape="1">
          <a:blip r:embed="rId5"/>
          <a:srcRect t="4852" b="75438"/>
          <a:stretch/>
        </p:blipFill>
        <p:spPr>
          <a:xfrm>
            <a:off x="2106973" y="226260"/>
            <a:ext cx="3517962" cy="515201"/>
          </a:xfrm>
          <a:prstGeom prst="rect">
            <a:avLst/>
          </a:prstGeom>
        </p:spPr>
      </p:pic>
    </p:spTree>
    <p:extLst>
      <p:ext uri="{BB962C8B-B14F-4D97-AF65-F5344CB8AC3E}">
        <p14:creationId xmlns:p14="http://schemas.microsoft.com/office/powerpoint/2010/main" val="28318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Basics</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4" name="Picture 3" title="Plot your course instructional resource"/>
          <p:cNvPicPr>
            <a:picLocks noChangeAspect="1"/>
          </p:cNvPicPr>
          <p:nvPr/>
        </p:nvPicPr>
        <p:blipFill>
          <a:blip r:embed="rId3"/>
          <a:stretch>
            <a:fillRect/>
          </a:stretch>
        </p:blipFill>
        <p:spPr>
          <a:xfrm>
            <a:off x="3151344" y="1012185"/>
            <a:ext cx="5570367" cy="1536653"/>
          </a:xfrm>
          <a:prstGeom prst="rect">
            <a:avLst/>
          </a:prstGeom>
        </p:spPr>
      </p:pic>
      <p:pic>
        <p:nvPicPr>
          <p:cNvPr id="5" name="Picture 4" title="Formative Assessment Process"/>
          <p:cNvPicPr>
            <a:picLocks noChangeAspect="1"/>
          </p:cNvPicPr>
          <p:nvPr/>
        </p:nvPicPr>
        <p:blipFill>
          <a:blip r:embed="rId4"/>
          <a:stretch>
            <a:fillRect/>
          </a:stretch>
        </p:blipFill>
        <p:spPr>
          <a:xfrm>
            <a:off x="72071" y="0"/>
            <a:ext cx="2838450" cy="6115050"/>
          </a:xfrm>
          <a:prstGeom prst="rect">
            <a:avLst/>
          </a:prstGeom>
        </p:spPr>
      </p:pic>
      <p:pic>
        <p:nvPicPr>
          <p:cNvPr id="6" name="Picture 5" title="Battleship"/>
          <p:cNvPicPr>
            <a:picLocks noChangeAspect="1"/>
          </p:cNvPicPr>
          <p:nvPr/>
        </p:nvPicPr>
        <p:blipFill>
          <a:blip r:embed="rId5"/>
          <a:stretch>
            <a:fillRect/>
          </a:stretch>
        </p:blipFill>
        <p:spPr>
          <a:xfrm>
            <a:off x="3768218" y="2617826"/>
            <a:ext cx="2024290" cy="2004379"/>
          </a:xfrm>
          <a:prstGeom prst="rect">
            <a:avLst/>
          </a:prstGeom>
        </p:spPr>
      </p:pic>
      <p:pic>
        <p:nvPicPr>
          <p:cNvPr id="7" name="Picture 6" title="Resource information"/>
          <p:cNvPicPr>
            <a:picLocks noChangeAspect="1"/>
          </p:cNvPicPr>
          <p:nvPr/>
        </p:nvPicPr>
        <p:blipFill>
          <a:blip r:embed="rId6"/>
          <a:stretch>
            <a:fillRect/>
          </a:stretch>
        </p:blipFill>
        <p:spPr>
          <a:xfrm>
            <a:off x="6106465" y="2617826"/>
            <a:ext cx="2507732" cy="3858699"/>
          </a:xfrm>
          <a:prstGeom prst="rect">
            <a:avLst/>
          </a:prstGeom>
        </p:spPr>
      </p:pic>
      <p:pic>
        <p:nvPicPr>
          <p:cNvPr id="8" name="Picture 7" title="Find Resources"/>
          <p:cNvPicPr>
            <a:picLocks noChangeAspect="1"/>
          </p:cNvPicPr>
          <p:nvPr/>
        </p:nvPicPr>
        <p:blipFill rotWithShape="1">
          <a:blip r:embed="rId7"/>
          <a:srcRect t="4852" b="75438"/>
          <a:stretch/>
        </p:blipFill>
        <p:spPr>
          <a:xfrm>
            <a:off x="2106973" y="226260"/>
            <a:ext cx="3517962" cy="515201"/>
          </a:xfrm>
          <a:prstGeom prst="rect">
            <a:avLst/>
          </a:prstGeom>
        </p:spPr>
      </p:pic>
      <p:sp>
        <p:nvSpPr>
          <p:cNvPr id="9" name="Rectangle 8" title="Decorative Figure"/>
          <p:cNvSpPr/>
          <p:nvPr/>
        </p:nvSpPr>
        <p:spPr>
          <a:xfrm>
            <a:off x="72071" y="4971057"/>
            <a:ext cx="2838450" cy="1143993"/>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584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Built on Formative Assessment</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pic>
        <p:nvPicPr>
          <p:cNvPr id="9" name="Picture 8" title="Formative Assessment Process"/>
          <p:cNvPicPr>
            <a:picLocks noChangeAspect="1"/>
          </p:cNvPicPr>
          <p:nvPr/>
        </p:nvPicPr>
        <p:blipFill>
          <a:blip r:embed="rId3"/>
          <a:stretch>
            <a:fillRect/>
          </a:stretch>
        </p:blipFill>
        <p:spPr>
          <a:xfrm>
            <a:off x="185513" y="1159332"/>
            <a:ext cx="5162386" cy="3701076"/>
          </a:xfrm>
          <a:prstGeom prst="rect">
            <a:avLst/>
          </a:prstGeom>
          <a:ln w="19050">
            <a:solidFill>
              <a:schemeClr val="accent6"/>
            </a:solidFill>
          </a:ln>
        </p:spPr>
      </p:pic>
      <p:pic>
        <p:nvPicPr>
          <p:cNvPr id="10" name="Picture 9" title="Interpretive evidence and act on evidence"/>
          <p:cNvPicPr>
            <a:picLocks noChangeAspect="1"/>
          </p:cNvPicPr>
          <p:nvPr/>
        </p:nvPicPr>
        <p:blipFill>
          <a:blip r:embed="rId4"/>
          <a:stretch>
            <a:fillRect/>
          </a:stretch>
        </p:blipFill>
        <p:spPr>
          <a:xfrm>
            <a:off x="2568376" y="2328980"/>
            <a:ext cx="5064705" cy="3333366"/>
          </a:xfrm>
          <a:prstGeom prst="rect">
            <a:avLst/>
          </a:prstGeom>
          <a:ln w="19050">
            <a:solidFill>
              <a:schemeClr val="accent6"/>
            </a:solidFill>
          </a:ln>
        </p:spPr>
      </p:pic>
      <p:pic>
        <p:nvPicPr>
          <p:cNvPr id="8" name="Picture 7" title="Formative Assessment Strategy"/>
          <p:cNvPicPr>
            <a:picLocks noChangeAspect="1"/>
          </p:cNvPicPr>
          <p:nvPr/>
        </p:nvPicPr>
        <p:blipFill>
          <a:blip r:embed="rId5"/>
          <a:stretch>
            <a:fillRect/>
          </a:stretch>
        </p:blipFill>
        <p:spPr>
          <a:xfrm>
            <a:off x="5347899" y="4168598"/>
            <a:ext cx="3581400" cy="2209800"/>
          </a:xfrm>
          <a:prstGeom prst="rect">
            <a:avLst/>
          </a:prstGeom>
          <a:ln w="19050">
            <a:solidFill>
              <a:schemeClr val="accent6"/>
            </a:solidFill>
          </a:ln>
        </p:spPr>
      </p:pic>
      <p:pic>
        <p:nvPicPr>
          <p:cNvPr id="11" name="Picture 10" title="Process cycle"/>
          <p:cNvPicPr>
            <a:picLocks noChangeAspect="1"/>
          </p:cNvPicPr>
          <p:nvPr/>
        </p:nvPicPr>
        <p:blipFill>
          <a:blip r:embed="rId6"/>
          <a:stretch>
            <a:fillRect/>
          </a:stretch>
        </p:blipFill>
        <p:spPr>
          <a:xfrm>
            <a:off x="185513" y="5056339"/>
            <a:ext cx="2229095" cy="1618748"/>
          </a:xfrm>
          <a:prstGeom prst="rect">
            <a:avLst/>
          </a:prstGeom>
        </p:spPr>
      </p:pic>
      <p:pic>
        <p:nvPicPr>
          <p:cNvPr id="12" name="Picture 11" title="Find resources"/>
          <p:cNvPicPr>
            <a:picLocks noChangeAspect="1"/>
          </p:cNvPicPr>
          <p:nvPr/>
        </p:nvPicPr>
        <p:blipFill rotWithShape="1">
          <a:blip r:embed="rId7"/>
          <a:srcRect t="4852" b="75438"/>
          <a:stretch/>
        </p:blipFill>
        <p:spPr>
          <a:xfrm>
            <a:off x="5516176" y="1097727"/>
            <a:ext cx="3517962" cy="515201"/>
          </a:xfrm>
          <a:prstGeom prst="rect">
            <a:avLst/>
          </a:prstGeom>
        </p:spPr>
      </p:pic>
    </p:spTree>
    <p:extLst>
      <p:ext uri="{BB962C8B-B14F-4D97-AF65-F5344CB8AC3E}">
        <p14:creationId xmlns:p14="http://schemas.microsoft.com/office/powerpoint/2010/main" val="11489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Formative Assessment Strategies</a:t>
            </a:r>
            <a:endParaRPr sz="3200" dirty="0">
              <a:solidFill>
                <a:schemeClr val="lt1"/>
              </a:solidFill>
            </a:endParaRPr>
          </a:p>
        </p:txBody>
      </p:sp>
      <p:pic>
        <p:nvPicPr>
          <p:cNvPr id="2" name="Picture 1" title="Formative Assessment Strategies"/>
          <p:cNvPicPr>
            <a:picLocks noChangeAspect="1"/>
          </p:cNvPicPr>
          <p:nvPr/>
        </p:nvPicPr>
        <p:blipFill rotWithShape="1">
          <a:blip r:embed="rId3"/>
          <a:srcRect t="28165" b="53560"/>
          <a:stretch/>
        </p:blipFill>
        <p:spPr>
          <a:xfrm>
            <a:off x="4638868" y="1527933"/>
            <a:ext cx="4084013" cy="554539"/>
          </a:xfrm>
          <a:prstGeom prst="rect">
            <a:avLst/>
          </a:prstGeom>
        </p:spPr>
      </p:pic>
      <p:pic>
        <p:nvPicPr>
          <p:cNvPr id="4" name="Picture 3" title="Formative Strategy"/>
          <p:cNvPicPr>
            <a:picLocks noChangeAspect="1"/>
          </p:cNvPicPr>
          <p:nvPr/>
        </p:nvPicPr>
        <p:blipFill>
          <a:blip r:embed="rId4"/>
          <a:stretch>
            <a:fillRect/>
          </a:stretch>
        </p:blipFill>
        <p:spPr>
          <a:xfrm>
            <a:off x="709143" y="2549605"/>
            <a:ext cx="7734300" cy="3257550"/>
          </a:xfrm>
          <a:prstGeom prst="rect">
            <a:avLst/>
          </a:prstGeom>
        </p:spPr>
      </p:pic>
    </p:spTree>
    <p:extLst>
      <p:ext uri="{BB962C8B-B14F-4D97-AF65-F5344CB8AC3E}">
        <p14:creationId xmlns:p14="http://schemas.microsoft.com/office/powerpoint/2010/main" val="194460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Accessibility Strategies</a:t>
            </a:r>
            <a:endParaRPr sz="3200" dirty="0">
              <a:solidFill>
                <a:schemeClr val="lt1"/>
              </a:solidFill>
            </a:endParaRPr>
          </a:p>
        </p:txBody>
      </p:sp>
      <p:pic>
        <p:nvPicPr>
          <p:cNvPr id="2" name="Picture 1" title="Accessibility Strategies"/>
          <p:cNvPicPr>
            <a:picLocks noChangeAspect="1"/>
          </p:cNvPicPr>
          <p:nvPr/>
        </p:nvPicPr>
        <p:blipFill rotWithShape="1">
          <a:blip r:embed="rId3"/>
          <a:srcRect t="48884" b="28752"/>
          <a:stretch/>
        </p:blipFill>
        <p:spPr>
          <a:xfrm>
            <a:off x="4713630" y="1529751"/>
            <a:ext cx="4084013" cy="678611"/>
          </a:xfrm>
          <a:prstGeom prst="rect">
            <a:avLst/>
          </a:prstGeom>
        </p:spPr>
      </p:pic>
      <p:pic>
        <p:nvPicPr>
          <p:cNvPr id="4" name="Picture 3" title="Accessibility Strategy"/>
          <p:cNvPicPr>
            <a:picLocks noChangeAspect="1"/>
          </p:cNvPicPr>
          <p:nvPr/>
        </p:nvPicPr>
        <p:blipFill>
          <a:blip r:embed="rId4"/>
          <a:stretch>
            <a:fillRect/>
          </a:stretch>
        </p:blipFill>
        <p:spPr>
          <a:xfrm>
            <a:off x="402269" y="2497948"/>
            <a:ext cx="8493935" cy="3759078"/>
          </a:xfrm>
          <a:prstGeom prst="rect">
            <a:avLst/>
          </a:prstGeom>
        </p:spPr>
      </p:pic>
    </p:spTree>
    <p:extLst>
      <p:ext uri="{BB962C8B-B14F-4D97-AF65-F5344CB8AC3E}">
        <p14:creationId xmlns:p14="http://schemas.microsoft.com/office/powerpoint/2010/main" val="21232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picture of zippers " title="connecting formative assessment practices, interim assessments, and summative assessments"/>
          <p:cNvPicPr preferRelativeResize="0"/>
          <p:nvPr/>
        </p:nvPicPr>
        <p:blipFill rotWithShape="1">
          <a:blip r:embed="rId3">
            <a:alphaModFix/>
          </a:blip>
          <a:srcRect/>
          <a:stretch/>
        </p:blipFill>
        <p:spPr>
          <a:xfrm>
            <a:off x="130525" y="2628075"/>
            <a:ext cx="4267201" cy="2824152"/>
          </a:xfrm>
          <a:prstGeom prst="rect">
            <a:avLst/>
          </a:prstGeom>
          <a:noFill/>
          <a:ln>
            <a:noFill/>
          </a:ln>
        </p:spPr>
      </p:pic>
      <p:sp>
        <p:nvSpPr>
          <p:cNvPr id="113" name="Google Shape;113;p3"/>
          <p:cNvSpPr txBox="1"/>
          <p:nvPr/>
        </p:nvSpPr>
        <p:spPr>
          <a:xfrm>
            <a:off x="968425" y="5598325"/>
            <a:ext cx="2591400" cy="3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Arial"/>
                <a:ea typeface="Arial"/>
                <a:cs typeface="Arial"/>
                <a:sym typeface="Arial"/>
              </a:rPr>
              <a:t>Photo by</a:t>
            </a:r>
            <a:r>
              <a:rPr lang="en-US" sz="1100" b="0" i="0" u="none" strike="noStrike" cap="none">
                <a:solidFill>
                  <a:schemeClr val="dk1"/>
                </a:solidFill>
                <a:uFill>
                  <a:noFill/>
                </a:u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4"/>
              </a:rPr>
              <a:t>Tomas Sobek</a:t>
            </a:r>
            <a:r>
              <a:rPr lang="en-US" sz="1100" b="0" i="0" u="none" strike="noStrike" cap="none">
                <a:solidFill>
                  <a:schemeClr val="dk1"/>
                </a:solidFill>
                <a:latin typeface="Arial"/>
                <a:ea typeface="Arial"/>
                <a:cs typeface="Arial"/>
                <a:sym typeface="Arial"/>
              </a:rPr>
              <a:t> on</a:t>
            </a:r>
            <a:r>
              <a:rPr lang="en-US" sz="1100" b="0" i="0" u="none" strike="noStrike" cap="none">
                <a:solidFill>
                  <a:schemeClr val="dk1"/>
                </a:solidFill>
                <a:uFill>
                  <a:noFill/>
                </a:uFill>
                <a:latin typeface="Arial"/>
                <a:ea typeface="Arial"/>
                <a:cs typeface="Arial"/>
                <a:sym typeface="Arial"/>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a:solidFill>
                  <a:schemeClr val="hlink"/>
                </a:solidFill>
                <a:latin typeface="Arial"/>
                <a:ea typeface="Arial"/>
                <a:cs typeface="Arial"/>
                <a:sym typeface="Arial"/>
                <a:hlinkClick r:id="rId5"/>
              </a:rPr>
              <a:t>Unsplash</a:t>
            </a:r>
            <a:endParaRPr sz="1400" b="0" i="0" u="none" strike="noStrike" cap="none">
              <a:solidFill>
                <a:srgbClr val="000000"/>
              </a:solidFill>
              <a:latin typeface="Arial"/>
              <a:ea typeface="Arial"/>
              <a:cs typeface="Arial"/>
              <a:sym typeface="Arial"/>
            </a:endParaRPr>
          </a:p>
        </p:txBody>
      </p:sp>
      <p:sp>
        <p:nvSpPr>
          <p:cNvPr id="114" name="Google Shape;114;p3"/>
          <p:cNvSpPr txBox="1">
            <a:spLocks noGrp="1"/>
          </p:cNvSpPr>
          <p:nvPr>
            <p:ph type="body" idx="1"/>
          </p:nvPr>
        </p:nvSpPr>
        <p:spPr>
          <a:xfrm>
            <a:off x="4572000" y="1484900"/>
            <a:ext cx="44982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a:t>Participants will build assessment literacy and improve practice by </a:t>
            </a:r>
            <a:r>
              <a:rPr lang="en-US" b="1"/>
              <a:t>connecting formative assessment practices, interim assessments, and summative assessments</a:t>
            </a:r>
            <a:r>
              <a:rPr lang="en-US"/>
              <a:t> to continually improve access and outcomes for each and every learner in their care.</a:t>
            </a:r>
            <a:endParaRPr/>
          </a:p>
        </p:txBody>
      </p:sp>
      <p:sp>
        <p:nvSpPr>
          <p:cNvPr id="115" name="Google Shape;115;p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Series Outcome</a:t>
            </a:r>
            <a:endParaRPr>
              <a:solidFill>
                <a:schemeClr val="lt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Interim Assessment Item Portal</a:t>
            </a:r>
            <a:endParaRPr sz="3200" dirty="0">
              <a:solidFill>
                <a:schemeClr val="lt1"/>
              </a:solidFill>
            </a:endParaRPr>
          </a:p>
        </p:txBody>
      </p:sp>
      <p:pic>
        <p:nvPicPr>
          <p:cNvPr id="2" name="Picture 1" title="Interim Assessment Item Portal"/>
          <p:cNvPicPr>
            <a:picLocks noChangeAspect="1"/>
          </p:cNvPicPr>
          <p:nvPr/>
        </p:nvPicPr>
        <p:blipFill rotWithShape="1">
          <a:blip r:embed="rId3"/>
          <a:srcRect t="73332" b="6199"/>
          <a:stretch/>
        </p:blipFill>
        <p:spPr>
          <a:xfrm>
            <a:off x="4736634" y="1541253"/>
            <a:ext cx="4084013" cy="621102"/>
          </a:xfrm>
          <a:prstGeom prst="rect">
            <a:avLst/>
          </a:prstGeom>
        </p:spPr>
      </p:pic>
      <p:pic>
        <p:nvPicPr>
          <p:cNvPr id="3" name="Picture 2" title="Search menu"/>
          <p:cNvPicPr>
            <a:picLocks noChangeAspect="1"/>
          </p:cNvPicPr>
          <p:nvPr/>
        </p:nvPicPr>
        <p:blipFill>
          <a:blip r:embed="rId4"/>
          <a:stretch>
            <a:fillRect/>
          </a:stretch>
        </p:blipFill>
        <p:spPr>
          <a:xfrm>
            <a:off x="2973651" y="3134266"/>
            <a:ext cx="5972832" cy="1626172"/>
          </a:xfrm>
          <a:prstGeom prst="rect">
            <a:avLst/>
          </a:prstGeom>
        </p:spPr>
      </p:pic>
      <p:pic>
        <p:nvPicPr>
          <p:cNvPr id="5" name="Picture 4" title="Coming Soon session on the Interim Assessment Item Portal"/>
          <p:cNvPicPr>
            <a:picLocks noChangeAspect="1"/>
          </p:cNvPicPr>
          <p:nvPr/>
        </p:nvPicPr>
        <p:blipFill>
          <a:blip r:embed="rId5"/>
          <a:stretch>
            <a:fillRect/>
          </a:stretch>
        </p:blipFill>
        <p:spPr>
          <a:xfrm>
            <a:off x="0" y="1604513"/>
            <a:ext cx="2867831" cy="4827917"/>
          </a:xfrm>
          <a:prstGeom prst="rect">
            <a:avLst/>
          </a:prstGeom>
        </p:spPr>
      </p:pic>
      <p:sp>
        <p:nvSpPr>
          <p:cNvPr id="7" name="TextBox 6"/>
          <p:cNvSpPr txBox="1"/>
          <p:nvPr/>
        </p:nvSpPr>
        <p:spPr>
          <a:xfrm>
            <a:off x="5080577" y="5422006"/>
            <a:ext cx="3903634" cy="923330"/>
          </a:xfrm>
          <a:prstGeom prst="rect">
            <a:avLst/>
          </a:prstGeom>
          <a:noFill/>
          <a:ln w="38100">
            <a:solidFill>
              <a:srgbClr val="FFC000"/>
            </a:solidFill>
          </a:ln>
        </p:spPr>
        <p:txBody>
          <a:bodyPr wrap="none" rtlCol="0">
            <a:spAutoFit/>
          </a:bodyPr>
          <a:lstStyle/>
          <a:p>
            <a:pPr algn="ctr"/>
            <a:r>
              <a:rPr lang="en-US" sz="1800" dirty="0" smtClean="0">
                <a:latin typeface="Calibri" panose="020F0502020204030204" pitchFamily="34" charset="0"/>
                <a:cs typeface="Calibri" panose="020F0502020204030204" pitchFamily="34" charset="0"/>
              </a:rPr>
              <a:t>COMING SOON!</a:t>
            </a:r>
          </a:p>
          <a:p>
            <a:pPr algn="ctr"/>
            <a:r>
              <a:rPr lang="en-US" sz="1800" dirty="0" smtClean="0">
                <a:latin typeface="Calibri" panose="020F0502020204030204" pitchFamily="34" charset="0"/>
                <a:cs typeface="Calibri" panose="020F0502020204030204" pitchFamily="34" charset="0"/>
              </a:rPr>
              <a:t>ODE will be offering a follow-up session</a:t>
            </a:r>
          </a:p>
          <a:p>
            <a:pPr algn="ctr"/>
            <a:r>
              <a:rPr lang="en-US" sz="1800" dirty="0" smtClean="0">
                <a:latin typeface="Calibri" panose="020F0502020204030204" pitchFamily="34" charset="0"/>
                <a:cs typeface="Calibri" panose="020F0502020204030204" pitchFamily="34" charset="0"/>
              </a:rPr>
              <a:t>on the Interim Assessment Item Portal</a:t>
            </a:r>
            <a:endParaRPr lang="en-US" sz="1800" dirty="0">
              <a:latin typeface="Calibri" panose="020F0502020204030204" pitchFamily="34" charset="0"/>
              <a:cs typeface="Calibri" panose="020F0502020204030204" pitchFamily="34" charset="0"/>
            </a:endParaRPr>
          </a:p>
        </p:txBody>
      </p:sp>
      <p:pic>
        <p:nvPicPr>
          <p:cNvPr id="4" name="Picture 3" title="Calendar image"/>
          <p:cNvPicPr>
            <a:picLocks noChangeAspect="1"/>
          </p:cNvPicPr>
          <p:nvPr/>
        </p:nvPicPr>
        <p:blipFill>
          <a:blip r:embed="rId6"/>
          <a:stretch>
            <a:fillRect/>
          </a:stretch>
        </p:blipFill>
        <p:spPr>
          <a:xfrm>
            <a:off x="4792433" y="4853091"/>
            <a:ext cx="968177" cy="936224"/>
          </a:xfrm>
          <a:prstGeom prst="rect">
            <a:avLst/>
          </a:prstGeom>
        </p:spPr>
      </p:pic>
    </p:spTree>
    <p:extLst>
      <p:ext uri="{BB962C8B-B14F-4D97-AF65-F5344CB8AC3E}">
        <p14:creationId xmlns:p14="http://schemas.microsoft.com/office/powerpoint/2010/main" val="331262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2776194" y="0"/>
            <a:ext cx="6367746" cy="1060800"/>
          </a:xfrm>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lt1"/>
                </a:solidFill>
              </a:rPr>
              <a:t>Bookmarks</a:t>
            </a:r>
            <a:endParaRPr sz="3200" dirty="0">
              <a:solidFill>
                <a:schemeClr val="lt1"/>
              </a:solidFill>
            </a:endParaRPr>
          </a:p>
        </p:txBody>
      </p:sp>
      <p:pic>
        <p:nvPicPr>
          <p:cNvPr id="6" name="Picture 5" title="My Bookmarks"/>
          <p:cNvPicPr>
            <a:picLocks noChangeAspect="1"/>
          </p:cNvPicPr>
          <p:nvPr/>
        </p:nvPicPr>
        <p:blipFill>
          <a:blip r:embed="rId3"/>
          <a:stretch>
            <a:fillRect/>
          </a:stretch>
        </p:blipFill>
        <p:spPr>
          <a:xfrm>
            <a:off x="666479" y="2720225"/>
            <a:ext cx="7858125" cy="3238500"/>
          </a:xfrm>
          <a:prstGeom prst="rect">
            <a:avLst/>
          </a:prstGeom>
        </p:spPr>
      </p:pic>
      <p:pic>
        <p:nvPicPr>
          <p:cNvPr id="9" name="Picture 8" title="Bookmarks and notes"/>
          <p:cNvPicPr>
            <a:picLocks noChangeAspect="1"/>
          </p:cNvPicPr>
          <p:nvPr/>
        </p:nvPicPr>
        <p:blipFill rotWithShape="1">
          <a:blip r:embed="rId4"/>
          <a:srcRect b="50756"/>
          <a:stretch/>
        </p:blipFill>
        <p:spPr>
          <a:xfrm>
            <a:off x="4717684" y="1538679"/>
            <a:ext cx="4084013" cy="790864"/>
          </a:xfrm>
          <a:prstGeom prst="rect">
            <a:avLst/>
          </a:prstGeom>
        </p:spPr>
      </p:pic>
    </p:spTree>
    <p:extLst>
      <p:ext uri="{BB962C8B-B14F-4D97-AF65-F5344CB8AC3E}">
        <p14:creationId xmlns:p14="http://schemas.microsoft.com/office/powerpoint/2010/main" val="3377593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a:t>
            </a:r>
            <a:r>
              <a:rPr lang="en-US" sz="3200" i="1" dirty="0">
                <a:solidFill>
                  <a:srgbClr val="FFFFFF"/>
                </a:solidFill>
                <a:latin typeface="Calibri"/>
                <a:ea typeface="Calibri"/>
                <a:cs typeface="Calibri"/>
                <a:sym typeface="Calibri"/>
              </a:rPr>
              <a:t>can </a:t>
            </a:r>
            <a:r>
              <a:rPr lang="en-US" sz="3200" i="1" dirty="0" smtClean="0">
                <a:solidFill>
                  <a:srgbClr val="FFFFFF"/>
                </a:solidFill>
                <a:latin typeface="Calibri"/>
                <a:ea typeface="Calibri"/>
                <a:cs typeface="Calibri"/>
                <a:sym typeface="Calibri"/>
              </a:rPr>
              <a:t>connect </a:t>
            </a:r>
            <a:r>
              <a:rPr lang="en-US" sz="3200" i="1" dirty="0">
                <a:solidFill>
                  <a:srgbClr val="FFFFFF"/>
                </a:solidFill>
                <a:latin typeface="Calibri"/>
                <a:ea typeface="Calibri"/>
                <a:cs typeface="Calibri"/>
                <a:sym typeface="Calibri"/>
              </a:rPr>
              <a:t>interim assessments with instructional resources through </a:t>
            </a:r>
            <a:endParaRPr lang="en-US" sz="3200" i="1" dirty="0" smtClean="0">
              <a:solidFill>
                <a:srgbClr val="FFFFFF"/>
              </a:solidFill>
              <a:latin typeface="Calibri"/>
              <a:ea typeface="Calibri"/>
              <a:cs typeface="Calibri"/>
              <a:sym typeface="Calibri"/>
            </a:endParaRPr>
          </a:p>
          <a:p>
            <a:pPr lvl="0" algn="ctr">
              <a:lnSpc>
                <a:spcPct val="115000"/>
              </a:lnSpc>
              <a:buSzPts val="3200"/>
            </a:pPr>
            <a:r>
              <a:rPr lang="en-US" sz="3200" i="1" dirty="0" smtClean="0">
                <a:solidFill>
                  <a:srgbClr val="FFFFFF"/>
                </a:solidFill>
                <a:latin typeface="Calibri"/>
                <a:ea typeface="Calibri"/>
                <a:cs typeface="Calibri"/>
                <a:sym typeface="Calibri"/>
              </a:rPr>
              <a:t>“</a:t>
            </a:r>
            <a:r>
              <a:rPr lang="en-US" sz="3200" i="1" dirty="0">
                <a:solidFill>
                  <a:srgbClr val="FFFFFF"/>
                </a:solidFill>
                <a:latin typeface="Calibri"/>
                <a:ea typeface="Calibri"/>
                <a:cs typeface="Calibri"/>
                <a:sym typeface="Calibri"/>
              </a:rPr>
              <a:t>Connections Playlists”.</a:t>
            </a: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#4</a:t>
            </a:r>
            <a:endParaRPr dirty="0"/>
          </a:p>
        </p:txBody>
      </p:sp>
    </p:spTree>
    <p:extLst>
      <p:ext uri="{BB962C8B-B14F-4D97-AF65-F5344CB8AC3E}">
        <p14:creationId xmlns:p14="http://schemas.microsoft.com/office/powerpoint/2010/main" val="11630189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tx1"/>
                </a:solidFill>
              </a:rPr>
              <a:t>From Interim Assessments . . .</a:t>
            </a:r>
            <a:endParaRPr sz="3200" dirty="0">
              <a:solidFill>
                <a:schemeClr val="tx1"/>
              </a:solidFill>
            </a:endParaRPr>
          </a:p>
        </p:txBody>
      </p:sp>
      <p:pic>
        <p:nvPicPr>
          <p:cNvPr id="2" name="Picture 1" title="Reporting for interim assessments"/>
          <p:cNvPicPr>
            <a:picLocks noChangeAspect="1"/>
          </p:cNvPicPr>
          <p:nvPr/>
        </p:nvPicPr>
        <p:blipFill>
          <a:blip r:embed="rId3"/>
          <a:stretch>
            <a:fillRect/>
          </a:stretch>
        </p:blipFill>
        <p:spPr>
          <a:xfrm>
            <a:off x="210355" y="2227173"/>
            <a:ext cx="7924800" cy="1476375"/>
          </a:xfrm>
          <a:prstGeom prst="rect">
            <a:avLst/>
          </a:prstGeom>
        </p:spPr>
      </p:pic>
      <p:sp>
        <p:nvSpPr>
          <p:cNvPr id="6" name="Rectangle 5" title="Get Instructional Resources"/>
          <p:cNvSpPr/>
          <p:nvPr/>
        </p:nvSpPr>
        <p:spPr>
          <a:xfrm>
            <a:off x="906249" y="3230964"/>
            <a:ext cx="1205886" cy="413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Centralized Reporting System"/>
          <p:cNvPicPr>
            <a:picLocks noChangeAspect="1"/>
          </p:cNvPicPr>
          <p:nvPr/>
        </p:nvPicPr>
        <p:blipFill rotWithShape="1">
          <a:blip r:embed="rId4"/>
          <a:srcRect t="32478" r="67912" b="33302"/>
          <a:stretch/>
        </p:blipFill>
        <p:spPr>
          <a:xfrm>
            <a:off x="5774341" y="1257837"/>
            <a:ext cx="1175957" cy="1352282"/>
          </a:xfrm>
          <a:prstGeom prst="rect">
            <a:avLst/>
          </a:prstGeom>
        </p:spPr>
      </p:pic>
      <p:pic>
        <p:nvPicPr>
          <p:cNvPr id="3" name="Picture 2" title="Test Resources"/>
          <p:cNvPicPr>
            <a:picLocks noChangeAspect="1"/>
          </p:cNvPicPr>
          <p:nvPr/>
        </p:nvPicPr>
        <p:blipFill>
          <a:blip r:embed="rId5"/>
          <a:stretch>
            <a:fillRect/>
          </a:stretch>
        </p:blipFill>
        <p:spPr>
          <a:xfrm>
            <a:off x="2497150" y="2807156"/>
            <a:ext cx="6108351" cy="3560296"/>
          </a:xfrm>
          <a:prstGeom prst="rect">
            <a:avLst/>
          </a:prstGeom>
        </p:spPr>
      </p:pic>
      <p:sp>
        <p:nvSpPr>
          <p:cNvPr id="9" name="Rectangle 8" title="Decorative Figure"/>
          <p:cNvSpPr/>
          <p:nvPr/>
        </p:nvSpPr>
        <p:spPr>
          <a:xfrm>
            <a:off x="2720024" y="4323521"/>
            <a:ext cx="2062331" cy="488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61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tx1"/>
                </a:solidFill>
              </a:rPr>
              <a:t>. . . To Tools for Teachers</a:t>
            </a:r>
            <a:endParaRPr sz="3200" dirty="0">
              <a:solidFill>
                <a:schemeClr val="tx1"/>
              </a:solidFill>
            </a:endParaRPr>
          </a:p>
        </p:txBody>
      </p:sp>
      <p:pic>
        <p:nvPicPr>
          <p:cNvPr id="4" name="Picture 3" title="Read Literary Texts"/>
          <p:cNvPicPr>
            <a:picLocks noChangeAspect="1"/>
          </p:cNvPicPr>
          <p:nvPr/>
        </p:nvPicPr>
        <p:blipFill>
          <a:blip r:embed="rId3"/>
          <a:stretch>
            <a:fillRect/>
          </a:stretch>
        </p:blipFill>
        <p:spPr>
          <a:xfrm>
            <a:off x="93523" y="1062973"/>
            <a:ext cx="8940615" cy="4034839"/>
          </a:xfrm>
          <a:prstGeom prst="rect">
            <a:avLst/>
          </a:prstGeom>
        </p:spPr>
      </p:pic>
      <p:pic>
        <p:nvPicPr>
          <p:cNvPr id="10" name="Picture 9" title="Find Resources"/>
          <p:cNvPicPr>
            <a:picLocks noChangeAspect="1"/>
          </p:cNvPicPr>
          <p:nvPr/>
        </p:nvPicPr>
        <p:blipFill rotWithShape="1">
          <a:blip r:embed="rId4"/>
          <a:srcRect t="4852" b="75438"/>
          <a:stretch/>
        </p:blipFill>
        <p:spPr>
          <a:xfrm>
            <a:off x="122857" y="5759882"/>
            <a:ext cx="3517962" cy="515201"/>
          </a:xfrm>
          <a:prstGeom prst="rect">
            <a:avLst/>
          </a:prstGeom>
        </p:spPr>
      </p:pic>
      <p:pic>
        <p:nvPicPr>
          <p:cNvPr id="5" name="Picture 4" title="Interim Connections Playlist"/>
          <p:cNvPicPr>
            <a:picLocks noChangeAspect="1"/>
          </p:cNvPicPr>
          <p:nvPr/>
        </p:nvPicPr>
        <p:blipFill>
          <a:blip r:embed="rId5"/>
          <a:stretch>
            <a:fillRect/>
          </a:stretch>
        </p:blipFill>
        <p:spPr>
          <a:xfrm>
            <a:off x="2057479" y="4797305"/>
            <a:ext cx="6976659" cy="1617900"/>
          </a:xfrm>
          <a:prstGeom prst="rect">
            <a:avLst/>
          </a:prstGeom>
          <a:ln w="19050">
            <a:solidFill>
              <a:schemeClr val="accent6"/>
            </a:solidFill>
          </a:ln>
        </p:spPr>
      </p:pic>
    </p:spTree>
    <p:extLst>
      <p:ext uri="{BB962C8B-B14F-4D97-AF65-F5344CB8AC3E}">
        <p14:creationId xmlns:p14="http://schemas.microsoft.com/office/powerpoint/2010/main" val="104908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tx1"/>
                </a:solidFill>
              </a:rPr>
              <a:t>Connections Playlist Basics</a:t>
            </a:r>
            <a:endParaRPr sz="3200" dirty="0">
              <a:solidFill>
                <a:schemeClr val="tx1"/>
              </a:solidFill>
            </a:endParaRPr>
          </a:p>
        </p:txBody>
      </p:sp>
      <p:pic>
        <p:nvPicPr>
          <p:cNvPr id="2" name="Picture 1" title="Outline"/>
          <p:cNvPicPr>
            <a:picLocks noChangeAspect="1"/>
          </p:cNvPicPr>
          <p:nvPr/>
        </p:nvPicPr>
        <p:blipFill>
          <a:blip r:embed="rId3"/>
          <a:stretch>
            <a:fillRect/>
          </a:stretch>
        </p:blipFill>
        <p:spPr>
          <a:xfrm>
            <a:off x="84115" y="111581"/>
            <a:ext cx="2955778" cy="4146595"/>
          </a:xfrm>
          <a:prstGeom prst="rect">
            <a:avLst/>
          </a:prstGeom>
          <a:ln w="19050">
            <a:solidFill>
              <a:schemeClr val="accent5"/>
            </a:solidFill>
          </a:ln>
        </p:spPr>
      </p:pic>
      <p:sp>
        <p:nvSpPr>
          <p:cNvPr id="3" name="Right Brace 2" title="Decorative Figure"/>
          <p:cNvSpPr/>
          <p:nvPr/>
        </p:nvSpPr>
        <p:spPr>
          <a:xfrm>
            <a:off x="2442694" y="1187192"/>
            <a:ext cx="959716" cy="2976977"/>
          </a:xfrm>
          <a:prstGeom prst="rightBrace">
            <a:avLst>
              <a:gd name="adj1" fmla="val 8333"/>
              <a:gd name="adj2" fmla="val 75686"/>
            </a:avLst>
          </a:prstGeom>
          <a:ln w="571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477406" y="2939502"/>
            <a:ext cx="1712327" cy="830997"/>
          </a:xfrm>
          <a:prstGeom prst="rect">
            <a:avLst/>
          </a:prstGeom>
          <a:noFill/>
          <a:ln w="19050">
            <a:solidFill>
              <a:schemeClr val="accent5"/>
            </a:solidFill>
          </a:ln>
        </p:spPr>
        <p:txBody>
          <a:bodyPr wrap="none" rtlCol="0">
            <a:spAutoFit/>
          </a:bodyPr>
          <a:lstStyle/>
          <a:p>
            <a:pPr algn="ctr"/>
            <a:r>
              <a:rPr lang="en-US" sz="2400" i="1" dirty="0" smtClean="0">
                <a:latin typeface="Calibri" panose="020F0502020204030204" pitchFamily="34" charset="0"/>
                <a:cs typeface="Calibri" panose="020F0502020204030204" pitchFamily="34" charset="0"/>
              </a:rPr>
              <a:t>Assessment </a:t>
            </a:r>
          </a:p>
          <a:p>
            <a:pPr algn="ctr"/>
            <a:r>
              <a:rPr lang="en-US" sz="2400" i="1" dirty="0" smtClean="0">
                <a:latin typeface="Calibri" panose="020F0502020204030204" pitchFamily="34" charset="0"/>
                <a:cs typeface="Calibri" panose="020F0502020204030204" pitchFamily="34" charset="0"/>
              </a:rPr>
              <a:t>Targets</a:t>
            </a:r>
            <a:endParaRPr lang="en-US" sz="2400" i="1" dirty="0">
              <a:latin typeface="Calibri" panose="020F0502020204030204" pitchFamily="34" charset="0"/>
              <a:cs typeface="Calibri" panose="020F0502020204030204" pitchFamily="34" charset="0"/>
            </a:endParaRPr>
          </a:p>
        </p:txBody>
      </p:sp>
      <p:pic>
        <p:nvPicPr>
          <p:cNvPr id="7" name="Picture 6" title="Student Performance Progressions"/>
          <p:cNvPicPr>
            <a:picLocks noChangeAspect="1"/>
          </p:cNvPicPr>
          <p:nvPr/>
        </p:nvPicPr>
        <p:blipFill rotWithShape="1">
          <a:blip r:embed="rId4"/>
          <a:srcRect l="3513"/>
          <a:stretch/>
        </p:blipFill>
        <p:spPr>
          <a:xfrm>
            <a:off x="734159" y="4518809"/>
            <a:ext cx="7546146" cy="1845206"/>
          </a:xfrm>
          <a:prstGeom prst="rect">
            <a:avLst/>
          </a:prstGeom>
          <a:ln w="19050">
            <a:solidFill>
              <a:schemeClr val="accent2"/>
            </a:solidFill>
          </a:ln>
        </p:spPr>
      </p:pic>
      <p:sp>
        <p:nvSpPr>
          <p:cNvPr id="11" name="Right Brace 10" title="Decorative Figure"/>
          <p:cNvSpPr/>
          <p:nvPr/>
        </p:nvSpPr>
        <p:spPr>
          <a:xfrm rot="16200000">
            <a:off x="4724403" y="1632362"/>
            <a:ext cx="959716" cy="5535530"/>
          </a:xfrm>
          <a:prstGeom prst="rightBrace">
            <a:avLst>
              <a:gd name="adj1" fmla="val 8333"/>
              <a:gd name="adj2" fmla="val 84772"/>
            </a:avLst>
          </a:prstGeom>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5760989" y="2939502"/>
            <a:ext cx="2733441" cy="830997"/>
          </a:xfrm>
          <a:prstGeom prst="rect">
            <a:avLst/>
          </a:prstGeom>
          <a:noFill/>
          <a:ln w="15875">
            <a:solidFill>
              <a:schemeClr val="accent2"/>
            </a:solidFill>
          </a:ln>
        </p:spPr>
        <p:txBody>
          <a:bodyPr wrap="none" rtlCol="0">
            <a:spAutoFit/>
          </a:bodyPr>
          <a:lstStyle/>
          <a:p>
            <a:pPr algn="ctr"/>
            <a:r>
              <a:rPr lang="en-US" sz="2400" i="1" dirty="0" smtClean="0">
                <a:latin typeface="Calibri" panose="020F0502020204030204" pitchFamily="34" charset="0"/>
                <a:cs typeface="Calibri" panose="020F0502020204030204" pitchFamily="34" charset="0"/>
              </a:rPr>
              <a:t>Range Achievement </a:t>
            </a:r>
          </a:p>
          <a:p>
            <a:pPr algn="ctr"/>
            <a:r>
              <a:rPr lang="en-US" sz="2400" i="1" dirty="0" smtClean="0">
                <a:latin typeface="Calibri" panose="020F0502020204030204" pitchFamily="34" charset="0"/>
                <a:cs typeface="Calibri" panose="020F0502020204030204" pitchFamily="34" charset="0"/>
              </a:rPr>
              <a:t>Level Descriptors</a:t>
            </a:r>
            <a:endParaRPr lang="en-US" sz="2400" i="1" dirty="0">
              <a:latin typeface="Calibri" panose="020F0502020204030204" pitchFamily="34" charset="0"/>
              <a:cs typeface="Calibri" panose="020F0502020204030204" pitchFamily="34" charset="0"/>
            </a:endParaRPr>
          </a:p>
        </p:txBody>
      </p:sp>
      <p:pic>
        <p:nvPicPr>
          <p:cNvPr id="13" name="Picture 12" title="Support Students and Plan Instruction"/>
          <p:cNvPicPr>
            <a:picLocks noChangeAspect="1"/>
          </p:cNvPicPr>
          <p:nvPr/>
        </p:nvPicPr>
        <p:blipFill rotWithShape="1">
          <a:blip r:embed="rId5"/>
          <a:srcRect l="-252" t="21899" r="34706"/>
          <a:stretch/>
        </p:blipFill>
        <p:spPr>
          <a:xfrm>
            <a:off x="3906218" y="972175"/>
            <a:ext cx="4464677" cy="1703505"/>
          </a:xfrm>
          <a:prstGeom prst="rect">
            <a:avLst/>
          </a:prstGeom>
        </p:spPr>
      </p:pic>
    </p:spTree>
    <p:extLst>
      <p:ext uri="{BB962C8B-B14F-4D97-AF65-F5344CB8AC3E}">
        <p14:creationId xmlns:p14="http://schemas.microsoft.com/office/powerpoint/2010/main" val="36815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lgn="r">
              <a:buSzPts val="4400"/>
            </a:pPr>
            <a:r>
              <a:rPr lang="en-US" sz="3200" dirty="0" smtClean="0">
                <a:solidFill>
                  <a:schemeClr val="tx1"/>
                </a:solidFill>
              </a:rPr>
              <a:t>Instructional Resources &amp; Supports</a:t>
            </a:r>
            <a:endParaRPr sz="3200" dirty="0">
              <a:solidFill>
                <a:schemeClr val="tx1"/>
              </a:solidFill>
            </a:endParaRPr>
          </a:p>
        </p:txBody>
      </p:sp>
      <p:pic>
        <p:nvPicPr>
          <p:cNvPr id="4" name="Picture 3" title="Instructional Resrouces Supports"/>
          <p:cNvPicPr>
            <a:picLocks noChangeAspect="1"/>
          </p:cNvPicPr>
          <p:nvPr/>
        </p:nvPicPr>
        <p:blipFill>
          <a:blip r:embed="rId3"/>
          <a:stretch>
            <a:fillRect/>
          </a:stretch>
        </p:blipFill>
        <p:spPr>
          <a:xfrm>
            <a:off x="367890" y="1228012"/>
            <a:ext cx="3488488" cy="2900253"/>
          </a:xfrm>
          <a:prstGeom prst="rect">
            <a:avLst/>
          </a:prstGeom>
          <a:ln w="19050">
            <a:solidFill>
              <a:schemeClr val="accent3"/>
            </a:solidFill>
          </a:ln>
        </p:spPr>
      </p:pic>
      <p:pic>
        <p:nvPicPr>
          <p:cNvPr id="2" name="Picture 1" title="Dive Deeper"/>
          <p:cNvPicPr>
            <a:picLocks noChangeAspect="1"/>
          </p:cNvPicPr>
          <p:nvPr/>
        </p:nvPicPr>
        <p:blipFill>
          <a:blip r:embed="rId4"/>
          <a:stretch>
            <a:fillRect/>
          </a:stretch>
        </p:blipFill>
        <p:spPr>
          <a:xfrm>
            <a:off x="202371" y="4736877"/>
            <a:ext cx="3819525" cy="1162050"/>
          </a:xfrm>
          <a:prstGeom prst="rect">
            <a:avLst/>
          </a:prstGeom>
          <a:ln w="19050">
            <a:solidFill>
              <a:schemeClr val="accent6"/>
            </a:solidFill>
          </a:ln>
        </p:spPr>
      </p:pic>
      <p:pic>
        <p:nvPicPr>
          <p:cNvPr id="3" name="Picture 2" title="Playlist Resources"/>
          <p:cNvPicPr>
            <a:picLocks noChangeAspect="1"/>
          </p:cNvPicPr>
          <p:nvPr/>
        </p:nvPicPr>
        <p:blipFill>
          <a:blip r:embed="rId5"/>
          <a:stretch>
            <a:fillRect/>
          </a:stretch>
        </p:blipFill>
        <p:spPr>
          <a:xfrm>
            <a:off x="6248802" y="3578852"/>
            <a:ext cx="2647950" cy="2533650"/>
          </a:xfrm>
          <a:prstGeom prst="rect">
            <a:avLst/>
          </a:prstGeom>
          <a:ln w="19050">
            <a:solidFill>
              <a:schemeClr val="accent5"/>
            </a:solidFill>
          </a:ln>
        </p:spPr>
      </p:pic>
      <p:pic>
        <p:nvPicPr>
          <p:cNvPr id="8" name="Picture 7" title="Take Action"/>
          <p:cNvPicPr>
            <a:picLocks noChangeAspect="1"/>
          </p:cNvPicPr>
          <p:nvPr/>
        </p:nvPicPr>
        <p:blipFill rotWithShape="1">
          <a:blip r:embed="rId6"/>
          <a:srcRect l="70689" t="21868" b="7510"/>
          <a:stretch/>
        </p:blipFill>
        <p:spPr>
          <a:xfrm>
            <a:off x="4361646" y="1448249"/>
            <a:ext cx="2342534" cy="1807335"/>
          </a:xfrm>
          <a:prstGeom prst="rect">
            <a:avLst/>
          </a:prstGeom>
        </p:spPr>
      </p:pic>
    </p:spTree>
    <p:extLst>
      <p:ext uri="{BB962C8B-B14F-4D97-AF65-F5344CB8AC3E}">
        <p14:creationId xmlns:p14="http://schemas.microsoft.com/office/powerpoint/2010/main" val="160128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2" name="Picture 1" title="Education Resources and Student Assessment dropdown menu on ODE"/>
          <p:cNvPicPr>
            <a:picLocks noChangeAspect="1"/>
          </p:cNvPicPr>
          <p:nvPr/>
        </p:nvPicPr>
        <p:blipFill rotWithShape="1">
          <a:blip r:embed="rId3"/>
          <a:srcRect r="28137"/>
          <a:stretch/>
        </p:blipFill>
        <p:spPr>
          <a:xfrm>
            <a:off x="1" y="2191771"/>
            <a:ext cx="2335056" cy="3742456"/>
          </a:xfrm>
          <a:prstGeom prst="rect">
            <a:avLst/>
          </a:prstGeom>
        </p:spPr>
      </p:pic>
      <p:sp>
        <p:nvSpPr>
          <p:cNvPr id="332" name="Google Shape;332;p23"/>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algn="r">
              <a:buSzPts val="4400"/>
            </a:pPr>
            <a:r>
              <a:rPr lang="en-US" sz="3600" dirty="0" smtClean="0">
                <a:solidFill>
                  <a:schemeClr val="lt1"/>
                </a:solidFill>
              </a:rPr>
              <a:t>Contact Us! </a:t>
            </a:r>
            <a:endParaRPr sz="3600" dirty="0">
              <a:solidFill>
                <a:schemeClr val="bg1"/>
              </a:solidFill>
            </a:endParaRPr>
          </a:p>
        </p:txBody>
      </p:sp>
      <p:sp>
        <p:nvSpPr>
          <p:cNvPr id="333" name="Google Shape;333;p23"/>
          <p:cNvSpPr txBox="1">
            <a:spLocks noGrp="1"/>
          </p:cNvSpPr>
          <p:nvPr>
            <p:ph type="body" idx="1"/>
          </p:nvPr>
        </p:nvSpPr>
        <p:spPr>
          <a:xfrm>
            <a:off x="591150" y="2272389"/>
            <a:ext cx="8418900" cy="4551300"/>
          </a:xfrm>
          <a:prstGeom prst="rect">
            <a:avLst/>
          </a:prstGeom>
          <a:noFill/>
          <a:ln>
            <a:noFill/>
          </a:ln>
        </p:spPr>
        <p:txBody>
          <a:bodyPr spcFirstLastPara="1" wrap="square" lIns="91425" tIns="45700" rIns="91425" bIns="45700" anchor="t" anchorCtr="0">
            <a:noAutofit/>
          </a:bodyPr>
          <a:lstStyle/>
          <a:p>
            <a:pPr marL="2743200" lvl="0" indent="0" algn="l" rtl="0">
              <a:lnSpc>
                <a:spcPct val="90000"/>
              </a:lnSpc>
              <a:spcBef>
                <a:spcPts val="0"/>
              </a:spcBef>
              <a:spcAft>
                <a:spcPts val="0"/>
              </a:spcAft>
              <a:buSzPts val="2800"/>
              <a:buNone/>
            </a:pPr>
            <a:r>
              <a:rPr lang="en-US" b="1" dirty="0" smtClean="0"/>
              <a:t> </a:t>
            </a:r>
          </a:p>
          <a:p>
            <a:pPr marL="2743200" lvl="0" indent="0" algn="l"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2800"/>
              <a:buNone/>
            </a:pPr>
            <a:endParaRPr lang="en-US" sz="2400" b="1" u="sng" dirty="0">
              <a:solidFill>
                <a:schemeClr val="hlink"/>
              </a:solidFill>
              <a:hlinkClick r:id="rId4"/>
            </a:endParaRPr>
          </a:p>
          <a:p>
            <a:pPr marL="0" lvl="0" indent="0" algn="r" rtl="0">
              <a:lnSpc>
                <a:spcPct val="90000"/>
              </a:lnSpc>
              <a:spcBef>
                <a:spcPts val="0"/>
              </a:spcBef>
              <a:spcAft>
                <a:spcPts val="0"/>
              </a:spcAft>
              <a:buSzPts val="2800"/>
              <a:buNone/>
            </a:pPr>
            <a:r>
              <a:rPr lang="en-US" sz="2400" b="1" u="sng" dirty="0" smtClean="0">
                <a:solidFill>
                  <a:schemeClr val="hlink"/>
                </a:solidFill>
                <a:hlinkClick r:id="rId4"/>
              </a:rPr>
              <a:t>Dan </a:t>
            </a:r>
            <a:r>
              <a:rPr lang="en-US" sz="2400" b="1" u="sng" dirty="0">
                <a:solidFill>
                  <a:schemeClr val="hlink"/>
                </a:solidFill>
                <a:hlinkClick r:id="rId4"/>
              </a:rPr>
              <a:t>Farley</a:t>
            </a:r>
            <a:r>
              <a:rPr lang="en-US" sz="2400" b="1" dirty="0"/>
              <a:t>:</a:t>
            </a:r>
            <a:r>
              <a:rPr lang="en-US" sz="2400" dirty="0"/>
              <a:t> </a:t>
            </a:r>
            <a:r>
              <a:rPr lang="en-US" sz="2400" i="1" dirty="0"/>
              <a:t>Director of Assessment </a:t>
            </a:r>
            <a:endParaRPr sz="2400" i="1" dirty="0"/>
          </a:p>
          <a:p>
            <a:pPr marL="914400" lvl="1" indent="-279400" algn="r" rtl="0">
              <a:lnSpc>
                <a:spcPct val="90000"/>
              </a:lnSpc>
              <a:spcBef>
                <a:spcPts val="0"/>
              </a:spcBef>
              <a:spcAft>
                <a:spcPts val="0"/>
              </a:spcAft>
              <a:buSzPts val="2800"/>
              <a:buNone/>
            </a:pPr>
            <a:endParaRPr dirty="0"/>
          </a:p>
          <a:p>
            <a:pPr marL="0" lvl="0" indent="0" algn="r" rtl="0">
              <a:lnSpc>
                <a:spcPct val="90000"/>
              </a:lnSpc>
              <a:spcBef>
                <a:spcPts val="0"/>
              </a:spcBef>
              <a:spcAft>
                <a:spcPts val="0"/>
              </a:spcAft>
              <a:buSzPts val="1800"/>
              <a:buNone/>
            </a:pPr>
            <a:r>
              <a:rPr lang="en-US" sz="2400" b="1" u="sng" dirty="0" smtClean="0">
                <a:solidFill>
                  <a:schemeClr val="hlink"/>
                </a:solidFill>
                <a:hlinkClick r:id="rId5"/>
              </a:rPr>
              <a:t>Tony Bertrand</a:t>
            </a:r>
            <a:r>
              <a:rPr lang="en-US" sz="2400" b="1" dirty="0" smtClean="0">
                <a:solidFill>
                  <a:schemeClr val="tx1"/>
                </a:solidFill>
              </a:rPr>
              <a:t>:</a:t>
            </a:r>
            <a:r>
              <a:rPr lang="en-US" sz="2400" dirty="0" smtClean="0">
                <a:solidFill>
                  <a:schemeClr val="tx1"/>
                </a:solidFill>
              </a:rPr>
              <a:t> </a:t>
            </a:r>
            <a:r>
              <a:rPr lang="en-US" sz="2400" i="1" dirty="0" smtClean="0">
                <a:solidFill>
                  <a:schemeClr val="tx1"/>
                </a:solidFill>
              </a:rPr>
              <a:t>ELA &amp; Social Sciences Assessment</a:t>
            </a:r>
            <a:endParaRPr lang="en-US" sz="2400" i="1" dirty="0" smtClean="0">
              <a:solidFill>
                <a:schemeClr val="tx1"/>
              </a:solidFill>
              <a:hlinkClick r:id="rId6"/>
            </a:endParaRPr>
          </a:p>
          <a:p>
            <a:pPr marL="0" lvl="0" indent="0" algn="r" rtl="0">
              <a:lnSpc>
                <a:spcPct val="90000"/>
              </a:lnSpc>
              <a:spcBef>
                <a:spcPts val="0"/>
              </a:spcBef>
              <a:spcAft>
                <a:spcPts val="0"/>
              </a:spcAft>
              <a:buSzPts val="1800"/>
              <a:buNone/>
            </a:pPr>
            <a:endParaRPr lang="en-US" sz="2400" b="1" u="sng" dirty="0" smtClean="0">
              <a:solidFill>
                <a:schemeClr val="hlink"/>
              </a:solidFill>
              <a:hlinkClick r:id="rId6"/>
            </a:endParaRPr>
          </a:p>
          <a:p>
            <a:pPr marL="0" lvl="0" indent="0" algn="r" rtl="0">
              <a:lnSpc>
                <a:spcPct val="90000"/>
              </a:lnSpc>
              <a:spcBef>
                <a:spcPts val="0"/>
              </a:spcBef>
              <a:spcAft>
                <a:spcPts val="0"/>
              </a:spcAft>
              <a:buSzPts val="1800"/>
              <a:buNone/>
            </a:pPr>
            <a:r>
              <a:rPr lang="en-US" sz="2400" b="1" u="sng" dirty="0" smtClean="0">
                <a:solidFill>
                  <a:schemeClr val="hlink"/>
                </a:solidFill>
                <a:hlinkClick r:id="rId6"/>
              </a:rPr>
              <a:t>Andrew </a:t>
            </a:r>
            <a:r>
              <a:rPr lang="en-US" sz="2400" b="1" u="sng" dirty="0">
                <a:solidFill>
                  <a:schemeClr val="hlink"/>
                </a:solidFill>
                <a:hlinkClick r:id="rId6"/>
              </a:rPr>
              <a:t>Byerley</a:t>
            </a:r>
            <a:r>
              <a:rPr lang="en-US" sz="2400" b="1" dirty="0"/>
              <a:t>:</a:t>
            </a:r>
            <a:r>
              <a:rPr lang="en-US" sz="2400" i="1" dirty="0"/>
              <a:t> Mathematics Assessment </a:t>
            </a:r>
            <a:endParaRPr sz="2400" i="1" dirty="0"/>
          </a:p>
          <a:p>
            <a:pPr marL="457200" lvl="0" indent="0" algn="r" rtl="0">
              <a:lnSpc>
                <a:spcPct val="90000"/>
              </a:lnSpc>
              <a:spcBef>
                <a:spcPts val="0"/>
              </a:spcBef>
              <a:spcAft>
                <a:spcPts val="0"/>
              </a:spcAft>
              <a:buSzPts val="1800"/>
              <a:buNone/>
            </a:pPr>
            <a:endParaRPr lang="en-US" sz="2400" i="1" dirty="0" smtClean="0"/>
          </a:p>
          <a:p>
            <a:pPr marL="457200" lvl="0" indent="0" algn="r" rtl="0">
              <a:lnSpc>
                <a:spcPct val="90000"/>
              </a:lnSpc>
              <a:spcBef>
                <a:spcPts val="0"/>
              </a:spcBef>
              <a:spcAft>
                <a:spcPts val="0"/>
              </a:spcAft>
              <a:buSzPts val="1800"/>
              <a:buNone/>
            </a:pPr>
            <a:r>
              <a:rPr lang="en-US" sz="2400" b="1" dirty="0" smtClean="0">
                <a:hlinkClick r:id="rId7"/>
              </a:rPr>
              <a:t>Noelle </a:t>
            </a:r>
            <a:r>
              <a:rPr lang="en-US" sz="2400" b="1" dirty="0" err="1" smtClean="0">
                <a:hlinkClick r:id="rId7"/>
              </a:rPr>
              <a:t>Gorbett</a:t>
            </a:r>
            <a:r>
              <a:rPr lang="en-US" sz="2400" b="1" dirty="0" smtClean="0"/>
              <a:t>:</a:t>
            </a:r>
            <a:r>
              <a:rPr lang="en-US" sz="2400" i="1" dirty="0" smtClean="0"/>
              <a:t> Science Assessment</a:t>
            </a:r>
          </a:p>
          <a:p>
            <a:pPr marL="457200" lvl="0" indent="0" algn="r" rtl="0">
              <a:lnSpc>
                <a:spcPct val="90000"/>
              </a:lnSpc>
              <a:spcBef>
                <a:spcPts val="0"/>
              </a:spcBef>
              <a:spcAft>
                <a:spcPts val="0"/>
              </a:spcAft>
              <a:buSzPts val="1800"/>
              <a:buNone/>
            </a:pPr>
            <a:endParaRPr lang="en-US" sz="2400" i="1" dirty="0"/>
          </a:p>
          <a:p>
            <a:pPr marL="457200" lvl="0" indent="0" algn="r" rtl="0">
              <a:lnSpc>
                <a:spcPct val="90000"/>
              </a:lnSpc>
              <a:spcBef>
                <a:spcPts val="0"/>
              </a:spcBef>
              <a:spcAft>
                <a:spcPts val="0"/>
              </a:spcAft>
              <a:buSzPts val="1800"/>
              <a:buNone/>
            </a:pPr>
            <a:r>
              <a:rPr lang="en-US" sz="2400" b="1" dirty="0" smtClean="0">
                <a:hlinkClick r:id="rId8"/>
              </a:rPr>
              <a:t>Ben Wolcott</a:t>
            </a:r>
            <a:r>
              <a:rPr lang="en-US" sz="2400" b="1" dirty="0" smtClean="0"/>
              <a:t>:</a:t>
            </a:r>
            <a:r>
              <a:rPr lang="en-US" sz="2400" i="1" dirty="0" smtClean="0"/>
              <a:t> English Language Proficiency Assessment </a:t>
            </a:r>
            <a:endParaRPr sz="2400" i="1" dirty="0"/>
          </a:p>
        </p:txBody>
      </p:sp>
      <p:sp>
        <p:nvSpPr>
          <p:cNvPr id="334" name="Google Shape;334;p23"/>
          <p:cNvSpPr txBox="1"/>
          <p:nvPr/>
        </p:nvSpPr>
        <p:spPr>
          <a:xfrm>
            <a:off x="103163" y="6538821"/>
            <a:ext cx="2858573" cy="290423"/>
          </a:xfrm>
          <a:prstGeom prst="rect">
            <a:avLst/>
          </a:prstGeom>
          <a:solidFill>
            <a:schemeClr val="bg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tx1"/>
                </a:solidFill>
                <a:latin typeface="Calibri" panose="020F0502020204030204" pitchFamily="34" charset="0"/>
                <a:cs typeface="Calibri" panose="020F0502020204030204" pitchFamily="34" charset="0"/>
                <a:sym typeface="Arial"/>
              </a:rPr>
              <a:t>Photo by</a:t>
            </a:r>
            <a:r>
              <a:rPr lang="en-US" sz="1100" b="0" i="0" u="none" strike="noStrike" cap="none" dirty="0">
                <a:solidFill>
                  <a:schemeClr val="tx1"/>
                </a:solidFill>
                <a:uFill>
                  <a:noFill/>
                </a:uFill>
                <a:latin typeface="Calibri" panose="020F0502020204030204" pitchFamily="34" charset="0"/>
                <a:cs typeface="Calibri" panose="020F0502020204030204" pitchFamily="34" charset="0"/>
                <a:sym typeface="Aria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dirty="0" err="1">
                <a:solidFill>
                  <a:srgbClr val="FFFFFF"/>
                </a:solidFill>
                <a:latin typeface="Calibri" panose="020F0502020204030204" pitchFamily="34" charset="0"/>
                <a:cs typeface="Calibri" panose="020F0502020204030204" pitchFamily="34" charset="0"/>
                <a:sym typeface="Aria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Volodymyr</a:t>
            </a:r>
            <a:r>
              <a:rPr lang="en-US" sz="1100" b="0" i="0" u="sng" strike="noStrike" cap="none" dirty="0">
                <a:solidFill>
                  <a:srgbClr val="FFFFFF"/>
                </a:solidFill>
                <a:latin typeface="Calibri" panose="020F0502020204030204" pitchFamily="34" charset="0"/>
                <a:cs typeface="Calibri" panose="020F0502020204030204" pitchFamily="34" charset="0"/>
                <a:sym typeface="Aria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dirty="0" err="1">
                <a:solidFill>
                  <a:srgbClr val="FFFFFF"/>
                </a:solidFill>
                <a:latin typeface="Calibri" panose="020F0502020204030204" pitchFamily="34" charset="0"/>
                <a:cs typeface="Calibri" panose="020F0502020204030204" pitchFamily="34" charset="0"/>
                <a:sym typeface="Arial"/>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Hryshchenko</a:t>
            </a:r>
            <a:r>
              <a:rPr lang="en-US" sz="1100" b="0" i="0" u="none" strike="noStrike" cap="none" dirty="0">
                <a:solidFill>
                  <a:srgbClr val="FFFFFF"/>
                </a:solidFill>
                <a:latin typeface="Calibri" panose="020F0502020204030204" pitchFamily="34" charset="0"/>
                <a:cs typeface="Calibri" panose="020F0502020204030204" pitchFamily="34" charset="0"/>
                <a:sym typeface="Arial"/>
              </a:rPr>
              <a:t> </a:t>
            </a:r>
            <a:r>
              <a:rPr lang="en-US" sz="1100" b="0" i="0" u="none" strike="noStrike" cap="none" dirty="0">
                <a:solidFill>
                  <a:schemeClr val="tx1"/>
                </a:solidFill>
                <a:latin typeface="Calibri" panose="020F0502020204030204" pitchFamily="34" charset="0"/>
                <a:cs typeface="Calibri" panose="020F0502020204030204" pitchFamily="34" charset="0"/>
                <a:sym typeface="Arial"/>
              </a:rPr>
              <a:t>on</a:t>
            </a:r>
            <a:r>
              <a:rPr lang="en-US" sz="1100" b="0" i="0" u="none" strike="noStrike" cap="none" dirty="0">
                <a:solidFill>
                  <a:srgbClr val="FFFFFF"/>
                </a:solidFill>
                <a:uFill>
                  <a:noFill/>
                </a:uFill>
                <a:latin typeface="Calibri" panose="020F0502020204030204" pitchFamily="34" charset="0"/>
                <a:cs typeface="Calibri" panose="020F0502020204030204" pitchFamily="34" charset="0"/>
                <a:sym typeface="Arial"/>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lang="en-US" sz="1100" b="0" i="0" u="sng" strike="noStrike" cap="none" dirty="0" err="1">
                <a:solidFill>
                  <a:srgbClr val="FFFFFF"/>
                </a:solidFill>
                <a:latin typeface="Calibri" panose="020F0502020204030204" pitchFamily="34" charset="0"/>
                <a:cs typeface="Calibri" panose="020F0502020204030204" pitchFamily="34" charset="0"/>
                <a:sym typeface="Arial"/>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Unsplash</a:t>
            </a: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pic>
        <p:nvPicPr>
          <p:cNvPr id="335" name="Google Shape;335;p23" title="Question and Contact visual picture"/>
          <p:cNvPicPr preferRelativeResize="0"/>
          <p:nvPr/>
        </p:nvPicPr>
        <p:blipFill rotWithShape="1">
          <a:blip r:embed="rId11">
            <a:alphaModFix/>
          </a:blip>
          <a:srcRect/>
          <a:stretch/>
        </p:blipFill>
        <p:spPr>
          <a:xfrm>
            <a:off x="5265973" y="1524397"/>
            <a:ext cx="2522810" cy="1556082"/>
          </a:xfrm>
          <a:prstGeom prst="rect">
            <a:avLst/>
          </a:prstGeom>
          <a:noFill/>
          <a:ln>
            <a:noFill/>
          </a:ln>
        </p:spPr>
      </p:pic>
      <p:sp>
        <p:nvSpPr>
          <p:cNvPr id="337" name="Google Shape;337;p23" title="Decorative Figure"/>
          <p:cNvSpPr/>
          <p:nvPr/>
        </p:nvSpPr>
        <p:spPr>
          <a:xfrm>
            <a:off x="103163" y="5084284"/>
            <a:ext cx="1832754" cy="351692"/>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Rectangle 2"/>
          <p:cNvSpPr/>
          <p:nvPr/>
        </p:nvSpPr>
        <p:spPr>
          <a:xfrm>
            <a:off x="159348" y="1695890"/>
            <a:ext cx="2930610" cy="461665"/>
          </a:xfrm>
          <a:prstGeom prst="rect">
            <a:avLst/>
          </a:prstGeom>
          <a:solidFill>
            <a:srgbClr val="FED603"/>
          </a:solidFill>
        </p:spPr>
        <p:txBody>
          <a:bodyPr wrap="none">
            <a:spAutoFit/>
          </a:bodyPr>
          <a:lstStyle/>
          <a:p>
            <a:r>
              <a:rPr lang="en-US" sz="2400" dirty="0">
                <a:solidFill>
                  <a:schemeClr val="tx1"/>
                </a:solidFill>
                <a:latin typeface="Calibri" panose="020F0502020204030204" pitchFamily="34" charset="0"/>
                <a:cs typeface="Calibri" panose="020F0502020204030204" pitchFamily="34" charset="0"/>
              </a:rPr>
              <a:t>www.oregon.gov/ode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graphicFrame>
        <p:nvGraphicFramePr>
          <p:cNvPr id="122" name="Google Shape;122;p4" title="Session Guide Table"/>
          <p:cNvGraphicFramePr/>
          <p:nvPr>
            <p:extLst>
              <p:ext uri="{D42A27DB-BD31-4B8C-83A1-F6EECF244321}">
                <p14:modId xmlns:p14="http://schemas.microsoft.com/office/powerpoint/2010/main" val="3094538782"/>
              </p:ext>
            </p:extLst>
          </p:nvPr>
        </p:nvGraphicFramePr>
        <p:xfrm>
          <a:off x="248165" y="983939"/>
          <a:ext cx="8647650" cy="5296850"/>
        </p:xfrm>
        <a:graphic>
          <a:graphicData uri="http://schemas.openxmlformats.org/drawingml/2006/table">
            <a:tbl>
              <a:tblPr firstRow="1" bandRow="1">
                <a:noFill/>
                <a:tableStyleId>{7FC5C981-BED0-4F5F-AC2D-BFF34246DC16}</a:tableStyleId>
              </a:tblPr>
              <a:tblGrid>
                <a:gridCol w="2014325">
                  <a:extLst>
                    <a:ext uri="{9D8B030D-6E8A-4147-A177-3AD203B41FA5}">
                      <a16:colId xmlns:a16="http://schemas.microsoft.com/office/drawing/2014/main" val="20000"/>
                    </a:ext>
                  </a:extLst>
                </a:gridCol>
                <a:gridCol w="6633325">
                  <a:extLst>
                    <a:ext uri="{9D8B030D-6E8A-4147-A177-3AD203B41FA5}">
                      <a16:colId xmlns:a16="http://schemas.microsoft.com/office/drawing/2014/main" val="20001"/>
                    </a:ext>
                  </a:extLst>
                </a:gridCol>
              </a:tblGrid>
              <a:tr h="668750">
                <a:tc gridSpan="2">
                  <a:txBody>
                    <a:bodyPr/>
                    <a:lstStyle/>
                    <a:p>
                      <a:pPr marL="0" marR="0" lvl="0" indent="0" algn="ctr" rtl="0">
                        <a:lnSpc>
                          <a:spcPct val="100000"/>
                        </a:lnSpc>
                        <a:spcBef>
                          <a:spcPts val="0"/>
                        </a:spcBef>
                        <a:spcAft>
                          <a:spcPts val="0"/>
                        </a:spcAft>
                        <a:buClr>
                          <a:srgbClr val="000000"/>
                        </a:buClr>
                        <a:buSzPts val="2800"/>
                        <a:buFont typeface="Arial"/>
                        <a:buNone/>
                      </a:pPr>
                      <a:endParaRPr sz="2800" b="1" u="none" strike="noStrike" cap="none" dirty="0">
                        <a:solidFill>
                          <a:srgbClr val="FFFFFF"/>
                        </a:solidFill>
                        <a:latin typeface="Calibri"/>
                        <a:ea typeface="Calibri"/>
                        <a:cs typeface="Calibri"/>
                        <a:sym typeface="Calibri"/>
                      </a:endParaRPr>
                    </a:p>
                  </a:txBody>
                  <a:tcPr marL="91450" marR="91450" marT="45725" marB="45725" anchor="ctr">
                    <a:solidFill>
                      <a:schemeClr val="accent1"/>
                    </a:solidFill>
                  </a:tcPr>
                </a:tc>
                <a:tc hMerge="1">
                  <a:txBody>
                    <a:bodyPr/>
                    <a:lstStyle/>
                    <a:p>
                      <a:endParaRPr lang="en-US"/>
                    </a:p>
                  </a:txBody>
                  <a:tcPr/>
                </a:tc>
                <a:extLst>
                  <a:ext uri="{0D108BD9-81ED-4DB2-BD59-A6C34878D82A}">
                    <a16:rowId xmlns:a16="http://schemas.microsoft.com/office/drawing/2014/main" val="10000"/>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latin typeface="Calibri"/>
                          <a:ea typeface="Calibri"/>
                          <a:cs typeface="Calibri"/>
                          <a:sym typeface="Calibri"/>
                        </a:rPr>
                        <a:t>1</a:t>
                      </a:r>
                      <a:endParaRPr sz="2200" b="1" u="none" strike="noStrike" cap="none">
                        <a:latin typeface="Calibri"/>
                        <a:ea typeface="Calibri"/>
                        <a:cs typeface="Calibri"/>
                        <a:sym typeface="Calibri"/>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b="1" u="none" strike="noStrike" cap="none">
                          <a:latin typeface="Calibri"/>
                          <a:ea typeface="Calibri"/>
                          <a:cs typeface="Calibri"/>
                          <a:sym typeface="Calibri"/>
                        </a:rPr>
                        <a:t>Understanding a Balanced Assessment System</a:t>
                      </a:r>
                      <a:endParaRPr sz="2200" b="1" u="none" strike="noStrike" cap="none">
                        <a:latin typeface="Calibri"/>
                        <a:ea typeface="Calibri"/>
                        <a:cs typeface="Calibri"/>
                        <a:sym typeface="Calibri"/>
                      </a:endParaRPr>
                    </a:p>
                  </a:txBody>
                  <a:tcPr marL="91450" marR="91450" marT="45725" marB="45725" anchor="ctr">
                    <a:solidFill>
                      <a:schemeClr val="lt1"/>
                    </a:solidFill>
                  </a:tcPr>
                </a:tc>
                <a:extLst>
                  <a:ext uri="{0D108BD9-81ED-4DB2-BD59-A6C34878D82A}">
                    <a16:rowId xmlns:a16="http://schemas.microsoft.com/office/drawing/2014/main" val="10001"/>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2</a:t>
                      </a:r>
                      <a:endParaRPr sz="2200" i="1" u="none" strike="noStrike" cap="none">
                        <a:latin typeface="Calibri"/>
                        <a:ea typeface="Calibri"/>
                        <a:cs typeface="Calibri"/>
                        <a:sym typeface="Calibri"/>
                      </a:endParaRPr>
                    </a:p>
                  </a:txBody>
                  <a:tcPr marL="91450" marR="91450" marT="45725" marB="45725" anchor="c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Overview of the OSAS Interim Assessment System</a:t>
                      </a:r>
                      <a:endParaRPr sz="2200" i="1" u="none" strike="noStrike" cap="none">
                        <a:latin typeface="Calibri"/>
                        <a:ea typeface="Calibri"/>
                        <a:cs typeface="Calibri"/>
                        <a:sym typeface="Calibri"/>
                      </a:endParaRPr>
                    </a:p>
                  </a:txBody>
                  <a:tcPr marL="91450" marR="91450" marT="45725" marB="45725" anchor="ctr">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3</a:t>
                      </a:r>
                      <a:endParaRPr sz="2200" i="1" u="none" strike="noStrike" cap="none">
                        <a:latin typeface="Calibri"/>
                        <a:ea typeface="Calibri"/>
                        <a:cs typeface="Calibri"/>
                        <a:sym typeface="Calibri"/>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Using Interim Assessments in the</a:t>
                      </a:r>
                      <a:endParaRPr sz="22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Context of Instructional Practices</a:t>
                      </a:r>
                      <a:endParaRPr sz="2200" i="1" u="none" strike="noStrike" cap="none">
                        <a:latin typeface="Calibri"/>
                        <a:ea typeface="Calibri"/>
                        <a:cs typeface="Calibri"/>
                        <a:sym typeface="Calibri"/>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4</a:t>
                      </a:r>
                      <a:endParaRPr sz="2200" i="1" u="none" strike="noStrike" cap="none">
                        <a:latin typeface="Calibri"/>
                        <a:ea typeface="Calibri"/>
                        <a:cs typeface="Calibri"/>
                        <a:sym typeface="Calibri"/>
                      </a:endParaRPr>
                    </a:p>
                  </a:txBody>
                  <a:tcPr marL="91450" marR="91450" marT="45725" marB="45725" anchor="ctr">
                    <a:lnR w="9525" cap="flat" cmpd="sng">
                      <a:solidFill>
                        <a:srgbClr val="9E9E9E"/>
                      </a:solidFill>
                      <a:prstDash val="solid"/>
                      <a:round/>
                      <a:headEnd type="none" w="sm" len="sm"/>
                      <a:tailEnd type="none" w="sm" len="sm"/>
                    </a:ln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Interim Assessment Administration:</a:t>
                      </a:r>
                      <a:endParaRPr sz="2200" i="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Guidance and Support</a:t>
                      </a:r>
                      <a:endParaRPr sz="2200" i="1" u="none" strike="noStrike" cap="none">
                        <a:latin typeface="Calibri"/>
                        <a:ea typeface="Calibri"/>
                        <a:cs typeface="Calibri"/>
                        <a:sym typeface="Calibri"/>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5</a:t>
                      </a:r>
                      <a:endParaRPr sz="2200" i="1" u="none" strike="noStrike" cap="none">
                        <a:latin typeface="Calibri"/>
                        <a:ea typeface="Calibri"/>
                        <a:cs typeface="Calibri"/>
                        <a:sym typeface="Calibri"/>
                      </a:endParaRPr>
                    </a:p>
                  </a:txBody>
                  <a:tcPr marL="91450" marR="91450" marT="45725" marB="45725" anchor="ctr">
                    <a:solidFill>
                      <a:schemeClr val="lt1"/>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a:latin typeface="Calibri"/>
                          <a:ea typeface="Calibri"/>
                          <a:cs typeface="Calibri"/>
                          <a:sym typeface="Calibri"/>
                        </a:rPr>
                        <a:t>Accessing Interim Assessment Data to Inform Instructional Practices</a:t>
                      </a:r>
                      <a:endParaRPr sz="2200" i="1" u="none" strike="noStrike" cap="none">
                        <a:latin typeface="Calibri"/>
                        <a:ea typeface="Calibri"/>
                        <a:cs typeface="Calibri"/>
                        <a:sym typeface="Calibri"/>
                      </a:endParaRPr>
                    </a:p>
                  </a:txBody>
                  <a:tcPr marL="91450" marR="91450" marT="45725" marB="45725" anchor="ctr">
                    <a:lnT w="9525" cap="flat" cmpd="sng">
                      <a:solidFill>
                        <a:srgbClr val="9E9E9E"/>
                      </a:solidFill>
                      <a:prstDash val="solid"/>
                      <a:round/>
                      <a:headEnd type="none" w="sm" len="sm"/>
                      <a:tailEnd type="none" w="sm" len="sm"/>
                    </a:lnT>
                    <a:solidFill>
                      <a:schemeClr val="lt1"/>
                    </a:solidFill>
                  </a:tcPr>
                </a:tc>
                <a:extLst>
                  <a:ext uri="{0D108BD9-81ED-4DB2-BD59-A6C34878D82A}">
                    <a16:rowId xmlns:a16="http://schemas.microsoft.com/office/drawing/2014/main" val="10005"/>
                  </a:ext>
                </a:extLst>
              </a:tr>
              <a:tr h="771350">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6</a:t>
                      </a:r>
                      <a:endParaRPr sz="2200" i="1" u="none" strike="noStrike" cap="none" dirty="0">
                        <a:latin typeface="Calibri"/>
                        <a:ea typeface="Calibri"/>
                        <a:cs typeface="Calibri"/>
                        <a:sym typeface="Calibri"/>
                      </a:endParaRPr>
                    </a:p>
                  </a:txBody>
                  <a:tcPr marL="91450" marR="91450" marT="45725" marB="45725" anchor="ctr">
                    <a:solidFill>
                      <a:srgbClr val="D9D9D9"/>
                    </a:solidFill>
                  </a:tcPr>
                </a:tc>
                <a:tc>
                  <a:txBody>
                    <a:bodyPr/>
                    <a:lstStyle/>
                    <a:p>
                      <a:pPr marL="0" marR="0" lvl="0" indent="0" algn="ctr" rtl="0">
                        <a:lnSpc>
                          <a:spcPct val="100000"/>
                        </a:lnSpc>
                        <a:spcBef>
                          <a:spcPts val="0"/>
                        </a:spcBef>
                        <a:spcAft>
                          <a:spcPts val="0"/>
                        </a:spcAft>
                        <a:buClr>
                          <a:srgbClr val="000000"/>
                        </a:buClr>
                        <a:buSzPts val="2200"/>
                        <a:buFont typeface="Arial"/>
                        <a:buNone/>
                      </a:pPr>
                      <a:r>
                        <a:rPr lang="en-US" sz="2200" i="1" u="none" strike="noStrike" cap="none" dirty="0">
                          <a:latin typeface="Calibri"/>
                          <a:ea typeface="Calibri"/>
                          <a:cs typeface="Calibri"/>
                          <a:sym typeface="Calibri"/>
                        </a:rPr>
                        <a:t>Exploring Tools for Teachers and Using Formative Assessment Practices</a:t>
                      </a:r>
                      <a:endParaRPr sz="2200" i="1" u="none" strike="noStrike" cap="none" dirty="0">
                        <a:latin typeface="Calibri"/>
                        <a:ea typeface="Calibri"/>
                        <a:cs typeface="Calibri"/>
                        <a:sym typeface="Calibri"/>
                      </a:endParaRPr>
                    </a:p>
                  </a:txBody>
                  <a:tcPr marL="91450" marR="91450" marT="45725" marB="45725" anchor="ctr">
                    <a:solidFill>
                      <a:srgbClr val="D9D9D9"/>
                    </a:solidFill>
                  </a:tcPr>
                </a:tc>
                <a:extLst>
                  <a:ext uri="{0D108BD9-81ED-4DB2-BD59-A6C34878D82A}">
                    <a16:rowId xmlns:a16="http://schemas.microsoft.com/office/drawing/2014/main" val="10006"/>
                  </a:ext>
                </a:extLst>
              </a:tr>
            </a:tbl>
          </a:graphicData>
        </a:graphic>
      </p:graphicFrame>
      <p:sp>
        <p:nvSpPr>
          <p:cNvPr id="4" name="Rectangle 3" title="Decorative Figure"/>
          <p:cNvSpPr/>
          <p:nvPr/>
        </p:nvSpPr>
        <p:spPr>
          <a:xfrm>
            <a:off x="240731" y="5483473"/>
            <a:ext cx="8647650" cy="797315"/>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title="You Are Here Icon"/>
          <p:cNvPicPr>
            <a:picLocks noChangeAspect="1"/>
          </p:cNvPicPr>
          <p:nvPr/>
        </p:nvPicPr>
        <p:blipFill>
          <a:blip r:embed="rId3"/>
          <a:stretch>
            <a:fillRect/>
          </a:stretch>
        </p:blipFill>
        <p:spPr>
          <a:xfrm>
            <a:off x="385383" y="5585968"/>
            <a:ext cx="486649" cy="637510"/>
          </a:xfrm>
          <a:prstGeom prst="rect">
            <a:avLst/>
          </a:prstGeom>
        </p:spPr>
      </p:pic>
      <p:sp>
        <p:nvSpPr>
          <p:cNvPr id="6" name="Google Shape;147;p6"/>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4400"/>
              <a:buNone/>
            </a:pPr>
            <a:r>
              <a:rPr lang="en-US" sz="3300" dirty="0" smtClean="0">
                <a:solidFill>
                  <a:srgbClr val="000000"/>
                </a:solidFill>
              </a:rPr>
              <a:t>Session Guide</a:t>
            </a:r>
            <a:endParaRPr sz="33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3169740" y="0"/>
            <a:ext cx="5974200" cy="10608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Clr>
                <a:schemeClr val="dk1"/>
              </a:buClr>
              <a:buSzPts val="4400"/>
              <a:buFont typeface="Calibri"/>
              <a:buNone/>
            </a:pPr>
            <a:r>
              <a:rPr lang="en-US">
                <a:solidFill>
                  <a:schemeClr val="lt1"/>
                </a:solidFill>
              </a:rPr>
              <a:t>Session </a:t>
            </a:r>
            <a:r>
              <a:rPr lang="en-US" b="1">
                <a:solidFill>
                  <a:schemeClr val="lt1"/>
                </a:solidFill>
              </a:rPr>
              <a:t>Objectives</a:t>
            </a:r>
            <a:endParaRPr>
              <a:solidFill>
                <a:schemeClr val="lt1"/>
              </a:solidFill>
            </a:endParaRPr>
          </a:p>
        </p:txBody>
      </p:sp>
      <p:sp>
        <p:nvSpPr>
          <p:cNvPr id="129" name="Google Shape;129;p5"/>
          <p:cNvSpPr txBox="1">
            <a:spLocks noGrp="1"/>
          </p:cNvSpPr>
          <p:nvPr>
            <p:ph type="body" idx="1"/>
          </p:nvPr>
        </p:nvSpPr>
        <p:spPr>
          <a:xfrm>
            <a:off x="175855" y="2279856"/>
            <a:ext cx="8797100" cy="4348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800"/>
              <a:buNone/>
            </a:pPr>
            <a:r>
              <a:rPr lang="en-US" dirty="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By the end</a:t>
            </a:r>
            <a:r>
              <a:rPr lang="en-US" dirty="0"/>
              <a:t> of this session, educators will be able to:</a:t>
            </a:r>
            <a:endParaRPr dirty="0"/>
          </a:p>
          <a:p>
            <a:pPr marL="0" lvl="1" indent="0" algn="l" rtl="0">
              <a:lnSpc>
                <a:spcPct val="90000"/>
              </a:lnSpc>
              <a:spcBef>
                <a:spcPts val="0"/>
              </a:spcBef>
              <a:spcAft>
                <a:spcPts val="0"/>
              </a:spcAft>
              <a:buSzPts val="2800"/>
              <a:buNone/>
            </a:pPr>
            <a:endParaRPr dirty="0"/>
          </a:p>
          <a:p>
            <a:pPr marL="457200" lvl="0" indent="-381000" algn="l" rtl="0">
              <a:lnSpc>
                <a:spcPct val="115000"/>
              </a:lnSpc>
              <a:spcBef>
                <a:spcPts val="0"/>
              </a:spcBef>
              <a:spcAft>
                <a:spcPts val="1200"/>
              </a:spcAft>
              <a:buSzPts val="2400"/>
              <a:buFont typeface="Calibri"/>
              <a:buChar char="•"/>
            </a:pPr>
            <a:r>
              <a:rPr lang="en-US" sz="2400" dirty="0" smtClean="0"/>
              <a:t>Enhance their understanding of the formative assessment process.</a:t>
            </a:r>
          </a:p>
          <a:p>
            <a:pPr marL="457200" lvl="0" indent="-381000" algn="l" rtl="0">
              <a:lnSpc>
                <a:spcPct val="115000"/>
              </a:lnSpc>
              <a:spcBef>
                <a:spcPts val="0"/>
              </a:spcBef>
              <a:spcAft>
                <a:spcPts val="1200"/>
              </a:spcAft>
              <a:buSzPts val="2400"/>
              <a:buFont typeface="Calibri"/>
              <a:buChar char="•"/>
            </a:pPr>
            <a:r>
              <a:rPr lang="en-US" sz="2400" dirty="0" smtClean="0"/>
              <a:t>Gain access and exposure to the features of Tools for Teachers.</a:t>
            </a:r>
          </a:p>
          <a:p>
            <a:pPr marL="457200" lvl="0" indent="-381000" algn="l" rtl="0">
              <a:lnSpc>
                <a:spcPct val="115000"/>
              </a:lnSpc>
              <a:spcBef>
                <a:spcPts val="0"/>
              </a:spcBef>
              <a:spcAft>
                <a:spcPts val="1200"/>
              </a:spcAft>
              <a:buSzPts val="2400"/>
              <a:buFont typeface="Calibri"/>
              <a:buChar char="•"/>
            </a:pPr>
            <a:r>
              <a:rPr lang="en-US" sz="2400" dirty="0" smtClean="0"/>
              <a:t>Explore the components of a Tools for Teachers resource.</a:t>
            </a:r>
          </a:p>
          <a:p>
            <a:pPr marL="457200" lvl="0" indent="-381000" algn="l" rtl="0">
              <a:lnSpc>
                <a:spcPct val="115000"/>
              </a:lnSpc>
              <a:spcBef>
                <a:spcPts val="0"/>
              </a:spcBef>
              <a:spcAft>
                <a:spcPts val="1200"/>
              </a:spcAft>
              <a:buSzPts val="2400"/>
              <a:buFont typeface="Calibri"/>
              <a:buChar char="•"/>
            </a:pPr>
            <a:r>
              <a:rPr lang="en-US" sz="2400" dirty="0" smtClean="0"/>
              <a:t>Connect interim assessments with instructional resources through “Connections Playlists”.</a:t>
            </a:r>
          </a:p>
          <a:p>
            <a:pPr marL="457200" lvl="0" indent="-381000" algn="l" rtl="0">
              <a:lnSpc>
                <a:spcPct val="115000"/>
              </a:lnSpc>
              <a:spcBef>
                <a:spcPts val="0"/>
              </a:spcBef>
              <a:spcAft>
                <a:spcPts val="1200"/>
              </a:spcAft>
              <a:buSzPts val="2400"/>
              <a:buFont typeface="Calibri"/>
              <a:buChar char="•"/>
            </a:pP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9">
                                            <p:txEl>
                                              <p:pRg st="2" end="2"/>
                                            </p:txEl>
                                          </p:spTgt>
                                        </p:tgtEl>
                                        <p:attrNameLst>
                                          <p:attrName>style.visibility</p:attrName>
                                        </p:attrNameLst>
                                      </p:cBhvr>
                                      <p:to>
                                        <p:strVal val="visible"/>
                                      </p:to>
                                    </p:set>
                                    <p:animEffect transition="in" filter="fade">
                                      <p:cBhvr>
                                        <p:cTn id="7" dur="500"/>
                                        <p:tgtEl>
                                          <p:spTgt spid="1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9">
                                            <p:txEl>
                                              <p:pRg st="3" end="3"/>
                                            </p:txEl>
                                          </p:spTgt>
                                        </p:tgtEl>
                                        <p:attrNameLst>
                                          <p:attrName>style.visibility</p:attrName>
                                        </p:attrNameLst>
                                      </p:cBhvr>
                                      <p:to>
                                        <p:strVal val="visible"/>
                                      </p:to>
                                    </p:set>
                                    <p:animEffect transition="in" filter="fade">
                                      <p:cBhvr>
                                        <p:cTn id="12" dur="500"/>
                                        <p:tgtEl>
                                          <p:spTgt spid="12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9">
                                            <p:txEl>
                                              <p:pRg st="4" end="4"/>
                                            </p:txEl>
                                          </p:spTgt>
                                        </p:tgtEl>
                                        <p:attrNameLst>
                                          <p:attrName>style.visibility</p:attrName>
                                        </p:attrNameLst>
                                      </p:cBhvr>
                                      <p:to>
                                        <p:strVal val="visible"/>
                                      </p:to>
                                    </p:set>
                                    <p:animEffect transition="in" filter="fade">
                                      <p:cBhvr>
                                        <p:cTn id="17" dur="500"/>
                                        <p:tgtEl>
                                          <p:spTgt spid="12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9">
                                            <p:txEl>
                                              <p:pRg st="5" end="5"/>
                                            </p:txEl>
                                          </p:spTgt>
                                        </p:tgtEl>
                                        <p:attrNameLst>
                                          <p:attrName>style.visibility</p:attrName>
                                        </p:attrNameLst>
                                      </p:cBhvr>
                                      <p:to>
                                        <p:strVal val="visible"/>
                                      </p:to>
                                    </p:set>
                                    <p:animEffect transition="in" filter="fade">
                                      <p:cBhvr>
                                        <p:cTn id="22" dur="500"/>
                                        <p:tgtEl>
                                          <p:spTgt spid="1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How We Got Here</a:t>
            </a:r>
            <a:endParaRPr dirty="0"/>
          </a:p>
        </p:txBody>
      </p:sp>
      <p:pic>
        <p:nvPicPr>
          <p:cNvPr id="5" name="Google Shape;192;p10" title="Balanced Assessment System"/>
          <p:cNvPicPr preferRelativeResize="0"/>
          <p:nvPr/>
        </p:nvPicPr>
        <p:blipFill rotWithShape="1">
          <a:blip r:embed="rId3">
            <a:alphaModFix/>
          </a:blip>
          <a:srcRect/>
          <a:stretch/>
        </p:blipFill>
        <p:spPr>
          <a:xfrm>
            <a:off x="908834" y="1033516"/>
            <a:ext cx="3201080" cy="2148760"/>
          </a:xfrm>
          <a:prstGeom prst="rect">
            <a:avLst/>
          </a:prstGeom>
          <a:noFill/>
          <a:ln>
            <a:noFill/>
          </a:ln>
        </p:spPr>
      </p:pic>
      <p:pic>
        <p:nvPicPr>
          <p:cNvPr id="2" name="Picture 1" title="Fully filled in cube"/>
          <p:cNvPicPr>
            <a:picLocks noChangeAspect="1"/>
          </p:cNvPicPr>
          <p:nvPr/>
        </p:nvPicPr>
        <p:blipFill>
          <a:blip r:embed="rId4"/>
          <a:stretch>
            <a:fillRect/>
          </a:stretch>
        </p:blipFill>
        <p:spPr>
          <a:xfrm>
            <a:off x="5154611" y="1252327"/>
            <a:ext cx="921079" cy="827991"/>
          </a:xfrm>
          <a:prstGeom prst="rect">
            <a:avLst/>
          </a:prstGeom>
        </p:spPr>
      </p:pic>
      <p:pic>
        <p:nvPicPr>
          <p:cNvPr id="3" name="Picture 2" title="Halfway filled in cube"/>
          <p:cNvPicPr>
            <a:picLocks noChangeAspect="1"/>
          </p:cNvPicPr>
          <p:nvPr/>
        </p:nvPicPr>
        <p:blipFill>
          <a:blip r:embed="rId5"/>
          <a:stretch>
            <a:fillRect/>
          </a:stretch>
        </p:blipFill>
        <p:spPr>
          <a:xfrm>
            <a:off x="6254866" y="1488874"/>
            <a:ext cx="935777" cy="872085"/>
          </a:xfrm>
          <a:prstGeom prst="rect">
            <a:avLst/>
          </a:prstGeom>
        </p:spPr>
      </p:pic>
      <p:pic>
        <p:nvPicPr>
          <p:cNvPr id="4" name="Picture 3" title="Partially filled in cube"/>
          <p:cNvPicPr>
            <a:picLocks noChangeAspect="1"/>
          </p:cNvPicPr>
          <p:nvPr/>
        </p:nvPicPr>
        <p:blipFill>
          <a:blip r:embed="rId6"/>
          <a:stretch>
            <a:fillRect/>
          </a:stretch>
        </p:blipFill>
        <p:spPr>
          <a:xfrm>
            <a:off x="7369819" y="1737071"/>
            <a:ext cx="906381" cy="852488"/>
          </a:xfrm>
          <a:prstGeom prst="rect">
            <a:avLst/>
          </a:prstGeom>
        </p:spPr>
      </p:pic>
      <p:pic>
        <p:nvPicPr>
          <p:cNvPr id="7" name="Picture 6" title="Smarter Balanced Logo"/>
          <p:cNvPicPr>
            <a:picLocks noChangeAspect="1"/>
          </p:cNvPicPr>
          <p:nvPr/>
        </p:nvPicPr>
        <p:blipFill>
          <a:blip r:embed="rId7"/>
          <a:stretch>
            <a:fillRect/>
          </a:stretch>
        </p:blipFill>
        <p:spPr>
          <a:xfrm>
            <a:off x="4722282" y="3083769"/>
            <a:ext cx="4000943" cy="708225"/>
          </a:xfrm>
          <a:prstGeom prst="rect">
            <a:avLst/>
          </a:prstGeom>
        </p:spPr>
      </p:pic>
      <p:pic>
        <p:nvPicPr>
          <p:cNvPr id="11" name="Picture 10" title="TIDE webpage"/>
          <p:cNvPicPr>
            <a:picLocks noChangeAspect="1"/>
          </p:cNvPicPr>
          <p:nvPr/>
        </p:nvPicPr>
        <p:blipFill>
          <a:blip r:embed="rId8"/>
          <a:stretch>
            <a:fillRect/>
          </a:stretch>
        </p:blipFill>
        <p:spPr>
          <a:xfrm>
            <a:off x="380998" y="3645260"/>
            <a:ext cx="2809876" cy="3029827"/>
          </a:xfrm>
          <a:prstGeom prst="rect">
            <a:avLst/>
          </a:prstGeom>
        </p:spPr>
      </p:pic>
      <p:pic>
        <p:nvPicPr>
          <p:cNvPr id="16" name="Picture 15" title="Tools for Teachers Logo"/>
          <p:cNvPicPr>
            <a:picLocks noChangeAspect="1"/>
          </p:cNvPicPr>
          <p:nvPr/>
        </p:nvPicPr>
        <p:blipFill>
          <a:blip r:embed="rId9"/>
          <a:stretch>
            <a:fillRect/>
          </a:stretch>
        </p:blipFill>
        <p:spPr>
          <a:xfrm>
            <a:off x="6419009" y="4910848"/>
            <a:ext cx="2304216" cy="1093105"/>
          </a:xfrm>
          <a:prstGeom prst="rect">
            <a:avLst/>
          </a:prstGeom>
        </p:spPr>
      </p:pic>
      <p:pic>
        <p:nvPicPr>
          <p:cNvPr id="9" name="Picture 8" title="Status Bar"/>
          <p:cNvPicPr>
            <a:picLocks noChangeAspect="1"/>
          </p:cNvPicPr>
          <p:nvPr/>
        </p:nvPicPr>
        <p:blipFill>
          <a:blip r:embed="rId10"/>
          <a:stretch>
            <a:fillRect/>
          </a:stretch>
        </p:blipFill>
        <p:spPr>
          <a:xfrm>
            <a:off x="3690516" y="4469238"/>
            <a:ext cx="2228850" cy="1714500"/>
          </a:xfrm>
          <a:prstGeom prst="rect">
            <a:avLst/>
          </a:prstGeom>
        </p:spPr>
      </p:pic>
    </p:spTree>
    <p:extLst>
      <p:ext uri="{BB962C8B-B14F-4D97-AF65-F5344CB8AC3E}">
        <p14:creationId xmlns:p14="http://schemas.microsoft.com/office/powerpoint/2010/main" val="2469878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
        <p:nvSpPr>
          <p:cNvPr id="174" name="Google Shape;174;p8"/>
          <p:cNvSpPr txBox="1"/>
          <p:nvPr/>
        </p:nvSpPr>
        <p:spPr>
          <a:xfrm>
            <a:off x="207391" y="2894028"/>
            <a:ext cx="8757500" cy="1953173"/>
          </a:xfrm>
          <a:prstGeom prst="rect">
            <a:avLst/>
          </a:prstGeom>
          <a:noFill/>
          <a:ln>
            <a:noFill/>
          </a:ln>
        </p:spPr>
        <p:txBody>
          <a:bodyPr spcFirstLastPara="1" wrap="square" lIns="91425" tIns="91425" rIns="91425" bIns="91425" anchor="t" anchorCtr="0">
            <a:noAutofit/>
          </a:bodyPr>
          <a:lstStyle/>
          <a:p>
            <a:pPr lvl="0" algn="ctr">
              <a:lnSpc>
                <a:spcPct val="115000"/>
              </a:lnSpc>
              <a:buSzPts val="3200"/>
            </a:pPr>
            <a:r>
              <a:rPr lang="en-US" sz="3200" i="1" dirty="0" smtClean="0">
                <a:solidFill>
                  <a:srgbClr val="FFFFFF"/>
                </a:solidFill>
                <a:latin typeface="Calibri"/>
                <a:ea typeface="Calibri"/>
                <a:cs typeface="Calibri"/>
                <a:sym typeface="Calibri"/>
              </a:rPr>
              <a:t>Educators can enhance their understanding of the formative assessment process.</a:t>
            </a:r>
            <a:endParaRPr lang="en-US" sz="3200" i="1" dirty="0">
              <a:solidFill>
                <a:srgbClr val="FFFFFF"/>
              </a:solidFill>
              <a:latin typeface="Calibri"/>
              <a:ea typeface="Calibri"/>
              <a:cs typeface="Calibri"/>
              <a:sym typeface="Calibri"/>
            </a:endParaRPr>
          </a:p>
        </p:txBody>
      </p:sp>
      <p:sp>
        <p:nvSpPr>
          <p:cNvPr id="175" name="Google Shape;175;p8"/>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SzPts val="3600"/>
              <a:buNone/>
            </a:pPr>
            <a:r>
              <a:rPr lang="en-US" dirty="0" smtClean="0"/>
              <a:t>Learning Objective #1</a:t>
            </a:r>
            <a:endParaRPr dirty="0"/>
          </a:p>
        </p:txBody>
      </p:sp>
    </p:spTree>
    <p:extLst>
      <p:ext uri="{BB962C8B-B14F-4D97-AF65-F5344CB8AC3E}">
        <p14:creationId xmlns:p14="http://schemas.microsoft.com/office/powerpoint/2010/main" val="123584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6" name="wpwZCqvt70U" title="Student looking at a laptop with an adult next to them"/>
          <p:cNvPicPr>
            <a:picLocks noRot="1" noChangeAspect="1"/>
          </p:cNvPicPr>
          <p:nvPr>
            <a:videoFile r:link="rId1"/>
          </p:nvPr>
        </p:nvPicPr>
        <p:blipFill>
          <a:blip r:embed="rId4"/>
          <a:stretch>
            <a:fillRect/>
          </a:stretch>
        </p:blipFill>
        <p:spPr>
          <a:xfrm>
            <a:off x="427487" y="1402512"/>
            <a:ext cx="8323533" cy="4681987"/>
          </a:xfrm>
          <a:prstGeom prst="rect">
            <a:avLst/>
          </a:prstGeom>
        </p:spPr>
      </p:pic>
      <p:sp>
        <p:nvSpPr>
          <p:cNvPr id="4" name="Google Shape;175;p8"/>
          <p:cNvSpPr txBox="1">
            <a:spLocks noGrp="1"/>
          </p:cNvSpPr>
          <p:nvPr>
            <p:ph type="title"/>
          </p:nvPr>
        </p:nvSpPr>
        <p:spPr>
          <a:xfrm>
            <a:off x="2620830" y="0"/>
            <a:ext cx="7152300" cy="1013400"/>
          </a:xfrm>
          <a:prstGeom prst="rect">
            <a:avLst/>
          </a:prstGeom>
          <a:noFill/>
          <a:ln>
            <a:noFill/>
          </a:ln>
        </p:spPr>
        <p:txBody>
          <a:bodyPr spcFirstLastPara="1" wrap="square" lIns="91425" tIns="45700" rIns="91425" bIns="45700" anchor="ctr" anchorCtr="0">
            <a:noAutofit/>
          </a:bodyPr>
          <a:lstStyle/>
          <a:p>
            <a:pPr lvl="0" algn="ctr">
              <a:lnSpc>
                <a:spcPct val="100000"/>
              </a:lnSpc>
              <a:buSzPts val="1100"/>
            </a:pPr>
            <a:r>
              <a:rPr lang="en-US" dirty="0">
                <a:solidFill>
                  <a:srgbClr val="000000"/>
                </a:solidFill>
              </a:rPr>
              <a:t>Assessment </a:t>
            </a:r>
            <a:r>
              <a:rPr lang="en-US" dirty="0">
                <a:solidFill>
                  <a:srgbClr val="6AA84F"/>
                </a:solidFill>
              </a:rPr>
              <a:t>FOR </a:t>
            </a:r>
            <a:r>
              <a:rPr lang="en-US" dirty="0">
                <a:solidFill>
                  <a:srgbClr val="000000"/>
                </a:solidFill>
              </a:rPr>
              <a:t>Learning</a:t>
            </a:r>
            <a:endParaRPr lang="en-US" b="0" dirty="0">
              <a:solidFill>
                <a:srgbClr val="000000"/>
              </a:solidFill>
            </a:endParaRPr>
          </a:p>
        </p:txBody>
      </p:sp>
    </p:spTree>
    <p:extLst>
      <p:ext uri="{BB962C8B-B14F-4D97-AF65-F5344CB8AC3E}">
        <p14:creationId xmlns:p14="http://schemas.microsoft.com/office/powerpoint/2010/main" val="1737717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6" name="Google Shape;236;p13"/>
          <p:cNvSpPr txBox="1"/>
          <p:nvPr/>
        </p:nvSpPr>
        <p:spPr>
          <a:xfrm>
            <a:off x="444499" y="889000"/>
            <a:ext cx="8314187" cy="19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3200"/>
              <a:buFont typeface="Arial"/>
              <a:buNone/>
            </a:pPr>
            <a:r>
              <a:rPr lang="en-US" sz="3200" b="1" i="0" u="none" strike="noStrike" cap="none" dirty="0">
                <a:solidFill>
                  <a:srgbClr val="6AA84F"/>
                </a:solidFill>
                <a:latin typeface="Calibri"/>
                <a:ea typeface="Calibri"/>
                <a:cs typeface="Calibri"/>
                <a:sym typeface="Calibri"/>
              </a:rPr>
              <a:t>Formative assessment</a:t>
            </a:r>
            <a:r>
              <a:rPr lang="en-US" sz="3200" b="1" i="0" u="none" strike="noStrike" cap="none" dirty="0">
                <a:solidFill>
                  <a:srgbClr val="000000"/>
                </a:solidFill>
                <a:latin typeface="Calibri"/>
                <a:ea typeface="Calibri"/>
                <a:cs typeface="Calibri"/>
                <a:sym typeface="Calibri"/>
              </a:rPr>
              <a:t> </a:t>
            </a:r>
            <a:r>
              <a:rPr lang="en-US" sz="2200" b="1" i="0" u="none" strike="noStrike" cap="none" dirty="0">
                <a:solidFill>
                  <a:srgbClr val="000000"/>
                </a:solidFill>
                <a:latin typeface="Calibri"/>
                <a:ea typeface="Calibri"/>
                <a:cs typeface="Calibri"/>
                <a:sym typeface="Calibri"/>
              </a:rPr>
              <a:t>is </a:t>
            </a:r>
            <a:r>
              <a:rPr lang="en-US" sz="2200" b="1" i="0" u="none" strike="noStrike" cap="none" dirty="0" smtClean="0">
                <a:solidFill>
                  <a:srgbClr val="000000"/>
                </a:solidFill>
                <a:latin typeface="Calibri"/>
                <a:ea typeface="Calibri"/>
                <a:cs typeface="Calibri"/>
                <a:sym typeface="Calibri"/>
              </a:rPr>
              <a:t>an active and intentional learning process that partners the teacher and the students to continuously and systematically gather evidence of learning with the express goal of improving student achievement. </a:t>
            </a:r>
            <a:r>
              <a:rPr lang="en-US" b="1" i="0" u="none" strike="noStrike" cap="none" dirty="0" smtClean="0">
                <a:solidFill>
                  <a:srgbClr val="000000"/>
                </a:solidFill>
                <a:latin typeface="Calibri"/>
                <a:ea typeface="Calibri"/>
                <a:cs typeface="Calibri"/>
                <a:sym typeface="Calibri"/>
              </a:rPr>
              <a:t>(Moss &amp; Brookhart, 2018)</a:t>
            </a:r>
            <a:endParaRPr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Calibri"/>
              <a:ea typeface="Calibri"/>
              <a:cs typeface="Calibri"/>
              <a:sym typeface="Calibri"/>
            </a:endParaRPr>
          </a:p>
        </p:txBody>
      </p:sp>
      <p:grpSp>
        <p:nvGrpSpPr>
          <p:cNvPr id="3" name="Group 2" title="Elicit, interpret, act, and calrify collaboration cycle"/>
          <p:cNvGrpSpPr/>
          <p:nvPr/>
        </p:nvGrpSpPr>
        <p:grpSpPr>
          <a:xfrm>
            <a:off x="2021061" y="2804500"/>
            <a:ext cx="5161061" cy="3571202"/>
            <a:chOff x="4299240" y="3063161"/>
            <a:chExt cx="4564500" cy="3339875"/>
          </a:xfrm>
        </p:grpSpPr>
        <p:pic>
          <p:nvPicPr>
            <p:cNvPr id="237" name="Google Shape;237;p13" title="Formative Assessment Clover graphic"/>
            <p:cNvPicPr preferRelativeResize="0"/>
            <p:nvPr/>
          </p:nvPicPr>
          <p:blipFill rotWithShape="1">
            <a:blip r:embed="rId3">
              <a:alphaModFix/>
            </a:blip>
            <a:srcRect/>
            <a:stretch/>
          </p:blipFill>
          <p:spPr>
            <a:xfrm>
              <a:off x="4299240" y="3063161"/>
              <a:ext cx="4564500" cy="3339875"/>
            </a:xfrm>
            <a:prstGeom prst="rect">
              <a:avLst/>
            </a:prstGeom>
            <a:noFill/>
            <a:ln>
              <a:noFill/>
            </a:ln>
          </p:spPr>
        </p:pic>
        <p:sp>
          <p:nvSpPr>
            <p:cNvPr id="2" name="TextBox 1"/>
            <p:cNvSpPr txBox="1"/>
            <p:nvPr/>
          </p:nvSpPr>
          <p:spPr>
            <a:xfrm rot="5400000">
              <a:off x="7296348" y="4548433"/>
              <a:ext cx="2125744" cy="369332"/>
            </a:xfrm>
            <a:prstGeom prst="rect">
              <a:avLst/>
            </a:prstGeom>
            <a:noFill/>
          </p:spPr>
          <p:txBody>
            <a:bodyPr wrap="square" rtlCol="0">
              <a:spAutoFit/>
            </a:bodyPr>
            <a:lstStyle/>
            <a:p>
              <a:pPr algn="ctr"/>
              <a:r>
                <a:rPr lang="en-US" sz="1800" dirty="0" smtClean="0">
                  <a:latin typeface="Calibri" panose="020F0502020204030204" pitchFamily="34" charset="0"/>
                  <a:cs typeface="Calibri" panose="020F0502020204030204" pitchFamily="34" charset="0"/>
                </a:rPr>
                <a:t>COLLABORATION</a:t>
              </a:r>
              <a:endParaRPr lang="en-US" sz="1800" dirty="0">
                <a:latin typeface="Calibri" panose="020F0502020204030204" pitchFamily="34" charset="0"/>
                <a:cs typeface="Calibri" panose="020F0502020204030204" pitchFamily="34" charset="0"/>
              </a:endParaRPr>
            </a:p>
          </p:txBody>
        </p:sp>
        <p:sp>
          <p:nvSpPr>
            <p:cNvPr id="7" name="TextBox 6"/>
            <p:cNvSpPr txBox="1"/>
            <p:nvPr/>
          </p:nvSpPr>
          <p:spPr>
            <a:xfrm rot="16200000">
              <a:off x="3707459" y="4231247"/>
              <a:ext cx="2125744" cy="923330"/>
            </a:xfrm>
            <a:prstGeom prst="rect">
              <a:avLst/>
            </a:prstGeom>
            <a:noFill/>
          </p:spPr>
          <p:txBody>
            <a:bodyPr wrap="square" rtlCol="0">
              <a:spAutoFit/>
            </a:bodyPr>
            <a:lstStyle/>
            <a:p>
              <a:pPr algn="ctr"/>
              <a:r>
                <a:rPr lang="en-US" sz="1800" dirty="0" smtClean="0">
                  <a:latin typeface="Calibri" panose="020F0502020204030204" pitchFamily="34" charset="0"/>
                  <a:cs typeface="Calibri" panose="020F0502020204030204" pitchFamily="34" charset="0"/>
                </a:rPr>
                <a:t>HIGH-QUALITY</a:t>
              </a:r>
            </a:p>
            <a:p>
              <a:pPr algn="ctr"/>
              <a:r>
                <a:rPr lang="en-US" sz="1800" dirty="0" smtClean="0">
                  <a:latin typeface="Calibri" panose="020F0502020204030204" pitchFamily="34" charset="0"/>
                  <a:cs typeface="Calibri" panose="020F0502020204030204" pitchFamily="34" charset="0"/>
                </a:rPr>
                <a:t>INSTRUCTIONAL</a:t>
              </a:r>
            </a:p>
            <a:p>
              <a:pPr algn="ctr"/>
              <a:r>
                <a:rPr lang="en-US" sz="1800" dirty="0" smtClean="0">
                  <a:latin typeface="Calibri" panose="020F0502020204030204" pitchFamily="34" charset="0"/>
                  <a:cs typeface="Calibri" panose="020F0502020204030204" pitchFamily="34" charset="0"/>
                </a:rPr>
                <a:t>PRACTICES</a:t>
              </a:r>
              <a:endParaRPr lang="en-US" sz="1800" dirty="0">
                <a:latin typeface="Calibri" panose="020F0502020204030204" pitchFamily="34" charset="0"/>
                <a:cs typeface="Calibri" panose="020F0502020204030204" pitchFamily="34" charset="0"/>
              </a:endParaRPr>
            </a:p>
          </p:txBody>
        </p:sp>
      </p:grpSp>
      <p:sp>
        <p:nvSpPr>
          <p:cNvPr id="8" name="Google Shape;175;p8"/>
          <p:cNvSpPr txBox="1">
            <a:spLocks noGrp="1"/>
          </p:cNvSpPr>
          <p:nvPr>
            <p:ph type="title"/>
          </p:nvPr>
        </p:nvSpPr>
        <p:spPr>
          <a:xfrm>
            <a:off x="3123028" y="57744"/>
            <a:ext cx="6020972" cy="1013400"/>
          </a:xfrm>
          <a:prstGeom prst="rect">
            <a:avLst/>
          </a:prstGeom>
          <a:noFill/>
          <a:ln>
            <a:noFill/>
          </a:ln>
        </p:spPr>
        <p:txBody>
          <a:bodyPr spcFirstLastPara="1" wrap="square" lIns="91425" tIns="45700" rIns="91425" bIns="45700" anchor="ctr" anchorCtr="0">
            <a:noAutofit/>
          </a:bodyPr>
          <a:lstStyle/>
          <a:p>
            <a:pPr lvl="0" algn="ctr">
              <a:lnSpc>
                <a:spcPct val="100000"/>
              </a:lnSpc>
              <a:buSzPts val="1100"/>
            </a:pPr>
            <a:r>
              <a:rPr lang="en-US" dirty="0">
                <a:solidFill>
                  <a:srgbClr val="000000"/>
                </a:solidFill>
              </a:rPr>
              <a:t>Assessment </a:t>
            </a:r>
            <a:r>
              <a:rPr lang="en-US" dirty="0">
                <a:solidFill>
                  <a:srgbClr val="6AA84F"/>
                </a:solidFill>
              </a:rPr>
              <a:t>FOR </a:t>
            </a:r>
            <a:r>
              <a:rPr lang="en-US" dirty="0">
                <a:solidFill>
                  <a:srgbClr val="000000"/>
                </a:solidFill>
              </a:rPr>
              <a:t>Learning</a:t>
            </a:r>
            <a:endParaRPr lang="en-US" b="0" dirty="0">
              <a:solidFill>
                <a:srgbClr val="000000"/>
              </a:solidFill>
            </a:endParaRPr>
          </a:p>
        </p:txBody>
      </p:sp>
    </p:spTree>
    <p:extLst>
      <p:ext uri="{BB962C8B-B14F-4D97-AF65-F5344CB8AC3E}">
        <p14:creationId xmlns:p14="http://schemas.microsoft.com/office/powerpoint/2010/main" val="1900416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DE_Powerpoint">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2020-10-09T18:00:26+00:00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94DF5D7A-F7B4-4580-BC54-87DE6ADD450F}"/>
</file>

<file path=customXml/itemProps2.xml><?xml version="1.0" encoding="utf-8"?>
<ds:datastoreItem xmlns:ds="http://schemas.openxmlformats.org/officeDocument/2006/customXml" ds:itemID="{7BCB5CFF-77DB-48B8-96E3-5FBFDEEF821B}"/>
</file>

<file path=customXml/itemProps3.xml><?xml version="1.0" encoding="utf-8"?>
<ds:datastoreItem xmlns:ds="http://schemas.openxmlformats.org/officeDocument/2006/customXml" ds:itemID="{EE74DDBD-C744-4989-9C36-AB90B7271BF6}"/>
</file>

<file path=docProps/app.xml><?xml version="1.0" encoding="utf-8"?>
<Properties xmlns="http://schemas.openxmlformats.org/officeDocument/2006/extended-properties" xmlns:vt="http://schemas.openxmlformats.org/officeDocument/2006/docPropsVTypes">
  <TotalTime>11598</TotalTime>
  <Words>4426</Words>
  <Application>Microsoft Office PowerPoint</Application>
  <PresentationFormat>On-screen Show (4:3)</PresentationFormat>
  <Paragraphs>374</Paragraphs>
  <Slides>37</Slides>
  <Notes>37</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ODE_Powerpoint</vt:lpstr>
      <vt:lpstr>Oregon Statewide Assessment System  Session 6 – Connecting to Tools for Teachers and the Formative Assessment Process  Office of Teaching, Learning, and Assessment</vt:lpstr>
      <vt:lpstr>Purpose</vt:lpstr>
      <vt:lpstr>Series Outcome</vt:lpstr>
      <vt:lpstr>Session Guide</vt:lpstr>
      <vt:lpstr>Session Objectives</vt:lpstr>
      <vt:lpstr>How We Got Here</vt:lpstr>
      <vt:lpstr>Learning Objective #1</vt:lpstr>
      <vt:lpstr>Assessment FOR Learning</vt:lpstr>
      <vt:lpstr>Assessment FOR Learning</vt:lpstr>
      <vt:lpstr>Assessment FOR Learning</vt:lpstr>
      <vt:lpstr>Formative Assessment Web Page</vt:lpstr>
      <vt:lpstr>Learning Objective #2</vt:lpstr>
      <vt:lpstr>What is Tools for Teachers?</vt:lpstr>
      <vt:lpstr>Who Can Access Tools for Teachers?</vt:lpstr>
      <vt:lpstr>How Do I Access Tools for Teachers?</vt:lpstr>
      <vt:lpstr>Access Pathway #1</vt:lpstr>
      <vt:lpstr>Access Pathway #2</vt:lpstr>
      <vt:lpstr>Access Pathway #3</vt:lpstr>
      <vt:lpstr>Potential Entry Points</vt:lpstr>
      <vt:lpstr>Tools for Teachers Interface</vt:lpstr>
      <vt:lpstr>Learning Objective #3</vt:lpstr>
      <vt:lpstr>Find Resources</vt:lpstr>
      <vt:lpstr>Search Filters</vt:lpstr>
      <vt:lpstr>Using Filters</vt:lpstr>
      <vt:lpstr>Resource Basics</vt:lpstr>
      <vt:lpstr>Resource Basics</vt:lpstr>
      <vt:lpstr>Built on Formative Assessment</vt:lpstr>
      <vt:lpstr>Formative Assessment Strategies</vt:lpstr>
      <vt:lpstr>Accessibility Strategies</vt:lpstr>
      <vt:lpstr>Interim Assessment Item Portal</vt:lpstr>
      <vt:lpstr>Bookmarks</vt:lpstr>
      <vt:lpstr>Learning Objective #4</vt:lpstr>
      <vt:lpstr>From Interim Assessments . . .</vt:lpstr>
      <vt:lpstr>. . . To Tools for Teachers</vt:lpstr>
      <vt:lpstr>Connections Playlist Basics</vt:lpstr>
      <vt:lpstr>Instructional Resources &amp; Supports</vt:lpstr>
      <vt:lpstr>Contact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Oregon Statewide Assessment System  Session 1 - Understanding A Balanced Assessment System   Office of Teaching, Learning, and Assessment</dc:title>
  <dc:creator>BERTRAND Tony - ODE</dc:creator>
  <cp:lastModifiedBy>LEDOUX Renee - ODE</cp:lastModifiedBy>
  <cp:revision>164</cp:revision>
  <dcterms:modified xsi:type="dcterms:W3CDTF">2020-10-09T17:59:35Z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