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2"/>
  </p:notesMasterIdLst>
  <p:sldIdLst>
    <p:sldId id="256" r:id="rId2"/>
    <p:sldId id="258" r:id="rId3"/>
    <p:sldId id="259" r:id="rId4"/>
    <p:sldId id="260" r:id="rId5"/>
    <p:sldId id="263" r:id="rId6"/>
    <p:sldId id="261" r:id="rId7"/>
    <p:sldId id="288" r:id="rId8"/>
    <p:sldId id="268" r:id="rId9"/>
    <p:sldId id="289" r:id="rId10"/>
    <p:sldId id="292" r:id="rId11"/>
    <p:sldId id="290" r:id="rId12"/>
    <p:sldId id="300" r:id="rId13"/>
    <p:sldId id="262" r:id="rId14"/>
    <p:sldId id="293" r:id="rId15"/>
    <p:sldId id="294" r:id="rId16"/>
    <p:sldId id="295" r:id="rId17"/>
    <p:sldId id="296" r:id="rId18"/>
    <p:sldId id="298" r:id="rId19"/>
    <p:sldId id="299" r:id="rId20"/>
    <p:sldId id="306" r:id="rId21"/>
    <p:sldId id="301" r:id="rId22"/>
    <p:sldId id="302" r:id="rId23"/>
    <p:sldId id="303" r:id="rId24"/>
    <p:sldId id="315" r:id="rId25"/>
    <p:sldId id="305" r:id="rId26"/>
    <p:sldId id="304" r:id="rId27"/>
    <p:sldId id="297" r:id="rId28"/>
    <p:sldId id="308" r:id="rId29"/>
    <p:sldId id="313" r:id="rId30"/>
    <p:sldId id="316" r:id="rId31"/>
    <p:sldId id="272" r:id="rId32"/>
    <p:sldId id="309" r:id="rId33"/>
    <p:sldId id="317" r:id="rId34"/>
    <p:sldId id="311" r:id="rId35"/>
    <p:sldId id="312" r:id="rId36"/>
    <p:sldId id="318" r:id="rId37"/>
    <p:sldId id="314" r:id="rId38"/>
    <p:sldId id="310" r:id="rId39"/>
    <p:sldId id="307" r:id="rId40"/>
    <p:sldId id="282" r:id="rId41"/>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XvFdMZGAVu+FOwe6XqYDtnT6L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Byer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7B7"/>
    <a:srgbClr val="6FA8DC"/>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C5C981-BED0-4F5F-AC2D-BFF34246DC16}">
  <a:tblStyle styleId="{7FC5C981-BED0-4F5F-AC2D-BFF34246DC1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64" autoAdjust="0"/>
    <p:restoredTop sz="62058" autoAdjust="0"/>
  </p:normalViewPr>
  <p:slideViewPr>
    <p:cSldViewPr snapToGrid="0">
      <p:cViewPr varScale="1">
        <p:scale>
          <a:sx n="84" d="100"/>
          <a:sy n="84" d="100"/>
        </p:scale>
        <p:origin x="135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3"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Welcome to the Oregon Department of Education’s Interim Assessment Professional</a:t>
            </a:r>
            <a:r>
              <a:rPr lang="en-US" sz="1200" b="0" i="0" u="none" strike="noStrike" cap="none" baseline="0" dirty="0" smtClean="0">
                <a:solidFill>
                  <a:schemeClr val="dk1"/>
                </a:solidFill>
                <a:latin typeface="Calibri"/>
                <a:ea typeface="Calibri"/>
                <a:cs typeface="Calibri"/>
                <a:sym typeface="Calibri"/>
              </a:rPr>
              <a:t> Learning Series. </a:t>
            </a:r>
          </a:p>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This is Session 3 of the series, and will</a:t>
            </a:r>
            <a:r>
              <a:rPr lang="en-US" sz="1200" b="0" i="0" u="none" strike="noStrike" cap="none" baseline="0" dirty="0" smtClean="0">
                <a:solidFill>
                  <a:schemeClr val="dk1"/>
                </a:solidFill>
                <a:latin typeface="Calibri"/>
                <a:ea typeface="Calibri"/>
                <a:cs typeface="Calibri"/>
                <a:sym typeface="Calibri"/>
              </a:rPr>
              <a:t> focus specifically on using math interim assessments in the context of instruction. Session 3A focuses specifically on English Language Arts. Please see ODE’s Interim Assessment webpage for resources from each of the six sessions in the series.</a:t>
            </a:r>
            <a:endParaRPr sz="1200"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Also in Session 2, we highlighted 4</a:t>
            </a:r>
            <a:r>
              <a:rPr lang="en-US" baseline="0" dirty="0" smtClean="0"/>
              <a:t> main uses of interim assessments. [Summarize each use.] Interim assessments often bridge the gap between formative and summative assessment. </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[Click for transition]</a:t>
            </a:r>
          </a:p>
          <a:p>
            <a:pPr marL="0" marR="0" lvl="0" indent="0" algn="l" rtl="0">
              <a:lnSpc>
                <a:spcPct val="100000"/>
              </a:lnSpc>
              <a:spcBef>
                <a:spcPts val="0"/>
              </a:spcBef>
              <a:spcAft>
                <a:spcPts val="0"/>
              </a:spcAft>
              <a:buClr>
                <a:srgbClr val="000000"/>
              </a:buClr>
              <a:buSzPts val="1400"/>
              <a:buFont typeface="Arial"/>
              <a:buNone/>
            </a:pPr>
            <a:r>
              <a:rPr lang="en-US" baseline="0" dirty="0" smtClean="0"/>
              <a:t>Whether you attended Session 2 or not, we’d like to do a quick check of whether you think these uses best map to “assessment FOR learning” or “assessment OF learning”. Take a moment to mentally sort these into the two categories – HINT: ignore the colors!</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[Pause for think time.]</a:t>
            </a:r>
          </a:p>
          <a:p>
            <a:pPr marL="0" marR="0" lvl="0" indent="0" algn="l" rtl="0">
              <a:lnSpc>
                <a:spcPct val="100000"/>
              </a:lnSpc>
              <a:spcBef>
                <a:spcPts val="0"/>
              </a:spcBef>
              <a:spcAft>
                <a:spcPts val="0"/>
              </a:spcAft>
              <a:buClr>
                <a:srgbClr val="000000"/>
              </a:buClr>
              <a:buSzPts val="1400"/>
              <a:buFont typeface="Arial"/>
              <a:buNone/>
            </a:pPr>
            <a:r>
              <a:rPr lang="en-US" baseline="0" dirty="0" smtClean="0"/>
              <a:t>[Click for transition]</a:t>
            </a:r>
          </a:p>
          <a:p>
            <a:pPr marL="0" marR="0" lvl="0" indent="0" algn="l" rtl="0">
              <a:lnSpc>
                <a:spcPct val="100000"/>
              </a:lnSpc>
              <a:spcBef>
                <a:spcPts val="0"/>
              </a:spcBef>
              <a:spcAft>
                <a:spcPts val="0"/>
              </a:spcAft>
              <a:buClr>
                <a:srgbClr val="000000"/>
              </a:buClr>
              <a:buSzPts val="1400"/>
              <a:buFont typeface="Arial"/>
              <a:buNone/>
            </a:pPr>
            <a:r>
              <a:rPr lang="en-US" baseline="0" dirty="0" smtClean="0"/>
              <a:t>Here’s what we came up with. The first three uses best align to formative assessment practices, and the last use best aligns to summative. One of the biggest take-</a:t>
            </a:r>
            <a:r>
              <a:rPr lang="en-US" baseline="0" dirty="0" err="1" smtClean="0"/>
              <a:t>aways</a:t>
            </a:r>
            <a:r>
              <a:rPr lang="en-US" baseline="0" dirty="0" smtClean="0"/>
              <a:t> regarding interim assessments is that they serve a vital role of </a:t>
            </a:r>
            <a:r>
              <a:rPr lang="en-US" dirty="0" smtClean="0"/>
              <a:t>CONNECTING STUDENT PERFORMANCE TO INSTRUCTION.</a:t>
            </a:r>
          </a:p>
          <a:p>
            <a:pPr marL="0" marR="0" lvl="0" indent="0" algn="l" rtl="0">
              <a:lnSpc>
                <a:spcPct val="100000"/>
              </a:lnSpc>
              <a:spcBef>
                <a:spcPts val="0"/>
              </a:spcBef>
              <a:spcAft>
                <a:spcPts val="0"/>
              </a:spcAft>
              <a:buClr>
                <a:srgbClr val="000000"/>
              </a:buClr>
              <a:buSzPts val="1400"/>
              <a:buFont typeface="Arial"/>
              <a:buNone/>
            </a:pPr>
            <a:endParaRPr lang="en-US" dirty="0" smtClean="0"/>
          </a:p>
          <a:p>
            <a:pPr marL="0" marR="0" lvl="0" indent="0" algn="l" rtl="0">
              <a:lnSpc>
                <a:spcPct val="100000"/>
              </a:lnSpc>
              <a:spcBef>
                <a:spcPts val="0"/>
              </a:spcBef>
              <a:spcAft>
                <a:spcPts val="0"/>
              </a:spcAft>
              <a:buClr>
                <a:srgbClr val="000000"/>
              </a:buClr>
              <a:buSzPts val="1400"/>
              <a:buFont typeface="Arial"/>
              <a:buNone/>
            </a:pPr>
            <a:r>
              <a:rPr lang="en-US" dirty="0" smtClean="0"/>
              <a:t>[Click for transition]</a:t>
            </a:r>
          </a:p>
          <a:p>
            <a:pPr marL="0" marR="0" lvl="0" indent="0" algn="l" rtl="0">
              <a:lnSpc>
                <a:spcPct val="100000"/>
              </a:lnSpc>
              <a:spcBef>
                <a:spcPts val="0"/>
              </a:spcBef>
              <a:spcAft>
                <a:spcPts val="0"/>
              </a:spcAft>
              <a:buClr>
                <a:srgbClr val="000000"/>
              </a:buClr>
              <a:buSzPts val="1400"/>
              <a:buFont typeface="Arial"/>
              <a:buNone/>
            </a:pPr>
            <a:r>
              <a:rPr lang="en-US" dirty="0" smtClean="0"/>
              <a:t>That’s why a balanced assessment system includes such a high percentage of formative and interim assessment.</a:t>
            </a:r>
            <a:endParaRPr dirty="0"/>
          </a:p>
        </p:txBody>
      </p:sp>
      <p:sp>
        <p:nvSpPr>
          <p:cNvPr id="188" name="Google Shape;188;p1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338138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Our first objective is that you can</a:t>
            </a:r>
            <a:r>
              <a:rPr lang="en-US" baseline="0" dirty="0" smtClean="0"/>
              <a:t> determine the purpose of interim assessments within a grade-level course map.</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269092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For each of our objectives, we’ll present a few steps to consider – not so much that it’s a template to reproduce, but really to “chunk” the massive amount of information</a:t>
            </a:r>
            <a:r>
              <a:rPr lang="en-US" sz="1200" b="0" u="none" baseline="0" dirty="0" smtClean="0"/>
              <a:t> we’re sharing with you today. These slides are available to you in the Participant Guide, so feel free to reference them often and use them with your professional learning team.</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We’ll go into more detail on each of these, but briefly, </a:t>
            </a:r>
          </a:p>
          <a:p>
            <a:pPr marL="0" lvl="0" indent="0" algn="l" rtl="0">
              <a:lnSpc>
                <a:spcPct val="100000"/>
              </a:lnSpc>
              <a:spcBef>
                <a:spcPts val="0"/>
              </a:spcBef>
              <a:spcAft>
                <a:spcPts val="0"/>
              </a:spcAft>
              <a:buSzPts val="1400"/>
              <a:buNone/>
            </a:pPr>
            <a:r>
              <a:rPr lang="en-US" sz="1200" b="0" u="none" baseline="0" dirty="0" smtClean="0"/>
              <a:t>Step 1 is to prioritize essential content.</a:t>
            </a:r>
          </a:p>
          <a:p>
            <a:pPr marL="0" lvl="0" indent="0" algn="l" rtl="0">
              <a:lnSpc>
                <a:spcPct val="100000"/>
              </a:lnSpc>
              <a:spcBef>
                <a:spcPts val="0"/>
              </a:spcBef>
              <a:spcAft>
                <a:spcPts val="0"/>
              </a:spcAft>
              <a:buSzPts val="1400"/>
              <a:buNone/>
            </a:pPr>
            <a:r>
              <a:rPr lang="en-US" sz="1200" b="0" u="none" baseline="0" dirty="0" smtClean="0"/>
              <a:t>Step 2 is to review and revise your existing course maps to accelerate students into grade-level content.</a:t>
            </a:r>
          </a:p>
          <a:p>
            <a:pPr marL="0" lvl="0" indent="0" algn="l" rtl="0">
              <a:lnSpc>
                <a:spcPct val="100000"/>
              </a:lnSpc>
              <a:spcBef>
                <a:spcPts val="0"/>
              </a:spcBef>
              <a:spcAft>
                <a:spcPts val="0"/>
              </a:spcAft>
              <a:buSzPts val="1400"/>
              <a:buNone/>
            </a:pPr>
            <a:r>
              <a:rPr lang="en-US" sz="1200" b="0" u="none" baseline="0" dirty="0" smtClean="0"/>
              <a:t>Step 3 is to identify how you will use interim assessments within your course map; what is their purpose to best serve student learning?</a:t>
            </a:r>
          </a:p>
          <a:p>
            <a:pPr marL="0" lvl="0" indent="0" algn="l" rtl="0">
              <a:lnSpc>
                <a:spcPct val="100000"/>
              </a:lnSpc>
              <a:spcBef>
                <a:spcPts val="0"/>
              </a:spcBef>
              <a:spcAft>
                <a:spcPts val="0"/>
              </a:spcAft>
              <a:buSzPts val="1400"/>
              <a:buNone/>
            </a:pPr>
            <a:r>
              <a:rPr lang="en-US" sz="1200" b="0" u="none" baseline="0" dirty="0" smtClean="0"/>
              <a:t>And Step 4 is to understand the options to administer interim assessments.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72901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3ce3ff203_0_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3ce3ff203_0_1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Over the summer, a team of specialists from ODE</a:t>
            </a:r>
            <a:r>
              <a:rPr lang="en-US" baseline="0" dirty="0" smtClean="0"/>
              <a:t> collaborated on content-specific considerations for Designing Learning in 2020-21. The purpose of these documents is to help educators face the daunting challenge of designing hybrid and distance learning experiences after months of emergency school closure last spring. These documents were designed from other national guidance, resources from other states, and input received from educators, and represent our best thinking at this time.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[Click for transition]</a:t>
            </a:r>
          </a:p>
          <a:p>
            <a:pPr marL="0" lvl="0" indent="0" algn="l" rtl="0">
              <a:spcBef>
                <a:spcPts val="0"/>
              </a:spcBef>
              <a:spcAft>
                <a:spcPts val="0"/>
              </a:spcAft>
              <a:buNone/>
            </a:pPr>
            <a:r>
              <a:rPr lang="en-US" baseline="0" dirty="0" smtClean="0"/>
              <a:t>The Mathematics section includes prioritized content for all grades. In grades K-8, we drew from the guidance given by Student Achievement Partners. For grades 9-12, ODE released priority content based on a draft of the new mathematics standards that we hope will go before the State Board of Education in 2021. Our hope is that this “preview” release will help districts and schools begin to design learning around what will likely be very close to our eventual standards rather than having to repeat the process in the next two years. Step 1 is to become familiar with essential content, recognizing that proficiency in mathematics requires engagement with the math practices and opportunities for application. We simply cannot afford to fit “what we always do” into a new learning and teaching paradigm.</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There is also a Formative Assessment supplement that will help address crucial practices to meet students’ needs during distance learning.</a:t>
            </a:r>
            <a:endParaRPr lang="en-US" dirty="0" smtClean="0"/>
          </a:p>
        </p:txBody>
      </p:sp>
      <p:sp>
        <p:nvSpPr>
          <p:cNvPr id="133" name="Google Shape;133;g93ce3ff203_0_1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second step is to review and revise course maps. An academic year may include several units of instruction around sets of grade-level standards. As these standards are prioritized</a:t>
            </a:r>
            <a:r>
              <a:rPr lang="en-US" sz="1200" b="0" u="none" baseline="0" dirty="0" smtClean="0"/>
              <a:t> for this year, district and school teams will be making decisions about how to restructure the year accordingly. Oregon’s interim assessment system makes it easy to align interim assessment blocks to individual units, particularly in math. We’ll go through an example here in a few minutes.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32256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After revising our course maps, we need to calibrate ourselves around the purpose of interim assessments. In some cases,</a:t>
            </a:r>
            <a:r>
              <a:rPr lang="en-US" sz="1200" b="0" u="none" baseline="0" dirty="0" smtClean="0"/>
              <a:t> teams of educators may decide that it makes the most sense to use an interim assessment block as a formal assessment at or near the end of a unit to assess what students should know. This is a very appropriate use of interim assessments, particularly if educators have time to adjust instruction to move all students toward proficiency. Again, in this way, interim assessments work very much like summative assessments.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81740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It</a:t>
            </a:r>
            <a:r>
              <a:rPr lang="en-US" sz="1200" b="0" u="none" baseline="0" dirty="0" smtClean="0"/>
              <a:t> may also be that teams of educators choose to use the interim assessment blocks during the unit rather than at the end. Because interim assessments are flexible in how they can be administered, an educator can take even a single task out of the system and use it instructionally. In fact, educators can even use interim assessments from previous grade levels to assess prior knowledge and academic readiness. In this way, interim assessments are more connected to the process of learning and function more as formative assessment.</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74472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US" sz="1200" b="0" i="0" u="none" strike="noStrike" cap="none" dirty="0" smtClean="0">
                <a:solidFill>
                  <a:schemeClr val="dk1"/>
                </a:solidFill>
                <a:effectLst/>
                <a:latin typeface="Calibri"/>
                <a:ea typeface="Calibri"/>
                <a:cs typeface="Calibri"/>
                <a:sym typeface="Calibri"/>
              </a:rPr>
              <a:t>After</a:t>
            </a:r>
            <a:r>
              <a:rPr lang="en-US" sz="1200" b="0" i="0" u="none" strike="noStrike" cap="none" baseline="0" dirty="0" smtClean="0">
                <a:solidFill>
                  <a:schemeClr val="dk1"/>
                </a:solidFill>
                <a:effectLst/>
                <a:latin typeface="Calibri"/>
                <a:ea typeface="Calibri"/>
                <a:cs typeface="Calibri"/>
                <a:sym typeface="Calibri"/>
              </a:rPr>
              <a:t> determining the purpose for interim assessments across our course map, step 4 is to understand administration options. Now, we cover this information and a lot more in Session 4, so please join us for that session for deeper learning on this topic. This slide is presented as an overview. </a:t>
            </a:r>
          </a:p>
          <a:p>
            <a:pPr algn="l"/>
            <a:endParaRPr lang="en-US" sz="1200" b="0" i="0" u="none" strike="noStrike" cap="none" baseline="0" dirty="0" smtClean="0">
              <a:solidFill>
                <a:schemeClr val="dk1"/>
              </a:solidFill>
              <a:effectLst/>
              <a:latin typeface="Calibri"/>
              <a:ea typeface="Calibri"/>
              <a:cs typeface="Calibri"/>
              <a:sym typeface="Calibri"/>
            </a:endParaRPr>
          </a:p>
          <a:p>
            <a:pPr algn="l"/>
            <a:r>
              <a:rPr lang="en-US" sz="1200" b="0" i="0" u="none" strike="noStrike" cap="none" baseline="0" dirty="0" smtClean="0">
                <a:solidFill>
                  <a:schemeClr val="dk1"/>
                </a:solidFill>
                <a:effectLst/>
                <a:latin typeface="Calibri"/>
                <a:ea typeface="Calibri"/>
                <a:cs typeface="Calibri"/>
                <a:sym typeface="Calibri"/>
              </a:rPr>
              <a:t>In a Standard Administration, students interact with assessment items inside the OSAS Portal, as they would a summative assessment. In this way, each student’s work is individual and independent, and administration should closely mirror a summative administration in terms of universal tools, designated supports, and test environment. This would be especially appropriate for a more formal use of interim assessment at the end of a unit where a single administration gives a reliable spot check of student knowledge. Interims *can* be administered remotely, and we’ll talk much more about that in Session 4. Any stand-alone items in math are automatically scored, so student performance data is available immediately. Performance Tasks will need to be hand-scored and entered before they will be visible in the reporting system. We’ll cover a lot more of how to access and use data from the Comprehensive Reporting System in Session 5.</a:t>
            </a:r>
          </a:p>
          <a:p>
            <a:pPr algn="l"/>
            <a:endParaRPr lang="en-US" sz="1200" b="0" i="0" u="none" strike="noStrike" cap="none" baseline="0" dirty="0" smtClean="0">
              <a:solidFill>
                <a:schemeClr val="dk1"/>
              </a:solidFill>
              <a:effectLst/>
              <a:latin typeface="Calibri"/>
              <a:ea typeface="Calibri"/>
              <a:cs typeface="Calibri"/>
              <a:sym typeface="Calibri"/>
            </a:endParaRPr>
          </a:p>
          <a:p>
            <a:pPr algn="l"/>
            <a:r>
              <a:rPr lang="en-US" sz="1200" b="0" i="0" u="none" strike="noStrike" cap="none" baseline="0" dirty="0" smtClean="0">
                <a:solidFill>
                  <a:schemeClr val="dk1"/>
                </a:solidFill>
                <a:effectLst/>
                <a:latin typeface="Calibri"/>
                <a:ea typeface="Calibri"/>
                <a:cs typeface="Calibri"/>
                <a:sym typeface="Calibri"/>
              </a:rPr>
              <a:t>[Click for animation]</a:t>
            </a:r>
          </a:p>
          <a:p>
            <a:pPr algn="l"/>
            <a:r>
              <a:rPr lang="en-US" sz="1200" b="0" i="0" u="none" strike="noStrike" cap="none" baseline="0" dirty="0" smtClean="0">
                <a:solidFill>
                  <a:schemeClr val="dk1"/>
                </a:solidFill>
                <a:effectLst/>
                <a:latin typeface="Calibri"/>
                <a:ea typeface="Calibri"/>
                <a:cs typeface="Calibri"/>
                <a:sym typeface="Calibri"/>
              </a:rPr>
              <a:t>Oregon’s interim assessment system offers a lot of flexibility in that interim assessments – even individual items – can be pulled outside of the OSAS Portal and administered in various semi-secure ways. Because of this, we say that interim items are both non-secure and non-public. An interim task could be used via an educator’s LMS, such as Canvas or Google Classroom, because students must login to access this system. Interim assessments may not be shared by email, on social media, or via a parent communication system. In a non-standard administration, interim tasks can be used collaboratively within groups of students, and for guided or independent practice. Students may have full access to their learning resources, as well. When used in this way, tasks will need to be scored, analyzed, and interpreted outside the system as well. Professional learning teams benefit greatly by collaboratively analyzing evidence of student learning.</a:t>
            </a:r>
          </a:p>
          <a:p>
            <a:pPr algn="l"/>
            <a:endParaRPr lang="en-US" sz="1200" b="0" i="0" u="none" strike="noStrike" cap="none" baseline="0" dirty="0" smtClean="0">
              <a:solidFill>
                <a:schemeClr val="dk1"/>
              </a:solidFill>
              <a:effectLst/>
              <a:latin typeface="Calibri"/>
              <a:ea typeface="Calibri"/>
              <a:cs typeface="Calibri"/>
              <a:sym typeface="Calibri"/>
            </a:endParaRPr>
          </a:p>
          <a:p>
            <a:pPr algn="l"/>
            <a:r>
              <a:rPr lang="en-US" sz="1200" b="0" i="0" u="none" strike="noStrike" cap="none" baseline="0" dirty="0" smtClean="0">
                <a:solidFill>
                  <a:schemeClr val="dk1"/>
                </a:solidFill>
                <a:effectLst/>
                <a:latin typeface="Calibri"/>
                <a:ea typeface="Calibri"/>
                <a:cs typeface="Calibri"/>
                <a:sym typeface="Calibri"/>
              </a:rPr>
              <a:t>There is so much to share about this system, and we recognize this is some heavy lifting for new users! Thank you for hanging in with us.</a:t>
            </a:r>
            <a:endParaRPr lang="en-US" sz="1200" b="0" i="0" u="none" strike="noStrike" cap="none" dirty="0" smtClean="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294358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We’ve</a:t>
            </a:r>
            <a:r>
              <a:rPr lang="en-US" baseline="0" dirty="0" smtClean="0"/>
              <a:t> reached the end of our first objective, and we want to give you a few moments to reflect and integrate.</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What is your key learning about this objective?</a:t>
            </a:r>
          </a:p>
          <a:p>
            <a:pPr marL="0" marR="0" lvl="0" indent="0" algn="l" rtl="0">
              <a:lnSpc>
                <a:spcPct val="100000"/>
              </a:lnSpc>
              <a:spcBef>
                <a:spcPts val="0"/>
              </a:spcBef>
              <a:spcAft>
                <a:spcPts val="0"/>
              </a:spcAft>
              <a:buClr>
                <a:srgbClr val="000000"/>
              </a:buClr>
              <a:buSzPts val="1400"/>
              <a:buFont typeface="Arial"/>
              <a:buNone/>
            </a:pPr>
            <a:r>
              <a:rPr lang="en-US" baseline="0" dirty="0" smtClean="0"/>
              <a:t>What is your next action step?</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Take a few moments to reflect in whatever way will be most productive for you.</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extLst>
      <p:ext uri="{BB962C8B-B14F-4D97-AF65-F5344CB8AC3E}">
        <p14:creationId xmlns:p14="http://schemas.microsoft.com/office/powerpoint/2010/main" val="319219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Our next learning</a:t>
            </a:r>
            <a:r>
              <a:rPr lang="en-US" baseline="0" dirty="0" smtClean="0"/>
              <a:t> objective introduces a couple of tools that are so incredibly helpful, even beyond the scope of interim assessments. We’ll share our time between slides and a demo of these tools in action.</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By the end, you should be able to utilize the Content Explorer and Interim Assessments Overview to select the appropriate interim assessment. Let’s go!</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249026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a:t>
            </a:r>
            <a:r>
              <a:rPr lang="en-US" sz="1200" b="0" u="none" dirty="0"/>
              <a:t>purpose of this series is to help district- and school-based teams improve their systems of teaching and learning using </a:t>
            </a:r>
            <a:r>
              <a:rPr lang="en-US" sz="1200" b="0" u="none" dirty="0" smtClean="0"/>
              <a:t>a student-centered balanced </a:t>
            </a:r>
            <a:r>
              <a:rPr lang="en-US" sz="1200" b="0" u="none" dirty="0"/>
              <a:t>assessment </a:t>
            </a:r>
            <a:r>
              <a:rPr lang="en-US" sz="1200" b="0" u="none" dirty="0" smtClean="0"/>
              <a:t>system</a:t>
            </a:r>
            <a:r>
              <a:rPr lang="en-US" sz="1200" b="0" u="none" baseline="0" dirty="0" smtClean="0"/>
              <a:t> and the many tools provided in Oregon’s Statewide Assessment System.</a:t>
            </a:r>
            <a:endParaRPr dirty="0"/>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As</a:t>
            </a:r>
            <a:r>
              <a:rPr lang="en-US" sz="1200" b="0" u="none" baseline="0" dirty="0" smtClean="0"/>
              <a:t> we did earlier, we’ll outline the process, then jump into each step.</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In Step 1, we’ll need to identify the essential standard(s) of our unit. Because we’ve revisited our course map already, this is easy.</a:t>
            </a:r>
          </a:p>
          <a:p>
            <a:pPr marL="0" lvl="0" indent="0" algn="l" rtl="0">
              <a:lnSpc>
                <a:spcPct val="100000"/>
              </a:lnSpc>
              <a:spcBef>
                <a:spcPts val="0"/>
              </a:spcBef>
              <a:spcAft>
                <a:spcPts val="0"/>
              </a:spcAft>
              <a:buSzPts val="1400"/>
              <a:buNone/>
            </a:pPr>
            <a:r>
              <a:rPr lang="en-US" sz="1200" b="0" u="none" baseline="0" dirty="0" smtClean="0"/>
              <a:t>In Step 2, we’ll take these standards to the Content Explorer to identify assessment targets, as well as fill our toolboxes with evidence statements, achievement level descriptors, and more. These are invaluable instructional tools.</a:t>
            </a:r>
          </a:p>
          <a:p>
            <a:pPr marL="0" lvl="0" indent="0" algn="l" rtl="0">
              <a:lnSpc>
                <a:spcPct val="100000"/>
              </a:lnSpc>
              <a:spcBef>
                <a:spcPts val="0"/>
              </a:spcBef>
              <a:spcAft>
                <a:spcPts val="0"/>
              </a:spcAft>
              <a:buSzPts val="1400"/>
              <a:buNone/>
            </a:pPr>
            <a:r>
              <a:rPr lang="en-US" sz="1200" b="0" u="none" baseline="0" dirty="0" smtClean="0"/>
              <a:t>In Step 3, we’ll access the interim assessment system in the OSAS Portal.</a:t>
            </a:r>
          </a:p>
          <a:p>
            <a:pPr marL="0" lvl="0" indent="0" algn="l" rtl="0">
              <a:lnSpc>
                <a:spcPct val="100000"/>
              </a:lnSpc>
              <a:spcBef>
                <a:spcPts val="0"/>
              </a:spcBef>
              <a:spcAft>
                <a:spcPts val="0"/>
              </a:spcAft>
              <a:buSzPts val="1400"/>
              <a:buNone/>
            </a:pPr>
            <a:r>
              <a:rPr lang="en-US" sz="1200" b="0" u="none" baseline="0" dirty="0" smtClean="0"/>
              <a:t>Finally, in Step 4 we’ll reference the tables in the Interim Assessment Overview document to identify which interim assessment blocks to administer.</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Certainly there is more to the arc of the process than this – you will need to administer the IABs, analyze evidence, determine next steps, and more. Join us in Sessions 4, 5, and 6 for a deeper dive into each of these areas.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9103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Most of my years</a:t>
            </a:r>
            <a:r>
              <a:rPr lang="en-US" sz="1200" b="0" u="none" baseline="0" dirty="0" smtClean="0"/>
              <a:t> as a classroom educator were at the middle school level. </a:t>
            </a:r>
            <a:r>
              <a:rPr lang="en-US" sz="1200" b="0" u="none" dirty="0" smtClean="0"/>
              <a:t>For this learning objective, I’ll take on</a:t>
            </a:r>
            <a:r>
              <a:rPr lang="en-US" sz="1200" b="0" u="none" baseline="0" dirty="0" smtClean="0"/>
              <a:t> the role of a 6</a:t>
            </a:r>
            <a:r>
              <a:rPr lang="en-US" sz="1200" b="0" u="none" baseline="30000" dirty="0" smtClean="0"/>
              <a:t>th</a:t>
            </a:r>
            <a:r>
              <a:rPr lang="en-US" sz="1200" b="0" u="none" baseline="0" dirty="0" smtClean="0"/>
              <a:t> grade math teacher because what can I say? I just love middle school!</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Let’s suppose that my school is using the Illustrative Mathematics instructional materials provided, in this case, through Kendall Hunt Publishing. We’ve used the Student Achievement Partners guidance to determine essential content, and done the work of revising our course map.</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for transition]</a:t>
            </a:r>
          </a:p>
          <a:p>
            <a:pPr marL="0" lvl="0" indent="0" algn="l" rtl="0">
              <a:lnSpc>
                <a:spcPct val="100000"/>
              </a:lnSpc>
              <a:spcBef>
                <a:spcPts val="0"/>
              </a:spcBef>
              <a:spcAft>
                <a:spcPts val="0"/>
              </a:spcAft>
              <a:buSzPts val="1400"/>
              <a:buNone/>
            </a:pPr>
            <a:r>
              <a:rPr lang="en-US" sz="1200" b="0" u="none" baseline="0" dirty="0" smtClean="0"/>
              <a:t>As such, we’ve decided to incorporate most of what is usually our Unit 1 into other units and prioritize the early proportional thinking concepts and skills. Unit 2 is now our Unit 1.</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to transition]</a:t>
            </a:r>
          </a:p>
          <a:p>
            <a:pPr marL="0" lvl="0" indent="0" algn="l" rtl="0">
              <a:lnSpc>
                <a:spcPct val="100000"/>
              </a:lnSpc>
              <a:spcBef>
                <a:spcPts val="0"/>
              </a:spcBef>
              <a:spcAft>
                <a:spcPts val="0"/>
              </a:spcAft>
              <a:buSzPts val="1400"/>
              <a:buNone/>
            </a:pPr>
            <a:r>
              <a:rPr lang="en-US" sz="1200" b="0" u="none" baseline="0" dirty="0" smtClean="0"/>
              <a:t>Within this unit, we know that these four standards, in particular, are key. Note that we’re in our sixth grade curriculum, yet we’ll prioritize some fifth grade standards as we review and incorporate learning we may have missed last school year. We used the Coherence Map tool, also from Student Achievement Partners, to connect these standards across grade levels.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We’re off to a great start!</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163274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Now, we’ll take those standards over</a:t>
            </a:r>
            <a:r>
              <a:rPr lang="en-US" sz="1200" b="0" u="none" baseline="0" dirty="0" smtClean="0"/>
              <a:t> to the Content Explorer tool, developed by Smarter Balanced. I’m serious – this is an amazing tool and you will want to shout it from the rooftops before we’re done. (Except I hear that shouting can increase the spread of COVID-19, so maybe don’t shout. Or shout with a mask on.)</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When we navigate to the Content Explorer, we’ll first select a grade, then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to transition]</a:t>
            </a:r>
          </a:p>
          <a:p>
            <a:pPr marL="0" lvl="0" indent="0" algn="l" rtl="0">
              <a:lnSpc>
                <a:spcPct val="100000"/>
              </a:lnSpc>
              <a:spcBef>
                <a:spcPts val="0"/>
              </a:spcBef>
              <a:spcAft>
                <a:spcPts val="0"/>
              </a:spcAft>
              <a:buSzPts val="1400"/>
              <a:buNone/>
            </a:pPr>
            <a:r>
              <a:rPr lang="en-US" sz="1200" b="0" u="none" baseline="0" dirty="0" smtClean="0"/>
              <a:t>A subject, then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to transition]</a:t>
            </a:r>
          </a:p>
          <a:p>
            <a:pPr marL="0" lvl="0" indent="0" algn="l" rtl="0">
              <a:lnSpc>
                <a:spcPct val="100000"/>
              </a:lnSpc>
              <a:spcBef>
                <a:spcPts val="0"/>
              </a:spcBef>
              <a:spcAft>
                <a:spcPts val="0"/>
              </a:spcAft>
              <a:buSzPts val="1400"/>
              <a:buNone/>
            </a:pPr>
            <a:r>
              <a:rPr lang="en-US" sz="1200" b="0" u="none" baseline="0" dirty="0" smtClean="0"/>
              <a:t>A claim. Note that this tool works for ELA as well, and if you haven’t joined Tony Bertrand for Session 3A on using interim assessments in English Language Arts, you’re in for a treat.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In this case, I selected grade 6, mathematics, and Claim 1: Concepts and Procedures. We’re now prompted to select a Target or a Standard. Now, “targets” in math are really just what the Common Core State Standards refer to as “clusters”. You may already know the cluster (or target) of your unit. In this case, I’ll select standard because I’m generally more familiar with standards than targets. Targets tend to be more “assessment-ese”, but we’ll need this information to determine which interim assessment block to select.</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297710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Next, we select our standard or standards. I know I need RP.1, and when I click that,</a:t>
            </a:r>
            <a:r>
              <a:rPr lang="en-US" sz="1200" b="0" u="none" baseline="0" dirty="0" smtClean="0"/>
              <a:t> the tool brings up a window that shows me, specifically, which Target contains this standard. [Click for transition, twice]</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It’s worth noting the text of both the claim and the target, and we see in one quick reference how claim, target, and standard all connect. This is where the term “Smarter” came from in “Smarter Balanced”, by the way.</a:t>
            </a:r>
            <a:endParaRPr lang="en-US" sz="1200" b="0" u="none" dirty="0" smtClean="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66608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There are a</a:t>
            </a:r>
            <a:r>
              <a:rPr lang="en-US" sz="1200" b="0" u="none" baseline="0" dirty="0" smtClean="0"/>
              <a:t> couple of other key elements to the Content Explorer that we need while we’re here. First, “Range Achievement Level Descriptors” is a fancy term for “What proficiency looks like”. Our instruction should be designed around Level 3, which defines end-of-grade proficiency for this target.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At this point, let’s head over to the Content Explorer to see this in action. We’ll also find sample items aligned to our target, evidence statements, and a list of Tier 3 vocabulary.</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[Go to browser tab]</a:t>
            </a:r>
            <a:endParaRPr lang="en-US" sz="1200" b="0" u="none" dirty="0" smtClean="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3612665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Now that we’ve filled up our toolbox a bit, let’s</a:t>
            </a:r>
            <a:r>
              <a:rPr lang="en-US" sz="1200" b="0" u="none" baseline="0" dirty="0" smtClean="0"/>
              <a:t> move to Step 3. We’re going to navigate to the OSAS Portal and [Click to transition] click on Interim Assessments. That will load a set of tiles for the interim system, many of which will look familiar. Standard administration works just like summative assessment administration – Test Administrators create a test session for students to access. You’ll also find TIDE, training tests, the data platform (called the Centralized Reporting System), Tools for Teachers access, the Assessment Viewing Application (which is used by educators to actually preview and interact with assessment items), a set of resources, and the remote administration testing site.</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for animation]</a:t>
            </a:r>
          </a:p>
          <a:p>
            <a:pPr marL="0" lvl="0" indent="0" algn="l" rtl="0">
              <a:lnSpc>
                <a:spcPct val="100000"/>
              </a:lnSpc>
              <a:spcBef>
                <a:spcPts val="0"/>
              </a:spcBef>
              <a:spcAft>
                <a:spcPts val="0"/>
              </a:spcAft>
              <a:buSzPts val="1400"/>
              <a:buNone/>
            </a:pPr>
            <a:r>
              <a:rPr lang="en-US" sz="1200" b="0" u="none" baseline="0" dirty="0" smtClean="0"/>
              <a:t>We want the Interim Resources, and, specifically, the “ELA and Mathematics Interim Assessment Overview”. We highly recommend you bookmark this document for ease of access.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357150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Once we’re in this overview document, we’ll see tables</a:t>
            </a:r>
            <a:r>
              <a:rPr lang="en-US" sz="1200" b="0" u="none" baseline="0" dirty="0" smtClean="0"/>
              <a:t> for both ELA and Math that reference assessment names by targets. Remember that our unit covers Target A, so we want [Click for transition] the Focused Interim Assessment Block called “Ratios and Proportional Relationships”.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At this point, I could go back into the OSAS Portal to the Assessment Viewing Application and preview each item. Let’s take a look.</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[Go back to browser to show OSAS Portal resources, then Interim Assessment Overview, then AVA; do NOT show items]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170430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Alright, we’ve reached the end of our second objective. Take another moment to reflect and integrate your learning. </a:t>
            </a:r>
          </a:p>
          <a:p>
            <a:pPr marL="0" marR="0" lvl="0" indent="0" algn="l" rtl="0">
              <a:lnSpc>
                <a:spcPct val="100000"/>
              </a:lnSpc>
              <a:spcBef>
                <a:spcPts val="0"/>
              </a:spcBef>
              <a:spcAft>
                <a:spcPts val="0"/>
              </a:spcAft>
              <a:buClr>
                <a:srgbClr val="000000"/>
              </a:buClr>
              <a:buSzPts val="1400"/>
              <a:buFont typeface="Arial"/>
              <a:buNone/>
            </a:pPr>
            <a:endParaRPr lang="en-US" dirty="0" smtClean="0"/>
          </a:p>
          <a:p>
            <a:pPr marL="0" marR="0" lvl="0" indent="0" algn="l" rtl="0">
              <a:lnSpc>
                <a:spcPct val="100000"/>
              </a:lnSpc>
              <a:spcBef>
                <a:spcPts val="0"/>
              </a:spcBef>
              <a:spcAft>
                <a:spcPts val="0"/>
              </a:spcAft>
              <a:buClr>
                <a:srgbClr val="000000"/>
              </a:buClr>
              <a:buSzPts val="1400"/>
              <a:buFont typeface="Arial"/>
              <a:buNone/>
            </a:pPr>
            <a:r>
              <a:rPr lang="en-US" dirty="0" smtClean="0"/>
              <a:t>What is your key</a:t>
            </a:r>
            <a:r>
              <a:rPr lang="en-US" baseline="0" dirty="0" smtClean="0"/>
              <a:t> learning about this objective? </a:t>
            </a:r>
          </a:p>
          <a:p>
            <a:pPr marL="0" marR="0" lvl="0" indent="0" algn="l" rtl="0">
              <a:lnSpc>
                <a:spcPct val="100000"/>
              </a:lnSpc>
              <a:spcBef>
                <a:spcPts val="0"/>
              </a:spcBef>
              <a:spcAft>
                <a:spcPts val="0"/>
              </a:spcAft>
              <a:buClr>
                <a:srgbClr val="000000"/>
              </a:buClr>
              <a:buSzPts val="1400"/>
              <a:buFont typeface="Arial"/>
              <a:buNone/>
            </a:pPr>
            <a:r>
              <a:rPr lang="en-US" baseline="0" dirty="0" smtClean="0"/>
              <a:t>What is your next action step?</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I’ll pause for a moment before we move to our last objective.</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810140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Our final learning objective is all about making connections to high-quality instructional practices.</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extLst>
      <p:ext uri="{BB962C8B-B14F-4D97-AF65-F5344CB8AC3E}">
        <p14:creationId xmlns:p14="http://schemas.microsoft.com/office/powerpoint/2010/main" val="3073436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We’ll lace this section with some “pro</a:t>
            </a:r>
            <a:r>
              <a:rPr lang="en-US" sz="1200" b="0" u="none" baseline="0" dirty="0" smtClean="0"/>
              <a:t> tips”, and one of these is to take only what you need. When we look more closely at [Click for transition] the Ratios and Proportional Relationships Focused IAB, we note that *all* standards from Target A are assessed.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to transition] Our unit did not get into RP.2, which is on unit rates. That’s our next unit. So I need to be strategic in how I use this assessment because some of the items apply to my current unit, while some will be more appropriate in the next unit.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This is a strong case for a non-standard administration, where I can pull a few items out of the OSAS Portal to use throughout instruction.</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228996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By the end</a:t>
            </a:r>
            <a:r>
              <a:rPr lang="en-US" sz="1200" b="0" u="none" baseline="0" dirty="0" smtClean="0"/>
              <a:t> of the series, a</a:t>
            </a:r>
            <a:r>
              <a:rPr lang="en-US" sz="1200" b="0" u="none" dirty="0" smtClean="0"/>
              <a:t>ll </a:t>
            </a:r>
            <a:r>
              <a:rPr lang="en-US" sz="1200" b="0" u="none" dirty="0"/>
              <a:t>participants will build assessment literacy and connect formative assessment practices, Oregon’s Statewide Interim Assessment System, and the Oregon Statewide Summative Assessments to continually improve access and outcomes for each and every learner in their classroom, school, and district.</a:t>
            </a:r>
            <a:endParaRPr sz="1200" b="0" u="none" dirty="0"/>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next pro tip is to look backward and use interim assessments from previous years. This works</a:t>
            </a:r>
            <a:r>
              <a:rPr lang="en-US" sz="1200" b="0" u="none" baseline="0" dirty="0" smtClean="0"/>
              <a:t> especially during 2020-21 because only a few districts used the Smarter Balanced interim assessments last year. Remember that my unit contained a few 5</a:t>
            </a:r>
            <a:r>
              <a:rPr lang="en-US" sz="1200" b="0" u="none" baseline="30000" dirty="0" smtClean="0"/>
              <a:t>th</a:t>
            </a:r>
            <a:r>
              <a:rPr lang="en-US" sz="1200" b="0" u="none" baseline="0" dirty="0" smtClean="0"/>
              <a:t> grade standards, which I’ve also looked up on the Content Explorer.</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for transition]</a:t>
            </a:r>
          </a:p>
          <a:p>
            <a:pPr marL="0" lvl="0" indent="0" algn="l" rtl="0">
              <a:lnSpc>
                <a:spcPct val="100000"/>
              </a:lnSpc>
              <a:spcBef>
                <a:spcPts val="0"/>
              </a:spcBef>
              <a:spcAft>
                <a:spcPts val="0"/>
              </a:spcAft>
              <a:buSzPts val="1400"/>
              <a:buNone/>
            </a:pPr>
            <a:r>
              <a:rPr lang="en-US" sz="1200" b="0" u="none" baseline="0" dirty="0" smtClean="0"/>
              <a:t>5.NF.3 is in Target F – good to know.</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for transition]</a:t>
            </a:r>
          </a:p>
          <a:p>
            <a:pPr marL="0" lvl="0" indent="0" algn="l" rtl="0">
              <a:lnSpc>
                <a:spcPct val="100000"/>
              </a:lnSpc>
              <a:spcBef>
                <a:spcPts val="0"/>
              </a:spcBef>
              <a:spcAft>
                <a:spcPts val="0"/>
              </a:spcAft>
              <a:buSzPts val="1400"/>
              <a:buNone/>
            </a:pPr>
            <a:r>
              <a:rPr lang="en-US" sz="1200" b="0" u="none" baseline="0" dirty="0" smtClean="0"/>
              <a:t>Now I look in the Interim Assessment Overview tables for Grade 5 and see that there is an IAB called “Number and Operations – Fractions” that assesses Targets E and F. [Click to transition]</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I can use assessment items from previous grade levels, but we do not recommend that you use interim assessment items from future grade levels. Instead, use sample items either from the Content Explorer or by browsing the Sample Items database directly.</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1480624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r>
              <a:rPr lang="en-US" dirty="0" smtClean="0"/>
              <a:t>We’ll make a deliberate connection to the formative assessment</a:t>
            </a:r>
            <a:r>
              <a:rPr lang="en-US" baseline="0" dirty="0" smtClean="0"/>
              <a:t> process before we head into some specific use cases. If you joined us for Session 1, you’ll recall that formative assessment is active and intentional; it’s a process, not a “thing”; it is shared by educators and students; and is centered on evidence of student learning.</a:t>
            </a:r>
          </a:p>
          <a:p>
            <a:pPr marL="457200" marR="0" lvl="0" indent="-228600" algn="l" rtl="0">
              <a:lnSpc>
                <a:spcPct val="100000"/>
              </a:lnSpc>
              <a:spcBef>
                <a:spcPts val="0"/>
              </a:spcBef>
              <a:spcAft>
                <a:spcPts val="0"/>
              </a:spcAft>
              <a:buSzPts val="1400"/>
              <a:buNone/>
            </a:pPr>
            <a:endParaRPr lang="en-US" baseline="0" dirty="0" smtClean="0"/>
          </a:p>
          <a:p>
            <a:pPr marL="457200" marR="0" lvl="0" indent="-228600" algn="l" rtl="0">
              <a:lnSpc>
                <a:spcPct val="100000"/>
              </a:lnSpc>
              <a:spcBef>
                <a:spcPts val="0"/>
              </a:spcBef>
              <a:spcAft>
                <a:spcPts val="0"/>
              </a:spcAft>
              <a:buSzPts val="1400"/>
              <a:buNone/>
            </a:pPr>
            <a:r>
              <a:rPr lang="en-US" baseline="0" dirty="0" smtClean="0"/>
              <a:t>The clover image is a helpful visual anchor – this represents the four phases of formative assessment</a:t>
            </a:r>
            <a:r>
              <a:rPr lang="en-US" baseline="0" dirty="0"/>
              <a:t> </a:t>
            </a:r>
            <a:r>
              <a:rPr lang="en-US" baseline="0" dirty="0" smtClean="0"/>
              <a:t>that can happen most effectively amidst high-quality instructional practices and a strong sense of collaboration among educators and students.</a:t>
            </a:r>
          </a:p>
          <a:p>
            <a:pPr marL="457200" marR="0" lvl="0" indent="-228600" algn="l" rtl="0">
              <a:lnSpc>
                <a:spcPct val="100000"/>
              </a:lnSpc>
              <a:spcBef>
                <a:spcPts val="0"/>
              </a:spcBef>
              <a:spcAft>
                <a:spcPts val="0"/>
              </a:spcAft>
              <a:buSzPts val="1400"/>
              <a:buNone/>
            </a:pPr>
            <a:endParaRPr lang="en-US" baseline="0" dirty="0" smtClean="0"/>
          </a:p>
          <a:p>
            <a:pPr marL="457200" marR="0" lvl="0" indent="-228600" algn="l" rtl="0">
              <a:lnSpc>
                <a:spcPct val="100000"/>
              </a:lnSpc>
              <a:spcBef>
                <a:spcPts val="0"/>
              </a:spcBef>
              <a:spcAft>
                <a:spcPts val="0"/>
              </a:spcAft>
              <a:buSzPts val="1400"/>
              <a:buNone/>
            </a:pPr>
            <a:r>
              <a:rPr lang="en-US" baseline="0" dirty="0" smtClean="0"/>
              <a:t>Also, remember the three “assessment FOR learning” use cases we outlined in Session 2. Let’s see a few of these in action.</a:t>
            </a:r>
            <a:endParaRPr dirty="0"/>
          </a:p>
        </p:txBody>
      </p:sp>
      <p:sp>
        <p:nvSpPr>
          <p:cNvPr id="232" name="Google Shape;232;p1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One idea is to use an interim task as a daily warmup. In this case, I’d like to better understand how my students work with fractions, which they would have done in more depth in 5</a:t>
            </a:r>
            <a:r>
              <a:rPr lang="en-US" sz="1200" b="0" u="none" baseline="30000" dirty="0" smtClean="0"/>
              <a:t>th</a:t>
            </a:r>
            <a:r>
              <a:rPr lang="en-US" sz="1200" b="0" u="none" dirty="0" smtClean="0"/>
              <a:t> grade. </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[Click for transition,</a:t>
            </a:r>
            <a:r>
              <a:rPr lang="en-US" sz="1200" b="0" u="none" baseline="0" dirty="0" smtClean="0"/>
              <a:t> twice]</a:t>
            </a:r>
            <a:endParaRPr lang="en-US" sz="1200" b="0" u="none" dirty="0" smtClean="0"/>
          </a:p>
          <a:p>
            <a:pPr marL="0" lvl="0" indent="0" algn="l" rtl="0">
              <a:lnSpc>
                <a:spcPct val="100000"/>
              </a:lnSpc>
              <a:spcBef>
                <a:spcPts val="0"/>
              </a:spcBef>
              <a:spcAft>
                <a:spcPts val="0"/>
              </a:spcAft>
              <a:buSzPts val="1400"/>
              <a:buNone/>
            </a:pPr>
            <a:r>
              <a:rPr lang="en-US" sz="1200" b="0" u="none" dirty="0" smtClean="0"/>
              <a:t>This is a quick check formative task, and I could predict some possible student responses that could even help differentiate</a:t>
            </a:r>
            <a:r>
              <a:rPr lang="en-US" sz="1200" b="0" u="none" baseline="0" dirty="0" smtClean="0"/>
              <a:t> my instruction for that day’s lesson.</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[Note that I’m only using sample items here]</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1573551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Another example, and</a:t>
            </a:r>
            <a:r>
              <a:rPr lang="en-US" sz="1200" b="0" u="none" baseline="0" dirty="0" smtClean="0"/>
              <a:t> one of my favorites, is to transform an interim task into a formative probe by quickly putting response options in a table and asking students to provide evidence of their thinking.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for transition]</a:t>
            </a:r>
          </a:p>
          <a:p>
            <a:pPr marL="0" lvl="0" indent="0" algn="l" rtl="0">
              <a:lnSpc>
                <a:spcPct val="100000"/>
              </a:lnSpc>
              <a:spcBef>
                <a:spcPts val="0"/>
              </a:spcBef>
              <a:spcAft>
                <a:spcPts val="0"/>
              </a:spcAft>
              <a:buSzPts val="1400"/>
              <a:buNone/>
            </a:pPr>
            <a:r>
              <a:rPr lang="en-US" sz="1200" b="0" u="none" baseline="0" dirty="0" smtClean="0"/>
              <a:t>This gives me more information than simply whether the student got it “right” or “wrong” in a standard administration, and requires students to produce language and engage in the math practices.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for transition]</a:t>
            </a:r>
          </a:p>
          <a:p>
            <a:pPr marL="0" lvl="0" indent="0" algn="l" rtl="0">
              <a:lnSpc>
                <a:spcPct val="100000"/>
              </a:lnSpc>
              <a:spcBef>
                <a:spcPts val="0"/>
              </a:spcBef>
              <a:spcAft>
                <a:spcPts val="0"/>
              </a:spcAft>
              <a:buSzPts val="1400"/>
              <a:buNone/>
            </a:pPr>
            <a:r>
              <a:rPr lang="en-US" sz="1200" b="0" u="none" baseline="0" dirty="0" smtClean="0"/>
              <a:t>Creating a probe like this is an example of an instructional activity, and works best with multiple choice or multiple select items.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3269348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Another one of my favorite</a:t>
            </a:r>
            <a:r>
              <a:rPr lang="en-US" sz="1200" b="0" u="none" baseline="0" dirty="0" smtClean="0"/>
              <a:t> instructional adaptations is to take an interim assessment task and reframe it to force students to critique the reasoning of others.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to transition]</a:t>
            </a:r>
          </a:p>
          <a:p>
            <a:pPr marL="0" lvl="0" indent="0" algn="l" rtl="0">
              <a:lnSpc>
                <a:spcPct val="100000"/>
              </a:lnSpc>
              <a:spcBef>
                <a:spcPts val="0"/>
              </a:spcBef>
              <a:spcAft>
                <a:spcPts val="0"/>
              </a:spcAft>
              <a:buSzPts val="1400"/>
              <a:buNone/>
            </a:pPr>
            <a:r>
              <a:rPr lang="en-US" sz="1200" b="0" u="none" baseline="0" dirty="0" smtClean="0"/>
              <a:t>In this example, students see another possible response and have to justify their answer with evidence. </a:t>
            </a:r>
            <a:r>
              <a:rPr lang="en-US" sz="1200" b="0" u="none" dirty="0" smtClean="0"/>
              <a:t>This could work on any number of distance learning platforms, including on </a:t>
            </a:r>
            <a:r>
              <a:rPr lang="en-US" sz="1200" b="0" u="none" dirty="0" err="1" smtClean="0"/>
              <a:t>Flipgrid</a:t>
            </a:r>
            <a:r>
              <a:rPr lang="en-US" sz="1200" b="0" u="none" dirty="0" smtClean="0"/>
              <a:t>,</a:t>
            </a:r>
            <a:r>
              <a:rPr lang="en-US" sz="1200" b="0" u="none" baseline="0" dirty="0" smtClean="0"/>
              <a:t> where students could even critique their classmates’ thinking (respectfully, of course).</a:t>
            </a:r>
            <a:endParaRPr lang="en-US" sz="1200" b="0" u="none" dirty="0" smtClean="0"/>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[Click to transition]</a:t>
            </a:r>
          </a:p>
          <a:p>
            <a:pPr marL="0" lvl="0" indent="0" algn="l" rtl="0">
              <a:lnSpc>
                <a:spcPct val="100000"/>
              </a:lnSpc>
              <a:spcBef>
                <a:spcPts val="0"/>
              </a:spcBef>
              <a:spcAft>
                <a:spcPts val="0"/>
              </a:spcAft>
              <a:buSzPts val="1400"/>
              <a:buNone/>
            </a:pPr>
            <a:r>
              <a:rPr lang="en-US" sz="1200" b="0" u="none" dirty="0" smtClean="0"/>
              <a:t>Discussion</a:t>
            </a:r>
            <a:r>
              <a:rPr lang="en-US" sz="1200" b="0" u="none" baseline="0" dirty="0" smtClean="0"/>
              <a:t> prompts are another example of an instructional activity use case.</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2406411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Yet another example is to extend an existing task to stretch students’ thinking. In this task, students are asked to complete a table interaction. No sweat!</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[Click to transition twice]</a:t>
            </a:r>
          </a:p>
          <a:p>
            <a:pPr marL="0" lvl="0" indent="0" algn="l" rtl="0">
              <a:lnSpc>
                <a:spcPct val="100000"/>
              </a:lnSpc>
              <a:spcBef>
                <a:spcPts val="0"/>
              </a:spcBef>
              <a:spcAft>
                <a:spcPts val="0"/>
              </a:spcAft>
              <a:buSzPts val="1400"/>
              <a:buNone/>
            </a:pPr>
            <a:r>
              <a:rPr lang="en-US" sz="1200" b="0" u="none" dirty="0" smtClean="0"/>
              <a:t>I might tweak this task slightly</a:t>
            </a:r>
            <a:r>
              <a:rPr lang="en-US" sz="1200" b="0" u="none" baseline="0" dirty="0" smtClean="0"/>
              <a:t> to give students more language practice and some agency to create their own combinations. By asking “what’s the rule?” students have to describe what’s happening mathematically, and having students come up with their own examples gives them voice and choice in this activity. It could also be a great way to continue getting to know your students, their cultures, and hobbies.</a:t>
            </a:r>
            <a:endParaRPr lang="en-US" sz="1200" b="0" u="none" dirty="0" smtClean="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214189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Finally,</a:t>
            </a:r>
            <a:r>
              <a:rPr lang="en-US" sz="1200" b="0" u="none" baseline="0" dirty="0" smtClean="0"/>
              <a:t> now more than ever, we must keep our students engaged in the mathematical practices. Because the interim assessment system includes [Click to transition] Performance Tasks, I can [Click to transition] clarify expectations around what quality evidence of learning looks like. This could be a great way to clarify expectations around language use, expected vocabulary, even how to interact with certain items.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Each of these previous examples is connected to student learning, and illustrates how important interim assessments are in our overall formative assessment process.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1527983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One last topic</a:t>
            </a:r>
            <a:r>
              <a:rPr lang="en-US" sz="1200" b="0" u="none" baseline="0" dirty="0" smtClean="0"/>
              <a:t> for today: Each interim assessment includes a Connections Playlist that links to Tools for Teachers. We’ll dive into this in Session 6, but please keep this in mind – there are several high-quality resources waiting for you, developed by educators for educators, that also include formative assessment instructional practices that work well for both in-person and distance learning.</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1242743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We’ll wrap up today with a few big points to ponder.</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First, interim assessment blocks are flexible. From how we</a:t>
            </a:r>
            <a:r>
              <a:rPr lang="en-US" sz="1200" b="0" u="none" baseline="0" dirty="0" smtClean="0"/>
              <a:t> administer them, to using them across grade levels, they are designed to meet instructional needs.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to transition]</a:t>
            </a:r>
          </a:p>
          <a:p>
            <a:pPr marL="0" lvl="0" indent="0" algn="l" rtl="0">
              <a:lnSpc>
                <a:spcPct val="100000"/>
              </a:lnSpc>
              <a:spcBef>
                <a:spcPts val="0"/>
              </a:spcBef>
              <a:spcAft>
                <a:spcPts val="0"/>
              </a:spcAft>
              <a:buSzPts val="1400"/>
              <a:buNone/>
            </a:pPr>
            <a:r>
              <a:rPr lang="en-US" sz="1200" b="0" u="none" baseline="0" dirty="0" smtClean="0"/>
              <a:t>Next, take the time in your professional learning teams to align interim assessments with your course map. Maybe you’re doing this a quarter at a time right now. No problem, but at least be intentional about how interim assessments support student learning throughout the unit.</a:t>
            </a:r>
          </a:p>
          <a:p>
            <a:pPr marL="0" lvl="0" indent="0" algn="l" rtl="0">
              <a:lnSpc>
                <a:spcPct val="100000"/>
              </a:lnSpc>
              <a:spcBef>
                <a:spcPts val="0"/>
              </a:spcBef>
              <a:spcAft>
                <a:spcPts val="0"/>
              </a:spcAft>
              <a:buSzPts val="1400"/>
              <a:buNone/>
            </a:pPr>
            <a:endParaRPr lang="en-US" sz="1200" b="0"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u="none" baseline="0" dirty="0" smtClean="0"/>
              <a:t>[Click to transition]</a:t>
            </a:r>
            <a:endParaRPr lang="en-US" sz="1200" b="0" u="none" dirty="0" smtClean="0"/>
          </a:p>
          <a:p>
            <a:pPr marL="0" lvl="0" indent="0" algn="l" rtl="0">
              <a:lnSpc>
                <a:spcPct val="100000"/>
              </a:lnSpc>
              <a:spcBef>
                <a:spcPts val="0"/>
              </a:spcBef>
              <a:spcAft>
                <a:spcPts val="0"/>
              </a:spcAft>
              <a:buSzPts val="1400"/>
              <a:buNone/>
            </a:pPr>
            <a:r>
              <a:rPr lang="en-US" sz="1200" b="0" u="none" dirty="0" smtClean="0"/>
              <a:t>Third, know and use the Content Explorer. Buy the t-shirt. There is so much goodness to be found there!</a:t>
            </a:r>
          </a:p>
          <a:p>
            <a:pPr marL="0" lvl="0" indent="0" algn="l" rtl="0">
              <a:lnSpc>
                <a:spcPct val="100000"/>
              </a:lnSpc>
              <a:spcBef>
                <a:spcPts val="0"/>
              </a:spcBef>
              <a:spcAft>
                <a:spcPts val="0"/>
              </a:spcAft>
              <a:buSzPts val="1400"/>
              <a:buNone/>
            </a:pPr>
            <a:endParaRPr lang="en-US" sz="1200" b="0" u="none"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u="none" baseline="0" dirty="0" smtClean="0"/>
              <a:t>[Click to transition]</a:t>
            </a:r>
            <a:endParaRPr lang="en-US" sz="1200" b="0" u="none" dirty="0" smtClean="0"/>
          </a:p>
          <a:p>
            <a:pPr marL="0" lvl="0" indent="0" algn="l" rtl="0">
              <a:lnSpc>
                <a:spcPct val="100000"/>
              </a:lnSpc>
              <a:spcBef>
                <a:spcPts val="0"/>
              </a:spcBef>
              <a:spcAft>
                <a:spcPts val="0"/>
              </a:spcAft>
              <a:buSzPts val="1400"/>
              <a:buNone/>
            </a:pPr>
            <a:r>
              <a:rPr lang="en-US" sz="1200" b="0" u="none" dirty="0" smtClean="0"/>
              <a:t>This year,</a:t>
            </a:r>
            <a:r>
              <a:rPr lang="en-US" sz="1200" b="0" u="none" baseline="0" dirty="0" smtClean="0"/>
              <a:t> more than ever, evidence is more important than data. We’re not after a number; we’re after student thinking.</a:t>
            </a:r>
          </a:p>
          <a:p>
            <a:pPr marL="0" lvl="0" indent="0" algn="l" rtl="0">
              <a:lnSpc>
                <a:spcPct val="100000"/>
              </a:lnSpc>
              <a:spcBef>
                <a:spcPts val="0"/>
              </a:spcBef>
              <a:spcAft>
                <a:spcPts val="0"/>
              </a:spcAft>
              <a:buSzPts val="1400"/>
              <a:buNone/>
            </a:pPr>
            <a:endParaRPr lang="en-US" sz="1200" b="0"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u="none" baseline="0" dirty="0" smtClean="0"/>
              <a:t>[Click to transition]</a:t>
            </a:r>
            <a:endParaRPr lang="en-US" sz="1200" b="0" u="none" dirty="0" smtClean="0"/>
          </a:p>
          <a:p>
            <a:pPr marL="0" lvl="0" indent="0" algn="l" rtl="0">
              <a:lnSpc>
                <a:spcPct val="100000"/>
              </a:lnSpc>
              <a:spcBef>
                <a:spcPts val="0"/>
              </a:spcBef>
              <a:spcAft>
                <a:spcPts val="0"/>
              </a:spcAft>
              <a:buSzPts val="1400"/>
              <a:buNone/>
            </a:pPr>
            <a:r>
              <a:rPr lang="en-US" sz="1200" b="0" u="none" dirty="0" smtClean="0"/>
              <a:t>Finally, and we didn’t touch much on this today, think about the role of feedback as part of your equitable grading practices. Feedback</a:t>
            </a:r>
            <a:r>
              <a:rPr lang="en-US" sz="1200" b="0" u="none" baseline="0" dirty="0" smtClean="0"/>
              <a:t> could be given to students in e</a:t>
            </a:r>
            <a:r>
              <a:rPr lang="en-US" sz="1200" b="0" u="none" dirty="0" smtClean="0"/>
              <a:t>ach of the examples we just shared. Consider how your planning time can support providing students with feedback in a distance</a:t>
            </a:r>
            <a:r>
              <a:rPr lang="en-US" sz="1200" b="0" u="none" baseline="0" dirty="0" smtClean="0"/>
              <a:t> learning paradigm.</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4232864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As has been our practice, we’ll</a:t>
            </a:r>
            <a:r>
              <a:rPr lang="en-US" baseline="0" dirty="0" smtClean="0"/>
              <a:t> give you just a few moments to reflect and integrate your learning.</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What is your key learning about this objective?</a:t>
            </a:r>
          </a:p>
          <a:p>
            <a:pPr marL="0" marR="0" lvl="0" indent="0" algn="l" rtl="0">
              <a:lnSpc>
                <a:spcPct val="100000"/>
              </a:lnSpc>
              <a:spcBef>
                <a:spcPts val="0"/>
              </a:spcBef>
              <a:spcAft>
                <a:spcPts val="0"/>
              </a:spcAft>
              <a:buClr>
                <a:srgbClr val="000000"/>
              </a:buClr>
              <a:buSzPts val="1400"/>
              <a:buFont typeface="Arial"/>
              <a:buNone/>
            </a:pPr>
            <a:r>
              <a:rPr lang="en-US" baseline="0" dirty="0" smtClean="0"/>
              <a:t>What is your next action step?</a:t>
            </a:r>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extLst>
      <p:ext uri="{BB962C8B-B14F-4D97-AF65-F5344CB8AC3E}">
        <p14:creationId xmlns:p14="http://schemas.microsoft.com/office/powerpoint/2010/main" val="26472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u="none" dirty="0" smtClean="0"/>
              <a:t>Here is a session guide for the series. Again, resources for each of these sessions are</a:t>
            </a:r>
            <a:r>
              <a:rPr lang="en-US" sz="1200" b="0" u="none" baseline="0" dirty="0" smtClean="0"/>
              <a:t> posted on ODE’s Interim Assessments web page. The arc of the series begins in Session 1 by laying a common foundation of assessment literacy in a balanced assessment system; Sessions 2-5 move through each aspect of Oregon’s Interim Assessment System, and Session 6 finishes the series with a connection to Tools for Teachers and the formative assessment process.</a:t>
            </a:r>
            <a:endParaRPr dirty="0"/>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SzPts val="1400"/>
              <a:buNone/>
            </a:pPr>
            <a:r>
              <a:rPr lang="en-US" dirty="0" smtClean="0"/>
              <a:t>I</a:t>
            </a:r>
            <a:r>
              <a:rPr lang="en-US" baseline="0" dirty="0" smtClean="0"/>
              <a:t> cannot thank you enough for joining today. Please don’t hesitate to reach out if our team can help in any way. Go to Oregon.gov/ode and navigate to Student Assessment. Dan Farley is our director, and any of us on the ODE Math team can help you make sense of this vast system, answer questions, and support your implementation.</a:t>
            </a:r>
          </a:p>
          <a:p>
            <a:pPr marL="0" marR="0" lvl="0" indent="0" algn="l" rtl="0">
              <a:lnSpc>
                <a:spcPct val="100000"/>
              </a:lnSpc>
              <a:spcBef>
                <a:spcPts val="0"/>
              </a:spcBef>
              <a:spcAft>
                <a:spcPts val="0"/>
              </a:spcAft>
              <a:buSzPts val="1400"/>
              <a:buNone/>
            </a:pPr>
            <a:endParaRPr lang="en-US" baseline="0" dirty="0" smtClean="0"/>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smtClean="0"/>
              <a:t>We </a:t>
            </a:r>
            <a:r>
              <a:rPr lang="en-US" dirty="0"/>
              <a:t>all know the extraordinary challenges families, students, and educators face this academic year, and we’re also aware that the families and students most affected by the COVID-19 pandemic are often those who are historically underserved by our systems. The ODE Assessment Team joins you in thinking deeply about how we can adapt to this year, and our statewide assessment system is guided by the same principles as ODE’s </a:t>
            </a:r>
            <a:r>
              <a:rPr lang="en-US" i="1" dirty="0"/>
              <a:t>Ready Schools, Safe Learners</a:t>
            </a:r>
            <a:r>
              <a:rPr lang="en-US" dirty="0"/>
              <a:t> guidance. </a:t>
            </a:r>
            <a:r>
              <a:rPr lang="en-US" dirty="0" smtClean="0"/>
              <a:t>First and foremost,</a:t>
            </a:r>
            <a:r>
              <a:rPr lang="en-US" baseline="0" dirty="0" smtClean="0"/>
              <a:t> we believe that a balanced assessment system is vital to achieve an equitable, high-quality education for all students.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smtClean="0"/>
              <a:t>To</a:t>
            </a:r>
            <a:r>
              <a:rPr lang="en-US" baseline="0" dirty="0" smtClean="0"/>
              <a:t> achieve this vision</a:t>
            </a:r>
            <a:r>
              <a:rPr lang="en-US" dirty="0" smtClean="0"/>
              <a:t>, </a:t>
            </a:r>
            <a:r>
              <a:rPr lang="en-US" dirty="0"/>
              <a:t>we are centering in equity. We’ve worked hard to provide an interim assessment system across Oregon that guarantees access for both educators and students to tools that can pinpoint student learning.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Cultivating connections to and relationships with our students is vital for any learning environment, and these will happen very differently in two-dimensions than in our normal three. It’s also vital that we stay connected to our professional community and colleagues who can support and encourage us.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Our team’s tagline is “Use the Right Assessment for the Right Purpose,” and this principle drives our work and frames our conversations. We’ll talk more about this a bit later.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And finally, being transparent. We support an assessment system that is designed to provide evidence of student thinking all the way up to data on system-level indicators, and we also support a set of tools that can demystify the process of assessment and enhance student learning.</a:t>
            </a:r>
            <a:endParaRPr dirty="0"/>
          </a:p>
        </p:txBody>
      </p:sp>
      <p:sp>
        <p:nvSpPr>
          <p:cNvPr id="143" name="Google Shape;143;p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By</a:t>
            </a:r>
            <a:r>
              <a:rPr lang="en-US" sz="1200" b="0" u="none" baseline="0" dirty="0" smtClean="0"/>
              <a:t> the end of this session, educators will be able to:</a:t>
            </a:r>
          </a:p>
          <a:p>
            <a:pPr marL="457200" lvl="0" indent="-381000" algn="l" rtl="0">
              <a:lnSpc>
                <a:spcPct val="115000"/>
              </a:lnSpc>
              <a:spcBef>
                <a:spcPts val="0"/>
              </a:spcBef>
              <a:spcAft>
                <a:spcPts val="0"/>
              </a:spcAft>
              <a:buSzPts val="2400"/>
              <a:buFont typeface="Calibri"/>
              <a:buChar char="•"/>
            </a:pPr>
            <a:r>
              <a:rPr lang="en-US" sz="1200" dirty="0" smtClean="0"/>
              <a:t>Determine the purpose of interim assessments within a grade-level course map.</a:t>
            </a:r>
          </a:p>
          <a:p>
            <a:pPr marL="457200" lvl="0" indent="-381000" algn="l" rtl="0">
              <a:lnSpc>
                <a:spcPct val="115000"/>
              </a:lnSpc>
              <a:spcBef>
                <a:spcPts val="1000"/>
              </a:spcBef>
              <a:spcAft>
                <a:spcPts val="0"/>
              </a:spcAft>
              <a:buSzPts val="2400"/>
              <a:buFont typeface="Calibri"/>
              <a:buChar char="•"/>
            </a:pPr>
            <a:r>
              <a:rPr lang="en-US" sz="1200" dirty="0" smtClean="0"/>
              <a:t>Utilize the Content Explorer and Interim Assessments Overview to select the appropriate interim assessment.</a:t>
            </a:r>
          </a:p>
          <a:p>
            <a:pPr marL="457200" lvl="0" indent="-381000" algn="l" rtl="0">
              <a:lnSpc>
                <a:spcPct val="115000"/>
              </a:lnSpc>
              <a:spcBef>
                <a:spcPts val="1000"/>
              </a:spcBef>
              <a:spcAft>
                <a:spcPts val="1000"/>
              </a:spcAft>
              <a:buSzPts val="2400"/>
              <a:buFont typeface="Calibri"/>
              <a:buChar char="•"/>
            </a:pPr>
            <a:r>
              <a:rPr lang="en-US" sz="1200" dirty="0" smtClean="0"/>
              <a:t>Make connections to high-quality instructional practices.</a:t>
            </a:r>
          </a:p>
          <a:p>
            <a:pPr marL="457200" lvl="0" indent="-381000" algn="l" rtl="0">
              <a:lnSpc>
                <a:spcPct val="115000"/>
              </a:lnSpc>
              <a:spcBef>
                <a:spcPts val="1000"/>
              </a:spcBef>
              <a:spcAft>
                <a:spcPts val="1000"/>
              </a:spcAft>
              <a:buSzPts val="2400"/>
              <a:buFont typeface="Calibri"/>
              <a:buChar char="•"/>
            </a:pPr>
            <a:endParaRPr lang="en-US" sz="1200" dirty="0" smtClean="0"/>
          </a:p>
          <a:p>
            <a:pPr marL="76200" lvl="0" indent="0" algn="l" rtl="0">
              <a:lnSpc>
                <a:spcPct val="115000"/>
              </a:lnSpc>
              <a:spcBef>
                <a:spcPts val="1000"/>
              </a:spcBef>
              <a:spcAft>
                <a:spcPts val="1000"/>
              </a:spcAft>
              <a:buSzPts val="2400"/>
              <a:buFont typeface="Calibri"/>
              <a:buNone/>
            </a:pPr>
            <a:r>
              <a:rPr lang="en-US" sz="1200" dirty="0" smtClean="0"/>
              <a:t>We’ll put into the chat a Participant</a:t>
            </a:r>
            <a:r>
              <a:rPr lang="en-US" sz="1200" baseline="0" dirty="0" smtClean="0"/>
              <a:t> Guide that has links to each of the resources we talk about today. You’ll notice at the top of that guide is a blank “Notes and Reflections” document – feel free to use this or not, but we’ll pause after each of these learning targets to give you a chance to reflect on your learning.</a:t>
            </a:r>
          </a:p>
          <a:p>
            <a:pPr marL="76200" lvl="0" indent="0" algn="l" rtl="0">
              <a:lnSpc>
                <a:spcPct val="115000"/>
              </a:lnSpc>
              <a:spcBef>
                <a:spcPts val="1000"/>
              </a:spcBef>
              <a:spcAft>
                <a:spcPts val="1000"/>
              </a:spcAft>
              <a:buSzPts val="2400"/>
              <a:buFont typeface="Calibri"/>
              <a:buNone/>
            </a:pPr>
            <a:endParaRPr lang="en-US" sz="1200" baseline="0" dirty="0" smtClean="0"/>
          </a:p>
          <a:p>
            <a:pPr marL="76200" lvl="0" indent="0" algn="l" rtl="0">
              <a:lnSpc>
                <a:spcPct val="115000"/>
              </a:lnSpc>
              <a:spcBef>
                <a:spcPts val="1000"/>
              </a:spcBef>
              <a:spcAft>
                <a:spcPts val="1000"/>
              </a:spcAft>
              <a:buSzPts val="2400"/>
              <a:buFont typeface="Calibri"/>
              <a:buNone/>
            </a:pPr>
            <a:r>
              <a:rPr lang="en-US" sz="1200" baseline="0" dirty="0" smtClean="0"/>
              <a:t>[PASTE PARTICIPANT GUIDE INTO CHAT]</a:t>
            </a:r>
          </a:p>
          <a:p>
            <a:pPr marL="76200" lvl="0" indent="0" algn="l" rtl="0">
              <a:lnSpc>
                <a:spcPct val="115000"/>
              </a:lnSpc>
              <a:spcBef>
                <a:spcPts val="1000"/>
              </a:spcBef>
              <a:spcAft>
                <a:spcPts val="1000"/>
              </a:spcAft>
              <a:buSzPts val="2400"/>
              <a:buFont typeface="Calibri"/>
              <a:buNone/>
            </a:pPr>
            <a:endParaRPr lang="en-US" sz="1200" baseline="0" dirty="0" smtClean="0"/>
          </a:p>
          <a:p>
            <a:pPr marL="76200" lvl="0" indent="0" algn="l" rtl="0">
              <a:lnSpc>
                <a:spcPct val="115000"/>
              </a:lnSpc>
              <a:spcBef>
                <a:spcPts val="1000"/>
              </a:spcBef>
              <a:spcAft>
                <a:spcPts val="1000"/>
              </a:spcAft>
              <a:buSzPts val="2400"/>
              <a:buFont typeface="Calibri"/>
              <a:buNone/>
            </a:pPr>
            <a:r>
              <a:rPr lang="en-US" sz="1200" baseline="0" dirty="0" smtClean="0"/>
              <a:t>Here we go!</a:t>
            </a:r>
            <a:endParaRPr lang="en-US" sz="1200" dirty="0" smtClean="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Before</a:t>
            </a:r>
            <a:r>
              <a:rPr lang="en-US" baseline="0" dirty="0" smtClean="0"/>
              <a:t> we dive into the specifics of using math interim assessments in the context of instruction, let’s briefly review the first two sessions of the series.</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331358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Session 1 focused</a:t>
            </a:r>
            <a:r>
              <a:rPr lang="en-US" baseline="0" dirty="0" smtClean="0"/>
              <a:t> on building assessment literacy around a balanced system. Oregon’s Statewide Assessment System is comprised of summative assessments, interim assessments, and formative assessment practices. Within the OSAS Portal, ODE’s assessment team supports many tools and resources that help support the teaching and learning process.</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[Click for animation]</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A truly student-centered assessment system, is achieved only through a balance of each of these types of assessments. Most important to students’ day-to-day learning are formative assessment practices, which serve as a microscope [click animation] to see the fine details of student thinking and to know how to adjust instruction as needed. Next are interim assessments, which support the teaching and learning process but “zoom out” a bit to see student performance over time or at a specific point in time. [Click animation] Binoculars are a good analogy for interim assessments because they don’t allow for as fine the detail as formative practices, but we can still focus on students’ overall learning. Finally, summative assessments are focused on evaluation and accountability. [Click animation] We use a telescope to represent these because they provide a view of a district or school’s system of teaching and learning.</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[Click for animation]</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dirty="0" smtClean="0"/>
              <a:t>Another way of framing formative practices</a:t>
            </a:r>
            <a:r>
              <a:rPr lang="en-US" baseline="0" dirty="0" smtClean="0"/>
              <a:t> are</a:t>
            </a:r>
            <a:r>
              <a:rPr lang="en-US" dirty="0" smtClean="0"/>
              <a:t> as assessment FOR learning. Summative assessments</a:t>
            </a:r>
            <a:r>
              <a:rPr lang="en-US" baseline="0" dirty="0" smtClean="0"/>
              <a:t> are assessments OF learning, because they look back over the arc of the full year. Interim assessments bridge the gap between the two, and can serve as both assessments OF and FOR learning, depending on their intended use.</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[Click for animation]</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dirty="0" smtClean="0"/>
              <a:t>One</a:t>
            </a:r>
            <a:r>
              <a:rPr lang="en-US" baseline="0" dirty="0" smtClean="0"/>
              <a:t> important guiding question as you determine the right assessment for the right purpose is, “Does this assessment better help understand student learning, or the overall health of our teaching and learning system?”</a:t>
            </a:r>
            <a:endParaRPr dirty="0"/>
          </a:p>
        </p:txBody>
      </p:sp>
      <p:sp>
        <p:nvSpPr>
          <p:cNvPr id="188" name="Google Shape;188;p1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In Session 2,</a:t>
            </a:r>
            <a:r>
              <a:rPr lang="en-US" baseline="0" dirty="0" smtClean="0"/>
              <a:t> we went through an overview of the Interim Assessment System. First of all, interim assessments are designed to support teaching and learning. They are often designed to be embedded within a unit of instruction and align to a specific set of standards, which we call assessment targets. Educators across Oregon have long used interim and benchmark assessments they have designed or that their district has provided. For this year, ODE is proud to be able to provide a statewide interim assessment system for free to all Oregon districts.</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[Click for transition]</a:t>
            </a:r>
          </a:p>
          <a:p>
            <a:pPr marL="0" marR="0" lvl="0" indent="0" algn="l" rtl="0">
              <a:lnSpc>
                <a:spcPct val="100000"/>
              </a:lnSpc>
              <a:spcBef>
                <a:spcPts val="0"/>
              </a:spcBef>
              <a:spcAft>
                <a:spcPts val="0"/>
              </a:spcAft>
              <a:buClr>
                <a:srgbClr val="000000"/>
              </a:buClr>
              <a:buSzPts val="1400"/>
              <a:buFont typeface="Arial"/>
              <a:buNone/>
            </a:pPr>
            <a:r>
              <a:rPr lang="en-US" baseline="0" dirty="0" smtClean="0"/>
              <a:t>Oregon’s interim assessment system is developed by educators throughout the Smarter Balanced Assessment Consortium. They are aligned to standards, both in terms of content as well as rigor. There are three types of interim assessments available for educators to use.</a:t>
            </a:r>
          </a:p>
          <a:p>
            <a:pPr marL="0" marR="0" lvl="0" indent="0" algn="l" rtl="0">
              <a:lnSpc>
                <a:spcPct val="100000"/>
              </a:lnSpc>
              <a:spcBef>
                <a:spcPts val="0"/>
              </a:spcBef>
              <a:spcAft>
                <a:spcPts val="0"/>
              </a:spcAft>
              <a:buClr>
                <a:srgbClr val="000000"/>
              </a:buClr>
              <a:buSzPts val="1400"/>
              <a:buFont typeface="Arial"/>
              <a:buNone/>
            </a:pPr>
            <a:r>
              <a:rPr lang="en-US" baseline="0" dirty="0" smtClean="0"/>
              <a:t>     1. Interim Comprehensive Assessments (or ICAs) are built around a full test blueprint. They contain both computer-scored stand-alone items and a Performance Task, and are designed to assess the full range of targets for a grade level. They are appropriate for a mid-year progress check, when a student moves into your school from out-of-district or state, or to help identify specific additional instructional supports for a student.</a:t>
            </a:r>
          </a:p>
          <a:p>
            <a:pPr marL="0" marR="0" lvl="0" indent="0" algn="l" rtl="0">
              <a:lnSpc>
                <a:spcPct val="100000"/>
              </a:lnSpc>
              <a:spcBef>
                <a:spcPts val="0"/>
              </a:spcBef>
              <a:spcAft>
                <a:spcPts val="0"/>
              </a:spcAft>
              <a:buClr>
                <a:srgbClr val="000000"/>
              </a:buClr>
              <a:buSzPts val="1400"/>
              <a:buFont typeface="Arial"/>
              <a:buNone/>
            </a:pPr>
            <a:r>
              <a:rPr lang="en-US" baseline="0" dirty="0" smtClean="0"/>
              <a:t>     2. Interim Assessment Blocks (or IABs) are aligned to 3-8 assessment targets and are much more “bite-sized” in that they often fit into the scope of existing units. They are designed to take around 60 minutes in a standard administration.</a:t>
            </a:r>
          </a:p>
          <a:p>
            <a:pPr marL="0" marR="0" lvl="0" indent="0" algn="l" rtl="0">
              <a:lnSpc>
                <a:spcPct val="100000"/>
              </a:lnSpc>
              <a:spcBef>
                <a:spcPts val="0"/>
              </a:spcBef>
              <a:spcAft>
                <a:spcPts val="0"/>
              </a:spcAft>
              <a:buClr>
                <a:srgbClr val="000000"/>
              </a:buClr>
              <a:buSzPts val="1400"/>
              <a:buFont typeface="Arial"/>
              <a:buNone/>
            </a:pPr>
            <a:r>
              <a:rPr lang="en-US" baseline="0" dirty="0" smtClean="0"/>
              <a:t>     3. Focused Interim Assessment Blocks (or F-IABs) are even more bite-sized in that they align to 1-3 assessment targets and take between 45-60 minutes for students to complete. These offer educators the most flexibility instructionally.</a:t>
            </a:r>
            <a:endParaRPr lang="en-US" dirty="0" smtClean="0"/>
          </a:p>
          <a:p>
            <a:pPr marL="0" marR="0" lvl="0" indent="0" algn="l" rtl="0">
              <a:lnSpc>
                <a:spcPct val="100000"/>
              </a:lnSpc>
              <a:spcBef>
                <a:spcPts val="0"/>
              </a:spcBef>
              <a:spcAft>
                <a:spcPts val="0"/>
              </a:spcAft>
              <a:buClr>
                <a:srgbClr val="000000"/>
              </a:buClr>
              <a:buSzPts val="1400"/>
              <a:buFont typeface="Arial"/>
              <a:buNone/>
            </a:pPr>
            <a:endParaRPr lang="en-US"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One quick note here: all interim assessments are fixed form, meaning they are not adaptive. Each student takes the same assessment in the same order. Educators should be strategic about multiple administrations to avoid item over-exposure.</a:t>
            </a:r>
            <a:endParaRPr lang="en-US" dirty="0" smtClean="0"/>
          </a:p>
          <a:p>
            <a:pPr marL="0" marR="0" lvl="0" indent="0" algn="l" rtl="0">
              <a:lnSpc>
                <a:spcPct val="100000"/>
              </a:lnSpc>
              <a:spcBef>
                <a:spcPts val="0"/>
              </a:spcBef>
              <a:spcAft>
                <a:spcPts val="0"/>
              </a:spcAft>
              <a:buClr>
                <a:srgbClr val="000000"/>
              </a:buClr>
              <a:buSzPts val="1400"/>
              <a:buFont typeface="Arial"/>
              <a:buNone/>
            </a:pPr>
            <a:endParaRPr lang="en-US" dirty="0" smtClean="0"/>
          </a:p>
          <a:p>
            <a:pPr marL="0" marR="0" lvl="0" indent="0" algn="l" rtl="0">
              <a:lnSpc>
                <a:spcPct val="100000"/>
              </a:lnSpc>
              <a:spcBef>
                <a:spcPts val="0"/>
              </a:spcBef>
              <a:spcAft>
                <a:spcPts val="0"/>
              </a:spcAft>
              <a:buClr>
                <a:srgbClr val="000000"/>
              </a:buClr>
              <a:buSzPts val="1400"/>
              <a:buFont typeface="Arial"/>
              <a:buNone/>
            </a:pPr>
            <a:r>
              <a:rPr lang="en-US" dirty="0" smtClean="0"/>
              <a:t>[Click for transition]</a:t>
            </a:r>
          </a:p>
          <a:p>
            <a:pPr marL="0" marR="0" lvl="0" indent="0" algn="l" rtl="0">
              <a:lnSpc>
                <a:spcPct val="100000"/>
              </a:lnSpc>
              <a:spcBef>
                <a:spcPts val="0"/>
              </a:spcBef>
              <a:spcAft>
                <a:spcPts val="0"/>
              </a:spcAft>
              <a:buClr>
                <a:srgbClr val="000000"/>
              </a:buClr>
              <a:buSzPts val="1400"/>
              <a:buFont typeface="Arial"/>
              <a:buNone/>
            </a:pPr>
            <a:r>
              <a:rPr lang="en-US" dirty="0" smtClean="0"/>
              <a:t>For 2020-21, there are a total</a:t>
            </a:r>
            <a:r>
              <a:rPr lang="en-US" baseline="0" dirty="0" smtClean="0"/>
              <a:t> of 149 interim assessment blocks across both ELA and math. 67 of those are in math, and more are created for each academic year.</a:t>
            </a:r>
            <a:endParaRPr lang="en-US" dirty="0" smtClean="0"/>
          </a:p>
          <a:p>
            <a:pPr marL="0" marR="0" lvl="0" indent="0" algn="l" rtl="0">
              <a:lnSpc>
                <a:spcPct val="100000"/>
              </a:lnSpc>
              <a:spcBef>
                <a:spcPts val="0"/>
              </a:spcBef>
              <a:spcAft>
                <a:spcPts val="0"/>
              </a:spcAft>
              <a:buClr>
                <a:srgbClr val="000000"/>
              </a:buClr>
              <a:buSzPts val="1400"/>
              <a:buFont typeface="Arial"/>
              <a:buNone/>
            </a:pPr>
            <a:endParaRPr lang="en-US" dirty="0" smtClean="0"/>
          </a:p>
          <a:p>
            <a:pPr marL="0" marR="0" lvl="0" indent="0" algn="l" rtl="0">
              <a:lnSpc>
                <a:spcPct val="100000"/>
              </a:lnSpc>
              <a:spcBef>
                <a:spcPts val="0"/>
              </a:spcBef>
              <a:spcAft>
                <a:spcPts val="0"/>
              </a:spcAft>
              <a:buClr>
                <a:srgbClr val="000000"/>
              </a:buClr>
              <a:buSzPts val="1400"/>
              <a:buFont typeface="Arial"/>
              <a:buNone/>
            </a:pPr>
            <a:r>
              <a:rPr lang="en-US" dirty="0" smtClean="0"/>
              <a:t>[Click for transition]</a:t>
            </a:r>
          </a:p>
          <a:p>
            <a:pPr marL="0" marR="0" lvl="0" indent="0" algn="l" rtl="0">
              <a:lnSpc>
                <a:spcPct val="100000"/>
              </a:lnSpc>
              <a:spcBef>
                <a:spcPts val="0"/>
              </a:spcBef>
              <a:spcAft>
                <a:spcPts val="0"/>
              </a:spcAft>
              <a:buClr>
                <a:srgbClr val="000000"/>
              </a:buClr>
              <a:buSzPts val="1400"/>
              <a:buFont typeface="Arial"/>
              <a:buNone/>
            </a:pPr>
            <a:r>
              <a:rPr lang="en-US" dirty="0" smtClean="0"/>
              <a:t>Finally, each interim assessment connects to the Tools for Teachers platform.</a:t>
            </a:r>
            <a:r>
              <a:rPr lang="en-US" baseline="0" dirty="0" smtClean="0"/>
              <a:t> Tools for Teachers is a set of instructional resources that contain embedded formative assessment practices to best meet students’ needs. We’ll take a deeper dive into Tools for Teachers in Session 6. This is a brand new platform for the 2020-21 academic year, and all of the resources are written and curated by educators across the Smarter Balanced Assessment Consortium.</a:t>
            </a:r>
            <a:endParaRPr lang="en-US" dirty="0" smtClean="0"/>
          </a:p>
          <a:p>
            <a:pPr marL="0" marR="0" lvl="0" indent="0" algn="l" rtl="0">
              <a:lnSpc>
                <a:spcPct val="100000"/>
              </a:lnSpc>
              <a:spcBef>
                <a:spcPts val="0"/>
              </a:spcBef>
              <a:spcAft>
                <a:spcPts val="0"/>
              </a:spcAft>
              <a:buClr>
                <a:srgbClr val="000000"/>
              </a:buClr>
              <a:buSzPts val="1400"/>
              <a:buFont typeface="Arial"/>
              <a:buNone/>
            </a:pPr>
            <a:endParaRPr lang="en-US" dirty="0" smtClean="0"/>
          </a:p>
          <a:p>
            <a:pPr marL="0" marR="0" lvl="0" indent="0" algn="l" rtl="0">
              <a:lnSpc>
                <a:spcPct val="100000"/>
              </a:lnSpc>
              <a:spcBef>
                <a:spcPts val="0"/>
              </a:spcBef>
              <a:spcAft>
                <a:spcPts val="0"/>
              </a:spcAft>
              <a:buClr>
                <a:srgbClr val="000000"/>
              </a:buClr>
              <a:buSzPts val="1400"/>
              <a:buFont typeface="Arial"/>
              <a:buNone/>
            </a:pPr>
            <a:r>
              <a:rPr lang="en-US" dirty="0" smtClean="0"/>
              <a:t>Finally, please refer to Session 2</a:t>
            </a:r>
            <a:r>
              <a:rPr lang="en-US" baseline="0" dirty="0" smtClean="0"/>
              <a:t> of this series for how to gain access to the interim system, or talk with your District Testing Coordinator for more information.</a:t>
            </a:r>
            <a:endParaRPr dirty="0"/>
          </a:p>
        </p:txBody>
      </p:sp>
      <p:sp>
        <p:nvSpPr>
          <p:cNvPr id="188" name="Google Shape;188;p1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extLst>
      <p:ext uri="{BB962C8B-B14F-4D97-AF65-F5344CB8AC3E}">
        <p14:creationId xmlns:p14="http://schemas.microsoft.com/office/powerpoint/2010/main" val="4190029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25"/>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29"/>
          <p:cNvPicPr preferRelativeResize="0"/>
          <p:nvPr/>
        </p:nvPicPr>
        <p:blipFill rotWithShape="1">
          <a:blip r:embed="rId2">
            <a:alphaModFix/>
          </a:blip>
          <a:srcRect/>
          <a:stretch/>
        </p:blipFill>
        <p:spPr>
          <a:xfrm>
            <a:off x="-90611" y="53562"/>
            <a:ext cx="1972448" cy="980911"/>
          </a:xfrm>
          <a:prstGeom prst="rect">
            <a:avLst/>
          </a:prstGeom>
          <a:noFill/>
          <a:ln>
            <a:noFill/>
          </a:ln>
        </p:spPr>
      </p:pic>
      <p:sp>
        <p:nvSpPr>
          <p:cNvPr id="37" name="Google Shape;37;p29"/>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29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16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47"/>
        <p:cNvGrpSpPr/>
        <p:nvPr/>
      </p:nvGrpSpPr>
      <p:grpSpPr>
        <a:xfrm>
          <a:off x="0" y="0"/>
          <a:ext cx="0" cy="0"/>
          <a:chOff x="0" y="0"/>
          <a:chExt cx="0" cy="0"/>
        </a:xfrm>
      </p:grpSpPr>
      <p:pic>
        <p:nvPicPr>
          <p:cNvPr id="48" name="Google Shape;48;p32"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pic>
        <p:nvPicPr>
          <p:cNvPr id="49" name="Google Shape;49;p32" descr="Oregon Department of Education logo"/>
          <p:cNvPicPr preferRelativeResize="0"/>
          <p:nvPr/>
        </p:nvPicPr>
        <p:blipFill rotWithShape="1">
          <a:blip r:embed="rId3">
            <a:alphaModFix/>
          </a:blip>
          <a:srcRect/>
          <a:stretch/>
        </p:blipFill>
        <p:spPr>
          <a:xfrm>
            <a:off x="3739081" y="615148"/>
            <a:ext cx="4296302" cy="2136580"/>
          </a:xfrm>
          <a:prstGeom prst="rect">
            <a:avLst/>
          </a:prstGeom>
          <a:noFill/>
          <a:ln>
            <a:noFill/>
          </a:ln>
        </p:spPr>
      </p:pic>
      <p:sp>
        <p:nvSpPr>
          <p:cNvPr id="50" name="Google Shape;50;p32"/>
          <p:cNvSpPr txBox="1">
            <a:spLocks noGrp="1"/>
          </p:cNvSpPr>
          <p:nvPr>
            <p:ph type="title"/>
          </p:nvPr>
        </p:nvSpPr>
        <p:spPr>
          <a:xfrm>
            <a:off x="619597" y="2935982"/>
            <a:ext cx="78867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32" descr="Decorative blue swoosh"/>
          <p:cNvPicPr preferRelativeResize="0"/>
          <p:nvPr/>
        </p:nvPicPr>
        <p:blipFill rotWithShape="1">
          <a:blip r:embed="rId4">
            <a:alphaModFix/>
          </a:blip>
          <a:srcRect/>
          <a:stretch/>
        </p:blipFill>
        <p:spPr>
          <a:xfrm>
            <a:off x="0" y="-400138"/>
            <a:ext cx="9144000" cy="2103535"/>
          </a:xfrm>
          <a:prstGeom prst="rect">
            <a:avLst/>
          </a:prstGeom>
          <a:noFill/>
          <a:ln>
            <a:noFill/>
          </a:ln>
        </p:spPr>
      </p:pic>
      <p:sp>
        <p:nvSpPr>
          <p:cNvPr id="52" name="Google Shape;52;p32"/>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53"/>
        <p:cNvGrpSpPr/>
        <p:nvPr/>
      </p:nvGrpSpPr>
      <p:grpSpPr>
        <a:xfrm>
          <a:off x="0" y="0"/>
          <a:ext cx="0" cy="0"/>
          <a:chOff x="0" y="0"/>
          <a:chExt cx="0" cy="0"/>
        </a:xfrm>
      </p:grpSpPr>
      <p:sp>
        <p:nvSpPr>
          <p:cNvPr id="54" name="Google Shape;54;p33"/>
          <p:cNvSpPr txBox="1">
            <a:spLocks noGrp="1"/>
          </p:cNvSpPr>
          <p:nvPr>
            <p:ph type="body" idx="1"/>
          </p:nvPr>
        </p:nvSpPr>
        <p:spPr>
          <a:xfrm>
            <a:off x="655811" y="2558123"/>
            <a:ext cx="38862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3"/>
          <p:cNvSpPr txBox="1">
            <a:spLocks noGrp="1"/>
          </p:cNvSpPr>
          <p:nvPr>
            <p:ph type="body" idx="2"/>
          </p:nvPr>
        </p:nvSpPr>
        <p:spPr>
          <a:xfrm>
            <a:off x="4656311" y="2558123"/>
            <a:ext cx="38862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3"/>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584574" y="2471440"/>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4"/>
          <p:cNvSpPr txBox="1">
            <a:spLocks noGrp="1"/>
          </p:cNvSpPr>
          <p:nvPr>
            <p:ph type="body" idx="2"/>
          </p:nvPr>
        </p:nvSpPr>
        <p:spPr>
          <a:xfrm>
            <a:off x="584574" y="3372933"/>
            <a:ext cx="3868340" cy="22402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3"/>
          </p:nvPr>
        </p:nvSpPr>
        <p:spPr>
          <a:xfrm>
            <a:off x="4583884" y="2471440"/>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4"/>
          <p:cNvSpPr txBox="1">
            <a:spLocks noGrp="1"/>
          </p:cNvSpPr>
          <p:nvPr>
            <p:ph type="body" idx="4"/>
          </p:nvPr>
        </p:nvSpPr>
        <p:spPr>
          <a:xfrm>
            <a:off x="4583884" y="3372934"/>
            <a:ext cx="3887391" cy="224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65"/>
        <p:cNvGrpSpPr/>
        <p:nvPr/>
      </p:nvGrpSpPr>
      <p:grpSpPr>
        <a:xfrm>
          <a:off x="0" y="0"/>
          <a:ext cx="0" cy="0"/>
          <a:chOff x="0" y="0"/>
          <a:chExt cx="0" cy="0"/>
        </a:xfrm>
      </p:grpSpPr>
      <p:pic>
        <p:nvPicPr>
          <p:cNvPr id="66" name="Google Shape;66;p35"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sp>
        <p:nvSpPr>
          <p:cNvPr id="67" name="Google Shape;67;p35"/>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35" descr="Oregon Department of Education Logo"/>
          <p:cNvPicPr preferRelativeResize="0"/>
          <p:nvPr/>
        </p:nvPicPr>
        <p:blipFill rotWithShape="1">
          <a:blip r:embed="rId3">
            <a:alphaModFix/>
          </a:blip>
          <a:srcRect/>
          <a:stretch/>
        </p:blipFill>
        <p:spPr>
          <a:xfrm>
            <a:off x="-90611" y="53562"/>
            <a:ext cx="1972448" cy="980912"/>
          </a:xfrm>
          <a:prstGeom prst="rect">
            <a:avLst/>
          </a:prstGeom>
          <a:noFill/>
          <a:ln>
            <a:noFill/>
          </a:ln>
        </p:spPr>
      </p:pic>
      <p:sp>
        <p:nvSpPr>
          <p:cNvPr id="69" name="Google Shape;69;p35"/>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70"/>
        <p:cNvGrpSpPr/>
        <p:nvPr/>
      </p:nvGrpSpPr>
      <p:grpSpPr>
        <a:xfrm>
          <a:off x="0" y="0"/>
          <a:ext cx="0" cy="0"/>
          <a:chOff x="0" y="0"/>
          <a:chExt cx="0" cy="0"/>
        </a:xfrm>
      </p:grpSpPr>
      <p:sp>
        <p:nvSpPr>
          <p:cNvPr id="71" name="Google Shape;71;p36"/>
          <p:cNvSpPr txBox="1">
            <a:spLocks noGrp="1"/>
          </p:cNvSpPr>
          <p:nvPr>
            <p:ph type="body" idx="1"/>
          </p:nvPr>
        </p:nvSpPr>
        <p:spPr>
          <a:xfrm>
            <a:off x="3887391" y="1992834"/>
            <a:ext cx="4629150" cy="3868216"/>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36"/>
          <p:cNvSpPr txBox="1">
            <a:spLocks noGrp="1"/>
          </p:cNvSpPr>
          <p:nvPr>
            <p:ph type="body" idx="2"/>
          </p:nvPr>
        </p:nvSpPr>
        <p:spPr>
          <a:xfrm>
            <a:off x="629841" y="3593039"/>
            <a:ext cx="2949178" cy="22759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75"/>
        <p:cNvGrpSpPr/>
        <p:nvPr/>
      </p:nvGrpSpPr>
      <p:grpSpPr>
        <a:xfrm>
          <a:off x="0" y="0"/>
          <a:ext cx="0" cy="0"/>
          <a:chOff x="0" y="0"/>
          <a:chExt cx="0" cy="0"/>
        </a:xfrm>
      </p:grpSpPr>
      <p:sp>
        <p:nvSpPr>
          <p:cNvPr id="76" name="Google Shape;76;p37"/>
          <p:cNvSpPr>
            <a:spLocks noGrp="1"/>
          </p:cNvSpPr>
          <p:nvPr>
            <p:ph type="pic" idx="2"/>
          </p:nvPr>
        </p:nvSpPr>
        <p:spPr>
          <a:xfrm>
            <a:off x="3887391" y="1999818"/>
            <a:ext cx="4629150" cy="38612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37"/>
          <p:cNvSpPr txBox="1">
            <a:spLocks noGrp="1"/>
          </p:cNvSpPr>
          <p:nvPr>
            <p:ph type="body" idx="1"/>
          </p:nvPr>
        </p:nvSpPr>
        <p:spPr>
          <a:xfrm>
            <a:off x="629841" y="3613978"/>
            <a:ext cx="2949178" cy="22470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7"/>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Decorative blue swoosh"/>
          <p:cNvPicPr preferRelativeResize="0"/>
          <p:nvPr/>
        </p:nvPicPr>
        <p:blipFill rotWithShape="1">
          <a:blip r:embed="rId13">
            <a:alphaModFix/>
          </a:blip>
          <a:srcRect/>
          <a:stretch/>
        </p:blipFill>
        <p:spPr>
          <a:xfrm>
            <a:off x="-1" y="-902"/>
            <a:ext cx="9144001" cy="2075283"/>
          </a:xfrm>
          <a:prstGeom prst="rect">
            <a:avLst/>
          </a:prstGeom>
          <a:noFill/>
          <a:ln>
            <a:noFill/>
          </a:ln>
        </p:spPr>
      </p:pic>
      <p:pic>
        <p:nvPicPr>
          <p:cNvPr id="11" name="Google Shape;11;p24" descr="Decorative blue bar"/>
          <p:cNvPicPr preferRelativeResize="0"/>
          <p:nvPr/>
        </p:nvPicPr>
        <p:blipFill rotWithShape="1">
          <a:blip r:embed="rId14">
            <a:alphaModFix/>
          </a:blip>
          <a:srcRect/>
          <a:stretch/>
        </p:blipFill>
        <p:spPr>
          <a:xfrm>
            <a:off x="0" y="6494854"/>
            <a:ext cx="9144000" cy="368372"/>
          </a:xfrm>
          <a:prstGeom prst="rect">
            <a:avLst/>
          </a:prstGeom>
          <a:noFill/>
          <a:ln>
            <a:noFill/>
          </a:ln>
        </p:spPr>
      </p:pic>
      <p:sp>
        <p:nvSpPr>
          <p:cNvPr id="12" name="Google Shape;12;p24"/>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4"/>
          <p:cNvSpPr txBox="1">
            <a:spLocks noGrp="1"/>
          </p:cNvSpPr>
          <p:nvPr>
            <p:ph type="body" idx="1"/>
          </p:nvPr>
        </p:nvSpPr>
        <p:spPr>
          <a:xfrm>
            <a:off x="628650" y="3427255"/>
            <a:ext cx="7886700" cy="27497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 name="Google Shape;14;p24"/>
          <p:cNvPicPr preferRelativeResize="0"/>
          <p:nvPr/>
        </p:nvPicPr>
        <p:blipFill rotWithShape="1">
          <a:blip r:embed="rId15">
            <a:alphaModFix/>
          </a:blip>
          <a:srcRect/>
          <a:stretch/>
        </p:blipFill>
        <p:spPr>
          <a:xfrm>
            <a:off x="115173" y="186164"/>
            <a:ext cx="2710888" cy="1348143"/>
          </a:xfrm>
          <a:prstGeom prst="rect">
            <a:avLst/>
          </a:prstGeom>
          <a:noFill/>
          <a:ln>
            <a:noFill/>
          </a:ln>
        </p:spPr>
      </p:pic>
      <p:pic>
        <p:nvPicPr>
          <p:cNvPr id="15" name="Google Shape;15;p24"/>
          <p:cNvPicPr preferRelativeResize="0"/>
          <p:nvPr/>
        </p:nvPicPr>
        <p:blipFill rotWithShape="1">
          <a:blip r:embed="rId15">
            <a:alphaModFix/>
          </a:blip>
          <a:srcRect/>
          <a:stretch/>
        </p:blipFill>
        <p:spPr>
          <a:xfrm>
            <a:off x="115173" y="186164"/>
            <a:ext cx="2710888" cy="1348143"/>
          </a:xfrm>
          <a:prstGeom prst="rect">
            <a:avLst/>
          </a:prstGeom>
          <a:noFill/>
          <a:ln>
            <a:noFill/>
          </a:ln>
        </p:spPr>
      </p:pic>
      <p:pic>
        <p:nvPicPr>
          <p:cNvPr id="16" name="Google Shape;16;p24" descr="Oregon Department of Education Logo"/>
          <p:cNvPicPr preferRelativeResize="0"/>
          <p:nvPr/>
        </p:nvPicPr>
        <p:blipFill rotWithShape="1">
          <a:blip r:embed="rId15">
            <a:alphaModFix/>
          </a:blip>
          <a:srcRect/>
          <a:stretch/>
        </p:blipFill>
        <p:spPr>
          <a:xfrm>
            <a:off x="115173" y="186164"/>
            <a:ext cx="2710888" cy="1348143"/>
          </a:xfrm>
          <a:prstGeom prst="rect">
            <a:avLst/>
          </a:prstGeom>
          <a:noFill/>
          <a:ln>
            <a:noFill/>
          </a:ln>
        </p:spPr>
      </p:pic>
      <p:sp>
        <p:nvSpPr>
          <p:cNvPr id="17" name="Google Shape;17;p24"/>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bit.ly/ODEDL202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bekirdonmeez?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unsplash.com/s/photos/balance?utm_source=unsplash&amp;utm_medium=referral&amp;utm_content=creditCopyTex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hyperlink" Target="https://osasportal.org/" TargetMode="External"/><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hyperlink" Target="https://unsplash.com/@glencarrie?utm_source=unsplash&amp;utm_medium=referral&amp;utm_content=creditCopyTex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hyperlink" Target="https://unsplash.com/s/photos/think?utm_source=unsplash&amp;utm_medium=referral&amp;utm_content=creditCopyTex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unsplash.com/@lunarts?utm_source=unsplash&amp;utm_medium=referral&amp;utm_content=creditCopyText" TargetMode="External"/><Relationship Id="rId3" Type="http://schemas.openxmlformats.org/officeDocument/2006/relationships/image" Target="../media/image62.png"/><Relationship Id="rId7" Type="http://schemas.openxmlformats.org/officeDocument/2006/relationships/hyperlink" Target="mailto:tom.thompson@ode.state.or.u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mark.freed@state.or.us" TargetMode="External"/><Relationship Id="rId5" Type="http://schemas.openxmlformats.org/officeDocument/2006/relationships/hyperlink" Target="mailto:andrew.byerley@state.or.us" TargetMode="External"/><Relationship Id="rId10" Type="http://schemas.openxmlformats.org/officeDocument/2006/relationships/image" Target="../media/image63.jpg"/><Relationship Id="rId4" Type="http://schemas.openxmlformats.org/officeDocument/2006/relationships/hyperlink" Target="mailto:dan.farley@state.or.us" TargetMode="External"/><Relationship Id="rId9" Type="http://schemas.openxmlformats.org/officeDocument/2006/relationships/hyperlink" Target="https://unsplash.com/s/photos/contact?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127000" y="3428999"/>
            <a:ext cx="9144000" cy="242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959"/>
              <a:buNone/>
            </a:pPr>
            <a:r>
              <a:rPr lang="en-US" sz="3563" dirty="0"/>
              <a:t>Oregon Statewide Assessment System</a:t>
            </a:r>
            <a:br>
              <a:rPr lang="en-US" sz="3563" dirty="0"/>
            </a:br>
            <a:r>
              <a:rPr lang="en-US" sz="1440" dirty="0"/>
              <a:t/>
            </a:r>
            <a:br>
              <a:rPr lang="en-US" sz="1440" dirty="0"/>
            </a:br>
            <a:r>
              <a:rPr lang="en-US" sz="3563" dirty="0">
                <a:solidFill>
                  <a:srgbClr val="0F75BC"/>
                </a:solidFill>
              </a:rPr>
              <a:t>Session </a:t>
            </a:r>
            <a:r>
              <a:rPr lang="en-US" sz="3563" dirty="0" smtClean="0">
                <a:solidFill>
                  <a:srgbClr val="0F75BC"/>
                </a:solidFill>
              </a:rPr>
              <a:t>3B – Using Math Interim Assessments in the Context of Instruction</a:t>
            </a:r>
            <a:r>
              <a:rPr lang="en-US" sz="2790" dirty="0"/>
              <a:t/>
            </a:r>
            <a:br>
              <a:rPr lang="en-US" sz="2790" dirty="0"/>
            </a:br>
            <a:endParaRPr sz="2790" dirty="0"/>
          </a:p>
          <a:p>
            <a:pPr marL="0" lvl="0" indent="0" algn="ctr" rtl="0">
              <a:lnSpc>
                <a:spcPct val="90000"/>
              </a:lnSpc>
              <a:spcBef>
                <a:spcPts val="0"/>
              </a:spcBef>
              <a:spcAft>
                <a:spcPts val="0"/>
              </a:spcAft>
              <a:buSzPts val="3959"/>
              <a:buNone/>
            </a:pPr>
            <a:r>
              <a:rPr lang="en-US" sz="2187" b="0" i="1" dirty="0"/>
              <a:t>Office of Teaching, Learning, and Assessment</a:t>
            </a:r>
            <a:endParaRPr sz="1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dirty="0" smtClean="0"/>
              <a:t>Quick Check</a:t>
            </a:r>
            <a:endParaRPr dirty="0"/>
          </a:p>
        </p:txBody>
      </p:sp>
      <p:sp>
        <p:nvSpPr>
          <p:cNvPr id="191" name="Google Shape;191;p1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 name="Picture 1" title="Use Cases #1 and #2 for interim assessments"/>
          <p:cNvPicPr>
            <a:picLocks noChangeAspect="1"/>
          </p:cNvPicPr>
          <p:nvPr/>
        </p:nvPicPr>
        <p:blipFill>
          <a:blip r:embed="rId3"/>
          <a:stretch>
            <a:fillRect/>
          </a:stretch>
        </p:blipFill>
        <p:spPr>
          <a:xfrm>
            <a:off x="51845" y="80122"/>
            <a:ext cx="3539765" cy="3377312"/>
          </a:xfrm>
          <a:prstGeom prst="rect">
            <a:avLst/>
          </a:prstGeom>
        </p:spPr>
      </p:pic>
      <p:pic>
        <p:nvPicPr>
          <p:cNvPr id="3" name="Picture 2" title="Use Cases #3 and #4 for interim assessments"/>
          <p:cNvPicPr>
            <a:picLocks noChangeAspect="1"/>
          </p:cNvPicPr>
          <p:nvPr/>
        </p:nvPicPr>
        <p:blipFill>
          <a:blip r:embed="rId4"/>
          <a:stretch>
            <a:fillRect/>
          </a:stretch>
        </p:blipFill>
        <p:spPr>
          <a:xfrm>
            <a:off x="51845" y="3457435"/>
            <a:ext cx="3539765" cy="3361504"/>
          </a:xfrm>
          <a:prstGeom prst="rect">
            <a:avLst/>
          </a:prstGeom>
        </p:spPr>
      </p:pic>
      <p:sp>
        <p:nvSpPr>
          <p:cNvPr id="20" name="Rectangle 19"/>
          <p:cNvSpPr/>
          <p:nvPr/>
        </p:nvSpPr>
        <p:spPr>
          <a:xfrm>
            <a:off x="4223791" y="1044692"/>
            <a:ext cx="4291559" cy="3416320"/>
          </a:xfrm>
          <a:prstGeom prst="rect">
            <a:avLst/>
          </a:prstGeom>
          <a:ln w="38100">
            <a:solidFill>
              <a:srgbClr val="FFC000"/>
            </a:solidFill>
          </a:ln>
        </p:spPr>
        <p:txBody>
          <a:bodyPr wrap="none">
            <a:spAutoFit/>
          </a:bodyPr>
          <a:lstStyle/>
          <a:p>
            <a:pPr lvl="0" algn="ctr">
              <a:buClr>
                <a:schemeClr val="dk1"/>
              </a:buClr>
              <a:buSzPts val="1100"/>
            </a:pPr>
            <a:r>
              <a:rPr lang="en-US" sz="2400" b="1" dirty="0" smtClean="0">
                <a:latin typeface="Calibri"/>
                <a:ea typeface="Calibri"/>
                <a:cs typeface="Calibri"/>
                <a:sym typeface="Calibri"/>
              </a:rPr>
              <a:t>Determine whether each use of </a:t>
            </a:r>
          </a:p>
          <a:p>
            <a:pPr lvl="0" algn="ctr">
              <a:buClr>
                <a:schemeClr val="dk1"/>
              </a:buClr>
              <a:buSzPts val="1100"/>
            </a:pPr>
            <a:r>
              <a:rPr lang="en-US" sz="2400" b="1" dirty="0" smtClean="0">
                <a:latin typeface="Calibri"/>
                <a:ea typeface="Calibri"/>
                <a:cs typeface="Calibri"/>
                <a:sym typeface="Calibri"/>
              </a:rPr>
              <a:t>Interim Assessments is an </a:t>
            </a:r>
          </a:p>
          <a:p>
            <a:pPr lvl="0" algn="ctr">
              <a:buClr>
                <a:schemeClr val="dk1"/>
              </a:buClr>
              <a:buSzPts val="1100"/>
            </a:pPr>
            <a:r>
              <a:rPr lang="en-US" sz="2400" b="1" dirty="0" smtClean="0">
                <a:latin typeface="Calibri"/>
                <a:ea typeface="Calibri"/>
                <a:cs typeface="Calibri"/>
                <a:sym typeface="Calibri"/>
              </a:rPr>
              <a:t>example of</a:t>
            </a:r>
          </a:p>
          <a:p>
            <a:pPr lvl="0" algn="ctr">
              <a:buClr>
                <a:schemeClr val="dk1"/>
              </a:buClr>
              <a:buSzPts val="1100"/>
            </a:pPr>
            <a:r>
              <a:rPr lang="en-US" sz="2400" b="1" dirty="0" smtClean="0">
                <a:latin typeface="Calibri"/>
                <a:ea typeface="Calibri"/>
                <a:cs typeface="Calibri"/>
                <a:sym typeface="Calibri"/>
              </a:rPr>
              <a:t> </a:t>
            </a:r>
          </a:p>
          <a:p>
            <a:pPr lvl="0" algn="ctr">
              <a:buClr>
                <a:schemeClr val="dk1"/>
              </a:buClr>
              <a:buSzPts val="1100"/>
            </a:pPr>
            <a:r>
              <a:rPr lang="en-US" sz="2400" b="1" dirty="0" smtClean="0">
                <a:latin typeface="Calibri"/>
                <a:ea typeface="Calibri"/>
                <a:cs typeface="Calibri"/>
                <a:sym typeface="Calibri"/>
              </a:rPr>
              <a:t>Assessment </a:t>
            </a:r>
            <a:r>
              <a:rPr lang="en-US" sz="2400" b="1" dirty="0">
                <a:solidFill>
                  <a:srgbClr val="6AA84F"/>
                </a:solidFill>
                <a:latin typeface="Calibri"/>
                <a:ea typeface="Calibri"/>
                <a:cs typeface="Calibri"/>
                <a:sym typeface="Calibri"/>
              </a:rPr>
              <a:t>FOR </a:t>
            </a:r>
            <a:r>
              <a:rPr lang="en-US" sz="2400" b="1" dirty="0" smtClean="0">
                <a:latin typeface="Calibri"/>
                <a:ea typeface="Calibri"/>
                <a:cs typeface="Calibri"/>
                <a:sym typeface="Calibri"/>
              </a:rPr>
              <a:t>Learning</a:t>
            </a:r>
          </a:p>
          <a:p>
            <a:pPr lvl="0" algn="ctr">
              <a:buClr>
                <a:schemeClr val="dk1"/>
              </a:buClr>
              <a:buSzPts val="1100"/>
            </a:pPr>
            <a:r>
              <a:rPr lang="en-US" sz="2400" b="1" dirty="0" smtClean="0">
                <a:latin typeface="Calibri"/>
                <a:ea typeface="Calibri"/>
                <a:cs typeface="Calibri"/>
                <a:sym typeface="Calibri"/>
              </a:rPr>
              <a:t>-or-</a:t>
            </a:r>
          </a:p>
          <a:p>
            <a:pPr lvl="0" algn="ctr">
              <a:buClr>
                <a:schemeClr val="dk1"/>
              </a:buClr>
              <a:buSzPts val="1100"/>
            </a:pPr>
            <a:r>
              <a:rPr lang="en-US" sz="2400" b="1" dirty="0" smtClean="0">
                <a:latin typeface="Calibri"/>
                <a:ea typeface="Calibri"/>
                <a:cs typeface="Calibri"/>
                <a:sym typeface="Calibri"/>
              </a:rPr>
              <a:t>Assessment </a:t>
            </a:r>
            <a:r>
              <a:rPr lang="en-US" sz="2400" b="1" dirty="0" smtClean="0">
                <a:solidFill>
                  <a:srgbClr val="6FA8DC"/>
                </a:solidFill>
                <a:latin typeface="Calibri"/>
                <a:ea typeface="Calibri"/>
                <a:cs typeface="Calibri"/>
                <a:sym typeface="Calibri"/>
              </a:rPr>
              <a:t>OF</a:t>
            </a:r>
            <a:r>
              <a:rPr lang="en-US" sz="2400" b="1" dirty="0" smtClean="0">
                <a:latin typeface="Calibri"/>
                <a:ea typeface="Calibri"/>
                <a:cs typeface="Calibri"/>
                <a:sym typeface="Calibri"/>
              </a:rPr>
              <a:t> Learning</a:t>
            </a:r>
          </a:p>
          <a:p>
            <a:pPr lvl="0" algn="ctr">
              <a:buClr>
                <a:schemeClr val="dk1"/>
              </a:buClr>
              <a:buSzPts val="1100"/>
            </a:pPr>
            <a:endParaRPr lang="en-US" sz="2400" b="1" dirty="0">
              <a:latin typeface="Calibri"/>
              <a:ea typeface="Calibri"/>
              <a:cs typeface="Calibri"/>
              <a:sym typeface="Calibri"/>
            </a:endParaRPr>
          </a:p>
          <a:p>
            <a:pPr lvl="0" algn="ctr">
              <a:buClr>
                <a:schemeClr val="dk1"/>
              </a:buClr>
              <a:buSzPts val="1100"/>
            </a:pPr>
            <a:r>
              <a:rPr lang="en-US" sz="1600" b="1" dirty="0" smtClean="0">
                <a:latin typeface="Calibri"/>
                <a:ea typeface="Calibri"/>
                <a:cs typeface="Calibri"/>
                <a:sym typeface="Calibri"/>
              </a:rPr>
              <a:t>(HINT: ignore the colors)</a:t>
            </a:r>
            <a:endParaRPr lang="en-US" sz="1600" dirty="0">
              <a:latin typeface="Calibri"/>
              <a:ea typeface="Calibri"/>
              <a:cs typeface="Calibri"/>
              <a:sym typeface="Calibri"/>
            </a:endParaRPr>
          </a:p>
        </p:txBody>
      </p:sp>
      <p:pic>
        <p:nvPicPr>
          <p:cNvPr id="21" name="Picture 20" title="Balanced Assessment System"/>
          <p:cNvPicPr>
            <a:picLocks noChangeAspect="1"/>
          </p:cNvPicPr>
          <p:nvPr/>
        </p:nvPicPr>
        <p:blipFill>
          <a:blip r:embed="rId5"/>
          <a:stretch>
            <a:fillRect/>
          </a:stretch>
        </p:blipFill>
        <p:spPr>
          <a:xfrm>
            <a:off x="4577314" y="4789395"/>
            <a:ext cx="3584511" cy="1569069"/>
          </a:xfrm>
          <a:prstGeom prst="rect">
            <a:avLst/>
          </a:prstGeom>
        </p:spPr>
      </p:pic>
      <p:cxnSp>
        <p:nvCxnSpPr>
          <p:cNvPr id="5" name="Straight Arrow Connector 4" title="Straight Arrow Connector"/>
          <p:cNvCxnSpPr/>
          <p:nvPr/>
        </p:nvCxnSpPr>
        <p:spPr>
          <a:xfrm>
            <a:off x="3115559" y="1124981"/>
            <a:ext cx="1531855" cy="154751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title="Straight Arrow Connector"/>
          <p:cNvCxnSpPr/>
          <p:nvPr/>
        </p:nvCxnSpPr>
        <p:spPr>
          <a:xfrm flipV="1">
            <a:off x="3157979" y="2778991"/>
            <a:ext cx="1419335" cy="29414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title="Straight Arrow Connector"/>
          <p:cNvCxnSpPr/>
          <p:nvPr/>
        </p:nvCxnSpPr>
        <p:spPr>
          <a:xfrm flipV="1">
            <a:off x="3113202" y="2935518"/>
            <a:ext cx="1534212" cy="151753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title="Straight Arrow Connector"/>
          <p:cNvCxnSpPr/>
          <p:nvPr/>
        </p:nvCxnSpPr>
        <p:spPr>
          <a:xfrm flipV="1">
            <a:off x="2824504" y="3720453"/>
            <a:ext cx="2030300" cy="19155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8910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can determine </a:t>
            </a:r>
            <a:r>
              <a:rPr lang="en-US" sz="3200" i="1" dirty="0">
                <a:solidFill>
                  <a:srgbClr val="FFFFFF"/>
                </a:solidFill>
                <a:latin typeface="Calibri"/>
                <a:ea typeface="Calibri"/>
                <a:cs typeface="Calibri"/>
                <a:sym typeface="Calibri"/>
              </a:rPr>
              <a:t>the purpose of interim assessments within a grade-level course map.</a:t>
            </a: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#1</a:t>
            </a:r>
            <a:endParaRPr dirty="0"/>
          </a:p>
        </p:txBody>
      </p:sp>
    </p:spTree>
    <p:extLst>
      <p:ext uri="{BB962C8B-B14F-4D97-AF65-F5344CB8AC3E}">
        <p14:creationId xmlns:p14="http://schemas.microsoft.com/office/powerpoint/2010/main" val="123584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Grade-Level Course Maps</a:t>
            </a:r>
            <a:endParaRPr sz="3600" dirty="0">
              <a:solidFill>
                <a:schemeClr val="lt1"/>
              </a:solidFill>
            </a:endParaRPr>
          </a:p>
        </p:txBody>
      </p:sp>
      <p:sp>
        <p:nvSpPr>
          <p:cNvPr id="129" name="Google Shape;129;p5"/>
          <p:cNvSpPr txBox="1">
            <a:spLocks noGrp="1"/>
          </p:cNvSpPr>
          <p:nvPr>
            <p:ph type="body" idx="1"/>
          </p:nvPr>
        </p:nvSpPr>
        <p:spPr>
          <a:xfrm>
            <a:off x="346840" y="2181417"/>
            <a:ext cx="84189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2800"/>
              <a:buNone/>
            </a:pPr>
            <a:r>
              <a:rPr lang="en-US" sz="2400" dirty="0" smtClean="0"/>
              <a:t>Step 1: Prioritize essential content.</a:t>
            </a:r>
          </a:p>
          <a:p>
            <a:pPr marL="0" lvl="0" indent="0" algn="l" rtl="0">
              <a:lnSpc>
                <a:spcPct val="115000"/>
              </a:lnSpc>
              <a:spcBef>
                <a:spcPts val="0"/>
              </a:spcBef>
              <a:spcAft>
                <a:spcPts val="1200"/>
              </a:spcAft>
              <a:buSzPts val="2800"/>
              <a:buNone/>
            </a:pPr>
            <a:r>
              <a:rPr lang="en-US" sz="2400" dirty="0" smtClean="0"/>
              <a:t>Step 2: Review and revise course maps to accelerate students in grade-level content.</a:t>
            </a:r>
          </a:p>
          <a:p>
            <a:pPr marL="0" lvl="0" indent="0" algn="l" rtl="0">
              <a:lnSpc>
                <a:spcPct val="115000"/>
              </a:lnSpc>
              <a:spcBef>
                <a:spcPts val="0"/>
              </a:spcBef>
              <a:spcAft>
                <a:spcPts val="1200"/>
              </a:spcAft>
              <a:buSzPts val="2800"/>
              <a:buNone/>
            </a:pPr>
            <a:r>
              <a:rPr lang="en-US" sz="2400" dirty="0" smtClean="0"/>
              <a:t>Step </a:t>
            </a:r>
            <a:r>
              <a:rPr lang="en-US" sz="2400" dirty="0"/>
              <a:t>3: </a:t>
            </a:r>
            <a:r>
              <a:rPr lang="en-US" sz="2400" dirty="0" smtClean="0"/>
              <a:t>Identify the purpose of interim assessments within the course map.</a:t>
            </a:r>
            <a:endParaRPr lang="en-US" sz="2400" dirty="0"/>
          </a:p>
          <a:p>
            <a:pPr marL="0" lvl="0" indent="0" algn="l" rtl="0">
              <a:lnSpc>
                <a:spcPct val="115000"/>
              </a:lnSpc>
              <a:spcBef>
                <a:spcPts val="0"/>
              </a:spcBef>
              <a:spcAft>
                <a:spcPts val="1200"/>
              </a:spcAft>
              <a:buSzPts val="2800"/>
              <a:buNone/>
            </a:pPr>
            <a:r>
              <a:rPr lang="en-US" sz="2400" dirty="0" smtClean="0"/>
              <a:t>Step 4: Understand interim assessment administration options.</a:t>
            </a:r>
          </a:p>
        </p:txBody>
      </p:sp>
    </p:spTree>
    <p:extLst>
      <p:ext uri="{BB962C8B-B14F-4D97-AF65-F5344CB8AC3E}">
        <p14:creationId xmlns:p14="http://schemas.microsoft.com/office/powerpoint/2010/main" val="4162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animEffect transition="in" filter="fade">
                                      <p:cBhvr>
                                        <p:cTn id="7" dur="500"/>
                                        <p:tgtEl>
                                          <p:spTgt spid="1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2" end="2"/>
                                            </p:txEl>
                                          </p:spTgt>
                                        </p:tgtEl>
                                        <p:attrNameLst>
                                          <p:attrName>style.visibility</p:attrName>
                                        </p:attrNameLst>
                                      </p:cBhvr>
                                      <p:to>
                                        <p:strVal val="visible"/>
                                      </p:to>
                                    </p:set>
                                    <p:animEffect transition="in" filter="fade">
                                      <p:cBhvr>
                                        <p:cTn id="12" dur="500"/>
                                        <p:tgtEl>
                                          <p:spTgt spid="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3" end="3"/>
                                            </p:txEl>
                                          </p:spTgt>
                                        </p:tgtEl>
                                        <p:attrNameLst>
                                          <p:attrName>style.visibility</p:attrName>
                                        </p:attrNameLst>
                                      </p:cBhvr>
                                      <p:to>
                                        <p:strVal val="visible"/>
                                      </p:to>
                                    </p:set>
                                    <p:animEffect transition="in" filter="fade">
                                      <p:cBhvr>
                                        <p:cTn id="17" dur="5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93ce3ff203_0_13"/>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dirty="0" smtClean="0"/>
              <a:t>Step #1: Prioritize Essential Content</a:t>
            </a:r>
            <a:endParaRPr dirty="0"/>
          </a:p>
        </p:txBody>
      </p:sp>
      <p:sp>
        <p:nvSpPr>
          <p:cNvPr id="136" name="Google Shape;136;g93ce3ff203_0_13"/>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pic>
        <p:nvPicPr>
          <p:cNvPr id="137" name="Google Shape;137;g93ce3ff203_0_13" title="Screen capture from Designing Learning"/>
          <p:cNvPicPr preferRelativeResize="0"/>
          <p:nvPr/>
        </p:nvPicPr>
        <p:blipFill>
          <a:blip r:embed="rId3">
            <a:alphaModFix/>
          </a:blip>
          <a:stretch>
            <a:fillRect/>
          </a:stretch>
        </p:blipFill>
        <p:spPr>
          <a:xfrm>
            <a:off x="114300" y="1696472"/>
            <a:ext cx="7282325" cy="4678925"/>
          </a:xfrm>
          <a:prstGeom prst="rect">
            <a:avLst/>
          </a:prstGeom>
          <a:noFill/>
          <a:ln>
            <a:noFill/>
          </a:ln>
        </p:spPr>
      </p:pic>
      <p:sp>
        <p:nvSpPr>
          <p:cNvPr id="139" name="Google Shape;139;g93ce3ff203_0_13"/>
          <p:cNvSpPr txBox="1"/>
          <p:nvPr/>
        </p:nvSpPr>
        <p:spPr>
          <a:xfrm>
            <a:off x="5881700" y="983550"/>
            <a:ext cx="3129000" cy="5715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u="sng" dirty="0">
                <a:solidFill>
                  <a:schemeClr val="hlink"/>
                </a:solidFill>
                <a:latin typeface="Calibri"/>
                <a:ea typeface="Calibri"/>
                <a:cs typeface="Calibri"/>
                <a:sym typeface="Calibri"/>
                <a:hlinkClick r:id="rId4"/>
              </a:rPr>
              <a:t>bit.ly/ODEDL2021</a:t>
            </a:r>
            <a:r>
              <a:rPr lang="en-US" dirty="0"/>
              <a:t> </a:t>
            </a:r>
            <a:endParaRPr dirty="0"/>
          </a:p>
        </p:txBody>
      </p:sp>
      <p:pic>
        <p:nvPicPr>
          <p:cNvPr id="2" name="Picture 1" title="Mathematics Section screen capture from Designing Learning"/>
          <p:cNvPicPr>
            <a:picLocks noChangeAspect="1"/>
          </p:cNvPicPr>
          <p:nvPr/>
        </p:nvPicPr>
        <p:blipFill>
          <a:blip r:embed="rId5"/>
          <a:stretch>
            <a:fillRect/>
          </a:stretch>
        </p:blipFill>
        <p:spPr>
          <a:xfrm>
            <a:off x="6385595" y="2764758"/>
            <a:ext cx="2625105" cy="3610639"/>
          </a:xfrm>
          <a:prstGeom prst="rect">
            <a:avLst/>
          </a:prstGeom>
        </p:spPr>
      </p:pic>
      <p:sp>
        <p:nvSpPr>
          <p:cNvPr id="8" name="Rectangle 7" title="Box to highlight content"/>
          <p:cNvSpPr/>
          <p:nvPr/>
        </p:nvSpPr>
        <p:spPr>
          <a:xfrm>
            <a:off x="876693" y="3714160"/>
            <a:ext cx="4883084" cy="52318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title="Designing Learning Title"/>
          <p:cNvPicPr>
            <a:picLocks noChangeAspect="1"/>
          </p:cNvPicPr>
          <p:nvPr/>
        </p:nvPicPr>
        <p:blipFill>
          <a:blip r:embed="rId6"/>
          <a:stretch>
            <a:fillRect/>
          </a:stretch>
        </p:blipFill>
        <p:spPr>
          <a:xfrm>
            <a:off x="876693" y="982097"/>
            <a:ext cx="3457575" cy="71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Step #2: Revise Course Map</a:t>
            </a:r>
            <a:endParaRPr sz="3600" dirty="0">
              <a:solidFill>
                <a:schemeClr val="lt1"/>
              </a:solidFill>
            </a:endParaRPr>
          </a:p>
        </p:txBody>
      </p:sp>
      <p:pic>
        <p:nvPicPr>
          <p:cNvPr id="7" name="Picture 6" title="Course Map image"/>
          <p:cNvPicPr>
            <a:picLocks noChangeAspect="1"/>
          </p:cNvPicPr>
          <p:nvPr/>
        </p:nvPicPr>
        <p:blipFill>
          <a:blip r:embed="rId3"/>
          <a:stretch>
            <a:fillRect/>
          </a:stretch>
        </p:blipFill>
        <p:spPr>
          <a:xfrm>
            <a:off x="340669" y="2613579"/>
            <a:ext cx="8463134" cy="1102964"/>
          </a:xfrm>
          <a:prstGeom prst="rect">
            <a:avLst/>
          </a:prstGeom>
        </p:spPr>
      </p:pic>
    </p:spTree>
    <p:extLst>
      <p:ext uri="{BB962C8B-B14F-4D97-AF65-F5344CB8AC3E}">
        <p14:creationId xmlns:p14="http://schemas.microsoft.com/office/powerpoint/2010/main" val="7908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Step #3: Identify the Purpose of Interim Assessments</a:t>
            </a:r>
            <a:endParaRPr sz="3600" dirty="0">
              <a:solidFill>
                <a:schemeClr val="lt1"/>
              </a:solidFill>
            </a:endParaRPr>
          </a:p>
        </p:txBody>
      </p:sp>
      <p:pic>
        <p:nvPicPr>
          <p:cNvPr id="3" name="Picture 2" title="Course map image with interim blocks"/>
          <p:cNvPicPr>
            <a:picLocks noChangeAspect="1"/>
          </p:cNvPicPr>
          <p:nvPr/>
        </p:nvPicPr>
        <p:blipFill>
          <a:blip r:embed="rId3"/>
          <a:stretch>
            <a:fillRect/>
          </a:stretch>
        </p:blipFill>
        <p:spPr>
          <a:xfrm>
            <a:off x="220400" y="2152070"/>
            <a:ext cx="8722516" cy="2740438"/>
          </a:xfrm>
          <a:prstGeom prst="rect">
            <a:avLst/>
          </a:prstGeom>
        </p:spPr>
      </p:pic>
      <p:pic>
        <p:nvPicPr>
          <p:cNvPr id="4" name="Picture 3" title="Interim and Summative section of balanced assessment system"/>
          <p:cNvPicPr>
            <a:picLocks noChangeAspect="1"/>
          </p:cNvPicPr>
          <p:nvPr/>
        </p:nvPicPr>
        <p:blipFill>
          <a:blip r:embed="rId4"/>
          <a:stretch>
            <a:fillRect/>
          </a:stretch>
        </p:blipFill>
        <p:spPr>
          <a:xfrm>
            <a:off x="1583261" y="5169407"/>
            <a:ext cx="2709942" cy="943761"/>
          </a:xfrm>
          <a:prstGeom prst="rect">
            <a:avLst/>
          </a:prstGeom>
        </p:spPr>
      </p:pic>
      <p:pic>
        <p:nvPicPr>
          <p:cNvPr id="5" name="Picture 4" title="Use Case #4 icon"/>
          <p:cNvPicPr>
            <a:picLocks noChangeAspect="1"/>
          </p:cNvPicPr>
          <p:nvPr/>
        </p:nvPicPr>
        <p:blipFill>
          <a:blip r:embed="rId5"/>
          <a:stretch>
            <a:fillRect/>
          </a:stretch>
        </p:blipFill>
        <p:spPr>
          <a:xfrm>
            <a:off x="4982115" y="4892508"/>
            <a:ext cx="3091943" cy="1497559"/>
          </a:xfrm>
          <a:prstGeom prst="rect">
            <a:avLst/>
          </a:prstGeom>
        </p:spPr>
      </p:pic>
    </p:spTree>
    <p:extLst>
      <p:ext uri="{BB962C8B-B14F-4D97-AF65-F5344CB8AC3E}">
        <p14:creationId xmlns:p14="http://schemas.microsoft.com/office/powerpoint/2010/main" val="3871583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8" name="Picture 7" title="Use Case #3 icon"/>
          <p:cNvPicPr>
            <a:picLocks noChangeAspect="1"/>
          </p:cNvPicPr>
          <p:nvPr/>
        </p:nvPicPr>
        <p:blipFill>
          <a:blip r:embed="rId3"/>
          <a:stretch>
            <a:fillRect/>
          </a:stretch>
        </p:blipFill>
        <p:spPr>
          <a:xfrm>
            <a:off x="6391616" y="4897913"/>
            <a:ext cx="2695575" cy="1238250"/>
          </a:xfrm>
          <a:prstGeom prst="rect">
            <a:avLst/>
          </a:prstGeom>
        </p:spPr>
      </p:pic>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Step #3: Identify the Purpose of Interim Assessments</a:t>
            </a:r>
            <a:endParaRPr sz="3600" dirty="0">
              <a:solidFill>
                <a:schemeClr val="lt1"/>
              </a:solidFill>
            </a:endParaRPr>
          </a:p>
        </p:txBody>
      </p:sp>
      <p:pic>
        <p:nvPicPr>
          <p:cNvPr id="3" name="Picture 2" title="Course map with interim assessment blocks"/>
          <p:cNvPicPr>
            <a:picLocks noChangeAspect="1"/>
          </p:cNvPicPr>
          <p:nvPr/>
        </p:nvPicPr>
        <p:blipFill>
          <a:blip r:embed="rId4"/>
          <a:stretch>
            <a:fillRect/>
          </a:stretch>
        </p:blipFill>
        <p:spPr>
          <a:xfrm>
            <a:off x="220400" y="2152070"/>
            <a:ext cx="8722516" cy="2740438"/>
          </a:xfrm>
          <a:prstGeom prst="rect">
            <a:avLst/>
          </a:prstGeom>
        </p:spPr>
      </p:pic>
      <p:pic>
        <p:nvPicPr>
          <p:cNvPr id="2" name="Picture 1" title="Formative and Interim section of balanced assessment system"/>
          <p:cNvPicPr>
            <a:picLocks noChangeAspect="1"/>
          </p:cNvPicPr>
          <p:nvPr/>
        </p:nvPicPr>
        <p:blipFill>
          <a:blip r:embed="rId5"/>
          <a:stretch>
            <a:fillRect/>
          </a:stretch>
        </p:blipFill>
        <p:spPr>
          <a:xfrm>
            <a:off x="159992" y="5219317"/>
            <a:ext cx="4350734" cy="945812"/>
          </a:xfrm>
          <a:prstGeom prst="rect">
            <a:avLst/>
          </a:prstGeom>
        </p:spPr>
      </p:pic>
      <p:pic>
        <p:nvPicPr>
          <p:cNvPr id="6" name="Picture 5" title="Use Case #1 icon"/>
          <p:cNvPicPr>
            <a:picLocks noChangeAspect="1"/>
          </p:cNvPicPr>
          <p:nvPr/>
        </p:nvPicPr>
        <p:blipFill>
          <a:blip r:embed="rId6"/>
          <a:stretch>
            <a:fillRect/>
          </a:stretch>
        </p:blipFill>
        <p:spPr>
          <a:xfrm>
            <a:off x="4626415" y="4782728"/>
            <a:ext cx="2724150" cy="1276350"/>
          </a:xfrm>
          <a:prstGeom prst="rect">
            <a:avLst/>
          </a:prstGeom>
        </p:spPr>
      </p:pic>
      <p:pic>
        <p:nvPicPr>
          <p:cNvPr id="7" name="Picture 6" title="Use Case #2 icon"/>
          <p:cNvPicPr>
            <a:picLocks noChangeAspect="1"/>
          </p:cNvPicPr>
          <p:nvPr/>
        </p:nvPicPr>
        <p:blipFill>
          <a:blip r:embed="rId7"/>
          <a:stretch>
            <a:fillRect/>
          </a:stretch>
        </p:blipFill>
        <p:spPr>
          <a:xfrm>
            <a:off x="4911659" y="5454881"/>
            <a:ext cx="2686050" cy="1314450"/>
          </a:xfrm>
          <a:prstGeom prst="rect">
            <a:avLst/>
          </a:prstGeom>
        </p:spPr>
      </p:pic>
    </p:spTree>
    <p:extLst>
      <p:ext uri="{BB962C8B-B14F-4D97-AF65-F5344CB8AC3E}">
        <p14:creationId xmlns:p14="http://schemas.microsoft.com/office/powerpoint/2010/main" val="1410378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1" name="Google Shape;501;p59" title="Standard vs Non Standard Administration Table"/>
          <p:cNvGraphicFramePr/>
          <p:nvPr>
            <p:extLst>
              <p:ext uri="{D42A27DB-BD31-4B8C-83A1-F6EECF244321}">
                <p14:modId xmlns:p14="http://schemas.microsoft.com/office/powerpoint/2010/main" val="2496583202"/>
              </p:ext>
            </p:extLst>
          </p:nvPr>
        </p:nvGraphicFramePr>
        <p:xfrm>
          <a:off x="626000" y="2169924"/>
          <a:ext cx="3876737" cy="4259536"/>
        </p:xfrm>
        <a:graphic>
          <a:graphicData uri="http://schemas.openxmlformats.org/drawingml/2006/table">
            <a:tbl>
              <a:tblPr firstRow="1">
                <a:noFill/>
              </a:tblPr>
              <a:tblGrid>
                <a:gridCol w="3876737">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smtClean="0">
                          <a:solidFill>
                            <a:schemeClr val="bg1"/>
                          </a:solidFill>
                          <a:latin typeface="+mn-lt"/>
                          <a:ea typeface="Raleway"/>
                          <a:cs typeface="Raleway"/>
                          <a:sym typeface="Raleway"/>
                        </a:rPr>
                        <a:t>Standard Administration</a:t>
                      </a: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smtClean="0">
                          <a:solidFill>
                            <a:schemeClr val="bg1"/>
                          </a:solidFill>
                          <a:latin typeface="+mn-lt"/>
                          <a:ea typeface="Raleway"/>
                          <a:cs typeface="Raleway"/>
                          <a:sym typeface="Raleway"/>
                        </a:rPr>
                        <a:t>(</a:t>
                      </a:r>
                      <a:r>
                        <a:rPr lang="en" sz="1800" b="1" i="1" u="none" strike="noStrike" cap="none" dirty="0" smtClean="0">
                          <a:solidFill>
                            <a:schemeClr val="bg1"/>
                          </a:solidFill>
                          <a:latin typeface="+mn-lt"/>
                          <a:ea typeface="Raleway"/>
                          <a:cs typeface="Raleway"/>
                          <a:sym typeface="Raleway"/>
                        </a:rPr>
                        <a:t>Inside</a:t>
                      </a:r>
                      <a:r>
                        <a:rPr lang="en" sz="1800" b="1" u="none" strike="noStrike" cap="none" dirty="0" smtClean="0">
                          <a:solidFill>
                            <a:schemeClr val="bg1"/>
                          </a:solidFill>
                          <a:latin typeface="+mn-lt"/>
                          <a:ea typeface="Raleway"/>
                          <a:cs typeface="Raleway"/>
                          <a:sym typeface="Raleway"/>
                        </a:rPr>
                        <a:t> the OSAS Portal)</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Individual </a:t>
                      </a:r>
                      <a:r>
                        <a:rPr lang="en" sz="1700" u="none" strike="noStrike" cap="none" dirty="0" smtClean="0">
                          <a:solidFill>
                            <a:schemeClr val="dk1"/>
                          </a:solidFill>
                          <a:latin typeface="+mj-lt"/>
                          <a:ea typeface="Raleway"/>
                          <a:cs typeface="Raleway"/>
                          <a:sym typeface="Raleway"/>
                        </a:rPr>
                        <a:t>&amp; independent</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Single </a:t>
                      </a:r>
                      <a:r>
                        <a:rPr lang="en" sz="1700" u="none" strike="noStrike" cap="none" dirty="0">
                          <a:solidFill>
                            <a:schemeClr val="dk1"/>
                          </a:solidFill>
                          <a:latin typeface="+mj-lt"/>
                          <a:ea typeface="Raleway"/>
                          <a:cs typeface="Raleway"/>
                          <a:sym typeface="Raleway"/>
                        </a:rPr>
                        <a:t>administration allows for a reliable “point-in-time” spot check of student </a:t>
                      </a:r>
                      <a:r>
                        <a:rPr lang="en" sz="1700" u="none" strike="noStrike" cap="none" dirty="0" smtClean="0">
                          <a:solidFill>
                            <a:schemeClr val="dk1"/>
                          </a:solidFill>
                          <a:latin typeface="+mj-lt"/>
                          <a:ea typeface="Raleway"/>
                          <a:cs typeface="Raleway"/>
                          <a:sym typeface="Raleway"/>
                        </a:rPr>
                        <a:t>knowledge</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Following </a:t>
                      </a:r>
                      <a:r>
                        <a:rPr lang="en" sz="1700" u="none" strike="noStrike" cap="none" dirty="0">
                          <a:solidFill>
                            <a:schemeClr val="dk1"/>
                          </a:solidFill>
                          <a:latin typeface="+mj-lt"/>
                          <a:ea typeface="Raleway"/>
                          <a:cs typeface="Raleway"/>
                          <a:sym typeface="Raleway"/>
                        </a:rPr>
                        <a:t>summative policies and procedures, such as a secure test environment (e.g., no cell phones, guiding resources, etc</a:t>
                      </a:r>
                      <a:r>
                        <a:rPr lang="en" sz="1700" u="none" strike="noStrike" cap="none" dirty="0" smtClean="0">
                          <a:solidFill>
                            <a:schemeClr val="dk1"/>
                          </a:solidFill>
                          <a:latin typeface="+mj-lt"/>
                          <a:ea typeface="Raleway"/>
                          <a:cs typeface="Raleway"/>
                          <a:sym typeface="Raleway"/>
                        </a:rPr>
                        <a:t>.)</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 data</a:t>
                      </a:r>
                      <a:r>
                        <a:rPr lang="en" sz="1700" u="none" strike="noStrike" cap="none" baseline="0" dirty="0" smtClean="0">
                          <a:solidFill>
                            <a:schemeClr val="dk1"/>
                          </a:solidFill>
                          <a:latin typeface="+mj-lt"/>
                          <a:ea typeface="Raleway"/>
                          <a:cs typeface="Raleway"/>
                          <a:sym typeface="Raleway"/>
                        </a:rPr>
                        <a:t> available immediately</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1257300" y="0"/>
            <a:ext cx="7886700" cy="961024"/>
          </a:xfrm>
        </p:spPr>
        <p:txBody>
          <a:bodyPr>
            <a:noAutofit/>
          </a:bodyPr>
          <a:lstStyle/>
          <a:p>
            <a:pPr algn="r"/>
            <a:r>
              <a:rPr lang="en" sz="3600" dirty="0" smtClean="0">
                <a:solidFill>
                  <a:schemeClr val="bg1"/>
                </a:solidFill>
              </a:rPr>
              <a:t>Step #4: Understand </a:t>
            </a:r>
            <a:br>
              <a:rPr lang="en" sz="3600" dirty="0" smtClean="0">
                <a:solidFill>
                  <a:schemeClr val="bg1"/>
                </a:solidFill>
              </a:rPr>
            </a:br>
            <a:r>
              <a:rPr lang="en" sz="3600" dirty="0" smtClean="0">
                <a:solidFill>
                  <a:schemeClr val="bg1"/>
                </a:solidFill>
              </a:rPr>
              <a:t>Administration Options</a:t>
            </a:r>
            <a:endParaRPr lang="en-US" sz="3600" dirty="0">
              <a:solidFill>
                <a:schemeClr val="bg1"/>
              </a:solidFill>
            </a:endParaRPr>
          </a:p>
        </p:txBody>
      </p:sp>
      <p:graphicFrame>
        <p:nvGraphicFramePr>
          <p:cNvPr id="4" name="Google Shape;501;p59" title="Standard vs Non Standard Administration Table"/>
          <p:cNvGraphicFramePr/>
          <p:nvPr>
            <p:extLst>
              <p:ext uri="{D42A27DB-BD31-4B8C-83A1-F6EECF244321}">
                <p14:modId xmlns:p14="http://schemas.microsoft.com/office/powerpoint/2010/main" val="3851773096"/>
              </p:ext>
            </p:extLst>
          </p:nvPr>
        </p:nvGraphicFramePr>
        <p:xfrm>
          <a:off x="4643387" y="2163066"/>
          <a:ext cx="3876737" cy="4266394"/>
        </p:xfrm>
        <a:graphic>
          <a:graphicData uri="http://schemas.openxmlformats.org/drawingml/2006/table">
            <a:tbl>
              <a:tblPr firstRow="1">
                <a:noFill/>
              </a:tblPr>
              <a:tblGrid>
                <a:gridCol w="3876737">
                  <a:extLst>
                    <a:ext uri="{9D8B030D-6E8A-4147-A177-3AD203B41FA5}">
                      <a16:colId xmlns:a16="http://schemas.microsoft.com/office/drawing/2014/main" val="20001"/>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smtClean="0">
                          <a:solidFill>
                            <a:schemeClr val="bg1"/>
                          </a:solidFill>
                          <a:latin typeface="+mn-lt"/>
                          <a:ea typeface="Raleway"/>
                          <a:cs typeface="Raleway"/>
                          <a:sym typeface="Raleway"/>
                        </a:rPr>
                        <a:t>Non-Standard Administration</a:t>
                      </a: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smtClean="0">
                          <a:solidFill>
                            <a:schemeClr val="bg1"/>
                          </a:solidFill>
                          <a:latin typeface="+mn-lt"/>
                          <a:ea typeface="Raleway"/>
                          <a:cs typeface="Raleway"/>
                          <a:sym typeface="Raleway"/>
                        </a:rPr>
                        <a:t>(</a:t>
                      </a:r>
                      <a:r>
                        <a:rPr lang="en" sz="1800" b="1" i="1" u="none" strike="noStrike" cap="none" dirty="0" smtClean="0">
                          <a:solidFill>
                            <a:schemeClr val="bg1"/>
                          </a:solidFill>
                          <a:latin typeface="+mn-lt"/>
                          <a:ea typeface="Raleway"/>
                          <a:cs typeface="Raleway"/>
                          <a:sym typeface="Raleway"/>
                        </a:rPr>
                        <a:t>Outside</a:t>
                      </a:r>
                      <a:r>
                        <a:rPr lang="en" sz="1800" b="1" u="none" strike="noStrike" cap="none" dirty="0" smtClean="0">
                          <a:solidFill>
                            <a:schemeClr val="bg1"/>
                          </a:solidFill>
                          <a:latin typeface="+mn-lt"/>
                          <a:ea typeface="Raleway"/>
                          <a:cs typeface="Raleway"/>
                          <a:sym typeface="Raleway"/>
                        </a:rPr>
                        <a:t> the OSAS Portal)</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Non-secure, </a:t>
                      </a:r>
                      <a:r>
                        <a:rPr lang="en" sz="1700" u="none" strike="noStrike" cap="none" dirty="0" smtClean="0">
                          <a:solidFill>
                            <a:schemeClr val="dk1"/>
                          </a:solidFill>
                          <a:latin typeface="+mj-lt"/>
                          <a:ea typeface="Raleway"/>
                          <a:cs typeface="Raleway"/>
                          <a:sym typeface="Raleway"/>
                        </a:rPr>
                        <a:t>non-public</a:t>
                      </a:r>
                    </a:p>
                    <a:p>
                      <a:pPr marL="457200" marR="0" lvl="0" indent="-317500" algn="l" rtl="0">
                        <a:lnSpc>
                          <a:spcPct val="115000"/>
                        </a:lnSpc>
                        <a:spcBef>
                          <a:spcPts val="0"/>
                        </a:spcBef>
                        <a:spcAft>
                          <a:spcPts val="1200"/>
                        </a:spcAft>
                        <a:buClr>
                          <a:schemeClr val="dk1"/>
                        </a:buClr>
                        <a:buSzPts val="1400"/>
                        <a:buFont typeface="Raleway"/>
                        <a:buChar char="●"/>
                      </a:pPr>
                      <a:r>
                        <a:rPr lang="en-US" sz="1700" u="none" strike="noStrike" cap="none" dirty="0" smtClean="0">
                          <a:solidFill>
                            <a:schemeClr val="dk1"/>
                          </a:solidFill>
                          <a:latin typeface="+mj-lt"/>
                          <a:ea typeface="Raleway"/>
                          <a:cs typeface="Raleway"/>
                          <a:sym typeface="Raleway"/>
                        </a:rPr>
                        <a:t>Use within the arc of instruction</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1200"/>
                        </a:spcAft>
                        <a:buClr>
                          <a:schemeClr val="dk1"/>
                        </a:buClr>
                        <a:buSzPts val="1200"/>
                        <a:buFont typeface="Raleway"/>
                        <a:buChar char="○"/>
                      </a:pPr>
                      <a:r>
                        <a:rPr lang="en" sz="1700" u="none" strike="noStrike" cap="none" dirty="0" smtClean="0">
                          <a:solidFill>
                            <a:schemeClr val="dk1"/>
                          </a:solidFill>
                          <a:latin typeface="+mj-lt"/>
                          <a:ea typeface="Raleway"/>
                          <a:cs typeface="Raleway"/>
                          <a:sym typeface="Raleway"/>
                        </a:rPr>
                        <a:t>Collaborative tasks</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1200"/>
                        </a:spcAft>
                        <a:buClr>
                          <a:schemeClr val="dk1"/>
                        </a:buClr>
                        <a:buSzPts val="1200"/>
                        <a:buFont typeface="Raleway"/>
                        <a:buChar char="○"/>
                      </a:pPr>
                      <a:r>
                        <a:rPr lang="en" sz="1700" u="none" strike="noStrike" cap="none" dirty="0" smtClean="0">
                          <a:solidFill>
                            <a:schemeClr val="dk1"/>
                          </a:solidFill>
                          <a:latin typeface="+mj-lt"/>
                          <a:ea typeface="Raleway"/>
                          <a:cs typeface="Raleway"/>
                          <a:sym typeface="Raleway"/>
                        </a:rPr>
                        <a:t>Guided &amp; independent</a:t>
                      </a:r>
                      <a:r>
                        <a:rPr lang="en" sz="1700" u="none" strike="noStrike" cap="none" baseline="0" dirty="0" smtClean="0">
                          <a:solidFill>
                            <a:schemeClr val="dk1"/>
                          </a:solidFill>
                          <a:latin typeface="+mj-lt"/>
                          <a:ea typeface="Raleway"/>
                          <a:cs typeface="Raleway"/>
                          <a:sym typeface="Raleway"/>
                        </a:rPr>
                        <a:t> </a:t>
                      </a:r>
                      <a:r>
                        <a:rPr lang="en" sz="1700" u="none" strike="noStrike" cap="none" dirty="0" smtClean="0">
                          <a:solidFill>
                            <a:schemeClr val="dk1"/>
                          </a:solidFill>
                          <a:latin typeface="+mj-lt"/>
                          <a:ea typeface="Raleway"/>
                          <a:cs typeface="Raleway"/>
                          <a:sym typeface="Raleway"/>
                        </a:rPr>
                        <a:t>practice</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Students use resources to help them answer questions</a:t>
                      </a:r>
                    </a:p>
                    <a:p>
                      <a:pPr marL="457200" marR="0" lvl="0" indent="-317500" algn="l" rtl="0">
                        <a:lnSpc>
                          <a:spcPct val="115000"/>
                        </a:lnSpc>
                        <a:spcBef>
                          <a:spcPts val="0"/>
                        </a:spcBef>
                        <a:spcAft>
                          <a:spcPts val="120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Must be scored, analyzed, and interpreted</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313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
        <p:nvSpPr>
          <p:cNvPr id="174" name="Google Shape;174;p8"/>
          <p:cNvSpPr txBox="1"/>
          <p:nvPr/>
        </p:nvSpPr>
        <p:spPr>
          <a:xfrm>
            <a:off x="193250" y="1343318"/>
            <a:ext cx="8757500" cy="1404595"/>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can determine </a:t>
            </a:r>
            <a:r>
              <a:rPr lang="en-US" sz="3200" i="1" dirty="0">
                <a:solidFill>
                  <a:srgbClr val="FFFFFF"/>
                </a:solidFill>
                <a:latin typeface="Calibri"/>
                <a:ea typeface="Calibri"/>
                <a:cs typeface="Calibri"/>
                <a:sym typeface="Calibri"/>
              </a:rPr>
              <a:t>the purpose of interim assessments within a grade-level course map</a:t>
            </a:r>
            <a:r>
              <a:rPr lang="en-US" sz="3200" i="1" dirty="0" smtClean="0">
                <a:solidFill>
                  <a:srgbClr val="FFFFFF"/>
                </a:solidFill>
                <a:latin typeface="Calibri"/>
                <a:ea typeface="Calibri"/>
                <a:cs typeface="Calibri"/>
                <a:sym typeface="Calibri"/>
              </a:rPr>
              <a:t>.</a:t>
            </a: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endParaRPr lang="en-US" sz="3200" i="1" dirty="0" smtClean="0">
              <a:solidFill>
                <a:srgbClr val="FFFFFF"/>
              </a:solidFill>
              <a:latin typeface="Calibri"/>
              <a:ea typeface="Calibri"/>
              <a:cs typeface="Calibri"/>
              <a:sym typeface="Calibri"/>
            </a:endParaRP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r>
              <a:rPr lang="en-US" sz="3200" i="1" dirty="0" smtClean="0">
                <a:solidFill>
                  <a:srgbClr val="FFFFFF"/>
                </a:solidFill>
                <a:latin typeface="Calibri"/>
                <a:ea typeface="Calibri"/>
                <a:cs typeface="Calibri"/>
                <a:sym typeface="Calibri"/>
              </a:rPr>
              <a:t>What is my key learning about this objective?</a:t>
            </a: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r>
              <a:rPr lang="en-US" sz="3200" i="1" dirty="0" smtClean="0">
                <a:solidFill>
                  <a:srgbClr val="FFFFFF"/>
                </a:solidFill>
                <a:latin typeface="Calibri"/>
                <a:ea typeface="Calibri"/>
                <a:cs typeface="Calibri"/>
                <a:sym typeface="Calibri"/>
              </a:rPr>
              <a:t>What is my next action step?</a:t>
            </a:r>
            <a:endParaRPr lang="en-US" sz="3200" i="1" dirty="0">
              <a:solidFill>
                <a:srgbClr val="FFFFFF"/>
              </a:solidFill>
              <a:latin typeface="Calibri"/>
              <a:ea typeface="Calibri"/>
              <a:cs typeface="Calibri"/>
              <a:sym typeface="Calibri"/>
            </a:endParaRP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Reflect &amp; Integrate</a:t>
            </a:r>
            <a:endParaRPr dirty="0"/>
          </a:p>
        </p:txBody>
      </p:sp>
    </p:spTree>
    <p:extLst>
      <p:ext uri="{BB962C8B-B14F-4D97-AF65-F5344CB8AC3E}">
        <p14:creationId xmlns:p14="http://schemas.microsoft.com/office/powerpoint/2010/main" val="3883975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a:t>
            </a:r>
            <a:r>
              <a:rPr lang="en-US" sz="3200" i="1" dirty="0">
                <a:solidFill>
                  <a:srgbClr val="FFFFFF"/>
                </a:solidFill>
                <a:latin typeface="Calibri"/>
                <a:ea typeface="Calibri"/>
                <a:cs typeface="Calibri"/>
                <a:sym typeface="Calibri"/>
              </a:rPr>
              <a:t>can </a:t>
            </a:r>
            <a:r>
              <a:rPr lang="en-US" sz="3200" i="1" dirty="0" smtClean="0">
                <a:solidFill>
                  <a:srgbClr val="FFFFFF"/>
                </a:solidFill>
                <a:latin typeface="Calibri"/>
                <a:ea typeface="Calibri"/>
                <a:cs typeface="Calibri"/>
                <a:sym typeface="Calibri"/>
              </a:rPr>
              <a:t>utilize </a:t>
            </a:r>
            <a:r>
              <a:rPr lang="en-US" sz="3200" i="1" dirty="0">
                <a:solidFill>
                  <a:srgbClr val="FFFFFF"/>
                </a:solidFill>
                <a:latin typeface="Calibri"/>
                <a:ea typeface="Calibri"/>
                <a:cs typeface="Calibri"/>
                <a:sym typeface="Calibri"/>
              </a:rPr>
              <a:t>the Content Explorer </a:t>
            </a:r>
            <a:r>
              <a:rPr lang="en-US" sz="3200" i="1" dirty="0" smtClean="0">
                <a:solidFill>
                  <a:srgbClr val="FFFFFF"/>
                </a:solidFill>
                <a:latin typeface="Calibri"/>
                <a:ea typeface="Calibri"/>
                <a:cs typeface="Calibri"/>
                <a:sym typeface="Calibri"/>
              </a:rPr>
              <a:t>and Interim </a:t>
            </a:r>
            <a:r>
              <a:rPr lang="en-US" sz="3200" i="1" dirty="0">
                <a:solidFill>
                  <a:srgbClr val="FFFFFF"/>
                </a:solidFill>
                <a:latin typeface="Calibri"/>
                <a:ea typeface="Calibri"/>
                <a:cs typeface="Calibri"/>
                <a:sym typeface="Calibri"/>
              </a:rPr>
              <a:t>Assessments Overview </a:t>
            </a:r>
            <a:r>
              <a:rPr lang="en-US" sz="3200" i="1" dirty="0" smtClean="0">
                <a:solidFill>
                  <a:srgbClr val="FFFFFF"/>
                </a:solidFill>
                <a:latin typeface="Calibri"/>
                <a:ea typeface="Calibri"/>
                <a:cs typeface="Calibri"/>
                <a:sym typeface="Calibri"/>
              </a:rPr>
              <a:t>to </a:t>
            </a:r>
            <a:r>
              <a:rPr lang="en-US" sz="3200" i="1" dirty="0">
                <a:solidFill>
                  <a:srgbClr val="FFFFFF"/>
                </a:solidFill>
                <a:latin typeface="Calibri"/>
                <a:ea typeface="Calibri"/>
                <a:cs typeface="Calibri"/>
                <a:sym typeface="Calibri"/>
              </a:rPr>
              <a:t>select the appropriate interim assessment.</a:t>
            </a: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#2</a:t>
            </a:r>
            <a:endParaRPr dirty="0"/>
          </a:p>
        </p:txBody>
      </p:sp>
    </p:spTree>
    <p:extLst>
      <p:ext uri="{BB962C8B-B14F-4D97-AF65-F5344CB8AC3E}">
        <p14:creationId xmlns:p14="http://schemas.microsoft.com/office/powerpoint/2010/main" val="322018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93ce3ff203_0_25"/>
          <p:cNvSpPr txBox="1"/>
          <p:nvPr/>
        </p:nvSpPr>
        <p:spPr>
          <a:xfrm>
            <a:off x="5725834" y="6098125"/>
            <a:ext cx="2710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chemeClr val="hlink"/>
                </a:solidFill>
                <a:latin typeface="Arial"/>
                <a:ea typeface="Arial"/>
                <a:cs typeface="Arial"/>
                <a:sym typeface="Arial"/>
                <a:hlinkClick r:id="rId3"/>
              </a:rPr>
              <a:t>Bekir Dönmez</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chemeClr val="hlink"/>
                </a:solidFill>
                <a:latin typeface="Arial"/>
                <a:ea typeface="Arial"/>
                <a:cs typeface="Arial"/>
                <a:sym typeface="Arial"/>
                <a:hlinkClick r:id="rId4"/>
              </a:rPr>
              <a:t>Unsplash</a:t>
            </a:r>
            <a:endParaRPr sz="1400" b="0" i="0" u="none" strike="noStrike" cap="none">
              <a:solidFill>
                <a:srgbClr val="000000"/>
              </a:solidFill>
              <a:latin typeface="Calibri"/>
              <a:ea typeface="Calibri"/>
              <a:cs typeface="Calibri"/>
              <a:sym typeface="Calibri"/>
            </a:endParaRPr>
          </a:p>
        </p:txBody>
      </p:sp>
      <p:pic>
        <p:nvPicPr>
          <p:cNvPr id="104" name="Google Shape;104;g93ce3ff203_0_25" descr="picture of rocks balanced on eachother" title="Balanced Assessment System"/>
          <p:cNvPicPr preferRelativeResize="0"/>
          <p:nvPr/>
        </p:nvPicPr>
        <p:blipFill rotWithShape="1">
          <a:blip r:embed="rId5">
            <a:alphaModFix/>
          </a:blip>
          <a:srcRect/>
          <a:stretch/>
        </p:blipFill>
        <p:spPr>
          <a:xfrm>
            <a:off x="5549350" y="1503412"/>
            <a:ext cx="3063154" cy="4594713"/>
          </a:xfrm>
          <a:prstGeom prst="rect">
            <a:avLst/>
          </a:prstGeom>
          <a:noFill/>
          <a:ln>
            <a:noFill/>
          </a:ln>
        </p:spPr>
      </p:pic>
      <p:sp>
        <p:nvSpPr>
          <p:cNvPr id="105" name="Google Shape;105;g93ce3ff203_0_25"/>
          <p:cNvSpPr txBox="1">
            <a:spLocks noGrp="1"/>
          </p:cNvSpPr>
          <p:nvPr>
            <p:ph type="body" idx="1"/>
          </p:nvPr>
        </p:nvSpPr>
        <p:spPr>
          <a:xfrm>
            <a:off x="465675" y="2287825"/>
            <a:ext cx="512880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Selecting an Interim Assessment</a:t>
            </a:r>
            <a:endParaRPr sz="3600" dirty="0">
              <a:solidFill>
                <a:schemeClr val="lt1"/>
              </a:solidFill>
            </a:endParaRPr>
          </a:p>
        </p:txBody>
      </p:sp>
      <p:sp>
        <p:nvSpPr>
          <p:cNvPr id="129" name="Google Shape;129;p5"/>
          <p:cNvSpPr txBox="1">
            <a:spLocks noGrp="1"/>
          </p:cNvSpPr>
          <p:nvPr>
            <p:ph type="body" idx="1"/>
          </p:nvPr>
        </p:nvSpPr>
        <p:spPr>
          <a:xfrm>
            <a:off x="346839" y="2181417"/>
            <a:ext cx="8585057"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2800"/>
              <a:buNone/>
            </a:pPr>
            <a:r>
              <a:rPr lang="en-US" sz="2400" dirty="0" smtClean="0"/>
              <a:t>Step 1: Identify the essential standard(s) of your unit.</a:t>
            </a:r>
          </a:p>
          <a:p>
            <a:pPr marL="0" lvl="0" indent="0" algn="l" rtl="0">
              <a:lnSpc>
                <a:spcPct val="115000"/>
              </a:lnSpc>
              <a:spcBef>
                <a:spcPts val="0"/>
              </a:spcBef>
              <a:spcAft>
                <a:spcPts val="1200"/>
              </a:spcAft>
              <a:buSzPts val="2800"/>
              <a:buNone/>
            </a:pPr>
            <a:r>
              <a:rPr lang="en-US" sz="2400" dirty="0" smtClean="0"/>
              <a:t>Step 2: Use the </a:t>
            </a:r>
            <a:r>
              <a:rPr lang="en-US" sz="2400" b="1" dirty="0" smtClean="0"/>
              <a:t>Smarter Content Explorer</a:t>
            </a:r>
            <a:r>
              <a:rPr lang="en-US" sz="2400" dirty="0" smtClean="0"/>
              <a:t> to identify the assessment target(s) addressed in your unit.</a:t>
            </a:r>
          </a:p>
          <a:p>
            <a:pPr marL="0" lvl="0" indent="0" algn="l" rtl="0">
              <a:lnSpc>
                <a:spcPct val="115000"/>
              </a:lnSpc>
              <a:spcBef>
                <a:spcPts val="0"/>
              </a:spcBef>
              <a:spcAft>
                <a:spcPts val="1200"/>
              </a:spcAft>
              <a:buSzPts val="2800"/>
              <a:buNone/>
            </a:pPr>
            <a:r>
              <a:rPr lang="en-US" sz="2400" dirty="0" smtClean="0"/>
              <a:t>	(Step 2a: Fill your toolbox!)</a:t>
            </a:r>
          </a:p>
          <a:p>
            <a:pPr marL="0" indent="0">
              <a:lnSpc>
                <a:spcPct val="115000"/>
              </a:lnSpc>
              <a:spcBef>
                <a:spcPts val="0"/>
              </a:spcBef>
              <a:spcAft>
                <a:spcPts val="1200"/>
              </a:spcAft>
              <a:buSzPts val="2800"/>
              <a:buNone/>
            </a:pPr>
            <a:r>
              <a:rPr lang="en-US" sz="2400" dirty="0"/>
              <a:t>Step 3: Access the Interim Assessment System in the OSAS Portal.</a:t>
            </a:r>
          </a:p>
          <a:p>
            <a:pPr marL="0" lvl="0" indent="0" algn="l" rtl="0">
              <a:lnSpc>
                <a:spcPct val="115000"/>
              </a:lnSpc>
              <a:spcBef>
                <a:spcPts val="0"/>
              </a:spcBef>
              <a:spcAft>
                <a:spcPts val="1200"/>
              </a:spcAft>
              <a:buSzPts val="2800"/>
              <a:buNone/>
            </a:pPr>
            <a:r>
              <a:rPr lang="en-US" sz="2400" dirty="0" smtClean="0"/>
              <a:t>Step 4: Use the </a:t>
            </a:r>
            <a:r>
              <a:rPr lang="en-US" sz="2400" b="1" dirty="0" smtClean="0"/>
              <a:t>Interim Assessment Overview</a:t>
            </a:r>
            <a:r>
              <a:rPr lang="en-US" sz="2400" dirty="0" smtClean="0"/>
              <a:t> resource document to identify which Interim Assessment Block to administer.</a:t>
            </a:r>
          </a:p>
          <a:p>
            <a:pPr marL="0" lvl="0" indent="0" algn="l" rtl="0">
              <a:lnSpc>
                <a:spcPct val="115000"/>
              </a:lnSpc>
              <a:spcBef>
                <a:spcPts val="0"/>
              </a:spcBef>
              <a:spcAft>
                <a:spcPts val="1200"/>
              </a:spcAft>
              <a:buSzPts val="2800"/>
              <a:buNone/>
            </a:pPr>
            <a:r>
              <a:rPr lang="en-US" sz="2400" dirty="0" smtClean="0"/>
              <a:t>(Beyond: Administer, analyze evidence, determine next steps, etc.)</a:t>
            </a:r>
          </a:p>
        </p:txBody>
      </p:sp>
    </p:spTree>
    <p:extLst>
      <p:ext uri="{BB962C8B-B14F-4D97-AF65-F5344CB8AC3E}">
        <p14:creationId xmlns:p14="http://schemas.microsoft.com/office/powerpoint/2010/main" val="9723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animEffect transition="in" filter="fade">
                                      <p:cBhvr>
                                        <p:cTn id="7" dur="500"/>
                                        <p:tgtEl>
                                          <p:spTgt spid="1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2" end="2"/>
                                            </p:txEl>
                                          </p:spTgt>
                                        </p:tgtEl>
                                        <p:attrNameLst>
                                          <p:attrName>style.visibility</p:attrName>
                                        </p:attrNameLst>
                                      </p:cBhvr>
                                      <p:to>
                                        <p:strVal val="visible"/>
                                      </p:to>
                                    </p:set>
                                    <p:animEffect transition="in" filter="fade">
                                      <p:cBhvr>
                                        <p:cTn id="12" dur="500"/>
                                        <p:tgtEl>
                                          <p:spTgt spid="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3" end="3"/>
                                            </p:txEl>
                                          </p:spTgt>
                                        </p:tgtEl>
                                        <p:attrNameLst>
                                          <p:attrName>style.visibility</p:attrName>
                                        </p:attrNameLst>
                                      </p:cBhvr>
                                      <p:to>
                                        <p:strVal val="visible"/>
                                      </p:to>
                                    </p:set>
                                    <p:animEffect transition="in" filter="fade">
                                      <p:cBhvr>
                                        <p:cTn id="17" dur="500"/>
                                        <p:tgtEl>
                                          <p:spTgt spid="1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4" end="4"/>
                                            </p:txEl>
                                          </p:spTgt>
                                        </p:tgtEl>
                                        <p:attrNameLst>
                                          <p:attrName>style.visibility</p:attrName>
                                        </p:attrNameLst>
                                      </p:cBhvr>
                                      <p:to>
                                        <p:strVal val="visible"/>
                                      </p:to>
                                    </p:set>
                                    <p:animEffect transition="in" filter="fade">
                                      <p:cBhvr>
                                        <p:cTn id="22" dur="500"/>
                                        <p:tgtEl>
                                          <p:spTgt spid="1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xEl>
                                              <p:pRg st="5" end="5"/>
                                            </p:txEl>
                                          </p:spTgt>
                                        </p:tgtEl>
                                        <p:attrNameLst>
                                          <p:attrName>style.visibility</p:attrName>
                                        </p:attrNameLst>
                                      </p:cBhvr>
                                      <p:to>
                                        <p:strVal val="visible"/>
                                      </p:to>
                                    </p:set>
                                    <p:animEffect transition="in" filter="fade">
                                      <p:cBhvr>
                                        <p:cTn id="27" dur="500"/>
                                        <p:tgtEl>
                                          <p:spTgt spid="1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435032" y="0"/>
            <a:ext cx="6708908"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a:solidFill>
                  <a:schemeClr val="lt1"/>
                </a:solidFill>
              </a:rPr>
              <a:t>Step 1: Identify </a:t>
            </a:r>
            <a:r>
              <a:rPr lang="en-US" sz="3200" dirty="0">
                <a:solidFill>
                  <a:schemeClr val="lt1"/>
                </a:solidFill>
              </a:rPr>
              <a:t>E</a:t>
            </a:r>
            <a:r>
              <a:rPr lang="en-US" sz="3200" dirty="0" smtClean="0">
                <a:solidFill>
                  <a:schemeClr val="lt1"/>
                </a:solidFill>
              </a:rPr>
              <a:t>ssential Standard(s</a:t>
            </a:r>
            <a:r>
              <a:rPr lang="en-US" sz="3200" dirty="0">
                <a:solidFill>
                  <a:schemeClr val="lt1"/>
                </a:solidFill>
              </a:rPr>
              <a:t>) </a:t>
            </a:r>
            <a:endParaRPr sz="3200" dirty="0">
              <a:solidFill>
                <a:schemeClr val="lt1"/>
              </a:solidFill>
            </a:endParaRPr>
          </a:p>
        </p:txBody>
      </p:sp>
      <p:pic>
        <p:nvPicPr>
          <p:cNvPr id="3" name="Picture 2" title="Screen capture from Illustrative Mathematics curriculum"/>
          <p:cNvPicPr>
            <a:picLocks noChangeAspect="1"/>
          </p:cNvPicPr>
          <p:nvPr/>
        </p:nvPicPr>
        <p:blipFill>
          <a:blip r:embed="rId3"/>
          <a:stretch>
            <a:fillRect/>
          </a:stretch>
        </p:blipFill>
        <p:spPr>
          <a:xfrm>
            <a:off x="204787" y="2392344"/>
            <a:ext cx="8734425" cy="2686050"/>
          </a:xfrm>
          <a:prstGeom prst="rect">
            <a:avLst/>
          </a:prstGeom>
        </p:spPr>
      </p:pic>
      <p:sp>
        <p:nvSpPr>
          <p:cNvPr id="10" name="TextBox 9"/>
          <p:cNvSpPr txBox="1"/>
          <p:nvPr/>
        </p:nvSpPr>
        <p:spPr>
          <a:xfrm>
            <a:off x="4854804" y="1319752"/>
            <a:ext cx="3674404" cy="707886"/>
          </a:xfrm>
          <a:prstGeom prst="rect">
            <a:avLst/>
          </a:prstGeom>
          <a:noFill/>
        </p:spPr>
        <p:txBody>
          <a:bodyPr wrap="none" rtlCol="0">
            <a:spAutoFit/>
          </a:bodyPr>
          <a:lstStyle/>
          <a:p>
            <a:pPr algn="ctr"/>
            <a:r>
              <a:rPr lang="en-US" sz="2000" dirty="0" smtClean="0">
                <a:latin typeface="Calibri" panose="020F0502020204030204" pitchFamily="34" charset="0"/>
                <a:cs typeface="Calibri" panose="020F0502020204030204" pitchFamily="34" charset="0"/>
              </a:rPr>
              <a:t>Illustrative Mathematics, Grade 6</a:t>
            </a:r>
          </a:p>
          <a:p>
            <a:pPr algn="ctr"/>
            <a:r>
              <a:rPr lang="en-US" sz="2000" dirty="0" smtClean="0">
                <a:latin typeface="Calibri" panose="020F0502020204030204" pitchFamily="34" charset="0"/>
                <a:cs typeface="Calibri" panose="020F0502020204030204" pitchFamily="34" charset="0"/>
              </a:rPr>
              <a:t>(Kendall Hunt)</a:t>
            </a:r>
            <a:endParaRPr lang="en-US" sz="2000" dirty="0">
              <a:latin typeface="Calibri" panose="020F0502020204030204" pitchFamily="34" charset="0"/>
              <a:cs typeface="Calibri" panose="020F0502020204030204" pitchFamily="34" charset="0"/>
            </a:endParaRPr>
          </a:p>
        </p:txBody>
      </p:sp>
      <p:sp>
        <p:nvSpPr>
          <p:cNvPr id="11" name="Rectangle 10" title="Box to highlight content"/>
          <p:cNvSpPr/>
          <p:nvPr/>
        </p:nvSpPr>
        <p:spPr>
          <a:xfrm>
            <a:off x="3091992" y="2392344"/>
            <a:ext cx="2922309" cy="245774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a:spLocks noChangeArrowheads="1"/>
          </p:cNvSpPr>
          <p:nvPr/>
        </p:nvSpPr>
        <p:spPr bwMode="auto">
          <a:xfrm>
            <a:off x="1772241" y="6143216"/>
            <a:ext cx="7145517"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64646"/>
                </a:solidFill>
                <a:effectLst/>
                <a:latin typeface="source sans pro"/>
              </a:rPr>
              <a:t>IM is licensed under a </a:t>
            </a:r>
            <a:r>
              <a:rPr kumimoji="0" lang="en-US" altLang="en-US" sz="1400" b="0" i="0" u="none" strike="noStrike" cap="none" normalizeH="0" baseline="0" dirty="0" smtClean="0">
                <a:ln>
                  <a:noFill/>
                </a:ln>
                <a:solidFill>
                  <a:srgbClr val="049CCF"/>
                </a:solidFill>
                <a:effectLst/>
                <a:latin typeface="source sans pro"/>
                <a:hlinkClick r:id="rId4"/>
              </a:rPr>
              <a:t>Creative Commons Attribution 4.0 International 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3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102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08" y="6160561"/>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54804" y="4591472"/>
            <a:ext cx="1002197" cy="1323439"/>
          </a:xfrm>
          <a:prstGeom prst="rect">
            <a:avLst/>
          </a:prstGeom>
          <a:solidFill>
            <a:srgbClr val="FFFF00"/>
          </a:solidFill>
          <a:ln w="57150">
            <a:solidFill>
              <a:schemeClr val="accent5"/>
            </a:solidFill>
          </a:ln>
        </p:spPr>
        <p:txBody>
          <a:bodyPr wrap="none" rtlCol="0">
            <a:spAutoFit/>
          </a:bodyPr>
          <a:lstStyle/>
          <a:p>
            <a:pPr algn="ctr"/>
            <a:r>
              <a:rPr lang="en-US" sz="2000" dirty="0" smtClean="0">
                <a:latin typeface="Calibri" panose="020F0502020204030204" pitchFamily="34" charset="0"/>
                <a:cs typeface="Calibri" panose="020F0502020204030204" pitchFamily="34" charset="0"/>
              </a:rPr>
              <a:t>6.RP.1</a:t>
            </a:r>
          </a:p>
          <a:p>
            <a:pPr algn="ctr"/>
            <a:r>
              <a:rPr lang="en-US" sz="2000" dirty="0" smtClean="0">
                <a:latin typeface="Calibri" panose="020F0502020204030204" pitchFamily="34" charset="0"/>
                <a:cs typeface="Calibri" panose="020F0502020204030204" pitchFamily="34" charset="0"/>
              </a:rPr>
              <a:t>6.RP.3</a:t>
            </a:r>
          </a:p>
          <a:p>
            <a:pPr algn="ctr"/>
            <a:r>
              <a:rPr lang="en-US" sz="2000" dirty="0" smtClean="0">
                <a:latin typeface="Calibri" panose="020F0502020204030204" pitchFamily="34" charset="0"/>
                <a:cs typeface="Calibri" panose="020F0502020204030204" pitchFamily="34" charset="0"/>
              </a:rPr>
              <a:t>5.NF.3</a:t>
            </a:r>
          </a:p>
          <a:p>
            <a:pPr algn="ctr"/>
            <a:r>
              <a:rPr lang="en-US" sz="2000" dirty="0" smtClean="0">
                <a:latin typeface="Calibri" panose="020F0502020204030204" pitchFamily="34" charset="0"/>
                <a:cs typeface="Calibri" panose="020F0502020204030204" pitchFamily="34" charset="0"/>
              </a:rPr>
              <a:t>5.NBT.1</a:t>
            </a:r>
            <a:endParaRPr lang="en-US" sz="2000" dirty="0">
              <a:latin typeface="Calibri" panose="020F0502020204030204" pitchFamily="34" charset="0"/>
              <a:cs typeface="Calibri" panose="020F0502020204030204" pitchFamily="34" charset="0"/>
            </a:endParaRPr>
          </a:p>
        </p:txBody>
      </p:sp>
      <p:pic>
        <p:nvPicPr>
          <p:cNvPr id="13" name="Picture 12" title="Coherence Map icon"/>
          <p:cNvPicPr>
            <a:picLocks noChangeAspect="1"/>
          </p:cNvPicPr>
          <p:nvPr/>
        </p:nvPicPr>
        <p:blipFill>
          <a:blip r:embed="rId6"/>
          <a:stretch>
            <a:fillRect/>
          </a:stretch>
        </p:blipFill>
        <p:spPr>
          <a:xfrm>
            <a:off x="6367275" y="5443100"/>
            <a:ext cx="2505075" cy="457200"/>
          </a:xfrm>
          <a:prstGeom prst="rect">
            <a:avLst/>
          </a:prstGeom>
        </p:spPr>
      </p:pic>
    </p:spTree>
    <p:extLst>
      <p:ext uri="{BB962C8B-B14F-4D97-AF65-F5344CB8AC3E}">
        <p14:creationId xmlns:p14="http://schemas.microsoft.com/office/powerpoint/2010/main" val="390988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a:solidFill>
                  <a:schemeClr val="lt1"/>
                </a:solidFill>
              </a:rPr>
              <a:t>Step </a:t>
            </a:r>
            <a:r>
              <a:rPr lang="en-US" sz="3200" dirty="0" smtClean="0">
                <a:solidFill>
                  <a:schemeClr val="lt1"/>
                </a:solidFill>
              </a:rPr>
              <a:t>2: Smarter Content Explorer </a:t>
            </a:r>
            <a:endParaRPr sz="3200" dirty="0">
              <a:solidFill>
                <a:schemeClr val="lt1"/>
              </a:solidFill>
            </a:endParaRPr>
          </a:p>
        </p:txBody>
      </p:sp>
      <p:sp>
        <p:nvSpPr>
          <p:cNvPr id="10" name="TextBox 9"/>
          <p:cNvSpPr txBox="1"/>
          <p:nvPr/>
        </p:nvSpPr>
        <p:spPr>
          <a:xfrm>
            <a:off x="4002566" y="1526517"/>
            <a:ext cx="5086650" cy="400110"/>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hlinkClick r:id="rId3"/>
              </a:rPr>
              <a:t>https://contentexplorer.smarterbalanced.org</a:t>
            </a:r>
            <a:r>
              <a:rPr lang="en-US" sz="2000" dirty="0" smtClean="0">
                <a:latin typeface="Calibri" panose="020F0502020204030204" pitchFamily="34" charset="0"/>
                <a:cs typeface="Calibri" panose="020F0502020204030204" pitchFamily="34" charset="0"/>
                <a:hlinkClick r:id="rId3"/>
              </a:rPr>
              <a:t>/</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2" name="Picture 1" title="Content Explorer select grade screen"/>
          <p:cNvPicPr>
            <a:picLocks noChangeAspect="1"/>
          </p:cNvPicPr>
          <p:nvPr/>
        </p:nvPicPr>
        <p:blipFill>
          <a:blip r:embed="rId4"/>
          <a:stretch>
            <a:fillRect/>
          </a:stretch>
        </p:blipFill>
        <p:spPr>
          <a:xfrm>
            <a:off x="113121" y="2446256"/>
            <a:ext cx="3788074" cy="3734438"/>
          </a:xfrm>
          <a:prstGeom prst="rect">
            <a:avLst/>
          </a:prstGeom>
        </p:spPr>
      </p:pic>
      <p:pic>
        <p:nvPicPr>
          <p:cNvPr id="4" name="Picture 3" title="Content Explorer select subject screen"/>
          <p:cNvPicPr>
            <a:picLocks noChangeAspect="1"/>
          </p:cNvPicPr>
          <p:nvPr/>
        </p:nvPicPr>
        <p:blipFill>
          <a:blip r:embed="rId5"/>
          <a:stretch>
            <a:fillRect/>
          </a:stretch>
        </p:blipFill>
        <p:spPr>
          <a:xfrm>
            <a:off x="3478884" y="3649119"/>
            <a:ext cx="2997331" cy="2189951"/>
          </a:xfrm>
          <a:prstGeom prst="rect">
            <a:avLst/>
          </a:prstGeom>
        </p:spPr>
      </p:pic>
      <p:pic>
        <p:nvPicPr>
          <p:cNvPr id="5" name="Picture 4" title="Content Explorer select claim screen"/>
          <p:cNvPicPr>
            <a:picLocks noChangeAspect="1"/>
          </p:cNvPicPr>
          <p:nvPr/>
        </p:nvPicPr>
        <p:blipFill>
          <a:blip r:embed="rId6"/>
          <a:stretch>
            <a:fillRect/>
          </a:stretch>
        </p:blipFill>
        <p:spPr>
          <a:xfrm>
            <a:off x="6033095" y="3515418"/>
            <a:ext cx="3110845" cy="2457352"/>
          </a:xfrm>
          <a:prstGeom prst="rect">
            <a:avLst/>
          </a:prstGeom>
        </p:spPr>
      </p:pic>
    </p:spTree>
    <p:extLst>
      <p:ext uri="{BB962C8B-B14F-4D97-AF65-F5344CB8AC3E}">
        <p14:creationId xmlns:p14="http://schemas.microsoft.com/office/powerpoint/2010/main" val="35112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a:solidFill>
                  <a:schemeClr val="lt1"/>
                </a:solidFill>
              </a:rPr>
              <a:t>Step </a:t>
            </a:r>
            <a:r>
              <a:rPr lang="en-US" sz="3200" dirty="0" smtClean="0">
                <a:solidFill>
                  <a:schemeClr val="lt1"/>
                </a:solidFill>
              </a:rPr>
              <a:t>2: Smarter Content Explorer </a:t>
            </a:r>
            <a:endParaRPr sz="3200" dirty="0">
              <a:solidFill>
                <a:schemeClr val="lt1"/>
              </a:solidFill>
            </a:endParaRPr>
          </a:p>
        </p:txBody>
      </p:sp>
      <p:sp>
        <p:nvSpPr>
          <p:cNvPr id="10" name="TextBox 9"/>
          <p:cNvSpPr txBox="1"/>
          <p:nvPr/>
        </p:nvSpPr>
        <p:spPr>
          <a:xfrm>
            <a:off x="4002566" y="1526517"/>
            <a:ext cx="5086650" cy="400110"/>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hlinkClick r:id="rId3"/>
              </a:rPr>
              <a:t>https://contentexplorer.smarterbalanced.org</a:t>
            </a:r>
            <a:r>
              <a:rPr lang="en-US" sz="2000" dirty="0" smtClean="0">
                <a:latin typeface="Calibri" panose="020F0502020204030204" pitchFamily="34" charset="0"/>
                <a:cs typeface="Calibri" panose="020F0502020204030204" pitchFamily="34" charset="0"/>
                <a:hlinkClick r:id="rId3"/>
              </a:rPr>
              <a:t>/</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3" name="Picture 2" title="Content Explorer select standard screen"/>
          <p:cNvPicPr>
            <a:picLocks noChangeAspect="1"/>
          </p:cNvPicPr>
          <p:nvPr/>
        </p:nvPicPr>
        <p:blipFill>
          <a:blip r:embed="rId4"/>
          <a:stretch>
            <a:fillRect/>
          </a:stretch>
        </p:blipFill>
        <p:spPr>
          <a:xfrm>
            <a:off x="44044" y="1391271"/>
            <a:ext cx="3958522" cy="5369760"/>
          </a:xfrm>
          <a:prstGeom prst="rect">
            <a:avLst/>
          </a:prstGeom>
        </p:spPr>
      </p:pic>
      <p:pic>
        <p:nvPicPr>
          <p:cNvPr id="6" name="Picture 5" title="Content Explorer target screen"/>
          <p:cNvPicPr>
            <a:picLocks noChangeAspect="1"/>
          </p:cNvPicPr>
          <p:nvPr/>
        </p:nvPicPr>
        <p:blipFill>
          <a:blip r:embed="rId5"/>
          <a:stretch>
            <a:fillRect/>
          </a:stretch>
        </p:blipFill>
        <p:spPr>
          <a:xfrm>
            <a:off x="4335600" y="2506710"/>
            <a:ext cx="4420582" cy="3864090"/>
          </a:xfrm>
          <a:prstGeom prst="rect">
            <a:avLst/>
          </a:prstGeom>
        </p:spPr>
      </p:pic>
      <p:sp>
        <p:nvSpPr>
          <p:cNvPr id="9" name="Rectangle 8" title="Box to highlight content"/>
          <p:cNvSpPr/>
          <p:nvPr/>
        </p:nvSpPr>
        <p:spPr>
          <a:xfrm>
            <a:off x="6584622" y="3476428"/>
            <a:ext cx="1857081" cy="129353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7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a:solidFill>
                  <a:schemeClr val="lt1"/>
                </a:solidFill>
              </a:rPr>
              <a:t>Step </a:t>
            </a:r>
            <a:r>
              <a:rPr lang="en-US" sz="3200" dirty="0" smtClean="0">
                <a:solidFill>
                  <a:schemeClr val="lt1"/>
                </a:solidFill>
              </a:rPr>
              <a:t>2: Smarter Content Explorer </a:t>
            </a:r>
            <a:endParaRPr sz="3200" dirty="0">
              <a:solidFill>
                <a:schemeClr val="lt1"/>
              </a:solidFill>
            </a:endParaRPr>
          </a:p>
        </p:txBody>
      </p:sp>
      <p:sp>
        <p:nvSpPr>
          <p:cNvPr id="10" name="TextBox 9"/>
          <p:cNvSpPr txBox="1"/>
          <p:nvPr/>
        </p:nvSpPr>
        <p:spPr>
          <a:xfrm>
            <a:off x="4002566" y="1526517"/>
            <a:ext cx="5086650" cy="400110"/>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hlinkClick r:id="rId3"/>
              </a:rPr>
              <a:t>https://contentexplorer.smarterbalanced.org</a:t>
            </a:r>
            <a:r>
              <a:rPr lang="en-US" sz="2000" dirty="0" smtClean="0">
                <a:latin typeface="Calibri" panose="020F0502020204030204" pitchFamily="34" charset="0"/>
                <a:cs typeface="Calibri" panose="020F0502020204030204" pitchFamily="34" charset="0"/>
                <a:hlinkClick r:id="rId3"/>
              </a:rPr>
              <a:t>/</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2" name="Picture 1" title="Content Explorer Achievement Level Descriptor screen"/>
          <p:cNvPicPr>
            <a:picLocks noChangeAspect="1"/>
          </p:cNvPicPr>
          <p:nvPr/>
        </p:nvPicPr>
        <p:blipFill>
          <a:blip r:embed="rId4"/>
          <a:stretch>
            <a:fillRect/>
          </a:stretch>
        </p:blipFill>
        <p:spPr>
          <a:xfrm>
            <a:off x="349404" y="2602285"/>
            <a:ext cx="6049089" cy="3686540"/>
          </a:xfrm>
          <a:prstGeom prst="rect">
            <a:avLst/>
          </a:prstGeom>
        </p:spPr>
      </p:pic>
      <p:sp>
        <p:nvSpPr>
          <p:cNvPr id="8" name="Rectangle 7" title="Box to highlight content"/>
          <p:cNvSpPr/>
          <p:nvPr/>
        </p:nvSpPr>
        <p:spPr>
          <a:xfrm>
            <a:off x="691377" y="4222594"/>
            <a:ext cx="5516136" cy="136044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title="Right Arrow"/>
          <p:cNvSpPr/>
          <p:nvPr/>
        </p:nvSpPr>
        <p:spPr>
          <a:xfrm>
            <a:off x="6077417" y="4735553"/>
            <a:ext cx="944137" cy="431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07046" y="4222594"/>
            <a:ext cx="1843668" cy="1384995"/>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What proficiency looks like!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25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a:solidFill>
                  <a:schemeClr val="lt1"/>
                </a:solidFill>
              </a:rPr>
              <a:t>Step 3</a:t>
            </a:r>
            <a:r>
              <a:rPr lang="en-US" sz="3200" dirty="0" smtClean="0">
                <a:solidFill>
                  <a:schemeClr val="lt1"/>
                </a:solidFill>
              </a:rPr>
              <a:t>: Navigate to the OSAS Portal</a:t>
            </a:r>
            <a:endParaRPr sz="3200" dirty="0">
              <a:solidFill>
                <a:schemeClr val="lt1"/>
              </a:solidFill>
            </a:endParaRPr>
          </a:p>
        </p:txBody>
      </p:sp>
      <p:sp>
        <p:nvSpPr>
          <p:cNvPr id="10" name="TextBox 9"/>
          <p:cNvSpPr txBox="1"/>
          <p:nvPr/>
        </p:nvSpPr>
        <p:spPr>
          <a:xfrm>
            <a:off x="5220849" y="1526517"/>
            <a:ext cx="2650084" cy="400110"/>
          </a:xfrm>
          <a:prstGeom prst="rect">
            <a:avLst/>
          </a:prstGeom>
          <a:noFill/>
        </p:spPr>
        <p:txBody>
          <a:bodyPr wrap="none" rtlCol="0">
            <a:spAutoFit/>
          </a:bodyPr>
          <a:lstStyle/>
          <a:p>
            <a:pPr algn="ctr"/>
            <a:r>
              <a:rPr lang="en-US" sz="2000" dirty="0" smtClean="0">
                <a:latin typeface="Calibri" panose="020F0502020204030204" pitchFamily="34" charset="0"/>
                <a:cs typeface="Calibri" panose="020F0502020204030204" pitchFamily="34" charset="0"/>
                <a:hlinkClick r:id="rId3"/>
              </a:rPr>
              <a:t>https://osasportal.org/</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2" name="Picture 1" title="OSAS Portal banner image"/>
          <p:cNvPicPr>
            <a:picLocks noChangeAspect="1"/>
          </p:cNvPicPr>
          <p:nvPr/>
        </p:nvPicPr>
        <p:blipFill>
          <a:blip r:embed="rId4"/>
          <a:stretch>
            <a:fillRect/>
          </a:stretch>
        </p:blipFill>
        <p:spPr>
          <a:xfrm>
            <a:off x="355567" y="2075223"/>
            <a:ext cx="3257550" cy="638175"/>
          </a:xfrm>
          <a:prstGeom prst="rect">
            <a:avLst/>
          </a:prstGeom>
        </p:spPr>
      </p:pic>
      <p:pic>
        <p:nvPicPr>
          <p:cNvPr id="4" name="Picture 3" title="Top-level OSAS Menu"/>
          <p:cNvPicPr>
            <a:picLocks noChangeAspect="1"/>
          </p:cNvPicPr>
          <p:nvPr/>
        </p:nvPicPr>
        <p:blipFill>
          <a:blip r:embed="rId5"/>
          <a:stretch>
            <a:fillRect/>
          </a:stretch>
        </p:blipFill>
        <p:spPr>
          <a:xfrm>
            <a:off x="355567" y="2757341"/>
            <a:ext cx="2057442" cy="3677976"/>
          </a:xfrm>
          <a:prstGeom prst="rect">
            <a:avLst/>
          </a:prstGeom>
        </p:spPr>
      </p:pic>
      <p:pic>
        <p:nvPicPr>
          <p:cNvPr id="5" name="Picture 4" title="Interim Assessments tiles"/>
          <p:cNvPicPr>
            <a:picLocks noChangeAspect="1"/>
          </p:cNvPicPr>
          <p:nvPr/>
        </p:nvPicPr>
        <p:blipFill>
          <a:blip r:embed="rId6"/>
          <a:stretch>
            <a:fillRect/>
          </a:stretch>
        </p:blipFill>
        <p:spPr>
          <a:xfrm>
            <a:off x="3731241" y="2189890"/>
            <a:ext cx="3664800" cy="3951673"/>
          </a:xfrm>
          <a:prstGeom prst="rect">
            <a:avLst/>
          </a:prstGeom>
        </p:spPr>
      </p:pic>
      <p:sp>
        <p:nvSpPr>
          <p:cNvPr id="11" name="Rectangle 10" title="Box to highlight content"/>
          <p:cNvSpPr/>
          <p:nvPr/>
        </p:nvSpPr>
        <p:spPr>
          <a:xfrm>
            <a:off x="282803" y="5668159"/>
            <a:ext cx="2191733" cy="76715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title="Box to highlight content"/>
          <p:cNvSpPr/>
          <p:nvPr/>
        </p:nvSpPr>
        <p:spPr>
          <a:xfrm>
            <a:off x="3721815" y="4811890"/>
            <a:ext cx="1194266" cy="132967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title="Interim Assessment Overview image"/>
          <p:cNvPicPr>
            <a:picLocks noChangeAspect="1"/>
          </p:cNvPicPr>
          <p:nvPr/>
        </p:nvPicPr>
        <p:blipFill>
          <a:blip r:embed="rId7"/>
          <a:stretch>
            <a:fillRect/>
          </a:stretch>
        </p:blipFill>
        <p:spPr>
          <a:xfrm>
            <a:off x="6234313" y="4850187"/>
            <a:ext cx="2695575" cy="1552575"/>
          </a:xfrm>
          <a:prstGeom prst="rect">
            <a:avLst/>
          </a:prstGeom>
        </p:spPr>
      </p:pic>
      <p:sp>
        <p:nvSpPr>
          <p:cNvPr id="13" name="Rectangle 12" title="Box to highlight content"/>
          <p:cNvSpPr/>
          <p:nvPr/>
        </p:nvSpPr>
        <p:spPr>
          <a:xfrm>
            <a:off x="6234313" y="4811891"/>
            <a:ext cx="2306372" cy="4388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a:solidFill>
                  <a:schemeClr val="lt1"/>
                </a:solidFill>
              </a:rPr>
              <a:t>Step </a:t>
            </a:r>
            <a:r>
              <a:rPr lang="en-US" sz="3200" dirty="0" smtClean="0">
                <a:solidFill>
                  <a:schemeClr val="lt1"/>
                </a:solidFill>
              </a:rPr>
              <a:t>4: Interim Assessment Overview</a:t>
            </a:r>
            <a:endParaRPr sz="3200" dirty="0">
              <a:solidFill>
                <a:schemeClr val="lt1"/>
              </a:solidFill>
            </a:endParaRPr>
          </a:p>
        </p:txBody>
      </p:sp>
      <p:pic>
        <p:nvPicPr>
          <p:cNvPr id="2" name="Picture 1" title="Grade 6 image"/>
          <p:cNvPicPr>
            <a:picLocks noChangeAspect="1"/>
          </p:cNvPicPr>
          <p:nvPr/>
        </p:nvPicPr>
        <p:blipFill>
          <a:blip r:embed="rId3"/>
          <a:stretch>
            <a:fillRect/>
          </a:stretch>
        </p:blipFill>
        <p:spPr>
          <a:xfrm>
            <a:off x="372653" y="2149017"/>
            <a:ext cx="1771650" cy="514350"/>
          </a:xfrm>
          <a:prstGeom prst="rect">
            <a:avLst/>
          </a:prstGeom>
        </p:spPr>
      </p:pic>
      <p:pic>
        <p:nvPicPr>
          <p:cNvPr id="4" name="Picture 3" title="Grade 6 focused interim assessment block image"/>
          <p:cNvPicPr>
            <a:picLocks noChangeAspect="1"/>
          </p:cNvPicPr>
          <p:nvPr/>
        </p:nvPicPr>
        <p:blipFill>
          <a:blip r:embed="rId4"/>
          <a:stretch>
            <a:fillRect/>
          </a:stretch>
        </p:blipFill>
        <p:spPr>
          <a:xfrm>
            <a:off x="372653" y="2663366"/>
            <a:ext cx="7135985" cy="3449915"/>
          </a:xfrm>
          <a:prstGeom prst="rect">
            <a:avLst/>
          </a:prstGeom>
        </p:spPr>
      </p:pic>
      <p:sp>
        <p:nvSpPr>
          <p:cNvPr id="11" name="Rectangle 10" title="Box to highlight content"/>
          <p:cNvSpPr/>
          <p:nvPr/>
        </p:nvSpPr>
        <p:spPr>
          <a:xfrm>
            <a:off x="372653" y="3580122"/>
            <a:ext cx="7135985" cy="4969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title="Grade 6 Target A image"/>
          <p:cNvPicPr>
            <a:picLocks noChangeAspect="1"/>
          </p:cNvPicPr>
          <p:nvPr/>
        </p:nvPicPr>
        <p:blipFill>
          <a:blip r:embed="rId5"/>
          <a:stretch>
            <a:fillRect/>
          </a:stretch>
        </p:blipFill>
        <p:spPr>
          <a:xfrm>
            <a:off x="5761348" y="1372335"/>
            <a:ext cx="2245705" cy="1626860"/>
          </a:xfrm>
          <a:prstGeom prst="rect">
            <a:avLst/>
          </a:prstGeom>
        </p:spPr>
      </p:pic>
    </p:spTree>
    <p:extLst>
      <p:ext uri="{BB962C8B-B14F-4D97-AF65-F5344CB8AC3E}">
        <p14:creationId xmlns:p14="http://schemas.microsoft.com/office/powerpoint/2010/main" val="9692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
        <p:nvSpPr>
          <p:cNvPr id="174" name="Google Shape;174;p8"/>
          <p:cNvSpPr txBox="1"/>
          <p:nvPr/>
        </p:nvSpPr>
        <p:spPr>
          <a:xfrm>
            <a:off x="221532" y="1338614"/>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a:t>
            </a:r>
            <a:r>
              <a:rPr lang="en-US" sz="3200" i="1" dirty="0">
                <a:solidFill>
                  <a:srgbClr val="FFFFFF"/>
                </a:solidFill>
                <a:latin typeface="Calibri"/>
                <a:ea typeface="Calibri"/>
                <a:cs typeface="Calibri"/>
                <a:sym typeface="Calibri"/>
              </a:rPr>
              <a:t>can </a:t>
            </a:r>
            <a:r>
              <a:rPr lang="en-US" sz="3200" i="1" dirty="0" smtClean="0">
                <a:solidFill>
                  <a:srgbClr val="FFFFFF"/>
                </a:solidFill>
                <a:latin typeface="Calibri"/>
                <a:ea typeface="Calibri"/>
                <a:cs typeface="Calibri"/>
                <a:sym typeface="Calibri"/>
              </a:rPr>
              <a:t>utilize </a:t>
            </a:r>
            <a:r>
              <a:rPr lang="en-US" sz="3200" i="1" dirty="0">
                <a:solidFill>
                  <a:srgbClr val="FFFFFF"/>
                </a:solidFill>
                <a:latin typeface="Calibri"/>
                <a:ea typeface="Calibri"/>
                <a:cs typeface="Calibri"/>
                <a:sym typeface="Calibri"/>
              </a:rPr>
              <a:t>the Content Explorer </a:t>
            </a:r>
            <a:r>
              <a:rPr lang="en-US" sz="3200" i="1" dirty="0" smtClean="0">
                <a:solidFill>
                  <a:srgbClr val="FFFFFF"/>
                </a:solidFill>
                <a:latin typeface="Calibri"/>
                <a:ea typeface="Calibri"/>
                <a:cs typeface="Calibri"/>
                <a:sym typeface="Calibri"/>
              </a:rPr>
              <a:t>and Interim </a:t>
            </a:r>
            <a:r>
              <a:rPr lang="en-US" sz="3200" i="1" dirty="0">
                <a:solidFill>
                  <a:srgbClr val="FFFFFF"/>
                </a:solidFill>
                <a:latin typeface="Calibri"/>
                <a:ea typeface="Calibri"/>
                <a:cs typeface="Calibri"/>
                <a:sym typeface="Calibri"/>
              </a:rPr>
              <a:t>Assessments Overview </a:t>
            </a:r>
            <a:r>
              <a:rPr lang="en-US" sz="3200" i="1" dirty="0" smtClean="0">
                <a:solidFill>
                  <a:srgbClr val="FFFFFF"/>
                </a:solidFill>
                <a:latin typeface="Calibri"/>
                <a:ea typeface="Calibri"/>
                <a:cs typeface="Calibri"/>
                <a:sym typeface="Calibri"/>
              </a:rPr>
              <a:t>to </a:t>
            </a:r>
            <a:r>
              <a:rPr lang="en-US" sz="3200" i="1" dirty="0">
                <a:solidFill>
                  <a:srgbClr val="FFFFFF"/>
                </a:solidFill>
                <a:latin typeface="Calibri"/>
                <a:ea typeface="Calibri"/>
                <a:cs typeface="Calibri"/>
                <a:sym typeface="Calibri"/>
              </a:rPr>
              <a:t>select the appropriate interim assessment</a:t>
            </a:r>
            <a:r>
              <a:rPr lang="en-US" sz="3200" i="1" dirty="0" smtClean="0">
                <a:solidFill>
                  <a:srgbClr val="FFFFFF"/>
                </a:solidFill>
                <a:latin typeface="Calibri"/>
                <a:ea typeface="Calibri"/>
                <a:cs typeface="Calibri"/>
                <a:sym typeface="Calibri"/>
              </a:rPr>
              <a:t>.</a:t>
            </a: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endParaRPr lang="en-US" sz="3200" i="1" dirty="0" smtClean="0">
              <a:solidFill>
                <a:srgbClr val="FFFFFF"/>
              </a:solidFill>
              <a:latin typeface="Calibri"/>
              <a:ea typeface="Calibri"/>
              <a:cs typeface="Calibri"/>
              <a:sym typeface="Calibri"/>
            </a:endParaRPr>
          </a:p>
          <a:p>
            <a:pPr lvl="0" algn="ctr">
              <a:lnSpc>
                <a:spcPct val="115000"/>
              </a:lnSpc>
              <a:buSzPts val="3200"/>
            </a:pPr>
            <a:r>
              <a:rPr lang="en-US" sz="3200" i="1" dirty="0">
                <a:solidFill>
                  <a:srgbClr val="FFFFFF"/>
                </a:solidFill>
                <a:latin typeface="Calibri"/>
                <a:ea typeface="Calibri"/>
                <a:cs typeface="Calibri"/>
                <a:sym typeface="Calibri"/>
              </a:rPr>
              <a:t>What is my key learning about this objective?</a:t>
            </a: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r>
              <a:rPr lang="en-US" sz="3200" i="1" dirty="0">
                <a:solidFill>
                  <a:srgbClr val="FFFFFF"/>
                </a:solidFill>
                <a:latin typeface="Calibri"/>
                <a:ea typeface="Calibri"/>
                <a:cs typeface="Calibri"/>
                <a:sym typeface="Calibri"/>
              </a:rPr>
              <a:t>What is my next action </a:t>
            </a:r>
            <a:r>
              <a:rPr lang="en-US" sz="3200" i="1" dirty="0" smtClean="0">
                <a:solidFill>
                  <a:srgbClr val="FFFFFF"/>
                </a:solidFill>
                <a:latin typeface="Calibri"/>
                <a:ea typeface="Calibri"/>
                <a:cs typeface="Calibri"/>
                <a:sym typeface="Calibri"/>
              </a:rPr>
              <a:t>step</a:t>
            </a:r>
            <a:r>
              <a:rPr lang="en-US" sz="3200" i="1" dirty="0">
                <a:solidFill>
                  <a:srgbClr val="FFFFFF"/>
                </a:solidFill>
                <a:latin typeface="Calibri"/>
                <a:ea typeface="Calibri"/>
                <a:cs typeface="Calibri"/>
                <a:sym typeface="Calibri"/>
              </a:rPr>
              <a:t>?</a:t>
            </a: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Reflect &amp; Integrate</a:t>
            </a:r>
            <a:endParaRPr dirty="0"/>
          </a:p>
        </p:txBody>
      </p:sp>
    </p:spTree>
    <p:extLst>
      <p:ext uri="{BB962C8B-B14F-4D97-AF65-F5344CB8AC3E}">
        <p14:creationId xmlns:p14="http://schemas.microsoft.com/office/powerpoint/2010/main" val="2728976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a:t>
            </a:r>
            <a:r>
              <a:rPr lang="en-US" sz="3200" i="1" dirty="0">
                <a:solidFill>
                  <a:srgbClr val="FFFFFF"/>
                </a:solidFill>
                <a:latin typeface="Calibri"/>
                <a:ea typeface="Calibri"/>
                <a:cs typeface="Calibri"/>
                <a:sym typeface="Calibri"/>
              </a:rPr>
              <a:t>can </a:t>
            </a:r>
            <a:r>
              <a:rPr lang="en-US" sz="3200" i="1" dirty="0" smtClean="0">
                <a:solidFill>
                  <a:srgbClr val="FFFFFF"/>
                </a:solidFill>
                <a:latin typeface="Calibri"/>
                <a:ea typeface="Calibri"/>
                <a:cs typeface="Calibri"/>
                <a:sym typeface="Calibri"/>
              </a:rPr>
              <a:t>make </a:t>
            </a:r>
            <a:r>
              <a:rPr lang="en-US" sz="3200" i="1" dirty="0">
                <a:solidFill>
                  <a:srgbClr val="FFFFFF"/>
                </a:solidFill>
                <a:latin typeface="Calibri"/>
                <a:ea typeface="Calibri"/>
                <a:cs typeface="Calibri"/>
                <a:sym typeface="Calibri"/>
              </a:rPr>
              <a:t>connections to high-quality instructional practices.</a:t>
            </a: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#3</a:t>
            </a:r>
            <a:endParaRPr dirty="0"/>
          </a:p>
        </p:txBody>
      </p:sp>
    </p:spTree>
    <p:extLst>
      <p:ext uri="{BB962C8B-B14F-4D97-AF65-F5344CB8AC3E}">
        <p14:creationId xmlns:p14="http://schemas.microsoft.com/office/powerpoint/2010/main" val="378742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Take Only What You Need…</a:t>
            </a:r>
            <a:endParaRPr sz="3200" dirty="0">
              <a:solidFill>
                <a:schemeClr val="lt1"/>
              </a:solidFill>
            </a:endParaRPr>
          </a:p>
        </p:txBody>
      </p:sp>
      <p:pic>
        <p:nvPicPr>
          <p:cNvPr id="2" name="Picture 1" title="Grade 6 image"/>
          <p:cNvPicPr>
            <a:picLocks noChangeAspect="1"/>
          </p:cNvPicPr>
          <p:nvPr/>
        </p:nvPicPr>
        <p:blipFill>
          <a:blip r:embed="rId3"/>
          <a:stretch>
            <a:fillRect/>
          </a:stretch>
        </p:blipFill>
        <p:spPr>
          <a:xfrm>
            <a:off x="372653" y="2149017"/>
            <a:ext cx="1771650" cy="514350"/>
          </a:xfrm>
          <a:prstGeom prst="rect">
            <a:avLst/>
          </a:prstGeom>
        </p:spPr>
      </p:pic>
      <p:pic>
        <p:nvPicPr>
          <p:cNvPr id="4" name="Picture 3" title="Grade 6 Focused interim assessment block image"/>
          <p:cNvPicPr>
            <a:picLocks noChangeAspect="1"/>
          </p:cNvPicPr>
          <p:nvPr/>
        </p:nvPicPr>
        <p:blipFill>
          <a:blip r:embed="rId4"/>
          <a:stretch>
            <a:fillRect/>
          </a:stretch>
        </p:blipFill>
        <p:spPr>
          <a:xfrm>
            <a:off x="372653" y="2663366"/>
            <a:ext cx="7135985" cy="3449915"/>
          </a:xfrm>
          <a:prstGeom prst="rect">
            <a:avLst/>
          </a:prstGeom>
        </p:spPr>
      </p:pic>
      <p:sp>
        <p:nvSpPr>
          <p:cNvPr id="11" name="Rectangle 10" title="Box to highlight content"/>
          <p:cNvSpPr/>
          <p:nvPr/>
        </p:nvSpPr>
        <p:spPr>
          <a:xfrm>
            <a:off x="372653" y="3580122"/>
            <a:ext cx="7135985" cy="4969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title="Grade 6 Target A image"/>
          <p:cNvPicPr>
            <a:picLocks noChangeAspect="1"/>
          </p:cNvPicPr>
          <p:nvPr/>
        </p:nvPicPr>
        <p:blipFill>
          <a:blip r:embed="rId5"/>
          <a:stretch>
            <a:fillRect/>
          </a:stretch>
        </p:blipFill>
        <p:spPr>
          <a:xfrm>
            <a:off x="5761348" y="1372335"/>
            <a:ext cx="2245705" cy="1626860"/>
          </a:xfrm>
          <a:prstGeom prst="rect">
            <a:avLst/>
          </a:prstGeom>
        </p:spPr>
      </p:pic>
      <p:sp>
        <p:nvSpPr>
          <p:cNvPr id="7" name="TextBox 6"/>
          <p:cNvSpPr txBox="1"/>
          <p:nvPr/>
        </p:nvSpPr>
        <p:spPr>
          <a:xfrm>
            <a:off x="7832703" y="4388323"/>
            <a:ext cx="862737" cy="1015663"/>
          </a:xfrm>
          <a:prstGeom prst="rect">
            <a:avLst/>
          </a:prstGeom>
          <a:solidFill>
            <a:srgbClr val="FFFF00"/>
          </a:solidFill>
          <a:ln w="57150">
            <a:solidFill>
              <a:schemeClr val="accent5"/>
            </a:solidFill>
          </a:ln>
        </p:spPr>
        <p:txBody>
          <a:bodyPr wrap="none" rtlCol="0">
            <a:spAutoFit/>
          </a:bodyPr>
          <a:lstStyle/>
          <a:p>
            <a:pPr algn="ctr"/>
            <a:r>
              <a:rPr lang="en-US" sz="2000" dirty="0" smtClean="0">
                <a:latin typeface="Calibri" panose="020F0502020204030204" pitchFamily="34" charset="0"/>
                <a:cs typeface="Calibri" panose="020F0502020204030204" pitchFamily="34" charset="0"/>
              </a:rPr>
              <a:t>6.RP.1</a:t>
            </a:r>
          </a:p>
          <a:p>
            <a:pPr algn="ctr"/>
            <a:r>
              <a:rPr lang="en-US" sz="2000" b="1" i="1" strike="sngStrike" dirty="0" smtClean="0">
                <a:latin typeface="Calibri" panose="020F0502020204030204" pitchFamily="34" charset="0"/>
                <a:cs typeface="Calibri" panose="020F0502020204030204" pitchFamily="34" charset="0"/>
              </a:rPr>
              <a:t>6.RP.2</a:t>
            </a:r>
          </a:p>
          <a:p>
            <a:pPr algn="ctr"/>
            <a:r>
              <a:rPr lang="en-US" sz="2000" dirty="0" smtClean="0">
                <a:latin typeface="Calibri" panose="020F0502020204030204" pitchFamily="34" charset="0"/>
                <a:cs typeface="Calibri" panose="020F0502020204030204" pitchFamily="34" charset="0"/>
              </a:rPr>
              <a:t>6.RP.3</a:t>
            </a:r>
          </a:p>
        </p:txBody>
      </p:sp>
    </p:spTree>
    <p:extLst>
      <p:ext uri="{BB962C8B-B14F-4D97-AF65-F5344CB8AC3E}">
        <p14:creationId xmlns:p14="http://schemas.microsoft.com/office/powerpoint/2010/main" val="41971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a:t>Participants will build assessment literacy and improve practice by </a:t>
            </a:r>
            <a:r>
              <a:rPr lang="en-US" b="1"/>
              <a:t>connecting formative assessment practices, interim assessments, and summative assessments</a:t>
            </a:r>
            <a:r>
              <a:rPr lang="en-US"/>
              <a:t> to continually improve access and outcomes for each and every learner in their care.</a:t>
            </a:r>
            <a:endParaRPr/>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8" name="Picture 7" title="Grade 5 Interim Assessment Block image"/>
          <p:cNvPicPr>
            <a:picLocks noChangeAspect="1"/>
          </p:cNvPicPr>
          <p:nvPr/>
        </p:nvPicPr>
        <p:blipFill>
          <a:blip r:embed="rId3"/>
          <a:stretch>
            <a:fillRect/>
          </a:stretch>
        </p:blipFill>
        <p:spPr>
          <a:xfrm>
            <a:off x="372653" y="3039182"/>
            <a:ext cx="8615297" cy="2730471"/>
          </a:xfrm>
          <a:prstGeom prst="rect">
            <a:avLst/>
          </a:prstGeom>
        </p:spPr>
      </p:pic>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Look Backwards</a:t>
            </a:r>
            <a:endParaRPr sz="3200" dirty="0">
              <a:solidFill>
                <a:schemeClr val="lt1"/>
              </a:solidFill>
            </a:endParaRPr>
          </a:p>
        </p:txBody>
      </p:sp>
      <p:sp>
        <p:nvSpPr>
          <p:cNvPr id="11" name="Rectangle 10" title="Box to highlight content"/>
          <p:cNvSpPr/>
          <p:nvPr/>
        </p:nvSpPr>
        <p:spPr>
          <a:xfrm>
            <a:off x="465644" y="4356392"/>
            <a:ext cx="5911910" cy="4969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title="Grade 5 Target F image"/>
          <p:cNvPicPr>
            <a:picLocks noChangeAspect="1"/>
          </p:cNvPicPr>
          <p:nvPr/>
        </p:nvPicPr>
        <p:blipFill rotWithShape="1">
          <a:blip r:embed="rId4"/>
          <a:srcRect l="49668" t="21916" r="1839" b="39792"/>
          <a:stretch/>
        </p:blipFill>
        <p:spPr>
          <a:xfrm>
            <a:off x="6230028" y="1210689"/>
            <a:ext cx="2247254" cy="1751308"/>
          </a:xfrm>
          <a:prstGeom prst="rect">
            <a:avLst/>
          </a:prstGeom>
        </p:spPr>
      </p:pic>
      <p:sp>
        <p:nvSpPr>
          <p:cNvPr id="9" name="TextBox 8"/>
          <p:cNvSpPr txBox="1"/>
          <p:nvPr/>
        </p:nvSpPr>
        <p:spPr>
          <a:xfrm>
            <a:off x="4226178" y="617062"/>
            <a:ext cx="1002197" cy="1323439"/>
          </a:xfrm>
          <a:prstGeom prst="rect">
            <a:avLst/>
          </a:prstGeom>
          <a:solidFill>
            <a:srgbClr val="FFFF00"/>
          </a:solidFill>
          <a:ln w="57150">
            <a:solidFill>
              <a:schemeClr val="accent5"/>
            </a:solidFill>
          </a:ln>
        </p:spPr>
        <p:txBody>
          <a:bodyPr wrap="none" rtlCol="0">
            <a:spAutoFit/>
          </a:bodyPr>
          <a:lstStyle/>
          <a:p>
            <a:pPr algn="ctr"/>
            <a:r>
              <a:rPr lang="en-US" sz="2000" dirty="0" smtClean="0">
                <a:latin typeface="Calibri" panose="020F0502020204030204" pitchFamily="34" charset="0"/>
                <a:cs typeface="Calibri" panose="020F0502020204030204" pitchFamily="34" charset="0"/>
              </a:rPr>
              <a:t>6.RP.1</a:t>
            </a:r>
          </a:p>
          <a:p>
            <a:pPr algn="ctr"/>
            <a:r>
              <a:rPr lang="en-US" sz="2000" dirty="0" smtClean="0">
                <a:latin typeface="Calibri" panose="020F0502020204030204" pitchFamily="34" charset="0"/>
                <a:cs typeface="Calibri" panose="020F0502020204030204" pitchFamily="34" charset="0"/>
              </a:rPr>
              <a:t>6.RP.3</a:t>
            </a:r>
          </a:p>
          <a:p>
            <a:pPr algn="ctr"/>
            <a:r>
              <a:rPr lang="en-US" sz="2000" b="1" dirty="0" smtClean="0">
                <a:latin typeface="Calibri" panose="020F0502020204030204" pitchFamily="34" charset="0"/>
                <a:cs typeface="Calibri" panose="020F0502020204030204" pitchFamily="34" charset="0"/>
              </a:rPr>
              <a:t>5.NF.3</a:t>
            </a:r>
          </a:p>
          <a:p>
            <a:pPr algn="ctr"/>
            <a:r>
              <a:rPr lang="en-US" sz="2000" dirty="0" smtClean="0">
                <a:latin typeface="Calibri" panose="020F0502020204030204" pitchFamily="34" charset="0"/>
                <a:cs typeface="Calibri" panose="020F0502020204030204" pitchFamily="34" charset="0"/>
              </a:rPr>
              <a:t>5.NBT.1</a:t>
            </a:r>
            <a:endParaRPr lang="en-US" sz="2000" dirty="0">
              <a:latin typeface="Calibri" panose="020F0502020204030204" pitchFamily="34" charset="0"/>
              <a:cs typeface="Calibri" panose="020F0502020204030204" pitchFamily="34" charset="0"/>
            </a:endParaRPr>
          </a:p>
        </p:txBody>
      </p:sp>
      <p:sp>
        <p:nvSpPr>
          <p:cNvPr id="10" name="Right Arrow 9" title="Right Arrow"/>
          <p:cNvSpPr/>
          <p:nvPr/>
        </p:nvSpPr>
        <p:spPr>
          <a:xfrm>
            <a:off x="5132020" y="1206642"/>
            <a:ext cx="944137" cy="431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Math Grade 5 image"/>
          <p:cNvPicPr>
            <a:picLocks noChangeAspect="1"/>
          </p:cNvPicPr>
          <p:nvPr/>
        </p:nvPicPr>
        <p:blipFill>
          <a:blip r:embed="rId5"/>
          <a:stretch>
            <a:fillRect/>
          </a:stretch>
        </p:blipFill>
        <p:spPr>
          <a:xfrm>
            <a:off x="372653" y="2322980"/>
            <a:ext cx="2736581" cy="632053"/>
          </a:xfrm>
          <a:prstGeom prst="rect">
            <a:avLst/>
          </a:prstGeom>
        </p:spPr>
      </p:pic>
    </p:spTree>
    <p:extLst>
      <p:ext uri="{BB962C8B-B14F-4D97-AF65-F5344CB8AC3E}">
        <p14:creationId xmlns:p14="http://schemas.microsoft.com/office/powerpoint/2010/main" val="1087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6" name="Google Shape;236;p13"/>
          <p:cNvSpPr txBox="1"/>
          <p:nvPr/>
        </p:nvSpPr>
        <p:spPr>
          <a:xfrm>
            <a:off x="444500" y="889000"/>
            <a:ext cx="8152800" cy="19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US" sz="3200" b="1" i="0" u="none" strike="noStrike" cap="none" dirty="0">
                <a:solidFill>
                  <a:srgbClr val="6AA84F"/>
                </a:solidFill>
                <a:latin typeface="Calibri"/>
                <a:ea typeface="Calibri"/>
                <a:cs typeface="Calibri"/>
                <a:sym typeface="Calibri"/>
              </a:rPr>
              <a:t>Formative assessment</a:t>
            </a:r>
            <a:r>
              <a:rPr lang="en-US" sz="3200" b="1" i="0" u="none" strike="noStrike" cap="none" dirty="0">
                <a:solidFill>
                  <a:srgbClr val="000000"/>
                </a:solidFill>
                <a:latin typeface="Calibri"/>
                <a:ea typeface="Calibri"/>
                <a:cs typeface="Calibri"/>
                <a:sym typeface="Calibri"/>
              </a:rPr>
              <a:t> </a:t>
            </a:r>
            <a:r>
              <a:rPr lang="en-US" sz="2200" b="1" i="0" u="none" strike="noStrike" cap="none" dirty="0">
                <a:solidFill>
                  <a:srgbClr val="000000"/>
                </a:solidFill>
                <a:latin typeface="Calibri"/>
                <a:ea typeface="Calibri"/>
                <a:cs typeface="Calibri"/>
                <a:sym typeface="Calibri"/>
              </a:rPr>
              <a:t>is </a:t>
            </a:r>
            <a:r>
              <a:rPr lang="en-US" sz="2200" b="1" i="0" u="none" strike="noStrike" cap="none" dirty="0" smtClean="0">
                <a:solidFill>
                  <a:srgbClr val="000000"/>
                </a:solidFill>
                <a:latin typeface="Calibri"/>
                <a:ea typeface="Calibri"/>
                <a:cs typeface="Calibri"/>
                <a:sym typeface="Calibri"/>
              </a:rPr>
              <a:t>an active and intentional learning process that partners the teacher and the students to continuously and systematically gather evidence of learning with the express goal of improving student achievement.</a:t>
            </a: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37" name="Google Shape;237;p13" title="Formative Assessment Clover graphic"/>
          <p:cNvPicPr preferRelativeResize="0"/>
          <p:nvPr/>
        </p:nvPicPr>
        <p:blipFill rotWithShape="1">
          <a:blip r:embed="rId3">
            <a:alphaModFix/>
          </a:blip>
          <a:srcRect/>
          <a:stretch/>
        </p:blipFill>
        <p:spPr>
          <a:xfrm>
            <a:off x="4299240" y="3063161"/>
            <a:ext cx="4564500" cy="3339875"/>
          </a:xfrm>
          <a:prstGeom prst="rect">
            <a:avLst/>
          </a:prstGeom>
          <a:noFill/>
          <a:ln>
            <a:noFill/>
          </a:ln>
        </p:spPr>
      </p:pic>
      <p:sp>
        <p:nvSpPr>
          <p:cNvPr id="2" name="TextBox 1"/>
          <p:cNvSpPr txBox="1"/>
          <p:nvPr/>
        </p:nvSpPr>
        <p:spPr>
          <a:xfrm rot="5400000">
            <a:off x="7296348" y="4548433"/>
            <a:ext cx="2125744" cy="369332"/>
          </a:xfrm>
          <a:prstGeom prst="rect">
            <a:avLst/>
          </a:prstGeom>
          <a:noFill/>
        </p:spPr>
        <p:txBody>
          <a:bodyPr wrap="square" rtlCol="0">
            <a:spAutoFit/>
          </a:bodyPr>
          <a:lstStyle/>
          <a:p>
            <a:pPr algn="ctr"/>
            <a:r>
              <a:rPr lang="en-US" sz="1800" dirty="0" smtClean="0">
                <a:latin typeface="Calibri" panose="020F0502020204030204" pitchFamily="34" charset="0"/>
                <a:cs typeface="Calibri" panose="020F0502020204030204" pitchFamily="34" charset="0"/>
              </a:rPr>
              <a:t>COLLABORATION</a:t>
            </a:r>
            <a:endParaRPr lang="en-US" sz="1800" dirty="0">
              <a:latin typeface="Calibri" panose="020F0502020204030204" pitchFamily="34" charset="0"/>
              <a:cs typeface="Calibri" panose="020F0502020204030204" pitchFamily="34" charset="0"/>
            </a:endParaRPr>
          </a:p>
        </p:txBody>
      </p:sp>
      <p:sp>
        <p:nvSpPr>
          <p:cNvPr id="7" name="TextBox 6"/>
          <p:cNvSpPr txBox="1"/>
          <p:nvPr/>
        </p:nvSpPr>
        <p:spPr>
          <a:xfrm rot="16200000">
            <a:off x="3707459" y="4231247"/>
            <a:ext cx="2125744" cy="923330"/>
          </a:xfrm>
          <a:prstGeom prst="rect">
            <a:avLst/>
          </a:prstGeom>
          <a:noFill/>
        </p:spPr>
        <p:txBody>
          <a:bodyPr wrap="square" rtlCol="0">
            <a:spAutoFit/>
          </a:bodyPr>
          <a:lstStyle/>
          <a:p>
            <a:pPr algn="ctr"/>
            <a:r>
              <a:rPr lang="en-US" sz="1800" dirty="0" smtClean="0">
                <a:latin typeface="Calibri" panose="020F0502020204030204" pitchFamily="34" charset="0"/>
                <a:cs typeface="Calibri" panose="020F0502020204030204" pitchFamily="34" charset="0"/>
              </a:rPr>
              <a:t>HIGH-QUALITY</a:t>
            </a:r>
          </a:p>
          <a:p>
            <a:pPr algn="ctr"/>
            <a:r>
              <a:rPr lang="en-US" sz="1800" dirty="0" smtClean="0">
                <a:latin typeface="Calibri" panose="020F0502020204030204" pitchFamily="34" charset="0"/>
                <a:cs typeface="Calibri" panose="020F0502020204030204" pitchFamily="34" charset="0"/>
              </a:rPr>
              <a:t>INSTRUCTIONAL</a:t>
            </a:r>
          </a:p>
          <a:p>
            <a:pPr algn="ctr"/>
            <a:r>
              <a:rPr lang="en-US" sz="1800" dirty="0" smtClean="0">
                <a:latin typeface="Calibri" panose="020F0502020204030204" pitchFamily="34" charset="0"/>
                <a:cs typeface="Calibri" panose="020F0502020204030204" pitchFamily="34" charset="0"/>
              </a:rPr>
              <a:t>PRACTICES</a:t>
            </a:r>
            <a:endParaRPr lang="en-US" sz="1800" dirty="0">
              <a:latin typeface="Calibri" panose="020F0502020204030204" pitchFamily="34" charset="0"/>
              <a:cs typeface="Calibri" panose="020F0502020204030204" pitchFamily="34" charset="0"/>
            </a:endParaRPr>
          </a:p>
        </p:txBody>
      </p:sp>
      <p:pic>
        <p:nvPicPr>
          <p:cNvPr id="8" name="Picture 7" title="Clarify Expectations image"/>
          <p:cNvPicPr>
            <a:picLocks noChangeAspect="1"/>
          </p:cNvPicPr>
          <p:nvPr/>
        </p:nvPicPr>
        <p:blipFill>
          <a:blip r:embed="rId4"/>
          <a:stretch>
            <a:fillRect/>
          </a:stretch>
        </p:blipFill>
        <p:spPr>
          <a:xfrm>
            <a:off x="867381" y="5269618"/>
            <a:ext cx="2695575" cy="1238250"/>
          </a:xfrm>
          <a:prstGeom prst="rect">
            <a:avLst/>
          </a:prstGeom>
        </p:spPr>
      </p:pic>
      <p:pic>
        <p:nvPicPr>
          <p:cNvPr id="9" name="Picture 8" title="Quick check image"/>
          <p:cNvPicPr>
            <a:picLocks noChangeAspect="1"/>
          </p:cNvPicPr>
          <p:nvPr/>
        </p:nvPicPr>
        <p:blipFill>
          <a:blip r:embed="rId5"/>
          <a:stretch>
            <a:fillRect/>
          </a:stretch>
        </p:blipFill>
        <p:spPr>
          <a:xfrm>
            <a:off x="857856" y="2804500"/>
            <a:ext cx="2724150" cy="1276350"/>
          </a:xfrm>
          <a:prstGeom prst="rect">
            <a:avLst/>
          </a:prstGeom>
        </p:spPr>
      </p:pic>
      <p:pic>
        <p:nvPicPr>
          <p:cNvPr id="10" name="Picture 9" title="instructional activity image"/>
          <p:cNvPicPr>
            <a:picLocks noChangeAspect="1"/>
          </p:cNvPicPr>
          <p:nvPr/>
        </p:nvPicPr>
        <p:blipFill>
          <a:blip r:embed="rId6"/>
          <a:stretch>
            <a:fillRect/>
          </a:stretch>
        </p:blipFill>
        <p:spPr>
          <a:xfrm>
            <a:off x="905382" y="4035686"/>
            <a:ext cx="2686050" cy="1314450"/>
          </a:xfrm>
          <a:prstGeom prst="rect">
            <a:avLst/>
          </a:prstGeom>
        </p:spPr>
      </p:pic>
      <p:sp>
        <p:nvSpPr>
          <p:cNvPr id="3" name="Title 2"/>
          <p:cNvSpPr>
            <a:spLocks noGrp="1"/>
          </p:cNvSpPr>
          <p:nvPr>
            <p:ph type="title"/>
          </p:nvPr>
        </p:nvSpPr>
        <p:spPr>
          <a:xfrm>
            <a:off x="1881838" y="123639"/>
            <a:ext cx="7152300" cy="1013400"/>
          </a:xfrm>
        </p:spPr>
        <p:txBody>
          <a:bodyPr/>
          <a:lstStyle/>
          <a:p>
            <a:r>
              <a:rPr lang="en-US" dirty="0">
                <a:solidFill>
                  <a:srgbClr val="000000"/>
                </a:solidFill>
              </a:rPr>
              <a:t>Assessment </a:t>
            </a:r>
            <a:r>
              <a:rPr lang="en-US" dirty="0">
                <a:solidFill>
                  <a:srgbClr val="6AA84F"/>
                </a:solidFill>
              </a:rPr>
              <a:t>FOR </a:t>
            </a:r>
            <a:r>
              <a:rPr lang="en-US" dirty="0" smtClean="0">
                <a:solidFill>
                  <a:srgbClr val="000000"/>
                </a:solidFill>
              </a:rPr>
              <a:t>Learning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Daily Warmup</a:t>
            </a:r>
            <a:endParaRPr sz="3200" dirty="0">
              <a:solidFill>
                <a:schemeClr val="lt1"/>
              </a:solidFill>
            </a:endParaRPr>
          </a:p>
        </p:txBody>
      </p:sp>
      <p:pic>
        <p:nvPicPr>
          <p:cNvPr id="8" name="Picture 7" title="warmup quick check image"/>
          <p:cNvPicPr>
            <a:picLocks noChangeAspect="1"/>
          </p:cNvPicPr>
          <p:nvPr/>
        </p:nvPicPr>
        <p:blipFill>
          <a:blip r:embed="rId3"/>
          <a:stretch>
            <a:fillRect/>
          </a:stretch>
        </p:blipFill>
        <p:spPr>
          <a:xfrm>
            <a:off x="3333426" y="366100"/>
            <a:ext cx="2724150" cy="1276350"/>
          </a:xfrm>
          <a:prstGeom prst="rect">
            <a:avLst/>
          </a:prstGeom>
        </p:spPr>
      </p:pic>
      <p:pic>
        <p:nvPicPr>
          <p:cNvPr id="2" name="Picture 1" title="warmup task image"/>
          <p:cNvPicPr>
            <a:picLocks noChangeAspect="1"/>
          </p:cNvPicPr>
          <p:nvPr/>
        </p:nvPicPr>
        <p:blipFill>
          <a:blip r:embed="rId4"/>
          <a:stretch>
            <a:fillRect/>
          </a:stretch>
        </p:blipFill>
        <p:spPr>
          <a:xfrm>
            <a:off x="473638" y="2008550"/>
            <a:ext cx="8436367" cy="4691993"/>
          </a:xfrm>
          <a:prstGeom prst="rect">
            <a:avLst/>
          </a:prstGeom>
        </p:spPr>
      </p:pic>
      <p:sp>
        <p:nvSpPr>
          <p:cNvPr id="10" name="TextBox 9"/>
          <p:cNvSpPr txBox="1"/>
          <p:nvPr/>
        </p:nvSpPr>
        <p:spPr>
          <a:xfrm>
            <a:off x="6553066" y="4951169"/>
            <a:ext cx="1002197" cy="1323439"/>
          </a:xfrm>
          <a:prstGeom prst="rect">
            <a:avLst/>
          </a:prstGeom>
          <a:solidFill>
            <a:srgbClr val="FFFF00"/>
          </a:solidFill>
          <a:ln w="57150">
            <a:solidFill>
              <a:schemeClr val="accent5"/>
            </a:solidFill>
          </a:ln>
        </p:spPr>
        <p:txBody>
          <a:bodyPr wrap="none" rtlCol="0">
            <a:spAutoFit/>
          </a:bodyPr>
          <a:lstStyle/>
          <a:p>
            <a:pPr algn="ctr"/>
            <a:r>
              <a:rPr lang="en-US" sz="2000" dirty="0" smtClean="0">
                <a:latin typeface="Calibri" panose="020F0502020204030204" pitchFamily="34" charset="0"/>
                <a:cs typeface="Calibri" panose="020F0502020204030204" pitchFamily="34" charset="0"/>
              </a:rPr>
              <a:t>6.RP.1</a:t>
            </a:r>
          </a:p>
          <a:p>
            <a:pPr algn="ctr"/>
            <a:r>
              <a:rPr lang="en-US" sz="2000" dirty="0" smtClean="0">
                <a:latin typeface="Calibri" panose="020F0502020204030204" pitchFamily="34" charset="0"/>
                <a:cs typeface="Calibri" panose="020F0502020204030204" pitchFamily="34" charset="0"/>
              </a:rPr>
              <a:t>6.RP.3</a:t>
            </a:r>
          </a:p>
          <a:p>
            <a:pPr algn="ctr"/>
            <a:r>
              <a:rPr lang="en-US" sz="2000" b="1" dirty="0" smtClean="0">
                <a:latin typeface="Calibri" panose="020F0502020204030204" pitchFamily="34" charset="0"/>
                <a:cs typeface="Calibri" panose="020F0502020204030204" pitchFamily="34" charset="0"/>
              </a:rPr>
              <a:t>5.NF.3</a:t>
            </a:r>
          </a:p>
          <a:p>
            <a:pPr algn="ctr"/>
            <a:r>
              <a:rPr lang="en-US" sz="2000" dirty="0" smtClean="0">
                <a:latin typeface="Calibri" panose="020F0502020204030204" pitchFamily="34" charset="0"/>
                <a:cs typeface="Calibri" panose="020F0502020204030204" pitchFamily="34" charset="0"/>
              </a:rPr>
              <a:t>5.NBT.1</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00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Assessment Probes</a:t>
            </a:r>
            <a:endParaRPr sz="3200" dirty="0">
              <a:solidFill>
                <a:schemeClr val="lt1"/>
              </a:solidFill>
            </a:endParaRPr>
          </a:p>
        </p:txBody>
      </p:sp>
      <p:pic>
        <p:nvPicPr>
          <p:cNvPr id="3" name="Picture 2" title="assessment probe task image"/>
          <p:cNvPicPr>
            <a:picLocks noChangeAspect="1"/>
          </p:cNvPicPr>
          <p:nvPr/>
        </p:nvPicPr>
        <p:blipFill>
          <a:blip r:embed="rId3"/>
          <a:stretch>
            <a:fillRect/>
          </a:stretch>
        </p:blipFill>
        <p:spPr>
          <a:xfrm>
            <a:off x="142875" y="2016894"/>
            <a:ext cx="8858250" cy="2371725"/>
          </a:xfrm>
          <a:prstGeom prst="rect">
            <a:avLst/>
          </a:prstGeom>
        </p:spPr>
      </p:pic>
      <p:graphicFrame>
        <p:nvGraphicFramePr>
          <p:cNvPr id="6" name="Table 5" title="assessment probe table image"/>
          <p:cNvGraphicFramePr>
            <a:graphicFrameLocks noGrp="1"/>
          </p:cNvGraphicFramePr>
          <p:nvPr>
            <p:extLst>
              <p:ext uri="{D42A27DB-BD31-4B8C-83A1-F6EECF244321}">
                <p14:modId xmlns:p14="http://schemas.microsoft.com/office/powerpoint/2010/main" val="3223845264"/>
              </p:ext>
            </p:extLst>
          </p:nvPr>
        </p:nvGraphicFramePr>
        <p:xfrm>
          <a:off x="267092" y="4487476"/>
          <a:ext cx="8609816" cy="1925320"/>
        </p:xfrm>
        <a:graphic>
          <a:graphicData uri="http://schemas.openxmlformats.org/drawingml/2006/table">
            <a:tbl>
              <a:tblPr firstRow="1" bandRow="1">
                <a:tableStyleId>{7FC5C981-BED0-4F5F-AC2D-BFF34246DC16}</a:tableStyleId>
              </a:tblPr>
              <a:tblGrid>
                <a:gridCol w="2608083">
                  <a:extLst>
                    <a:ext uri="{9D8B030D-6E8A-4147-A177-3AD203B41FA5}">
                      <a16:colId xmlns:a16="http://schemas.microsoft.com/office/drawing/2014/main" val="1781565247"/>
                    </a:ext>
                  </a:extLst>
                </a:gridCol>
                <a:gridCol w="1475295">
                  <a:extLst>
                    <a:ext uri="{9D8B030D-6E8A-4147-A177-3AD203B41FA5}">
                      <a16:colId xmlns:a16="http://schemas.microsoft.com/office/drawing/2014/main" val="2677465658"/>
                    </a:ext>
                  </a:extLst>
                </a:gridCol>
                <a:gridCol w="4526438">
                  <a:extLst>
                    <a:ext uri="{9D8B030D-6E8A-4147-A177-3AD203B41FA5}">
                      <a16:colId xmlns:a16="http://schemas.microsoft.com/office/drawing/2014/main" val="152918380"/>
                    </a:ext>
                  </a:extLst>
                </a:gridCol>
              </a:tblGrid>
              <a:tr h="370840">
                <a:tc>
                  <a:txBody>
                    <a:bodyPr/>
                    <a:lstStyle/>
                    <a:p>
                      <a:pPr algn="ctr"/>
                      <a:r>
                        <a:rPr lang="en-US" sz="1800" dirty="0" smtClean="0">
                          <a:latin typeface="Calibri" panose="020F0502020204030204" pitchFamily="34" charset="0"/>
                          <a:cs typeface="Calibri" panose="020F0502020204030204" pitchFamily="34" charset="0"/>
                        </a:rPr>
                        <a:t>Statement</a:t>
                      </a:r>
                      <a:endParaRPr lang="en-US" sz="1800"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r>
                        <a:rPr lang="en-US" sz="1800" dirty="0" smtClean="0">
                          <a:latin typeface="Calibri" panose="020F0502020204030204" pitchFamily="34" charset="0"/>
                          <a:cs typeface="Calibri" panose="020F0502020204030204" pitchFamily="34" charset="0"/>
                        </a:rPr>
                        <a:t>True? Y or N</a:t>
                      </a:r>
                      <a:endParaRPr lang="en-US" sz="1800"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r>
                        <a:rPr lang="en-US" sz="1800" dirty="0" smtClean="0">
                          <a:latin typeface="Calibri" panose="020F0502020204030204" pitchFamily="34" charset="0"/>
                          <a:cs typeface="Calibri" panose="020F0502020204030204" pitchFamily="34" charset="0"/>
                        </a:rPr>
                        <a:t>Evidence (How do you know?)</a:t>
                      </a:r>
                      <a:endParaRPr lang="en-US" sz="1800" dirty="0">
                        <a:latin typeface="Calibri" panose="020F0502020204030204" pitchFamily="34" charset="0"/>
                        <a:cs typeface="Calibri" panose="020F0502020204030204" pitchFamily="34" charset="0"/>
                      </a:endParaRPr>
                    </a:p>
                  </a:txBody>
                  <a:tcPr>
                    <a:solidFill>
                      <a:schemeClr val="bg1">
                        <a:lumMod val="75000"/>
                      </a:schemeClr>
                    </a:solidFill>
                  </a:tcPr>
                </a:tc>
                <a:extLst>
                  <a:ext uri="{0D108BD9-81ED-4DB2-BD59-A6C34878D82A}">
                    <a16:rowId xmlns:a16="http://schemas.microsoft.com/office/drawing/2014/main" val="3766987659"/>
                  </a:ext>
                </a:extLst>
              </a:tr>
              <a:tr h="370840">
                <a:tc>
                  <a:txBody>
                    <a:bodyPr/>
                    <a:lstStyle/>
                    <a:p>
                      <a:r>
                        <a:rPr lang="en-US" sz="1400" dirty="0" smtClean="0">
                          <a:latin typeface="Calibri" panose="020F0502020204030204" pitchFamily="34" charset="0"/>
                          <a:cs typeface="Calibri" panose="020F0502020204030204" pitchFamily="34" charset="0"/>
                        </a:rPr>
                        <a:t>The ratio of total questions to history questions is 5 : 4.</a:t>
                      </a:r>
                      <a:endParaRPr lang="en-US" sz="1400" dirty="0">
                        <a:latin typeface="Calibri" panose="020F0502020204030204" pitchFamily="34" charset="0"/>
                        <a:cs typeface="Calibri" panose="020F0502020204030204" pitchFamily="34" charset="0"/>
                      </a:endParaRPr>
                    </a:p>
                  </a:txBody>
                  <a:tcPr/>
                </a:tc>
                <a:tc>
                  <a:txBody>
                    <a:bodyPr/>
                    <a:lstStyle/>
                    <a:p>
                      <a:endParaRPr lang="en-US" sz="1400" dirty="0">
                        <a:latin typeface="Calibri" panose="020F0502020204030204" pitchFamily="34" charset="0"/>
                        <a:cs typeface="Calibri" panose="020F0502020204030204" pitchFamily="34" charset="0"/>
                      </a:endParaRPr>
                    </a:p>
                  </a:txBody>
                  <a:tcPr/>
                </a:tc>
                <a:tc>
                  <a:txBody>
                    <a:bodyPr/>
                    <a:lstStyle/>
                    <a:p>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6209928"/>
                  </a:ext>
                </a:extLst>
              </a:tr>
              <a:tr h="370840">
                <a:tc>
                  <a:txBody>
                    <a:bodyPr/>
                    <a:lstStyle/>
                    <a:p>
                      <a:r>
                        <a:rPr lang="en-US" sz="1400" dirty="0" smtClean="0">
                          <a:latin typeface="Calibri" panose="020F0502020204030204" pitchFamily="34" charset="0"/>
                          <a:cs typeface="Calibri" panose="020F0502020204030204" pitchFamily="34" charset="0"/>
                        </a:rPr>
                        <a:t>The ratio of history questions to geography questions is 4 : 1.</a:t>
                      </a:r>
                      <a:endParaRPr lang="en-US" sz="1400" dirty="0">
                        <a:latin typeface="Calibri" panose="020F0502020204030204" pitchFamily="34" charset="0"/>
                        <a:cs typeface="Calibri" panose="020F0502020204030204" pitchFamily="34" charset="0"/>
                      </a:endParaRPr>
                    </a:p>
                  </a:txBody>
                  <a:tcPr/>
                </a:tc>
                <a:tc>
                  <a:txBody>
                    <a:bodyPr/>
                    <a:lstStyle/>
                    <a:p>
                      <a:endParaRPr lang="en-US" sz="1400" dirty="0">
                        <a:latin typeface="Calibri" panose="020F0502020204030204" pitchFamily="34" charset="0"/>
                        <a:cs typeface="Calibri" panose="020F0502020204030204" pitchFamily="34" charset="0"/>
                      </a:endParaRPr>
                    </a:p>
                  </a:txBody>
                  <a:tcPr/>
                </a:tc>
                <a:tc>
                  <a:txBody>
                    <a:bodyPr/>
                    <a:lstStyle/>
                    <a:p>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21607406"/>
                  </a:ext>
                </a:extLst>
              </a:tr>
              <a:tr h="370840">
                <a:tc>
                  <a:txBody>
                    <a:bodyPr/>
                    <a:lstStyle/>
                    <a:p>
                      <a:r>
                        <a:rPr lang="en-US" sz="1400" dirty="0" smtClean="0">
                          <a:latin typeface="Calibri" panose="020F0502020204030204" pitchFamily="34" charset="0"/>
                          <a:cs typeface="Calibri" panose="020F0502020204030204" pitchFamily="34" charset="0"/>
                        </a:rPr>
                        <a:t>There is 1 more history question than geography</a:t>
                      </a:r>
                      <a:r>
                        <a:rPr lang="en-US" sz="1400" baseline="0" dirty="0" smtClean="0">
                          <a:latin typeface="Calibri" panose="020F0502020204030204" pitchFamily="34" charset="0"/>
                          <a:cs typeface="Calibri" panose="020F0502020204030204" pitchFamily="34" charset="0"/>
                        </a:rPr>
                        <a:t> questions.</a:t>
                      </a:r>
                      <a:endParaRPr lang="en-US" sz="1400" dirty="0">
                        <a:latin typeface="Calibri" panose="020F0502020204030204" pitchFamily="34" charset="0"/>
                        <a:cs typeface="Calibri" panose="020F0502020204030204" pitchFamily="34" charset="0"/>
                      </a:endParaRPr>
                    </a:p>
                  </a:txBody>
                  <a:tcPr/>
                </a:tc>
                <a:tc>
                  <a:txBody>
                    <a:bodyPr/>
                    <a:lstStyle/>
                    <a:p>
                      <a:endParaRPr lang="en-US" sz="1400" dirty="0">
                        <a:latin typeface="Calibri" panose="020F0502020204030204" pitchFamily="34" charset="0"/>
                        <a:cs typeface="Calibri" panose="020F0502020204030204" pitchFamily="34" charset="0"/>
                      </a:endParaRPr>
                    </a:p>
                  </a:txBody>
                  <a:tcPr/>
                </a:tc>
                <a:tc>
                  <a:txBody>
                    <a:bodyPr/>
                    <a:lstStyle/>
                    <a:p>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47000574"/>
                  </a:ext>
                </a:extLst>
              </a:tr>
            </a:tbl>
          </a:graphicData>
        </a:graphic>
      </p:graphicFrame>
      <p:sp>
        <p:nvSpPr>
          <p:cNvPr id="9" name="Rectangle 8" title="Box to highlight content"/>
          <p:cNvSpPr/>
          <p:nvPr/>
        </p:nvSpPr>
        <p:spPr>
          <a:xfrm>
            <a:off x="142875" y="4423821"/>
            <a:ext cx="8858250" cy="202882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title="assessment probe instructional activity image"/>
          <p:cNvPicPr>
            <a:picLocks noChangeAspect="1"/>
          </p:cNvPicPr>
          <p:nvPr/>
        </p:nvPicPr>
        <p:blipFill>
          <a:blip r:embed="rId4"/>
          <a:stretch>
            <a:fillRect/>
          </a:stretch>
        </p:blipFill>
        <p:spPr>
          <a:xfrm>
            <a:off x="2912599" y="318613"/>
            <a:ext cx="2686050" cy="1314450"/>
          </a:xfrm>
          <a:prstGeom prst="rect">
            <a:avLst/>
          </a:prstGeom>
        </p:spPr>
      </p:pic>
    </p:spTree>
    <p:extLst>
      <p:ext uri="{BB962C8B-B14F-4D97-AF65-F5344CB8AC3E}">
        <p14:creationId xmlns:p14="http://schemas.microsoft.com/office/powerpoint/2010/main" val="21011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Discussion Prompts</a:t>
            </a:r>
            <a:endParaRPr sz="3200" dirty="0">
              <a:solidFill>
                <a:schemeClr val="lt1"/>
              </a:solidFill>
            </a:endParaRPr>
          </a:p>
        </p:txBody>
      </p:sp>
      <p:pic>
        <p:nvPicPr>
          <p:cNvPr id="2" name="Picture 1" title="discussion prompt task image"/>
          <p:cNvPicPr>
            <a:picLocks noChangeAspect="1"/>
          </p:cNvPicPr>
          <p:nvPr/>
        </p:nvPicPr>
        <p:blipFill>
          <a:blip r:embed="rId3"/>
          <a:stretch>
            <a:fillRect/>
          </a:stretch>
        </p:blipFill>
        <p:spPr>
          <a:xfrm>
            <a:off x="157064" y="2114206"/>
            <a:ext cx="8848725" cy="3609975"/>
          </a:xfrm>
          <a:prstGeom prst="rect">
            <a:avLst/>
          </a:prstGeom>
        </p:spPr>
      </p:pic>
      <p:sp>
        <p:nvSpPr>
          <p:cNvPr id="4" name="TextBox 3"/>
          <p:cNvSpPr txBox="1"/>
          <p:nvPr/>
        </p:nvSpPr>
        <p:spPr>
          <a:xfrm>
            <a:off x="2658359" y="4600280"/>
            <a:ext cx="5557102" cy="646331"/>
          </a:xfrm>
          <a:prstGeom prst="rect">
            <a:avLst/>
          </a:prstGeom>
          <a:noFill/>
          <a:ln w="38100">
            <a:solidFill>
              <a:srgbClr val="FFC000"/>
            </a:solidFill>
          </a:ln>
        </p:spPr>
        <p:txBody>
          <a:bodyPr wrap="square" rtlCol="0">
            <a:spAutoFit/>
          </a:bodyPr>
          <a:lstStyle/>
          <a:p>
            <a:pPr algn="ctr"/>
            <a:r>
              <a:rPr lang="en-US" sz="1800" dirty="0" err="1" smtClean="0">
                <a:latin typeface="Calibri" panose="020F0502020204030204" pitchFamily="34" charset="0"/>
                <a:cs typeface="Calibri" panose="020F0502020204030204" pitchFamily="34" charset="0"/>
              </a:rPr>
              <a:t>D’Neisha</a:t>
            </a:r>
            <a:r>
              <a:rPr lang="en-US" sz="1800" dirty="0" smtClean="0">
                <a:latin typeface="Calibri" panose="020F0502020204030204" pitchFamily="34" charset="0"/>
                <a:cs typeface="Calibri" panose="020F0502020204030204" pitchFamily="34" charset="0"/>
              </a:rPr>
              <a:t> thinks there were 36 questions on Ethan’s test. </a:t>
            </a:r>
          </a:p>
          <a:p>
            <a:pPr algn="ctr"/>
            <a:r>
              <a:rPr lang="en-US" sz="1800" dirty="0" smtClean="0">
                <a:latin typeface="Calibri" panose="020F0502020204030204" pitchFamily="34" charset="0"/>
                <a:cs typeface="Calibri" panose="020F0502020204030204" pitchFamily="34" charset="0"/>
              </a:rPr>
              <a:t>Is she correct? How do you know?</a:t>
            </a:r>
            <a:endParaRPr lang="en-US" sz="1800" dirty="0">
              <a:latin typeface="Calibri" panose="020F0502020204030204" pitchFamily="34" charset="0"/>
              <a:cs typeface="Calibri" panose="020F0502020204030204" pitchFamily="34" charset="0"/>
            </a:endParaRPr>
          </a:p>
        </p:txBody>
      </p:sp>
      <p:pic>
        <p:nvPicPr>
          <p:cNvPr id="5" name="Picture 4" title="discussion prompt instructional activity image"/>
          <p:cNvPicPr>
            <a:picLocks noChangeAspect="1"/>
          </p:cNvPicPr>
          <p:nvPr/>
        </p:nvPicPr>
        <p:blipFill>
          <a:blip r:embed="rId4"/>
          <a:stretch>
            <a:fillRect/>
          </a:stretch>
        </p:blipFill>
        <p:spPr>
          <a:xfrm>
            <a:off x="2912599" y="318613"/>
            <a:ext cx="2686050" cy="1314450"/>
          </a:xfrm>
          <a:prstGeom prst="rect">
            <a:avLst/>
          </a:prstGeom>
        </p:spPr>
      </p:pic>
    </p:spTree>
    <p:extLst>
      <p:ext uri="{BB962C8B-B14F-4D97-AF65-F5344CB8AC3E}">
        <p14:creationId xmlns:p14="http://schemas.microsoft.com/office/powerpoint/2010/main" val="30227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Extensions</a:t>
            </a:r>
            <a:endParaRPr sz="3200" dirty="0">
              <a:solidFill>
                <a:schemeClr val="lt1"/>
              </a:solidFill>
            </a:endParaRPr>
          </a:p>
        </p:txBody>
      </p:sp>
      <p:pic>
        <p:nvPicPr>
          <p:cNvPr id="3" name="Picture 2" title="extensions task image"/>
          <p:cNvPicPr>
            <a:picLocks noChangeAspect="1"/>
          </p:cNvPicPr>
          <p:nvPr/>
        </p:nvPicPr>
        <p:blipFill>
          <a:blip r:embed="rId3"/>
          <a:stretch>
            <a:fillRect/>
          </a:stretch>
        </p:blipFill>
        <p:spPr>
          <a:xfrm>
            <a:off x="61912" y="2105025"/>
            <a:ext cx="9020175" cy="2647950"/>
          </a:xfrm>
          <a:prstGeom prst="rect">
            <a:avLst/>
          </a:prstGeom>
        </p:spPr>
      </p:pic>
      <p:sp>
        <p:nvSpPr>
          <p:cNvPr id="6" name="TextBox 5"/>
          <p:cNvSpPr txBox="1"/>
          <p:nvPr/>
        </p:nvSpPr>
        <p:spPr>
          <a:xfrm>
            <a:off x="2696066" y="5066906"/>
            <a:ext cx="6160416" cy="1200329"/>
          </a:xfrm>
          <a:prstGeom prst="rect">
            <a:avLst/>
          </a:prstGeom>
          <a:noFill/>
          <a:ln w="38100">
            <a:solidFill>
              <a:srgbClr val="FFC000"/>
            </a:solidFill>
          </a:ln>
        </p:spPr>
        <p:txBody>
          <a:bodyPr wrap="square" rtlCol="0">
            <a:spAutoFit/>
          </a:bodyPr>
          <a:lstStyle/>
          <a:p>
            <a:pPr algn="ctr"/>
            <a:r>
              <a:rPr lang="en-US" sz="1800" dirty="0" smtClean="0">
                <a:latin typeface="Calibri" panose="020F0502020204030204" pitchFamily="34" charset="0"/>
                <a:cs typeface="Calibri" panose="020F0502020204030204" pitchFamily="34" charset="0"/>
              </a:rPr>
              <a:t>What’s the rule?</a:t>
            </a:r>
          </a:p>
          <a:p>
            <a:pPr algn="ctr"/>
            <a:r>
              <a:rPr lang="en-US" sz="1800" dirty="0" smtClean="0">
                <a:latin typeface="Calibri" panose="020F0502020204030204" pitchFamily="34" charset="0"/>
                <a:cs typeface="Calibri" panose="020F0502020204030204" pitchFamily="34" charset="0"/>
              </a:rPr>
              <a:t>Can you add a new row that includes a decimal?</a:t>
            </a:r>
          </a:p>
          <a:p>
            <a:pPr algn="ctr"/>
            <a:r>
              <a:rPr lang="en-US" sz="1800" dirty="0" smtClean="0">
                <a:latin typeface="Calibri" panose="020F0502020204030204" pitchFamily="34" charset="0"/>
                <a:cs typeface="Calibri" panose="020F0502020204030204" pitchFamily="34" charset="0"/>
              </a:rPr>
              <a:t>Can you add a new row that includes a fraction?</a:t>
            </a:r>
          </a:p>
          <a:p>
            <a:pPr algn="ctr"/>
            <a:r>
              <a:rPr lang="en-US" sz="1800" dirty="0" smtClean="0">
                <a:latin typeface="Calibri" panose="020F0502020204030204" pitchFamily="34" charset="0"/>
                <a:cs typeface="Calibri" panose="020F0502020204030204" pitchFamily="34" charset="0"/>
              </a:rPr>
              <a:t>Have you ever made a drink from a mix? What did you make?</a:t>
            </a:r>
            <a:endParaRPr lang="en-US" sz="1800" dirty="0">
              <a:latin typeface="Calibri" panose="020F0502020204030204" pitchFamily="34" charset="0"/>
              <a:cs typeface="Calibri" panose="020F0502020204030204" pitchFamily="34" charset="0"/>
            </a:endParaRPr>
          </a:p>
        </p:txBody>
      </p:sp>
      <p:pic>
        <p:nvPicPr>
          <p:cNvPr id="5" name="Picture 4" title="extensions instructional activity image"/>
          <p:cNvPicPr>
            <a:picLocks noChangeAspect="1"/>
          </p:cNvPicPr>
          <p:nvPr/>
        </p:nvPicPr>
        <p:blipFill>
          <a:blip r:embed="rId4"/>
          <a:stretch>
            <a:fillRect/>
          </a:stretch>
        </p:blipFill>
        <p:spPr>
          <a:xfrm>
            <a:off x="2912599" y="318613"/>
            <a:ext cx="2686050" cy="1314450"/>
          </a:xfrm>
          <a:prstGeom prst="rect">
            <a:avLst/>
          </a:prstGeom>
        </p:spPr>
      </p:pic>
    </p:spTree>
    <p:extLst>
      <p:ext uri="{BB962C8B-B14F-4D97-AF65-F5344CB8AC3E}">
        <p14:creationId xmlns:p14="http://schemas.microsoft.com/office/powerpoint/2010/main" val="29509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Math Practices</a:t>
            </a:r>
            <a:endParaRPr sz="3200" dirty="0">
              <a:solidFill>
                <a:schemeClr val="lt1"/>
              </a:solidFill>
            </a:endParaRPr>
          </a:p>
        </p:txBody>
      </p:sp>
      <p:pic>
        <p:nvPicPr>
          <p:cNvPr id="7" name="Picture 6" title="math practices clarify expectations image"/>
          <p:cNvPicPr>
            <a:picLocks noChangeAspect="1"/>
          </p:cNvPicPr>
          <p:nvPr/>
        </p:nvPicPr>
        <p:blipFill>
          <a:blip r:embed="rId3"/>
          <a:stretch>
            <a:fillRect/>
          </a:stretch>
        </p:blipFill>
        <p:spPr>
          <a:xfrm>
            <a:off x="3105059" y="303609"/>
            <a:ext cx="2695575" cy="1238250"/>
          </a:xfrm>
          <a:prstGeom prst="rect">
            <a:avLst/>
          </a:prstGeom>
        </p:spPr>
      </p:pic>
      <p:pic>
        <p:nvPicPr>
          <p:cNvPr id="2" name="Picture 1" title="math practices performance task"/>
          <p:cNvPicPr>
            <a:picLocks noChangeAspect="1"/>
          </p:cNvPicPr>
          <p:nvPr/>
        </p:nvPicPr>
        <p:blipFill>
          <a:blip r:embed="rId4"/>
          <a:stretch>
            <a:fillRect/>
          </a:stretch>
        </p:blipFill>
        <p:spPr>
          <a:xfrm>
            <a:off x="286717" y="2030278"/>
            <a:ext cx="8569647" cy="4280522"/>
          </a:xfrm>
          <a:prstGeom prst="rect">
            <a:avLst/>
          </a:prstGeom>
        </p:spPr>
      </p:pic>
      <p:pic>
        <p:nvPicPr>
          <p:cNvPr id="4" name="Picture 3" title="performance task banner"/>
          <p:cNvPicPr>
            <a:picLocks noChangeAspect="1"/>
          </p:cNvPicPr>
          <p:nvPr/>
        </p:nvPicPr>
        <p:blipFill>
          <a:blip r:embed="rId5"/>
          <a:stretch>
            <a:fillRect/>
          </a:stretch>
        </p:blipFill>
        <p:spPr>
          <a:xfrm>
            <a:off x="5158030" y="3104811"/>
            <a:ext cx="3838736" cy="772429"/>
          </a:xfrm>
          <a:prstGeom prst="rect">
            <a:avLst/>
          </a:prstGeom>
        </p:spPr>
      </p:pic>
    </p:spTree>
    <p:extLst>
      <p:ext uri="{BB962C8B-B14F-4D97-AF65-F5344CB8AC3E}">
        <p14:creationId xmlns:p14="http://schemas.microsoft.com/office/powerpoint/2010/main" val="52127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592371" y="0"/>
            <a:ext cx="6551569"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Connections Playlists</a:t>
            </a:r>
            <a:endParaRPr sz="3200" dirty="0">
              <a:solidFill>
                <a:schemeClr val="lt1"/>
              </a:solidFill>
            </a:endParaRPr>
          </a:p>
        </p:txBody>
      </p:sp>
      <p:pic>
        <p:nvPicPr>
          <p:cNvPr id="2" name="Picture 1" title="connections playlists summary image"/>
          <p:cNvPicPr>
            <a:picLocks noChangeAspect="1"/>
          </p:cNvPicPr>
          <p:nvPr/>
        </p:nvPicPr>
        <p:blipFill>
          <a:blip r:embed="rId3"/>
          <a:stretch>
            <a:fillRect/>
          </a:stretch>
        </p:blipFill>
        <p:spPr>
          <a:xfrm>
            <a:off x="180352" y="3407985"/>
            <a:ext cx="7992019" cy="2559181"/>
          </a:xfrm>
          <a:prstGeom prst="rect">
            <a:avLst/>
          </a:prstGeom>
        </p:spPr>
      </p:pic>
      <p:pic>
        <p:nvPicPr>
          <p:cNvPr id="7" name="Picture 6" title="tools for teachers icon"/>
          <p:cNvPicPr>
            <a:picLocks noChangeAspect="1"/>
          </p:cNvPicPr>
          <p:nvPr/>
        </p:nvPicPr>
        <p:blipFill>
          <a:blip r:embed="rId4"/>
          <a:stretch>
            <a:fillRect/>
          </a:stretch>
        </p:blipFill>
        <p:spPr>
          <a:xfrm>
            <a:off x="5868155" y="1400480"/>
            <a:ext cx="2304216" cy="1093105"/>
          </a:xfrm>
          <a:prstGeom prst="rect">
            <a:avLst/>
          </a:prstGeom>
        </p:spPr>
      </p:pic>
    </p:spTree>
    <p:extLst>
      <p:ext uri="{BB962C8B-B14F-4D97-AF65-F5344CB8AC3E}">
        <p14:creationId xmlns:p14="http://schemas.microsoft.com/office/powerpoint/2010/main" val="1910972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Points to Ponder</a:t>
            </a:r>
            <a:endParaRPr sz="3600" dirty="0">
              <a:solidFill>
                <a:schemeClr val="lt1"/>
              </a:solidFill>
            </a:endParaRPr>
          </a:p>
        </p:txBody>
      </p:sp>
      <p:sp>
        <p:nvSpPr>
          <p:cNvPr id="129" name="Google Shape;129;p5"/>
          <p:cNvSpPr txBox="1">
            <a:spLocks noGrp="1"/>
          </p:cNvSpPr>
          <p:nvPr>
            <p:ph type="body" idx="1"/>
          </p:nvPr>
        </p:nvSpPr>
        <p:spPr>
          <a:xfrm>
            <a:off x="365692" y="3336650"/>
            <a:ext cx="8585057" cy="293262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spcAft>
                <a:spcPts val="1200"/>
              </a:spcAft>
              <a:buSzPts val="2800"/>
              <a:buNone/>
            </a:pPr>
            <a:r>
              <a:rPr lang="en-US" sz="2400" dirty="0"/>
              <a:t>Interim assessment blocks are flexible.</a:t>
            </a:r>
            <a:endParaRPr lang="en-US" sz="2400" dirty="0" smtClean="0"/>
          </a:p>
          <a:p>
            <a:pPr marL="0" indent="0">
              <a:lnSpc>
                <a:spcPct val="115000"/>
              </a:lnSpc>
              <a:spcBef>
                <a:spcPts val="0"/>
              </a:spcBef>
              <a:spcAft>
                <a:spcPts val="1200"/>
              </a:spcAft>
              <a:buSzPts val="2800"/>
              <a:buNone/>
            </a:pPr>
            <a:r>
              <a:rPr lang="en-US" sz="2400" dirty="0" smtClean="0"/>
              <a:t>Take the time to align interim assessments with your course map.</a:t>
            </a:r>
            <a:endParaRPr lang="en-US" sz="2400" dirty="0"/>
          </a:p>
          <a:p>
            <a:pPr marL="0" lvl="0" indent="0" algn="l" rtl="0">
              <a:lnSpc>
                <a:spcPct val="115000"/>
              </a:lnSpc>
              <a:spcBef>
                <a:spcPts val="0"/>
              </a:spcBef>
              <a:spcAft>
                <a:spcPts val="1200"/>
              </a:spcAft>
              <a:buSzPts val="2800"/>
              <a:buNone/>
            </a:pPr>
            <a:r>
              <a:rPr lang="en-US" sz="2400" dirty="0" smtClean="0"/>
              <a:t>Know and use the Content Explorer. </a:t>
            </a:r>
            <a:r>
              <a:rPr lang="en-US" sz="1400" dirty="0" smtClean="0"/>
              <a:t>(Even buy the t-shirt.)</a:t>
            </a:r>
          </a:p>
          <a:p>
            <a:pPr marL="0" lvl="0" indent="0" algn="l" rtl="0">
              <a:lnSpc>
                <a:spcPct val="115000"/>
              </a:lnSpc>
              <a:spcBef>
                <a:spcPts val="0"/>
              </a:spcBef>
              <a:spcAft>
                <a:spcPts val="1200"/>
              </a:spcAft>
              <a:buSzPts val="2800"/>
              <a:buNone/>
            </a:pPr>
            <a:r>
              <a:rPr lang="en-US" sz="2400" dirty="0" smtClean="0"/>
              <a:t>Evidence is much more important than data.</a:t>
            </a:r>
          </a:p>
          <a:p>
            <a:pPr marL="0" lvl="0" indent="0" algn="l" rtl="0">
              <a:lnSpc>
                <a:spcPct val="115000"/>
              </a:lnSpc>
              <a:spcBef>
                <a:spcPts val="0"/>
              </a:spcBef>
              <a:spcAft>
                <a:spcPts val="1200"/>
              </a:spcAft>
              <a:buSzPts val="2800"/>
              <a:buNone/>
            </a:pPr>
            <a:r>
              <a:rPr lang="en-US" sz="2400" dirty="0" smtClean="0"/>
              <a:t>Think about the role of </a:t>
            </a:r>
            <a:r>
              <a:rPr lang="en-US" sz="2400" u="sng" dirty="0" smtClean="0"/>
              <a:t>feedback</a:t>
            </a:r>
            <a:r>
              <a:rPr lang="en-US" sz="2400" dirty="0" smtClean="0"/>
              <a:t> in equitable grading practices.</a:t>
            </a:r>
          </a:p>
        </p:txBody>
      </p:sp>
      <p:sp>
        <p:nvSpPr>
          <p:cNvPr id="2" name="Rectangle 1"/>
          <p:cNvSpPr/>
          <p:nvPr/>
        </p:nvSpPr>
        <p:spPr>
          <a:xfrm>
            <a:off x="5685215" y="3106582"/>
            <a:ext cx="2635658"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Photo by </a:t>
            </a:r>
            <a:r>
              <a:rPr lang="en-US" dirty="0">
                <a:latin typeface="Calibri" panose="020F0502020204030204" pitchFamily="34" charset="0"/>
                <a:cs typeface="Calibri" panose="020F0502020204030204" pitchFamily="34" charset="0"/>
                <a:hlinkClick r:id="rId3"/>
              </a:rPr>
              <a:t>Glen Carrie</a:t>
            </a:r>
            <a:r>
              <a:rPr lang="en-US" dirty="0">
                <a:latin typeface="Calibri" panose="020F0502020204030204" pitchFamily="34" charset="0"/>
                <a:cs typeface="Calibri" panose="020F0502020204030204" pitchFamily="34" charset="0"/>
              </a:rPr>
              <a:t> on </a:t>
            </a:r>
            <a:r>
              <a:rPr lang="en-US" dirty="0" err="1">
                <a:latin typeface="Calibri" panose="020F0502020204030204" pitchFamily="34" charset="0"/>
                <a:cs typeface="Calibri" panose="020F0502020204030204" pitchFamily="34" charset="0"/>
                <a:hlinkClick r:id="rId4"/>
              </a:rPr>
              <a:t>Unsplash</a:t>
            </a:r>
            <a:endParaRPr lang="en-US" dirty="0">
              <a:latin typeface="Calibri" panose="020F0502020204030204" pitchFamily="34" charset="0"/>
              <a:cs typeface="Calibri" panose="020F0502020204030204" pitchFamily="34" charset="0"/>
            </a:endParaRPr>
          </a:p>
        </p:txBody>
      </p:sp>
      <p:pic>
        <p:nvPicPr>
          <p:cNvPr id="3" name="Picture 2" title="lightbulb image"/>
          <p:cNvPicPr>
            <a:picLocks noChangeAspect="1"/>
          </p:cNvPicPr>
          <p:nvPr/>
        </p:nvPicPr>
        <p:blipFill rotWithShape="1">
          <a:blip r:embed="rId5">
            <a:extLst>
              <a:ext uri="{28A0092B-C50C-407E-A947-70E740481C1C}">
                <a14:useLocalDpi xmlns:a14="http://schemas.microsoft.com/office/drawing/2010/main" val="0"/>
              </a:ext>
            </a:extLst>
          </a:blip>
          <a:srcRect t="41112"/>
          <a:stretch/>
        </p:blipFill>
        <p:spPr>
          <a:xfrm>
            <a:off x="5806914" y="1328944"/>
            <a:ext cx="2323706" cy="1819607"/>
          </a:xfrm>
          <a:prstGeom prst="rect">
            <a:avLst/>
          </a:prstGeom>
        </p:spPr>
      </p:pic>
    </p:spTree>
    <p:extLst>
      <p:ext uri="{BB962C8B-B14F-4D97-AF65-F5344CB8AC3E}">
        <p14:creationId xmlns:p14="http://schemas.microsoft.com/office/powerpoint/2010/main" val="26755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animEffect transition="in" filter="fade">
                                      <p:cBhvr>
                                        <p:cTn id="7" dur="500"/>
                                        <p:tgtEl>
                                          <p:spTgt spid="1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2" end="2"/>
                                            </p:txEl>
                                          </p:spTgt>
                                        </p:tgtEl>
                                        <p:attrNameLst>
                                          <p:attrName>style.visibility</p:attrName>
                                        </p:attrNameLst>
                                      </p:cBhvr>
                                      <p:to>
                                        <p:strVal val="visible"/>
                                      </p:to>
                                    </p:set>
                                    <p:animEffect transition="in" filter="fade">
                                      <p:cBhvr>
                                        <p:cTn id="12" dur="500"/>
                                        <p:tgtEl>
                                          <p:spTgt spid="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3" end="3"/>
                                            </p:txEl>
                                          </p:spTgt>
                                        </p:tgtEl>
                                        <p:attrNameLst>
                                          <p:attrName>style.visibility</p:attrName>
                                        </p:attrNameLst>
                                      </p:cBhvr>
                                      <p:to>
                                        <p:strVal val="visible"/>
                                      </p:to>
                                    </p:set>
                                    <p:animEffect transition="in" filter="fade">
                                      <p:cBhvr>
                                        <p:cTn id="17" dur="500"/>
                                        <p:tgtEl>
                                          <p:spTgt spid="1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4" end="4"/>
                                            </p:txEl>
                                          </p:spTgt>
                                        </p:tgtEl>
                                        <p:attrNameLst>
                                          <p:attrName>style.visibility</p:attrName>
                                        </p:attrNameLst>
                                      </p:cBhvr>
                                      <p:to>
                                        <p:strVal val="visible"/>
                                      </p:to>
                                    </p:set>
                                    <p:animEffect transition="in" filter="fade">
                                      <p:cBhvr>
                                        <p:cTn id="22" dur="500"/>
                                        <p:tgtEl>
                                          <p:spTgt spid="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
        <p:nvSpPr>
          <p:cNvPr id="174" name="Google Shape;174;p8"/>
          <p:cNvSpPr txBox="1"/>
          <p:nvPr/>
        </p:nvSpPr>
        <p:spPr>
          <a:xfrm>
            <a:off x="193250" y="1343318"/>
            <a:ext cx="8757500" cy="1404595"/>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a:solidFill>
                  <a:srgbClr val="FFFFFF"/>
                </a:solidFill>
                <a:latin typeface="Calibri"/>
                <a:ea typeface="Calibri"/>
                <a:cs typeface="Calibri"/>
                <a:sym typeface="Calibri"/>
              </a:rPr>
              <a:t>Educators can make connections to high-quality instructional practices.</a:t>
            </a: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endParaRPr lang="en-US" sz="3200" i="1" dirty="0" smtClean="0">
              <a:solidFill>
                <a:srgbClr val="FFFFFF"/>
              </a:solidFill>
              <a:latin typeface="Calibri"/>
              <a:ea typeface="Calibri"/>
              <a:cs typeface="Calibri"/>
              <a:sym typeface="Calibri"/>
            </a:endParaRP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r>
              <a:rPr lang="en-US" sz="3200" i="1" dirty="0" smtClean="0">
                <a:solidFill>
                  <a:srgbClr val="FFFFFF"/>
                </a:solidFill>
                <a:latin typeface="Calibri"/>
                <a:ea typeface="Calibri"/>
                <a:cs typeface="Calibri"/>
                <a:sym typeface="Calibri"/>
              </a:rPr>
              <a:t>What is my key learning about this objective?</a:t>
            </a:r>
          </a:p>
          <a:p>
            <a:pPr lvl="0" algn="ctr">
              <a:lnSpc>
                <a:spcPct val="115000"/>
              </a:lnSpc>
              <a:buSzPts val="3200"/>
            </a:pPr>
            <a:endParaRPr lang="en-US" sz="3200" i="1" dirty="0">
              <a:solidFill>
                <a:srgbClr val="FFFFFF"/>
              </a:solidFill>
              <a:latin typeface="Calibri"/>
              <a:ea typeface="Calibri"/>
              <a:cs typeface="Calibri"/>
              <a:sym typeface="Calibri"/>
            </a:endParaRPr>
          </a:p>
          <a:p>
            <a:pPr lvl="0" algn="ctr">
              <a:lnSpc>
                <a:spcPct val="115000"/>
              </a:lnSpc>
              <a:buSzPts val="3200"/>
            </a:pPr>
            <a:r>
              <a:rPr lang="en-US" sz="3200" i="1" dirty="0" smtClean="0">
                <a:solidFill>
                  <a:srgbClr val="FFFFFF"/>
                </a:solidFill>
                <a:latin typeface="Calibri"/>
                <a:ea typeface="Calibri"/>
                <a:cs typeface="Calibri"/>
                <a:sym typeface="Calibri"/>
              </a:rPr>
              <a:t>What is my next action step?</a:t>
            </a:r>
            <a:endParaRPr lang="en-US" sz="3200" i="1" dirty="0">
              <a:solidFill>
                <a:srgbClr val="FFFFFF"/>
              </a:solidFill>
              <a:latin typeface="Calibri"/>
              <a:ea typeface="Calibri"/>
              <a:cs typeface="Calibri"/>
              <a:sym typeface="Calibri"/>
            </a:endParaRP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Reflect &amp; Integrate</a:t>
            </a:r>
            <a:endParaRPr dirty="0"/>
          </a:p>
        </p:txBody>
      </p:sp>
    </p:spTree>
    <p:extLst>
      <p:ext uri="{BB962C8B-B14F-4D97-AF65-F5344CB8AC3E}">
        <p14:creationId xmlns:p14="http://schemas.microsoft.com/office/powerpoint/2010/main" val="4208240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Guide</a:t>
            </a:r>
            <a:endParaRPr lang="en-US" dirty="0"/>
          </a:p>
        </p:txBody>
      </p:sp>
      <p:sp>
        <p:nvSpPr>
          <p:cNvPr id="121" name="Google Shape;121;p4"/>
          <p:cNvSpPr txBox="1">
            <a:spLocks noGrp="1"/>
          </p:cNvSpPr>
          <p:nvPr>
            <p:ph type="sldNum" idx="12"/>
          </p:nvPr>
        </p:nvSpPr>
        <p:spPr/>
        <p:txBody>
          <a:bodyPr/>
          <a:lstStyle/>
          <a:p>
            <a:pPr lvl="0"/>
            <a:fld id="{00000000-1234-1234-1234-123412341234}" type="slidenum">
              <a:rPr lang="en-US" smtClean="0"/>
              <a:pPr lvl="0"/>
              <a:t>4</a:t>
            </a:fld>
            <a:endParaRPr lang="en-US"/>
          </a:p>
        </p:txBody>
      </p:sp>
      <p:graphicFrame>
        <p:nvGraphicFramePr>
          <p:cNvPr id="122" name="Google Shape;122;p4" title="Session Guide Table"/>
          <p:cNvGraphicFramePr/>
          <p:nvPr>
            <p:extLst>
              <p:ext uri="{D42A27DB-BD31-4B8C-83A1-F6EECF244321}">
                <p14:modId xmlns:p14="http://schemas.microsoft.com/office/powerpoint/2010/main" val="2049584173"/>
              </p:ext>
            </p:extLst>
          </p:nvPr>
        </p:nvGraphicFramePr>
        <p:xfrm>
          <a:off x="248165" y="983939"/>
          <a:ext cx="8647650" cy="5296850"/>
        </p:xfrm>
        <a:graphic>
          <a:graphicData uri="http://schemas.openxmlformats.org/drawingml/2006/table">
            <a:tbl>
              <a:tblPr firstRow="1" bandRow="1">
                <a:noFill/>
                <a:tableStyleId>{7FC5C981-BED0-4F5F-AC2D-BFF34246DC16}</a:tableStyleId>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FFFF"/>
                        </a:solidFill>
                        <a:latin typeface="Calibri"/>
                        <a:ea typeface="Calibri"/>
                        <a:cs typeface="Calibri"/>
                        <a:sym typeface="Calibri"/>
                      </a:endParaRPr>
                    </a:p>
                  </a:txBody>
                  <a:tcPr marL="91450" marR="91450" marT="45725" marB="45725" anchor="c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latin typeface="Calibri"/>
                          <a:ea typeface="Calibri"/>
                          <a:cs typeface="Calibri"/>
                          <a:sym typeface="Calibri"/>
                        </a:rPr>
                        <a:t>1</a:t>
                      </a:r>
                      <a:endParaRPr sz="2200" b="1" u="none" strike="noStrike" cap="none">
                        <a:latin typeface="Calibri"/>
                        <a:ea typeface="Calibri"/>
                        <a:cs typeface="Calibri"/>
                        <a:sym typeface="Calibri"/>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latin typeface="Calibri"/>
                          <a:ea typeface="Calibri"/>
                          <a:cs typeface="Calibri"/>
                          <a:sym typeface="Calibri"/>
                        </a:rPr>
                        <a:t>Understanding a Balanced Assessment System</a:t>
                      </a:r>
                      <a:endParaRPr sz="2200" b="1" u="none" strike="noStrike" cap="none">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2</a:t>
                      </a:r>
                      <a:endParaRPr sz="2200" i="1" u="none" strike="noStrike" cap="none">
                        <a:latin typeface="Calibri"/>
                        <a:ea typeface="Calibri"/>
                        <a:cs typeface="Calibri"/>
                        <a:sym typeface="Calibri"/>
                      </a:endParaRPr>
                    </a:p>
                  </a:txBody>
                  <a:tcPr marL="91450" marR="91450" marT="45725" marB="45725" anchor="c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Overview of the OSAS Interim Assessment System</a:t>
                      </a:r>
                      <a:endParaRPr sz="2200" i="1" u="none" strike="noStrike" cap="none">
                        <a:latin typeface="Calibri"/>
                        <a:ea typeface="Calibri"/>
                        <a:cs typeface="Calibri"/>
                        <a:sym typeface="Calibri"/>
                      </a:endParaRPr>
                    </a:p>
                  </a:txBody>
                  <a:tcPr marL="91450" marR="91450" marT="45725" marB="45725" anchor="ctr">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3</a:t>
                      </a:r>
                      <a:endParaRPr sz="2200" i="1" u="none" strike="noStrike" cap="none">
                        <a:latin typeface="Calibri"/>
                        <a:ea typeface="Calibri"/>
                        <a:cs typeface="Calibri"/>
                        <a:sym typeface="Calibri"/>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Using Interim Assessments in the</a:t>
                      </a:r>
                      <a:endParaRPr sz="22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Context of Instructional Practices</a:t>
                      </a:r>
                      <a:endParaRPr sz="2200" i="1" u="none" strike="noStrike" cap="none">
                        <a:latin typeface="Calibri"/>
                        <a:ea typeface="Calibri"/>
                        <a:cs typeface="Calibri"/>
                        <a:sym typeface="Calibri"/>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4</a:t>
                      </a:r>
                      <a:endParaRPr sz="2200" i="1" u="none" strike="noStrike" cap="none">
                        <a:latin typeface="Calibri"/>
                        <a:ea typeface="Calibri"/>
                        <a:cs typeface="Calibri"/>
                        <a:sym typeface="Calibri"/>
                      </a:endParaRPr>
                    </a:p>
                  </a:txBody>
                  <a:tcPr marL="91450" marR="91450" marT="45725" marB="45725" anchor="ctr">
                    <a:lnR w="9525" cap="flat" cmpd="sng">
                      <a:solidFill>
                        <a:srgbClr val="9E9E9E"/>
                      </a:solidFill>
                      <a:prstDash val="solid"/>
                      <a:round/>
                      <a:headEnd type="none" w="sm" len="sm"/>
                      <a:tailEnd type="none" w="sm" len="sm"/>
                    </a:ln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Interim Assessment Administration:</a:t>
                      </a:r>
                      <a:endParaRPr sz="22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Guidance and Support</a:t>
                      </a:r>
                      <a:endParaRPr sz="2200" i="1" u="none" strike="noStrike" cap="none">
                        <a:latin typeface="Calibri"/>
                        <a:ea typeface="Calibri"/>
                        <a:cs typeface="Calibri"/>
                        <a:sym typeface="Calibri"/>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Accessing Interim Assessment Data to Inform Instructional Practices</a:t>
                      </a:r>
                      <a:endParaRPr sz="2200" i="1" u="none" strike="noStrike" cap="none">
                        <a:latin typeface="Calibri"/>
                        <a:ea typeface="Calibri"/>
                        <a:cs typeface="Calibri"/>
                        <a:sym typeface="Calibri"/>
                      </a:endParaRPr>
                    </a:p>
                  </a:txBody>
                  <a:tcPr marL="91450" marR="91450" marT="45725" marB="457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solidFill>
                      <a:srgbClr val="D9D9D9"/>
                    </a:solidFill>
                  </a:tcPr>
                </a:tc>
                <a:extLst>
                  <a:ext uri="{0D108BD9-81ED-4DB2-BD59-A6C34878D82A}">
                    <a16:rowId xmlns:a16="http://schemas.microsoft.com/office/drawing/2014/main" val="10006"/>
                  </a:ext>
                </a:extLst>
              </a:tr>
            </a:tbl>
          </a:graphicData>
        </a:graphic>
      </p:graphicFrame>
      <p:sp>
        <p:nvSpPr>
          <p:cNvPr id="4" name="Rectangle 3" title="Box to highlight content"/>
          <p:cNvSpPr/>
          <p:nvPr/>
        </p:nvSpPr>
        <p:spPr>
          <a:xfrm>
            <a:off x="248165" y="3200400"/>
            <a:ext cx="8647650" cy="7400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title="&quot;You are Here&quot; Map Pin"/>
          <p:cNvPicPr>
            <a:picLocks noChangeAspect="1"/>
          </p:cNvPicPr>
          <p:nvPr/>
        </p:nvPicPr>
        <p:blipFill>
          <a:blip r:embed="rId3"/>
          <a:stretch>
            <a:fillRect/>
          </a:stretch>
        </p:blipFill>
        <p:spPr>
          <a:xfrm>
            <a:off x="452290" y="3251647"/>
            <a:ext cx="486649" cy="63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educator resources menu image"/>
          <p:cNvPicPr>
            <a:picLocks noChangeAspect="1"/>
          </p:cNvPicPr>
          <p:nvPr/>
        </p:nvPicPr>
        <p:blipFill>
          <a:blip r:embed="rId3"/>
          <a:stretch>
            <a:fillRect/>
          </a:stretch>
        </p:blipFill>
        <p:spPr>
          <a:xfrm>
            <a:off x="0" y="1398133"/>
            <a:ext cx="3249307" cy="3742456"/>
          </a:xfrm>
          <a:prstGeom prst="rect">
            <a:avLst/>
          </a:prstGeom>
        </p:spPr>
      </p:pic>
      <p:sp>
        <p:nvSpPr>
          <p:cNvPr id="332" name="Google Shape;332;p2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www.oregon.gov/ode</a:t>
            </a:r>
            <a:endParaRPr sz="3600" dirty="0">
              <a:solidFill>
                <a:schemeClr val="bg1"/>
              </a:solidFill>
            </a:endParaRPr>
          </a:p>
        </p:txBody>
      </p:sp>
      <p:sp>
        <p:nvSpPr>
          <p:cNvPr id="333" name="Google Shape;333;p23"/>
          <p:cNvSpPr txBox="1">
            <a:spLocks noGrp="1"/>
          </p:cNvSpPr>
          <p:nvPr>
            <p:ph type="body" idx="1"/>
          </p:nvPr>
        </p:nvSpPr>
        <p:spPr>
          <a:xfrm>
            <a:off x="591150" y="2074911"/>
            <a:ext cx="8418900" cy="4551300"/>
          </a:xfrm>
          <a:prstGeom prst="rect">
            <a:avLst/>
          </a:prstGeom>
          <a:noFill/>
          <a:ln>
            <a:noFill/>
          </a:ln>
        </p:spPr>
        <p:txBody>
          <a:bodyPr spcFirstLastPara="1" wrap="square" lIns="91425" tIns="45700" rIns="91425" bIns="45700" anchor="t" anchorCtr="0">
            <a:noAutofit/>
          </a:bodyPr>
          <a:lstStyle/>
          <a:p>
            <a:pPr marL="2743200" lvl="0" indent="0" algn="l" rtl="0">
              <a:lnSpc>
                <a:spcPct val="90000"/>
              </a:lnSpc>
              <a:spcBef>
                <a:spcPts val="0"/>
              </a:spcBef>
              <a:spcAft>
                <a:spcPts val="0"/>
              </a:spcAft>
              <a:buSzPts val="2800"/>
              <a:buNone/>
            </a:pPr>
            <a:r>
              <a:rPr lang="en-US" b="1" dirty="0" smtClean="0"/>
              <a:t> </a:t>
            </a:r>
          </a:p>
          <a:p>
            <a:pPr marL="2743200" lvl="0" indent="0" algn="l"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lang="en-US" sz="2400" b="1" u="sng" dirty="0" smtClean="0">
              <a:solidFill>
                <a:schemeClr val="hlink"/>
              </a:solidFill>
              <a:hlinkClick r:id="rId4"/>
            </a:endParaRPr>
          </a:p>
          <a:p>
            <a:pPr marL="0" lvl="0" indent="0" algn="r" rtl="0">
              <a:lnSpc>
                <a:spcPct val="90000"/>
              </a:lnSpc>
              <a:spcBef>
                <a:spcPts val="0"/>
              </a:spcBef>
              <a:spcAft>
                <a:spcPts val="0"/>
              </a:spcAft>
              <a:buSzPts val="2800"/>
              <a:buNone/>
            </a:pPr>
            <a:endParaRPr lang="en-US" sz="2400" b="1" u="sng" dirty="0">
              <a:solidFill>
                <a:schemeClr val="hlink"/>
              </a:solidFill>
              <a:hlinkClick r:id="rId4"/>
            </a:endParaRPr>
          </a:p>
          <a:p>
            <a:pPr marL="0" lvl="0" indent="0" algn="r" rtl="0">
              <a:lnSpc>
                <a:spcPct val="90000"/>
              </a:lnSpc>
              <a:spcBef>
                <a:spcPts val="0"/>
              </a:spcBef>
              <a:spcAft>
                <a:spcPts val="0"/>
              </a:spcAft>
              <a:buSzPts val="2800"/>
              <a:buNone/>
            </a:pPr>
            <a:r>
              <a:rPr lang="en-US" sz="2400" b="1" u="sng" dirty="0" smtClean="0">
                <a:solidFill>
                  <a:schemeClr val="hlink"/>
                </a:solidFill>
                <a:hlinkClick r:id="rId4"/>
              </a:rPr>
              <a:t>Dan </a:t>
            </a:r>
            <a:r>
              <a:rPr lang="en-US" sz="2400" b="1" u="sng" dirty="0">
                <a:solidFill>
                  <a:schemeClr val="hlink"/>
                </a:solidFill>
                <a:hlinkClick r:id="rId4"/>
              </a:rPr>
              <a:t>Farley</a:t>
            </a:r>
            <a:r>
              <a:rPr lang="en-US" sz="2400" b="1" dirty="0"/>
              <a:t>:</a:t>
            </a:r>
            <a:r>
              <a:rPr lang="en-US" sz="2400" dirty="0"/>
              <a:t> </a:t>
            </a:r>
            <a:r>
              <a:rPr lang="en-US" sz="2400" i="1" dirty="0"/>
              <a:t>Director of Assessment </a:t>
            </a:r>
            <a:endParaRPr sz="2400" i="1" dirty="0"/>
          </a:p>
          <a:p>
            <a:pPr marL="914400" lvl="1" indent="-27940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1800"/>
              <a:buNone/>
            </a:pPr>
            <a:r>
              <a:rPr lang="en-US" sz="2400" b="1" u="sng" dirty="0" smtClean="0">
                <a:solidFill>
                  <a:schemeClr val="hlink"/>
                </a:solidFill>
                <a:hlinkClick r:id="rId5"/>
              </a:rPr>
              <a:t>Andrew </a:t>
            </a:r>
            <a:r>
              <a:rPr lang="en-US" sz="2400" b="1" u="sng" dirty="0">
                <a:solidFill>
                  <a:schemeClr val="hlink"/>
                </a:solidFill>
                <a:hlinkClick r:id="rId5"/>
              </a:rPr>
              <a:t>Byerley</a:t>
            </a:r>
            <a:r>
              <a:rPr lang="en-US" sz="2400" b="1" dirty="0"/>
              <a:t>:</a:t>
            </a:r>
            <a:r>
              <a:rPr lang="en-US" sz="2400" i="1" dirty="0"/>
              <a:t> Mathematics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smtClean="0">
                <a:solidFill>
                  <a:schemeClr val="hlink"/>
                </a:solidFill>
                <a:hlinkClick r:id="rId6"/>
              </a:rPr>
              <a:t>Mark Freed</a:t>
            </a:r>
            <a:r>
              <a:rPr lang="en-US" sz="2400" b="1" dirty="0" smtClean="0"/>
              <a:t>: </a:t>
            </a:r>
            <a:r>
              <a:rPr lang="en-US" sz="2400" i="1" dirty="0" smtClean="0"/>
              <a:t>Mathematics Education Specialist</a:t>
            </a:r>
          </a:p>
          <a:p>
            <a:pPr marL="0" lvl="0" indent="0" algn="r" rtl="0">
              <a:lnSpc>
                <a:spcPct val="90000"/>
              </a:lnSpc>
              <a:spcBef>
                <a:spcPts val="0"/>
              </a:spcBef>
              <a:spcAft>
                <a:spcPts val="0"/>
              </a:spcAft>
              <a:buSzPts val="1800"/>
              <a:buNone/>
            </a:pPr>
            <a:endParaRPr lang="en-US" sz="2400" i="1" dirty="0" smtClean="0"/>
          </a:p>
          <a:p>
            <a:pPr marL="0" lvl="0" indent="0" algn="r" rtl="0">
              <a:lnSpc>
                <a:spcPct val="90000"/>
              </a:lnSpc>
              <a:spcBef>
                <a:spcPts val="0"/>
              </a:spcBef>
              <a:spcAft>
                <a:spcPts val="0"/>
              </a:spcAft>
              <a:buSzPts val="1800"/>
              <a:buNone/>
            </a:pPr>
            <a:r>
              <a:rPr lang="en-US" sz="2400" b="1" dirty="0" smtClean="0">
                <a:hlinkClick r:id="rId7"/>
              </a:rPr>
              <a:t>Tom Thompson</a:t>
            </a:r>
            <a:r>
              <a:rPr lang="en-US" sz="2400" b="1" dirty="0" smtClean="0"/>
              <a:t>:</a:t>
            </a:r>
            <a:r>
              <a:rPr lang="en-US" sz="2400" i="1" dirty="0" smtClean="0"/>
              <a:t> STEM Education Specialist</a:t>
            </a:r>
            <a:endParaRPr sz="2400" dirty="0"/>
          </a:p>
        </p:txBody>
      </p:sp>
      <p:sp>
        <p:nvSpPr>
          <p:cNvPr id="334" name="Google Shape;334;p23"/>
          <p:cNvSpPr txBox="1"/>
          <p:nvPr/>
        </p:nvSpPr>
        <p:spPr>
          <a:xfrm>
            <a:off x="105430" y="6154700"/>
            <a:ext cx="35286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Arial"/>
                <a:ea typeface="Arial"/>
                <a:cs typeface="Arial"/>
                <a:sym typeface="Arial"/>
              </a:rPr>
              <a:t>Photo by</a:t>
            </a:r>
            <a:r>
              <a:rPr lang="en-US" sz="1100" b="0" i="0" u="none" strike="noStrike" cap="none" dirty="0">
                <a:solidFill>
                  <a:schemeClr val="tx1"/>
                </a:solidFill>
                <a:uFill>
                  <a:noFill/>
                </a:u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dirty="0" err="1">
                <a:solidFill>
                  <a:srgbClr val="FFFFFF"/>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Volodymyr</a:t>
            </a:r>
            <a:r>
              <a:rPr lang="en-US" sz="1100" b="0" i="0" u="sng" strike="noStrike" cap="none" dirty="0">
                <a:solidFill>
                  <a:srgbClr val="FFFFFF"/>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dirty="0" err="1">
                <a:solidFill>
                  <a:srgbClr val="FFFFFF"/>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Hryshchenko</a:t>
            </a:r>
            <a:r>
              <a:rPr lang="en-US" sz="1100" b="0" i="0" u="none" strike="noStrike" cap="none" dirty="0">
                <a:solidFill>
                  <a:srgbClr val="FFFFFF"/>
                </a:solidFill>
                <a:latin typeface="Arial"/>
                <a:ea typeface="Arial"/>
                <a:cs typeface="Arial"/>
                <a:sym typeface="Arial"/>
              </a:rPr>
              <a:t> </a:t>
            </a:r>
            <a:r>
              <a:rPr lang="en-US" sz="1100" b="0" i="0" u="none" strike="noStrike" cap="none" dirty="0">
                <a:solidFill>
                  <a:schemeClr val="tx1"/>
                </a:solidFill>
                <a:latin typeface="Arial"/>
                <a:ea typeface="Arial"/>
                <a:cs typeface="Arial"/>
                <a:sym typeface="Arial"/>
              </a:rPr>
              <a:t>on</a:t>
            </a:r>
            <a:r>
              <a:rPr lang="en-US" sz="1100" b="0" i="0" u="none" strike="noStrike" cap="none" dirty="0">
                <a:solidFill>
                  <a:srgbClr val="FFFFFF"/>
                </a:solidFill>
                <a:uFill>
                  <a:noFill/>
                </a:u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dirty="0" err="1">
                <a:solidFill>
                  <a:srgbClr val="FFFFFF"/>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sz="1400" b="0" i="0" u="none" strike="noStrike" cap="none" dirty="0">
              <a:solidFill>
                <a:srgbClr val="FFFFFF"/>
              </a:solidFill>
              <a:latin typeface="Arial"/>
              <a:ea typeface="Arial"/>
              <a:cs typeface="Arial"/>
              <a:sym typeface="Arial"/>
            </a:endParaRPr>
          </a:p>
        </p:txBody>
      </p:sp>
      <p:pic>
        <p:nvPicPr>
          <p:cNvPr id="335" name="Google Shape;335;p23" title="Question and Contact visual picture"/>
          <p:cNvPicPr preferRelativeResize="0"/>
          <p:nvPr/>
        </p:nvPicPr>
        <p:blipFill rotWithShape="1">
          <a:blip r:embed="rId10">
            <a:alphaModFix/>
          </a:blip>
          <a:srcRect/>
          <a:stretch/>
        </p:blipFill>
        <p:spPr>
          <a:xfrm>
            <a:off x="5132892" y="1850620"/>
            <a:ext cx="2522810" cy="1556082"/>
          </a:xfrm>
          <a:prstGeom prst="rect">
            <a:avLst/>
          </a:prstGeom>
          <a:noFill/>
          <a:ln>
            <a:noFill/>
          </a:ln>
        </p:spPr>
      </p:pic>
      <p:sp>
        <p:nvSpPr>
          <p:cNvPr id="337" name="Google Shape;337;p23" title="Box to highlight content"/>
          <p:cNvSpPr/>
          <p:nvPr/>
        </p:nvSpPr>
        <p:spPr>
          <a:xfrm>
            <a:off x="103163" y="4290646"/>
            <a:ext cx="1832754" cy="35169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descr="Diversity of Oregon Students" title="Oregon’s Statewide Assessment System"/>
          <p:cNvPicPr preferRelativeResize="0"/>
          <p:nvPr/>
        </p:nvPicPr>
        <p:blipFill rotWithShape="1">
          <a:blip r:embed="rId3">
            <a:alphaModFix/>
          </a:blip>
          <a:srcRect/>
          <a:stretch/>
        </p:blipFill>
        <p:spPr>
          <a:xfrm>
            <a:off x="0" y="4748650"/>
            <a:ext cx="9143999" cy="2109350"/>
          </a:xfrm>
          <a:prstGeom prst="rect">
            <a:avLst/>
          </a:prstGeom>
          <a:noFill/>
          <a:ln>
            <a:noFill/>
          </a:ln>
        </p:spPr>
      </p:pic>
      <p:sp>
        <p:nvSpPr>
          <p:cNvPr id="146" name="Google Shape;146;p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147" name="Google Shape;147;p6"/>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300" dirty="0" smtClean="0">
                <a:solidFill>
                  <a:srgbClr val="000000"/>
                </a:solidFill>
              </a:rPr>
              <a:t>Oregon </a:t>
            </a:r>
            <a:r>
              <a:rPr lang="en-US" sz="3300" dirty="0">
                <a:solidFill>
                  <a:srgbClr val="000000"/>
                </a:solidFill>
              </a:rPr>
              <a:t>Statewide Assessment System</a:t>
            </a:r>
            <a:br>
              <a:rPr lang="en-US" sz="3300" dirty="0">
                <a:solidFill>
                  <a:srgbClr val="000000"/>
                </a:solidFill>
              </a:rPr>
            </a:br>
            <a:r>
              <a:rPr lang="en-US" sz="3300" dirty="0">
                <a:solidFill>
                  <a:srgbClr val="000000"/>
                </a:solidFill>
              </a:rPr>
              <a:t>Guiding Principles</a:t>
            </a:r>
            <a:endParaRPr sz="3300" dirty="0">
              <a:solidFill>
                <a:srgbClr val="000000"/>
              </a:solidFill>
            </a:endParaRPr>
          </a:p>
        </p:txBody>
      </p:sp>
      <p:sp>
        <p:nvSpPr>
          <p:cNvPr id="148" name="Google Shape;148;p6"/>
          <p:cNvSpPr txBox="1"/>
          <p:nvPr/>
        </p:nvSpPr>
        <p:spPr>
          <a:xfrm>
            <a:off x="12688" y="2559962"/>
            <a:ext cx="9144000" cy="22712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200"/>
              <a:buFont typeface="Arial"/>
              <a:buNone/>
            </a:pPr>
            <a:r>
              <a:rPr lang="en-US" sz="2800" b="1" dirty="0">
                <a:solidFill>
                  <a:srgbClr val="0F75BC"/>
                </a:solidFill>
                <a:latin typeface="Calibri"/>
                <a:ea typeface="Calibri"/>
                <a:cs typeface="Calibri"/>
                <a:sym typeface="Calibri"/>
              </a:rPr>
              <a:t>Center </a:t>
            </a:r>
            <a:r>
              <a:rPr lang="en-US" sz="2800" b="1" i="0" u="none" strike="noStrike" cap="none" dirty="0">
                <a:solidFill>
                  <a:srgbClr val="0F75BC"/>
                </a:solidFill>
                <a:latin typeface="Calibri"/>
                <a:ea typeface="Calibri"/>
                <a:cs typeface="Calibri"/>
                <a:sym typeface="Calibri"/>
              </a:rPr>
              <a:t>E</a:t>
            </a:r>
            <a:r>
              <a:rPr lang="en-US" sz="2800" b="1" dirty="0">
                <a:solidFill>
                  <a:srgbClr val="0F75BC"/>
                </a:solidFill>
                <a:latin typeface="Calibri"/>
                <a:ea typeface="Calibri"/>
                <a:cs typeface="Calibri"/>
                <a:sym typeface="Calibri"/>
              </a:rPr>
              <a:t>quity</a:t>
            </a:r>
            <a:endParaRPr sz="2800" b="0" i="1" u="none" strike="noStrike" cap="none" dirty="0">
              <a:solidFill>
                <a:schemeClr val="dk1"/>
              </a:solidFill>
              <a:latin typeface="Calibri"/>
              <a:ea typeface="Calibri"/>
              <a:cs typeface="Calibri"/>
              <a:sym typeface="Calibri"/>
            </a:endParaRPr>
          </a:p>
          <a:p>
            <a:pPr marL="0" marR="0" lvl="0" indent="0" algn="ctr" rtl="0">
              <a:lnSpc>
                <a:spcPct val="115000"/>
              </a:lnSpc>
              <a:spcBef>
                <a:spcPts val="100"/>
              </a:spcBef>
              <a:spcAft>
                <a:spcPts val="0"/>
              </a:spcAft>
              <a:buClr>
                <a:srgbClr val="000000"/>
              </a:buClr>
              <a:buSzPts val="2800"/>
              <a:buFont typeface="Arial"/>
              <a:buNone/>
            </a:pPr>
            <a:r>
              <a:rPr lang="en-US" sz="2800" b="1" dirty="0">
                <a:solidFill>
                  <a:srgbClr val="0F75BC"/>
                </a:solidFill>
                <a:latin typeface="Calibri"/>
                <a:ea typeface="Calibri"/>
                <a:cs typeface="Calibri"/>
                <a:sym typeface="Calibri"/>
              </a:rPr>
              <a:t>Cultivate Connections &amp; Relationships</a:t>
            </a:r>
            <a:endParaRPr sz="2800" b="1" dirty="0">
              <a:solidFill>
                <a:srgbClr val="0F75BC"/>
              </a:solidFill>
              <a:latin typeface="Calibri"/>
              <a:ea typeface="Calibri"/>
              <a:cs typeface="Calibri"/>
              <a:sym typeface="Calibri"/>
            </a:endParaRPr>
          </a:p>
          <a:p>
            <a:pPr marL="0" marR="0" lvl="0" indent="0" algn="ctr" rtl="0">
              <a:lnSpc>
                <a:spcPct val="115000"/>
              </a:lnSpc>
              <a:spcBef>
                <a:spcPts val="100"/>
              </a:spcBef>
              <a:spcAft>
                <a:spcPts val="0"/>
              </a:spcAft>
              <a:buClr>
                <a:srgbClr val="000000"/>
              </a:buClr>
              <a:buSzPts val="2800"/>
              <a:buFont typeface="Arial"/>
              <a:buNone/>
            </a:pPr>
            <a:r>
              <a:rPr lang="en-US" sz="2800" b="1" dirty="0">
                <a:solidFill>
                  <a:srgbClr val="0F75BC"/>
                </a:solidFill>
                <a:latin typeface="Calibri"/>
                <a:ea typeface="Calibri"/>
                <a:cs typeface="Calibri"/>
                <a:sym typeface="Calibri"/>
              </a:rPr>
              <a:t>Use the Right Assessment for the Right Purpose</a:t>
            </a:r>
            <a:endParaRPr sz="2800" b="1" dirty="0">
              <a:solidFill>
                <a:srgbClr val="0F75BC"/>
              </a:solidFill>
              <a:latin typeface="Calibri"/>
              <a:ea typeface="Calibri"/>
              <a:cs typeface="Calibri"/>
              <a:sym typeface="Calibri"/>
            </a:endParaRPr>
          </a:p>
          <a:p>
            <a:pPr marL="0" marR="0" lvl="0" indent="0" algn="ctr" rtl="0">
              <a:lnSpc>
                <a:spcPct val="115000"/>
              </a:lnSpc>
              <a:spcBef>
                <a:spcPts val="100"/>
              </a:spcBef>
              <a:spcAft>
                <a:spcPts val="0"/>
              </a:spcAft>
              <a:buClr>
                <a:srgbClr val="000000"/>
              </a:buClr>
              <a:buSzPts val="2800"/>
              <a:buFont typeface="Arial"/>
              <a:buNone/>
            </a:pPr>
            <a:r>
              <a:rPr lang="en-US" sz="2800" b="1" dirty="0">
                <a:solidFill>
                  <a:srgbClr val="0F75BC"/>
                </a:solidFill>
                <a:latin typeface="Calibri"/>
                <a:ea typeface="Calibri"/>
                <a:cs typeface="Calibri"/>
                <a:sym typeface="Calibri"/>
              </a:rPr>
              <a:t>Be Transparent</a:t>
            </a:r>
            <a:endParaRPr sz="2800" b="1" dirty="0">
              <a:solidFill>
                <a:srgbClr val="0F75BC"/>
              </a:solidFill>
              <a:latin typeface="Calibri"/>
              <a:ea typeface="Calibri"/>
              <a:cs typeface="Calibri"/>
              <a:sym typeface="Calibri"/>
            </a:endParaRPr>
          </a:p>
        </p:txBody>
      </p:sp>
      <p:sp>
        <p:nvSpPr>
          <p:cNvPr id="2" name="Rectangle 1"/>
          <p:cNvSpPr/>
          <p:nvPr/>
        </p:nvSpPr>
        <p:spPr>
          <a:xfrm>
            <a:off x="0" y="1466525"/>
            <a:ext cx="9143999" cy="941796"/>
          </a:xfrm>
          <a:prstGeom prst="rect">
            <a:avLst/>
          </a:prstGeom>
          <a:ln w="38100">
            <a:solidFill>
              <a:srgbClr val="FFC000"/>
            </a:solidFill>
          </a:ln>
        </p:spPr>
        <p:txBody>
          <a:bodyPr wrap="square">
            <a:spAutoFit/>
          </a:bodyPr>
          <a:lstStyle/>
          <a:p>
            <a:pPr lvl="0" algn="ctr">
              <a:lnSpc>
                <a:spcPct val="115000"/>
              </a:lnSpc>
              <a:buClr>
                <a:schemeClr val="dk1"/>
              </a:buClr>
              <a:buSzPts val="1100"/>
            </a:pPr>
            <a:r>
              <a:rPr lang="en-US" sz="2400" b="1" i="1" dirty="0" smtClean="0">
                <a:solidFill>
                  <a:srgbClr val="0F75BC"/>
                </a:solidFill>
                <a:latin typeface="Calibri" panose="020F0502020204030204" pitchFamily="34" charset="0"/>
                <a:cs typeface="Calibri" panose="020F0502020204030204" pitchFamily="34" charset="0"/>
              </a:rPr>
              <a:t>A balanced </a:t>
            </a:r>
            <a:r>
              <a:rPr lang="en-US" sz="2400" b="1" i="1" dirty="0">
                <a:solidFill>
                  <a:srgbClr val="0F75BC"/>
                </a:solidFill>
                <a:latin typeface="Calibri" panose="020F0502020204030204" pitchFamily="34" charset="0"/>
                <a:cs typeface="Calibri" panose="020F0502020204030204" pitchFamily="34" charset="0"/>
              </a:rPr>
              <a:t>assessment system </a:t>
            </a:r>
            <a:r>
              <a:rPr lang="en-US" sz="2400" b="1" i="1" dirty="0" smtClean="0">
                <a:solidFill>
                  <a:srgbClr val="0F75BC"/>
                </a:solidFill>
                <a:latin typeface="Calibri" panose="020F0502020204030204" pitchFamily="34" charset="0"/>
                <a:cs typeface="Calibri" panose="020F0502020204030204" pitchFamily="34" charset="0"/>
              </a:rPr>
              <a:t>is vital </a:t>
            </a:r>
            <a:r>
              <a:rPr lang="en-US" sz="2400" b="1" i="1" dirty="0">
                <a:solidFill>
                  <a:srgbClr val="0F75BC"/>
                </a:solidFill>
                <a:latin typeface="Calibri" panose="020F0502020204030204" pitchFamily="34" charset="0"/>
                <a:cs typeface="Calibri" panose="020F0502020204030204" pitchFamily="34" charset="0"/>
              </a:rPr>
              <a:t>to </a:t>
            </a:r>
            <a:r>
              <a:rPr lang="en-US" sz="2400" b="1" i="1" dirty="0" smtClean="0">
                <a:solidFill>
                  <a:srgbClr val="0F75BC"/>
                </a:solidFill>
                <a:latin typeface="Calibri" panose="020F0502020204030204" pitchFamily="34" charset="0"/>
                <a:cs typeface="Calibri" panose="020F0502020204030204" pitchFamily="34" charset="0"/>
              </a:rPr>
              <a:t>achieve an </a:t>
            </a:r>
            <a:r>
              <a:rPr lang="en-US" sz="2400" b="1" i="1" dirty="0">
                <a:solidFill>
                  <a:srgbClr val="0F75BC"/>
                </a:solidFill>
                <a:latin typeface="Calibri" panose="020F0502020204030204" pitchFamily="34" charset="0"/>
                <a:cs typeface="Calibri" panose="020F0502020204030204" pitchFamily="34" charset="0"/>
              </a:rPr>
              <a:t>equitable, </a:t>
            </a:r>
            <a:endParaRPr lang="en-US" sz="2400" b="1" i="1" dirty="0" smtClean="0">
              <a:solidFill>
                <a:srgbClr val="0F75BC"/>
              </a:solidFill>
              <a:latin typeface="Calibri" panose="020F0502020204030204" pitchFamily="34" charset="0"/>
              <a:cs typeface="Calibri" panose="020F0502020204030204" pitchFamily="34" charset="0"/>
            </a:endParaRPr>
          </a:p>
          <a:p>
            <a:pPr lvl="0" algn="ctr">
              <a:lnSpc>
                <a:spcPct val="115000"/>
              </a:lnSpc>
              <a:buClr>
                <a:schemeClr val="dk1"/>
              </a:buClr>
              <a:buSzPts val="1100"/>
            </a:pPr>
            <a:r>
              <a:rPr lang="en-US" sz="2400" b="1" i="1" dirty="0" smtClean="0">
                <a:solidFill>
                  <a:srgbClr val="0F75BC"/>
                </a:solidFill>
                <a:latin typeface="Calibri" panose="020F0502020204030204" pitchFamily="34" charset="0"/>
                <a:cs typeface="Calibri" panose="020F0502020204030204" pitchFamily="34" charset="0"/>
              </a:rPr>
              <a:t>high-quality </a:t>
            </a:r>
            <a:r>
              <a:rPr lang="en-US" sz="2400" b="1" i="1" dirty="0">
                <a:solidFill>
                  <a:srgbClr val="0F75BC"/>
                </a:solidFill>
                <a:latin typeface="Calibri" panose="020F0502020204030204" pitchFamily="34" charset="0"/>
                <a:cs typeface="Calibri" panose="020F0502020204030204" pitchFamily="34" charset="0"/>
              </a:rPr>
              <a:t>education for all </a:t>
            </a:r>
            <a:r>
              <a:rPr lang="en-US" sz="2400" b="1" i="1" dirty="0" smtClean="0">
                <a:solidFill>
                  <a:srgbClr val="0F75BC"/>
                </a:solidFill>
                <a:latin typeface="Calibri" panose="020F0502020204030204" pitchFamily="34" charset="0"/>
                <a:cs typeface="Calibri" panose="020F0502020204030204" pitchFamily="34" charset="0"/>
              </a:rPr>
              <a:t>students.</a:t>
            </a:r>
            <a:endParaRPr lang="en-US" sz="2400" i="1" dirty="0">
              <a:solidFill>
                <a:srgbClr val="0F75BC"/>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Session </a:t>
            </a:r>
            <a:r>
              <a:rPr lang="en-US" b="1">
                <a:solidFill>
                  <a:schemeClr val="lt1"/>
                </a:solidFill>
              </a:rPr>
              <a:t>Objectives</a:t>
            </a:r>
            <a:endParaRPr>
              <a:solidFill>
                <a:schemeClr val="lt1"/>
              </a:solidFill>
            </a:endParaRPr>
          </a:p>
        </p:txBody>
      </p:sp>
      <p:sp>
        <p:nvSpPr>
          <p:cNvPr id="129" name="Google Shape;129;p5"/>
          <p:cNvSpPr txBox="1">
            <a:spLocks noGrp="1"/>
          </p:cNvSpPr>
          <p:nvPr>
            <p:ph type="body" idx="1"/>
          </p:nvPr>
        </p:nvSpPr>
        <p:spPr>
          <a:xfrm>
            <a:off x="346840" y="2242686"/>
            <a:ext cx="84189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By the end</a:t>
            </a:r>
            <a:r>
              <a:rPr lang="en-US" dirty="0"/>
              <a:t> of this session, educators will be able to:</a:t>
            </a:r>
            <a:endParaRPr dirty="0"/>
          </a:p>
          <a:p>
            <a:pPr marL="0" lvl="1" indent="0" algn="l" rtl="0">
              <a:lnSpc>
                <a:spcPct val="90000"/>
              </a:lnSpc>
              <a:spcBef>
                <a:spcPts val="0"/>
              </a:spcBef>
              <a:spcAft>
                <a:spcPts val="0"/>
              </a:spcAft>
              <a:buSzPts val="2800"/>
              <a:buNone/>
            </a:pPr>
            <a:endParaRPr dirty="0"/>
          </a:p>
          <a:p>
            <a:pPr marL="457200" lvl="0" indent="-381000" algn="l" rtl="0">
              <a:lnSpc>
                <a:spcPct val="115000"/>
              </a:lnSpc>
              <a:spcBef>
                <a:spcPts val="0"/>
              </a:spcBef>
              <a:spcAft>
                <a:spcPts val="0"/>
              </a:spcAft>
              <a:buSzPts val="2400"/>
              <a:buFont typeface="Calibri"/>
              <a:buChar char="•"/>
            </a:pPr>
            <a:r>
              <a:rPr lang="en-US" sz="2400" dirty="0" smtClean="0"/>
              <a:t>Determine the purpose of interim assessments within a grade-level course map.</a:t>
            </a:r>
            <a:endParaRPr sz="2400" dirty="0"/>
          </a:p>
          <a:p>
            <a:pPr marL="457200" lvl="0" indent="-381000" algn="l" rtl="0">
              <a:lnSpc>
                <a:spcPct val="115000"/>
              </a:lnSpc>
              <a:spcBef>
                <a:spcPts val="1000"/>
              </a:spcBef>
              <a:spcAft>
                <a:spcPts val="0"/>
              </a:spcAft>
              <a:buSzPts val="2400"/>
              <a:buFont typeface="Calibri"/>
              <a:buChar char="•"/>
            </a:pPr>
            <a:r>
              <a:rPr lang="en-US" sz="2400" dirty="0" smtClean="0"/>
              <a:t>Utilize the Content Explorer and Interim Assessments Overview to select the appropriate interim assessment.</a:t>
            </a:r>
            <a:endParaRPr sz="2400" dirty="0"/>
          </a:p>
          <a:p>
            <a:pPr marL="457200" lvl="0" indent="-381000" algn="l" rtl="0">
              <a:lnSpc>
                <a:spcPct val="115000"/>
              </a:lnSpc>
              <a:spcBef>
                <a:spcPts val="1000"/>
              </a:spcBef>
              <a:spcAft>
                <a:spcPts val="1000"/>
              </a:spcAft>
              <a:buSzPts val="2400"/>
              <a:buFont typeface="Calibri"/>
              <a:buChar char="•"/>
            </a:pPr>
            <a:r>
              <a:rPr lang="en-US" sz="2400" dirty="0"/>
              <a:t>Make connections to </a:t>
            </a:r>
            <a:r>
              <a:rPr lang="en-US" sz="2400" dirty="0" smtClean="0"/>
              <a:t>high-quality instructional practices.</a:t>
            </a:r>
            <a:endParaRP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174" name="Google Shape;174;p8"/>
          <p:cNvSpPr txBox="1"/>
          <p:nvPr/>
        </p:nvSpPr>
        <p:spPr>
          <a:xfrm>
            <a:off x="460349" y="2045202"/>
            <a:ext cx="8504541" cy="2802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US" sz="3200" b="0" i="1" u="none" strike="noStrike" cap="none" dirty="0" smtClean="0">
                <a:solidFill>
                  <a:srgbClr val="FFFFFF"/>
                </a:solidFill>
                <a:latin typeface="Calibri"/>
                <a:ea typeface="Calibri"/>
                <a:cs typeface="Calibri"/>
                <a:sym typeface="Calibri"/>
              </a:rPr>
              <a:t>Session 1: </a:t>
            </a:r>
          </a:p>
          <a:p>
            <a:pPr marL="0" marR="0" lvl="0" indent="0" algn="l" rtl="0">
              <a:lnSpc>
                <a:spcPct val="115000"/>
              </a:lnSpc>
              <a:spcBef>
                <a:spcPts val="0"/>
              </a:spcBef>
              <a:spcAft>
                <a:spcPts val="0"/>
              </a:spcAft>
              <a:buClr>
                <a:srgbClr val="000000"/>
              </a:buClr>
              <a:buSzPts val="3200"/>
              <a:buFont typeface="Arial"/>
              <a:buNone/>
            </a:pPr>
            <a:r>
              <a:rPr lang="en-US" sz="3200" b="0" i="1" u="none" strike="noStrike" cap="none" dirty="0" smtClean="0">
                <a:solidFill>
                  <a:srgbClr val="FFFFFF"/>
                </a:solidFill>
                <a:latin typeface="Calibri"/>
                <a:ea typeface="Calibri"/>
                <a:cs typeface="Calibri"/>
                <a:sym typeface="Calibri"/>
              </a:rPr>
              <a:t>Understanding a Balanced Assessment System</a:t>
            </a:r>
          </a:p>
          <a:p>
            <a:pPr marL="0" marR="0" lvl="0" indent="0" algn="l" rtl="0">
              <a:lnSpc>
                <a:spcPct val="115000"/>
              </a:lnSpc>
              <a:spcBef>
                <a:spcPts val="0"/>
              </a:spcBef>
              <a:spcAft>
                <a:spcPts val="0"/>
              </a:spcAft>
              <a:buClr>
                <a:srgbClr val="000000"/>
              </a:buClr>
              <a:buSzPts val="3200"/>
              <a:buFont typeface="Arial"/>
              <a:buNone/>
            </a:pPr>
            <a:endParaRPr lang="en-US" sz="3200" i="1" dirty="0">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200"/>
              <a:buFont typeface="Arial"/>
              <a:buNone/>
            </a:pPr>
            <a:r>
              <a:rPr lang="en-US" sz="3200" b="0" i="1" u="none" strike="noStrike" cap="none" dirty="0" smtClean="0">
                <a:solidFill>
                  <a:srgbClr val="FFFFFF"/>
                </a:solidFill>
                <a:latin typeface="Calibri"/>
                <a:ea typeface="Calibri"/>
                <a:cs typeface="Calibri"/>
                <a:sym typeface="Calibri"/>
              </a:rPr>
              <a:t>Session 2: </a:t>
            </a:r>
          </a:p>
          <a:p>
            <a:pPr marL="0" marR="0" lvl="0" indent="0" algn="l" rtl="0">
              <a:lnSpc>
                <a:spcPct val="115000"/>
              </a:lnSpc>
              <a:spcBef>
                <a:spcPts val="0"/>
              </a:spcBef>
              <a:spcAft>
                <a:spcPts val="0"/>
              </a:spcAft>
              <a:buClr>
                <a:srgbClr val="000000"/>
              </a:buClr>
              <a:buSzPts val="3200"/>
              <a:buFont typeface="Arial"/>
              <a:buNone/>
            </a:pPr>
            <a:r>
              <a:rPr lang="en-US" sz="3200" b="0" i="1" u="none" strike="noStrike" cap="none" dirty="0" smtClean="0">
                <a:solidFill>
                  <a:srgbClr val="FFFFFF"/>
                </a:solidFill>
                <a:latin typeface="Calibri"/>
                <a:ea typeface="Calibri"/>
                <a:cs typeface="Calibri"/>
                <a:sym typeface="Calibri"/>
              </a:rPr>
              <a:t>Overview of the OSAS Interim Assessment System</a:t>
            </a:r>
            <a:endParaRPr sz="3200" b="0" i="1" u="none" strike="noStrike" cap="none" dirty="0">
              <a:solidFill>
                <a:srgbClr val="FFFFFF"/>
              </a:solidFill>
              <a:latin typeface="Calibri"/>
              <a:ea typeface="Calibri"/>
              <a:cs typeface="Calibri"/>
              <a:sym typeface="Calibri"/>
            </a:endParaRP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Quick Series Recap…</a:t>
            </a:r>
            <a:endParaRPr dirty="0"/>
          </a:p>
        </p:txBody>
      </p:sp>
    </p:spTree>
    <p:extLst>
      <p:ext uri="{BB962C8B-B14F-4D97-AF65-F5344CB8AC3E}">
        <p14:creationId xmlns:p14="http://schemas.microsoft.com/office/powerpoint/2010/main" val="246987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dirty="0" smtClean="0"/>
              <a:t>Session 1</a:t>
            </a:r>
            <a:endParaRPr dirty="0"/>
          </a:p>
        </p:txBody>
      </p:sp>
      <p:sp>
        <p:nvSpPr>
          <p:cNvPr id="191" name="Google Shape;191;p1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92" name="Google Shape;192;p10" title="Balanced Assessment System"/>
          <p:cNvPicPr preferRelativeResize="0"/>
          <p:nvPr/>
        </p:nvPicPr>
        <p:blipFill rotWithShape="1">
          <a:blip r:embed="rId3">
            <a:alphaModFix/>
          </a:blip>
          <a:srcRect/>
          <a:stretch/>
        </p:blipFill>
        <p:spPr>
          <a:xfrm>
            <a:off x="292661" y="1124981"/>
            <a:ext cx="4236919" cy="2844078"/>
          </a:xfrm>
          <a:prstGeom prst="rect">
            <a:avLst/>
          </a:prstGeom>
          <a:noFill/>
          <a:ln>
            <a:noFill/>
          </a:ln>
        </p:spPr>
      </p:pic>
      <p:pic>
        <p:nvPicPr>
          <p:cNvPr id="2" name="Picture 1" title="Balanced Assessment System"/>
          <p:cNvPicPr>
            <a:picLocks noChangeAspect="1"/>
          </p:cNvPicPr>
          <p:nvPr/>
        </p:nvPicPr>
        <p:blipFill>
          <a:blip r:embed="rId4"/>
          <a:stretch>
            <a:fillRect/>
          </a:stretch>
        </p:blipFill>
        <p:spPr>
          <a:xfrm>
            <a:off x="4663943" y="4413793"/>
            <a:ext cx="4314089" cy="1888431"/>
          </a:xfrm>
          <a:prstGeom prst="rect">
            <a:avLst/>
          </a:prstGeom>
        </p:spPr>
      </p:pic>
      <p:pic>
        <p:nvPicPr>
          <p:cNvPr id="6" name="Google Shape;224;p12" descr="Euskal Herria Bildu - EAEko etxebizitza legea"/>
          <p:cNvPicPr preferRelativeResize="0"/>
          <p:nvPr/>
        </p:nvPicPr>
        <p:blipFill rotWithShape="1">
          <a:blip r:embed="rId5">
            <a:alphaModFix/>
          </a:blip>
          <a:srcRect/>
          <a:stretch/>
        </p:blipFill>
        <p:spPr>
          <a:xfrm>
            <a:off x="7150922" y="3674621"/>
            <a:ext cx="632366" cy="632366"/>
          </a:xfrm>
          <a:prstGeom prst="rect">
            <a:avLst/>
          </a:prstGeom>
          <a:noFill/>
          <a:ln>
            <a:noFill/>
          </a:ln>
        </p:spPr>
      </p:pic>
      <p:pic>
        <p:nvPicPr>
          <p:cNvPr id="7" name="Google Shape;226;p12" descr="File:Microscope icon (black).svg - Wikimedia Commons"/>
          <p:cNvPicPr preferRelativeResize="0"/>
          <p:nvPr/>
        </p:nvPicPr>
        <p:blipFill rotWithShape="1">
          <a:blip r:embed="rId6">
            <a:alphaModFix/>
          </a:blip>
          <a:srcRect/>
          <a:stretch/>
        </p:blipFill>
        <p:spPr>
          <a:xfrm>
            <a:off x="5554111" y="3642179"/>
            <a:ext cx="467622" cy="742020"/>
          </a:xfrm>
          <a:prstGeom prst="rect">
            <a:avLst/>
          </a:prstGeom>
          <a:noFill/>
          <a:ln>
            <a:noFill/>
          </a:ln>
        </p:spPr>
      </p:pic>
      <p:pic>
        <p:nvPicPr>
          <p:cNvPr id="8" name="Picture 7" title="Telescope icon"/>
          <p:cNvPicPr>
            <a:picLocks noChangeAspect="1"/>
          </p:cNvPicPr>
          <p:nvPr/>
        </p:nvPicPr>
        <p:blipFill>
          <a:blip r:embed="rId7"/>
          <a:stretch>
            <a:fillRect/>
          </a:stretch>
        </p:blipFill>
        <p:spPr>
          <a:xfrm>
            <a:off x="8080395" y="3642179"/>
            <a:ext cx="864533" cy="709495"/>
          </a:xfrm>
          <a:prstGeom prst="rect">
            <a:avLst/>
          </a:prstGeom>
        </p:spPr>
      </p:pic>
      <p:sp>
        <p:nvSpPr>
          <p:cNvPr id="3" name="Rectangle 2"/>
          <p:cNvSpPr/>
          <p:nvPr/>
        </p:nvSpPr>
        <p:spPr>
          <a:xfrm>
            <a:off x="5092789" y="1315294"/>
            <a:ext cx="3456395" cy="1938992"/>
          </a:xfrm>
          <a:prstGeom prst="rect">
            <a:avLst/>
          </a:prstGeom>
          <a:ln w="38100">
            <a:solidFill>
              <a:srgbClr val="FFC000"/>
            </a:solidFill>
          </a:ln>
        </p:spPr>
        <p:txBody>
          <a:bodyPr wrap="none">
            <a:spAutoFit/>
          </a:bodyPr>
          <a:lstStyle/>
          <a:p>
            <a:pPr lvl="0" algn="ctr">
              <a:buClr>
                <a:schemeClr val="dk1"/>
              </a:buClr>
              <a:buSzPts val="1100"/>
            </a:pPr>
            <a:r>
              <a:rPr lang="en-US" sz="2400" b="1" dirty="0">
                <a:latin typeface="Calibri"/>
                <a:ea typeface="Calibri"/>
                <a:cs typeface="Calibri"/>
                <a:sym typeface="Calibri"/>
              </a:rPr>
              <a:t>Assessment </a:t>
            </a:r>
            <a:r>
              <a:rPr lang="en-US" sz="2400" b="1" dirty="0">
                <a:solidFill>
                  <a:srgbClr val="6AA84F"/>
                </a:solidFill>
                <a:latin typeface="Calibri"/>
                <a:ea typeface="Calibri"/>
                <a:cs typeface="Calibri"/>
                <a:sym typeface="Calibri"/>
              </a:rPr>
              <a:t>FOR </a:t>
            </a:r>
            <a:r>
              <a:rPr lang="en-US" sz="2400" b="1" dirty="0" smtClean="0">
                <a:latin typeface="Calibri"/>
                <a:ea typeface="Calibri"/>
                <a:cs typeface="Calibri"/>
                <a:sym typeface="Calibri"/>
              </a:rPr>
              <a:t>Learning</a:t>
            </a:r>
          </a:p>
          <a:p>
            <a:pPr lvl="0" algn="ctr">
              <a:buClr>
                <a:schemeClr val="dk1"/>
              </a:buClr>
              <a:buSzPts val="1100"/>
            </a:pPr>
            <a:endParaRPr lang="en-US" sz="2400" b="1" dirty="0" smtClean="0">
              <a:latin typeface="Calibri"/>
              <a:ea typeface="Calibri"/>
              <a:cs typeface="Calibri"/>
              <a:sym typeface="Calibri"/>
            </a:endParaRPr>
          </a:p>
          <a:p>
            <a:pPr lvl="0" algn="ctr">
              <a:buClr>
                <a:schemeClr val="dk1"/>
              </a:buClr>
              <a:buSzPts val="1100"/>
            </a:pPr>
            <a:r>
              <a:rPr lang="en-US" sz="2400" b="1" dirty="0" smtClean="0">
                <a:solidFill>
                  <a:srgbClr val="B7B7B7"/>
                </a:solidFill>
                <a:latin typeface="Calibri"/>
                <a:ea typeface="Calibri"/>
                <a:cs typeface="Calibri"/>
                <a:sym typeface="Calibri"/>
              </a:rPr>
              <a:t>OF &amp; FOR</a:t>
            </a:r>
            <a:endParaRPr lang="en-US" sz="2400" b="1" dirty="0">
              <a:solidFill>
                <a:srgbClr val="B7B7B7"/>
              </a:solidFill>
              <a:latin typeface="Calibri"/>
              <a:ea typeface="Calibri"/>
              <a:cs typeface="Calibri"/>
              <a:sym typeface="Calibri"/>
            </a:endParaRPr>
          </a:p>
          <a:p>
            <a:pPr lvl="0" algn="ctr">
              <a:buClr>
                <a:schemeClr val="dk1"/>
              </a:buClr>
              <a:buSzPts val="1100"/>
            </a:pPr>
            <a:endParaRPr lang="en-US" sz="2400" b="1" dirty="0" smtClean="0">
              <a:latin typeface="Calibri"/>
              <a:ea typeface="Calibri"/>
              <a:cs typeface="Calibri"/>
              <a:sym typeface="Calibri"/>
            </a:endParaRPr>
          </a:p>
          <a:p>
            <a:pPr lvl="0" algn="ctr">
              <a:buClr>
                <a:schemeClr val="dk1"/>
              </a:buClr>
              <a:buSzPts val="1100"/>
            </a:pPr>
            <a:r>
              <a:rPr lang="en-US" sz="2400" b="1" dirty="0" smtClean="0">
                <a:latin typeface="Calibri"/>
                <a:ea typeface="Calibri"/>
                <a:cs typeface="Calibri"/>
                <a:sym typeface="Calibri"/>
              </a:rPr>
              <a:t>Assessment </a:t>
            </a:r>
            <a:r>
              <a:rPr lang="en-US" sz="2400" b="1" dirty="0" smtClean="0">
                <a:solidFill>
                  <a:srgbClr val="6FA8DC"/>
                </a:solidFill>
                <a:latin typeface="Calibri"/>
                <a:ea typeface="Calibri"/>
                <a:cs typeface="Calibri"/>
                <a:sym typeface="Calibri"/>
              </a:rPr>
              <a:t>OF</a:t>
            </a:r>
            <a:r>
              <a:rPr lang="en-US" sz="2400" b="1" dirty="0" smtClean="0">
                <a:latin typeface="Calibri"/>
                <a:ea typeface="Calibri"/>
                <a:cs typeface="Calibri"/>
                <a:sym typeface="Calibri"/>
              </a:rPr>
              <a:t> Learning</a:t>
            </a:r>
            <a:endParaRPr lang="en-US" sz="2400" dirty="0">
              <a:latin typeface="Calibri"/>
              <a:ea typeface="Calibri"/>
              <a:cs typeface="Calibri"/>
              <a:sym typeface="Calibri"/>
            </a:endParaRPr>
          </a:p>
        </p:txBody>
      </p:sp>
      <p:sp>
        <p:nvSpPr>
          <p:cNvPr id="4" name="Up-Down Arrow 3" title="Up-Down Arrow"/>
          <p:cNvSpPr/>
          <p:nvPr/>
        </p:nvSpPr>
        <p:spPr>
          <a:xfrm>
            <a:off x="6670155" y="1725666"/>
            <a:ext cx="301657" cy="354453"/>
          </a:xfrm>
          <a:prstGeom prst="upDownArrow">
            <a:avLst>
              <a:gd name="adj1" fmla="val 50000"/>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title="Up-Down Arrow"/>
          <p:cNvSpPr/>
          <p:nvPr/>
        </p:nvSpPr>
        <p:spPr>
          <a:xfrm>
            <a:off x="6670157" y="2468012"/>
            <a:ext cx="301657" cy="354453"/>
          </a:xfrm>
          <a:prstGeom prst="upDownArrow">
            <a:avLst>
              <a:gd name="adj1" fmla="val 50000"/>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5823" y="4413793"/>
            <a:ext cx="3690594" cy="1569660"/>
          </a:xfrm>
          <a:prstGeom prst="rect">
            <a:avLst/>
          </a:prstGeom>
          <a:ln w="38100">
            <a:solidFill>
              <a:srgbClr val="FFC000"/>
            </a:solidFill>
          </a:ln>
        </p:spPr>
        <p:txBody>
          <a:bodyPr wrap="square">
            <a:spAutoFit/>
          </a:bodyPr>
          <a:lstStyle/>
          <a:p>
            <a:pPr lvl="0" algn="ctr">
              <a:buClr>
                <a:schemeClr val="dk1"/>
              </a:buClr>
              <a:buSzPts val="1100"/>
            </a:pPr>
            <a:r>
              <a:rPr lang="en-US" sz="2400" dirty="0" smtClean="0">
                <a:latin typeface="Calibri"/>
                <a:ea typeface="Calibri"/>
                <a:cs typeface="Calibri"/>
                <a:sym typeface="Calibri"/>
              </a:rPr>
              <a:t>Does this assessment best help us understand </a:t>
            </a:r>
            <a:r>
              <a:rPr lang="en-US" sz="2400" b="1" u="sng" dirty="0" smtClean="0">
                <a:latin typeface="Calibri"/>
                <a:ea typeface="Calibri"/>
                <a:cs typeface="Calibri"/>
                <a:sym typeface="Calibri"/>
              </a:rPr>
              <a:t>student learning</a:t>
            </a:r>
            <a:r>
              <a:rPr lang="en-US" sz="2400" dirty="0" smtClean="0">
                <a:latin typeface="Calibri"/>
                <a:ea typeface="Calibri"/>
                <a:cs typeface="Calibri"/>
                <a:sym typeface="Calibri"/>
              </a:rPr>
              <a:t> or </a:t>
            </a:r>
          </a:p>
          <a:p>
            <a:pPr lvl="0" algn="ctr">
              <a:buClr>
                <a:schemeClr val="dk1"/>
              </a:buClr>
              <a:buSzPts val="1100"/>
            </a:pPr>
            <a:r>
              <a:rPr lang="en-US" sz="2400" b="1" u="sng" dirty="0" smtClean="0">
                <a:latin typeface="Calibri"/>
                <a:ea typeface="Calibri"/>
                <a:cs typeface="Calibri"/>
                <a:sym typeface="Calibri"/>
              </a:rPr>
              <a:t>system health</a:t>
            </a:r>
            <a:r>
              <a:rPr lang="en-US" sz="2400" dirty="0" smtClean="0">
                <a:latin typeface="Calibri"/>
                <a:ea typeface="Calibri"/>
                <a:cs typeface="Calibri"/>
                <a:sym typeface="Calibri"/>
              </a:rPr>
              <a:t>?</a:t>
            </a:r>
            <a:endParaRPr lang="en-US" sz="24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dirty="0" smtClean="0"/>
              <a:t>Session 2</a:t>
            </a:r>
            <a:endParaRPr dirty="0"/>
          </a:p>
        </p:txBody>
      </p:sp>
      <p:sp>
        <p:nvSpPr>
          <p:cNvPr id="191" name="Google Shape;191;p1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3" name="Google Shape;174;p28" title="Interim Assessments at a glance"/>
          <p:cNvPicPr preferRelativeResize="0"/>
          <p:nvPr/>
        </p:nvPicPr>
        <p:blipFill>
          <a:blip r:embed="rId3">
            <a:alphaModFix/>
          </a:blip>
          <a:stretch>
            <a:fillRect/>
          </a:stretch>
        </p:blipFill>
        <p:spPr>
          <a:xfrm>
            <a:off x="295232" y="1124981"/>
            <a:ext cx="8557846" cy="2160640"/>
          </a:xfrm>
          <a:prstGeom prst="rect">
            <a:avLst/>
          </a:prstGeom>
          <a:noFill/>
          <a:ln>
            <a:noFill/>
          </a:ln>
        </p:spPr>
      </p:pic>
      <p:pic>
        <p:nvPicPr>
          <p:cNvPr id="10" name="Picture 9" title="Tools for Teachers icon"/>
          <p:cNvPicPr>
            <a:picLocks noChangeAspect="1"/>
          </p:cNvPicPr>
          <p:nvPr/>
        </p:nvPicPr>
        <p:blipFill>
          <a:blip r:embed="rId4"/>
          <a:stretch>
            <a:fillRect/>
          </a:stretch>
        </p:blipFill>
        <p:spPr>
          <a:xfrm>
            <a:off x="6729922" y="5029910"/>
            <a:ext cx="2304216" cy="1093105"/>
          </a:xfrm>
          <a:prstGeom prst="rect">
            <a:avLst/>
          </a:prstGeom>
        </p:spPr>
      </p:pic>
      <p:sp>
        <p:nvSpPr>
          <p:cNvPr id="19" name="Down Arrow 18" title="Down arrow"/>
          <p:cNvSpPr/>
          <p:nvPr/>
        </p:nvSpPr>
        <p:spPr>
          <a:xfrm>
            <a:off x="8048723" y="2940491"/>
            <a:ext cx="466627" cy="749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29921" y="3756920"/>
            <a:ext cx="2304217" cy="1015663"/>
          </a:xfrm>
          <a:prstGeom prst="rect">
            <a:avLst/>
          </a:prstGeom>
          <a:ln w="38100">
            <a:solidFill>
              <a:srgbClr val="FFC000"/>
            </a:solidFill>
          </a:ln>
        </p:spPr>
        <p:txBody>
          <a:bodyPr wrap="square">
            <a:spAutoFit/>
          </a:bodyPr>
          <a:lstStyle/>
          <a:p>
            <a:pPr lvl="0" algn="ctr">
              <a:buClr>
                <a:schemeClr val="dk1"/>
              </a:buClr>
              <a:buSzPts val="1100"/>
            </a:pPr>
            <a:r>
              <a:rPr lang="en-US" sz="2000" dirty="0" smtClean="0">
                <a:latin typeface="Calibri"/>
                <a:ea typeface="Calibri"/>
                <a:cs typeface="Calibri"/>
                <a:sym typeface="Calibri"/>
              </a:rPr>
              <a:t>For 2020-21, there are a total of 149 IABs (67 in math)</a:t>
            </a:r>
            <a:endParaRPr lang="en-US" sz="2000" dirty="0">
              <a:latin typeface="Calibri"/>
              <a:ea typeface="Calibri"/>
              <a:cs typeface="Calibri"/>
              <a:sym typeface="Calibri"/>
            </a:endParaRPr>
          </a:p>
        </p:txBody>
      </p:sp>
      <p:sp>
        <p:nvSpPr>
          <p:cNvPr id="25" name="Title 2"/>
          <p:cNvSpPr txBox="1">
            <a:spLocks/>
          </p:cNvSpPr>
          <p:nvPr/>
        </p:nvSpPr>
        <p:spPr>
          <a:xfrm>
            <a:off x="715206" y="3689922"/>
            <a:ext cx="5158154" cy="2498995"/>
          </a:xfrm>
          <a:prstGeom prst="rect">
            <a:avLst/>
          </a:prstGeom>
          <a:noFill/>
          <a:ln w="38100">
            <a:solidFill>
              <a:srgbClr val="FFC000"/>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44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smtClean="0"/>
              <a:t>Interim assessments </a:t>
            </a:r>
            <a:r>
              <a:rPr lang="en-US" sz="2800" b="0" smtClean="0"/>
              <a:t>are designed to </a:t>
            </a:r>
            <a:r>
              <a:rPr lang="en-US" sz="2800" i="1" smtClean="0"/>
              <a:t>support teaching and learning throughout the year </a:t>
            </a:r>
            <a:r>
              <a:rPr lang="en-US" sz="2800" b="0" smtClean="0"/>
              <a:t>by using periodic standards-based assessments that focus on specific units of content (called </a:t>
            </a:r>
            <a:r>
              <a:rPr lang="en-US" sz="2800" b="0" i="1" smtClean="0"/>
              <a:t>targets</a:t>
            </a:r>
            <a:r>
              <a:rPr lang="en-US" sz="2800" b="0" smtClean="0"/>
              <a:t>).</a:t>
            </a:r>
            <a:endParaRPr lang="en-US" sz="2800" b="0" dirty="0"/>
          </a:p>
        </p:txBody>
      </p:sp>
    </p:spTree>
    <p:extLst>
      <p:ext uri="{BB962C8B-B14F-4D97-AF65-F5344CB8AC3E}">
        <p14:creationId xmlns:p14="http://schemas.microsoft.com/office/powerpoint/2010/main" val="28894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theme/theme1.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2020-09-30T19:18:57+00:00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4BADCE14-8D11-4C5B-A23D-69268ADEFCC2}"/>
</file>

<file path=customXml/itemProps2.xml><?xml version="1.0" encoding="utf-8"?>
<ds:datastoreItem xmlns:ds="http://schemas.openxmlformats.org/officeDocument/2006/customXml" ds:itemID="{630B22FB-D497-41A4-8F71-ED85E62E7F3C}"/>
</file>

<file path=customXml/itemProps3.xml><?xml version="1.0" encoding="utf-8"?>
<ds:datastoreItem xmlns:ds="http://schemas.openxmlformats.org/officeDocument/2006/customXml" ds:itemID="{C4547EBF-8FBF-4A0A-9662-60D5E408CDED}"/>
</file>

<file path=docProps/app.xml><?xml version="1.0" encoding="utf-8"?>
<Properties xmlns="http://schemas.openxmlformats.org/officeDocument/2006/extended-properties" xmlns:vt="http://schemas.openxmlformats.org/officeDocument/2006/docPropsVTypes">
  <TotalTime>10114</TotalTime>
  <Words>6558</Words>
  <Application>Microsoft Office PowerPoint</Application>
  <PresentationFormat>On-screen Show (4:3)</PresentationFormat>
  <Paragraphs>474</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Raleway</vt:lpstr>
      <vt:lpstr>source sans pro</vt:lpstr>
      <vt:lpstr>ODE_Powerpoint</vt:lpstr>
      <vt:lpstr>Oregon Statewide Assessment System  Session 3B – Using Math Interim Assessments in the Context of Instruction  Office of Teaching, Learning, and Assessment</vt:lpstr>
      <vt:lpstr>Purpose</vt:lpstr>
      <vt:lpstr>Series Outcome</vt:lpstr>
      <vt:lpstr>Session Guide</vt:lpstr>
      <vt:lpstr>Oregon Statewide Assessment System Guiding Principles</vt:lpstr>
      <vt:lpstr>Session Objectives</vt:lpstr>
      <vt:lpstr>Quick Series Recap…</vt:lpstr>
      <vt:lpstr>Session 1</vt:lpstr>
      <vt:lpstr>Session 2</vt:lpstr>
      <vt:lpstr>Quick Check</vt:lpstr>
      <vt:lpstr>Learning Objective #1</vt:lpstr>
      <vt:lpstr>Grade-Level Course Maps</vt:lpstr>
      <vt:lpstr>Step #1: Prioritize Essential Content</vt:lpstr>
      <vt:lpstr>Step #2: Revise Course Map</vt:lpstr>
      <vt:lpstr>Step #3: Identify the Purpose of Interim Assessments</vt:lpstr>
      <vt:lpstr>Step #3: Identify the Purpose of Interim Assessments</vt:lpstr>
      <vt:lpstr>Step #4: Understand  Administration Options</vt:lpstr>
      <vt:lpstr>Reflect &amp; Integrate</vt:lpstr>
      <vt:lpstr>Learning Objective #2</vt:lpstr>
      <vt:lpstr>Selecting an Interim Assessment</vt:lpstr>
      <vt:lpstr>Step 1: Identify Essential Standard(s) </vt:lpstr>
      <vt:lpstr>Step 2: Smarter Content Explorer </vt:lpstr>
      <vt:lpstr>Step 2: Smarter Content Explorer </vt:lpstr>
      <vt:lpstr>Step 2: Smarter Content Explorer </vt:lpstr>
      <vt:lpstr>Step 3: Navigate to the OSAS Portal</vt:lpstr>
      <vt:lpstr>Step 4: Interim Assessment Overview</vt:lpstr>
      <vt:lpstr>Reflect &amp; Integrate</vt:lpstr>
      <vt:lpstr>Learning Objective #3</vt:lpstr>
      <vt:lpstr>Take Only What You Need…</vt:lpstr>
      <vt:lpstr>Look Backwards</vt:lpstr>
      <vt:lpstr>Assessment FOR Learning</vt:lpstr>
      <vt:lpstr>Daily Warmup</vt:lpstr>
      <vt:lpstr>Assessment Probes</vt:lpstr>
      <vt:lpstr>Discussion Prompts</vt:lpstr>
      <vt:lpstr>Extensions</vt:lpstr>
      <vt:lpstr>Math Practices</vt:lpstr>
      <vt:lpstr>Connections Playlists</vt:lpstr>
      <vt:lpstr>Points to Ponder</vt:lpstr>
      <vt:lpstr>Reflect &amp; Integrate</vt:lpstr>
      <vt:lpstr>Contact Us! www.oregon.gov/ode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Statewide Assessment System  Session 1 - Understanding A Balanced Assessment System   Office of Teaching, Learning, and Assessment</dc:title>
  <dc:creator>BERTRAND Tony - ODE</dc:creator>
  <cp:lastModifiedBy>BYERLEY Andrew - ODE</cp:lastModifiedBy>
  <cp:revision>95</cp:revision>
  <dcterms:modified xsi:type="dcterms:W3CDTF">2020-09-30T19:05:17Z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