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notesSlides/notesSlide33.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Masters/slideMaster1.xml" ContentType="application/vnd.openxmlformats-officedocument.presentationml.slideMaster+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3.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6"/>
  </p:notesMasterIdLst>
  <p:sldIdLst>
    <p:sldId id="282" r:id="rId2"/>
    <p:sldId id="339" r:id="rId3"/>
    <p:sldId id="340" r:id="rId4"/>
    <p:sldId id="341" r:id="rId5"/>
    <p:sldId id="342" r:id="rId6"/>
    <p:sldId id="361" r:id="rId7"/>
    <p:sldId id="362" r:id="rId8"/>
    <p:sldId id="343" r:id="rId9"/>
    <p:sldId id="346" r:id="rId10"/>
    <p:sldId id="347" r:id="rId11"/>
    <p:sldId id="348" r:id="rId12"/>
    <p:sldId id="365" r:id="rId13"/>
    <p:sldId id="350" r:id="rId14"/>
    <p:sldId id="357" r:id="rId15"/>
    <p:sldId id="366" r:id="rId16"/>
    <p:sldId id="367" r:id="rId17"/>
    <p:sldId id="369" r:id="rId18"/>
    <p:sldId id="368" r:id="rId19"/>
    <p:sldId id="370" r:id="rId20"/>
    <p:sldId id="371" r:id="rId21"/>
    <p:sldId id="372" r:id="rId22"/>
    <p:sldId id="373" r:id="rId23"/>
    <p:sldId id="379" r:id="rId24"/>
    <p:sldId id="380" r:id="rId25"/>
    <p:sldId id="355" r:id="rId26"/>
    <p:sldId id="363" r:id="rId27"/>
    <p:sldId id="376" r:id="rId28"/>
    <p:sldId id="375" r:id="rId29"/>
    <p:sldId id="378" r:id="rId30"/>
    <p:sldId id="381" r:id="rId31"/>
    <p:sldId id="382" r:id="rId32"/>
    <p:sldId id="377" r:id="rId33"/>
    <p:sldId id="383" r:id="rId34"/>
    <p:sldId id="364" r:id="rId35"/>
  </p:sldIdLst>
  <p:sldSz cx="9144000" cy="6858000" type="screen4x3"/>
  <p:notesSz cx="7315200" cy="9601200"/>
  <p:embeddedFontLst>
    <p:embeddedFont>
      <p:font typeface="Raleway"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hhntc+u9AoHlNC5apk3T+Ur5c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59" autoAdjust="0"/>
  </p:normalViewPr>
  <p:slideViewPr>
    <p:cSldViewPr snapToGrid="0">
      <p:cViewPr varScale="1">
        <p:scale>
          <a:sx n="44" d="100"/>
          <a:sy n="44" d="100"/>
        </p:scale>
        <p:origin x="190" y="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76"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79"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82"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78" Type="http://schemas.openxmlformats.org/officeDocument/2006/relationships/viewProps" Target="viewProps.xml"/><Relationship Id="rId8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77" Type="http://schemas.openxmlformats.org/officeDocument/2006/relationships/presProps" Target="presProps.xml"/><Relationship Id="rId8" Type="http://schemas.openxmlformats.org/officeDocument/2006/relationships/slide" Target="slides/slide7.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font" Target="fonts/font5.fntdata"/><Relationship Id="rId83"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regon.gov/ode/educator-resources/assessment/Pages/Interim_Assessments.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Im-thuZCp4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ssessments-overview.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ssessments-overview.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ssessments-overview.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ssessments-overview.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ntentexplorer.smarterbalanced.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ntentexplorer.smarterbalanced.or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oregon.gov/ode/educator-resources/assessment/Documents/interim-assessments-overview.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ntentexplorer.smarterbalanced.or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oregon.gov/ode/educator-resources/assessment/Documents/interim-assessments-overview.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regon.gov/ode/educator-resources/standards/ELA/SiteAssets/Lists/ELA/EditForm/K-2%20ODE%20Prioritized%20ELA%20Standards%20Resource.pdf"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oregon.gov/ode/educator-resources/standards/ELA/SiteAssets/Lists/ELA/EditForm/9-12%20ODE%20Prioritized%20ELA%20Standards%20Resource.pdf" TargetMode="External"/><Relationship Id="rId5" Type="http://schemas.openxmlformats.org/officeDocument/2006/relationships/hyperlink" Target="https://www.oregon.gov/ode/educator-resources/standards/ELA/SiteAssets/Lists/ELA/EditForm/6-8%20ODE%20Prioritized%20ELA%20Standards%20Resource.pdf" TargetMode="External"/><Relationship Id="rId4" Type="http://schemas.openxmlformats.org/officeDocument/2006/relationships/hyperlink" Target="https://www.oregon.gov/ode/educator-resources/standards/ELA/SiteAssets/Lists/ELA/EditForm/3-5%20ODE%20Prioritized%20ELA%20Standards%20Resource.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regon.gov/ode/educator-resources/standards/ELA/SiteAssets/Lists/ELA/EditForm/ODE%203-12%20Prioritized%20ELA%20Standards%20and%20Oregon%20ELA%20Interim%20Assessment%20Block%20Crosswalk.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regon.gov/ode/educator-resources/assessment/Documents/Balanced%20Assessment%20System%20Graphic.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ode.state.or.us/search/staff/staff.aspx?unit=248"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ssessmentSeriesFlier.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ntentexplorer.smarterbalanced.or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oregon.gov/ode/educator-resources/standards/Pages/default.aspx" TargetMode="External"/><Relationship Id="rId5" Type="http://schemas.openxmlformats.org/officeDocument/2006/relationships/hyperlink" Target="https://www.oregon.gov/ode/educator-resources/assessment/Documents/sampl_train_interims_at_a_glance.pdf" TargetMode="External"/><Relationship Id="rId4" Type="http://schemas.openxmlformats.org/officeDocument/2006/relationships/hyperlink" Target="https://www.oregon.gov/ode/educator-resources/assessment/Documents/interim-assessments-overview.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regon.gov/ode/educator-resources/assessment/Documents/mod-8-fac-guide.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oregon.gov/ode/educator-resources/assessment/Documents/mod-08-interim_remote_admin_test_security.pptx" TargetMode="External"/><Relationship Id="rId4" Type="http://schemas.openxmlformats.org/officeDocument/2006/relationships/hyperlink" Target="https://www.oregon.gov/ode/educator-resources/assessment/Documents/mod-08-interim_remote_admin_test_security_no_audio.pptx"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regon.gov/ode/educator-resources/assessment/Documents/mod-8-fac-guide.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oregon.gov/ode/educator-resources/assessment/Pages/Assessment-Training-Materials.aspx" TargetMode="External"/><Relationship Id="rId5" Type="http://schemas.openxmlformats.org/officeDocument/2006/relationships/hyperlink" Target="https://www.oregon.gov/ode/educator-resources/assessment/Documents/mod-08-interim_remote_admin_test_security.pptx" TargetMode="External"/><Relationship Id="rId4" Type="http://schemas.openxmlformats.org/officeDocument/2006/relationships/hyperlink" Target="https://www.oregon.gov/ode/educator-resources/assessment/Documents/mod-08-interim_remote_admin_test_security_no_audio.pptx"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regon.gov/ode/educator-resources/assessment/Documents/Facilitator_Guide_Session_1-Understanding_A_Balanced_Assessment_System.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oregon.gov/ode/educator-resources/assessment/Documents/1-Understanding_a_Balanced_Assessment_System.pptx"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dministration-guide.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oregon.gov/ode/educator-resources/assessment/Documents/Quick-Guide-Interim-Assessments-Remotely.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1: Title Slide (Facilitator 1)</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The Oregon Department of Education has developed an Oregon Statewide Assessment System professional learning series to further support district efforts in building a balanced assessment system and their implementation of the Oregon Statewide Interim Assessment System.</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Welcome to Session 3A of the Oregon Assessment Professional Learning series. This session will provide information about the interim</a:t>
            </a:r>
            <a:r>
              <a:rPr lang="en-US" sz="1200" b="0" i="0" u="none" strike="noStrike" cap="none" baseline="0" dirty="0" smtClean="0">
                <a:solidFill>
                  <a:schemeClr val="dk1"/>
                </a:solidFill>
                <a:effectLst/>
                <a:latin typeface="Calibri"/>
                <a:ea typeface="Calibri"/>
                <a:cs typeface="Calibri"/>
                <a:sym typeface="Calibri"/>
              </a:rPr>
              <a:t> assessment system and the ELA resources.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This presentation is available year-round on the Oregon Department of Education’s Interim Assessment webpage under the Interim Professional Development Materials expandable folder.</a:t>
            </a:r>
          </a:p>
          <a:p>
            <a:endParaRPr lang="en-US" sz="1200" b="0" i="0" u="none" strike="noStrike" cap="none" dirty="0" smtClean="0">
              <a:solidFill>
                <a:schemeClr val="dk1"/>
              </a:solidFill>
              <a:effectLst/>
              <a:latin typeface="Calibri"/>
              <a:ea typeface="Calibri"/>
              <a:cs typeface="Calibri"/>
              <a:sym typeface="Calibri"/>
            </a:endParaRPr>
          </a:p>
          <a:p>
            <a:pPr lvl="0"/>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none" strike="noStrike" cap="none" dirty="0" smtClean="0">
                <a:solidFill>
                  <a:schemeClr val="dk1"/>
                </a:solidFill>
                <a:effectLst/>
                <a:latin typeface="Calibri"/>
                <a:ea typeface="Calibri"/>
                <a:cs typeface="Calibri"/>
                <a:sym typeface="Calibri"/>
              </a:rPr>
              <a:t> </a:t>
            </a:r>
          </a:p>
          <a:p>
            <a:pPr lvl="1"/>
            <a:r>
              <a:rPr lang="en-US" sz="1200" b="0" i="0" u="sng" strike="noStrike" cap="none" dirty="0" smtClean="0">
                <a:solidFill>
                  <a:schemeClr val="dk1"/>
                </a:solidFill>
                <a:effectLst/>
                <a:latin typeface="Calibri"/>
                <a:ea typeface="Calibri"/>
                <a:cs typeface="Calibri"/>
                <a:sym typeface="Calibri"/>
                <a:hlinkClick r:id="rId3"/>
              </a:rPr>
              <a:t>ODE Interim Assessment webpage</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sz="1200" b="0" i="0" u="none" strike="noStrike" cap="none" dirty="0">
              <a:solidFill>
                <a:schemeClr val="dk1"/>
              </a:solidFill>
              <a:effectLst/>
              <a:latin typeface="Calibri"/>
              <a:ea typeface="Calibri"/>
              <a:cs typeface="Calibri"/>
              <a:sym typeface="Calibri"/>
            </a:endParaRPr>
          </a:p>
        </p:txBody>
      </p:sp>
      <p:sp>
        <p:nvSpPr>
          <p:cNvPr id="106" name="Google Shape;106;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317650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d9aa3ab48_4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d9aa3ab48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10: Additional Features of Interim Assessments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As</a:t>
            </a:r>
            <a:r>
              <a:rPr lang="en-US" sz="1200" b="0" i="0" u="none" strike="noStrike" cap="none" baseline="0" dirty="0" smtClean="0">
                <a:solidFill>
                  <a:schemeClr val="dk1"/>
                </a:solidFill>
                <a:effectLst/>
                <a:latin typeface="Calibri"/>
                <a:ea typeface="Calibri"/>
                <a:cs typeface="Calibri"/>
                <a:sym typeface="Calibri"/>
              </a:rPr>
              <a:t> a reminder the </a:t>
            </a:r>
            <a:r>
              <a:rPr lang="en-US" sz="1200" b="0" i="0" u="none" strike="noStrike" cap="none" dirty="0" smtClean="0">
                <a:solidFill>
                  <a:schemeClr val="dk1"/>
                </a:solidFill>
                <a:effectLst/>
                <a:latin typeface="Calibri"/>
                <a:ea typeface="Calibri"/>
                <a:cs typeface="Calibri"/>
                <a:sym typeface="Calibri"/>
              </a:rPr>
              <a:t>interims can be administered with both flexibility</a:t>
            </a:r>
            <a:r>
              <a:rPr lang="en-US" sz="1200" b="0" i="0" u="none" strike="noStrike" cap="none" baseline="0" dirty="0" smtClean="0">
                <a:solidFill>
                  <a:schemeClr val="dk1"/>
                </a:solidFill>
                <a:effectLst/>
                <a:latin typeface="Calibri"/>
                <a:ea typeface="Calibri"/>
                <a:cs typeface="Calibri"/>
                <a:sym typeface="Calibri"/>
              </a:rPr>
              <a:t> within and </a:t>
            </a:r>
            <a:r>
              <a:rPr lang="en-US" sz="1200" b="0" i="0" u="none" strike="noStrike" cap="none" dirty="0" smtClean="0">
                <a:solidFill>
                  <a:schemeClr val="dk1"/>
                </a:solidFill>
                <a:effectLst/>
                <a:latin typeface="Calibri"/>
                <a:ea typeface="Calibri"/>
                <a:cs typeface="Calibri"/>
                <a:sym typeface="Calibri"/>
              </a:rPr>
              <a:t>out-of-grade-level depending</a:t>
            </a:r>
            <a:r>
              <a:rPr lang="en-US" sz="1200" b="0" i="0" u="none" strike="noStrike" cap="none" baseline="0" dirty="0" smtClean="0">
                <a:solidFill>
                  <a:schemeClr val="dk1"/>
                </a:solidFill>
                <a:effectLst/>
                <a:latin typeface="Calibri"/>
                <a:ea typeface="Calibri"/>
                <a:cs typeface="Calibri"/>
                <a:sym typeface="Calibri"/>
              </a:rPr>
              <a:t> on student needs. </a:t>
            </a:r>
            <a:r>
              <a:rPr lang="en-US" sz="1200" b="0" i="0" u="none" strike="noStrike" cap="none" dirty="0" smtClean="0">
                <a:solidFill>
                  <a:schemeClr val="dk1"/>
                </a:solidFill>
                <a:effectLst/>
                <a:latin typeface="Calibri"/>
                <a:ea typeface="Calibri"/>
                <a:cs typeface="Calibri"/>
                <a:sym typeface="Calibri"/>
              </a:rPr>
              <a:t>For example, an educator could administer the 3</a:t>
            </a:r>
            <a:r>
              <a:rPr lang="en-US" sz="1200" b="0" i="0" u="none" strike="noStrike" cap="none" baseline="30000" dirty="0" smtClean="0">
                <a:solidFill>
                  <a:schemeClr val="dk1"/>
                </a:solidFill>
                <a:effectLst/>
                <a:latin typeface="Calibri"/>
                <a:ea typeface="Calibri"/>
                <a:cs typeface="Calibri"/>
                <a:sym typeface="Calibri"/>
              </a:rPr>
              <a:t>rd</a:t>
            </a:r>
            <a:r>
              <a:rPr lang="en-US" sz="1200" b="0" i="0" u="none" strike="noStrike" cap="none" dirty="0" smtClean="0">
                <a:solidFill>
                  <a:schemeClr val="dk1"/>
                </a:solidFill>
                <a:effectLst/>
                <a:latin typeface="Calibri"/>
                <a:ea typeface="Calibri"/>
                <a:cs typeface="Calibri"/>
                <a:sym typeface="Calibri"/>
              </a:rPr>
              <a:t> grade literary text interim assessment to a group of 5</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dirty="0" smtClean="0">
                <a:solidFill>
                  <a:schemeClr val="dk1"/>
                </a:solidFill>
                <a:effectLst/>
                <a:latin typeface="Calibri"/>
                <a:ea typeface="Calibri"/>
                <a:cs typeface="Calibri"/>
                <a:sym typeface="Calibri"/>
              </a:rPr>
              <a:t> grade students if it we deemed to be the right assessment for the right purpose.</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Importantly, the interim assessments are both aligned to the Oregon State Standards and cover the wide range of Depth of Knowledge (DOK) levels.</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And finally the can</a:t>
            </a:r>
            <a:r>
              <a:rPr lang="en-US" sz="1200" b="0" i="0" u="none" strike="noStrike" cap="none" baseline="0" dirty="0" smtClean="0">
                <a:solidFill>
                  <a:schemeClr val="dk1"/>
                </a:solidFill>
                <a:effectLst/>
                <a:latin typeface="Calibri"/>
                <a:ea typeface="Calibri"/>
                <a:cs typeface="Calibri"/>
                <a:sym typeface="Calibri"/>
              </a:rPr>
              <a:t> be used in both standardized administration or </a:t>
            </a:r>
            <a:r>
              <a:rPr lang="en-US" sz="1200" b="0" i="0" u="none" strike="noStrike" cap="none" dirty="0" smtClean="0">
                <a:solidFill>
                  <a:schemeClr val="dk1"/>
                </a:solidFill>
                <a:effectLst/>
                <a:latin typeface="Calibri"/>
                <a:ea typeface="Calibri"/>
                <a:cs typeface="Calibri"/>
                <a:sym typeface="Calibri"/>
              </a:rPr>
              <a:t>educators can choose to select specific items for non-standardized administration.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Later we will show some examples of both approaches. </a:t>
            </a:r>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184635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11: Interim Assessment Design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When looking at the design of the ELA interim assessment, the interims are organized by assessment targets. </a:t>
            </a:r>
          </a:p>
          <a:p>
            <a:pPr>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Multiple standards</a:t>
            </a:r>
            <a:r>
              <a:rPr lang="en-US" sz="1200" b="0" i="0" u="none" strike="noStrike" cap="none" baseline="0" dirty="0" smtClean="0">
                <a:solidFill>
                  <a:schemeClr val="dk1"/>
                </a:solidFill>
                <a:effectLst/>
                <a:latin typeface="Calibri"/>
                <a:ea typeface="Calibri"/>
                <a:cs typeface="Calibri"/>
                <a:sym typeface="Calibri"/>
              </a:rPr>
              <a:t> are combined into assessment targets which contribute to the scope and complexity of the written standards.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Finally</a:t>
            </a:r>
            <a:r>
              <a:rPr lang="en-US" sz="1200" b="0" i="0" u="none" strike="noStrike" cap="none" baseline="0" dirty="0" smtClean="0">
                <a:solidFill>
                  <a:schemeClr val="dk1"/>
                </a:solidFill>
                <a:effectLst/>
                <a:latin typeface="Calibri"/>
                <a:ea typeface="Calibri"/>
                <a:cs typeface="Calibri"/>
                <a:sym typeface="Calibri"/>
              </a:rPr>
              <a:t> assessment </a:t>
            </a:r>
            <a:r>
              <a:rPr lang="en-US" sz="1200" b="0" i="0" u="none" strike="noStrike" cap="none" dirty="0" smtClean="0">
                <a:solidFill>
                  <a:schemeClr val="dk1"/>
                </a:solidFill>
                <a:effectLst/>
                <a:latin typeface="Calibri"/>
                <a:ea typeface="Calibri"/>
                <a:cs typeface="Calibri"/>
                <a:sym typeface="Calibri"/>
              </a:rPr>
              <a:t>targets can be further categorized into Content Categories or Claims such as reading</a:t>
            </a:r>
            <a:r>
              <a:rPr lang="en-US" sz="1200" b="0" i="0" u="none" strike="noStrike" cap="none" baseline="0" dirty="0" smtClean="0">
                <a:solidFill>
                  <a:schemeClr val="dk1"/>
                </a:solidFill>
                <a:effectLst/>
                <a:latin typeface="Calibri"/>
                <a:ea typeface="Calibri"/>
                <a:cs typeface="Calibri"/>
                <a:sym typeface="Calibri"/>
              </a:rPr>
              <a:t> (both literary and informational text), writing, listening, and research</a:t>
            </a:r>
            <a:r>
              <a:rPr lang="en-US" sz="1200" b="0" i="0" u="none" strike="noStrike" cap="none" dirty="0" smtClean="0">
                <a:solidFill>
                  <a:schemeClr val="dk1"/>
                </a:solidFill>
                <a:effectLst/>
                <a:latin typeface="Calibri"/>
                <a:ea typeface="Calibri"/>
                <a:cs typeface="Calibri"/>
                <a:sym typeface="Calibri"/>
              </a:rPr>
              <a:t>. </a:t>
            </a:r>
          </a:p>
          <a:p>
            <a:endParaRPr lang="en-US" sz="1200" b="0" i="0" u="none" strike="noStrike" cap="none" dirty="0" smtClean="0">
              <a:solidFill>
                <a:schemeClr val="dk1"/>
              </a:solidFill>
              <a:effectLst/>
              <a:latin typeface="Calibri"/>
              <a:ea typeface="Calibri"/>
              <a:cs typeface="Calibri"/>
              <a:sym typeface="Calibri"/>
            </a:endParaRPr>
          </a:p>
          <a:p>
            <a:r>
              <a:rPr lang="en-US" dirty="0" smtClean="0"/>
              <a:t>There are two fundamental test designs in language testing: Fixed Form, and Computer Adaptive.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 the middle column,</a:t>
            </a:r>
            <a:r>
              <a:rPr lang="en-US" sz="1200" b="0" i="0" u="none" strike="noStrike" cap="none" baseline="0" dirty="0" smtClean="0">
                <a:solidFill>
                  <a:schemeClr val="dk1"/>
                </a:solidFill>
                <a:effectLst/>
                <a:latin typeface="Calibri"/>
                <a:ea typeface="Calibri"/>
                <a:cs typeface="Calibri"/>
                <a:sym typeface="Calibri"/>
              </a:rPr>
              <a:t> we can see the interim assessments are developed as fixed form assessment, which is different than the computer adaptive approach used for summative assessments. This is primarily due to the number of individual items available between the two different systems.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dirty="0" smtClean="0"/>
              <a:t>In a fixed form test, every test taker receives the same items (aka questions). </a:t>
            </a:r>
          </a:p>
          <a:p>
            <a:pPr>
              <a:buFont typeface="Arial" panose="020B0604020202020204" pitchFamily="34" charset="0"/>
              <a:buChar char="•"/>
            </a:pPr>
            <a:r>
              <a:rPr lang="en-US" dirty="0" smtClean="0"/>
              <a:t>This also means</a:t>
            </a:r>
            <a:r>
              <a:rPr lang="en-US" baseline="0" dirty="0" smtClean="0"/>
              <a:t> the same items will appear on the interim assessment if administer on multiple occasions. </a:t>
            </a:r>
          </a:p>
          <a:p>
            <a:pPr>
              <a:buFont typeface="Arial" panose="020B0604020202020204" pitchFamily="34" charset="0"/>
              <a:buChar char="•"/>
            </a:pPr>
            <a:r>
              <a:rPr lang="en-US" baseline="0" dirty="0" smtClean="0"/>
              <a:t>Therefore </a:t>
            </a:r>
            <a:r>
              <a:rPr lang="en-US" dirty="0" smtClean="0"/>
              <a:t>it is not advised to use the interims as a pre and post test</a:t>
            </a:r>
            <a:r>
              <a:rPr lang="en-US" baseline="0" dirty="0" smtClean="0"/>
              <a:t> because students will see the exact same items.</a:t>
            </a:r>
          </a:p>
          <a:p>
            <a:pPr>
              <a:buFont typeface="Arial" panose="020B0604020202020204" pitchFamily="34" charset="0"/>
              <a:buChar char="•"/>
            </a:pPr>
            <a:r>
              <a:rPr lang="en-US" baseline="0" dirty="0" smtClean="0"/>
              <a:t>Finally the interims have flexibility to be delivered in both a computer format or print option as long as the educators can ensure the item or items do not leave the classroom.</a:t>
            </a:r>
          </a:p>
          <a:p>
            <a:pPr marL="228600" indent="0">
              <a:buFont typeface="Arial" panose="020B0604020202020204" pitchFamily="34" charset="0"/>
              <a:buNone/>
            </a:pPr>
            <a:endParaRPr lang="en-US" baseline="0" dirty="0" smtClean="0"/>
          </a:p>
          <a:p>
            <a:pPr marL="228600" indent="0">
              <a:buFont typeface="Arial" panose="020B0604020202020204" pitchFamily="34" charset="0"/>
              <a:buNone/>
            </a:pPr>
            <a:r>
              <a:rPr lang="en-US" baseline="0" dirty="0" smtClean="0"/>
              <a:t>The summative assessment is not restrained in the same way due to higher number of items available which then allows the </a:t>
            </a:r>
            <a:r>
              <a:rPr lang="en-US" dirty="0" smtClean="0"/>
              <a:t>computer algorithm to score each item as the test taker answers it, and then based on the students response, the computer algorithm adjusts the level of the next item or to the next “challenge” level specific to that student.</a:t>
            </a: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2619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12: Connecting Claims, Targets, and Standards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So as we said,</a:t>
            </a:r>
            <a:r>
              <a:rPr lang="en-US" sz="1200" b="0" i="0" u="none" strike="noStrike" cap="none" baseline="0" dirty="0" smtClean="0">
                <a:solidFill>
                  <a:schemeClr val="dk1"/>
                </a:solidFill>
                <a:effectLst/>
                <a:latin typeface="Calibri"/>
                <a:ea typeface="Calibri"/>
                <a:cs typeface="Calibri"/>
                <a:sym typeface="Calibri"/>
              </a:rPr>
              <a:t> the interim assessments are aligned to assessment targets.</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[Click Animation]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This model provides a quick overview of assessment design relative to ELA. As you can see moving from right to left, the assessment development starts with alignment to standards, that grouped into assessment targets, and move towards content categories</a:t>
            </a:r>
            <a:r>
              <a:rPr lang="en-US" sz="1200" b="0" i="0" u="none" strike="noStrike" cap="none" baseline="0" dirty="0" smtClean="0">
                <a:solidFill>
                  <a:schemeClr val="dk1"/>
                </a:solidFill>
                <a:effectLst/>
                <a:latin typeface="Calibri"/>
                <a:ea typeface="Calibri"/>
                <a:cs typeface="Calibri"/>
                <a:sym typeface="Calibri"/>
              </a:rPr>
              <a:t> and </a:t>
            </a:r>
            <a:r>
              <a:rPr lang="en-US" sz="1200" b="0" i="0" u="none" strike="noStrike" cap="none" dirty="0" smtClean="0">
                <a:solidFill>
                  <a:schemeClr val="dk1"/>
                </a:solidFill>
                <a:effectLst/>
                <a:latin typeface="Calibri"/>
                <a:ea typeface="Calibri"/>
                <a:cs typeface="Calibri"/>
                <a:sym typeface="Calibri"/>
              </a:rPr>
              <a:t>claims, and then an overall claim at the end.</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We first think about the summative assessment and can easily connect to the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Overall Claim or composite scores.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When we look further we can connect to data at the content claim level. In this example </a:t>
            </a:r>
            <a:r>
              <a:rPr lang="en-US" sz="1200" b="0" i="1" u="none" strike="noStrike" cap="none" dirty="0" smtClean="0">
                <a:solidFill>
                  <a:schemeClr val="dk1"/>
                </a:solidFill>
                <a:effectLst/>
                <a:latin typeface="Calibri"/>
                <a:ea typeface="Calibri"/>
                <a:cs typeface="Calibri"/>
                <a:sym typeface="Calibri"/>
              </a:rPr>
              <a:t>[Click Animation] [Click Animation] </a:t>
            </a:r>
            <a:r>
              <a:rPr lang="en-US" sz="1200" b="0" i="0" u="none" strike="noStrike" cap="none" dirty="0" smtClean="0">
                <a:solidFill>
                  <a:schemeClr val="dk1"/>
                </a:solidFill>
                <a:effectLst/>
                <a:latin typeface="Calibri"/>
                <a:ea typeface="Calibri"/>
                <a:cs typeface="Calibri"/>
                <a:sym typeface="Calibri"/>
              </a:rPr>
              <a:t> we see Claim 1 Reading and </a:t>
            </a:r>
            <a:r>
              <a:rPr lang="en-US" sz="1200" b="0" i="1" u="none" strike="noStrike" cap="none" dirty="0" smtClean="0">
                <a:solidFill>
                  <a:schemeClr val="dk1"/>
                </a:solidFill>
                <a:effectLst/>
                <a:latin typeface="Calibri"/>
                <a:ea typeface="Calibri"/>
                <a:cs typeface="Calibri"/>
                <a:sym typeface="Calibri"/>
              </a:rPr>
              <a:t>[Click Animation] Claim 2 Writing.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However, within the context of Claim 1 Reading </a:t>
            </a:r>
            <a:r>
              <a:rPr lang="en-US" sz="1200" b="0" i="1" u="none" strike="noStrike" cap="none" dirty="0" smtClean="0">
                <a:solidFill>
                  <a:schemeClr val="dk1"/>
                </a:solidFill>
                <a:effectLst/>
                <a:latin typeface="Calibri"/>
                <a:ea typeface="Calibri"/>
                <a:cs typeface="Calibri"/>
                <a:sym typeface="Calibri"/>
              </a:rPr>
              <a:t>[Click Animation]</a:t>
            </a:r>
            <a:r>
              <a:rPr lang="en-US" sz="1200" b="0"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we have both Literary Text, and </a:t>
            </a:r>
            <a:r>
              <a:rPr lang="en-US" sz="1200" b="0" i="1" u="none" strike="noStrike" cap="none" dirty="0" smtClean="0">
                <a:solidFill>
                  <a:schemeClr val="dk1"/>
                </a:solidFill>
                <a:effectLst/>
                <a:latin typeface="Calibri"/>
                <a:ea typeface="Calibri"/>
                <a:cs typeface="Calibri"/>
                <a:sym typeface="Calibri"/>
              </a:rPr>
              <a:t>[Click Animation]</a:t>
            </a:r>
            <a:r>
              <a:rPr lang="en-US" sz="1200" b="0" i="0" u="none" strike="noStrike" cap="none" dirty="0" smtClean="0">
                <a:solidFill>
                  <a:schemeClr val="dk1"/>
                </a:solidFill>
                <a:effectLst/>
                <a:latin typeface="Calibri"/>
                <a:ea typeface="Calibri"/>
                <a:cs typeface="Calibri"/>
                <a:sym typeface="Calibri"/>
              </a:rPr>
              <a:t> Informational Text.</a:t>
            </a:r>
            <a:r>
              <a:rPr lang="en-US" sz="1200" b="0" i="0" u="none" strike="noStrike" cap="none" baseline="0" dirty="0" smtClean="0">
                <a:solidFill>
                  <a:schemeClr val="dk1"/>
                </a:solidFill>
                <a:effectLst/>
                <a:latin typeface="Calibri"/>
                <a:ea typeface="Calibri"/>
                <a:cs typeface="Calibri"/>
                <a:sym typeface="Calibri"/>
              </a:rPr>
              <a:t>  And these both contribute to the Claim 1 Reading scores and </a:t>
            </a:r>
            <a:r>
              <a:rPr lang="en-US" sz="1200" b="0" i="0" u="none" strike="noStrike" cap="none" dirty="0" smtClean="0">
                <a:solidFill>
                  <a:schemeClr val="dk1"/>
                </a:solidFill>
                <a:effectLst/>
                <a:latin typeface="Calibri"/>
                <a:ea typeface="Calibri"/>
                <a:cs typeface="Calibri"/>
                <a:sym typeface="Calibri"/>
              </a:rPr>
              <a:t>Overall ELA composite score.</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Again, the Interim Assessments are organized into</a:t>
            </a:r>
            <a:r>
              <a:rPr lang="en-US" sz="1200" b="0" i="1"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assessment targets. Therefore, if an educator can identify which standards they want to assess, they can crosswalk directly to what interim assessment target they wish to administer. One goal today is to share and show </a:t>
            </a:r>
            <a:r>
              <a:rPr lang="en-US" sz="1200" b="0" i="0" u="none" strike="noStrike" cap="none" dirty="0" err="1" smtClean="0">
                <a:solidFill>
                  <a:schemeClr val="dk1"/>
                </a:solidFill>
                <a:effectLst/>
                <a:latin typeface="Calibri"/>
                <a:ea typeface="Calibri"/>
                <a:cs typeface="Calibri"/>
                <a:sym typeface="Calibri"/>
              </a:rPr>
              <a:t>hwo</a:t>
            </a:r>
            <a:r>
              <a:rPr lang="en-US" sz="1200" b="0" i="0" u="none" strike="noStrike" cap="none" dirty="0" smtClean="0">
                <a:solidFill>
                  <a:schemeClr val="dk1"/>
                </a:solidFill>
                <a:effectLst/>
                <a:latin typeface="Calibri"/>
                <a:ea typeface="Calibri"/>
                <a:cs typeface="Calibri"/>
                <a:sym typeface="Calibri"/>
              </a:rPr>
              <a:t> to make the connections between the standards and the assessment targets using an online tool.</a:t>
            </a:r>
            <a:endParaRPr dirty="0"/>
          </a:p>
        </p:txBody>
      </p:sp>
      <p:sp>
        <p:nvSpPr>
          <p:cNvPr id="99" name="Google Shape;99;p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558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d9aa3ab48_4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d9aa3ab48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13: Oregon’s Interim Assessment System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effectLst/>
                <a:latin typeface="Calibri"/>
                <a:ea typeface="Calibri"/>
                <a:cs typeface="Calibri"/>
                <a:sym typeface="Calibri"/>
              </a:rPr>
              <a:t>We had the opportunity to dive into the different interim assessment types during Session 2 which is posted on the ODE Interim Assessment website.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 previously shared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the ICAs provide a complete assessment option which mirrors the summative assessment and provides educators with a complete composite score similar to the summative assessment. Note they take the same amount of instructional time to administer as the summative assessments</a:t>
            </a:r>
            <a:r>
              <a:rPr lang="en-US" sz="1200" b="0" i="0" u="none" strike="noStrike" cap="none" baseline="0" dirty="0" smtClean="0">
                <a:solidFill>
                  <a:schemeClr val="dk1"/>
                </a:solidFill>
                <a:effectLst/>
                <a:latin typeface="Calibri"/>
                <a:ea typeface="Calibri"/>
                <a:cs typeface="Calibri"/>
                <a:sym typeface="Calibri"/>
              </a:rPr>
              <a:t> and therefore educators should evaluate their use and purpose. </a:t>
            </a:r>
            <a:r>
              <a:rPr lang="en-US" sz="1200" b="0" i="0" u="none" strike="noStrike" cap="none" dirty="0" smtClean="0">
                <a:solidFill>
                  <a:schemeClr val="dk1"/>
                </a:solidFill>
                <a:effectLst/>
                <a:latin typeface="Calibri"/>
                <a:ea typeface="Calibri"/>
                <a:cs typeface="Calibri"/>
                <a:sym typeface="Calibri"/>
              </a:rPr>
              <a:t>As a reminder, the ICAs are available starting January 5, 2021.</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The </a:t>
            </a:r>
            <a:r>
              <a:rPr lang="en-US" sz="1200" b="0" i="1" u="none" strike="noStrike" cap="none" dirty="0" smtClean="0">
                <a:solidFill>
                  <a:schemeClr val="dk1"/>
                </a:solidFill>
                <a:effectLst/>
                <a:latin typeface="Calibri"/>
                <a:ea typeface="Calibri"/>
                <a:cs typeface="Calibri"/>
                <a:sym typeface="Calibri"/>
              </a:rPr>
              <a:t>[Click Animation]</a:t>
            </a:r>
            <a:r>
              <a:rPr lang="en-US" sz="1200" b="0" i="0" u="none" strike="noStrike" cap="none" dirty="0" smtClean="0">
                <a:solidFill>
                  <a:schemeClr val="dk1"/>
                </a:solidFill>
                <a:effectLst/>
                <a:latin typeface="Calibri"/>
                <a:ea typeface="Calibri"/>
                <a:cs typeface="Calibri"/>
                <a:sym typeface="Calibri"/>
              </a:rPr>
              <a:t> Interim Assessment Blocks or IABs assess at the target level, usually 3 – 5 targets, and include a wide range of connected standards. They typically take 45 – 60 minutes to administer and provide a more detailed approach to information relative to the standards assessed which can then be used to inform instructional practices.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Finally, the </a:t>
            </a:r>
            <a:r>
              <a:rPr lang="en-US" sz="1200" b="0" i="1" u="none" strike="noStrike" cap="none" dirty="0" smtClean="0">
                <a:solidFill>
                  <a:schemeClr val="dk1"/>
                </a:solidFill>
                <a:effectLst/>
                <a:latin typeface="Calibri"/>
                <a:ea typeface="Calibri"/>
                <a:cs typeface="Calibri"/>
                <a:sym typeface="Calibri"/>
              </a:rPr>
              <a:t>[Click Animation]</a:t>
            </a:r>
            <a:r>
              <a:rPr lang="en-US" sz="1200" b="0" i="0" u="none" strike="noStrike" cap="none" dirty="0" smtClean="0">
                <a:solidFill>
                  <a:schemeClr val="dk1"/>
                </a:solidFill>
                <a:effectLst/>
                <a:latin typeface="Calibri"/>
                <a:ea typeface="Calibri"/>
                <a:cs typeface="Calibri"/>
                <a:sym typeface="Calibri"/>
              </a:rPr>
              <a:t> Focused Interim Assessment Blocks or Focused IABs measure a smaller scope of targets, usually 1 – 3 targets, and therefore provide educators with the even more detailed information of the assessed standards to inform instructional decisions. These take around the same time to administer as the IABs. </a:t>
            </a:r>
          </a:p>
          <a:p>
            <a:r>
              <a:rPr lang="en-US" sz="1200" b="0" i="0" u="none" strike="noStrike" cap="none" dirty="0" smtClean="0">
                <a:solidFill>
                  <a:schemeClr val="dk1"/>
                </a:solidFill>
                <a:effectLst/>
                <a:latin typeface="Calibri"/>
                <a:ea typeface="Calibri"/>
                <a:cs typeface="Calibri"/>
                <a:sym typeface="Calibri"/>
              </a:rPr>
              <a:t> </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r>
              <a:rPr lang="en-US" sz="1200" b="0" i="0" u="sng" strike="noStrike" cap="none" dirty="0" smtClean="0">
                <a:solidFill>
                  <a:schemeClr val="dk1"/>
                </a:solidFill>
                <a:effectLst/>
                <a:latin typeface="Calibri"/>
                <a:ea typeface="Calibri"/>
                <a:cs typeface="Calibri"/>
                <a:sym typeface="Calibri"/>
                <a:hlinkClick r:id="rId3"/>
              </a:rPr>
              <a:t>Understanding the Interim Assessment System (Video)</a:t>
            </a:r>
            <a:r>
              <a:rPr lang="en-US" sz="1200" b="0" i="0" u="none" strike="noStrike" cap="none" dirty="0" smtClean="0">
                <a:solidFill>
                  <a:schemeClr val="dk1"/>
                </a:solidFill>
                <a:effectLst/>
                <a:latin typeface="Calibri"/>
                <a:ea typeface="Calibri"/>
                <a:cs typeface="Calibri"/>
                <a:sym typeface="Calibri"/>
              </a:rPr>
              <a:t>​</a:t>
            </a:r>
            <a:r>
              <a:rPr lang="en-US" sz="1200" b="0" i="0" u="sng" strike="noStrike" cap="none" dirty="0" smtClean="0">
                <a:solidFill>
                  <a:schemeClr val="dk1"/>
                </a:solidFill>
                <a:effectLst/>
                <a:latin typeface="Calibri"/>
                <a:ea typeface="Calibri"/>
                <a:cs typeface="Calibri"/>
                <a:sym typeface="Calibri"/>
                <a:hlinkClick r:id="rId3"/>
              </a:rPr>
              <a:t>​</a:t>
            </a:r>
            <a:endParaRPr lang="en-US" sz="1200" b="1"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2699867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6247499a28_0_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6247499a28_0_1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14: ELA Grade 5 IABs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following is an example of the interim assessments included for 5</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dirty="0" smtClean="0">
                <a:solidFill>
                  <a:schemeClr val="dk1"/>
                </a:solidFill>
                <a:effectLst/>
                <a:latin typeface="Calibri"/>
                <a:ea typeface="Calibri"/>
                <a:cs typeface="Calibri"/>
                <a:sym typeface="Calibri"/>
              </a:rPr>
              <a:t> grade ELA. As you can see some of the interim assessments have a footnote 1 located next to their title indicating there are hand-scoring items within that specific ICA, IAB, or Focused IAB.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Additionally educators can quickly identify which assessment targets are connected to the selected interim assessment.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One positive with the ELA interim</a:t>
            </a:r>
            <a:r>
              <a:rPr lang="en-US" sz="1200" b="0" i="0" u="none" strike="noStrike" cap="none" baseline="0" dirty="0" smtClean="0">
                <a:solidFill>
                  <a:schemeClr val="dk1"/>
                </a:solidFill>
                <a:effectLst/>
                <a:latin typeface="Calibri"/>
                <a:ea typeface="Calibri"/>
                <a:cs typeface="Calibri"/>
                <a:sym typeface="Calibri"/>
              </a:rPr>
              <a:t> assessments is the assessment targets are the same across all grades, for example Claim 1 Reading Target 2 Central Ideas.</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0" i="0" u="none" strike="noStrike" cap="none" baseline="0" dirty="0" smtClean="0">
                <a:solidFill>
                  <a:schemeClr val="dk1"/>
                </a:solidFill>
                <a:effectLst/>
                <a:latin typeface="Calibri"/>
                <a:ea typeface="Calibri"/>
                <a:cs typeface="Calibri"/>
                <a:sym typeface="Calibri"/>
              </a:rPr>
              <a:t>In grades 3 – 8 and high school for ELA Claim 1 Reading, Target 2 will always be Central Ideas</a:t>
            </a:r>
            <a:endParaRPr lang="en-US" sz="1200" b="0" i="0" u="none" strike="noStrike" cap="none" dirty="0" smtClean="0">
              <a:solidFill>
                <a:schemeClr val="dk1"/>
              </a:solidFill>
              <a:effectLst/>
              <a:latin typeface="Calibri"/>
              <a:ea typeface="Calibri"/>
              <a:cs typeface="Calibri"/>
              <a:sym typeface="Calibri"/>
            </a:endParaRP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sng" strike="noStrike" cap="none" dirty="0" smtClean="0">
                <a:solidFill>
                  <a:schemeClr val="dk1"/>
                </a:solidFill>
                <a:effectLst/>
                <a:latin typeface="Calibri"/>
                <a:ea typeface="Calibri"/>
                <a:cs typeface="Calibri"/>
                <a:sym typeface="Calibri"/>
                <a:hlinkClick r:id="rId3"/>
              </a:rPr>
              <a:t>ELA and Mathematics Interim Assessment Overview​</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This document describes the interim assessments, including their purpose, use, and varieties. </a:t>
            </a:r>
            <a:endParaRPr lang="en-US" sz="1200" b="0" i="0" u="none" strike="noStrike" cap="none" dirty="0">
              <a:solidFill>
                <a:schemeClr val="dk1"/>
              </a:solidFill>
              <a:effectLst/>
              <a:latin typeface="Calibri"/>
              <a:ea typeface="Calibri"/>
              <a:cs typeface="Calibri"/>
              <a:sym typeface="Calibri"/>
            </a:endParaRPr>
          </a:p>
        </p:txBody>
      </p:sp>
      <p:sp>
        <p:nvSpPr>
          <p:cNvPr id="353" name="Google Shape;353;g6247499a28_0_15: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14</a:t>
            </a:fld>
            <a:endParaRPr/>
          </a:p>
        </p:txBody>
      </p:sp>
    </p:spTree>
    <p:extLst>
      <p:ext uri="{BB962C8B-B14F-4D97-AF65-F5344CB8AC3E}">
        <p14:creationId xmlns:p14="http://schemas.microsoft.com/office/powerpoint/2010/main" val="3824987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6247499a28_0_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6247499a28_0_1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15: ELA Grade 8 IABs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So now when we look at the 8</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dirty="0" smtClean="0">
                <a:solidFill>
                  <a:schemeClr val="dk1"/>
                </a:solidFill>
                <a:effectLst/>
                <a:latin typeface="Calibri"/>
                <a:ea typeface="Calibri"/>
                <a:cs typeface="Calibri"/>
                <a:sym typeface="Calibri"/>
              </a:rPr>
              <a:t> grade example, again you can see the ELA interim assessment titles</a:t>
            </a:r>
            <a:r>
              <a:rPr lang="en-US" sz="1200" b="0" i="0" u="none" strike="noStrike" cap="none" baseline="0" dirty="0" smtClean="0">
                <a:solidFill>
                  <a:schemeClr val="dk1"/>
                </a:solidFill>
                <a:effectLst/>
                <a:latin typeface="Calibri"/>
                <a:ea typeface="Calibri"/>
                <a:cs typeface="Calibri"/>
                <a:sym typeface="Calibri"/>
              </a:rPr>
              <a:t> have primarily stayed the same with the one exception of the edit/revise IAB which is currently being modified with new items. </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0" i="0" u="none" strike="noStrike" cap="none" baseline="0" dirty="0" smtClean="0">
                <a:solidFill>
                  <a:schemeClr val="dk1"/>
                </a:solidFill>
                <a:effectLst/>
                <a:latin typeface="Calibri"/>
                <a:ea typeface="Calibri"/>
                <a:cs typeface="Calibri"/>
                <a:sym typeface="Calibri"/>
              </a:rPr>
              <a:t>The same is true for the Focused IAB of editing and language vocabulary, but again the assessment targets included in the Interim Assessment System stay the same.</a:t>
            </a:r>
            <a:endParaRPr lang="en-US" sz="1200" b="0" i="0" u="none" strike="noStrike" cap="none" dirty="0" smtClean="0">
              <a:solidFill>
                <a:schemeClr val="dk1"/>
              </a:solidFill>
              <a:effectLst/>
              <a:latin typeface="Calibri"/>
              <a:ea typeface="Calibri"/>
              <a:cs typeface="Calibri"/>
              <a:sym typeface="Calibri"/>
            </a:endParaRP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sng" strike="noStrike" cap="none" dirty="0" smtClean="0">
                <a:solidFill>
                  <a:schemeClr val="dk1"/>
                </a:solidFill>
                <a:effectLst/>
                <a:latin typeface="Calibri"/>
                <a:ea typeface="Calibri"/>
                <a:cs typeface="Calibri"/>
                <a:sym typeface="Calibri"/>
                <a:hlinkClick r:id="rId3"/>
              </a:rPr>
              <a:t>ELA and Mathematics Interim Assessment Overview​</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This document describes the interim assessments, including their purpose, use, and varieties. </a:t>
            </a:r>
            <a:endParaRPr lang="en-US" sz="1200" b="0" i="0" u="none" strike="noStrike" cap="none" dirty="0">
              <a:solidFill>
                <a:schemeClr val="dk1"/>
              </a:solidFill>
              <a:effectLst/>
              <a:latin typeface="Calibri"/>
              <a:ea typeface="Calibri"/>
              <a:cs typeface="Calibri"/>
              <a:sym typeface="Calibri"/>
            </a:endParaRPr>
          </a:p>
        </p:txBody>
      </p:sp>
      <p:sp>
        <p:nvSpPr>
          <p:cNvPr id="353" name="Google Shape;353;g6247499a28_0_15: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15</a:t>
            </a:fld>
            <a:endParaRPr/>
          </a:p>
        </p:txBody>
      </p:sp>
    </p:spTree>
    <p:extLst>
      <p:ext uri="{BB962C8B-B14F-4D97-AF65-F5344CB8AC3E}">
        <p14:creationId xmlns:p14="http://schemas.microsoft.com/office/powerpoint/2010/main" val="85805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6247499a28_0_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6247499a28_0_1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16: ELA Grade HS IABs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Again,</a:t>
            </a:r>
            <a:r>
              <a:rPr lang="en-US" sz="1200" b="0" i="0" u="none" strike="noStrike" cap="none" baseline="0" dirty="0" smtClean="0">
                <a:solidFill>
                  <a:schemeClr val="dk1"/>
                </a:solidFill>
                <a:effectLst/>
                <a:latin typeface="Calibri"/>
                <a:ea typeface="Calibri"/>
                <a:cs typeface="Calibri"/>
                <a:sym typeface="Calibri"/>
              </a:rPr>
              <a:t> when we look at a high school example, we see the same assessment titles that were included in both the 5</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baseline="0" dirty="0" smtClean="0">
                <a:solidFill>
                  <a:schemeClr val="dk1"/>
                </a:solidFill>
                <a:effectLst/>
                <a:latin typeface="Calibri"/>
                <a:ea typeface="Calibri"/>
                <a:cs typeface="Calibri"/>
                <a:sym typeface="Calibri"/>
              </a:rPr>
              <a:t> and 8</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baseline="0" dirty="0" smtClean="0">
                <a:solidFill>
                  <a:schemeClr val="dk1"/>
                </a:solidFill>
                <a:effectLst/>
                <a:latin typeface="Calibri"/>
                <a:ea typeface="Calibri"/>
                <a:cs typeface="Calibri"/>
                <a:sym typeface="Calibri"/>
              </a:rPr>
              <a:t> grade examples. So even though the titles on the interim assessments don’t change, or the assessment targets, what IS changing is the standards associated with those assessment targets both in their developmental complexity and rigor.</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0" i="0" u="none" strike="noStrike" cap="none" baseline="0" dirty="0" smtClean="0">
                <a:solidFill>
                  <a:schemeClr val="dk1"/>
                </a:solidFill>
                <a:effectLst/>
                <a:latin typeface="Calibri"/>
                <a:ea typeface="Calibri"/>
                <a:cs typeface="Calibri"/>
                <a:sym typeface="Calibri"/>
              </a:rPr>
              <a:t>But again due to the cyclical nature of the ELA standards, educators have the ability to use the interim assessments out of grade level.</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0" i="0" u="none" strike="noStrike" cap="none" baseline="0" dirty="0" smtClean="0">
                <a:solidFill>
                  <a:schemeClr val="dk1"/>
                </a:solidFill>
                <a:effectLst/>
                <a:latin typeface="Calibri"/>
                <a:ea typeface="Calibri"/>
                <a:cs typeface="Calibri"/>
                <a:sym typeface="Calibri"/>
              </a:rPr>
              <a:t>It is important to note 2 aspects though.</a:t>
            </a:r>
          </a:p>
          <a:p>
            <a:pPr>
              <a:buAutoNum type="arabicPeriod"/>
            </a:pPr>
            <a:r>
              <a:rPr lang="en-US" sz="1200" b="0" i="0" u="none" strike="noStrike" cap="none" baseline="0" dirty="0" smtClean="0">
                <a:solidFill>
                  <a:schemeClr val="dk1"/>
                </a:solidFill>
                <a:effectLst/>
                <a:latin typeface="Calibri"/>
                <a:ea typeface="Calibri"/>
                <a:cs typeface="Calibri"/>
                <a:sym typeface="Calibri"/>
              </a:rPr>
              <a:t>Though the interim assessments are available to use out side of grade level context, it is not advised to target up a grade level. This is due to the fixed form nature we discussed early and that targeted up interim assessment then becomes less useful for the following year’s educator.</a:t>
            </a:r>
          </a:p>
          <a:p>
            <a:pPr>
              <a:buAutoNum type="arabicPeriod"/>
            </a:pPr>
            <a:r>
              <a:rPr lang="en-US" sz="1200" b="0" i="0" u="none" strike="noStrike" cap="none" baseline="0" dirty="0" smtClean="0">
                <a:solidFill>
                  <a:schemeClr val="dk1"/>
                </a:solidFill>
                <a:effectLst/>
                <a:latin typeface="Calibri"/>
                <a:ea typeface="Calibri"/>
                <a:cs typeface="Calibri"/>
                <a:sym typeface="Calibri"/>
              </a:rPr>
              <a:t>Though the HS ICAs have grade 9, 10, and 11, they are actually the same fixed form.</a:t>
            </a:r>
            <a:endParaRPr lang="en-US" sz="1200" b="0" i="0" u="none" strike="noStrike" cap="none" dirty="0" smtClean="0">
              <a:solidFill>
                <a:schemeClr val="dk1"/>
              </a:solidFill>
              <a:effectLst/>
              <a:latin typeface="Calibri"/>
              <a:ea typeface="Calibri"/>
              <a:cs typeface="Calibri"/>
              <a:sym typeface="Calibri"/>
            </a:endParaRP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r>
              <a:rPr lang="en-US" sz="1200" b="0" i="0" u="none" strike="noStrike" cap="none" dirty="0" smtClean="0">
                <a:solidFill>
                  <a:schemeClr val="dk1"/>
                </a:solidFill>
                <a:effectLst/>
                <a:latin typeface="Calibri"/>
                <a:ea typeface="Calibri"/>
                <a:cs typeface="Calibri"/>
                <a:sym typeface="Calibri"/>
              </a:rPr>
              <a:t>:</a:t>
            </a:r>
          </a:p>
          <a:p>
            <a:pPr lvl="0"/>
            <a:r>
              <a:rPr lang="en-US" sz="1200" b="0" i="0" u="sng" strike="noStrike" cap="none" dirty="0" smtClean="0">
                <a:solidFill>
                  <a:schemeClr val="dk1"/>
                </a:solidFill>
                <a:effectLst/>
                <a:latin typeface="Calibri"/>
                <a:ea typeface="Calibri"/>
                <a:cs typeface="Calibri"/>
                <a:sym typeface="Calibri"/>
                <a:hlinkClick r:id="rId3"/>
              </a:rPr>
              <a:t>ELA and Mathematics Interim Assessment Overview​</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This document describes the interim assessments, including their purpose, use, and varieties. </a:t>
            </a:r>
            <a:endParaRPr lang="en-US" sz="1200" b="0" i="0" u="none" strike="noStrike" cap="none" dirty="0">
              <a:solidFill>
                <a:schemeClr val="dk1"/>
              </a:solidFill>
              <a:effectLst/>
              <a:latin typeface="Calibri"/>
              <a:ea typeface="Calibri"/>
              <a:cs typeface="Calibri"/>
              <a:sym typeface="Calibri"/>
            </a:endParaRPr>
          </a:p>
        </p:txBody>
      </p:sp>
      <p:sp>
        <p:nvSpPr>
          <p:cNvPr id="353" name="Google Shape;353;g6247499a28_0_15: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16</a:t>
            </a:fld>
            <a:endParaRPr/>
          </a:p>
        </p:txBody>
      </p:sp>
    </p:spTree>
    <p:extLst>
      <p:ext uri="{BB962C8B-B14F-4D97-AF65-F5344CB8AC3E}">
        <p14:creationId xmlns:p14="http://schemas.microsoft.com/office/powerpoint/2010/main" val="1040055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17: ELA Grade 5 IABs – Connecting Targets</a:t>
            </a:r>
            <a:r>
              <a:rPr lang="en-US" sz="1200" b="1" i="0" u="none" strike="noStrike" cap="none" baseline="0" dirty="0" smtClean="0">
                <a:solidFill>
                  <a:schemeClr val="dk1"/>
                </a:solidFill>
                <a:effectLst/>
                <a:latin typeface="Calibri"/>
                <a:ea typeface="Calibri"/>
                <a:cs typeface="Calibri"/>
                <a:sym typeface="Calibri"/>
              </a:rPr>
              <a:t> and Standards </a:t>
            </a:r>
            <a:r>
              <a:rPr lang="en-US" sz="1200" b="1" i="0" u="none" strike="noStrike" cap="none" dirty="0" smtClean="0">
                <a:solidFill>
                  <a:schemeClr val="dk1"/>
                </a:solidFill>
                <a:effectLst/>
                <a:latin typeface="Calibri"/>
                <a:ea typeface="Calibri"/>
                <a:cs typeface="Calibri"/>
                <a:sym typeface="Calibri"/>
              </a:rPr>
              <a:t>(Facilitator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One of our goals in</a:t>
            </a:r>
            <a:r>
              <a:rPr lang="en-US" sz="1200" b="0" i="0" u="none" strike="noStrike" cap="none" baseline="0" dirty="0" smtClean="0">
                <a:solidFill>
                  <a:schemeClr val="dk1"/>
                </a:solidFill>
                <a:effectLst/>
                <a:latin typeface="Calibri"/>
                <a:ea typeface="Calibri"/>
                <a:cs typeface="Calibri"/>
                <a:sym typeface="Calibri"/>
              </a:rPr>
              <a:t> this presentation is to help educators make connections between the assessment targets and the ELA standards.</a:t>
            </a:r>
          </a:p>
          <a:p>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effectLst/>
                <a:latin typeface="Calibri"/>
                <a:ea typeface="Calibri"/>
                <a:cs typeface="Calibri"/>
                <a:sym typeface="Calibri"/>
              </a:rPr>
              <a:t>For this example we are going to take a look at the 5</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baseline="0" dirty="0" smtClean="0">
                <a:solidFill>
                  <a:schemeClr val="dk1"/>
                </a:solidFill>
                <a:effectLst/>
                <a:latin typeface="Calibri"/>
                <a:ea typeface="Calibri"/>
                <a:cs typeface="Calibri"/>
                <a:sym typeface="Calibri"/>
              </a:rPr>
              <a:t> grade interim assessments. In particular we are going to take a look at the </a:t>
            </a:r>
            <a:r>
              <a:rPr lang="en-US" sz="1200" b="0"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[Click Animation] </a:t>
            </a: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Focused</a:t>
            </a:r>
            <a:r>
              <a:rPr lang="en-US" sz="1200" b="0" i="0" u="none" strike="noStrike" cap="none" baseline="0" dirty="0" smtClean="0">
                <a:solidFill>
                  <a:schemeClr val="dk1"/>
                </a:solidFill>
                <a:effectLst/>
                <a:latin typeface="Calibri"/>
                <a:ea typeface="Calibri"/>
                <a:cs typeface="Calibri"/>
                <a:sym typeface="Calibri"/>
              </a:rPr>
              <a:t> IABs.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effectLst/>
                <a:latin typeface="Calibri"/>
                <a:ea typeface="Calibri"/>
                <a:cs typeface="Calibri"/>
                <a:sym typeface="Calibri"/>
              </a:rPr>
              <a:t>Within the Focused IABs we are going to look at </a:t>
            </a:r>
            <a:r>
              <a:rPr lang="en-US" sz="1200" b="0"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Language</a:t>
            </a:r>
            <a:r>
              <a:rPr lang="en-US" sz="1200" b="0" i="0" u="none" strike="noStrike" cap="none" baseline="0" dirty="0" smtClean="0">
                <a:solidFill>
                  <a:schemeClr val="dk1"/>
                </a:solidFill>
                <a:effectLst/>
                <a:latin typeface="Calibri"/>
                <a:ea typeface="Calibri"/>
                <a:cs typeface="Calibri"/>
                <a:sym typeface="Calibri"/>
              </a:rPr>
              <a:t> and Vocabulary Use, which is associated with Claim 2 Writing, Target 8 Language and Vocabulary Use.</a:t>
            </a: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r>
              <a:rPr lang="en-US" sz="1200" b="0" i="0" u="none" strike="noStrike" cap="none" dirty="0" smtClean="0">
                <a:solidFill>
                  <a:schemeClr val="dk1"/>
                </a:solidFill>
                <a:effectLst/>
                <a:latin typeface="Calibri"/>
                <a:ea typeface="Calibri"/>
                <a:cs typeface="Calibri"/>
                <a:sym typeface="Calibri"/>
              </a:rPr>
              <a:t>:</a:t>
            </a:r>
          </a:p>
          <a:p>
            <a:pPr lvl="0"/>
            <a:r>
              <a:rPr lang="en-US" sz="1200" b="0" i="0" u="sng" strike="noStrike" cap="none" dirty="0" smtClean="0">
                <a:solidFill>
                  <a:schemeClr val="dk1"/>
                </a:solidFill>
                <a:effectLst/>
                <a:latin typeface="Calibri"/>
                <a:ea typeface="Calibri"/>
                <a:cs typeface="Calibri"/>
                <a:sym typeface="Calibri"/>
                <a:hlinkClick r:id="rId3"/>
              </a:rPr>
              <a:t>ELA and Mathematics Interim Assessment Overview​</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This document describes the interim assessments, including their purpose, use, and varieties. </a:t>
            </a:r>
            <a:endParaRPr lang="en-US" b="1"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3021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18: Smarter Content Explorer– Connecting Targets</a:t>
            </a:r>
            <a:r>
              <a:rPr lang="en-US" sz="1200" b="1" i="0" u="none" strike="noStrike" cap="none" baseline="0" dirty="0" smtClean="0">
                <a:solidFill>
                  <a:schemeClr val="dk1"/>
                </a:solidFill>
                <a:effectLst/>
                <a:latin typeface="Calibri"/>
                <a:ea typeface="Calibri"/>
                <a:cs typeface="Calibri"/>
                <a:sym typeface="Calibri"/>
              </a:rPr>
              <a:t> and Standards </a:t>
            </a:r>
            <a:r>
              <a:rPr lang="en-US" sz="1200" b="1" i="0" u="none" strike="noStrike" cap="none" dirty="0" smtClean="0">
                <a:solidFill>
                  <a:schemeClr val="dk1"/>
                </a:solidFill>
                <a:effectLst/>
                <a:latin typeface="Calibri"/>
                <a:ea typeface="Calibri"/>
                <a:cs typeface="Calibri"/>
                <a:sym typeface="Calibri"/>
              </a:rPr>
              <a:t>(Facilitator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ODE has worked with Smarter Balanced to help create an interactive website that helps educators make connections between the assessment targets and the ELA standards.</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With this online tool called the Smarter Content Explorer,</a:t>
            </a:r>
            <a:r>
              <a:rPr lang="en-US" sz="1200" b="0" i="0" u="none" strike="noStrike" cap="none" baseline="0" dirty="0" smtClean="0">
                <a:solidFill>
                  <a:schemeClr val="dk1"/>
                </a:solidFill>
                <a:effectLst/>
                <a:latin typeface="Calibri"/>
                <a:ea typeface="Calibri"/>
                <a:cs typeface="Calibri"/>
                <a:sym typeface="Calibri"/>
              </a:rPr>
              <a:t> Educators can drill down to into the claims and assessment targets.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For instance an educator can select a specific grade,</a:t>
            </a:r>
            <a:r>
              <a:rPr lang="en-US" sz="1200" b="0" i="0" u="none" strike="noStrike" cap="none" baseline="0" dirty="0" smtClean="0">
                <a:solidFill>
                  <a:schemeClr val="dk1"/>
                </a:solidFill>
                <a:effectLst/>
                <a:latin typeface="Calibri"/>
                <a:ea typeface="Calibri"/>
                <a:cs typeface="Calibri"/>
                <a:sym typeface="Calibri"/>
              </a:rPr>
              <a:t> such as our 5</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baseline="0" dirty="0" smtClean="0">
                <a:solidFill>
                  <a:schemeClr val="dk1"/>
                </a:solidFill>
                <a:effectLst/>
                <a:latin typeface="Calibri"/>
                <a:ea typeface="Calibri"/>
                <a:cs typeface="Calibri"/>
                <a:sym typeface="Calibri"/>
              </a:rPr>
              <a:t> grade example, which then prompts the educator to select the subject area.</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From the subject page the educator can select English Language Arts,</a:t>
            </a:r>
            <a:r>
              <a:rPr lang="en-US" sz="1200" b="0" i="0" u="none" strike="noStrike" cap="none" baseline="0" dirty="0" smtClean="0">
                <a:solidFill>
                  <a:schemeClr val="dk1"/>
                </a:solidFill>
                <a:effectLst/>
                <a:latin typeface="Calibri"/>
                <a:ea typeface="Calibri"/>
                <a:cs typeface="Calibri"/>
                <a:sym typeface="Calibri"/>
              </a:rPr>
              <a:t> which then prompts the educator to select the desired claim.</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Using</a:t>
            </a:r>
            <a:r>
              <a:rPr lang="en-US" sz="1200" b="0" i="0" u="none" strike="noStrike" cap="none" baseline="0" dirty="0" smtClean="0">
                <a:solidFill>
                  <a:schemeClr val="dk1"/>
                </a:solidFill>
                <a:effectLst/>
                <a:latin typeface="Calibri"/>
                <a:ea typeface="Calibri"/>
                <a:cs typeface="Calibri"/>
                <a:sym typeface="Calibri"/>
              </a:rPr>
              <a:t> our 5</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baseline="0" dirty="0" smtClean="0">
                <a:solidFill>
                  <a:schemeClr val="dk1"/>
                </a:solidFill>
                <a:effectLst/>
                <a:latin typeface="Calibri"/>
                <a:ea typeface="Calibri"/>
                <a:cs typeface="Calibri"/>
                <a:sym typeface="Calibri"/>
              </a:rPr>
              <a:t> grade example, we would select Claim 2 Writing, and we would be given the option to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select to search by either assessment target or ELA standards.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Resource: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smtClean="0">
                <a:hlinkClick r:id="rId3"/>
              </a:rPr>
              <a:t>Smarter Content Explorer</a:t>
            </a:r>
            <a:r>
              <a:rPr lang="en-US" sz="1200" b="0" i="0" dirty="0" smtClean="0"/>
              <a:t> </a:t>
            </a: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0254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19: Selecting Targets – Connecting Targets</a:t>
            </a:r>
            <a:r>
              <a:rPr lang="en-US" sz="1200" b="1" i="0" u="none" strike="noStrike" cap="none" baseline="0" dirty="0" smtClean="0">
                <a:solidFill>
                  <a:schemeClr val="dk1"/>
                </a:solidFill>
                <a:effectLst/>
                <a:latin typeface="Calibri"/>
                <a:ea typeface="Calibri"/>
                <a:cs typeface="Calibri"/>
                <a:sym typeface="Calibri"/>
              </a:rPr>
              <a:t> and Standards </a:t>
            </a:r>
            <a:r>
              <a:rPr lang="en-US" sz="1200" b="1" i="0" u="none" strike="noStrike" cap="none" dirty="0" smtClean="0">
                <a:solidFill>
                  <a:schemeClr val="dk1"/>
                </a:solidFill>
                <a:effectLst/>
                <a:latin typeface="Calibri"/>
                <a:ea typeface="Calibri"/>
                <a:cs typeface="Calibri"/>
                <a:sym typeface="Calibri"/>
              </a:rPr>
              <a:t>(Facilitator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In this example we will search by the</a:t>
            </a:r>
            <a:r>
              <a:rPr lang="en-US" sz="1200" b="0" i="0" u="none" strike="noStrike" cap="none" baseline="0" dirty="0" smtClean="0">
                <a:solidFill>
                  <a:schemeClr val="dk1"/>
                </a:solidFill>
                <a:effectLst/>
                <a:latin typeface="Calibri"/>
                <a:ea typeface="Calibri"/>
                <a:cs typeface="Calibri"/>
                <a:sym typeface="Calibri"/>
              </a:rPr>
              <a:t> assessment target. </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0" i="0" u="none" strike="noStrike" cap="none" baseline="0" dirty="0" smtClean="0">
                <a:solidFill>
                  <a:schemeClr val="dk1"/>
                </a:solidFill>
                <a:effectLst/>
                <a:latin typeface="Calibri"/>
                <a:ea typeface="Calibri"/>
                <a:cs typeface="Calibri"/>
                <a:sym typeface="Calibri"/>
              </a:rPr>
              <a:t>And as we continue to use our example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baseline="0" dirty="0" smtClean="0">
                <a:solidFill>
                  <a:schemeClr val="dk1"/>
                </a:solidFill>
                <a:effectLst/>
                <a:latin typeface="Calibri"/>
                <a:ea typeface="Calibri"/>
                <a:cs typeface="Calibri"/>
                <a:sym typeface="Calibri"/>
              </a:rPr>
              <a:t>we will select Target 8 Language and Vocabulary Use.</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 [Click Animation] </a:t>
            </a:r>
          </a:p>
          <a:p>
            <a:r>
              <a:rPr lang="en-US" sz="1200" b="0" i="0" u="none" strike="noStrike" cap="none" dirty="0" smtClean="0">
                <a:solidFill>
                  <a:schemeClr val="dk1"/>
                </a:solidFill>
                <a:effectLst/>
                <a:latin typeface="Calibri"/>
                <a:ea typeface="Calibri"/>
                <a:cs typeface="Calibri"/>
                <a:sym typeface="Calibri"/>
              </a:rPr>
              <a:t>When</a:t>
            </a:r>
            <a:r>
              <a:rPr lang="en-US" sz="1200" b="0" i="0" u="none" strike="noStrike" cap="none" baseline="0" dirty="0" smtClean="0">
                <a:solidFill>
                  <a:schemeClr val="dk1"/>
                </a:solidFill>
                <a:effectLst/>
                <a:latin typeface="Calibri"/>
                <a:ea typeface="Calibri"/>
                <a:cs typeface="Calibri"/>
                <a:sym typeface="Calibri"/>
              </a:rPr>
              <a:t> we check Target 8,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we can see the related standards will appear at the bottom.</a:t>
            </a:r>
          </a:p>
          <a:p>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So</a:t>
            </a:r>
            <a:r>
              <a:rPr lang="en-US" sz="1200" b="0" i="0" u="none" strike="noStrike" cap="none" baseline="0" dirty="0" smtClean="0">
                <a:solidFill>
                  <a:schemeClr val="dk1"/>
                </a:solidFill>
                <a:effectLst/>
                <a:latin typeface="Calibri"/>
                <a:ea typeface="Calibri"/>
                <a:cs typeface="Calibri"/>
                <a:sym typeface="Calibri"/>
              </a:rPr>
              <a:t> we now know that the Focused IABs </a:t>
            </a:r>
            <a:r>
              <a:rPr lang="en-US" sz="1200" b="0" i="0" u="none" strike="noStrike" cap="none" dirty="0" smtClean="0">
                <a:solidFill>
                  <a:schemeClr val="dk1"/>
                </a:solidFill>
                <a:effectLst/>
                <a:latin typeface="Calibri"/>
                <a:ea typeface="Calibri"/>
                <a:cs typeface="Calibri"/>
                <a:sym typeface="Calibri"/>
              </a:rPr>
              <a:t>Language</a:t>
            </a:r>
            <a:r>
              <a:rPr lang="en-US" sz="1200" b="0" i="0" u="none" strike="noStrike" cap="none" baseline="0" dirty="0" smtClean="0">
                <a:solidFill>
                  <a:schemeClr val="dk1"/>
                </a:solidFill>
                <a:effectLst/>
                <a:latin typeface="Calibri"/>
                <a:ea typeface="Calibri"/>
                <a:cs typeface="Calibri"/>
                <a:sym typeface="Calibri"/>
              </a:rPr>
              <a:t> and Vocabulary associated with Claim 2 Writing, Target 8 Language and Vocabulary Use addresses writing standards Writing 2d and Writing 3d.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effectLst/>
                <a:latin typeface="Calibri"/>
                <a:ea typeface="Calibri"/>
                <a:cs typeface="Calibri"/>
                <a:sym typeface="Calibri"/>
              </a:rPr>
              <a:t>Therefore when an educator is teaching a unit addressing these two standards they could use the interim assessments items as part of the instructional activity, or as a quick check.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effectLst/>
                <a:latin typeface="Calibri"/>
                <a:ea typeface="Calibri"/>
                <a:cs typeface="Calibri"/>
                <a:sym typeface="Calibri"/>
              </a:rPr>
              <a:t>Another option would be to use the interim assessments as a formal assessment after the unit has been taught, which could then provide evidence of student learning and provide the educator feedback where more instruction made be necessary to further support students.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Resource: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smtClean="0">
                <a:hlinkClick r:id="rId3"/>
              </a:rPr>
              <a:t>Smarter Content Explorer</a:t>
            </a:r>
            <a:r>
              <a:rPr lang="en-US" sz="1200" b="0" i="0" dirty="0" smtClean="0"/>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lvl="0"/>
            <a:r>
              <a:rPr lang="en-US" sz="1200" b="0" i="0" u="sng" strike="noStrike" cap="none" dirty="0" smtClean="0">
                <a:solidFill>
                  <a:schemeClr val="dk1"/>
                </a:solidFill>
                <a:effectLst/>
                <a:latin typeface="Calibri"/>
                <a:ea typeface="Calibri"/>
                <a:cs typeface="Calibri"/>
                <a:sym typeface="Calibri"/>
                <a:hlinkClick r:id="rId4"/>
              </a:rPr>
              <a:t>ELA and Mathematics Interim Assessment Overview​</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This document describes the interim assessments, including their purpose, use, and varieties. </a:t>
            </a: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19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865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3ce3ff203_0_2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93ce3ff203_0_2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2: Purpose (Facilitator 1)</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The purpose of this series is to help district and school-based teams improve their systems of teaching and learning using an approach inclusive to a balanced assessment system.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For the first time, ODE is able to provide a statewide interim assessment system aligned to both the Oregon State Standards and the Oregon Summative Assessment.</a:t>
            </a:r>
            <a:endParaRPr lang="en-US" sz="1200" b="0" i="0" u="none" strike="noStrike" cap="none" dirty="0">
              <a:solidFill>
                <a:schemeClr val="dk1"/>
              </a:solidFill>
              <a:effectLst/>
              <a:latin typeface="Calibri"/>
              <a:ea typeface="Calibri"/>
              <a:cs typeface="Calibri"/>
              <a:sym typeface="Calibri"/>
            </a:endParaRPr>
          </a:p>
        </p:txBody>
      </p:sp>
      <p:sp>
        <p:nvSpPr>
          <p:cNvPr id="101" name="Google Shape;101;g93ce3ff203_0_2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3659873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20: Selecting Targets – Connecting Targets</a:t>
            </a:r>
            <a:r>
              <a:rPr lang="en-US" sz="1200" b="1" i="0" u="none" strike="noStrike" cap="none" baseline="0" dirty="0" smtClean="0">
                <a:solidFill>
                  <a:schemeClr val="dk1"/>
                </a:solidFill>
                <a:effectLst/>
                <a:latin typeface="Calibri"/>
                <a:ea typeface="Calibri"/>
                <a:cs typeface="Calibri"/>
                <a:sym typeface="Calibri"/>
              </a:rPr>
              <a:t> and Standards </a:t>
            </a:r>
            <a:r>
              <a:rPr lang="en-US" sz="1200" b="1" i="0" u="none" strike="noStrike" cap="none" dirty="0" smtClean="0">
                <a:solidFill>
                  <a:schemeClr val="dk1"/>
                </a:solidFill>
                <a:effectLst/>
                <a:latin typeface="Calibri"/>
                <a:ea typeface="Calibri"/>
                <a:cs typeface="Calibri"/>
                <a:sym typeface="Calibri"/>
              </a:rPr>
              <a:t>(Facilitator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As shared,</a:t>
            </a:r>
            <a:r>
              <a:rPr lang="en-US" sz="1200" b="0" i="0" u="none" strike="noStrike" cap="none" baseline="0" dirty="0" smtClean="0">
                <a:solidFill>
                  <a:schemeClr val="dk1"/>
                </a:solidFill>
                <a:effectLst/>
                <a:latin typeface="Calibri"/>
                <a:ea typeface="Calibri"/>
                <a:cs typeface="Calibri"/>
                <a:sym typeface="Calibri"/>
              </a:rPr>
              <a:t> we can also use the Smarter Content Explorer to search by standards. </a:t>
            </a:r>
          </a:p>
          <a:p>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effectLst/>
                <a:latin typeface="Calibri"/>
                <a:ea typeface="Calibri"/>
                <a:cs typeface="Calibri"/>
                <a:sym typeface="Calibri"/>
              </a:rPr>
              <a:t>[Click Animation] [Click Animation]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 So in this example we have selected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L-2 and we see that this time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the related Target 9 Editing has appeared as the associated assessment target.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Therefore, when an educator is teaching standard</a:t>
            </a:r>
            <a:r>
              <a:rPr lang="en-US" sz="1200" b="0" i="0" u="none" strike="noStrike" cap="none" baseline="0" dirty="0" smtClean="0">
                <a:solidFill>
                  <a:schemeClr val="dk1"/>
                </a:solidFill>
                <a:effectLst/>
                <a:latin typeface="Calibri"/>
                <a:ea typeface="Calibri"/>
                <a:cs typeface="Calibri"/>
                <a:sym typeface="Calibri"/>
              </a:rPr>
              <a:t> L – 2 they can refer back to the Focused IAB Editing to use for instructional activities, quick checks, or a formal assessment.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effectLst/>
                <a:latin typeface="Calibri"/>
                <a:ea typeface="Calibri"/>
                <a:cs typeface="Calibri"/>
                <a:sym typeface="Calibri"/>
              </a:rPr>
              <a:t>[Click Animation] [Click Animation] </a:t>
            </a:r>
            <a:r>
              <a:rPr lang="en-US" sz="1200" b="0" i="0" u="none" strike="noStrike" cap="none" dirty="0" smtClean="0">
                <a:solidFill>
                  <a:schemeClr val="dk1"/>
                </a:solidFill>
                <a:effectLst/>
                <a:latin typeface="Calibri"/>
                <a:ea typeface="Calibri"/>
                <a:cs typeface="Calibri"/>
                <a:sym typeface="Calibri"/>
              </a:rPr>
              <a:t>but</a:t>
            </a:r>
            <a:r>
              <a:rPr lang="en-US" sz="1200" b="0" i="0" u="none" strike="noStrike" cap="none" baseline="0" dirty="0" smtClean="0">
                <a:solidFill>
                  <a:schemeClr val="dk1"/>
                </a:solidFill>
                <a:effectLst/>
                <a:latin typeface="Calibri"/>
                <a:ea typeface="Calibri"/>
                <a:cs typeface="Calibri"/>
                <a:sym typeface="Calibri"/>
              </a:rPr>
              <a:t> sometimes as standard can be associated with multiple assessments targets. In this example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we select</a:t>
            </a:r>
            <a:r>
              <a:rPr lang="en-US" sz="1200" b="0" i="0" u="none" strike="noStrike" cap="none" baseline="0" dirty="0" smtClean="0">
                <a:solidFill>
                  <a:schemeClr val="dk1"/>
                </a:solidFill>
                <a:effectLst/>
                <a:latin typeface="Calibri"/>
                <a:ea typeface="Calibri"/>
                <a:cs typeface="Calibri"/>
                <a:sym typeface="Calibri"/>
              </a:rPr>
              <a:t> L-3A and we can see this standard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 is associated with multiple assessment</a:t>
            </a:r>
            <a:r>
              <a:rPr lang="en-US" sz="1200" b="0" i="0" u="none" strike="noStrike" cap="none" baseline="0" dirty="0" smtClean="0">
                <a:solidFill>
                  <a:schemeClr val="dk1"/>
                </a:solidFill>
                <a:effectLst/>
                <a:latin typeface="Calibri"/>
                <a:ea typeface="Calibri"/>
                <a:cs typeface="Calibri"/>
                <a:sym typeface="Calibri"/>
              </a:rPr>
              <a:t> targets. Therefore an educator can refer to interim assessment overview table to find the different available interim assessment options.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Resource: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smtClean="0">
                <a:hlinkClick r:id="rId3"/>
              </a:rPr>
              <a:t>Smarter Content Explorer</a:t>
            </a:r>
            <a:r>
              <a:rPr lang="en-US" sz="1200" b="0" i="0" dirty="0" smtClean="0"/>
              <a:t> </a:t>
            </a: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lvl="0"/>
            <a:r>
              <a:rPr lang="en-US" sz="1200" b="0" i="0" u="sng" strike="noStrike" cap="none" dirty="0" smtClean="0">
                <a:solidFill>
                  <a:schemeClr val="dk1"/>
                </a:solidFill>
                <a:effectLst/>
                <a:latin typeface="Calibri"/>
                <a:ea typeface="Calibri"/>
                <a:cs typeface="Calibri"/>
                <a:sym typeface="Calibri"/>
                <a:hlinkClick r:id="rId4"/>
              </a:rPr>
              <a:t>ELA and Mathematics Interim Assessment Overview​</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This document describes the interim assessments, including their purpose, use, and varieties. </a:t>
            </a:r>
            <a:endParaRPr lang="en-US" sz="1200" b="0" i="0" u="none" strike="noStrike" cap="none" dirty="0" smtClean="0">
              <a:solidFill>
                <a:schemeClr val="dk1"/>
              </a:solidFill>
              <a:effectLst/>
              <a:latin typeface="Calibri"/>
              <a:ea typeface="Calibri"/>
              <a:cs typeface="Calibri"/>
              <a:sym typeface="Calibri"/>
            </a:endParaRPr>
          </a:p>
          <a:p>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152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21: Priority Instruction / Standards(Facilitator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dirty="0" smtClean="0"/>
              <a:t>Recently, </a:t>
            </a:r>
            <a:r>
              <a:rPr lang="en-US" sz="1200" b="1" dirty="0" smtClean="0"/>
              <a:t>Student Achievement Partners </a:t>
            </a:r>
            <a:r>
              <a:rPr lang="en-US" sz="1200" dirty="0" smtClean="0"/>
              <a:t>(SAP) published </a:t>
            </a:r>
            <a:r>
              <a:rPr lang="en-US" sz="1200" b="1" dirty="0" smtClean="0"/>
              <a:t>2020-2021 Priority Instructional Content in ELA</a:t>
            </a:r>
            <a:r>
              <a:rPr lang="en-US" sz="1200" dirty="0" smtClean="0"/>
              <a:t>. </a:t>
            </a:r>
          </a:p>
          <a:p>
            <a:endParaRPr lang="en-US" sz="100" dirty="0" smtClean="0"/>
          </a:p>
          <a:p>
            <a:r>
              <a:rPr lang="en-US" sz="1200" b="0" i="1" u="none" strike="noStrike" cap="none" dirty="0" smtClean="0">
                <a:solidFill>
                  <a:schemeClr val="dk1"/>
                </a:solidFill>
                <a:effectLst/>
                <a:latin typeface="Calibri"/>
                <a:ea typeface="Calibri"/>
                <a:cs typeface="Calibri"/>
                <a:sym typeface="Calibri"/>
              </a:rPr>
              <a:t>[Click Animation] </a:t>
            </a:r>
            <a:r>
              <a:rPr lang="en-US" sz="1200" dirty="0" smtClean="0"/>
              <a:t>Student Achievement Partners </a:t>
            </a:r>
            <a:r>
              <a:rPr lang="en-US" sz="1200" b="1" dirty="0" smtClean="0"/>
              <a:t>identified fourteen priority standards for English language arts across Grades K – 12 </a:t>
            </a:r>
            <a:r>
              <a:rPr lang="en-US" sz="1200" i="1" dirty="0" smtClean="0"/>
              <a:t>(and the research that supports them). </a:t>
            </a:r>
          </a:p>
          <a:p>
            <a:endParaRPr lang="en-US" sz="100" dirty="0" smtClean="0"/>
          </a:p>
          <a:p>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Additionally</a:t>
            </a:r>
            <a:r>
              <a:rPr lang="en-US" sz="1200" b="0" i="0" u="none" strike="noStrike" cap="none" baseline="0" dirty="0" smtClean="0">
                <a:solidFill>
                  <a:schemeClr val="dk1"/>
                </a:solidFill>
                <a:effectLst/>
                <a:latin typeface="Calibri"/>
                <a:ea typeface="Calibri"/>
                <a:cs typeface="Calibri"/>
                <a:sym typeface="Calibri"/>
              </a:rPr>
              <a:t>, t</a:t>
            </a:r>
            <a:r>
              <a:rPr lang="en-US" sz="1200" dirty="0" smtClean="0"/>
              <a:t>hey cross the domains of reading, writing, language, and speaking and listening.</a:t>
            </a:r>
          </a:p>
          <a:p>
            <a:endParaRPr lang="en-US" sz="100" dirty="0" smtClean="0"/>
          </a:p>
          <a:p>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 They identified the following </a:t>
            </a:r>
            <a:r>
              <a:rPr lang="en-US" sz="1200" b="1" dirty="0" smtClean="0"/>
              <a:t>CCSS: RF.4, L.4, L.5, L.6, RI.1, RI.4, RI.9, RI.10, RL.1, RL.4, RL.10, SL.1, W.8, and W.9. </a:t>
            </a:r>
          </a:p>
          <a:p>
            <a:endParaRPr lang="en-US" sz="1200" b="1" dirty="0" smtClean="0"/>
          </a:p>
          <a:p>
            <a:r>
              <a:rPr lang="en-US" sz="1200" b="0" dirty="0" smtClean="0"/>
              <a:t>ODE</a:t>
            </a:r>
            <a:r>
              <a:rPr lang="en-US" sz="1200" b="0" baseline="0" dirty="0" smtClean="0"/>
              <a:t> has taken the national guidance provide by student achievement partners, and created crosswalks with the Oregon State Standards. These resources are available in the Session 3A facilitator’s guide as well as posted on the ODE ELA Standards webpage.</a:t>
            </a:r>
            <a:endParaRPr lang="en-US" sz="1200" b="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Resource: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dirty="0" smtClean="0">
              <a:solidFill>
                <a:schemeClr val="dk1"/>
              </a:solidFill>
              <a:effectLst/>
              <a:latin typeface="Calibri"/>
              <a:ea typeface="Calibri"/>
              <a:cs typeface="Calibri"/>
              <a:sym typeface="Calibri"/>
            </a:endParaRPr>
          </a:p>
          <a:p>
            <a:r>
              <a:rPr lang="en-US" b="1" dirty="0" smtClean="0"/>
              <a:t>ODE Condensed Priority Standards and Learning Progression Crosswalks</a:t>
            </a:r>
            <a:endParaRPr lang="en-US" dirty="0" smtClean="0"/>
          </a:p>
          <a:p>
            <a:r>
              <a:rPr lang="en-US" dirty="0" smtClean="0"/>
              <a:t>These resources are a condensed version of compiled guidance and recommendations from Student Achievement Partners, the Council of Great City Schools, and the Smarter Balanced Assessment Consortium.</a:t>
            </a:r>
            <a:br>
              <a:rPr lang="en-US" dirty="0" smtClean="0"/>
            </a:br>
            <a:endParaRPr lang="en-US" dirty="0" smtClean="0"/>
          </a:p>
          <a:p>
            <a:r>
              <a:rPr lang="en-US" dirty="0" smtClean="0">
                <a:hlinkClick r:id="rId3"/>
              </a:rPr>
              <a:t>K-2 ODE Prioritized ELA Standards Resource</a:t>
            </a:r>
            <a:r>
              <a:rPr lang="en-US" dirty="0" smtClean="0"/>
              <a:t/>
            </a:r>
            <a:br>
              <a:rPr lang="en-US" dirty="0" smtClean="0"/>
            </a:br>
            <a:endParaRPr lang="en-US" dirty="0" smtClean="0"/>
          </a:p>
          <a:p>
            <a:r>
              <a:rPr lang="en-US" dirty="0" smtClean="0">
                <a:hlinkClick r:id="rId4"/>
              </a:rPr>
              <a:t>3-5 ODE Prioritized ELA Standards Resource</a:t>
            </a:r>
            <a:r>
              <a:rPr lang="en-US" dirty="0" smtClean="0"/>
              <a:t/>
            </a:r>
            <a:br>
              <a:rPr lang="en-US" dirty="0" smtClean="0"/>
            </a:br>
            <a:endParaRPr lang="en-US" dirty="0" smtClean="0"/>
          </a:p>
          <a:p>
            <a:r>
              <a:rPr lang="en-US" dirty="0" smtClean="0">
                <a:hlinkClick r:id="rId5"/>
              </a:rPr>
              <a:t>6-8 ODE Prioritized ELA Standards Resource</a:t>
            </a:r>
            <a:r>
              <a:rPr lang="en-US" dirty="0" smtClean="0"/>
              <a:t/>
            </a:r>
            <a:br>
              <a:rPr lang="en-US" dirty="0" smtClean="0"/>
            </a:br>
            <a:endParaRPr lang="en-US" dirty="0" smtClean="0"/>
          </a:p>
          <a:p>
            <a:r>
              <a:rPr lang="en-US" dirty="0" smtClean="0">
                <a:hlinkClick r:id="rId6"/>
              </a:rPr>
              <a:t>9-12 ODE Prioritized ELA Standards Resource</a:t>
            </a:r>
            <a:endParaRPr lang="en-US"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1781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22: Alignment of</a:t>
            </a:r>
            <a:r>
              <a:rPr lang="en-US" sz="1200" b="1" i="0" u="none" strike="noStrike" cap="none" baseline="0" dirty="0" smtClean="0">
                <a:solidFill>
                  <a:schemeClr val="dk1"/>
                </a:solidFill>
                <a:effectLst/>
                <a:latin typeface="Calibri"/>
                <a:ea typeface="Calibri"/>
                <a:cs typeface="Calibri"/>
                <a:sym typeface="Calibri"/>
              </a:rPr>
              <a:t> the IABs and the </a:t>
            </a:r>
            <a:r>
              <a:rPr lang="en-US" sz="1200" b="1" i="0" u="none" strike="noStrike" cap="none" dirty="0" smtClean="0">
                <a:solidFill>
                  <a:schemeClr val="dk1"/>
                </a:solidFill>
                <a:effectLst/>
                <a:latin typeface="Calibri"/>
                <a:ea typeface="Calibri"/>
                <a:cs typeface="Calibri"/>
                <a:sym typeface="Calibri"/>
              </a:rPr>
              <a:t>Priority Standards(Facilitator 1)</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So to further support educators in the implementation of the ELA</a:t>
            </a:r>
            <a:r>
              <a:rPr lang="en-US" sz="1200" b="0" i="0" u="none" strike="noStrike" cap="none" baseline="0" dirty="0" smtClean="0">
                <a:solidFill>
                  <a:schemeClr val="dk1"/>
                </a:solidFill>
                <a:effectLst/>
                <a:latin typeface="Calibri"/>
                <a:ea typeface="Calibri"/>
                <a:cs typeface="Calibri"/>
                <a:sym typeface="Calibri"/>
              </a:rPr>
              <a:t> interim assessments, ODE has created this crosswalk table.</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In the far left column</a:t>
            </a:r>
            <a:r>
              <a:rPr lang="en-US" sz="1200" b="0" i="0" u="none" strike="noStrike" cap="none" baseline="0" dirty="0" smtClean="0">
                <a:solidFill>
                  <a:schemeClr val="dk1"/>
                </a:solidFill>
                <a:effectLst/>
                <a:latin typeface="Calibri"/>
                <a:ea typeface="Calibri"/>
                <a:cs typeface="Calibri"/>
                <a:sym typeface="Calibri"/>
              </a:rPr>
              <a:t> we have placed the Student Achievement Partners Priority Standards </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 [Click Animation] </a:t>
            </a:r>
            <a:r>
              <a:rPr lang="en-US" sz="1200" b="0" i="0" u="none" strike="noStrike" cap="none" dirty="0" smtClean="0">
                <a:solidFill>
                  <a:schemeClr val="dk1"/>
                </a:solidFill>
                <a:effectLst/>
                <a:latin typeface="Calibri"/>
                <a:ea typeface="Calibri"/>
                <a:cs typeface="Calibri"/>
                <a:sym typeface="Calibri"/>
              </a:rPr>
              <a:t>Across the top we have identified the ICA and</a:t>
            </a:r>
            <a:r>
              <a:rPr lang="en-US" sz="1200" b="0" i="0" u="none" strike="noStrike" cap="none" baseline="0" dirty="0" smtClean="0">
                <a:solidFill>
                  <a:schemeClr val="dk1"/>
                </a:solidFill>
                <a:effectLst/>
                <a:latin typeface="Calibri"/>
                <a:ea typeface="Calibri"/>
                <a:cs typeface="Calibri"/>
                <a:sym typeface="Calibri"/>
              </a:rPr>
              <a:t> at this time only the IABs.</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 [Click Animation] </a:t>
            </a:r>
            <a:r>
              <a:rPr lang="en-US" sz="1200" b="0" i="0" u="none" strike="noStrike" cap="none" dirty="0" smtClean="0">
                <a:solidFill>
                  <a:schemeClr val="dk1"/>
                </a:solidFill>
                <a:effectLst/>
                <a:latin typeface="Calibri"/>
                <a:ea typeface="Calibri"/>
                <a:cs typeface="Calibri"/>
                <a:sym typeface="Calibri"/>
              </a:rPr>
              <a:t>If we focus on the</a:t>
            </a:r>
            <a:r>
              <a:rPr lang="en-US" sz="1200" b="0" i="0" u="none" strike="noStrike" cap="none" baseline="0" dirty="0" smtClean="0">
                <a:solidFill>
                  <a:schemeClr val="dk1"/>
                </a:solidFill>
                <a:effectLst/>
                <a:latin typeface="Calibri"/>
                <a:ea typeface="Calibri"/>
                <a:cs typeface="Calibri"/>
                <a:sym typeface="Calibri"/>
              </a:rPr>
              <a:t> Writing 8 and 9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we</a:t>
            </a:r>
            <a:r>
              <a:rPr lang="en-US" sz="1200" b="0" i="0" u="none" strike="noStrike" cap="none" baseline="0" dirty="0" smtClean="0">
                <a:solidFill>
                  <a:schemeClr val="dk1"/>
                </a:solidFill>
                <a:effectLst/>
                <a:latin typeface="Calibri"/>
                <a:ea typeface="Calibri"/>
                <a:cs typeface="Calibri"/>
                <a:sym typeface="Calibri"/>
              </a:rPr>
              <a:t> can quickly identify the associated IABs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in which these two standards are associated or found in the interim</a:t>
            </a:r>
            <a:r>
              <a:rPr lang="en-US" sz="1200" b="0" i="0" u="none" strike="noStrike" cap="none" baseline="0" dirty="0" smtClean="0">
                <a:solidFill>
                  <a:schemeClr val="dk1"/>
                </a:solidFill>
                <a:effectLst/>
                <a:latin typeface="Calibri"/>
                <a:ea typeface="Calibri"/>
                <a:cs typeface="Calibri"/>
                <a:sym typeface="Calibri"/>
              </a:rPr>
              <a:t> assessments, which then provides educators a quick reference.</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0" i="0" u="none" strike="noStrike" cap="none" baseline="0" dirty="0" smtClean="0">
                <a:solidFill>
                  <a:schemeClr val="dk1"/>
                </a:solidFill>
                <a:effectLst/>
                <a:latin typeface="Calibri"/>
                <a:ea typeface="Calibri"/>
                <a:cs typeface="Calibri"/>
                <a:sym typeface="Calibri"/>
              </a:rPr>
              <a:t>Though ODE has supported national guidance on priority standards, selecting priority standards is a local decision set by districts and may include additional  standards beyond those recommended by SAP. Therefore if a districts has selected additional or different priority standards for the 2020 -21 school year, aligning those district priority standards with the interim assessments might be a good first step.</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0" i="0" u="none" strike="noStrike" cap="none" baseline="0" dirty="0" smtClean="0">
                <a:solidFill>
                  <a:schemeClr val="dk1"/>
                </a:solidFill>
                <a:effectLst/>
                <a:latin typeface="Calibri"/>
                <a:ea typeface="Calibri"/>
                <a:cs typeface="Calibri"/>
                <a:sym typeface="Calibri"/>
              </a:rPr>
              <a:t>We have placed the direct link to this resources in the Facilitator’s guide.</a:t>
            </a: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Resource: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dirty="0" smtClean="0">
              <a:solidFill>
                <a:schemeClr val="dk1"/>
              </a:solidFill>
              <a:effectLst/>
              <a:latin typeface="Calibri"/>
              <a:ea typeface="Calibri"/>
              <a:cs typeface="Calibri"/>
              <a:sym typeface="Calibri"/>
            </a:endParaRPr>
          </a:p>
          <a:p>
            <a:r>
              <a:rPr lang="en-US" dirty="0" smtClean="0">
                <a:effectLst/>
                <a:hlinkClick r:id="rId3"/>
              </a:rPr>
              <a:t>ODE 3-12 Prioritized ELA Standards and Oregon ELA Interim Assessment Block Crosswalk</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2248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23: Interim Assessment and the Academic Calendar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dirty="0" smtClean="0"/>
              <a:t>So throughout the session we have discussed how the ELA interim assessments are fixed form assessments that reflect a sub-set of differing grade-level standards.</a:t>
            </a:r>
          </a:p>
          <a:p>
            <a:endParaRPr lang="en-US" sz="120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However the interim assessment are designed to align to not only the ELA</a:t>
            </a:r>
            <a:r>
              <a:rPr lang="en-US" sz="1200" b="0" i="0" u="none" strike="noStrike" cap="none" baseline="0" dirty="0" smtClean="0">
                <a:solidFill>
                  <a:schemeClr val="dk1"/>
                </a:solidFill>
                <a:effectLst/>
                <a:latin typeface="Calibri"/>
                <a:ea typeface="Calibri"/>
                <a:cs typeface="Calibri"/>
                <a:sym typeface="Calibri"/>
              </a:rPr>
              <a:t> standards, but can be further aligned or embedded with a district’s curriculum maps and local assessments.</a:t>
            </a:r>
            <a:r>
              <a:rPr lang="en-US" sz="1200" b="0" i="0" u="none" strike="noStrike" cap="none" dirty="0" smtClean="0">
                <a:solidFill>
                  <a:schemeClr val="dk1"/>
                </a:solidFill>
                <a:effectLst/>
                <a:latin typeface="Calibri"/>
                <a:ea typeface="Calibri"/>
                <a:cs typeface="Calibri"/>
                <a:sym typeface="Calibri"/>
              </a:rPr>
              <a:t> And as needed be administered out</a:t>
            </a:r>
            <a:r>
              <a:rPr lang="en-US" sz="1200" b="0" i="0" u="none" strike="noStrike" cap="none" baseline="0" dirty="0" smtClean="0">
                <a:solidFill>
                  <a:schemeClr val="dk1"/>
                </a:solidFill>
                <a:effectLst/>
                <a:latin typeface="Calibri"/>
                <a:ea typeface="Calibri"/>
                <a:cs typeface="Calibri"/>
                <a:sym typeface="Calibri"/>
              </a:rPr>
              <a:t> –of grade level.</a:t>
            </a:r>
            <a:endParaRPr lang="en-US" sz="1200" dirty="0" smtClean="0"/>
          </a:p>
          <a:p>
            <a:endParaRPr lang="en-US" sz="1200" b="0" i="0" u="none" strike="noStrike" cap="none" baseline="0"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[Click Animation]</a:t>
            </a:r>
          </a:p>
          <a:p>
            <a:r>
              <a:rPr lang="en-US" sz="1200" b="0" i="0" u="none" strike="noStrike" cap="none" dirty="0" smtClean="0">
                <a:solidFill>
                  <a:schemeClr val="dk1"/>
                </a:solidFill>
                <a:effectLst/>
                <a:latin typeface="Calibri"/>
                <a:cs typeface="Calibri"/>
                <a:sym typeface="Calibri"/>
              </a:rPr>
              <a:t>As educators move throughout the year it is not expected that students will be proficient</a:t>
            </a:r>
            <a:r>
              <a:rPr lang="en-US" sz="1200" b="0" i="0" u="none" strike="noStrike" cap="none" baseline="0" dirty="0" smtClean="0">
                <a:solidFill>
                  <a:schemeClr val="dk1"/>
                </a:solidFill>
                <a:effectLst/>
                <a:latin typeface="Calibri"/>
                <a:cs typeface="Calibri"/>
                <a:sym typeface="Calibri"/>
              </a:rPr>
              <a:t> or showing mastery of all the ELA standards, however when they interim assessments are embedded within the academic years they can provide the additional evidence OF learning to adjust lessons FOR learning and ultimately support students towards mastery of grade level standards by the end of the academic year.</a:t>
            </a:r>
            <a:endParaRPr lang="en-US" sz="1200" b="0" i="0" dirty="0" smtClean="0"/>
          </a:p>
          <a:p>
            <a:endParaRPr lang="en-US" sz="1200" b="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Resource: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8186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24: Interim Assessment and the Academic Calendar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dirty="0" smtClean="0"/>
              <a:t>So throughout the session we have discussed how the ELA interim assessments are fixed form assessments that reflect a sub-set of differing grade-level standards.</a:t>
            </a:r>
          </a:p>
          <a:p>
            <a:endParaRPr lang="en-US" sz="120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rgbClr val="221E1F"/>
                </a:solidFill>
                <a:latin typeface="Calibri"/>
                <a:ea typeface="Calibri"/>
                <a:cs typeface="Calibri"/>
                <a:sym typeface="Calibri"/>
              </a:rPr>
              <a:t>In addition to administering the entire IAB as a stop-and-test event, the IABs can also be used in non-standard ways. </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[Click Animation]</a:t>
            </a:r>
          </a:p>
          <a:p>
            <a:r>
              <a:rPr lang="en-US" sz="1200" b="0" i="0" u="none" strike="noStrike" cap="none" dirty="0" smtClean="0">
                <a:solidFill>
                  <a:srgbClr val="221E1F"/>
                </a:solidFill>
                <a:latin typeface="Calibri"/>
                <a:ea typeface="Calibri"/>
                <a:cs typeface="Calibri"/>
                <a:sym typeface="Calibri"/>
              </a:rPr>
              <a:t>For instance, a teacher may use test items from an IAB to illustrate the expectation of the standard, as a do-now exercise in the classroom, or as an exit ticket to check for understanding. </a:t>
            </a:r>
          </a:p>
          <a:p>
            <a:endParaRPr lang="en-US" sz="1200" b="0" i="0" u="none" strike="noStrike" cap="none" dirty="0" smtClean="0">
              <a:solidFill>
                <a:srgbClr val="221E1F"/>
              </a:solidFill>
              <a:latin typeface="Calibri"/>
              <a:ea typeface="Calibri"/>
              <a:cs typeface="Calibri"/>
              <a:sym typeface="Calibri"/>
            </a:endParaRPr>
          </a:p>
          <a:p>
            <a:r>
              <a:rPr lang="en-US" sz="1200" b="0" i="0" u="none" strike="noStrike" cap="none" dirty="0" smtClean="0">
                <a:solidFill>
                  <a:srgbClr val="221E1F"/>
                </a:solidFill>
                <a:latin typeface="Calibri"/>
                <a:ea typeface="Calibri"/>
                <a:cs typeface="Calibri"/>
                <a:sym typeface="Calibri"/>
              </a:rPr>
              <a:t>We explore a few other use cases or examples in the coming slides.</a:t>
            </a:r>
          </a:p>
          <a:p>
            <a:endParaRPr lang="en-US" sz="1200" b="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178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25: Standardized vs. Non-Standardized Interim Assessment Administration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As mentioned earlier, the interim assessments allow flexibility in both a standardized, on-demand format similar to the summative assessment, or in a non-standardized administration allowing for flexibility of use during instruction.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When using the interim assessments in a non-standardized manner please refer to the guidance in ODE Training Module 8 for test security and remote guidance.</a:t>
            </a:r>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4085746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26: Interim Assessment System Summary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As mentioned in Session 2 these are just a few ways the interim assessments can be used . </a:t>
            </a:r>
          </a:p>
          <a:p>
            <a:endParaRPr lang="en-US"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A quick check around a specific concept or standard.</a:t>
            </a:r>
          </a:p>
          <a:p>
            <a:pPr lvl="0"/>
            <a:r>
              <a:rPr lang="en-US" sz="1200" b="0" i="0" u="none" strike="noStrike" cap="none" dirty="0" smtClean="0">
                <a:solidFill>
                  <a:schemeClr val="dk1"/>
                </a:solidFill>
                <a:effectLst/>
                <a:latin typeface="Calibri"/>
                <a:ea typeface="Calibri"/>
                <a:cs typeface="Calibri"/>
                <a:sym typeface="Calibri"/>
              </a:rPr>
              <a:t>A non-standardized administration as part of an instructional activity</a:t>
            </a:r>
          </a:p>
          <a:p>
            <a:pPr lvl="0"/>
            <a:r>
              <a:rPr lang="en-US" sz="1200" b="0" i="0" u="none" strike="noStrike" cap="none" dirty="0" smtClean="0">
                <a:solidFill>
                  <a:schemeClr val="dk1"/>
                </a:solidFill>
                <a:effectLst/>
                <a:latin typeface="Calibri"/>
                <a:ea typeface="Calibri"/>
                <a:cs typeface="Calibri"/>
                <a:sym typeface="Calibri"/>
              </a:rPr>
              <a:t>A tool to clarify expectations around concepts, standards, specific item designs, complexities, and scoring criteria as part of formative assessment practices</a:t>
            </a:r>
          </a:p>
          <a:p>
            <a:pPr lvl="0"/>
            <a:r>
              <a:rPr lang="en-US" sz="1200" b="0" i="0" u="none" strike="noStrike" cap="none" dirty="0" smtClean="0">
                <a:solidFill>
                  <a:schemeClr val="dk1"/>
                </a:solidFill>
                <a:effectLst/>
                <a:latin typeface="Calibri"/>
                <a:ea typeface="Calibri"/>
                <a:cs typeface="Calibri"/>
                <a:sym typeface="Calibri"/>
              </a:rPr>
              <a:t>Or a formal assessment to measure or collect evidence around student learning specific to taught content to determine additional instructional decisions.</a:t>
            </a:r>
          </a:p>
          <a:p>
            <a:r>
              <a:rPr lang="en-US" sz="1200" b="0" i="0" u="none" strike="noStrike" cap="none" dirty="0" smtClean="0">
                <a:solidFill>
                  <a:schemeClr val="dk1"/>
                </a:solidFill>
                <a:effectLst/>
                <a:latin typeface="Calibri"/>
                <a:ea typeface="Calibri"/>
                <a:cs typeface="Calibri"/>
                <a:sym typeface="Calibri"/>
              </a:rPr>
              <a:t>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1233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27: Quick Check Use Case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When</a:t>
            </a:r>
            <a:r>
              <a:rPr lang="en-US" sz="1200" b="0" i="0" u="none" strike="noStrike" cap="none" baseline="0" dirty="0" smtClean="0">
                <a:solidFill>
                  <a:schemeClr val="dk1"/>
                </a:solidFill>
                <a:effectLst/>
                <a:latin typeface="Calibri"/>
                <a:ea typeface="Calibri"/>
                <a:cs typeface="Calibri"/>
                <a:sym typeface="Calibri"/>
              </a:rPr>
              <a:t> we look at a Grade 5 Claim 2 Writing item, we have an item that aligns to Target 3 Write and Revise Brief Writes. </a:t>
            </a:r>
            <a:r>
              <a:rPr lang="en-US" sz="1200" b="0" i="1" u="none" strike="noStrike" cap="none" dirty="0" smtClean="0">
                <a:solidFill>
                  <a:schemeClr val="dk1"/>
                </a:solidFill>
                <a:effectLst/>
                <a:latin typeface="Calibri"/>
                <a:ea typeface="Calibri"/>
                <a:cs typeface="Calibri"/>
                <a:sym typeface="Calibri"/>
              </a:rPr>
              <a:t>[Click Animation] </a:t>
            </a:r>
            <a:endParaRPr lang="en-US" sz="1200" b="0" i="0" u="none" strike="noStrike" cap="none" baseline="0" dirty="0" smtClean="0">
              <a:solidFill>
                <a:schemeClr val="dk1"/>
              </a:solidFill>
              <a:effectLst/>
              <a:latin typeface="Calibri"/>
              <a:ea typeface="Calibri"/>
              <a:cs typeface="Calibri"/>
              <a:sym typeface="Calibri"/>
            </a:endParaRPr>
          </a:p>
          <a:p>
            <a:endParaRPr lang="en-US" sz="1200" b="0" i="0" u="none" strike="noStrike" cap="none" baseline="0" dirty="0" smtClean="0">
              <a:solidFill>
                <a:schemeClr val="dk1"/>
              </a:solidFill>
              <a:effectLst/>
              <a:latin typeface="Calibri"/>
              <a:ea typeface="Calibri"/>
              <a:cs typeface="Calibri"/>
              <a:sym typeface="Calibri"/>
            </a:endParaRPr>
          </a:p>
          <a:p>
            <a:r>
              <a:rPr lang="en-US" sz="1200" b="0" i="0" u="none" strike="noStrike" cap="none" baseline="0" dirty="0" smtClean="0">
                <a:solidFill>
                  <a:schemeClr val="dk1"/>
                </a:solidFill>
                <a:effectLst/>
                <a:latin typeface="Calibri"/>
                <a:ea typeface="Calibri"/>
                <a:cs typeface="Calibri"/>
                <a:sym typeface="Calibri"/>
              </a:rPr>
              <a:t>In this example a teacher has just finished a writing lesson on supporting details and this item asks the students to edit the paragraph by identifying the two sentence that DO NOT support the main idea.</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0" i="0" u="none" strike="noStrike" cap="none" baseline="0" dirty="0" smtClean="0">
                <a:solidFill>
                  <a:schemeClr val="dk1"/>
                </a:solidFill>
                <a:effectLst/>
                <a:latin typeface="Calibri"/>
                <a:ea typeface="Calibri"/>
                <a:cs typeface="Calibri"/>
                <a:sym typeface="Calibri"/>
              </a:rPr>
              <a:t>Because this item is a multiple select item is asking student a more complex response (DOK 2) in that they should be able to identify both sentences, but it also requires students to be able to understand main idea and identify what the main idea is within the context of writing using the other supporting sentences.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3595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28: Instructional Activity Use Case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In this Claim 1 Reading item,</a:t>
            </a:r>
            <a:r>
              <a:rPr lang="en-US" sz="1200" b="0" i="0" u="none" strike="noStrike" cap="none" baseline="0" dirty="0" smtClean="0">
                <a:solidFill>
                  <a:schemeClr val="dk1"/>
                </a:solidFill>
                <a:effectLst/>
                <a:latin typeface="Calibri"/>
                <a:ea typeface="Calibri"/>
                <a:cs typeface="Calibri"/>
                <a:sym typeface="Calibri"/>
              </a:rPr>
              <a:t> aligned to Target 2 Central Ideas, </a:t>
            </a:r>
            <a:r>
              <a:rPr lang="en-US" sz="1200" b="0" i="1" u="none" strike="noStrike" cap="none" dirty="0" smtClean="0">
                <a:solidFill>
                  <a:schemeClr val="dk1"/>
                </a:solidFill>
                <a:effectLst/>
                <a:latin typeface="Calibri"/>
                <a:ea typeface="Calibri"/>
                <a:cs typeface="Calibri"/>
                <a:sym typeface="Calibri"/>
              </a:rPr>
              <a:t>[Click Animation]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effectLst/>
                <a:latin typeface="Calibri"/>
                <a:ea typeface="Calibri"/>
                <a:cs typeface="Calibri"/>
                <a:sym typeface="Calibri"/>
              </a:rPr>
              <a:t>Students must first read an informational passage and identify the central idea.  After reading the passage </a:t>
            </a:r>
            <a:r>
              <a:rPr lang="en-US" sz="1200" b="0" i="1" u="none" strike="noStrike" cap="none" dirty="0" smtClean="0">
                <a:solidFill>
                  <a:schemeClr val="dk1"/>
                </a:solidFill>
                <a:effectLst/>
                <a:latin typeface="Calibri"/>
                <a:ea typeface="Calibri"/>
                <a:cs typeface="Calibri"/>
                <a:sym typeface="Calibri"/>
              </a:rPr>
              <a:t>[Click Animation] [Click Animation] </a:t>
            </a: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An</a:t>
            </a:r>
            <a:r>
              <a:rPr lang="en-US" sz="1200" b="0" i="0" u="none" strike="noStrike" cap="none" baseline="0" dirty="0" smtClean="0">
                <a:solidFill>
                  <a:schemeClr val="dk1"/>
                </a:solidFill>
                <a:effectLst/>
                <a:latin typeface="Calibri"/>
                <a:ea typeface="Calibri"/>
                <a:cs typeface="Calibri"/>
                <a:sym typeface="Calibri"/>
              </a:rPr>
              <a:t> educator could have students independently answer the following question or collaborate in small groups to collectively decide on additional details that further support the identified central idea.</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effectLst/>
                <a:latin typeface="Calibri"/>
                <a:ea typeface="Calibri"/>
                <a:cs typeface="Calibri"/>
                <a:sym typeface="Calibri"/>
              </a:rPr>
              <a:t>Additionally, if done in small groups the educator could facilitate students to identify pieces within the text that support their reasoning for selecting from the different options which provides a deeper collection of evidence than a simple selected response, thus further enhancing the use of this item. </a:t>
            </a:r>
            <a:r>
              <a:rPr lang="en-US" sz="1200" b="0" i="1" u="none" strike="noStrike" cap="none" dirty="0" smtClean="0">
                <a:solidFill>
                  <a:schemeClr val="dk1"/>
                </a:solidFill>
                <a:effectLst/>
                <a:latin typeface="Calibri"/>
                <a:ea typeface="Calibri"/>
                <a:cs typeface="Calibri"/>
                <a:sym typeface="Calibri"/>
              </a:rPr>
              <a:t> </a:t>
            </a: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endParaRPr lang="en-US" sz="1200" b="0" i="0" u="none" strike="noStrike" cap="none" baseline="0"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8279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29 Instructional Activity Use Case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In this use case example,</a:t>
            </a:r>
            <a:r>
              <a:rPr lang="en-US" sz="1200" b="0" i="0" u="none" strike="noStrike" cap="none" baseline="0" dirty="0" smtClean="0">
                <a:solidFill>
                  <a:schemeClr val="dk1"/>
                </a:solidFill>
                <a:effectLst/>
                <a:latin typeface="Calibri"/>
                <a:ea typeface="Calibri"/>
                <a:cs typeface="Calibri"/>
                <a:sym typeface="Calibri"/>
              </a:rPr>
              <a:t> an educator has provided a grade 8 writing activity which can be used to clarify expectations in which a student is being asked to attend to a Target 3 Write and Revise Brief Write.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The student is first being asked to use the beginning of another student’s draft and use their notes to not only edit the provided draft but also improve upon the draft using the additional notes.</a:t>
            </a:r>
            <a:r>
              <a:rPr lang="en-US" sz="1200" b="0" i="0" u="none" strike="noStrike" cap="none" baseline="0" dirty="0" smtClean="0">
                <a:solidFill>
                  <a:schemeClr val="dk1"/>
                </a:solidFill>
                <a:effectLst/>
                <a:latin typeface="Calibri"/>
                <a:ea typeface="Calibri"/>
                <a:cs typeface="Calibri"/>
                <a:sym typeface="Calibri"/>
              </a:rPr>
              <a:t> This is a DOK 3 task. Additionally because this is in the interim assessment system, an educator is able to provide additional context and support so that the student can not only build their skills but get any additional context or clarification on the topic.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As the student engages in the writing activity</a:t>
            </a:r>
            <a:r>
              <a:rPr lang="en-US" sz="1200" b="0" i="0" u="none" strike="noStrike" cap="none" baseline="0" dirty="0" smtClean="0">
                <a:solidFill>
                  <a:schemeClr val="dk1"/>
                </a:solidFill>
                <a:effectLst/>
                <a:latin typeface="Calibri"/>
                <a:ea typeface="Calibri"/>
                <a:cs typeface="Calibri"/>
                <a:sym typeface="Calibri"/>
              </a:rPr>
              <a:t> the student can apply their own editing skills or the educator could ask the student to share their first draft with others to compare how each student approached the same task differently and thus providing additional collaboration support.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effectLst/>
                <a:latin typeface="Calibri"/>
                <a:ea typeface="Calibri"/>
                <a:cs typeface="Calibri"/>
                <a:sym typeface="Calibri"/>
              </a:rPr>
              <a:t>Or the educator could use this opportunity to use the brief writes scoring rubric to provide the student feedback so they can revise their work.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effectLst/>
                <a:latin typeface="Calibri"/>
                <a:ea typeface="Calibri"/>
                <a:cs typeface="Calibri"/>
                <a:sym typeface="Calibri"/>
              </a:rPr>
              <a:t>In both cases the teacher is able to not only capture evidence OF student learning, but immediately provide additional instruction in the moment FOR additional learning supports. </a:t>
            </a:r>
            <a:endParaRPr lang="en-US" sz="1200" b="0" i="1"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endParaRPr lang="en-US" sz="1200" b="0" i="0" u="none" strike="noStrike" cap="none" baseline="0"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3564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3: Series Outcome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Our goal is that all participants will build assessment literacy and connect formative assessment practices, Oregon’s Statewide Interim Assessment System, and the Oregon Statewide Summative Assessments to local assessment systems to continually improve access and outcomes for each and every learner in their classroom, school, and district.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Again this series will focus primarily on the new interim assessment system and other supporting resources connected to both formative assessment practices and the Oregon Summative Assessment.</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r>
              <a:rPr lang="en-US" sz="1200" b="0" i="0" u="sng" strike="noStrike" cap="none" dirty="0" smtClean="0">
                <a:solidFill>
                  <a:schemeClr val="dk1"/>
                </a:solidFill>
                <a:effectLst/>
                <a:latin typeface="Calibri"/>
                <a:ea typeface="Calibri"/>
                <a:cs typeface="Calibri"/>
                <a:sym typeface="Calibri"/>
                <a:hlinkClick r:id="rId3"/>
              </a:rPr>
              <a:t>Oregon Balanced Assessment Graphic (PDF)</a:t>
            </a:r>
            <a:endParaRPr lang="en-US" sz="1200" b="1" i="0" u="none" strike="noStrike" cap="none" dirty="0">
              <a:solidFill>
                <a:schemeClr val="dk1"/>
              </a:solidFill>
              <a:effectLst/>
              <a:latin typeface="Calibri"/>
              <a:ea typeface="Calibri"/>
              <a:cs typeface="Calibri"/>
              <a:sym typeface="Calibri"/>
            </a:endParaRPr>
          </a:p>
        </p:txBody>
      </p:sp>
      <p:sp>
        <p:nvSpPr>
          <p:cNvPr id="110" name="Google Shape;110;p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3977283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30: Scenario 1 (Facilitator 2)</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Here is an additional example of how the interims might be combined in to a larger context.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In this scenario an educator is wanting to increase proficiency in student writing using the Interim Assessments.</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One starting place might be working on Language and Vocabulary Use either with items or as a more formal assessment.</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A teacher could then review editing skills with students before transitioning to an interim assessment where students can apply their skills </a:t>
            </a:r>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 and start by working through different items that require feedback or revisions</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Before finally </a:t>
            </a:r>
            <a:r>
              <a:rPr lang="en-US" sz="1200" b="1"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being asked to create their own brief writes or constructed responses and apply their own skills in language use and editing to their writing.</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If students need additional support the educator can choose to focus on a specific writing purpose </a:t>
            </a:r>
            <a:r>
              <a:rPr lang="en-US" sz="1200" b="1"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such as writing or revising narratives.</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With the final activity of </a:t>
            </a:r>
            <a:r>
              <a:rPr lang="en-US" sz="1200" b="1"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 students being asked to create a full writing response with a performance task.</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30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7461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31: Scenario 1 (Facilitator 2)</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effectLst/>
                <a:latin typeface="Calibri"/>
                <a:ea typeface="Calibri"/>
                <a:cs typeface="Calibri"/>
                <a:sym typeface="Calibri"/>
              </a:rPr>
              <a:t>In this scenario the e</a:t>
            </a:r>
            <a:r>
              <a:rPr lang="en-US" sz="1200" b="0" dirty="0" smtClean="0"/>
              <a:t>ducator is wanting to increase proficiency within the standards of</a:t>
            </a:r>
            <a:r>
              <a:rPr lang="en-US" sz="1200" b="0" baseline="0" dirty="0" smtClean="0"/>
              <a:t> informational text and applying research skills.</a:t>
            </a:r>
            <a:endParaRPr lang="en-US" sz="1200" b="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[Click Animation]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smtClean="0"/>
              <a:t>A likely starting place might be working on informational text and comprehension. </a:t>
            </a:r>
            <a:endParaRPr lang="en-US" sz="1200" b="0"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A potential next step might be working with students on how to analyze information and sources or </a:t>
            </a:r>
            <a:r>
              <a:rPr lang="en-US" sz="1200" b="0" i="0" u="none" strike="noStrike" cap="none" baseline="0" dirty="0" smtClean="0">
                <a:solidFill>
                  <a:schemeClr val="dk1"/>
                </a:solidFill>
                <a:effectLst/>
                <a:latin typeface="Calibri"/>
                <a:ea typeface="Calibri"/>
                <a:cs typeface="Calibri"/>
                <a:sym typeface="Calibri"/>
              </a:rPr>
              <a:t> </a:t>
            </a:r>
            <a:r>
              <a:rPr lang="en-US" sz="1200" b="1" i="0" u="none" strike="noStrike" cap="none" dirty="0" smtClean="0">
                <a:solidFill>
                  <a:schemeClr val="dk1"/>
                </a:solidFill>
                <a:effectLst/>
                <a:latin typeface="Calibri"/>
                <a:ea typeface="Calibri"/>
                <a:cs typeface="Calibri"/>
                <a:sym typeface="Calibri"/>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baseline="0" dirty="0" smtClean="0">
                <a:solidFill>
                  <a:schemeClr val="dk1"/>
                </a:solidFill>
                <a:effectLst/>
                <a:latin typeface="Calibri"/>
                <a:ea typeface="Calibri"/>
                <a:cs typeface="Calibri"/>
                <a:sym typeface="Calibri"/>
              </a:rPr>
              <a:t> working with students on how to interpret information and integrate information into the context of differing tasks.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After</a:t>
            </a:r>
            <a:r>
              <a:rPr lang="en-US" sz="1200" b="0" i="0" u="none" strike="noStrike" cap="none" baseline="0" dirty="0" smtClean="0">
                <a:solidFill>
                  <a:schemeClr val="dk1"/>
                </a:solidFill>
                <a:effectLst/>
                <a:latin typeface="Calibri"/>
                <a:ea typeface="Calibri"/>
                <a:cs typeface="Calibri"/>
                <a:sym typeface="Calibri"/>
              </a:rPr>
              <a:t> working with students on these skills an educator could potentially administer a formal assessment related to research to decide if additional instruction is necessary and again this could build towards.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 students being asked to use the informational sources</a:t>
            </a:r>
            <a:r>
              <a:rPr lang="en-US" sz="1200" b="0" i="0" u="none" strike="noStrike" cap="none" baseline="0" dirty="0" smtClean="0">
                <a:solidFill>
                  <a:schemeClr val="dk1"/>
                </a:solidFill>
                <a:effectLst/>
                <a:latin typeface="Calibri"/>
                <a:ea typeface="Calibri"/>
                <a:cs typeface="Calibri"/>
                <a:sym typeface="Calibri"/>
              </a:rPr>
              <a:t> in the performance task and create </a:t>
            </a:r>
            <a:r>
              <a:rPr lang="en-US" sz="1200" b="0" i="0" u="none" strike="noStrike" cap="none" dirty="0" smtClean="0">
                <a:solidFill>
                  <a:schemeClr val="dk1"/>
                </a:solidFill>
                <a:effectLst/>
                <a:latin typeface="Calibri"/>
                <a:ea typeface="Calibri"/>
                <a:cs typeface="Calibri"/>
                <a:sym typeface="Calibri"/>
              </a:rPr>
              <a:t>a full writing response.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dirty="0" smtClean="0"/>
          </a:p>
          <a:p>
            <a:r>
              <a:rPr lang="en-US" sz="1200" b="1" i="0" u="none" strike="noStrike" cap="none" dirty="0" smtClean="0">
                <a:solidFill>
                  <a:schemeClr val="dk1"/>
                </a:solidFill>
                <a:effectLst/>
                <a:latin typeface="Calibri"/>
                <a:ea typeface="Calibri"/>
                <a:cs typeface="Calibri"/>
                <a:sym typeface="Calibri"/>
              </a:rPr>
              <a:t>Resources:</a:t>
            </a:r>
          </a:p>
          <a:p>
            <a:endParaRPr lang="en-US" sz="1200" b="1"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31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6256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32 Formal Assessment Use Case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Building off the two scenarios</a:t>
            </a:r>
            <a:r>
              <a:rPr lang="en-US" sz="1200" b="0" i="0" u="none" strike="noStrike" cap="none" baseline="0" dirty="0" smtClean="0">
                <a:solidFill>
                  <a:schemeClr val="dk1"/>
                </a:solidFill>
                <a:effectLst/>
                <a:latin typeface="Calibri"/>
                <a:ea typeface="Calibri"/>
                <a:cs typeface="Calibri"/>
                <a:sym typeface="Calibri"/>
              </a:rPr>
              <a:t> we have combined a final formal assessment which allows an educator to combine multiple skills and standards into one activity.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effectLst/>
                <a:latin typeface="Calibri"/>
                <a:ea typeface="Calibri"/>
                <a:cs typeface="Calibri"/>
                <a:sym typeface="Calibri"/>
              </a:rPr>
              <a:t>In this final use case, an educator has provided the performance task </a:t>
            </a:r>
            <a:r>
              <a:rPr lang="en-US" sz="1200" b="0" i="1" u="none" strike="noStrike" cap="none" dirty="0" smtClean="0">
                <a:solidFill>
                  <a:schemeClr val="dk1"/>
                </a:solidFill>
                <a:effectLst/>
                <a:latin typeface="Calibri"/>
                <a:ea typeface="Calibri"/>
                <a:cs typeface="Calibri"/>
                <a:sym typeface="Calibri"/>
              </a:rPr>
              <a:t>[Click Animation] [Click Animation]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The</a:t>
            </a:r>
            <a:r>
              <a:rPr lang="en-US" sz="1200" b="0" i="0" u="none" strike="noStrike" cap="none" baseline="0" dirty="0" smtClean="0">
                <a:solidFill>
                  <a:schemeClr val="dk1"/>
                </a:solidFill>
                <a:effectLst/>
                <a:latin typeface="Calibri"/>
                <a:ea typeface="Calibri"/>
                <a:cs typeface="Calibri"/>
                <a:sym typeface="Calibri"/>
              </a:rPr>
              <a:t> students are provided multiple informational sources to read through and identify central ideas, and analyze relevant information from the sources. Keep in mind educators can provide text to speech support for the reading passage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In</a:t>
            </a:r>
            <a:r>
              <a:rPr lang="en-US" sz="1200" b="0" i="0" u="none" strike="noStrike" cap="none" baseline="0" dirty="0" smtClean="0">
                <a:solidFill>
                  <a:schemeClr val="dk1"/>
                </a:solidFill>
                <a:effectLst/>
                <a:latin typeface="Calibri"/>
                <a:ea typeface="Calibri"/>
                <a:cs typeface="Calibri"/>
                <a:sym typeface="Calibri"/>
              </a:rPr>
              <a:t> part 2 they are asked to interpret and integrate information into a full composition writing response.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Finally student are given the support tools to complete</a:t>
            </a:r>
            <a:r>
              <a:rPr lang="en-US" sz="1200" b="0" i="0" u="none" strike="noStrike" cap="none" baseline="0" dirty="0" smtClean="0">
                <a:solidFill>
                  <a:schemeClr val="dk1"/>
                </a:solidFill>
                <a:effectLst/>
                <a:latin typeface="Calibri"/>
                <a:ea typeface="Calibri"/>
                <a:cs typeface="Calibri"/>
                <a:sym typeface="Calibri"/>
              </a:rPr>
              <a:t> their writing assessment.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effectLst/>
                <a:latin typeface="Calibri"/>
                <a:ea typeface="Calibri"/>
                <a:cs typeface="Calibri"/>
                <a:sym typeface="Calibri"/>
              </a:rPr>
              <a:t>Additionally,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the</a:t>
            </a:r>
            <a:r>
              <a:rPr lang="en-US" sz="1200" b="0" i="0" u="none" strike="noStrike" cap="none" baseline="0" dirty="0" smtClean="0">
                <a:solidFill>
                  <a:schemeClr val="dk1"/>
                </a:solidFill>
                <a:effectLst/>
                <a:latin typeface="Calibri"/>
                <a:ea typeface="Calibri"/>
                <a:cs typeface="Calibri"/>
                <a:sym typeface="Calibri"/>
              </a:rPr>
              <a:t> performance task provide not only students a chance to demonstrate their writing skills, but it provide educators an opportunity to collaborate and calibrate scoring expectations. </a:t>
            </a:r>
            <a:endParaRPr lang="en-US" sz="1200" b="0" i="0"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effectLst/>
              <a:latin typeface="Calibri"/>
              <a:ea typeface="Calibri"/>
              <a:cs typeface="Calibri"/>
              <a:sym typeface="Calibri"/>
            </a:endParaRPr>
          </a:p>
          <a:p>
            <a:endParaRPr lang="en-US" sz="1200" b="0" i="0" u="none" strike="noStrike" cap="none" baseline="0"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32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9055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Slide 33: ELA Interim</a:t>
            </a:r>
            <a:r>
              <a:rPr lang="en-US" sz="1200" b="1" i="0" u="none" strike="noStrike" cap="none" baseline="0" dirty="0" smtClean="0">
                <a:solidFill>
                  <a:schemeClr val="dk1"/>
                </a:solidFill>
                <a:effectLst/>
                <a:latin typeface="Calibri"/>
                <a:ea typeface="Calibri"/>
                <a:cs typeface="Calibri"/>
                <a:sym typeface="Calibri"/>
              </a:rPr>
              <a:t> Assessment Summary </a:t>
            </a:r>
            <a:r>
              <a:rPr lang="en-US" sz="1200" b="1" i="0" u="none" strike="noStrike" cap="none" dirty="0" smtClean="0">
                <a:solidFill>
                  <a:schemeClr val="dk1"/>
                </a:solidFill>
                <a:effectLst/>
                <a:latin typeface="Calibri"/>
                <a:ea typeface="Calibri"/>
                <a:cs typeface="Calibri"/>
                <a:sym typeface="Calibri"/>
              </a:rPr>
              <a:t>(Facilitator 2)</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dirty="0" smtClean="0"/>
              <a:t>The interim assessments can serve as a tool which allows educators to collect evidence </a:t>
            </a:r>
            <a:r>
              <a:rPr lang="en-US" b="1" dirty="0" smtClean="0"/>
              <a:t>FOR</a:t>
            </a:r>
            <a:r>
              <a:rPr lang="en-US" dirty="0" smtClean="0"/>
              <a:t> and </a:t>
            </a:r>
            <a:r>
              <a:rPr lang="en-US" b="1" dirty="0" smtClean="0"/>
              <a:t>OF</a:t>
            </a:r>
            <a:r>
              <a:rPr lang="en-US" dirty="0" smtClean="0"/>
              <a:t> learning.</a:t>
            </a:r>
          </a:p>
          <a:p>
            <a:endParaRPr lang="en-US"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effectLst/>
                <a:latin typeface="Calibri"/>
                <a:ea typeface="Calibri"/>
                <a:cs typeface="Calibri"/>
                <a:sym typeface="Calibri"/>
              </a:rPr>
              <a:t>[Click Animation] </a:t>
            </a:r>
          </a:p>
          <a:p>
            <a:r>
              <a:rPr lang="en-US" dirty="0" smtClean="0"/>
              <a:t>As a first step, educators should evaluate their pacing guides, priority standards, and instructional resources.</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33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1370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34: Contact Information and Additional Resources (Facilitator 2)</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In addition to these professional development resources, the ODE team is available to support districts and schools with general or content specific questions.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For contact information including email or telephone, please visit the ODE Standards or Assessment homepage and select the Contact button.</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Information specific to either the Oregon</a:t>
            </a:r>
            <a:r>
              <a:rPr lang="en-US" sz="1200" b="0" i="0" u="none" strike="noStrike" cap="none" baseline="0" dirty="0" smtClean="0">
                <a:solidFill>
                  <a:schemeClr val="dk1"/>
                </a:solidFill>
                <a:effectLst/>
                <a:latin typeface="Calibri"/>
                <a:ea typeface="Calibri"/>
                <a:cs typeface="Calibri"/>
                <a:sym typeface="Calibri"/>
              </a:rPr>
              <a:t> ELA Standards or </a:t>
            </a:r>
            <a:r>
              <a:rPr lang="en-US" sz="1200" b="0" i="0" u="none" strike="noStrike" cap="none" dirty="0" smtClean="0">
                <a:solidFill>
                  <a:schemeClr val="dk1"/>
                </a:solidFill>
                <a:effectLst/>
                <a:latin typeface="Calibri"/>
                <a:ea typeface="Calibri"/>
                <a:cs typeface="Calibri"/>
                <a:sym typeface="Calibri"/>
              </a:rPr>
              <a:t>the Interim Assessment System, including supporting resources and additional session presentations, are available on the ODE webpage.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Thank you,</a:t>
            </a:r>
            <a:r>
              <a:rPr lang="en-US" sz="1200" b="0" i="0" u="none" strike="noStrike" cap="none" baseline="0" dirty="0" smtClean="0">
                <a:solidFill>
                  <a:schemeClr val="dk1"/>
                </a:solidFill>
                <a:effectLst/>
                <a:latin typeface="Calibri"/>
                <a:ea typeface="Calibri"/>
                <a:cs typeface="Calibri"/>
                <a:sym typeface="Calibri"/>
              </a:rPr>
              <a:t> and as a reminder in Session 4 we will be presenting information for in-person or remote administration within the OSAS Portal.</a:t>
            </a:r>
            <a:endParaRPr lang="en-US" sz="1200" b="0" i="0" u="none" strike="noStrike" cap="none" dirty="0" smtClean="0">
              <a:solidFill>
                <a:schemeClr val="dk1"/>
              </a:solidFill>
              <a:effectLst/>
              <a:latin typeface="Calibri"/>
              <a:ea typeface="Calibri"/>
              <a:cs typeface="Calibri"/>
              <a:sym typeface="Calibri"/>
            </a:endParaRP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r>
              <a:rPr lang="en-US" sz="1200" b="0" i="0" u="sng" strike="noStrike" cap="none" dirty="0" smtClean="0">
                <a:solidFill>
                  <a:schemeClr val="dk1"/>
                </a:solidFill>
                <a:effectLst/>
                <a:latin typeface="Calibri"/>
                <a:ea typeface="Calibri"/>
                <a:cs typeface="Calibri"/>
                <a:sym typeface="Calibri"/>
                <a:hlinkClick r:id="rId3"/>
              </a:rPr>
              <a:t>ODE Assessment Contacts</a:t>
            </a:r>
            <a:endParaRPr lang="en-US" sz="1200" b="1" i="0" u="none" strike="noStrike" cap="none" dirty="0">
              <a:solidFill>
                <a:schemeClr val="dk1"/>
              </a:solidFill>
              <a:effectLst/>
              <a:latin typeface="Calibri"/>
              <a:ea typeface="Calibri"/>
              <a:cs typeface="Calibri"/>
              <a:sym typeface="Calibri"/>
            </a:endParaRPr>
          </a:p>
        </p:txBody>
      </p:sp>
      <p:sp>
        <p:nvSpPr>
          <p:cNvPr id="330" name="Google Shape;330;p2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280351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4: Series and Session Overview (Facilitator 1)</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Session 3A</a:t>
            </a:r>
            <a:r>
              <a:rPr lang="en-US" sz="1200" b="0" i="0" u="none" strike="noStrike" cap="none" baseline="0" dirty="0" smtClean="0">
                <a:solidFill>
                  <a:schemeClr val="dk1"/>
                </a:solidFill>
                <a:effectLst/>
                <a:latin typeface="Calibri"/>
                <a:ea typeface="Calibri"/>
                <a:cs typeface="Calibri"/>
                <a:sym typeface="Calibri"/>
              </a:rPr>
              <a:t> provides and deeper </a:t>
            </a:r>
            <a:r>
              <a:rPr lang="en-US" sz="1200" b="0" i="0" u="none" strike="noStrike" cap="none" dirty="0" smtClean="0">
                <a:solidFill>
                  <a:schemeClr val="dk1"/>
                </a:solidFill>
                <a:effectLst/>
                <a:latin typeface="Calibri"/>
                <a:ea typeface="Calibri"/>
                <a:cs typeface="Calibri"/>
                <a:sym typeface="Calibri"/>
              </a:rPr>
              <a:t>dive into the Interim Assessment System and focusing on the ELA components. Please refer to the Interim</a:t>
            </a:r>
            <a:r>
              <a:rPr lang="en-US" sz="1200" b="0" i="0" u="none" strike="noStrike" cap="none" baseline="0" dirty="0" smtClean="0">
                <a:solidFill>
                  <a:schemeClr val="dk1"/>
                </a:solidFill>
                <a:effectLst/>
                <a:latin typeface="Calibri"/>
                <a:ea typeface="Calibri"/>
                <a:cs typeface="Calibri"/>
                <a:sym typeface="Calibri"/>
              </a:rPr>
              <a:t> Assessment Series Informational Flyer for other Sessions and presentations dates.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Previously in session 1 and 2 , we provided an overview of a Balanced</a:t>
            </a:r>
            <a:r>
              <a:rPr lang="en-US" sz="1200" b="0" i="0" u="none" strike="noStrike" cap="none" baseline="0" dirty="0" smtClean="0">
                <a:solidFill>
                  <a:schemeClr val="dk1"/>
                </a:solidFill>
                <a:effectLst/>
                <a:latin typeface="Calibri"/>
                <a:ea typeface="Calibri"/>
                <a:cs typeface="Calibri"/>
                <a:sym typeface="Calibri"/>
              </a:rPr>
              <a:t> Assessment System and the Interim Assessment System.</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After this session educators will have the opportunity to gain content specific information in Session 3B Math Interims, or if your district purchased the science interim assessment system,  Session 3C Science interims.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Additional Sessions will cover how to navigate the OSAS Portal to Administer Interims, how to access the interim assessment data in the Central Reporting System to inform instruction, and finally how the interim assessment system interacts with the instructional resources within Tools for Teachers and how the formative assessment process can be leveraged with these resources.</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Educators can register for these other webinar sessions using</a:t>
            </a:r>
            <a:r>
              <a:rPr lang="en-US" sz="1200" b="0" i="0" u="none" strike="noStrike" cap="none" baseline="0" dirty="0" smtClean="0">
                <a:solidFill>
                  <a:schemeClr val="dk1"/>
                </a:solidFill>
                <a:effectLst/>
                <a:latin typeface="Calibri"/>
                <a:ea typeface="Calibri"/>
                <a:cs typeface="Calibri"/>
                <a:sym typeface="Calibri"/>
              </a:rPr>
              <a:t> the </a:t>
            </a:r>
            <a:r>
              <a:rPr lang="en-US" sz="1200" b="0" i="0" u="none" strike="noStrike" cap="none" dirty="0" smtClean="0">
                <a:solidFill>
                  <a:schemeClr val="dk1"/>
                </a:solidFill>
                <a:effectLst/>
                <a:latin typeface="Calibri"/>
                <a:ea typeface="Calibri"/>
                <a:cs typeface="Calibri"/>
                <a:sym typeface="Calibri"/>
              </a:rPr>
              <a:t>by accessing the Interim</a:t>
            </a:r>
            <a:r>
              <a:rPr lang="en-US" sz="1200" b="0" i="0" u="none" strike="noStrike" cap="none" baseline="0" dirty="0" smtClean="0">
                <a:solidFill>
                  <a:schemeClr val="dk1"/>
                </a:solidFill>
                <a:effectLst/>
                <a:latin typeface="Calibri"/>
                <a:ea typeface="Calibri"/>
                <a:cs typeface="Calibri"/>
                <a:sym typeface="Calibri"/>
              </a:rPr>
              <a:t> Assessment Series Informational Flyer or by visiting the interim assessment webpage.</a:t>
            </a:r>
            <a:endParaRPr lang="en-US" sz="1200" b="0" i="0" u="none" strike="noStrike" cap="none" dirty="0" smtClean="0">
              <a:solidFill>
                <a:schemeClr val="dk1"/>
              </a:solidFill>
              <a:effectLst/>
              <a:latin typeface="Calibri"/>
              <a:ea typeface="Calibri"/>
              <a:cs typeface="Calibri"/>
              <a:sym typeface="Calibri"/>
            </a:endParaRP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r>
              <a:rPr lang="en-US" sz="1200" b="0" i="0" u="sng" strike="noStrike" cap="none" dirty="0" smtClean="0">
                <a:solidFill>
                  <a:schemeClr val="dk1"/>
                </a:solidFill>
                <a:effectLst/>
                <a:latin typeface="Calibri"/>
                <a:ea typeface="Calibri"/>
                <a:cs typeface="Calibri"/>
                <a:sym typeface="Calibri"/>
                <a:hlinkClick r:id="rId3"/>
              </a:rPr>
              <a:t>Interim Assessment Series Flier (PDF)</a:t>
            </a:r>
            <a:endParaRPr lang="en-US" sz="1200" b="1" i="0" u="none" strike="noStrike" cap="none" dirty="0">
              <a:solidFill>
                <a:schemeClr val="dk1"/>
              </a:solidFill>
              <a:effectLst/>
              <a:latin typeface="Calibri"/>
              <a:ea typeface="Calibri"/>
              <a:cs typeface="Calibri"/>
              <a:sym typeface="Calibri"/>
            </a:endParaRPr>
          </a:p>
        </p:txBody>
      </p:sp>
      <p:sp>
        <p:nvSpPr>
          <p:cNvPr id="119" name="Google Shape;119;p4: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50101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5: Session Outcome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By the end of the series, educators will be able to </a:t>
            </a:r>
          </a:p>
          <a:p>
            <a:pPr marL="7620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endParaRPr lang="en-US" sz="1200" b="0" i="1" u="none" strike="noStrike" cap="none" dirty="0" smtClean="0">
              <a:solidFill>
                <a:schemeClr val="dk1"/>
              </a:solidFill>
              <a:effectLst/>
              <a:latin typeface="Calibri"/>
              <a:ea typeface="Calibri"/>
              <a:cs typeface="Calibri"/>
              <a:sym typeface="Calibri"/>
            </a:endParaRPr>
          </a:p>
          <a:p>
            <a:pPr marL="7620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pPr marL="76200" lvl="0" indent="0">
              <a:lnSpc>
                <a:spcPct val="100000"/>
              </a:lnSpc>
              <a:spcBef>
                <a:spcPts val="0"/>
              </a:spcBef>
              <a:buSzPts val="2400"/>
              <a:buFont typeface="Calibri"/>
              <a:buNone/>
            </a:pPr>
            <a:r>
              <a:rPr lang="en-US" sz="1200" b="0" dirty="0" smtClean="0"/>
              <a:t>Describe the different types of ELA interim assessments available in the Interim Assessment System </a:t>
            </a:r>
            <a:r>
              <a:rPr lang="en-US" sz="1200" b="0" u="sng" dirty="0" smtClean="0"/>
              <a:t>and</a:t>
            </a:r>
            <a:r>
              <a:rPr lang="en-US" sz="1200" b="0" dirty="0" smtClean="0"/>
              <a:t> distinguish between computer adaptive and fixed forms. </a:t>
            </a:r>
          </a:p>
          <a:p>
            <a:pPr marL="76200" lvl="0" indent="0">
              <a:lnSpc>
                <a:spcPct val="100000"/>
              </a:lnSpc>
              <a:spcBef>
                <a:spcPts val="0"/>
              </a:spcBef>
              <a:buSzPts val="2400"/>
              <a:buFont typeface="Arial" panose="020B0604020202020204" pitchFamily="34" charset="0"/>
              <a:buNone/>
            </a:pPr>
            <a:endParaRPr lang="en-US" sz="800" b="0" dirty="0" smtClean="0"/>
          </a:p>
          <a:p>
            <a:pPr marL="76200" marR="0" lvl="0" indent="0" algn="l" defTabSz="914400" rtl="0" eaLnBrk="1" fontAlgn="auto" latinLnBrk="0" hangingPunct="1">
              <a:lnSpc>
                <a:spcPct val="100000"/>
              </a:lnSpc>
              <a:spcBef>
                <a:spcPts val="0"/>
              </a:spcBef>
              <a:spcAft>
                <a:spcPts val="0"/>
              </a:spcAft>
              <a:buClr>
                <a:srgbClr val="000000"/>
              </a:buClr>
              <a:buSzPts val="2400"/>
              <a:buFont typeface="Arial" panose="020B0604020202020204" pitchFamily="34" charset="0"/>
              <a:buNone/>
              <a:tabLst/>
              <a:defRPr/>
            </a:pPr>
            <a:r>
              <a:rPr lang="en-US" sz="800" b="0" i="1" u="none" strike="noStrike" cap="none" dirty="0" smtClean="0">
                <a:solidFill>
                  <a:schemeClr val="dk1"/>
                </a:solidFill>
                <a:effectLst/>
                <a:latin typeface="Calibri"/>
                <a:ea typeface="Calibri"/>
                <a:cs typeface="Calibri"/>
                <a:sym typeface="Calibri"/>
              </a:rPr>
              <a:t>[Click Animation]</a:t>
            </a:r>
            <a:endParaRPr lang="en-US" sz="800" b="0" i="0" u="none" strike="noStrike" cap="none" dirty="0" smtClean="0">
              <a:solidFill>
                <a:schemeClr val="dk1"/>
              </a:solidFill>
              <a:effectLst/>
              <a:latin typeface="Calibri"/>
              <a:ea typeface="Calibri"/>
              <a:cs typeface="Calibri"/>
              <a:sym typeface="Calibri"/>
            </a:endParaRPr>
          </a:p>
          <a:p>
            <a:pPr marL="76200" lvl="0" indent="0">
              <a:lnSpc>
                <a:spcPct val="100000"/>
              </a:lnSpc>
              <a:spcBef>
                <a:spcPts val="0"/>
              </a:spcBef>
              <a:buSzPts val="2400"/>
              <a:buFont typeface="Calibri"/>
              <a:buNone/>
            </a:pPr>
            <a:r>
              <a:rPr lang="en-US" sz="1200" b="0" dirty="0" smtClean="0"/>
              <a:t>Identify the different ELA interim assessments by assessment claims, content categories, and assessment targets. </a:t>
            </a:r>
          </a:p>
          <a:p>
            <a:pPr marL="76200" lvl="0" indent="0">
              <a:lnSpc>
                <a:spcPct val="100000"/>
              </a:lnSpc>
              <a:spcBef>
                <a:spcPts val="0"/>
              </a:spcBef>
              <a:buSzPts val="2400"/>
              <a:buFont typeface="Calibri"/>
              <a:buNone/>
            </a:pPr>
            <a:endParaRPr lang="en-US" sz="800" b="0" dirty="0" smtClean="0"/>
          </a:p>
          <a:p>
            <a:pPr marL="76200" marR="0" lvl="0" indent="0" algn="l" defTabSz="914400" rtl="0" eaLnBrk="1" fontAlgn="auto" latinLnBrk="0" hangingPunct="1">
              <a:lnSpc>
                <a:spcPct val="100000"/>
              </a:lnSpc>
              <a:spcBef>
                <a:spcPts val="0"/>
              </a:spcBef>
              <a:spcAft>
                <a:spcPts val="0"/>
              </a:spcAft>
              <a:buClr>
                <a:srgbClr val="000000"/>
              </a:buClr>
              <a:buSzPts val="2400"/>
              <a:buFont typeface="Arial" panose="020B0604020202020204" pitchFamily="34" charset="0"/>
              <a:buNone/>
              <a:tabLst/>
              <a:defRPr/>
            </a:pPr>
            <a:r>
              <a:rPr lang="en-US" sz="800" b="0" i="1" u="none" strike="noStrike" cap="none" dirty="0" smtClean="0">
                <a:solidFill>
                  <a:schemeClr val="dk1"/>
                </a:solidFill>
                <a:effectLst/>
                <a:latin typeface="Calibri"/>
                <a:ea typeface="Calibri"/>
                <a:cs typeface="Calibri"/>
                <a:sym typeface="Calibri"/>
              </a:rPr>
              <a:t>[Click Animation]</a:t>
            </a:r>
            <a:endParaRPr lang="en-US" sz="800" b="0" i="0" u="none" strike="noStrike" cap="none" dirty="0" smtClean="0">
              <a:solidFill>
                <a:schemeClr val="dk1"/>
              </a:solidFill>
              <a:effectLst/>
              <a:latin typeface="Calibri"/>
              <a:ea typeface="Calibri"/>
              <a:cs typeface="Calibri"/>
              <a:sym typeface="Calibri"/>
            </a:endParaRPr>
          </a:p>
          <a:p>
            <a:pPr marL="76200" lvl="0" indent="0">
              <a:lnSpc>
                <a:spcPct val="100000"/>
              </a:lnSpc>
              <a:spcBef>
                <a:spcPts val="0"/>
              </a:spcBef>
              <a:buSzPts val="2400"/>
              <a:buFont typeface="Calibri"/>
              <a:buNone/>
            </a:pPr>
            <a:r>
              <a:rPr lang="en-US" sz="1200" b="0" dirty="0" smtClean="0"/>
              <a:t>Make connections between the interim assessment targets and the Oregon State Standards using the </a:t>
            </a:r>
            <a:r>
              <a:rPr lang="en-US" sz="1200" b="0" i="1" dirty="0" smtClean="0">
                <a:hlinkClick r:id="rId3"/>
              </a:rPr>
              <a:t>Smarter Content Explorer</a:t>
            </a:r>
            <a:r>
              <a:rPr lang="en-US" sz="1200" b="0" i="1" dirty="0" smtClean="0"/>
              <a:t> website</a:t>
            </a:r>
            <a:r>
              <a:rPr lang="en-US" sz="1200" b="0" dirty="0" smtClean="0"/>
              <a:t>. </a:t>
            </a:r>
          </a:p>
          <a:p>
            <a:pPr marL="76200" lvl="0" indent="0">
              <a:lnSpc>
                <a:spcPct val="100000"/>
              </a:lnSpc>
              <a:spcBef>
                <a:spcPts val="0"/>
              </a:spcBef>
              <a:buSzPts val="2400"/>
              <a:buFont typeface="Calibri"/>
              <a:buNone/>
            </a:pPr>
            <a:endParaRPr lang="en-US" sz="800" b="0" dirty="0" smtClean="0"/>
          </a:p>
          <a:p>
            <a:pPr marL="76200" marR="0" lvl="0" indent="0" algn="l" defTabSz="914400" rtl="0" eaLnBrk="1" fontAlgn="auto" latinLnBrk="0" hangingPunct="1">
              <a:lnSpc>
                <a:spcPct val="100000"/>
              </a:lnSpc>
              <a:spcBef>
                <a:spcPts val="0"/>
              </a:spcBef>
              <a:spcAft>
                <a:spcPts val="0"/>
              </a:spcAft>
              <a:buClr>
                <a:srgbClr val="000000"/>
              </a:buClr>
              <a:buSzPts val="2400"/>
              <a:buFont typeface="Arial" panose="020B0604020202020204" pitchFamily="34" charset="0"/>
              <a:buNone/>
              <a:tabLst/>
              <a:defRPr/>
            </a:pPr>
            <a:r>
              <a:rPr lang="en-US" sz="800" b="0" i="1" u="none" strike="noStrike" cap="none" dirty="0" smtClean="0">
                <a:solidFill>
                  <a:schemeClr val="dk1"/>
                </a:solidFill>
                <a:effectLst/>
                <a:latin typeface="Calibri"/>
                <a:ea typeface="Calibri"/>
                <a:cs typeface="Calibri"/>
                <a:sym typeface="Calibri"/>
              </a:rPr>
              <a:t>[Click Animation]</a:t>
            </a:r>
            <a:endParaRPr lang="en-US" sz="800" b="0" i="0" u="none" strike="noStrike" cap="none" dirty="0" smtClean="0">
              <a:solidFill>
                <a:schemeClr val="dk1"/>
              </a:solidFill>
              <a:effectLst/>
              <a:latin typeface="Calibri"/>
              <a:ea typeface="Calibri"/>
              <a:cs typeface="Calibri"/>
              <a:sym typeface="Calibri"/>
            </a:endParaRPr>
          </a:p>
          <a:p>
            <a:pPr marL="76200" lvl="0" indent="0">
              <a:lnSpc>
                <a:spcPct val="100000"/>
              </a:lnSpc>
              <a:spcBef>
                <a:spcPts val="0"/>
              </a:spcBef>
              <a:buSzPts val="2400"/>
              <a:buFont typeface="Calibri"/>
              <a:buNone/>
            </a:pPr>
            <a:r>
              <a:rPr lang="en-US" sz="1200" b="0" dirty="0" smtClean="0"/>
              <a:t>Examine Interim Assessment use cases within instructional context.</a:t>
            </a:r>
          </a:p>
          <a:p>
            <a:endParaRPr lang="en-US" sz="1200" b="0" i="1" u="none" strike="noStrike" cap="none"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 </a:t>
            </a:r>
            <a:endParaRPr lang="en-US" sz="1200" b="0" u="none" dirty="0" smtClean="0"/>
          </a:p>
          <a:p>
            <a:pPr marL="0" lvl="0" indent="0" algn="l" rtl="0">
              <a:lnSpc>
                <a:spcPct val="100000"/>
              </a:lnSpc>
              <a:spcBef>
                <a:spcPts val="0"/>
              </a:spcBef>
              <a:spcAft>
                <a:spcPts val="0"/>
              </a:spcAft>
              <a:buSzPts val="1400"/>
              <a:buNone/>
            </a:pPr>
            <a:r>
              <a:rPr lang="en-US" sz="1200" b="1" u="none" dirty="0" smtClean="0"/>
              <a:t>Resources:</a:t>
            </a:r>
          </a:p>
          <a:p>
            <a:pPr lvl="0"/>
            <a:r>
              <a:rPr lang="en-US" sz="1200" b="0" i="0" u="sng" strike="noStrike" cap="none" dirty="0" smtClean="0">
                <a:solidFill>
                  <a:schemeClr val="dk1"/>
                </a:solidFill>
                <a:effectLst/>
                <a:latin typeface="Calibri"/>
                <a:ea typeface="Calibri"/>
                <a:cs typeface="Calibri"/>
                <a:sym typeface="Calibri"/>
                <a:hlinkClick r:id="rId4"/>
              </a:rPr>
              <a:t>ELA and Mathematics Interim Assessment Overview​</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This document describes the interim assessments, including their purpose, use, and varieties.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lvl="0"/>
            <a:r>
              <a:rPr lang="en-US" sz="1200" b="0" i="0" u="sng" strike="noStrike" cap="none" dirty="0" smtClean="0">
                <a:solidFill>
                  <a:schemeClr val="dk1"/>
                </a:solidFill>
                <a:effectLst/>
                <a:latin typeface="Calibri"/>
                <a:ea typeface="Calibri"/>
                <a:cs typeface="Calibri"/>
                <a:sym typeface="Calibri"/>
                <a:hlinkClick r:id="rId5"/>
              </a:rPr>
              <a:t>Assessment Resources Use Chart​</a:t>
            </a:r>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This document provides a side-by-side comparison of training tests, practice tests, and interim assessments.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lvl="0"/>
            <a:r>
              <a:rPr lang="en-US" sz="1200" b="0" i="0" u="sng" strike="noStrike" cap="none" dirty="0" smtClean="0">
                <a:solidFill>
                  <a:schemeClr val="dk1"/>
                </a:solidFill>
                <a:effectLst/>
                <a:latin typeface="Calibri"/>
                <a:ea typeface="Calibri"/>
                <a:cs typeface="Calibri"/>
                <a:sym typeface="Calibri"/>
                <a:hlinkClick r:id="rId6"/>
              </a:rPr>
              <a:t>Oregon State Standards</a:t>
            </a:r>
            <a:endParaRPr lang="en-US" sz="1200" b="0" i="0" u="sng" strike="noStrike" cap="none" dirty="0" smtClean="0">
              <a:solidFill>
                <a:schemeClr val="dk1"/>
              </a:solidFill>
              <a:effectLst/>
              <a:latin typeface="Calibri"/>
              <a:ea typeface="Calibri"/>
              <a:cs typeface="Calibri"/>
              <a:sym typeface="Calibri"/>
            </a:endParaRPr>
          </a:p>
          <a:p>
            <a:pPr lvl="0"/>
            <a:endParaRPr lang="en-US" sz="1200" b="0" i="0" u="sng" strike="noStrike" cap="none" dirty="0" smtClean="0">
              <a:solidFill>
                <a:schemeClr val="dk1"/>
              </a:solidFill>
              <a:effectLst/>
              <a:latin typeface="Calibri"/>
              <a:ea typeface="Calibri"/>
              <a:cs typeface="Calibri"/>
              <a:sym typeface="Calibri"/>
            </a:endParaRPr>
          </a:p>
          <a:p>
            <a:pPr lvl="0"/>
            <a:r>
              <a:rPr lang="en-US" sz="1200" b="0" i="0" dirty="0" smtClean="0">
                <a:hlinkClick r:id="rId3"/>
              </a:rPr>
              <a:t>Smarter Content Explorer</a:t>
            </a:r>
            <a:r>
              <a:rPr lang="en-US" sz="1200" b="0" i="0" dirty="0" smtClean="0"/>
              <a:t> </a:t>
            </a:r>
            <a:endParaRPr lang="en-US"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983198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dcad2003d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dcad2003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6: Interim Training Requirements (Facilitator 1)</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ODE has made this system available to all Oregon educators, however, the decision to allow educators access to the interim assessments is determined by their district. Either their District Testing Coordinator or their local School Testing Coordinator must activate the interim assessment system for educators.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Users will not be able to administer the interim assessments if the Test Group permission is not assigned to their TA user account.</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none" strike="noStrike" cap="none" dirty="0" smtClean="0">
                <a:solidFill>
                  <a:schemeClr val="dk1"/>
                </a:solidFill>
                <a:effectLst/>
                <a:latin typeface="Calibri"/>
                <a:ea typeface="Calibri"/>
                <a:cs typeface="Calibri"/>
                <a:sym typeface="Calibri"/>
              </a:rPr>
              <a:t>Module 8 - Interims: Remote Administration and Test Security</a:t>
            </a:r>
          </a:p>
          <a:p>
            <a:pPr lvl="1"/>
            <a:r>
              <a:rPr lang="en-US" sz="1200" b="0" i="0" u="sng" strike="noStrike" cap="none" dirty="0" smtClean="0">
                <a:solidFill>
                  <a:schemeClr val="dk1"/>
                </a:solidFill>
                <a:effectLst/>
                <a:latin typeface="Calibri"/>
                <a:ea typeface="Calibri"/>
                <a:cs typeface="Calibri"/>
                <a:sym typeface="Calibri"/>
                <a:hlinkClick r:id="rId3"/>
              </a:rPr>
              <a:t>Facilitation Guide​</a:t>
            </a:r>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err="1" smtClean="0">
                <a:solidFill>
                  <a:schemeClr val="dk1"/>
                </a:solidFill>
                <a:effectLst/>
                <a:latin typeface="Calibri"/>
                <a:ea typeface="Calibri"/>
                <a:cs typeface="Calibri"/>
                <a:sym typeface="Calibri"/>
                <a:hlinkClick r:id="rId4"/>
              </a:rPr>
              <a:t>Powe</a:t>
            </a:r>
            <a:r>
              <a:rPr lang="en-US" sz="1200" b="0" i="0" u="sng" strike="noStrike" cap="none" dirty="0" smtClean="0">
                <a:solidFill>
                  <a:schemeClr val="dk1"/>
                </a:solidFill>
                <a:effectLst/>
                <a:latin typeface="Calibri"/>
                <a:ea typeface="Calibri"/>
                <a:cs typeface="Calibri"/>
                <a:sym typeface="Calibri"/>
                <a:hlinkClick r:id="rId4"/>
              </a:rPr>
              <a:t>​</a:t>
            </a:r>
            <a:r>
              <a:rPr lang="en-US" sz="1200" b="0" i="0" u="sng" strike="noStrike" cap="none" dirty="0" err="1" smtClean="0">
                <a:solidFill>
                  <a:schemeClr val="dk1"/>
                </a:solidFill>
                <a:effectLst/>
                <a:latin typeface="Calibri"/>
                <a:ea typeface="Calibri"/>
                <a:cs typeface="Calibri"/>
                <a:sym typeface="Calibri"/>
                <a:hlinkClick r:id="rId4"/>
              </a:rPr>
              <a:t>rPoint</a:t>
            </a:r>
            <a:r>
              <a:rPr lang="en-US" sz="1200" b="0" i="0" u="none" strike="noStrike" cap="none" dirty="0" smtClean="0">
                <a:solidFill>
                  <a:schemeClr val="dk1"/>
                </a:solidFill>
                <a:effectLst/>
                <a:latin typeface="Calibri"/>
                <a:ea typeface="Calibri"/>
                <a:cs typeface="Calibri"/>
                <a:sym typeface="Calibri"/>
              </a:rPr>
              <a:t> and </a:t>
            </a:r>
            <a:r>
              <a:rPr lang="en-US" sz="1200" b="0" i="0" u="sng" strike="noStrike" cap="none" dirty="0" smtClean="0">
                <a:solidFill>
                  <a:schemeClr val="dk1"/>
                </a:solidFill>
                <a:effectLst/>
                <a:latin typeface="Calibri"/>
                <a:ea typeface="Calibri"/>
                <a:cs typeface="Calibri"/>
                <a:sym typeface="Calibri"/>
                <a:hlinkClick r:id="rId5"/>
              </a:rPr>
              <a:t>PowerPoint with Audio​ </a:t>
            </a:r>
            <a:r>
              <a:rPr lang="en-US" sz="1200" b="0" i="0" u="none" strike="noStrike" cap="none" dirty="0" smtClean="0">
                <a:solidFill>
                  <a:schemeClr val="dk1"/>
                </a:solidFill>
                <a:effectLst/>
                <a:latin typeface="Calibri"/>
                <a:ea typeface="Calibri"/>
                <a:cs typeface="Calibri"/>
                <a:sym typeface="Calibri"/>
              </a:rPr>
              <a:t>​</a:t>
            </a:r>
          </a:p>
          <a:p>
            <a:r>
              <a:rPr lang="en-US" sz="1200" b="0" i="0" u="none" strike="noStrike" cap="none" dirty="0" smtClean="0">
                <a:solidFill>
                  <a:schemeClr val="dk1"/>
                </a:solidFill>
                <a:effectLst/>
                <a:latin typeface="Calibri"/>
                <a:ea typeface="Calibri"/>
                <a:cs typeface="Calibri"/>
                <a:sym typeface="Calibri"/>
              </a:rPr>
              <a:t> </a:t>
            </a:r>
          </a:p>
          <a:p>
            <a:endParaRPr lang="en-US" sz="1200" b="1"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747803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dcad2003d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dcad2003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7: Interim Training Requirements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ODE has worked to reduce the work of our district testing coordinators, and this year we have implemented a roll-over process where educators from last year have already been populated in the OSAS Portal TIDE Account and will automatically have access to the Tools for Teachers resources, which launch on September 20, 2020. </a:t>
            </a:r>
          </a:p>
          <a:p>
            <a:r>
              <a:rPr lang="en-US" sz="1200" b="0" i="0" u="none" strike="noStrike" cap="none" dirty="0" smtClean="0">
                <a:solidFill>
                  <a:schemeClr val="dk1"/>
                </a:solidFill>
                <a:effectLst/>
                <a:latin typeface="Calibri"/>
                <a:ea typeface="Calibri"/>
                <a:cs typeface="Calibri"/>
                <a:sym typeface="Calibri"/>
              </a:rPr>
              <a:t>Therefore, if the educators has completed the 2019-20 TA requirements they will only need to provide evidence they have completed Module 8 - Interim Assessment Remote Administration and Test Security in order for the Interim Assessment user role to be assigned to them.</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However, if an educator did not have a TA user account from the 2019-20 instructional year or if the educator has transitioned to a new district which is different from last year. They must complete the reading requirements in Table 5 of the Test Administration Manual and in addition to completing Module 8, they must also complete training modules 2, 3, and 4. These training modules have already been updated for the 2020 -21 instructional year, and have been </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none" strike="noStrike" cap="none" dirty="0" smtClean="0">
                <a:solidFill>
                  <a:schemeClr val="dk1"/>
                </a:solidFill>
                <a:effectLst/>
                <a:latin typeface="Calibri"/>
                <a:ea typeface="Calibri"/>
                <a:cs typeface="Calibri"/>
                <a:sym typeface="Calibri"/>
              </a:rPr>
              <a:t>Module 8 - Interims: Remote Administration and Test Security</a:t>
            </a:r>
          </a:p>
          <a:p>
            <a:pPr lvl="1"/>
            <a:r>
              <a:rPr lang="en-US" sz="1200" b="0" i="0" u="sng" strike="noStrike" cap="none" dirty="0" smtClean="0">
                <a:solidFill>
                  <a:schemeClr val="dk1"/>
                </a:solidFill>
                <a:effectLst/>
                <a:latin typeface="Calibri"/>
                <a:ea typeface="Calibri"/>
                <a:cs typeface="Calibri"/>
                <a:sym typeface="Calibri"/>
                <a:hlinkClick r:id="rId3"/>
              </a:rPr>
              <a:t>Facilitation Guide​</a:t>
            </a:r>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err="1" smtClean="0">
                <a:solidFill>
                  <a:schemeClr val="dk1"/>
                </a:solidFill>
                <a:effectLst/>
                <a:latin typeface="Calibri"/>
                <a:ea typeface="Calibri"/>
                <a:cs typeface="Calibri"/>
                <a:sym typeface="Calibri"/>
                <a:hlinkClick r:id="rId4"/>
              </a:rPr>
              <a:t>Powe</a:t>
            </a:r>
            <a:r>
              <a:rPr lang="en-US" sz="1200" b="0" i="0" u="sng" strike="noStrike" cap="none" dirty="0" smtClean="0">
                <a:solidFill>
                  <a:schemeClr val="dk1"/>
                </a:solidFill>
                <a:effectLst/>
                <a:latin typeface="Calibri"/>
                <a:ea typeface="Calibri"/>
                <a:cs typeface="Calibri"/>
                <a:sym typeface="Calibri"/>
                <a:hlinkClick r:id="rId4"/>
              </a:rPr>
              <a:t>​</a:t>
            </a:r>
            <a:r>
              <a:rPr lang="en-US" sz="1200" b="0" i="0" u="sng" strike="noStrike" cap="none" dirty="0" err="1" smtClean="0">
                <a:solidFill>
                  <a:schemeClr val="dk1"/>
                </a:solidFill>
                <a:effectLst/>
                <a:latin typeface="Calibri"/>
                <a:ea typeface="Calibri"/>
                <a:cs typeface="Calibri"/>
                <a:sym typeface="Calibri"/>
                <a:hlinkClick r:id="rId4"/>
              </a:rPr>
              <a:t>rPoint</a:t>
            </a:r>
            <a:r>
              <a:rPr lang="en-US" sz="1200" b="0" i="0" u="none" strike="noStrike" cap="none" dirty="0" smtClean="0">
                <a:solidFill>
                  <a:schemeClr val="dk1"/>
                </a:solidFill>
                <a:effectLst/>
                <a:latin typeface="Calibri"/>
                <a:ea typeface="Calibri"/>
                <a:cs typeface="Calibri"/>
                <a:sym typeface="Calibri"/>
              </a:rPr>
              <a:t> and </a:t>
            </a:r>
            <a:r>
              <a:rPr lang="en-US" sz="1200" b="0" i="0" u="sng" strike="noStrike" cap="none" dirty="0" smtClean="0">
                <a:solidFill>
                  <a:schemeClr val="dk1"/>
                </a:solidFill>
                <a:effectLst/>
                <a:latin typeface="Calibri"/>
                <a:ea typeface="Calibri"/>
                <a:cs typeface="Calibri"/>
                <a:sym typeface="Calibri"/>
                <a:hlinkClick r:id="rId5"/>
              </a:rPr>
              <a:t>PowerPoint with Audio​ </a:t>
            </a:r>
            <a:r>
              <a:rPr lang="en-US" sz="1200" b="0" i="0" u="none" strike="noStrike" cap="none" dirty="0" smtClean="0">
                <a:solidFill>
                  <a:schemeClr val="dk1"/>
                </a:solidFill>
                <a:effectLst/>
                <a:latin typeface="Calibri"/>
                <a:ea typeface="Calibri"/>
                <a:cs typeface="Calibri"/>
                <a:sym typeface="Calibri"/>
              </a:rPr>
              <a: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smtClean="0">
                <a:solidFill>
                  <a:schemeClr val="dk1"/>
                </a:solidFill>
                <a:effectLst/>
                <a:latin typeface="Calibri"/>
                <a:ea typeface="Calibri"/>
                <a:cs typeface="Calibri"/>
                <a:sym typeface="Calibri"/>
                <a:hlinkClick r:id="rId6"/>
              </a:rPr>
              <a:t>Assessment Training Materials</a:t>
            </a:r>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397294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8: Interim Assessment Overview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During Session 1 Understanding a Balanced Assessment System, we shared how interim assessment can be used both FOR learning and serve as an assessment tool OF learning. Further, we shared how interim assessments can be used to modify instructional practices throughout the year to build students’ knowledge and skills in meeting end-of-year grade level standards and preparing them for college and career readiness.</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The Interim Assessment System allows educators to connect student performance to instruction, outlining not just where student learning is needed, but providing classroom educators with instructional examples of what to work on next.</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none" strike="noStrike" cap="none" dirty="0" smtClean="0">
                <a:solidFill>
                  <a:schemeClr val="dk1"/>
                </a:solidFill>
                <a:effectLst/>
                <a:latin typeface="Calibri"/>
                <a:ea typeface="Calibri"/>
                <a:cs typeface="Calibri"/>
                <a:sym typeface="Calibri"/>
              </a:rPr>
              <a:t>(Session 1) Understanding a Balanced Assessment System </a:t>
            </a:r>
          </a:p>
          <a:p>
            <a:r>
              <a:rPr lang="en-US" sz="1200" b="0" i="0" u="sng" strike="noStrike" cap="none" dirty="0" smtClean="0">
                <a:solidFill>
                  <a:schemeClr val="dk1"/>
                </a:solidFill>
                <a:effectLst/>
                <a:latin typeface="Calibri"/>
                <a:ea typeface="Calibri"/>
                <a:cs typeface="Calibri"/>
                <a:sym typeface="Calibri"/>
                <a:hlinkClick r:id="rId3"/>
              </a:rPr>
              <a:t>Facilitation Guide</a:t>
            </a:r>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smtClean="0">
                <a:solidFill>
                  <a:schemeClr val="dk1"/>
                </a:solidFill>
                <a:effectLst/>
                <a:latin typeface="Calibri"/>
                <a:ea typeface="Calibri"/>
                <a:cs typeface="Calibri"/>
                <a:sym typeface="Calibri"/>
                <a:hlinkClick r:id="rId4"/>
              </a:rPr>
              <a:t>PowerPoint</a:t>
            </a:r>
            <a:endParaRPr lang="en-US" sz="1200" b="1" i="0" u="none" strike="noStrike" cap="none" dirty="0">
              <a:solidFill>
                <a:schemeClr val="dk1"/>
              </a:solidFill>
              <a:effectLst/>
              <a:latin typeface="Calibri"/>
              <a:ea typeface="Calibri"/>
              <a:cs typeface="Calibri"/>
              <a:sym typeface="Calibri"/>
            </a:endParaRPr>
          </a:p>
        </p:txBody>
      </p:sp>
      <p:sp>
        <p:nvSpPr>
          <p:cNvPr id="129" name="Google Shape;129;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5195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d7ef3356c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d7ef3356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9: Features of Interim Assessments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In Session 2 we provided</a:t>
            </a:r>
            <a:r>
              <a:rPr lang="en-US" sz="1200" b="0" i="0" u="none" strike="noStrike" cap="none" baseline="0" dirty="0" smtClean="0">
                <a:solidFill>
                  <a:schemeClr val="dk1"/>
                </a:solidFill>
                <a:effectLst/>
                <a:latin typeface="Calibri"/>
                <a:ea typeface="Calibri"/>
                <a:cs typeface="Calibri"/>
                <a:sym typeface="Calibri"/>
              </a:rPr>
              <a:t> an overview of some of the features included in the Interim Assessment System. </a:t>
            </a:r>
            <a:r>
              <a:rPr lang="en-US" sz="1200" b="0" i="0" u="none" strike="noStrike" cap="none" dirty="0" smtClean="0">
                <a:solidFill>
                  <a:schemeClr val="dk1"/>
                </a:solidFill>
                <a:effectLst/>
                <a:latin typeface="Calibri"/>
                <a:ea typeface="Calibri"/>
                <a:cs typeface="Calibri"/>
                <a:sym typeface="Calibri"/>
              </a:rPr>
              <a:t>Available free statewide for ELA and Mathematics. Including</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the instructional</a:t>
            </a:r>
            <a:r>
              <a:rPr lang="en-US" sz="1200" b="0" i="0" u="none" strike="noStrike" cap="none" baseline="0" dirty="0" smtClean="0">
                <a:solidFill>
                  <a:schemeClr val="dk1"/>
                </a:solidFill>
                <a:effectLst/>
                <a:latin typeface="Calibri"/>
                <a:ea typeface="Calibri"/>
                <a:cs typeface="Calibri"/>
                <a:sym typeface="Calibri"/>
              </a:rPr>
              <a:t> and formative resources in </a:t>
            </a:r>
            <a:r>
              <a:rPr lang="en-US" sz="1200" b="0" i="0" u="none" strike="noStrike" cap="none" dirty="0" smtClean="0">
                <a:solidFill>
                  <a:schemeClr val="dk1"/>
                </a:solidFill>
                <a:effectLst/>
                <a:latin typeface="Calibri"/>
                <a:ea typeface="Calibri"/>
                <a:cs typeface="Calibri"/>
                <a:sym typeface="Calibri"/>
              </a:rPr>
              <a:t>Tools for Teachers.</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Flexible administration for both in person and remote administration</a:t>
            </a:r>
            <a:r>
              <a:rPr lang="en-US" sz="1200" b="0" i="0" u="none" strike="noStrike" cap="none" baseline="0" dirty="0" smtClean="0">
                <a:solidFill>
                  <a:schemeClr val="dk1"/>
                </a:solidFill>
                <a:effectLst/>
                <a:latin typeface="Calibri"/>
                <a:ea typeface="Calibri"/>
                <a:cs typeface="Calibri"/>
                <a:sym typeface="Calibri"/>
              </a:rPr>
              <a:t> and t</a:t>
            </a:r>
            <a:r>
              <a:rPr lang="en-US" sz="1200" b="0" i="0" u="none" strike="noStrike" cap="none" dirty="0" smtClean="0">
                <a:solidFill>
                  <a:schemeClr val="dk1"/>
                </a:solidFill>
                <a:effectLst/>
                <a:latin typeface="Calibri"/>
                <a:ea typeface="Calibri"/>
                <a:cs typeface="Calibri"/>
                <a:sym typeface="Calibri"/>
              </a:rPr>
              <a:t>he same accessibility supports as those provided on the OSAS Summative Assessment.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Again the remote administration option is further described in the ODE Assessment Module 8 Interim Training Resource and will be covered in Session 4 - Interim Assessment Administration: Guidance and Support</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And… finally</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the interims have a comprehensive assessment option, which uses the same scoring scale as the OSAS Summative Assessment. However, please note the comprehensive assessment will not be available for administration until January 5, 2021.</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sng" strike="noStrike" cap="none" dirty="0" smtClean="0">
                <a:solidFill>
                  <a:schemeClr val="dk1"/>
                </a:solidFill>
                <a:effectLst/>
                <a:latin typeface="Calibri"/>
                <a:ea typeface="Calibri"/>
                <a:cs typeface="Calibri"/>
                <a:sym typeface="Calibri"/>
                <a:hlinkClick r:id="rId3"/>
              </a:rPr>
              <a:t>Interim Administration Guide​</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(Posted 08/31/20)</a:t>
            </a:r>
          </a:p>
          <a:p>
            <a:r>
              <a:rPr lang="en-US" sz="1200" b="0" i="1" u="none" strike="noStrike" cap="none" dirty="0" smtClean="0">
                <a:solidFill>
                  <a:schemeClr val="dk1"/>
                </a:solidFill>
                <a:effectLst/>
                <a:latin typeface="Calibri"/>
                <a:ea typeface="Calibri"/>
                <a:cs typeface="Calibri"/>
                <a:sym typeface="Calibri"/>
              </a:rPr>
              <a:t>This Interim Assessment Guide for Administration is intended for staff who play a role in the administration of, and review of results for, the ELA and Mathematics interim assessments.</a:t>
            </a:r>
            <a:endParaRPr lang="en-US" sz="1200" b="0" i="0" u="none" strike="noStrike" cap="none"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r>
              <a:rPr lang="en-US" sz="1200" b="0" i="0" u="sng" strike="noStrike" cap="none" dirty="0" smtClean="0">
                <a:solidFill>
                  <a:schemeClr val="dk1"/>
                </a:solidFill>
                <a:effectLst/>
                <a:latin typeface="Calibri"/>
                <a:ea typeface="Calibri"/>
                <a:cs typeface="Calibri"/>
                <a:sym typeface="Calibri"/>
                <a:hlinkClick r:id="rId4"/>
              </a:rPr>
              <a:t>Quick Guide to Administering Interim Assessments Remotely​</a:t>
            </a:r>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This document describes how test administrators (TAs) can remotely administer the interim assessment and how students may access and participate in an interim assessment.​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72538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g61d6a94471_0_362"/>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61d6a94471_0_362"/>
          <p:cNvSpPr txBox="1">
            <a:spLocks noGrp="1"/>
          </p:cNvSpPr>
          <p:nvPr>
            <p:ph type="body" idx="1"/>
          </p:nvPr>
        </p:nvSpPr>
        <p:spPr>
          <a:xfrm>
            <a:off x="628650" y="3427255"/>
            <a:ext cx="78867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lt1"/>
        </a:solidFill>
        <a:effectLst/>
      </p:bgPr>
    </p:bg>
    <p:spTree>
      <p:nvGrpSpPr>
        <p:cNvPr id="1" name="Shape 24"/>
        <p:cNvGrpSpPr/>
        <p:nvPr/>
      </p:nvGrpSpPr>
      <p:grpSpPr>
        <a:xfrm>
          <a:off x="0" y="0"/>
          <a:ext cx="0" cy="0"/>
          <a:chOff x="0" y="0"/>
          <a:chExt cx="0" cy="0"/>
        </a:xfrm>
      </p:grpSpPr>
      <p:pic>
        <p:nvPicPr>
          <p:cNvPr id="25" name="Google Shape;25;p27"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26" name="Google Shape;26;p27"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sp>
        <p:nvSpPr>
          <p:cNvPr id="27" name="Google Shape;27;p27"/>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SzPts val="44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7"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29" name="Google Shape;29;p27"/>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614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22"/>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24" name="Google Shape;24;p22"/>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25" name="Google Shape;25;p22"/>
          <p:cNvPicPr preferRelativeResize="0"/>
          <p:nvPr/>
        </p:nvPicPr>
        <p:blipFill rotWithShape="1">
          <a:blip r:embed="rId3">
            <a:alphaModFix/>
          </a:blip>
          <a:srcRect/>
          <a:stretch/>
        </p:blipFill>
        <p:spPr>
          <a:xfrm>
            <a:off x="-1" y="111581"/>
            <a:ext cx="1714500" cy="669486"/>
          </a:xfrm>
          <a:prstGeom prst="rect">
            <a:avLst/>
          </a:prstGeom>
          <a:noFill/>
          <a:ln>
            <a:noFill/>
          </a:ln>
        </p:spPr>
      </p:pic>
    </p:spTree>
    <p:extLst>
      <p:ext uri="{BB962C8B-B14F-4D97-AF65-F5344CB8AC3E}">
        <p14:creationId xmlns:p14="http://schemas.microsoft.com/office/powerpoint/2010/main" val="213101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628650" y="199848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76218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Logo/Title">
  <p:cSld name="Logo/Title">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g61d6a94471_0_359"/>
          <p:cNvSpPr txBox="1">
            <a:spLocks noGrp="1"/>
          </p:cNvSpPr>
          <p:nvPr>
            <p:ph type="title"/>
          </p:nvPr>
        </p:nvSpPr>
        <p:spPr>
          <a:xfrm>
            <a:off x="628650" y="4462480"/>
            <a:ext cx="7886700" cy="13257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g61d6a94471_0_359"/>
          <p:cNvPicPr preferRelativeResize="0"/>
          <p:nvPr/>
        </p:nvPicPr>
        <p:blipFill rotWithShape="1">
          <a:blip r:embed="rId3">
            <a:alphaModFix/>
          </a:blip>
          <a:srcRect/>
          <a:stretch/>
        </p:blipFill>
        <p:spPr>
          <a:xfrm>
            <a:off x="3311090" y="678080"/>
            <a:ext cx="4655428" cy="23151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5"/>
        <p:cNvGrpSpPr/>
        <p:nvPr/>
      </p:nvGrpSpPr>
      <p:grpSpPr>
        <a:xfrm>
          <a:off x="0" y="0"/>
          <a:ext cx="0" cy="0"/>
          <a:chOff x="0" y="0"/>
          <a:chExt cx="0" cy="0"/>
        </a:xfrm>
      </p:grpSpPr>
      <p:sp>
        <p:nvSpPr>
          <p:cNvPr id="76" name="Google Shape;76;g61d6a94471_0_369"/>
          <p:cNvSpPr txBox="1">
            <a:spLocks noGrp="1"/>
          </p:cNvSpPr>
          <p:nvPr>
            <p:ph type="ctrTitle"/>
          </p:nvPr>
        </p:nvSpPr>
        <p:spPr>
          <a:xfrm>
            <a:off x="1143000" y="1982367"/>
            <a:ext cx="6858000" cy="2274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61d6a94471_0_369"/>
          <p:cNvSpPr txBox="1">
            <a:spLocks noGrp="1"/>
          </p:cNvSpPr>
          <p:nvPr>
            <p:ph type="subTitle" idx="1"/>
          </p:nvPr>
        </p:nvSpPr>
        <p:spPr>
          <a:xfrm>
            <a:off x="1143000" y="4348915"/>
            <a:ext cx="6858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blipFill>
          <a:blip r:embed="rId2">
            <a:alphaModFix/>
          </a:blip>
          <a:stretch>
            <a:fillRect/>
          </a:stretch>
        </a:blipFill>
        <a:effectLst/>
      </p:bgPr>
    </p:bg>
    <p:spTree>
      <p:nvGrpSpPr>
        <p:cNvPr id="1" name="Shape 78"/>
        <p:cNvGrpSpPr/>
        <p:nvPr/>
      </p:nvGrpSpPr>
      <p:grpSpPr>
        <a:xfrm>
          <a:off x="0" y="0"/>
          <a:ext cx="0" cy="0"/>
          <a:chOff x="0" y="0"/>
          <a:chExt cx="0" cy="0"/>
        </a:xfrm>
      </p:grpSpPr>
      <p:pic>
        <p:nvPicPr>
          <p:cNvPr id="79" name="Google Shape;79;g61d6a94471_0_374"/>
          <p:cNvPicPr preferRelativeResize="0"/>
          <p:nvPr/>
        </p:nvPicPr>
        <p:blipFill rotWithShape="1">
          <a:blip r:embed="rId3">
            <a:alphaModFix/>
          </a:blip>
          <a:srcRect/>
          <a:stretch/>
        </p:blipFill>
        <p:spPr>
          <a:xfrm>
            <a:off x="2257328" y="2326251"/>
            <a:ext cx="4655428" cy="2315174"/>
          </a:xfrm>
          <a:prstGeom prst="rect">
            <a:avLst/>
          </a:prstGeom>
          <a:noFill/>
          <a:ln>
            <a:noFill/>
          </a:ln>
        </p:spPr>
      </p:pic>
      <p:pic>
        <p:nvPicPr>
          <p:cNvPr id="80" name="Google Shape;80;g61d6a94471_0_374"/>
          <p:cNvPicPr preferRelativeResize="0"/>
          <p:nvPr/>
        </p:nvPicPr>
        <p:blipFill rotWithShape="1">
          <a:blip r:embed="rId3">
            <a:alphaModFix/>
          </a:blip>
          <a:srcRect/>
          <a:stretch/>
        </p:blipFill>
        <p:spPr>
          <a:xfrm>
            <a:off x="2257328" y="2326251"/>
            <a:ext cx="4655428" cy="2315174"/>
          </a:xfrm>
          <a:prstGeom prst="rect">
            <a:avLst/>
          </a:prstGeom>
          <a:noFill/>
          <a:ln>
            <a:noFill/>
          </a:ln>
        </p:spPr>
      </p:pic>
      <p:pic>
        <p:nvPicPr>
          <p:cNvPr id="81" name="Google Shape;81;g61d6a94471_0_374"/>
          <p:cNvPicPr preferRelativeResize="0"/>
          <p:nvPr/>
        </p:nvPicPr>
        <p:blipFill rotWithShape="1">
          <a:blip r:embed="rId3">
            <a:alphaModFix/>
          </a:blip>
          <a:srcRect/>
          <a:stretch/>
        </p:blipFill>
        <p:spPr>
          <a:xfrm>
            <a:off x="2257328" y="2326251"/>
            <a:ext cx="4655428" cy="23151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g61d6a94471_0_378"/>
          <p:cNvSpPr txBox="1">
            <a:spLocks noGrp="1"/>
          </p:cNvSpPr>
          <p:nvPr>
            <p:ph type="title"/>
          </p:nvPr>
        </p:nvSpPr>
        <p:spPr>
          <a:xfrm>
            <a:off x="623888" y="1982363"/>
            <a:ext cx="7886700" cy="2580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61d6a94471_0_378"/>
          <p:cNvSpPr txBox="1">
            <a:spLocks noGrp="1"/>
          </p:cNvSpPr>
          <p:nvPr>
            <p:ph type="body" idx="1"/>
          </p:nvPr>
        </p:nvSpPr>
        <p:spPr>
          <a:xfrm>
            <a:off x="623888" y="4589468"/>
            <a:ext cx="78867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g61d6a94471_0_381"/>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61d6a94471_0_381"/>
          <p:cNvSpPr txBox="1">
            <a:spLocks noGrp="1"/>
          </p:cNvSpPr>
          <p:nvPr>
            <p:ph type="body" idx="1"/>
          </p:nvPr>
        </p:nvSpPr>
        <p:spPr>
          <a:xfrm>
            <a:off x="628650" y="3427255"/>
            <a:ext cx="38862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g61d6a94471_0_381"/>
          <p:cNvSpPr txBox="1">
            <a:spLocks noGrp="1"/>
          </p:cNvSpPr>
          <p:nvPr>
            <p:ph type="body" idx="2"/>
          </p:nvPr>
        </p:nvSpPr>
        <p:spPr>
          <a:xfrm>
            <a:off x="4629150" y="3427255"/>
            <a:ext cx="38862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9"/>
        <p:cNvGrpSpPr/>
        <p:nvPr/>
      </p:nvGrpSpPr>
      <p:grpSpPr>
        <a:xfrm>
          <a:off x="0" y="0"/>
          <a:ext cx="0" cy="0"/>
          <a:chOff x="0" y="0"/>
          <a:chExt cx="0" cy="0"/>
        </a:xfrm>
      </p:grpSpPr>
      <p:sp>
        <p:nvSpPr>
          <p:cNvPr id="90" name="Google Shape;90;g61d6a94471_0_385"/>
          <p:cNvSpPr txBox="1">
            <a:spLocks noGrp="1"/>
          </p:cNvSpPr>
          <p:nvPr>
            <p:ph type="title"/>
          </p:nvPr>
        </p:nvSpPr>
        <p:spPr>
          <a:xfrm>
            <a:off x="629841" y="2002541"/>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61d6a94471_0_385"/>
          <p:cNvSpPr txBox="1">
            <a:spLocks noGrp="1"/>
          </p:cNvSpPr>
          <p:nvPr>
            <p:ph type="body" idx="1"/>
          </p:nvPr>
        </p:nvSpPr>
        <p:spPr>
          <a:xfrm>
            <a:off x="629842" y="3440161"/>
            <a:ext cx="38682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g61d6a94471_0_385"/>
          <p:cNvSpPr txBox="1">
            <a:spLocks noGrp="1"/>
          </p:cNvSpPr>
          <p:nvPr>
            <p:ph type="body" idx="2"/>
          </p:nvPr>
        </p:nvSpPr>
        <p:spPr>
          <a:xfrm>
            <a:off x="629842" y="4341655"/>
            <a:ext cx="3868200" cy="18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g61d6a94471_0_385"/>
          <p:cNvSpPr txBox="1">
            <a:spLocks noGrp="1"/>
          </p:cNvSpPr>
          <p:nvPr>
            <p:ph type="body" idx="3"/>
          </p:nvPr>
        </p:nvSpPr>
        <p:spPr>
          <a:xfrm>
            <a:off x="4629152" y="3440161"/>
            <a:ext cx="38874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g61d6a94471_0_385"/>
          <p:cNvSpPr txBox="1">
            <a:spLocks noGrp="1"/>
          </p:cNvSpPr>
          <p:nvPr>
            <p:ph type="body" idx="4"/>
          </p:nvPr>
        </p:nvSpPr>
        <p:spPr>
          <a:xfrm>
            <a:off x="4629152" y="4341655"/>
            <a:ext cx="3887400" cy="18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g61d6a94471_0_391"/>
          <p:cNvSpPr txBox="1">
            <a:spLocks noGrp="1"/>
          </p:cNvSpPr>
          <p:nvPr>
            <p:ph type="title"/>
          </p:nvPr>
        </p:nvSpPr>
        <p:spPr>
          <a:xfrm>
            <a:off x="629841" y="1992834"/>
            <a:ext cx="29493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61d6a94471_0_391"/>
          <p:cNvSpPr txBox="1">
            <a:spLocks noGrp="1"/>
          </p:cNvSpPr>
          <p:nvPr>
            <p:ph type="body" idx="1"/>
          </p:nvPr>
        </p:nvSpPr>
        <p:spPr>
          <a:xfrm>
            <a:off x="3887391" y="1992834"/>
            <a:ext cx="4629300" cy="38682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8" name="Google Shape;98;g61d6a94471_0_391"/>
          <p:cNvSpPr txBox="1">
            <a:spLocks noGrp="1"/>
          </p:cNvSpPr>
          <p:nvPr>
            <p:ph type="body" idx="2"/>
          </p:nvPr>
        </p:nvSpPr>
        <p:spPr>
          <a:xfrm>
            <a:off x="629841" y="3593039"/>
            <a:ext cx="2949300" cy="2276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9"/>
        <p:cNvGrpSpPr/>
        <p:nvPr/>
      </p:nvGrpSpPr>
      <p:grpSpPr>
        <a:xfrm>
          <a:off x="0" y="0"/>
          <a:ext cx="0" cy="0"/>
          <a:chOff x="0" y="0"/>
          <a:chExt cx="0" cy="0"/>
        </a:xfrm>
      </p:grpSpPr>
      <p:sp>
        <p:nvSpPr>
          <p:cNvPr id="100" name="Google Shape;100;g61d6a94471_0_395"/>
          <p:cNvSpPr txBox="1">
            <a:spLocks noGrp="1"/>
          </p:cNvSpPr>
          <p:nvPr>
            <p:ph type="title"/>
          </p:nvPr>
        </p:nvSpPr>
        <p:spPr>
          <a:xfrm>
            <a:off x="629841" y="1999813"/>
            <a:ext cx="29493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61d6a94471_0_395"/>
          <p:cNvSpPr>
            <a:spLocks noGrp="1"/>
          </p:cNvSpPr>
          <p:nvPr>
            <p:ph type="pic" idx="2"/>
          </p:nvPr>
        </p:nvSpPr>
        <p:spPr>
          <a:xfrm>
            <a:off x="3887391" y="1999818"/>
            <a:ext cx="4629300" cy="3861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g61d6a94471_0_395"/>
          <p:cNvSpPr txBox="1">
            <a:spLocks noGrp="1"/>
          </p:cNvSpPr>
          <p:nvPr>
            <p:ph type="body" idx="1"/>
          </p:nvPr>
        </p:nvSpPr>
        <p:spPr>
          <a:xfrm>
            <a:off x="629841" y="3613977"/>
            <a:ext cx="2949300" cy="2289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7"/>
        <p:cNvGrpSpPr/>
        <p:nvPr/>
      </p:nvGrpSpPr>
      <p:grpSpPr>
        <a:xfrm>
          <a:off x="0" y="0"/>
          <a:ext cx="0" cy="0"/>
          <a:chOff x="0" y="0"/>
          <a:chExt cx="0" cy="0"/>
        </a:xfrm>
      </p:grpSpPr>
      <p:sp>
        <p:nvSpPr>
          <p:cNvPr id="58" name="Google Shape;58;g61d6a94471_0_353"/>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g61d6a94471_0_353"/>
          <p:cNvSpPr txBox="1">
            <a:spLocks noGrp="1"/>
          </p:cNvSpPr>
          <p:nvPr>
            <p:ph type="body" idx="1"/>
          </p:nvPr>
        </p:nvSpPr>
        <p:spPr>
          <a:xfrm>
            <a:off x="628650" y="3427255"/>
            <a:ext cx="7886700" cy="2749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 name="Google Shape;60;g61d6a94471_0_353"/>
          <p:cNvPicPr preferRelativeResize="0"/>
          <p:nvPr/>
        </p:nvPicPr>
        <p:blipFill rotWithShape="1">
          <a:blip r:embed="rId15">
            <a:alphaModFix/>
          </a:blip>
          <a:srcRect/>
          <a:stretch/>
        </p:blipFill>
        <p:spPr>
          <a:xfrm>
            <a:off x="115173" y="186164"/>
            <a:ext cx="2710887" cy="1348143"/>
          </a:xfrm>
          <a:prstGeom prst="rect">
            <a:avLst/>
          </a:prstGeom>
          <a:noFill/>
          <a:ln>
            <a:noFill/>
          </a:ln>
        </p:spPr>
      </p:pic>
      <p:pic>
        <p:nvPicPr>
          <p:cNvPr id="61" name="Google Shape;61;g61d6a94471_0_353"/>
          <p:cNvPicPr preferRelativeResize="0"/>
          <p:nvPr/>
        </p:nvPicPr>
        <p:blipFill rotWithShape="1">
          <a:blip r:embed="rId15">
            <a:alphaModFix/>
          </a:blip>
          <a:srcRect/>
          <a:stretch/>
        </p:blipFill>
        <p:spPr>
          <a:xfrm>
            <a:off x="115173" y="186164"/>
            <a:ext cx="2710887" cy="1348143"/>
          </a:xfrm>
          <a:prstGeom prst="rect">
            <a:avLst/>
          </a:prstGeom>
          <a:noFill/>
          <a:ln>
            <a:noFill/>
          </a:ln>
        </p:spPr>
      </p:pic>
      <p:pic>
        <p:nvPicPr>
          <p:cNvPr id="62" name="Google Shape;62;g61d6a94471_0_353"/>
          <p:cNvPicPr preferRelativeResize="0"/>
          <p:nvPr/>
        </p:nvPicPr>
        <p:blipFill rotWithShape="1">
          <a:blip r:embed="rId15">
            <a:alphaModFix/>
          </a:blip>
          <a:srcRect/>
          <a:stretch/>
        </p:blipFill>
        <p:spPr>
          <a:xfrm>
            <a:off x="115173" y="186164"/>
            <a:ext cx="2710887" cy="1348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3" r:id="rId10"/>
    <p:sldLayoutId id="2147483674" r:id="rId11"/>
    <p:sldLayoutId id="21474836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contentexplorer.smarterbalanced.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unsplash.com/s/photos/connecting?utm_source=unsplash&amp;utm_medium=referral&amp;utm_content=creditCopyText" TargetMode="External"/><Relationship Id="rId4" Type="http://schemas.openxmlformats.org/officeDocument/2006/relationships/hyperlink" Target="https://unsplash.com/@tomas_nz?utm_source=unsplash&amp;utm_medium=referral&amp;utm_content=creditCopyTex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2.png"/><Relationship Id="rId7"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hyperlink" Target="https://unsplash.com/s/photos/contact?utm_source=unsplash&amp;utm_medium=referral&amp;utm_content=creditCopyText" TargetMode="External"/><Relationship Id="rId3" Type="http://schemas.openxmlformats.org/officeDocument/2006/relationships/image" Target="../media/image45.png"/><Relationship Id="rId7" Type="http://schemas.openxmlformats.org/officeDocument/2006/relationships/hyperlink" Target="https://unsplash.com/@lunarts?utm_source=unsplash&amp;utm_medium=referral&amp;utm_content=creditCopyText"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mailto:tina.roberts@state.or.us" TargetMode="External"/><Relationship Id="rId5" Type="http://schemas.openxmlformats.org/officeDocument/2006/relationships/hyperlink" Target="mailto:tony.bertrand@state.or.us" TargetMode="External"/><Relationship Id="rId4" Type="http://schemas.openxmlformats.org/officeDocument/2006/relationships/hyperlink" Target="mailto:dan.farley@state.or.us" TargetMode="External"/><Relationship Id="rId9" Type="http://schemas.openxmlformats.org/officeDocument/2006/relationships/image" Target="../media/image4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contentexplorer.smarterbalanced.org/"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hyperlink" Target="http://www.oregon.gov/ode/educator-resources/assessment/Pages/Assessment-Training-Materials.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2" name="Title 1"/>
          <p:cNvSpPr>
            <a:spLocks noGrp="1"/>
          </p:cNvSpPr>
          <p:nvPr>
            <p:ph type="title"/>
          </p:nvPr>
        </p:nvSpPr>
        <p:spPr>
          <a:xfrm>
            <a:off x="652096" y="3843501"/>
            <a:ext cx="7886700" cy="1325700"/>
          </a:xfrm>
        </p:spPr>
        <p:txBody>
          <a:bodyPr>
            <a:normAutofit fontScale="90000"/>
          </a:bodyPr>
          <a:lstStyle/>
          <a:p>
            <a:pPr lvl="0">
              <a:buSzPts val="3959"/>
            </a:pPr>
            <a:r>
              <a:rPr lang="en-US" sz="4000" dirty="0"/>
              <a:t>Oregon Statewide Assessment System</a:t>
            </a:r>
            <a:br>
              <a:rPr lang="en-US" sz="4000" dirty="0"/>
            </a:br>
            <a:r>
              <a:rPr lang="en-US" sz="4000" dirty="0"/>
              <a:t/>
            </a:r>
            <a:br>
              <a:rPr lang="en-US" sz="4000" dirty="0"/>
            </a:br>
            <a:r>
              <a:rPr lang="en-US" sz="4000" dirty="0">
                <a:solidFill>
                  <a:srgbClr val="0F75BC"/>
                </a:solidFill>
              </a:rPr>
              <a:t>Session </a:t>
            </a:r>
            <a:r>
              <a:rPr lang="en-US" sz="4000" dirty="0" smtClean="0">
                <a:solidFill>
                  <a:srgbClr val="0F75BC"/>
                </a:solidFill>
              </a:rPr>
              <a:t>3A (ELA) – Using </a:t>
            </a:r>
            <a:r>
              <a:rPr lang="en-US" sz="4000" dirty="0">
                <a:solidFill>
                  <a:srgbClr val="0F75BC"/>
                </a:solidFill>
              </a:rPr>
              <a:t>Interim Assessments During Instruction</a:t>
            </a:r>
            <a:r>
              <a:rPr lang="en-US" sz="3600" dirty="0"/>
              <a:t/>
            </a:r>
            <a:br>
              <a:rPr lang="en-US" sz="3600" dirty="0"/>
            </a:br>
            <a:r>
              <a:rPr lang="en-US" sz="3600" dirty="0"/>
              <a:t/>
            </a:r>
            <a:br>
              <a:rPr lang="en-US" sz="3600" dirty="0"/>
            </a:br>
            <a:r>
              <a:rPr lang="en-US" sz="2400" b="0" i="1" dirty="0"/>
              <a:t>Office of Teaching, Learning, and Assessment</a:t>
            </a:r>
            <a:endParaRPr lang="en-US" sz="2400" dirty="0"/>
          </a:p>
        </p:txBody>
      </p:sp>
    </p:spTree>
    <p:extLst>
      <p:ext uri="{BB962C8B-B14F-4D97-AF65-F5344CB8AC3E}">
        <p14:creationId xmlns:p14="http://schemas.microsoft.com/office/powerpoint/2010/main" val="3466587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1196047" y="0"/>
            <a:ext cx="7886700" cy="1072960"/>
          </a:xfrm>
          <a:prstGeom prst="rect">
            <a:avLst/>
          </a:prstGeom>
        </p:spPr>
        <p:txBody>
          <a:bodyPr spcFirstLastPara="1" wrap="square" lIns="91425" tIns="45700" rIns="91425" bIns="45700" anchor="ctr" anchorCtr="0">
            <a:noAutofit/>
          </a:bodyPr>
          <a:lstStyle/>
          <a:p>
            <a:pPr algn="r"/>
            <a:r>
              <a:rPr lang="en" sz="3600" dirty="0" smtClean="0">
                <a:solidFill>
                  <a:schemeClr val="bg1"/>
                </a:solidFill>
              </a:rPr>
              <a:t>Additional Features </a:t>
            </a:r>
            <a:br>
              <a:rPr lang="en" sz="3600" dirty="0" smtClean="0">
                <a:solidFill>
                  <a:schemeClr val="bg1"/>
                </a:solidFill>
              </a:rPr>
            </a:br>
            <a:r>
              <a:rPr lang="en" sz="3600" dirty="0" smtClean="0">
                <a:solidFill>
                  <a:schemeClr val="bg1"/>
                </a:solidFill>
              </a:rPr>
              <a:t>of </a:t>
            </a:r>
            <a:r>
              <a:rPr lang="en" sz="3600" dirty="0">
                <a:solidFill>
                  <a:schemeClr val="bg1"/>
                </a:solidFill>
              </a:rPr>
              <a:t>Interim Assessments</a:t>
            </a:r>
            <a:endParaRPr sz="3600" dirty="0">
              <a:solidFill>
                <a:schemeClr val="bg1"/>
              </a:solidFill>
            </a:endParaRPr>
          </a:p>
        </p:txBody>
      </p:sp>
      <p:sp>
        <p:nvSpPr>
          <p:cNvPr id="159" name="Google Shape;159;p26"/>
          <p:cNvSpPr txBox="1">
            <a:spLocks noGrp="1"/>
          </p:cNvSpPr>
          <p:nvPr>
            <p:ph type="body" idx="1"/>
          </p:nvPr>
        </p:nvSpPr>
        <p:spPr>
          <a:xfrm>
            <a:off x="253998" y="1911868"/>
            <a:ext cx="8732108" cy="3083093"/>
          </a:xfrm>
          <a:prstGeom prst="rect">
            <a:avLst/>
          </a:prstGeom>
        </p:spPr>
        <p:txBody>
          <a:bodyPr spcFirstLastPara="1" wrap="square" lIns="91425" tIns="45700" rIns="91425" bIns="45700" anchor="t" anchorCtr="0">
            <a:noAutofit/>
          </a:bodyPr>
          <a:lstStyle/>
          <a:p>
            <a:pPr marL="457189" indent="-355591">
              <a:lnSpc>
                <a:spcPct val="115000"/>
              </a:lnSpc>
              <a:buSzPts val="2000"/>
              <a:buFont typeface="Calibri"/>
              <a:buChar char="●"/>
            </a:pPr>
            <a:r>
              <a:rPr lang="en" sz="2667" dirty="0"/>
              <a:t>May be used to measure students’ knowledge and skills in grade levels other than the students’ enrolled grades.</a:t>
            </a:r>
          </a:p>
          <a:p>
            <a:pPr marL="457189" indent="-355591">
              <a:lnSpc>
                <a:spcPct val="115000"/>
              </a:lnSpc>
              <a:buSzPts val="2000"/>
              <a:buFont typeface="Calibri"/>
              <a:buChar char="●"/>
            </a:pPr>
            <a:endParaRPr sz="800" dirty="0"/>
          </a:p>
          <a:p>
            <a:pPr marL="457189" indent="-355591">
              <a:lnSpc>
                <a:spcPct val="115000"/>
              </a:lnSpc>
              <a:spcBef>
                <a:spcPts val="0"/>
              </a:spcBef>
              <a:buSzPts val="2000"/>
              <a:buFont typeface="Calibri"/>
              <a:buChar char="●"/>
            </a:pPr>
            <a:r>
              <a:rPr lang="en" sz="2667" dirty="0"/>
              <a:t>Cover the range of cognitive demand described in Oregon’s State Standards.</a:t>
            </a:r>
            <a:endParaRPr sz="2667" dirty="0"/>
          </a:p>
          <a:p>
            <a:pPr marL="457189" indent="-355591">
              <a:lnSpc>
                <a:spcPct val="115000"/>
              </a:lnSpc>
              <a:spcBef>
                <a:spcPts val="0"/>
              </a:spcBef>
              <a:buSzPts val="2000"/>
              <a:buFont typeface="Calibri"/>
              <a:buChar char="●"/>
            </a:pPr>
            <a:endParaRPr lang="en" sz="800" dirty="0"/>
          </a:p>
          <a:p>
            <a:pPr marL="457189" indent="-355591">
              <a:lnSpc>
                <a:spcPct val="115000"/>
              </a:lnSpc>
              <a:spcBef>
                <a:spcPts val="0"/>
              </a:spcBef>
              <a:buSzPts val="2000"/>
              <a:buFont typeface="Calibri"/>
              <a:buChar char="●"/>
            </a:pPr>
            <a:r>
              <a:rPr lang="en" sz="2667" dirty="0"/>
              <a:t>Allow educators access to view the test questions and their students’ responses to the test questions as part of educators’ instructional process to address students’ relative strengths and needs for improvement.</a:t>
            </a:r>
            <a:endParaRPr sz="2667" dirty="0"/>
          </a:p>
        </p:txBody>
      </p:sp>
    </p:spTree>
    <p:extLst>
      <p:ext uri="{BB962C8B-B14F-4D97-AF65-F5344CB8AC3E}">
        <p14:creationId xmlns:p14="http://schemas.microsoft.com/office/powerpoint/2010/main" val="36312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2" end="2"/>
                                            </p:txEl>
                                          </p:spTgt>
                                        </p:tgtEl>
                                        <p:attrNameLst>
                                          <p:attrName>style.visibility</p:attrName>
                                        </p:attrNameLst>
                                      </p:cBhvr>
                                      <p:to>
                                        <p:strVal val="visible"/>
                                      </p:to>
                                    </p:set>
                                    <p:animEffect transition="in" filter="fade">
                                      <p:cBhvr>
                                        <p:cTn id="7" dur="500"/>
                                        <p:tgtEl>
                                          <p:spTgt spid="15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4" end="4"/>
                                            </p:txEl>
                                          </p:spTgt>
                                        </p:tgtEl>
                                        <p:attrNameLst>
                                          <p:attrName>style.visibility</p:attrName>
                                        </p:attrNameLst>
                                      </p:cBhvr>
                                      <p:to>
                                        <p:strVal val="visible"/>
                                      </p:to>
                                    </p:set>
                                    <p:animEffect transition="in" filter="fade">
                                      <p:cBhvr>
                                        <p:cTn id="12" dur="500"/>
                                        <p:tgtEl>
                                          <p:spTgt spid="1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130" y="0"/>
            <a:ext cx="7152300" cy="637356"/>
          </a:xfrm>
        </p:spPr>
        <p:txBody>
          <a:bodyPr>
            <a:normAutofit/>
          </a:bodyPr>
          <a:lstStyle/>
          <a:p>
            <a:pPr algn="ctr"/>
            <a:r>
              <a:rPr lang="en-US" sz="3600" dirty="0" smtClean="0">
                <a:solidFill>
                  <a:schemeClr val="tx1"/>
                </a:solidFill>
              </a:rPr>
              <a:t>Interim Assessment Design</a:t>
            </a:r>
            <a:endParaRPr lang="en-US" sz="3600" dirty="0">
              <a:solidFill>
                <a:schemeClr val="tx1"/>
              </a:solidFill>
            </a:endParaRPr>
          </a:p>
        </p:txBody>
      </p:sp>
      <p:graphicFrame>
        <p:nvGraphicFramePr>
          <p:cNvPr id="3" name="Table 2" title="Interim Assessment Design Table"/>
          <p:cNvGraphicFramePr>
            <a:graphicFrameLocks noGrp="1"/>
          </p:cNvGraphicFramePr>
          <p:nvPr>
            <p:extLst>
              <p:ext uri="{D42A27DB-BD31-4B8C-83A1-F6EECF244321}">
                <p14:modId xmlns:p14="http://schemas.microsoft.com/office/powerpoint/2010/main" val="2182602678"/>
              </p:ext>
            </p:extLst>
          </p:nvPr>
        </p:nvGraphicFramePr>
        <p:xfrm>
          <a:off x="189346" y="961833"/>
          <a:ext cx="8757539" cy="5425440"/>
        </p:xfrm>
        <a:graphic>
          <a:graphicData uri="http://schemas.openxmlformats.org/drawingml/2006/table">
            <a:tbl>
              <a:tblPr firstRow="1" bandRow="1">
                <a:tableStyleId>{5C22544A-7EE6-4342-B048-85BDC9FD1C3A}</a:tableStyleId>
              </a:tblPr>
              <a:tblGrid>
                <a:gridCol w="2838577">
                  <a:extLst>
                    <a:ext uri="{9D8B030D-6E8A-4147-A177-3AD203B41FA5}">
                      <a16:colId xmlns:a16="http://schemas.microsoft.com/office/drawing/2014/main" val="1485918313"/>
                    </a:ext>
                  </a:extLst>
                </a:gridCol>
                <a:gridCol w="2959481">
                  <a:extLst>
                    <a:ext uri="{9D8B030D-6E8A-4147-A177-3AD203B41FA5}">
                      <a16:colId xmlns:a16="http://schemas.microsoft.com/office/drawing/2014/main" val="2735424703"/>
                    </a:ext>
                  </a:extLst>
                </a:gridCol>
                <a:gridCol w="2959481">
                  <a:extLst>
                    <a:ext uri="{9D8B030D-6E8A-4147-A177-3AD203B41FA5}">
                      <a16:colId xmlns:a16="http://schemas.microsoft.com/office/drawing/2014/main" val="3170510648"/>
                    </a:ext>
                  </a:extLst>
                </a:gridCol>
              </a:tblGrid>
              <a:tr h="928141">
                <a:tc>
                  <a:txBody>
                    <a:bodyPr/>
                    <a:lstStyle/>
                    <a:p>
                      <a:pPr algn="ctr"/>
                      <a:r>
                        <a:rPr lang="en-US" sz="2800" dirty="0" smtClean="0"/>
                        <a:t>ELA</a:t>
                      </a:r>
                    </a:p>
                    <a:p>
                      <a:pPr algn="ctr"/>
                      <a:r>
                        <a:rPr lang="en-US" sz="2800" dirty="0" smtClean="0"/>
                        <a:t>Interims </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Fixed </a:t>
                      </a:r>
                    </a:p>
                    <a:p>
                      <a:pPr algn="ctr"/>
                      <a:r>
                        <a:rPr lang="en-US" sz="2800" dirty="0" smtClean="0"/>
                        <a:t>Form</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solidFill>
                            <a:schemeClr val="bg1"/>
                          </a:solidFill>
                        </a:rPr>
                        <a:t>Computer Adaptive</a:t>
                      </a:r>
                      <a:endParaRPr lang="en-US" sz="28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371890"/>
                  </a:ext>
                </a:extLst>
              </a:tr>
              <a:tr h="4456073">
                <a:tc>
                  <a:txBody>
                    <a:bodyPr/>
                    <a:lstStyle/>
                    <a:p>
                      <a:r>
                        <a:rPr lang="en-US" sz="1800" dirty="0" smtClean="0"/>
                        <a:t>Interim Assessments</a:t>
                      </a:r>
                      <a:r>
                        <a:rPr lang="en-US" sz="1800" baseline="0" dirty="0" smtClean="0"/>
                        <a:t> </a:t>
                      </a:r>
                      <a:r>
                        <a:rPr lang="en-US" sz="1800" b="1" baseline="0" dirty="0" smtClean="0"/>
                        <a:t>aligned by Targets</a:t>
                      </a:r>
                    </a:p>
                    <a:p>
                      <a:endParaRPr lang="en-US" sz="1800" baseline="0" dirty="0" smtClean="0"/>
                    </a:p>
                    <a:p>
                      <a:r>
                        <a:rPr lang="en-US" sz="1800" b="1" baseline="0" dirty="0" smtClean="0"/>
                        <a:t>Multiple Standards contribute to Assessment Target</a:t>
                      </a:r>
                    </a:p>
                    <a:p>
                      <a:endParaRPr lang="en-US" sz="1800" baseline="0" dirty="0" smtClean="0"/>
                    </a:p>
                    <a:p>
                      <a:r>
                        <a:rPr lang="en-US" sz="1800" b="1" baseline="0" dirty="0" smtClean="0"/>
                        <a:t>Assessment Targets are</a:t>
                      </a:r>
                      <a:r>
                        <a:rPr lang="en-US" sz="1800" baseline="0" dirty="0" smtClean="0"/>
                        <a:t> assigned to a </a:t>
                      </a:r>
                      <a:r>
                        <a:rPr lang="en-US" sz="1800" b="1" baseline="0" dirty="0" smtClean="0"/>
                        <a:t>Content Category and/or Content Claim</a:t>
                      </a:r>
                    </a:p>
                    <a:p>
                      <a:endParaRPr lang="en-US" sz="1800" baseline="0" dirty="0" smtClean="0"/>
                    </a:p>
                    <a:p>
                      <a:endParaRPr lang="en-US" sz="1800" baseline="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i="1" baseline="0" dirty="0" smtClean="0"/>
                        <a:t>Claim 2 Writing;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i="1" baseline="0" dirty="0" smtClean="0"/>
                        <a:t>Target 1 Narrative Writing</a:t>
                      </a:r>
                    </a:p>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smtClean="0">
                          <a:solidFill>
                            <a:schemeClr val="accent5"/>
                          </a:solidFill>
                        </a:rPr>
                        <a:t>Interim Assessments</a:t>
                      </a:r>
                      <a:r>
                        <a:rPr lang="en-US" sz="1800" dirty="0" smtClean="0">
                          <a:solidFill>
                            <a:schemeClr val="accent5"/>
                          </a:solidFill>
                        </a:rPr>
                        <a:t> </a:t>
                      </a:r>
                    </a:p>
                    <a:p>
                      <a:r>
                        <a:rPr lang="en-US" sz="1800" dirty="0" smtClean="0"/>
                        <a:t>are developed as </a:t>
                      </a:r>
                      <a:r>
                        <a:rPr lang="en-US" sz="1800" b="1" u="sng" dirty="0" smtClean="0"/>
                        <a:t>fixed form</a:t>
                      </a:r>
                      <a:r>
                        <a:rPr lang="en-US" sz="1800" dirty="0" smtClean="0"/>
                        <a:t> assessments.</a:t>
                      </a:r>
                    </a:p>
                    <a:p>
                      <a:endParaRPr lang="en-US" sz="1800" baseline="0" dirty="0" smtClean="0"/>
                    </a:p>
                    <a:p>
                      <a:r>
                        <a:rPr lang="en-US" sz="1800" baseline="0" dirty="0" smtClean="0"/>
                        <a:t>In a fixed form test, </a:t>
                      </a:r>
                      <a:r>
                        <a:rPr lang="en-US" sz="1800" b="1" baseline="0" dirty="0" smtClean="0"/>
                        <a:t>every test taker receives the same items</a:t>
                      </a:r>
                      <a:r>
                        <a:rPr lang="en-US" sz="1800" baseline="0" dirty="0" smtClean="0"/>
                        <a:t> </a:t>
                      </a:r>
                      <a:r>
                        <a:rPr lang="en-US" sz="1800" i="1" baseline="0" dirty="0" smtClean="0"/>
                        <a:t>(aka questions). </a:t>
                      </a:r>
                    </a:p>
                    <a:p>
                      <a:endParaRPr lang="en-US" sz="1800" baseline="0" dirty="0" smtClean="0"/>
                    </a:p>
                    <a:p>
                      <a:r>
                        <a:rPr lang="en-US" sz="1800" baseline="0" dirty="0" smtClean="0"/>
                        <a:t>Limits the number of administrations to students due to exposure.</a:t>
                      </a:r>
                    </a:p>
                    <a:p>
                      <a:endParaRPr lang="en-US" sz="1800" baseline="0" dirty="0" smtClean="0"/>
                    </a:p>
                    <a:p>
                      <a:r>
                        <a:rPr lang="en-US" sz="1800" u="sng" dirty="0" smtClean="0"/>
                        <a:t>A fixed form assessment </a:t>
                      </a:r>
                      <a:r>
                        <a:rPr lang="en-US" sz="1800" dirty="0" smtClean="0"/>
                        <a:t>can be delivered </a:t>
                      </a:r>
                      <a:r>
                        <a:rPr lang="en-US" sz="1800" b="1" dirty="0" smtClean="0"/>
                        <a:t>on paper or computer.</a:t>
                      </a:r>
                      <a:endParaRPr lang="en-US" sz="1800" b="1"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smtClean="0">
                          <a:solidFill>
                            <a:srgbClr val="FF0000"/>
                          </a:solidFill>
                        </a:rPr>
                        <a:t>Summative Assessments </a:t>
                      </a:r>
                      <a:r>
                        <a:rPr lang="en-US" sz="1800" dirty="0" smtClean="0"/>
                        <a:t>are </a:t>
                      </a:r>
                      <a:r>
                        <a:rPr lang="en-US" sz="1800" b="1" u="sng" dirty="0" smtClean="0"/>
                        <a:t>computer adaptive</a:t>
                      </a:r>
                      <a:r>
                        <a:rPr lang="en-US" sz="1800" b="1" dirty="0" smtClean="0"/>
                        <a:t> </a:t>
                      </a:r>
                      <a:r>
                        <a:rPr lang="en-US" sz="1800" dirty="0" smtClean="0"/>
                        <a:t>assessments.</a:t>
                      </a:r>
                    </a:p>
                    <a:p>
                      <a:endParaRPr lang="en-US" sz="18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smtClean="0"/>
                        <a:t>In computer adaptive,</a:t>
                      </a:r>
                      <a:r>
                        <a:rPr lang="en-US" sz="1800" baseline="0" dirty="0" smtClean="0"/>
                        <a:t> the </a:t>
                      </a:r>
                      <a:r>
                        <a:rPr lang="en-US" sz="1800" dirty="0" smtClean="0"/>
                        <a:t>algorithm scores each item as the test taker answers it, then based on the score of that item the algorithm adjusts the next item to the next “challenge” level.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i="0" u="none" strike="noStrike"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u="sng" dirty="0" smtClean="0"/>
                        <a:t>A computer adaptive assessment </a:t>
                      </a:r>
                      <a:r>
                        <a:rPr lang="en-US" sz="1800" b="1" dirty="0" smtClean="0"/>
                        <a:t>can only be delivered on a computer. </a:t>
                      </a:r>
                      <a:endParaRPr lang="en-US" sz="1800" b="1" i="0" u="none" strike="noStrike" cap="none" dirty="0" smtClean="0">
                        <a:solidFill>
                          <a:schemeClr val="dk1"/>
                        </a:solidFill>
                        <a:effectLst/>
                        <a:latin typeface="Calibri"/>
                        <a:ea typeface="Calibri"/>
                        <a:cs typeface="Calibri"/>
                        <a:sym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702140"/>
                  </a:ext>
                </a:extLst>
              </a:tr>
            </a:tbl>
          </a:graphicData>
        </a:graphic>
      </p:graphicFrame>
    </p:spTree>
    <p:extLst>
      <p:ext uri="{BB962C8B-B14F-4D97-AF65-F5344CB8AC3E}">
        <p14:creationId xmlns:p14="http://schemas.microsoft.com/office/powerpoint/2010/main" val="2130669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7" descr="progression of standards to overall claim" title="Mapping standards to overall claim"/>
          <p:cNvPicPr preferRelativeResize="0"/>
          <p:nvPr/>
        </p:nvPicPr>
        <p:blipFill rotWithShape="1">
          <a:blip r:embed="rId3">
            <a:alphaModFix/>
          </a:blip>
          <a:srcRect t="13731" r="2347" b="1576"/>
          <a:stretch/>
        </p:blipFill>
        <p:spPr>
          <a:xfrm>
            <a:off x="570829" y="1486595"/>
            <a:ext cx="7900741" cy="4170557"/>
          </a:xfrm>
          <a:prstGeom prst="rect">
            <a:avLst/>
          </a:prstGeom>
          <a:noFill/>
          <a:ln>
            <a:noFill/>
          </a:ln>
        </p:spPr>
      </p:pic>
      <p:sp>
        <p:nvSpPr>
          <p:cNvPr id="102" name="Google Shape;102;p7"/>
          <p:cNvSpPr txBox="1"/>
          <p:nvPr/>
        </p:nvSpPr>
        <p:spPr>
          <a:xfrm>
            <a:off x="1744824" y="166254"/>
            <a:ext cx="7193903" cy="64126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200"/>
              <a:buFont typeface="Calibri"/>
              <a:buNone/>
            </a:pPr>
            <a:r>
              <a:rPr lang="en-US" sz="3200" b="1" i="0" u="none" strike="noStrike" cap="none" dirty="0" smtClean="0">
                <a:solidFill>
                  <a:schemeClr val="dk1"/>
                </a:solidFill>
                <a:latin typeface="Calibri"/>
                <a:ea typeface="Calibri"/>
                <a:cs typeface="Calibri"/>
                <a:sym typeface="Calibri"/>
              </a:rPr>
              <a:t>English Language Arts Claims </a:t>
            </a:r>
            <a:r>
              <a:rPr lang="en-US" sz="3200" b="1" i="0" u="none" strike="noStrike" cap="none" dirty="0">
                <a:solidFill>
                  <a:schemeClr val="dk1"/>
                </a:solidFill>
                <a:latin typeface="Calibri"/>
                <a:ea typeface="Calibri"/>
                <a:cs typeface="Calibri"/>
                <a:sym typeface="Calibri"/>
              </a:rPr>
              <a:t>and Targets</a:t>
            </a:r>
            <a:endParaRPr dirty="0"/>
          </a:p>
        </p:txBody>
      </p:sp>
      <p:grpSp>
        <p:nvGrpSpPr>
          <p:cNvPr id="103" name="Google Shape;103;p7" title="Informational text"/>
          <p:cNvGrpSpPr/>
          <p:nvPr/>
        </p:nvGrpSpPr>
        <p:grpSpPr>
          <a:xfrm>
            <a:off x="4666736" y="5147728"/>
            <a:ext cx="2920600" cy="819166"/>
            <a:chOff x="4521343" y="5587879"/>
            <a:chExt cx="2920600" cy="819166"/>
          </a:xfrm>
        </p:grpSpPr>
        <p:sp>
          <p:nvSpPr>
            <p:cNvPr id="104" name="Google Shape;104;p7"/>
            <p:cNvSpPr txBox="1"/>
            <p:nvPr/>
          </p:nvSpPr>
          <p:spPr>
            <a:xfrm>
              <a:off x="5105143" y="6037713"/>
              <a:ext cx="2336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smtClean="0">
                  <a:solidFill>
                    <a:schemeClr val="dk1"/>
                  </a:solidFill>
                  <a:latin typeface="Calibri"/>
                  <a:ea typeface="Calibri"/>
                  <a:cs typeface="Calibri"/>
                  <a:sym typeface="Calibri"/>
                </a:rPr>
                <a:t>Informational Text</a:t>
              </a:r>
              <a:endParaRPr dirty="0"/>
            </a:p>
          </p:txBody>
        </p:sp>
        <p:cxnSp>
          <p:nvCxnSpPr>
            <p:cNvPr id="105" name="Google Shape;105;p7"/>
            <p:cNvCxnSpPr>
              <a:stCxn id="104" idx="1"/>
            </p:cNvCxnSpPr>
            <p:nvPr/>
          </p:nvCxnSpPr>
          <p:spPr>
            <a:xfrm rot="10800000">
              <a:off x="4521343" y="5587879"/>
              <a:ext cx="583800" cy="634500"/>
            </a:xfrm>
            <a:prstGeom prst="straightConnector1">
              <a:avLst/>
            </a:prstGeom>
            <a:noFill/>
            <a:ln w="38100" cap="flat" cmpd="sng">
              <a:solidFill>
                <a:schemeClr val="accent6"/>
              </a:solidFill>
              <a:prstDash val="solid"/>
              <a:miter lim="800000"/>
              <a:headEnd type="none" w="sm" len="sm"/>
              <a:tailEnd type="triangle" w="med" len="med"/>
            </a:ln>
          </p:spPr>
        </p:cxnSp>
      </p:grpSp>
      <p:grpSp>
        <p:nvGrpSpPr>
          <p:cNvPr id="106" name="Google Shape;106;p7" title="litery text"/>
          <p:cNvGrpSpPr/>
          <p:nvPr/>
        </p:nvGrpSpPr>
        <p:grpSpPr>
          <a:xfrm>
            <a:off x="3946737" y="807521"/>
            <a:ext cx="2336800" cy="1010599"/>
            <a:chOff x="1779650" y="2051822"/>
            <a:chExt cx="2336800" cy="1010599"/>
          </a:xfrm>
        </p:grpSpPr>
        <p:sp>
          <p:nvSpPr>
            <p:cNvPr id="107" name="Google Shape;107;p7"/>
            <p:cNvSpPr txBox="1"/>
            <p:nvPr/>
          </p:nvSpPr>
          <p:spPr>
            <a:xfrm>
              <a:off x="1779650" y="2051822"/>
              <a:ext cx="2336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smtClean="0">
                  <a:solidFill>
                    <a:schemeClr val="dk1"/>
                  </a:solidFill>
                  <a:latin typeface="Calibri"/>
                  <a:ea typeface="Calibri"/>
                  <a:cs typeface="Calibri"/>
                  <a:sym typeface="Calibri"/>
                </a:rPr>
                <a:t>Literary Text</a:t>
              </a:r>
              <a:endParaRPr dirty="0"/>
            </a:p>
          </p:txBody>
        </p:sp>
        <p:cxnSp>
          <p:nvCxnSpPr>
            <p:cNvPr id="108" name="Google Shape;108;p7"/>
            <p:cNvCxnSpPr/>
            <p:nvPr/>
          </p:nvCxnSpPr>
          <p:spPr>
            <a:xfrm flipH="1">
              <a:off x="2499506" y="2421154"/>
              <a:ext cx="448544" cy="641267"/>
            </a:xfrm>
            <a:prstGeom prst="straightConnector1">
              <a:avLst/>
            </a:prstGeom>
            <a:noFill/>
            <a:ln w="38100" cap="flat" cmpd="sng">
              <a:solidFill>
                <a:schemeClr val="accent6"/>
              </a:solidFill>
              <a:prstDash val="solid"/>
              <a:miter lim="800000"/>
              <a:headEnd type="none" w="sm" len="sm"/>
              <a:tailEnd type="triangle" w="med" len="med"/>
            </a:ln>
          </p:spPr>
        </p:cxnSp>
      </p:grpSp>
      <p:grpSp>
        <p:nvGrpSpPr>
          <p:cNvPr id="109" name="Google Shape;109;p7" title="ELA summative Assessment text"/>
          <p:cNvGrpSpPr/>
          <p:nvPr/>
        </p:nvGrpSpPr>
        <p:grpSpPr>
          <a:xfrm>
            <a:off x="232477" y="2177403"/>
            <a:ext cx="2459523" cy="1394470"/>
            <a:chOff x="1779649" y="2051822"/>
            <a:chExt cx="2459523" cy="1394470"/>
          </a:xfrm>
        </p:grpSpPr>
        <p:sp>
          <p:nvSpPr>
            <p:cNvPr id="110" name="Google Shape;110;p7"/>
            <p:cNvSpPr txBox="1"/>
            <p:nvPr/>
          </p:nvSpPr>
          <p:spPr>
            <a:xfrm>
              <a:off x="1779649" y="2051822"/>
              <a:ext cx="245952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Oregon </a:t>
              </a:r>
              <a:r>
                <a:rPr lang="en-US" sz="1800" b="1" dirty="0" smtClean="0">
                  <a:solidFill>
                    <a:schemeClr val="dk1"/>
                  </a:solidFill>
                  <a:latin typeface="Calibri"/>
                  <a:ea typeface="Calibri"/>
                  <a:cs typeface="Calibri"/>
                  <a:sym typeface="Calibri"/>
                </a:rPr>
                <a:t>ELA </a:t>
              </a:r>
            </a:p>
            <a:p>
              <a:pPr marL="0" marR="0" lvl="0" indent="0" algn="l" rtl="0">
                <a:spcBef>
                  <a:spcPts val="0"/>
                </a:spcBef>
                <a:spcAft>
                  <a:spcPts val="0"/>
                </a:spcAft>
                <a:buNone/>
              </a:pPr>
              <a:r>
                <a:rPr lang="en-US" sz="1800" b="1" dirty="0" smtClean="0">
                  <a:solidFill>
                    <a:schemeClr val="dk1"/>
                  </a:solidFill>
                  <a:latin typeface="Calibri"/>
                  <a:ea typeface="Calibri"/>
                  <a:cs typeface="Calibri"/>
                  <a:sym typeface="Calibri"/>
                </a:rPr>
                <a:t>Summative </a:t>
              </a:r>
              <a:r>
                <a:rPr lang="en-US" sz="1800" b="1" dirty="0">
                  <a:solidFill>
                    <a:schemeClr val="dk1"/>
                  </a:solidFill>
                  <a:latin typeface="Calibri"/>
                  <a:ea typeface="Calibri"/>
                  <a:cs typeface="Calibri"/>
                  <a:sym typeface="Calibri"/>
                </a:rPr>
                <a:t>Assessment</a:t>
              </a:r>
              <a:endParaRPr dirty="0"/>
            </a:p>
          </p:txBody>
        </p:sp>
        <p:cxnSp>
          <p:nvCxnSpPr>
            <p:cNvPr id="111" name="Google Shape;111;p7"/>
            <p:cNvCxnSpPr/>
            <p:nvPr/>
          </p:nvCxnSpPr>
          <p:spPr>
            <a:xfrm flipH="1">
              <a:off x="2762519" y="2690701"/>
              <a:ext cx="246891" cy="755591"/>
            </a:xfrm>
            <a:prstGeom prst="straightConnector1">
              <a:avLst/>
            </a:prstGeom>
            <a:noFill/>
            <a:ln w="38100" cap="flat" cmpd="sng">
              <a:solidFill>
                <a:schemeClr val="accent6"/>
              </a:solidFill>
              <a:prstDash val="solid"/>
              <a:miter lim="800000"/>
              <a:headEnd type="none" w="sm" len="sm"/>
              <a:tailEnd type="triangle" w="med" len="med"/>
            </a:ln>
          </p:spPr>
        </p:cxnSp>
      </p:grpSp>
      <p:grpSp>
        <p:nvGrpSpPr>
          <p:cNvPr id="112" name="Google Shape;112;p7" title="Calim 1 reading text"/>
          <p:cNvGrpSpPr/>
          <p:nvPr/>
        </p:nvGrpSpPr>
        <p:grpSpPr>
          <a:xfrm>
            <a:off x="1231164" y="1228782"/>
            <a:ext cx="2715573" cy="1573725"/>
            <a:chOff x="1779649" y="2163341"/>
            <a:chExt cx="2715573" cy="1573725"/>
          </a:xfrm>
        </p:grpSpPr>
        <p:sp>
          <p:nvSpPr>
            <p:cNvPr id="113" name="Google Shape;113;p7"/>
            <p:cNvSpPr txBox="1"/>
            <p:nvPr/>
          </p:nvSpPr>
          <p:spPr>
            <a:xfrm>
              <a:off x="1779649" y="2163341"/>
              <a:ext cx="27155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smtClean="0">
                  <a:solidFill>
                    <a:schemeClr val="dk1"/>
                  </a:solidFill>
                  <a:latin typeface="Calibri"/>
                  <a:ea typeface="Calibri"/>
                  <a:cs typeface="Calibri"/>
                  <a:sym typeface="Calibri"/>
                </a:rPr>
                <a:t>Claim 1 – Reading </a:t>
              </a:r>
              <a:endParaRPr dirty="0"/>
            </a:p>
          </p:txBody>
        </p:sp>
        <p:cxnSp>
          <p:nvCxnSpPr>
            <p:cNvPr id="114" name="Google Shape;114;p7"/>
            <p:cNvCxnSpPr/>
            <p:nvPr/>
          </p:nvCxnSpPr>
          <p:spPr>
            <a:xfrm>
              <a:off x="3102499" y="2532673"/>
              <a:ext cx="394036" cy="1204393"/>
            </a:xfrm>
            <a:prstGeom prst="straightConnector1">
              <a:avLst/>
            </a:prstGeom>
            <a:noFill/>
            <a:ln w="38100" cap="flat" cmpd="sng">
              <a:solidFill>
                <a:schemeClr val="accent6"/>
              </a:solidFill>
              <a:prstDash val="solid"/>
              <a:miter lim="800000"/>
              <a:headEnd type="none" w="sm" len="sm"/>
              <a:tailEnd type="triangle" w="med" len="med"/>
            </a:ln>
          </p:spPr>
        </p:cxnSp>
      </p:grpSp>
      <p:grpSp>
        <p:nvGrpSpPr>
          <p:cNvPr id="115" name="Google Shape;115;p7" title="claim 2 writing text"/>
          <p:cNvGrpSpPr/>
          <p:nvPr/>
        </p:nvGrpSpPr>
        <p:grpSpPr>
          <a:xfrm>
            <a:off x="355200" y="5287820"/>
            <a:ext cx="2756710" cy="850142"/>
            <a:chOff x="1928350" y="5153107"/>
            <a:chExt cx="2756710" cy="850142"/>
          </a:xfrm>
        </p:grpSpPr>
        <p:sp>
          <p:nvSpPr>
            <p:cNvPr id="116" name="Google Shape;116;p7"/>
            <p:cNvSpPr txBox="1"/>
            <p:nvPr/>
          </p:nvSpPr>
          <p:spPr>
            <a:xfrm>
              <a:off x="1928350" y="5633958"/>
              <a:ext cx="275671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smtClean="0">
                  <a:solidFill>
                    <a:schemeClr val="dk1"/>
                  </a:solidFill>
                  <a:latin typeface="Calibri"/>
                  <a:ea typeface="Calibri"/>
                  <a:cs typeface="Calibri"/>
                  <a:sym typeface="Calibri"/>
                </a:rPr>
                <a:t>Claim 2 – Writing</a:t>
              </a:r>
            </a:p>
          </p:txBody>
        </p:sp>
        <p:cxnSp>
          <p:nvCxnSpPr>
            <p:cNvPr id="117" name="Google Shape;117;p7"/>
            <p:cNvCxnSpPr/>
            <p:nvPr/>
          </p:nvCxnSpPr>
          <p:spPr>
            <a:xfrm rot="10800000" flipH="1">
              <a:off x="3035388" y="5153107"/>
              <a:ext cx="867555" cy="431870"/>
            </a:xfrm>
            <a:prstGeom prst="straightConnector1">
              <a:avLst/>
            </a:prstGeom>
            <a:noFill/>
            <a:ln w="38100" cap="flat" cmpd="sng">
              <a:solidFill>
                <a:schemeClr val="accent6"/>
              </a:solidFill>
              <a:prstDash val="solid"/>
              <a:miter lim="800000"/>
              <a:headEnd type="none" w="sm" len="sm"/>
              <a:tailEnd type="triangle" w="med" len="med"/>
            </a:ln>
          </p:spPr>
        </p:cxnSp>
      </p:grpSp>
      <p:sp>
        <p:nvSpPr>
          <p:cNvPr id="118" name="Google Shape;118;p7" title="Red box around assessment targets"/>
          <p:cNvSpPr/>
          <p:nvPr/>
        </p:nvSpPr>
        <p:spPr>
          <a:xfrm>
            <a:off x="5453488" y="1257234"/>
            <a:ext cx="1371600" cy="4030586"/>
          </a:xfrm>
          <a:prstGeom prst="frame">
            <a:avLst>
              <a:gd name="adj1" fmla="val 125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ELA Claim and Targets</a:t>
            </a:r>
            <a:endParaRPr lang="en-US" dirty="0"/>
          </a:p>
        </p:txBody>
      </p:sp>
    </p:spTree>
    <p:extLst>
      <p:ext uri="{BB962C8B-B14F-4D97-AF65-F5344CB8AC3E}">
        <p14:creationId xmlns:p14="http://schemas.microsoft.com/office/powerpoint/2010/main" val="61673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fade">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9"/>
                                        </p:tgtEl>
                                      </p:cBhvr>
                                    </p:animEffect>
                                    <p:set>
                                      <p:cBhvr>
                                        <p:cTn id="17" dur="1" fill="hold">
                                          <p:stCondLst>
                                            <p:cond delay="500"/>
                                          </p:stCondLst>
                                        </p:cTn>
                                        <p:tgtEl>
                                          <p:spTgt spid="10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500"/>
                                        <p:tgtEl>
                                          <p:spTgt spid="1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500"/>
                                        <p:tgtEl>
                                          <p:spTgt spid="1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5"/>
                                        </p:tgtEl>
                                      </p:cBhvr>
                                    </p:animEffect>
                                    <p:set>
                                      <p:cBhvr>
                                        <p:cTn id="32" dur="1" fill="hold">
                                          <p:stCondLst>
                                            <p:cond delay="500"/>
                                          </p:stCondLst>
                                        </p:cTn>
                                        <p:tgtEl>
                                          <p:spTgt spid="1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fade">
                                      <p:cBhvr>
                                        <p:cTn id="37" dur="500"/>
                                        <p:tgtEl>
                                          <p:spTgt spid="10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fade">
                                      <p:cBhvr>
                                        <p:cTn id="42" dur="500"/>
                                        <p:tgtEl>
                                          <p:spTgt spid="10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idx="4294967295"/>
          </p:nvPr>
        </p:nvSpPr>
        <p:spPr>
          <a:xfrm>
            <a:off x="1755058" y="211138"/>
            <a:ext cx="7388942" cy="611187"/>
          </a:xfrm>
          <a:prstGeom prst="rect">
            <a:avLst/>
          </a:prstGeom>
        </p:spPr>
        <p:txBody>
          <a:bodyPr spcFirstLastPara="1" vert="horz" wrap="square" lIns="68569" tIns="34275" rIns="68569" bIns="34275" rtlCol="0" anchor="ctr" anchorCtr="0">
            <a:noAutofit/>
          </a:bodyPr>
          <a:lstStyle/>
          <a:p>
            <a:pPr algn="r"/>
            <a:r>
              <a:rPr lang="en" sz="3600" dirty="0">
                <a:solidFill>
                  <a:schemeClr val="tx1"/>
                </a:solidFill>
              </a:rPr>
              <a:t>Oregon’s </a:t>
            </a:r>
            <a:r>
              <a:rPr lang="en" sz="3600" dirty="0" smtClean="0">
                <a:solidFill>
                  <a:schemeClr val="tx1"/>
                </a:solidFill>
              </a:rPr>
              <a:t>Interim </a:t>
            </a:r>
            <a:r>
              <a:rPr lang="en" sz="3600" dirty="0">
                <a:solidFill>
                  <a:schemeClr val="tx1"/>
                </a:solidFill>
              </a:rPr>
              <a:t>Assessment System</a:t>
            </a:r>
            <a:endParaRPr sz="3600" dirty="0">
              <a:solidFill>
                <a:schemeClr val="tx1"/>
              </a:solidFill>
            </a:endParaRPr>
          </a:p>
        </p:txBody>
      </p:sp>
      <p:pic>
        <p:nvPicPr>
          <p:cNvPr id="174" name="Google Shape;174;p28" title="Interim Assessments at a glance"/>
          <p:cNvPicPr preferRelativeResize="0"/>
          <p:nvPr/>
        </p:nvPicPr>
        <p:blipFill>
          <a:blip r:embed="rId4">
            <a:alphaModFix/>
          </a:blip>
          <a:stretch>
            <a:fillRect/>
          </a:stretch>
        </p:blipFill>
        <p:spPr>
          <a:xfrm>
            <a:off x="327464" y="4142740"/>
            <a:ext cx="8557846" cy="2160640"/>
          </a:xfrm>
          <a:prstGeom prst="rect">
            <a:avLst/>
          </a:prstGeom>
          <a:noFill/>
          <a:ln>
            <a:noFill/>
          </a:ln>
        </p:spPr>
      </p:pic>
      <p:sp>
        <p:nvSpPr>
          <p:cNvPr id="175" name="Google Shape;175;p28"/>
          <p:cNvSpPr txBox="1"/>
          <p:nvPr/>
        </p:nvSpPr>
        <p:spPr>
          <a:xfrm>
            <a:off x="439498" y="1239468"/>
            <a:ext cx="8547177" cy="729570"/>
          </a:xfrm>
          <a:prstGeom prst="rect">
            <a:avLst/>
          </a:prstGeom>
          <a:noFill/>
          <a:ln>
            <a:noFill/>
          </a:ln>
        </p:spPr>
        <p:txBody>
          <a:bodyPr spcFirstLastPara="1" wrap="square" lIns="68569" tIns="68569" rIns="68569" bIns="68569" anchor="t" anchorCtr="0">
            <a:noAutofit/>
          </a:bodyPr>
          <a:lstStyle/>
          <a:p>
            <a:pPr>
              <a:lnSpc>
                <a:spcPct val="115000"/>
              </a:lnSpc>
              <a:spcBef>
                <a:spcPts val="900"/>
              </a:spcBef>
              <a:spcAft>
                <a:spcPts val="900"/>
              </a:spcAft>
            </a:pPr>
            <a:r>
              <a:rPr lang="en" sz="2000" b="1" dirty="0">
                <a:solidFill>
                  <a:schemeClr val="dk1"/>
                </a:solidFill>
                <a:latin typeface="Calibri" panose="020F0502020204030204" pitchFamily="34" charset="0"/>
                <a:cs typeface="Calibri" panose="020F0502020204030204" pitchFamily="34" charset="0"/>
              </a:rPr>
              <a:t>The </a:t>
            </a:r>
            <a:r>
              <a:rPr lang="en" sz="2000" b="1" dirty="0" smtClean="0">
                <a:solidFill>
                  <a:schemeClr val="dk1"/>
                </a:solidFill>
                <a:latin typeface="Calibri" panose="020F0502020204030204" pitchFamily="34" charset="0"/>
                <a:cs typeface="Calibri" panose="020F0502020204030204" pitchFamily="34" charset="0"/>
              </a:rPr>
              <a:t>ELA Interim Assessment System </a:t>
            </a:r>
            <a:r>
              <a:rPr lang="en" sz="2000" b="1" dirty="0">
                <a:solidFill>
                  <a:schemeClr val="dk1"/>
                </a:solidFill>
                <a:latin typeface="Calibri" panose="020F0502020204030204" pitchFamily="34" charset="0"/>
                <a:cs typeface="Calibri" panose="020F0502020204030204" pitchFamily="34" charset="0"/>
              </a:rPr>
              <a:t>offers the following interim assessments:</a:t>
            </a:r>
            <a:endParaRPr sz="2000" b="1" dirty="0">
              <a:solidFill>
                <a:schemeClr val="dk1"/>
              </a:solidFill>
              <a:latin typeface="Calibri" panose="020F0502020204030204" pitchFamily="34" charset="0"/>
              <a:cs typeface="Calibri" panose="020F0502020204030204" pitchFamily="34" charset="0"/>
            </a:endParaRPr>
          </a:p>
        </p:txBody>
      </p:sp>
      <p:sp>
        <p:nvSpPr>
          <p:cNvPr id="176" name="Google Shape;176;p28"/>
          <p:cNvSpPr txBox="1"/>
          <p:nvPr/>
        </p:nvSpPr>
        <p:spPr>
          <a:xfrm>
            <a:off x="956696" y="2153337"/>
            <a:ext cx="2146050" cy="602775"/>
          </a:xfrm>
          <a:prstGeom prst="rect">
            <a:avLst/>
          </a:prstGeom>
          <a:noFill/>
          <a:ln>
            <a:noFill/>
          </a:ln>
        </p:spPr>
        <p:txBody>
          <a:bodyPr spcFirstLastPara="1" wrap="square" lIns="68569" tIns="68569" rIns="68569" bIns="68569" anchor="t" anchorCtr="0">
            <a:noAutofit/>
          </a:bodyPr>
          <a:lstStyle/>
          <a:p>
            <a:pPr>
              <a:lnSpc>
                <a:spcPct val="115000"/>
              </a:lnSpc>
              <a:spcBef>
                <a:spcPts val="900"/>
              </a:spcBef>
            </a:pPr>
            <a:r>
              <a:rPr lang="en" sz="1500" b="1" dirty="0">
                <a:solidFill>
                  <a:schemeClr val="dk1"/>
                </a:solidFill>
                <a:latin typeface="Calibri" panose="020F0502020204030204" pitchFamily="34" charset="0"/>
                <a:cs typeface="Calibri" panose="020F0502020204030204" pitchFamily="34" charset="0"/>
              </a:rPr>
              <a:t>Interim Comprehensive Assessments</a:t>
            </a:r>
            <a:r>
              <a:rPr lang="en" sz="1500" dirty="0">
                <a:solidFill>
                  <a:schemeClr val="dk1"/>
                </a:solidFill>
                <a:latin typeface="Calibri" panose="020F0502020204030204" pitchFamily="34" charset="0"/>
                <a:cs typeface="Calibri" panose="020F0502020204030204" pitchFamily="34" charset="0"/>
              </a:rPr>
              <a:t> </a:t>
            </a:r>
            <a:r>
              <a:rPr lang="en" sz="1500" b="1" dirty="0">
                <a:solidFill>
                  <a:schemeClr val="dk1"/>
                </a:solidFill>
                <a:latin typeface="Calibri" panose="020F0502020204030204" pitchFamily="34" charset="0"/>
                <a:cs typeface="Calibri" panose="020F0502020204030204" pitchFamily="34" charset="0"/>
              </a:rPr>
              <a:t>(ICAs) </a:t>
            </a:r>
            <a:r>
              <a:rPr lang="en" sz="1500" dirty="0">
                <a:solidFill>
                  <a:schemeClr val="dk1"/>
                </a:solidFill>
                <a:latin typeface="Calibri" panose="020F0502020204030204" pitchFamily="34" charset="0"/>
                <a:cs typeface="Calibri" panose="020F0502020204030204" pitchFamily="34" charset="0"/>
              </a:rPr>
              <a:t>test the same content and report scores on the same scale as the summative assessments.</a:t>
            </a:r>
            <a:endParaRPr sz="1500" dirty="0">
              <a:solidFill>
                <a:schemeClr val="dk1"/>
              </a:solidFill>
              <a:latin typeface="Calibri" panose="020F0502020204030204" pitchFamily="34" charset="0"/>
              <a:cs typeface="Calibri" panose="020F0502020204030204" pitchFamily="34" charset="0"/>
            </a:endParaRPr>
          </a:p>
          <a:p>
            <a:pPr>
              <a:spcBef>
                <a:spcPts val="900"/>
              </a:spcBef>
            </a:pPr>
            <a:endParaRPr dirty="0">
              <a:latin typeface="Calibri" panose="020F0502020204030204" pitchFamily="34" charset="0"/>
              <a:ea typeface="Calibri"/>
              <a:cs typeface="Calibri" panose="020F0502020204030204" pitchFamily="34" charset="0"/>
              <a:sym typeface="Calibri"/>
            </a:endParaRPr>
          </a:p>
        </p:txBody>
      </p:sp>
      <p:sp>
        <p:nvSpPr>
          <p:cNvPr id="177" name="Google Shape;177;p28"/>
          <p:cNvSpPr txBox="1"/>
          <p:nvPr/>
        </p:nvSpPr>
        <p:spPr>
          <a:xfrm>
            <a:off x="3600561" y="2150408"/>
            <a:ext cx="2225052" cy="569925"/>
          </a:xfrm>
          <a:prstGeom prst="rect">
            <a:avLst/>
          </a:prstGeom>
          <a:noFill/>
          <a:ln>
            <a:noFill/>
          </a:ln>
        </p:spPr>
        <p:txBody>
          <a:bodyPr spcFirstLastPara="1" wrap="square" lIns="68569" tIns="68569" rIns="68569" bIns="68569" anchor="t" anchorCtr="0">
            <a:noAutofit/>
          </a:bodyPr>
          <a:lstStyle/>
          <a:p>
            <a:pPr>
              <a:lnSpc>
                <a:spcPct val="115000"/>
              </a:lnSpc>
              <a:spcBef>
                <a:spcPts val="900"/>
              </a:spcBef>
              <a:spcAft>
                <a:spcPts val="900"/>
              </a:spcAft>
            </a:pPr>
            <a:r>
              <a:rPr lang="en" sz="1500" b="1" dirty="0">
                <a:solidFill>
                  <a:schemeClr val="dk1"/>
                </a:solidFill>
                <a:latin typeface="Calibri" panose="020F0502020204030204" pitchFamily="34" charset="0"/>
                <a:cs typeface="Calibri" panose="020F0502020204030204" pitchFamily="34" charset="0"/>
              </a:rPr>
              <a:t>Interim Assessment Blocks</a:t>
            </a:r>
            <a:r>
              <a:rPr lang="en" sz="1500" dirty="0">
                <a:solidFill>
                  <a:schemeClr val="dk1"/>
                </a:solidFill>
                <a:latin typeface="Calibri" panose="020F0502020204030204" pitchFamily="34" charset="0"/>
                <a:cs typeface="Calibri" panose="020F0502020204030204" pitchFamily="34" charset="0"/>
              </a:rPr>
              <a:t> </a:t>
            </a:r>
            <a:r>
              <a:rPr lang="en" sz="1500" b="1" dirty="0">
                <a:solidFill>
                  <a:schemeClr val="dk1"/>
                </a:solidFill>
                <a:latin typeface="Calibri" panose="020F0502020204030204" pitchFamily="34" charset="0"/>
                <a:cs typeface="Calibri" panose="020F0502020204030204" pitchFamily="34" charset="0"/>
              </a:rPr>
              <a:t>(IABs) </a:t>
            </a:r>
            <a:r>
              <a:rPr lang="en" sz="1500" dirty="0">
                <a:solidFill>
                  <a:schemeClr val="dk1"/>
                </a:solidFill>
                <a:latin typeface="Calibri" panose="020F0502020204030204" pitchFamily="34" charset="0"/>
                <a:cs typeface="Calibri" panose="020F0502020204030204" pitchFamily="34" charset="0"/>
              </a:rPr>
              <a:t>provide more detailed information for instructional purposes.</a:t>
            </a:r>
            <a:endParaRPr sz="1500" dirty="0">
              <a:latin typeface="Calibri" panose="020F0502020204030204" pitchFamily="34" charset="0"/>
              <a:ea typeface="Calibri"/>
              <a:cs typeface="Calibri" panose="020F0502020204030204" pitchFamily="34" charset="0"/>
              <a:sym typeface="Calibri"/>
            </a:endParaRPr>
          </a:p>
        </p:txBody>
      </p:sp>
      <p:sp>
        <p:nvSpPr>
          <p:cNvPr id="178" name="Google Shape;178;p28"/>
          <p:cNvSpPr txBox="1"/>
          <p:nvPr/>
        </p:nvSpPr>
        <p:spPr>
          <a:xfrm>
            <a:off x="6323428" y="2157311"/>
            <a:ext cx="2146050" cy="569925"/>
          </a:xfrm>
          <a:prstGeom prst="rect">
            <a:avLst/>
          </a:prstGeom>
          <a:noFill/>
          <a:ln>
            <a:noFill/>
          </a:ln>
        </p:spPr>
        <p:txBody>
          <a:bodyPr spcFirstLastPara="1" wrap="square" lIns="68569" tIns="68569" rIns="68569" bIns="68569" anchor="t" anchorCtr="0">
            <a:noAutofit/>
          </a:bodyPr>
          <a:lstStyle/>
          <a:p>
            <a:pPr>
              <a:lnSpc>
                <a:spcPct val="115000"/>
              </a:lnSpc>
              <a:spcBef>
                <a:spcPts val="900"/>
              </a:spcBef>
            </a:pPr>
            <a:r>
              <a:rPr lang="en" sz="1500" b="1" dirty="0">
                <a:solidFill>
                  <a:schemeClr val="dk1"/>
                </a:solidFill>
                <a:latin typeface="Calibri" panose="020F0502020204030204" pitchFamily="34" charset="0"/>
                <a:cs typeface="Calibri" panose="020F0502020204030204" pitchFamily="34" charset="0"/>
              </a:rPr>
              <a:t>Focused IABs</a:t>
            </a:r>
            <a:r>
              <a:rPr lang="en" sz="1500" dirty="0">
                <a:solidFill>
                  <a:schemeClr val="dk1"/>
                </a:solidFill>
                <a:latin typeface="Calibri" panose="020F0502020204030204" pitchFamily="34" charset="0"/>
                <a:cs typeface="Calibri" panose="020F0502020204030204" pitchFamily="34" charset="0"/>
              </a:rPr>
              <a:t> provide educators with a finer grained understanding of student learning.</a:t>
            </a:r>
            <a:endParaRPr sz="1500" dirty="0">
              <a:solidFill>
                <a:schemeClr val="dk1"/>
              </a:solidFill>
              <a:latin typeface="Calibri" panose="020F0502020204030204" pitchFamily="34" charset="0"/>
              <a:cs typeface="Calibri" panose="020F0502020204030204" pitchFamily="34" charset="0"/>
            </a:endParaRPr>
          </a:p>
          <a:p>
            <a:pPr>
              <a:spcBef>
                <a:spcPts val="900"/>
              </a:spcBef>
            </a:pPr>
            <a:endParaRPr dirty="0">
              <a:latin typeface="Calibri" panose="020F0502020204030204" pitchFamily="34" charset="0"/>
              <a:ea typeface="Calibri"/>
              <a:cs typeface="Calibri" panose="020F0502020204030204" pitchFamily="34" charset="0"/>
              <a:sym typeface="Calibri"/>
            </a:endParaRPr>
          </a:p>
        </p:txBody>
      </p:sp>
    </p:spTree>
    <p:custDataLst>
      <p:tags r:id="rId1"/>
    </p:custDataLst>
    <p:extLst>
      <p:ext uri="{BB962C8B-B14F-4D97-AF65-F5344CB8AC3E}">
        <p14:creationId xmlns:p14="http://schemas.microsoft.com/office/powerpoint/2010/main" val="418180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500"/>
                                        <p:tgtEl>
                                          <p:spTgt spid="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xEl>
                                              <p:pRg st="0" end="0"/>
                                            </p:txEl>
                                          </p:spTgt>
                                        </p:tgtEl>
                                        <p:attrNameLst>
                                          <p:attrName>style.visibility</p:attrName>
                                        </p:attrNameLst>
                                      </p:cBhvr>
                                      <p:to>
                                        <p:strVal val="visible"/>
                                      </p:to>
                                    </p:set>
                                    <p:animEffect transition="in" filter="fade">
                                      <p:cBhvr>
                                        <p:cTn id="12" dur="500"/>
                                        <p:tgtEl>
                                          <p:spTgt spid="17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xEl>
                                              <p:pRg st="0" end="0"/>
                                            </p:txEl>
                                          </p:spTgt>
                                        </p:tgtEl>
                                        <p:attrNameLst>
                                          <p:attrName>style.visibility</p:attrName>
                                        </p:attrNameLst>
                                      </p:cBhvr>
                                      <p:to>
                                        <p:strVal val="visible"/>
                                      </p:to>
                                    </p:set>
                                    <p:animEffect transition="in" filter="fade">
                                      <p:cBhvr>
                                        <p:cTn id="17" dur="500"/>
                                        <p:tgtEl>
                                          <p:spTgt spid="1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g6247499a28_0_15"/>
          <p:cNvSpPr txBox="1"/>
          <p:nvPr/>
        </p:nvSpPr>
        <p:spPr>
          <a:xfrm>
            <a:off x="2948051" y="166251"/>
            <a:ext cx="5649000" cy="641400"/>
          </a:xfrm>
          <a:prstGeom prst="rect">
            <a:avLst/>
          </a:prstGeom>
          <a:noFill/>
          <a:ln>
            <a:noFill/>
          </a:ln>
        </p:spPr>
        <p:txBody>
          <a:bodyPr spcFirstLastPara="1" wrap="square" lIns="91425" tIns="45700" rIns="91425" bIns="45700" anchor="t" anchorCtr="0">
            <a:noAutofit/>
          </a:bodyPr>
          <a:lstStyle/>
          <a:p>
            <a:pPr algn="r">
              <a:lnSpc>
                <a:spcPct val="90000"/>
              </a:lnSpc>
              <a:buSzPts val="3200"/>
            </a:pPr>
            <a:r>
              <a:rPr lang="en-US" sz="3200" b="1" dirty="0">
                <a:latin typeface="Calibri"/>
                <a:ea typeface="Calibri"/>
                <a:cs typeface="Calibri"/>
                <a:sym typeface="Calibri"/>
              </a:rPr>
              <a:t>ELA Grade </a:t>
            </a:r>
            <a:r>
              <a:rPr lang="en-US" sz="3200" b="1" dirty="0" smtClean="0">
                <a:latin typeface="Calibri"/>
                <a:ea typeface="Calibri"/>
                <a:cs typeface="Calibri"/>
                <a:sym typeface="Calibri"/>
              </a:rPr>
              <a:t>5 Interims</a:t>
            </a:r>
            <a:endParaRPr dirty="0"/>
          </a:p>
        </p:txBody>
      </p:sp>
      <p:pic>
        <p:nvPicPr>
          <p:cNvPr id="3" name="Picture 2" title="ELA Interim Assessment table"/>
          <p:cNvPicPr>
            <a:picLocks noChangeAspect="1"/>
          </p:cNvPicPr>
          <p:nvPr/>
        </p:nvPicPr>
        <p:blipFill>
          <a:blip r:embed="rId3"/>
          <a:stretch>
            <a:fillRect/>
          </a:stretch>
        </p:blipFill>
        <p:spPr>
          <a:xfrm>
            <a:off x="1295866" y="862352"/>
            <a:ext cx="6305905" cy="5607274"/>
          </a:xfrm>
          <a:prstGeom prst="rect">
            <a:avLst/>
          </a:prstGeom>
        </p:spPr>
      </p:pic>
      <p:sp>
        <p:nvSpPr>
          <p:cNvPr id="2" name="Title 1" hidden="1"/>
          <p:cNvSpPr>
            <a:spLocks noGrp="1"/>
          </p:cNvSpPr>
          <p:nvPr>
            <p:ph type="title"/>
          </p:nvPr>
        </p:nvSpPr>
        <p:spPr/>
        <p:txBody>
          <a:bodyPr/>
          <a:lstStyle/>
          <a:p>
            <a:r>
              <a:rPr lang="en-US" dirty="0"/>
              <a:t>ELA Grade 5 Interims</a:t>
            </a:r>
            <a:br>
              <a:rPr lang="en-US" dirty="0"/>
            </a:br>
            <a:endParaRPr lang="en-US" dirty="0"/>
          </a:p>
        </p:txBody>
      </p:sp>
    </p:spTree>
    <p:extLst>
      <p:ext uri="{BB962C8B-B14F-4D97-AF65-F5344CB8AC3E}">
        <p14:creationId xmlns:p14="http://schemas.microsoft.com/office/powerpoint/2010/main" val="3562707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g6247499a28_0_15"/>
          <p:cNvSpPr txBox="1"/>
          <p:nvPr/>
        </p:nvSpPr>
        <p:spPr>
          <a:xfrm>
            <a:off x="2948051" y="166251"/>
            <a:ext cx="5649000" cy="641400"/>
          </a:xfrm>
          <a:prstGeom prst="rect">
            <a:avLst/>
          </a:prstGeom>
          <a:noFill/>
          <a:ln>
            <a:noFill/>
          </a:ln>
        </p:spPr>
        <p:txBody>
          <a:bodyPr spcFirstLastPara="1" wrap="square" lIns="91425" tIns="45700" rIns="91425" bIns="45700" anchor="t" anchorCtr="0">
            <a:noAutofit/>
          </a:bodyPr>
          <a:lstStyle/>
          <a:p>
            <a:pPr algn="r">
              <a:lnSpc>
                <a:spcPct val="90000"/>
              </a:lnSpc>
              <a:buSzPts val="3200"/>
            </a:pPr>
            <a:r>
              <a:rPr lang="en-US" sz="3200" b="1" dirty="0">
                <a:latin typeface="Calibri"/>
                <a:ea typeface="Calibri"/>
                <a:cs typeface="Calibri"/>
                <a:sym typeface="Calibri"/>
              </a:rPr>
              <a:t>ELA Grade </a:t>
            </a:r>
            <a:r>
              <a:rPr lang="en-US" sz="3200" b="1" dirty="0" smtClean="0">
                <a:latin typeface="Calibri"/>
                <a:ea typeface="Calibri"/>
                <a:cs typeface="Calibri"/>
                <a:sym typeface="Calibri"/>
              </a:rPr>
              <a:t>8 Interims</a:t>
            </a:r>
            <a:endParaRPr dirty="0"/>
          </a:p>
        </p:txBody>
      </p:sp>
      <p:sp>
        <p:nvSpPr>
          <p:cNvPr id="2" name="Title 1" hidden="1"/>
          <p:cNvSpPr>
            <a:spLocks noGrp="1"/>
          </p:cNvSpPr>
          <p:nvPr>
            <p:ph type="title"/>
          </p:nvPr>
        </p:nvSpPr>
        <p:spPr/>
        <p:txBody>
          <a:bodyPr/>
          <a:lstStyle/>
          <a:p>
            <a:r>
              <a:rPr lang="en-US" dirty="0"/>
              <a:t>ELA Grade 5 Interims</a:t>
            </a:r>
            <a:br>
              <a:rPr lang="en-US" dirty="0"/>
            </a:br>
            <a:endParaRPr lang="en-US" dirty="0"/>
          </a:p>
        </p:txBody>
      </p:sp>
      <p:pic>
        <p:nvPicPr>
          <p:cNvPr id="4" name="Picture 3" title="ELA Grade 8 Interims"/>
          <p:cNvPicPr>
            <a:picLocks noChangeAspect="1"/>
          </p:cNvPicPr>
          <p:nvPr/>
        </p:nvPicPr>
        <p:blipFill>
          <a:blip r:embed="rId3"/>
          <a:stretch>
            <a:fillRect/>
          </a:stretch>
        </p:blipFill>
        <p:spPr>
          <a:xfrm>
            <a:off x="1321164" y="862810"/>
            <a:ext cx="6290468" cy="5594088"/>
          </a:xfrm>
          <a:prstGeom prst="rect">
            <a:avLst/>
          </a:prstGeom>
        </p:spPr>
      </p:pic>
    </p:spTree>
    <p:extLst>
      <p:ext uri="{BB962C8B-B14F-4D97-AF65-F5344CB8AC3E}">
        <p14:creationId xmlns:p14="http://schemas.microsoft.com/office/powerpoint/2010/main" val="3228402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g6247499a28_0_15"/>
          <p:cNvSpPr txBox="1"/>
          <p:nvPr/>
        </p:nvSpPr>
        <p:spPr>
          <a:xfrm>
            <a:off x="2948051" y="166251"/>
            <a:ext cx="5649000" cy="641400"/>
          </a:xfrm>
          <a:prstGeom prst="rect">
            <a:avLst/>
          </a:prstGeom>
          <a:noFill/>
          <a:ln>
            <a:noFill/>
          </a:ln>
        </p:spPr>
        <p:txBody>
          <a:bodyPr spcFirstLastPara="1" wrap="square" lIns="91425" tIns="45700" rIns="91425" bIns="45700" anchor="t" anchorCtr="0">
            <a:noAutofit/>
          </a:bodyPr>
          <a:lstStyle/>
          <a:p>
            <a:pPr algn="r">
              <a:lnSpc>
                <a:spcPct val="90000"/>
              </a:lnSpc>
              <a:buSzPts val="3200"/>
            </a:pPr>
            <a:r>
              <a:rPr lang="en-US" sz="3200" b="1" dirty="0">
                <a:latin typeface="Calibri"/>
                <a:ea typeface="Calibri"/>
                <a:cs typeface="Calibri"/>
                <a:sym typeface="Calibri"/>
              </a:rPr>
              <a:t>ELA Grade </a:t>
            </a:r>
            <a:r>
              <a:rPr lang="en-US" sz="3200" b="1" dirty="0" smtClean="0">
                <a:latin typeface="Calibri"/>
                <a:ea typeface="Calibri"/>
                <a:cs typeface="Calibri"/>
                <a:sym typeface="Calibri"/>
              </a:rPr>
              <a:t>HS Interims</a:t>
            </a:r>
            <a:endParaRPr dirty="0"/>
          </a:p>
        </p:txBody>
      </p:sp>
      <p:sp>
        <p:nvSpPr>
          <p:cNvPr id="2" name="Title 1" hidden="1"/>
          <p:cNvSpPr>
            <a:spLocks noGrp="1"/>
          </p:cNvSpPr>
          <p:nvPr>
            <p:ph type="title"/>
          </p:nvPr>
        </p:nvSpPr>
        <p:spPr/>
        <p:txBody>
          <a:bodyPr/>
          <a:lstStyle/>
          <a:p>
            <a:r>
              <a:rPr lang="en-US" dirty="0"/>
              <a:t>ELA Grade 5 Interims</a:t>
            </a:r>
            <a:br>
              <a:rPr lang="en-US" dirty="0"/>
            </a:br>
            <a:endParaRPr lang="en-US" dirty="0"/>
          </a:p>
        </p:txBody>
      </p:sp>
      <p:pic>
        <p:nvPicPr>
          <p:cNvPr id="4" name="Picture 3" title="ELA Grade HS Interims"/>
          <p:cNvPicPr>
            <a:picLocks noChangeAspect="1"/>
          </p:cNvPicPr>
          <p:nvPr/>
        </p:nvPicPr>
        <p:blipFill>
          <a:blip r:embed="rId3"/>
          <a:stretch>
            <a:fillRect/>
          </a:stretch>
        </p:blipFill>
        <p:spPr>
          <a:xfrm>
            <a:off x="1703316" y="763579"/>
            <a:ext cx="5915017" cy="5710149"/>
          </a:xfrm>
          <a:prstGeom prst="rect">
            <a:avLst/>
          </a:prstGeom>
        </p:spPr>
      </p:pic>
    </p:spTree>
    <p:extLst>
      <p:ext uri="{BB962C8B-B14F-4D97-AF65-F5344CB8AC3E}">
        <p14:creationId xmlns:p14="http://schemas.microsoft.com/office/powerpoint/2010/main" val="4201269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title="ELA Interim Assessment table"/>
          <p:cNvPicPr>
            <a:picLocks noChangeAspect="1"/>
          </p:cNvPicPr>
          <p:nvPr/>
        </p:nvPicPr>
        <p:blipFill>
          <a:blip r:embed="rId3"/>
          <a:stretch>
            <a:fillRect/>
          </a:stretch>
        </p:blipFill>
        <p:spPr>
          <a:xfrm>
            <a:off x="1295866" y="862352"/>
            <a:ext cx="6305905" cy="5607274"/>
          </a:xfrm>
          <a:prstGeom prst="rect">
            <a:avLst/>
          </a:prstGeom>
        </p:spPr>
      </p:pic>
      <p:sp>
        <p:nvSpPr>
          <p:cNvPr id="2" name="Title 1"/>
          <p:cNvSpPr>
            <a:spLocks noGrp="1"/>
          </p:cNvSpPr>
          <p:nvPr>
            <p:ph type="title"/>
          </p:nvPr>
        </p:nvSpPr>
        <p:spPr>
          <a:xfrm>
            <a:off x="1881838" y="111581"/>
            <a:ext cx="7152300" cy="611178"/>
          </a:xfrm>
        </p:spPr>
        <p:txBody>
          <a:bodyPr/>
          <a:lstStyle/>
          <a:p>
            <a:r>
              <a:rPr lang="en-US" dirty="0" smtClean="0"/>
              <a:t>Connecting Targets and Standards</a:t>
            </a:r>
            <a:endParaRPr lang="en-US" dirty="0"/>
          </a:p>
        </p:txBody>
      </p:sp>
      <p:pic>
        <p:nvPicPr>
          <p:cNvPr id="5" name="Picture 4" title="5th grade ELA Focused IAB table"/>
          <p:cNvPicPr>
            <a:picLocks noChangeAspect="1"/>
          </p:cNvPicPr>
          <p:nvPr/>
        </p:nvPicPr>
        <p:blipFill>
          <a:blip r:embed="rId4"/>
          <a:stretch>
            <a:fillRect/>
          </a:stretch>
        </p:blipFill>
        <p:spPr>
          <a:xfrm>
            <a:off x="330574" y="1809754"/>
            <a:ext cx="8555031" cy="2866280"/>
          </a:xfrm>
          <a:prstGeom prst="rect">
            <a:avLst/>
          </a:prstGeom>
        </p:spPr>
      </p:pic>
      <p:sp>
        <p:nvSpPr>
          <p:cNvPr id="10" name="Rectangle 9" title="red box around assessment target 8"/>
          <p:cNvSpPr/>
          <p:nvPr/>
        </p:nvSpPr>
        <p:spPr>
          <a:xfrm>
            <a:off x="388757" y="2781529"/>
            <a:ext cx="8496848" cy="487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smarter content explore home page"/>
          <p:cNvPicPr>
            <a:picLocks noChangeAspect="1"/>
          </p:cNvPicPr>
          <p:nvPr/>
        </p:nvPicPr>
        <p:blipFill>
          <a:blip r:embed="rId3"/>
          <a:stretch>
            <a:fillRect/>
          </a:stretch>
        </p:blipFill>
        <p:spPr>
          <a:xfrm>
            <a:off x="151464" y="1032853"/>
            <a:ext cx="8882674" cy="4480606"/>
          </a:xfrm>
          <a:prstGeom prst="rect">
            <a:avLst/>
          </a:prstGeom>
        </p:spPr>
      </p:pic>
      <p:sp>
        <p:nvSpPr>
          <p:cNvPr id="2" name="Title 1"/>
          <p:cNvSpPr>
            <a:spLocks noGrp="1"/>
          </p:cNvSpPr>
          <p:nvPr>
            <p:ph type="title"/>
          </p:nvPr>
        </p:nvSpPr>
        <p:spPr>
          <a:xfrm>
            <a:off x="1881838" y="111581"/>
            <a:ext cx="7152300" cy="611178"/>
          </a:xfrm>
        </p:spPr>
        <p:txBody>
          <a:bodyPr/>
          <a:lstStyle/>
          <a:p>
            <a:r>
              <a:rPr lang="en-US" dirty="0" smtClean="0"/>
              <a:t>Connecting Targets and Standards</a:t>
            </a:r>
            <a:endParaRPr lang="en-US" dirty="0"/>
          </a:p>
        </p:txBody>
      </p:sp>
      <p:sp>
        <p:nvSpPr>
          <p:cNvPr id="4" name="Rectangle 3"/>
          <p:cNvSpPr/>
          <p:nvPr/>
        </p:nvSpPr>
        <p:spPr>
          <a:xfrm>
            <a:off x="35143" y="5823553"/>
            <a:ext cx="4557658" cy="523220"/>
          </a:xfrm>
          <a:prstGeom prst="rect">
            <a:avLst/>
          </a:prstGeom>
        </p:spPr>
        <p:txBody>
          <a:bodyPr wrap="none">
            <a:spAutoFit/>
          </a:bodyPr>
          <a:lstStyle/>
          <a:p>
            <a:r>
              <a:rPr lang="en-US" sz="2800" b="1" i="1" dirty="0">
                <a:hlinkClick r:id="rId4"/>
              </a:rPr>
              <a:t>Smarter Content Explorer</a:t>
            </a:r>
            <a:endParaRPr lang="en-US" sz="2800" b="1" dirty="0"/>
          </a:p>
        </p:txBody>
      </p:sp>
      <p:pic>
        <p:nvPicPr>
          <p:cNvPr id="11" name="Picture 10" title="smarter content explore home page"/>
          <p:cNvPicPr>
            <a:picLocks noChangeAspect="1"/>
          </p:cNvPicPr>
          <p:nvPr/>
        </p:nvPicPr>
        <p:blipFill>
          <a:blip r:embed="rId5"/>
          <a:stretch>
            <a:fillRect/>
          </a:stretch>
        </p:blipFill>
        <p:spPr>
          <a:xfrm>
            <a:off x="113645" y="1639121"/>
            <a:ext cx="8958312" cy="4252462"/>
          </a:xfrm>
          <a:prstGeom prst="rect">
            <a:avLst/>
          </a:prstGeom>
        </p:spPr>
      </p:pic>
      <p:pic>
        <p:nvPicPr>
          <p:cNvPr id="12" name="Picture 11" title="smarter content explore home page"/>
          <p:cNvPicPr>
            <a:picLocks noChangeAspect="1"/>
          </p:cNvPicPr>
          <p:nvPr/>
        </p:nvPicPr>
        <p:blipFill>
          <a:blip r:embed="rId6"/>
          <a:stretch>
            <a:fillRect/>
          </a:stretch>
        </p:blipFill>
        <p:spPr>
          <a:xfrm>
            <a:off x="196712" y="1592516"/>
            <a:ext cx="8913064" cy="4277642"/>
          </a:xfrm>
          <a:prstGeom prst="rect">
            <a:avLst/>
          </a:prstGeom>
        </p:spPr>
      </p:pic>
      <p:pic>
        <p:nvPicPr>
          <p:cNvPr id="13" name="Picture 12" title="smarter content explore home page"/>
          <p:cNvPicPr>
            <a:picLocks noChangeAspect="1"/>
          </p:cNvPicPr>
          <p:nvPr/>
        </p:nvPicPr>
        <p:blipFill>
          <a:blip r:embed="rId7"/>
          <a:stretch>
            <a:fillRect/>
          </a:stretch>
        </p:blipFill>
        <p:spPr>
          <a:xfrm>
            <a:off x="196712" y="1323317"/>
            <a:ext cx="8920493" cy="4568266"/>
          </a:xfrm>
          <a:prstGeom prst="rect">
            <a:avLst/>
          </a:prstGeom>
        </p:spPr>
      </p:pic>
      <p:sp>
        <p:nvSpPr>
          <p:cNvPr id="14" name="Rectangle 13" title="red box around target or standards text"/>
          <p:cNvSpPr/>
          <p:nvPr/>
        </p:nvSpPr>
        <p:spPr>
          <a:xfrm>
            <a:off x="5229053" y="5199110"/>
            <a:ext cx="3411205" cy="583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35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838" y="111581"/>
            <a:ext cx="7152300" cy="611178"/>
          </a:xfrm>
        </p:spPr>
        <p:txBody>
          <a:bodyPr/>
          <a:lstStyle/>
          <a:p>
            <a:r>
              <a:rPr lang="en-US" dirty="0" smtClean="0"/>
              <a:t>Connecting Targets and Standards</a:t>
            </a:r>
            <a:endParaRPr lang="en-US" dirty="0"/>
          </a:p>
        </p:txBody>
      </p:sp>
      <p:pic>
        <p:nvPicPr>
          <p:cNvPr id="3" name="Picture 2" title="smarter content explorer select a target table"/>
          <p:cNvPicPr>
            <a:picLocks noChangeAspect="1"/>
          </p:cNvPicPr>
          <p:nvPr/>
        </p:nvPicPr>
        <p:blipFill>
          <a:blip r:embed="rId3"/>
          <a:stretch>
            <a:fillRect/>
          </a:stretch>
        </p:blipFill>
        <p:spPr>
          <a:xfrm>
            <a:off x="1881838" y="823908"/>
            <a:ext cx="5753501" cy="5488198"/>
          </a:xfrm>
          <a:prstGeom prst="rect">
            <a:avLst/>
          </a:prstGeom>
        </p:spPr>
      </p:pic>
      <p:sp>
        <p:nvSpPr>
          <p:cNvPr id="7" name="Rectangle 6" title="smarter content explorer target 8 checkbox"/>
          <p:cNvSpPr/>
          <p:nvPr/>
        </p:nvSpPr>
        <p:spPr>
          <a:xfrm>
            <a:off x="4692459" y="3674025"/>
            <a:ext cx="2442051" cy="574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title="smarter content explorer targets and standards"/>
          <p:cNvPicPr>
            <a:picLocks noChangeAspect="1"/>
          </p:cNvPicPr>
          <p:nvPr/>
        </p:nvPicPr>
        <p:blipFill>
          <a:blip r:embed="rId4"/>
          <a:stretch>
            <a:fillRect/>
          </a:stretch>
        </p:blipFill>
        <p:spPr>
          <a:xfrm>
            <a:off x="1827740" y="823908"/>
            <a:ext cx="5876217" cy="5278499"/>
          </a:xfrm>
          <a:prstGeom prst="rect">
            <a:avLst/>
          </a:prstGeom>
        </p:spPr>
      </p:pic>
      <p:sp>
        <p:nvSpPr>
          <p:cNvPr id="9" name="Rectangle 8" title="red box around related standards for assessment target 8"/>
          <p:cNvSpPr/>
          <p:nvPr/>
        </p:nvSpPr>
        <p:spPr>
          <a:xfrm>
            <a:off x="2190179" y="5125020"/>
            <a:ext cx="5103119" cy="6953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91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6" name="Google Shape;192;p10" title="Balanced Assessment System"/>
          <p:cNvPicPr preferRelativeResize="0"/>
          <p:nvPr/>
        </p:nvPicPr>
        <p:blipFill rotWithShape="1">
          <a:blip r:embed="rId3">
            <a:alphaModFix/>
          </a:blip>
          <a:srcRect/>
          <a:stretch/>
        </p:blipFill>
        <p:spPr>
          <a:xfrm>
            <a:off x="4609322" y="2369975"/>
            <a:ext cx="4386056" cy="3252926"/>
          </a:xfrm>
          <a:prstGeom prst="rect">
            <a:avLst/>
          </a:prstGeom>
          <a:noFill/>
          <a:ln>
            <a:noFill/>
          </a:ln>
        </p:spPr>
      </p:pic>
      <p:sp>
        <p:nvSpPr>
          <p:cNvPr id="105" name="Google Shape;105;g93ce3ff203_0_25"/>
          <p:cNvSpPr txBox="1">
            <a:spLocks noGrp="1"/>
          </p:cNvSpPr>
          <p:nvPr>
            <p:ph type="body" idx="1"/>
          </p:nvPr>
        </p:nvSpPr>
        <p:spPr>
          <a:xfrm>
            <a:off x="123553" y="2138535"/>
            <a:ext cx="5128800" cy="4134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t>The Oregon Statewide Assessment webinar series is designed to help teams of educators and administrators improve their teaching and learning systems using the tools and resources provided in a </a:t>
            </a:r>
            <a:r>
              <a:rPr lang="en-US" b="1" dirty="0"/>
              <a:t>balanced assessment system</a:t>
            </a:r>
            <a:r>
              <a:rPr lang="en-US" dirty="0"/>
              <a:t>.</a:t>
            </a:r>
            <a:endParaRPr dirty="0"/>
          </a:p>
        </p:txBody>
      </p:sp>
      <p:sp>
        <p:nvSpPr>
          <p:cNvPr id="106" name="Google Shape;106;g93ce3ff203_0_25"/>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Purpose</a:t>
            </a:r>
            <a:endParaRPr>
              <a:solidFill>
                <a:schemeClr val="lt1"/>
              </a:solidFill>
            </a:endParaRPr>
          </a:p>
        </p:txBody>
      </p:sp>
    </p:spTree>
    <p:extLst>
      <p:ext uri="{BB962C8B-B14F-4D97-AF65-F5344CB8AC3E}">
        <p14:creationId xmlns:p14="http://schemas.microsoft.com/office/powerpoint/2010/main" val="32029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838" y="111581"/>
            <a:ext cx="7152300" cy="611178"/>
          </a:xfrm>
        </p:spPr>
        <p:txBody>
          <a:bodyPr/>
          <a:lstStyle/>
          <a:p>
            <a:r>
              <a:rPr lang="en-US" dirty="0" smtClean="0"/>
              <a:t>Connecting Targets and Standards</a:t>
            </a:r>
            <a:endParaRPr lang="en-US" dirty="0"/>
          </a:p>
        </p:txBody>
      </p:sp>
      <p:pic>
        <p:nvPicPr>
          <p:cNvPr id="5" name="Picture 4" title="smarter content explorer standards table"/>
          <p:cNvPicPr>
            <a:picLocks noChangeAspect="1"/>
          </p:cNvPicPr>
          <p:nvPr/>
        </p:nvPicPr>
        <p:blipFill>
          <a:blip r:embed="rId3"/>
          <a:stretch>
            <a:fillRect/>
          </a:stretch>
        </p:blipFill>
        <p:spPr>
          <a:xfrm>
            <a:off x="1985871" y="722759"/>
            <a:ext cx="4989851" cy="5755817"/>
          </a:xfrm>
          <a:prstGeom prst="rect">
            <a:avLst/>
          </a:prstGeom>
        </p:spPr>
      </p:pic>
      <p:pic>
        <p:nvPicPr>
          <p:cNvPr id="6" name="Picture 5" title="smarter content explorer standards table"/>
          <p:cNvPicPr>
            <a:picLocks noChangeAspect="1"/>
          </p:cNvPicPr>
          <p:nvPr/>
        </p:nvPicPr>
        <p:blipFill>
          <a:blip r:embed="rId4"/>
          <a:stretch>
            <a:fillRect/>
          </a:stretch>
        </p:blipFill>
        <p:spPr>
          <a:xfrm>
            <a:off x="1985870" y="722759"/>
            <a:ext cx="5385427" cy="5554556"/>
          </a:xfrm>
          <a:prstGeom prst="rect">
            <a:avLst/>
          </a:prstGeom>
        </p:spPr>
      </p:pic>
      <p:sp>
        <p:nvSpPr>
          <p:cNvPr id="10" name="Rectangle 9" title="rectangle arounf standard L2"/>
          <p:cNvSpPr/>
          <p:nvPr/>
        </p:nvSpPr>
        <p:spPr>
          <a:xfrm>
            <a:off x="3747357" y="2631004"/>
            <a:ext cx="757325" cy="2748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title="rectangle around assessment targets for standard l3a"/>
          <p:cNvSpPr/>
          <p:nvPr/>
        </p:nvSpPr>
        <p:spPr>
          <a:xfrm>
            <a:off x="2434661" y="5183470"/>
            <a:ext cx="4128824" cy="7236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title="smarter content explorer standards table"/>
          <p:cNvPicPr>
            <a:picLocks noChangeAspect="1"/>
          </p:cNvPicPr>
          <p:nvPr/>
        </p:nvPicPr>
        <p:blipFill>
          <a:blip r:embed="rId5"/>
          <a:stretch>
            <a:fillRect/>
          </a:stretch>
        </p:blipFill>
        <p:spPr>
          <a:xfrm>
            <a:off x="1985870" y="680003"/>
            <a:ext cx="5385428" cy="6040353"/>
          </a:xfrm>
          <a:prstGeom prst="rect">
            <a:avLst/>
          </a:prstGeom>
        </p:spPr>
      </p:pic>
      <p:sp>
        <p:nvSpPr>
          <p:cNvPr id="12" name="Rectangle 11" title="red box around standard l3a"/>
          <p:cNvSpPr/>
          <p:nvPr/>
        </p:nvSpPr>
        <p:spPr>
          <a:xfrm>
            <a:off x="5031939" y="2502280"/>
            <a:ext cx="876071" cy="4036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title="red box arrounfd targets for standard l3a"/>
          <p:cNvSpPr/>
          <p:nvPr/>
        </p:nvSpPr>
        <p:spPr>
          <a:xfrm>
            <a:off x="2434660" y="5141698"/>
            <a:ext cx="4128825" cy="12645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2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048" y="240867"/>
            <a:ext cx="7886700" cy="679009"/>
          </a:xfrm>
        </p:spPr>
        <p:txBody>
          <a:bodyPr/>
          <a:lstStyle/>
          <a:p>
            <a:pPr algn="r"/>
            <a:r>
              <a:rPr lang="en-US" sz="3600" dirty="0" smtClean="0">
                <a:solidFill>
                  <a:schemeClr val="bg1"/>
                </a:solidFill>
              </a:rPr>
              <a:t>2020 – 21  Priority Instruction</a:t>
            </a:r>
            <a:endParaRPr lang="en-US" sz="3600" dirty="0">
              <a:solidFill>
                <a:schemeClr val="bg1"/>
              </a:solidFill>
            </a:endParaRPr>
          </a:p>
        </p:txBody>
      </p:sp>
      <p:sp>
        <p:nvSpPr>
          <p:cNvPr id="3" name="Text Placeholder 2"/>
          <p:cNvSpPr>
            <a:spLocks noGrp="1"/>
          </p:cNvSpPr>
          <p:nvPr>
            <p:ph type="body" idx="1"/>
          </p:nvPr>
        </p:nvSpPr>
        <p:spPr>
          <a:xfrm>
            <a:off x="136886" y="1987588"/>
            <a:ext cx="8826423" cy="4189467"/>
          </a:xfrm>
        </p:spPr>
        <p:txBody>
          <a:bodyPr/>
          <a:lstStyle/>
          <a:p>
            <a:r>
              <a:rPr lang="en-US" sz="2600" dirty="0"/>
              <a:t>Recently, </a:t>
            </a:r>
            <a:r>
              <a:rPr lang="en-US" sz="2600" b="1" dirty="0"/>
              <a:t>Student Achievement Partners </a:t>
            </a:r>
            <a:r>
              <a:rPr lang="en-US" sz="2600" dirty="0"/>
              <a:t>(SAP) </a:t>
            </a:r>
            <a:r>
              <a:rPr lang="en-US" sz="2600" dirty="0" smtClean="0"/>
              <a:t>published </a:t>
            </a:r>
            <a:r>
              <a:rPr lang="en-US" sz="2600" b="1" dirty="0" smtClean="0"/>
              <a:t>2020-2021 </a:t>
            </a:r>
            <a:r>
              <a:rPr lang="en-US" sz="2600" b="1" dirty="0"/>
              <a:t>Priority Instructional Content in </a:t>
            </a:r>
            <a:r>
              <a:rPr lang="en-US" sz="2600" b="1" dirty="0" smtClean="0"/>
              <a:t>ELA</a:t>
            </a:r>
            <a:r>
              <a:rPr lang="en-US" sz="2600" dirty="0" smtClean="0"/>
              <a:t>. </a:t>
            </a:r>
          </a:p>
          <a:p>
            <a:endParaRPr lang="en-US" sz="600" dirty="0" smtClean="0"/>
          </a:p>
          <a:p>
            <a:r>
              <a:rPr lang="en-US" sz="2600" dirty="0" smtClean="0"/>
              <a:t>Student </a:t>
            </a:r>
            <a:r>
              <a:rPr lang="en-US" sz="2600" dirty="0"/>
              <a:t>Achievement Partners </a:t>
            </a:r>
            <a:r>
              <a:rPr lang="en-US" sz="2600" b="1" dirty="0" smtClean="0"/>
              <a:t>identified </a:t>
            </a:r>
            <a:r>
              <a:rPr lang="en-US" sz="2600" b="1" dirty="0"/>
              <a:t>fourteen priority standards for English language arts across Grades K </a:t>
            </a:r>
            <a:r>
              <a:rPr lang="en-US" sz="2600" b="1" dirty="0" smtClean="0"/>
              <a:t>– 12 </a:t>
            </a:r>
            <a:r>
              <a:rPr lang="en-US" sz="2600" i="1" dirty="0" smtClean="0"/>
              <a:t>(</a:t>
            </a:r>
            <a:r>
              <a:rPr lang="en-US" sz="2600" i="1" dirty="0"/>
              <a:t>and the research that supports them)</a:t>
            </a:r>
            <a:r>
              <a:rPr lang="en-US" sz="2600" i="1" dirty="0" smtClean="0"/>
              <a:t>. </a:t>
            </a:r>
          </a:p>
          <a:p>
            <a:endParaRPr lang="en-US" sz="600" dirty="0" smtClean="0"/>
          </a:p>
          <a:p>
            <a:r>
              <a:rPr lang="en-US" sz="2600" dirty="0" smtClean="0"/>
              <a:t>They </a:t>
            </a:r>
            <a:r>
              <a:rPr lang="en-US" sz="2600" dirty="0"/>
              <a:t>cross the domains of reading, writing, language, and speaking and listening</a:t>
            </a:r>
            <a:r>
              <a:rPr lang="en-US" sz="2600" dirty="0" smtClean="0"/>
              <a:t>.</a:t>
            </a:r>
          </a:p>
          <a:p>
            <a:endParaRPr lang="en-US" sz="600" dirty="0"/>
          </a:p>
          <a:p>
            <a:r>
              <a:rPr lang="en-US" sz="2600" b="1" dirty="0" smtClean="0"/>
              <a:t>CCSS</a:t>
            </a:r>
            <a:r>
              <a:rPr lang="en-US" sz="2600" b="1" dirty="0"/>
              <a:t>: RF.4, L.4, L.5, L.6, RI.1, RI.4, RI.9, RI.10, RL.1, RL.4, RL.10, SL.1, W.8, and W.9. </a:t>
            </a:r>
          </a:p>
        </p:txBody>
      </p:sp>
    </p:spTree>
    <p:extLst>
      <p:ext uri="{BB962C8B-B14F-4D97-AF65-F5344CB8AC3E}">
        <p14:creationId xmlns:p14="http://schemas.microsoft.com/office/powerpoint/2010/main" val="214511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Aligning Priority Standards to the </a:t>
            </a:r>
            <a:br>
              <a:rPr lang="en-US" sz="2800" dirty="0" smtClean="0"/>
            </a:br>
            <a:r>
              <a:rPr lang="en-US" sz="2800" dirty="0" smtClean="0"/>
              <a:t>Interim Assessment System</a:t>
            </a:r>
            <a:endParaRPr lang="en-US" sz="2800" dirty="0"/>
          </a:p>
        </p:txBody>
      </p:sp>
      <p:pic>
        <p:nvPicPr>
          <p:cNvPr id="3" name="Picture 2" title="Priority standards and IAB cross walk table"/>
          <p:cNvPicPr>
            <a:picLocks noChangeAspect="1"/>
          </p:cNvPicPr>
          <p:nvPr/>
        </p:nvPicPr>
        <p:blipFill>
          <a:blip r:embed="rId3"/>
          <a:stretch>
            <a:fillRect/>
          </a:stretch>
        </p:blipFill>
        <p:spPr>
          <a:xfrm>
            <a:off x="293809" y="1045832"/>
            <a:ext cx="8554516" cy="5385367"/>
          </a:xfrm>
          <a:prstGeom prst="rect">
            <a:avLst/>
          </a:prstGeom>
        </p:spPr>
      </p:pic>
      <p:sp>
        <p:nvSpPr>
          <p:cNvPr id="4" name="Rectangle 3" title="red box around priority standards"/>
          <p:cNvSpPr/>
          <p:nvPr/>
        </p:nvSpPr>
        <p:spPr>
          <a:xfrm>
            <a:off x="293810" y="1045832"/>
            <a:ext cx="2241324" cy="53853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title="red box around IABs"/>
          <p:cNvSpPr/>
          <p:nvPr/>
        </p:nvSpPr>
        <p:spPr>
          <a:xfrm>
            <a:off x="293807" y="1045833"/>
            <a:ext cx="8554517" cy="1062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title="red box around standards w8 and w 9"/>
          <p:cNvSpPr/>
          <p:nvPr/>
        </p:nvSpPr>
        <p:spPr>
          <a:xfrm>
            <a:off x="293807" y="4473442"/>
            <a:ext cx="8554517" cy="607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title="red box around IABs that align to w8 and w9"/>
          <p:cNvSpPr/>
          <p:nvPr/>
        </p:nvSpPr>
        <p:spPr>
          <a:xfrm>
            <a:off x="5245480" y="1615258"/>
            <a:ext cx="3602844" cy="34659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06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946" y="0"/>
            <a:ext cx="7348054" cy="1013400"/>
          </a:xfrm>
        </p:spPr>
        <p:txBody>
          <a:bodyPr/>
          <a:lstStyle/>
          <a:p>
            <a:pPr algn="ctr"/>
            <a:r>
              <a:rPr lang="en-US" dirty="0" smtClean="0"/>
              <a:t>Using Interim Assessments within the </a:t>
            </a:r>
            <a:br>
              <a:rPr lang="en-US" dirty="0" smtClean="0"/>
            </a:br>
            <a:r>
              <a:rPr lang="en-US" dirty="0" smtClean="0"/>
              <a:t>Academic Calendar</a:t>
            </a:r>
            <a:endParaRPr lang="en-US" dirty="0"/>
          </a:p>
        </p:txBody>
      </p:sp>
      <p:pic>
        <p:nvPicPr>
          <p:cNvPr id="3" name="Picture 2" title="Interim Assessment Academic Calendar"/>
          <p:cNvPicPr>
            <a:picLocks noChangeAspect="1"/>
          </p:cNvPicPr>
          <p:nvPr/>
        </p:nvPicPr>
        <p:blipFill>
          <a:blip r:embed="rId3"/>
          <a:stretch>
            <a:fillRect/>
          </a:stretch>
        </p:blipFill>
        <p:spPr>
          <a:xfrm>
            <a:off x="778028" y="4054654"/>
            <a:ext cx="7407767" cy="2424171"/>
          </a:xfrm>
          <a:prstGeom prst="rect">
            <a:avLst/>
          </a:prstGeom>
        </p:spPr>
      </p:pic>
      <p:sp>
        <p:nvSpPr>
          <p:cNvPr id="4" name="Rectangle 3"/>
          <p:cNvSpPr/>
          <p:nvPr/>
        </p:nvSpPr>
        <p:spPr>
          <a:xfrm>
            <a:off x="227615" y="1659503"/>
            <a:ext cx="8508592" cy="1938992"/>
          </a:xfrm>
          <a:prstGeom prst="rect">
            <a:avLst/>
          </a:prstGeom>
        </p:spPr>
        <p:txBody>
          <a:bodyPr wrap="square">
            <a:spAutoFit/>
          </a:bodyPr>
          <a:lstStyle/>
          <a:p>
            <a:r>
              <a:rPr lang="en-US" sz="2000" dirty="0" smtClean="0">
                <a:solidFill>
                  <a:srgbClr val="221E1F"/>
                </a:solidFill>
                <a:latin typeface="+mn-lt"/>
              </a:rPr>
              <a:t>The IABs </a:t>
            </a:r>
            <a:r>
              <a:rPr lang="en-US" sz="2000" dirty="0">
                <a:solidFill>
                  <a:srgbClr val="221E1F"/>
                </a:solidFill>
                <a:latin typeface="+mn-lt"/>
              </a:rPr>
              <a:t>are short, fixed-form assessments </a:t>
            </a:r>
            <a:r>
              <a:rPr lang="en-US" sz="2000" dirty="0" smtClean="0">
                <a:solidFill>
                  <a:srgbClr val="221E1F"/>
                </a:solidFill>
                <a:latin typeface="+mn-lt"/>
              </a:rPr>
              <a:t>that </a:t>
            </a:r>
            <a:r>
              <a:rPr lang="en-US" sz="2000" dirty="0">
                <a:solidFill>
                  <a:srgbClr val="221E1F"/>
                </a:solidFill>
                <a:latin typeface="+mn-lt"/>
              </a:rPr>
              <a:t>focus on a </a:t>
            </a:r>
            <a:r>
              <a:rPr lang="en-US" sz="2000" b="1" i="1" dirty="0">
                <a:solidFill>
                  <a:srgbClr val="221E1F"/>
                </a:solidFill>
                <a:latin typeface="+mn-lt"/>
              </a:rPr>
              <a:t>subset </a:t>
            </a:r>
            <a:r>
              <a:rPr lang="en-US" sz="2000" b="1" dirty="0">
                <a:solidFill>
                  <a:srgbClr val="221E1F"/>
                </a:solidFill>
                <a:latin typeface="+mn-lt"/>
              </a:rPr>
              <a:t>of the grade-level standards. </a:t>
            </a:r>
            <a:endParaRPr lang="en-US" sz="2000" b="1" dirty="0" smtClean="0">
              <a:solidFill>
                <a:srgbClr val="221E1F"/>
              </a:solidFill>
              <a:latin typeface="+mn-lt"/>
            </a:endParaRPr>
          </a:p>
          <a:p>
            <a:endParaRPr lang="en-US" sz="2000" dirty="0">
              <a:solidFill>
                <a:srgbClr val="221E1F"/>
              </a:solidFill>
              <a:latin typeface="+mn-lt"/>
            </a:endParaRPr>
          </a:p>
          <a:p>
            <a:r>
              <a:rPr lang="en-US" sz="2000" dirty="0">
                <a:solidFill>
                  <a:srgbClr val="221E1F"/>
                </a:solidFill>
                <a:latin typeface="+mn-lt"/>
              </a:rPr>
              <a:t>The IABs are a critical component of the system because </a:t>
            </a:r>
            <a:r>
              <a:rPr lang="en-US" sz="2000" b="1" dirty="0">
                <a:solidFill>
                  <a:srgbClr val="221E1F"/>
                </a:solidFill>
                <a:latin typeface="+mn-lt"/>
              </a:rPr>
              <a:t>they can align coherently with a district’s curriculum and assessment </a:t>
            </a:r>
            <a:r>
              <a:rPr lang="en-US" sz="2000" b="1" dirty="0" smtClean="0">
                <a:solidFill>
                  <a:srgbClr val="221E1F"/>
                </a:solidFill>
                <a:latin typeface="+mn-lt"/>
              </a:rPr>
              <a:t>practices </a:t>
            </a:r>
            <a:r>
              <a:rPr lang="en-US" sz="2000" i="1" u="sng" dirty="0" smtClean="0">
                <a:solidFill>
                  <a:srgbClr val="221E1F"/>
                </a:solidFill>
                <a:latin typeface="+mn-lt"/>
              </a:rPr>
              <a:t>and</a:t>
            </a:r>
            <a:r>
              <a:rPr lang="en-US" sz="2000" dirty="0" smtClean="0">
                <a:solidFill>
                  <a:srgbClr val="221E1F"/>
                </a:solidFill>
                <a:latin typeface="+mn-lt"/>
              </a:rPr>
              <a:t> </a:t>
            </a:r>
            <a:r>
              <a:rPr lang="en-US" sz="2000" b="1" dirty="0" smtClean="0">
                <a:solidFill>
                  <a:srgbClr val="221E1F"/>
                </a:solidFill>
                <a:latin typeface="+mn-lt"/>
              </a:rPr>
              <a:t>be </a:t>
            </a:r>
            <a:r>
              <a:rPr lang="en-US" sz="2000" b="1" dirty="0">
                <a:solidFill>
                  <a:srgbClr val="221E1F"/>
                </a:solidFill>
                <a:latin typeface="+mn-lt"/>
              </a:rPr>
              <a:t>administered </a:t>
            </a:r>
            <a:r>
              <a:rPr lang="en-US" sz="2000" b="1" dirty="0" smtClean="0">
                <a:solidFill>
                  <a:srgbClr val="221E1F"/>
                </a:solidFill>
                <a:latin typeface="+mn-lt"/>
              </a:rPr>
              <a:t>off-grade. </a:t>
            </a:r>
            <a:endParaRPr lang="en-US" sz="2000" dirty="0">
              <a:solidFill>
                <a:srgbClr val="221E1F"/>
              </a:solidFill>
              <a:latin typeface="+mn-lt"/>
            </a:endParaRPr>
          </a:p>
        </p:txBody>
      </p:sp>
    </p:spTree>
    <p:extLst>
      <p:ext uri="{BB962C8B-B14F-4D97-AF65-F5344CB8AC3E}">
        <p14:creationId xmlns:p14="http://schemas.microsoft.com/office/powerpoint/2010/main" val="46441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913" y="0"/>
            <a:ext cx="7348054" cy="1013400"/>
          </a:xfrm>
        </p:spPr>
        <p:txBody>
          <a:bodyPr/>
          <a:lstStyle/>
          <a:p>
            <a:pPr algn="ctr"/>
            <a:r>
              <a:rPr lang="en-US" dirty="0" smtClean="0"/>
              <a:t>Using Interim Assessments within the </a:t>
            </a:r>
            <a:br>
              <a:rPr lang="en-US" dirty="0" smtClean="0"/>
            </a:br>
            <a:r>
              <a:rPr lang="en-US" dirty="0" smtClean="0"/>
              <a:t>Academic Calendar</a:t>
            </a:r>
            <a:endParaRPr lang="en-US" dirty="0"/>
          </a:p>
        </p:txBody>
      </p:sp>
      <p:pic>
        <p:nvPicPr>
          <p:cNvPr id="3" name="Picture 2" title="Interim Assessment Academic Calendar"/>
          <p:cNvPicPr>
            <a:picLocks noChangeAspect="1"/>
          </p:cNvPicPr>
          <p:nvPr/>
        </p:nvPicPr>
        <p:blipFill>
          <a:blip r:embed="rId3"/>
          <a:stretch>
            <a:fillRect/>
          </a:stretch>
        </p:blipFill>
        <p:spPr>
          <a:xfrm>
            <a:off x="778028" y="4054654"/>
            <a:ext cx="7407767" cy="2424171"/>
          </a:xfrm>
          <a:prstGeom prst="rect">
            <a:avLst/>
          </a:prstGeom>
        </p:spPr>
      </p:pic>
      <p:sp>
        <p:nvSpPr>
          <p:cNvPr id="4" name="Rectangle 3"/>
          <p:cNvSpPr/>
          <p:nvPr/>
        </p:nvSpPr>
        <p:spPr>
          <a:xfrm>
            <a:off x="65706" y="1325501"/>
            <a:ext cx="8974261" cy="2800767"/>
          </a:xfrm>
          <a:prstGeom prst="rect">
            <a:avLst/>
          </a:prstGeom>
        </p:spPr>
        <p:txBody>
          <a:bodyPr wrap="square">
            <a:spAutoFit/>
          </a:bodyPr>
          <a:lstStyle/>
          <a:p>
            <a:r>
              <a:rPr lang="en-US" sz="2000" dirty="0">
                <a:latin typeface="+mn-lt"/>
              </a:rPr>
              <a:t>The IABs can support educators in </a:t>
            </a:r>
            <a:r>
              <a:rPr lang="en-US" sz="2000" b="1" dirty="0">
                <a:latin typeface="+mn-lt"/>
              </a:rPr>
              <a:t>identifying strengths/ or additional supports for  students</a:t>
            </a:r>
            <a:r>
              <a:rPr lang="en-US" sz="2000" dirty="0">
                <a:latin typeface="+mn-lt"/>
              </a:rPr>
              <a:t> and have the potential </a:t>
            </a:r>
            <a:r>
              <a:rPr lang="en-US" sz="2000" b="1" dirty="0">
                <a:latin typeface="+mn-lt"/>
              </a:rPr>
              <a:t>to directly inform what a teacher should teach next, and to whom. </a:t>
            </a:r>
            <a:endParaRPr lang="en-US" sz="2000" b="1" dirty="0" smtClean="0">
              <a:latin typeface="+mn-lt"/>
            </a:endParaRPr>
          </a:p>
          <a:p>
            <a:endParaRPr lang="en-US" sz="800" dirty="0">
              <a:solidFill>
                <a:srgbClr val="221E1F"/>
              </a:solidFill>
              <a:latin typeface="+mn-lt"/>
            </a:endParaRPr>
          </a:p>
          <a:p>
            <a:r>
              <a:rPr lang="en-US" sz="2000" dirty="0" smtClean="0">
                <a:solidFill>
                  <a:srgbClr val="221E1F"/>
                </a:solidFill>
                <a:latin typeface="+mn-lt"/>
              </a:rPr>
              <a:t>In </a:t>
            </a:r>
            <a:r>
              <a:rPr lang="en-US" sz="2000" dirty="0">
                <a:solidFill>
                  <a:srgbClr val="221E1F"/>
                </a:solidFill>
                <a:latin typeface="+mn-lt"/>
              </a:rPr>
              <a:t>addition to administering the entire IAB as a stop-and-test event, the IABs can also be used in non-standard ways. </a:t>
            </a:r>
            <a:endParaRPr lang="en-US" sz="2000" dirty="0" smtClean="0">
              <a:solidFill>
                <a:srgbClr val="221E1F"/>
              </a:solidFill>
              <a:latin typeface="+mn-lt"/>
            </a:endParaRPr>
          </a:p>
          <a:p>
            <a:endParaRPr lang="en-US" sz="800" dirty="0">
              <a:solidFill>
                <a:srgbClr val="221E1F"/>
              </a:solidFill>
              <a:latin typeface="+mn-lt"/>
            </a:endParaRPr>
          </a:p>
          <a:p>
            <a:r>
              <a:rPr lang="en-US" sz="2000" dirty="0" smtClean="0">
                <a:solidFill>
                  <a:srgbClr val="221E1F"/>
                </a:solidFill>
                <a:latin typeface="+mn-lt"/>
              </a:rPr>
              <a:t>For </a:t>
            </a:r>
            <a:r>
              <a:rPr lang="en-US" sz="2000" dirty="0">
                <a:solidFill>
                  <a:srgbClr val="221E1F"/>
                </a:solidFill>
                <a:latin typeface="+mn-lt"/>
              </a:rPr>
              <a:t>instance, a teacher may use test items from an IAB to illustrate the expectation of the standard, as a do-now exercise in the classroom, or as an exit ticket to check for understanding. </a:t>
            </a:r>
          </a:p>
        </p:txBody>
      </p:sp>
    </p:spTree>
    <p:extLst>
      <p:ext uri="{BB962C8B-B14F-4D97-AF65-F5344CB8AC3E}">
        <p14:creationId xmlns:p14="http://schemas.microsoft.com/office/powerpoint/2010/main" val="154351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aphicFrame>
        <p:nvGraphicFramePr>
          <p:cNvPr id="501" name="Google Shape;501;p59" title="Standard vs Non Standard Administration Table"/>
          <p:cNvGraphicFramePr/>
          <p:nvPr>
            <p:extLst/>
          </p:nvPr>
        </p:nvGraphicFramePr>
        <p:xfrm>
          <a:off x="781540" y="2311326"/>
          <a:ext cx="7753474" cy="3875489"/>
        </p:xfrm>
        <a:graphic>
          <a:graphicData uri="http://schemas.openxmlformats.org/drawingml/2006/table">
            <a:tbl>
              <a:tblPr firstRow="1">
                <a:noFill/>
              </a:tblPr>
              <a:tblGrid>
                <a:gridCol w="3876737">
                  <a:extLst>
                    <a:ext uri="{9D8B030D-6E8A-4147-A177-3AD203B41FA5}">
                      <a16:colId xmlns:a16="http://schemas.microsoft.com/office/drawing/2014/main" val="20000"/>
                    </a:ext>
                  </a:extLst>
                </a:gridCol>
                <a:gridCol w="3876737">
                  <a:extLst>
                    <a:ext uri="{9D8B030D-6E8A-4147-A177-3AD203B41FA5}">
                      <a16:colId xmlns:a16="http://schemas.microsoft.com/office/drawing/2014/main" val="20001"/>
                    </a:ext>
                  </a:extLst>
                </a:gridCol>
              </a:tblGrid>
              <a:tr h="411458">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dirty="0">
                          <a:solidFill>
                            <a:schemeClr val="bg1"/>
                          </a:solidFill>
                          <a:latin typeface="+mn-lt"/>
                          <a:ea typeface="Raleway"/>
                          <a:cs typeface="Raleway"/>
                          <a:sym typeface="Raleway"/>
                        </a:rPr>
                        <a:t>Standardized </a:t>
                      </a:r>
                      <a:r>
                        <a:rPr lang="en" sz="1800" b="1" u="none" strike="noStrike" cap="none" dirty="0" smtClean="0">
                          <a:solidFill>
                            <a:schemeClr val="bg1"/>
                          </a:solidFill>
                          <a:latin typeface="+mn-lt"/>
                          <a:ea typeface="Raleway"/>
                          <a:cs typeface="Raleway"/>
                          <a:sym typeface="Raleway"/>
                        </a:rPr>
                        <a:t>Administration</a:t>
                      </a:r>
                      <a:endParaRPr sz="1800" b="1" u="none" strike="noStrike" cap="none" dirty="0">
                        <a:solidFill>
                          <a:schemeClr val="bg1"/>
                        </a:solidFill>
                        <a:latin typeface="+mn-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dirty="0">
                          <a:solidFill>
                            <a:schemeClr val="bg1"/>
                          </a:solidFill>
                          <a:latin typeface="+mn-lt"/>
                          <a:ea typeface="Raleway"/>
                          <a:cs typeface="Raleway"/>
                          <a:sym typeface="Raleway"/>
                        </a:rPr>
                        <a:t>Non-Standardized Administration</a:t>
                      </a:r>
                      <a:endParaRPr sz="1800" b="1" u="none" strike="noStrike" cap="none" dirty="0">
                        <a:solidFill>
                          <a:schemeClr val="bg1"/>
                        </a:solidFill>
                        <a:latin typeface="+mn-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464031">
                <a:tc>
                  <a:txBody>
                    <a:bodyPr/>
                    <a:lstStyle/>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a:solidFill>
                            <a:schemeClr val="dk1"/>
                          </a:solidFill>
                          <a:latin typeface="+mj-lt"/>
                          <a:ea typeface="Raleway"/>
                          <a:cs typeface="Raleway"/>
                          <a:sym typeface="Raleway"/>
                        </a:rPr>
                        <a:t>Individual and independent </a:t>
                      </a:r>
                      <a:r>
                        <a:rPr lang="en" sz="1700" u="none" strike="noStrike" cap="none" dirty="0" smtClean="0">
                          <a:solidFill>
                            <a:schemeClr val="dk1"/>
                          </a:solidFill>
                          <a:latin typeface="+mj-lt"/>
                          <a:ea typeface="Raleway"/>
                          <a:cs typeface="Raleway"/>
                          <a:sym typeface="Raleway"/>
                        </a:rPr>
                        <a:t>testing</a:t>
                      </a:r>
                    </a:p>
                    <a:p>
                      <a:pPr marL="457200" marR="0" lvl="0" indent="-317500" algn="l" rtl="0">
                        <a:lnSpc>
                          <a:spcPct val="115000"/>
                        </a:lnSpc>
                        <a:spcBef>
                          <a:spcPts val="0"/>
                        </a:spcBef>
                        <a:spcAft>
                          <a:spcPts val="0"/>
                        </a:spcAft>
                        <a:buClr>
                          <a:schemeClr val="dk1"/>
                        </a:buClr>
                        <a:buSzPts val="1400"/>
                        <a:buFont typeface="Raleway"/>
                        <a:buChar char="●"/>
                      </a:pPr>
                      <a:endParaRPr lang="en" sz="1700" u="none" strike="noStrike" cap="none" dirty="0" smtClean="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Single </a:t>
                      </a:r>
                      <a:r>
                        <a:rPr lang="en" sz="1700" u="none" strike="noStrike" cap="none" dirty="0">
                          <a:solidFill>
                            <a:schemeClr val="dk1"/>
                          </a:solidFill>
                          <a:latin typeface="+mj-lt"/>
                          <a:ea typeface="Raleway"/>
                          <a:cs typeface="Raleway"/>
                          <a:sym typeface="Raleway"/>
                        </a:rPr>
                        <a:t>administration allows for a reliable “point-in-time” spot check of student knowledge</a:t>
                      </a:r>
                      <a:endParaRPr sz="1700" u="none" strike="noStrike" cap="none" dirty="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endParaRPr lang="en" sz="1700" u="none" strike="noStrike" cap="none" dirty="0" smtClean="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Following </a:t>
                      </a:r>
                      <a:r>
                        <a:rPr lang="en" sz="1700" u="none" strike="noStrike" cap="none" dirty="0">
                          <a:solidFill>
                            <a:schemeClr val="dk1"/>
                          </a:solidFill>
                          <a:latin typeface="+mj-lt"/>
                          <a:ea typeface="Raleway"/>
                          <a:cs typeface="Raleway"/>
                          <a:sym typeface="Raleway"/>
                        </a:rPr>
                        <a:t>summative policies and procedures, such as a secure test environment (e.g., no cell phones, guiding resources, etc</a:t>
                      </a:r>
                      <a:r>
                        <a:rPr lang="en" sz="1700" u="none" strike="noStrike" cap="none" dirty="0" smtClean="0">
                          <a:solidFill>
                            <a:schemeClr val="dk1"/>
                          </a:solidFill>
                          <a:latin typeface="+mj-lt"/>
                          <a:ea typeface="Raleway"/>
                          <a:cs typeface="Raleway"/>
                          <a:sym typeface="Raleway"/>
                        </a:rPr>
                        <a:t>.)</a:t>
                      </a:r>
                      <a:endParaRPr sz="1700" u="none" strike="noStrike" cap="none" dirty="0">
                        <a:solidFill>
                          <a:schemeClr val="dk1"/>
                        </a:solidFill>
                        <a:latin typeface="+mj-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a:solidFill>
                            <a:schemeClr val="dk1"/>
                          </a:solidFill>
                          <a:latin typeface="+mj-lt"/>
                          <a:ea typeface="Raleway"/>
                          <a:cs typeface="Raleway"/>
                          <a:sym typeface="Raleway"/>
                        </a:rPr>
                        <a:t>Non-secure, non-public</a:t>
                      </a:r>
                      <a:endParaRPr sz="1700" u="none" strike="noStrike" cap="none" dirty="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endParaRPr lang="en" sz="1700" u="none" strike="noStrike" cap="none" dirty="0" smtClean="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Working </a:t>
                      </a:r>
                      <a:r>
                        <a:rPr lang="en" sz="1700" u="none" strike="noStrike" cap="none" dirty="0">
                          <a:solidFill>
                            <a:schemeClr val="dk1"/>
                          </a:solidFill>
                          <a:latin typeface="+mj-lt"/>
                          <a:ea typeface="Raleway"/>
                          <a:cs typeface="Raleway"/>
                          <a:sym typeface="Raleway"/>
                        </a:rPr>
                        <a:t>on assessment items collaboratively</a:t>
                      </a:r>
                      <a:endParaRPr sz="1700" u="none" strike="noStrike" cap="none" dirty="0">
                        <a:solidFill>
                          <a:schemeClr val="dk1"/>
                        </a:solidFill>
                        <a:latin typeface="+mj-lt"/>
                        <a:ea typeface="Raleway"/>
                        <a:cs typeface="Raleway"/>
                        <a:sym typeface="Raleway"/>
                      </a:endParaRPr>
                    </a:p>
                    <a:p>
                      <a:pPr marL="914400" marR="0" lvl="1" indent="-304800" algn="l" rtl="0">
                        <a:lnSpc>
                          <a:spcPct val="115000"/>
                        </a:lnSpc>
                        <a:spcBef>
                          <a:spcPts val="0"/>
                        </a:spcBef>
                        <a:spcAft>
                          <a:spcPts val="0"/>
                        </a:spcAft>
                        <a:buClr>
                          <a:schemeClr val="dk1"/>
                        </a:buClr>
                        <a:buSzPts val="1200"/>
                        <a:buFont typeface="Raleway"/>
                        <a:buChar char="○"/>
                      </a:pPr>
                      <a:r>
                        <a:rPr lang="en" sz="1700" u="none" strike="noStrike" cap="none" dirty="0">
                          <a:solidFill>
                            <a:schemeClr val="dk1"/>
                          </a:solidFill>
                          <a:latin typeface="+mj-lt"/>
                          <a:ea typeface="Raleway"/>
                          <a:cs typeface="Raleway"/>
                          <a:sym typeface="Raleway"/>
                        </a:rPr>
                        <a:t>Students working with other students to answer items</a:t>
                      </a:r>
                      <a:endParaRPr sz="1700" u="none" strike="noStrike" cap="none" dirty="0">
                        <a:solidFill>
                          <a:schemeClr val="dk1"/>
                        </a:solidFill>
                        <a:latin typeface="+mj-lt"/>
                        <a:ea typeface="Raleway"/>
                        <a:cs typeface="Raleway"/>
                        <a:sym typeface="Raleway"/>
                      </a:endParaRPr>
                    </a:p>
                    <a:p>
                      <a:pPr marL="914400" marR="0" lvl="1" indent="-304800" algn="l" rtl="0">
                        <a:lnSpc>
                          <a:spcPct val="115000"/>
                        </a:lnSpc>
                        <a:spcBef>
                          <a:spcPts val="0"/>
                        </a:spcBef>
                        <a:spcAft>
                          <a:spcPts val="0"/>
                        </a:spcAft>
                        <a:buClr>
                          <a:schemeClr val="dk1"/>
                        </a:buClr>
                        <a:buSzPts val="1200"/>
                        <a:buFont typeface="Raleway"/>
                        <a:buChar char="○"/>
                      </a:pPr>
                      <a:r>
                        <a:rPr lang="en" sz="1700" u="none" strike="noStrike" cap="none" dirty="0">
                          <a:solidFill>
                            <a:schemeClr val="dk1"/>
                          </a:solidFill>
                          <a:latin typeface="+mj-lt"/>
                          <a:ea typeface="Raleway"/>
                          <a:cs typeface="Raleway"/>
                          <a:sym typeface="Raleway"/>
                        </a:rPr>
                        <a:t>Teacher guides students through items</a:t>
                      </a:r>
                      <a:endParaRPr sz="1700" u="none" strike="noStrike" cap="none" dirty="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endParaRPr lang="en" sz="1700" u="none" strike="noStrike" cap="none" dirty="0" smtClean="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r>
                        <a:rPr lang="en" sz="1700" u="none" strike="noStrike" cap="none" dirty="0" smtClean="0">
                          <a:solidFill>
                            <a:schemeClr val="dk1"/>
                          </a:solidFill>
                          <a:latin typeface="+mj-lt"/>
                          <a:ea typeface="Raleway"/>
                          <a:cs typeface="Raleway"/>
                          <a:sym typeface="Raleway"/>
                        </a:rPr>
                        <a:t>Students </a:t>
                      </a:r>
                      <a:r>
                        <a:rPr lang="en" sz="1700" u="none" strike="noStrike" cap="none" dirty="0">
                          <a:solidFill>
                            <a:schemeClr val="dk1"/>
                          </a:solidFill>
                          <a:latin typeface="+mj-lt"/>
                          <a:ea typeface="Raleway"/>
                          <a:cs typeface="Raleway"/>
                          <a:sym typeface="Raleway"/>
                        </a:rPr>
                        <a:t>use resources to help them answer questions</a:t>
                      </a:r>
                      <a:endParaRPr sz="1700" u="none" strike="noStrike" cap="none" dirty="0">
                        <a:solidFill>
                          <a:schemeClr val="dk1"/>
                        </a:solidFill>
                        <a:latin typeface="+mj-lt"/>
                        <a:ea typeface="Raleway"/>
                        <a:cs typeface="Raleway"/>
                        <a:sym typeface="Raleway"/>
                      </a:endParaRPr>
                    </a:p>
                  </a:txBody>
                  <a:tcPr marL="68569" marR="68569" marT="68569" marB="68569">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1036689" y="81197"/>
            <a:ext cx="7886700" cy="961024"/>
          </a:xfrm>
        </p:spPr>
        <p:txBody>
          <a:bodyPr>
            <a:normAutofit fontScale="90000"/>
          </a:bodyPr>
          <a:lstStyle/>
          <a:p>
            <a:pPr algn="r"/>
            <a:r>
              <a:rPr lang="en" sz="3600" dirty="0">
                <a:solidFill>
                  <a:schemeClr val="bg1"/>
                </a:solidFill>
              </a:rPr>
              <a:t>Standardized vs. Non-Standardized  </a:t>
            </a:r>
            <a:br>
              <a:rPr lang="en" sz="3600" dirty="0">
                <a:solidFill>
                  <a:schemeClr val="bg1"/>
                </a:solidFill>
              </a:rPr>
            </a:br>
            <a:r>
              <a:rPr lang="en" sz="3600" dirty="0">
                <a:solidFill>
                  <a:schemeClr val="bg1"/>
                </a:solidFill>
              </a:rPr>
              <a:t>Interim Assessment Administration</a:t>
            </a:r>
            <a:endParaRPr lang="en-US" sz="3600" dirty="0">
              <a:solidFill>
                <a:schemeClr val="bg1"/>
              </a:solidFill>
            </a:endParaRPr>
          </a:p>
        </p:txBody>
      </p:sp>
    </p:spTree>
    <p:extLst>
      <p:ext uri="{BB962C8B-B14F-4D97-AF65-F5344CB8AC3E}">
        <p14:creationId xmlns:p14="http://schemas.microsoft.com/office/powerpoint/2010/main" val="2542871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02;p32" title="4 ways to use interim assessment "/>
          <p:cNvGrpSpPr/>
          <p:nvPr/>
        </p:nvGrpSpPr>
        <p:grpSpPr>
          <a:xfrm>
            <a:off x="307088" y="2228635"/>
            <a:ext cx="8496969" cy="3906133"/>
            <a:chOff x="433300" y="1531125"/>
            <a:chExt cx="8268900" cy="3308995"/>
          </a:xfrm>
        </p:grpSpPr>
        <p:pic>
          <p:nvPicPr>
            <p:cNvPr id="3" name="Google Shape;203;p32" title="#1 Quick Check"/>
            <p:cNvPicPr preferRelativeResize="0"/>
            <p:nvPr/>
          </p:nvPicPr>
          <p:blipFill>
            <a:blip r:embed="rId3">
              <a:alphaModFix/>
            </a:blip>
            <a:stretch>
              <a:fillRect/>
            </a:stretch>
          </p:blipFill>
          <p:spPr>
            <a:xfrm>
              <a:off x="433300" y="1531125"/>
              <a:ext cx="4016070" cy="1580174"/>
            </a:xfrm>
            <a:prstGeom prst="rect">
              <a:avLst/>
            </a:prstGeom>
            <a:noFill/>
            <a:ln>
              <a:noFill/>
            </a:ln>
          </p:spPr>
        </p:pic>
        <p:pic>
          <p:nvPicPr>
            <p:cNvPr id="4" name="Google Shape;204;p32" title="# 2 Instructional Activity"/>
            <p:cNvPicPr preferRelativeResize="0"/>
            <p:nvPr/>
          </p:nvPicPr>
          <p:blipFill>
            <a:blip r:embed="rId4">
              <a:alphaModFix/>
            </a:blip>
            <a:stretch>
              <a:fillRect/>
            </a:stretch>
          </p:blipFill>
          <p:spPr>
            <a:xfrm>
              <a:off x="433300" y="3190300"/>
              <a:ext cx="4016075" cy="1649820"/>
            </a:xfrm>
            <a:prstGeom prst="rect">
              <a:avLst/>
            </a:prstGeom>
            <a:noFill/>
            <a:ln>
              <a:noFill/>
            </a:ln>
          </p:spPr>
        </p:pic>
        <p:pic>
          <p:nvPicPr>
            <p:cNvPr id="5" name="Google Shape;205;p32" title="#3 Clarify Expectations"/>
            <p:cNvPicPr preferRelativeResize="0"/>
            <p:nvPr/>
          </p:nvPicPr>
          <p:blipFill>
            <a:blip r:embed="rId5">
              <a:alphaModFix/>
            </a:blip>
            <a:stretch>
              <a:fillRect/>
            </a:stretch>
          </p:blipFill>
          <p:spPr>
            <a:xfrm>
              <a:off x="4686125" y="1531125"/>
              <a:ext cx="4016074" cy="1580175"/>
            </a:xfrm>
            <a:prstGeom prst="rect">
              <a:avLst/>
            </a:prstGeom>
            <a:noFill/>
            <a:ln>
              <a:noFill/>
            </a:ln>
          </p:spPr>
        </p:pic>
        <p:pic>
          <p:nvPicPr>
            <p:cNvPr id="6" name="Google Shape;206;p32" title="# 4 Formal Assessment"/>
            <p:cNvPicPr preferRelativeResize="0"/>
            <p:nvPr/>
          </p:nvPicPr>
          <p:blipFill>
            <a:blip r:embed="rId6">
              <a:alphaModFix/>
            </a:blip>
            <a:stretch>
              <a:fillRect/>
            </a:stretch>
          </p:blipFill>
          <p:spPr>
            <a:xfrm>
              <a:off x="4686125" y="3199125"/>
              <a:ext cx="4016075" cy="1632187"/>
            </a:xfrm>
            <a:prstGeom prst="rect">
              <a:avLst/>
            </a:prstGeom>
            <a:noFill/>
            <a:ln>
              <a:noFill/>
            </a:ln>
          </p:spPr>
        </p:pic>
      </p:grpSp>
      <p:sp>
        <p:nvSpPr>
          <p:cNvPr id="8" name="Title 7"/>
          <p:cNvSpPr>
            <a:spLocks noGrp="1"/>
          </p:cNvSpPr>
          <p:nvPr>
            <p:ph type="ctrTitle"/>
          </p:nvPr>
        </p:nvSpPr>
        <p:spPr>
          <a:xfrm>
            <a:off x="2485853" y="0"/>
            <a:ext cx="5602753" cy="558241"/>
          </a:xfrm>
        </p:spPr>
        <p:txBody>
          <a:bodyPr anchor="t">
            <a:noAutofit/>
          </a:bodyPr>
          <a:lstStyle/>
          <a:p>
            <a:r>
              <a:rPr lang="en-US" sz="3600" dirty="0">
                <a:solidFill>
                  <a:schemeClr val="bg1"/>
                </a:solidFill>
                <a:latin typeface="Calibri" panose="020F0502020204030204" pitchFamily="34" charset="0"/>
                <a:cs typeface="Calibri" panose="020F0502020204030204" pitchFamily="34" charset="0"/>
              </a:rPr>
              <a:t>4 Ways to </a:t>
            </a:r>
            <a:r>
              <a:rPr lang="en-US" sz="3600" dirty="0" smtClean="0">
                <a:solidFill>
                  <a:schemeClr val="bg1"/>
                </a:solidFill>
                <a:latin typeface="Calibri" panose="020F0502020204030204" pitchFamily="34" charset="0"/>
                <a:cs typeface="Calibri" panose="020F0502020204030204" pitchFamily="34" charset="0"/>
              </a:rPr>
              <a:t>Use </a:t>
            </a:r>
            <a:br>
              <a:rPr lang="en-US" sz="3600" dirty="0" smtClean="0">
                <a:solidFill>
                  <a:schemeClr val="bg1"/>
                </a:solidFill>
                <a:latin typeface="Calibri" panose="020F0502020204030204" pitchFamily="34" charset="0"/>
                <a:cs typeface="Calibri" panose="020F0502020204030204" pitchFamily="34" charset="0"/>
              </a:rPr>
            </a:br>
            <a:r>
              <a:rPr lang="en-US" sz="3600" dirty="0" smtClean="0">
                <a:solidFill>
                  <a:schemeClr val="bg1"/>
                </a:solidFill>
                <a:latin typeface="Calibri" panose="020F0502020204030204" pitchFamily="34" charset="0"/>
                <a:cs typeface="Calibri" panose="020F0502020204030204" pitchFamily="34" charset="0"/>
              </a:rPr>
              <a:t>Interim Assessments</a:t>
            </a:r>
            <a:r>
              <a:rPr lang="en-US" sz="3600" dirty="0">
                <a:solidFill>
                  <a:schemeClr val="bg1"/>
                </a:solidFill>
                <a:latin typeface="Calibri" panose="020F0502020204030204" pitchFamily="34" charset="0"/>
                <a:cs typeface="Calibri" panose="020F0502020204030204" pitchFamily="34" charset="0"/>
              </a:rPr>
              <a:t/>
            </a:r>
            <a:br>
              <a:rPr lang="en-US" sz="3600" dirty="0">
                <a:solidFill>
                  <a:schemeClr val="bg1"/>
                </a:solidFill>
                <a:latin typeface="Calibri" panose="020F0502020204030204" pitchFamily="34" charset="0"/>
                <a:cs typeface="Calibri" panose="020F0502020204030204" pitchFamily="34" charset="0"/>
              </a:rPr>
            </a:br>
            <a:endParaRPr lang="en-US" sz="3600" dirty="0">
              <a:solidFill>
                <a:schemeClr val="bg1"/>
              </a:solidFill>
            </a:endParaRPr>
          </a:p>
        </p:txBody>
      </p:sp>
    </p:spTree>
    <p:extLst>
      <p:ext uri="{BB962C8B-B14F-4D97-AF65-F5344CB8AC3E}">
        <p14:creationId xmlns:p14="http://schemas.microsoft.com/office/powerpoint/2010/main" val="1889790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81838" y="111581"/>
            <a:ext cx="7152300" cy="638556"/>
          </a:xfrm>
        </p:spPr>
        <p:txBody>
          <a:bodyPr anchor="t">
            <a:noAutofit/>
          </a:bodyPr>
          <a:lstStyle/>
          <a:p>
            <a:r>
              <a:rPr lang="en-US" sz="3600" dirty="0" smtClean="0">
                <a:solidFill>
                  <a:schemeClr val="tx1"/>
                </a:solidFill>
                <a:latin typeface="Calibri" panose="020F0502020204030204" pitchFamily="34" charset="0"/>
                <a:cs typeface="Calibri" panose="020F0502020204030204" pitchFamily="34" charset="0"/>
              </a:rPr>
              <a:t># 1 Quick Check</a:t>
            </a:r>
            <a:endParaRPr lang="en-US" sz="3600" dirty="0">
              <a:solidFill>
                <a:schemeClr val="tx1"/>
              </a:solidFill>
            </a:endParaRPr>
          </a:p>
        </p:txBody>
      </p:sp>
      <p:sp>
        <p:nvSpPr>
          <p:cNvPr id="10" name="TextBox 9"/>
          <p:cNvSpPr txBox="1"/>
          <p:nvPr/>
        </p:nvSpPr>
        <p:spPr>
          <a:xfrm>
            <a:off x="1881838" y="0"/>
            <a:ext cx="3131957" cy="1200329"/>
          </a:xfrm>
          <a:prstGeom prst="rect">
            <a:avLst/>
          </a:prstGeom>
          <a:noFill/>
        </p:spPr>
        <p:txBody>
          <a:bodyPr wrap="square" rtlCol="0">
            <a:spAutoFit/>
          </a:bodyPr>
          <a:lstStyle/>
          <a:p>
            <a:r>
              <a:rPr lang="en-US" sz="2400" b="1" dirty="0" smtClean="0"/>
              <a:t>Interim Assessment Block (IAB) </a:t>
            </a:r>
          </a:p>
          <a:p>
            <a:r>
              <a:rPr lang="en-US" sz="2400" b="1" dirty="0"/>
              <a:t>o</a:t>
            </a:r>
            <a:r>
              <a:rPr lang="en-US" sz="2400" b="1" dirty="0" smtClean="0"/>
              <a:t>r Focused (IAB)</a:t>
            </a:r>
            <a:endParaRPr lang="en-US" sz="2400" b="1" dirty="0"/>
          </a:p>
        </p:txBody>
      </p:sp>
      <p:sp>
        <p:nvSpPr>
          <p:cNvPr id="11" name="TextBox 10"/>
          <p:cNvSpPr txBox="1"/>
          <p:nvPr/>
        </p:nvSpPr>
        <p:spPr>
          <a:xfrm>
            <a:off x="649896" y="1254793"/>
            <a:ext cx="3599054" cy="738664"/>
          </a:xfrm>
          <a:prstGeom prst="rect">
            <a:avLst/>
          </a:prstGeom>
          <a:noFill/>
        </p:spPr>
        <p:txBody>
          <a:bodyPr wrap="square" rtlCol="0">
            <a:spAutoFit/>
          </a:bodyPr>
          <a:lstStyle/>
          <a:p>
            <a:pPr algn="ctr"/>
            <a:r>
              <a:rPr lang="en-US" b="1" i="1" dirty="0" smtClean="0"/>
              <a:t>Grade 5 - Claim 2 Writing: Target</a:t>
            </a:r>
            <a:r>
              <a:rPr lang="en-US" b="1" i="1" dirty="0"/>
              <a:t>: </a:t>
            </a:r>
            <a:r>
              <a:rPr lang="en-US" b="1" i="1" dirty="0" smtClean="0"/>
              <a:t>3 (Write/revise </a:t>
            </a:r>
            <a:r>
              <a:rPr lang="en-US" b="1" i="1" dirty="0"/>
              <a:t>Brief </a:t>
            </a:r>
            <a:r>
              <a:rPr lang="en-US" b="1" i="1" dirty="0" smtClean="0"/>
              <a:t>Texts), Hot Text Item</a:t>
            </a:r>
            <a:endParaRPr lang="en-US" b="1" i="1" dirty="0"/>
          </a:p>
          <a:p>
            <a:endParaRPr lang="en-US" dirty="0"/>
          </a:p>
        </p:txBody>
      </p:sp>
      <p:pic>
        <p:nvPicPr>
          <p:cNvPr id="12" name="Picture 11" title="Grade 5 - Claim 2 Writing: Target: 3 (Write/revise Brief Texts), Hot Text Item"/>
          <p:cNvPicPr>
            <a:picLocks noChangeAspect="1"/>
          </p:cNvPicPr>
          <p:nvPr/>
        </p:nvPicPr>
        <p:blipFill>
          <a:blip r:embed="rId3"/>
          <a:stretch>
            <a:fillRect/>
          </a:stretch>
        </p:blipFill>
        <p:spPr>
          <a:xfrm>
            <a:off x="187164" y="2369987"/>
            <a:ext cx="8846974" cy="3647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Google Shape;203;p32" title="#1 Quick Check"/>
          <p:cNvPicPr preferRelativeResize="0"/>
          <p:nvPr/>
        </p:nvPicPr>
        <p:blipFill>
          <a:blip r:embed="rId4">
            <a:alphaModFix/>
          </a:blip>
          <a:stretch>
            <a:fillRect/>
          </a:stretch>
        </p:blipFill>
        <p:spPr>
          <a:xfrm>
            <a:off x="5017161" y="0"/>
            <a:ext cx="4126839" cy="1865331"/>
          </a:xfrm>
          <a:prstGeom prst="rect">
            <a:avLst/>
          </a:prstGeom>
          <a:noFill/>
          <a:ln>
            <a:noFill/>
          </a:ln>
        </p:spPr>
      </p:pic>
    </p:spTree>
    <p:extLst>
      <p:ext uri="{BB962C8B-B14F-4D97-AF65-F5344CB8AC3E}">
        <p14:creationId xmlns:p14="http://schemas.microsoft.com/office/powerpoint/2010/main" val="264898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81838" y="111581"/>
            <a:ext cx="7152300" cy="638556"/>
          </a:xfrm>
        </p:spPr>
        <p:txBody>
          <a:bodyPr anchor="t">
            <a:noAutofit/>
          </a:bodyPr>
          <a:lstStyle/>
          <a:p>
            <a:r>
              <a:rPr lang="en-US" sz="3600" dirty="0" smtClean="0">
                <a:solidFill>
                  <a:schemeClr val="tx1"/>
                </a:solidFill>
                <a:latin typeface="Calibri" panose="020F0502020204030204" pitchFamily="34" charset="0"/>
                <a:cs typeface="Calibri" panose="020F0502020204030204" pitchFamily="34" charset="0"/>
              </a:rPr>
              <a:t># 1 Quick Check</a:t>
            </a:r>
            <a:endParaRPr lang="en-US" sz="3600" dirty="0">
              <a:solidFill>
                <a:schemeClr val="tx1"/>
              </a:solidFill>
            </a:endParaRPr>
          </a:p>
        </p:txBody>
      </p:sp>
      <p:pic>
        <p:nvPicPr>
          <p:cNvPr id="9" name="Google Shape;204;p32" title="# 2 Instructional Activity"/>
          <p:cNvPicPr preferRelativeResize="0"/>
          <p:nvPr/>
        </p:nvPicPr>
        <p:blipFill>
          <a:blip r:embed="rId3">
            <a:alphaModFix/>
          </a:blip>
          <a:stretch>
            <a:fillRect/>
          </a:stretch>
        </p:blipFill>
        <p:spPr>
          <a:xfrm>
            <a:off x="5017155" y="0"/>
            <a:ext cx="4126845" cy="1947545"/>
          </a:xfrm>
          <a:prstGeom prst="rect">
            <a:avLst/>
          </a:prstGeom>
          <a:noFill/>
          <a:ln>
            <a:noFill/>
          </a:ln>
        </p:spPr>
      </p:pic>
      <p:sp>
        <p:nvSpPr>
          <p:cNvPr id="10" name="TextBox 9"/>
          <p:cNvSpPr txBox="1"/>
          <p:nvPr/>
        </p:nvSpPr>
        <p:spPr>
          <a:xfrm>
            <a:off x="1771976" y="0"/>
            <a:ext cx="3131957" cy="1200329"/>
          </a:xfrm>
          <a:prstGeom prst="rect">
            <a:avLst/>
          </a:prstGeom>
          <a:noFill/>
        </p:spPr>
        <p:txBody>
          <a:bodyPr wrap="square" rtlCol="0">
            <a:spAutoFit/>
          </a:bodyPr>
          <a:lstStyle/>
          <a:p>
            <a:r>
              <a:rPr lang="en-US" sz="2400" b="1" dirty="0" smtClean="0"/>
              <a:t>Interim Assessment Block (IAB) </a:t>
            </a:r>
          </a:p>
          <a:p>
            <a:r>
              <a:rPr lang="en-US" sz="2400" b="1" dirty="0"/>
              <a:t>o</a:t>
            </a:r>
            <a:r>
              <a:rPr lang="en-US" sz="2400" b="1" dirty="0" smtClean="0"/>
              <a:t>r Focused (IAB)</a:t>
            </a:r>
            <a:endParaRPr lang="en-US" sz="2400" b="1" dirty="0"/>
          </a:p>
        </p:txBody>
      </p:sp>
      <p:pic>
        <p:nvPicPr>
          <p:cNvPr id="7" name="Picture 6" title="Grade 5 - Claim 1 Reading: Target: 2 (Central Ideas: Identify or summarize central ideas/ key events), Multiple Select Item"/>
          <p:cNvPicPr>
            <a:picLocks noChangeAspect="1"/>
          </p:cNvPicPr>
          <p:nvPr/>
        </p:nvPicPr>
        <p:blipFill>
          <a:blip r:embed="rId4"/>
          <a:stretch>
            <a:fillRect/>
          </a:stretch>
        </p:blipFill>
        <p:spPr>
          <a:xfrm>
            <a:off x="1445392" y="2045476"/>
            <a:ext cx="6071541" cy="4408673"/>
          </a:xfrm>
          <a:prstGeom prst="rect">
            <a:avLst/>
          </a:prstGeom>
        </p:spPr>
      </p:pic>
      <p:sp>
        <p:nvSpPr>
          <p:cNvPr id="12" name="TextBox 11"/>
          <p:cNvSpPr txBox="1"/>
          <p:nvPr/>
        </p:nvSpPr>
        <p:spPr>
          <a:xfrm>
            <a:off x="153313" y="1200329"/>
            <a:ext cx="4544623" cy="954107"/>
          </a:xfrm>
          <a:prstGeom prst="rect">
            <a:avLst/>
          </a:prstGeom>
          <a:noFill/>
        </p:spPr>
        <p:txBody>
          <a:bodyPr wrap="square" rtlCol="0">
            <a:spAutoFit/>
          </a:bodyPr>
          <a:lstStyle/>
          <a:p>
            <a:pPr algn="ctr"/>
            <a:r>
              <a:rPr lang="en-US" b="1" i="1" dirty="0" smtClean="0"/>
              <a:t>Grade 5 - Claim 1 Reading: Target</a:t>
            </a:r>
            <a:r>
              <a:rPr lang="en-US" b="1" i="1" dirty="0"/>
              <a:t>: </a:t>
            </a:r>
            <a:r>
              <a:rPr lang="en-US" b="1" i="1" dirty="0" smtClean="0"/>
              <a:t>2 (Central Ideas: </a:t>
            </a:r>
            <a:r>
              <a:rPr lang="en-US" b="1" i="1" dirty="0"/>
              <a:t>Identify or summarize central ideas/ key events</a:t>
            </a:r>
            <a:r>
              <a:rPr lang="en-US" b="1" i="1" dirty="0" smtClean="0"/>
              <a:t>), Multiple Select Item</a:t>
            </a:r>
            <a:endParaRPr lang="en-US" b="1" i="1" dirty="0"/>
          </a:p>
          <a:p>
            <a:endParaRPr lang="en-US" dirty="0"/>
          </a:p>
        </p:txBody>
      </p:sp>
      <p:pic>
        <p:nvPicPr>
          <p:cNvPr id="11" name="Picture 10" title="Grade 5 - Claim 1 Reading: Target: 2 (Central Ideas: Identify or summarize central ideas/ key events), Multiple Select Item"/>
          <p:cNvPicPr>
            <a:picLocks noChangeAspect="1"/>
          </p:cNvPicPr>
          <p:nvPr/>
        </p:nvPicPr>
        <p:blipFill>
          <a:blip r:embed="rId5"/>
          <a:stretch>
            <a:fillRect/>
          </a:stretch>
        </p:blipFill>
        <p:spPr>
          <a:xfrm>
            <a:off x="389489" y="2397737"/>
            <a:ext cx="8497165" cy="3810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711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Grade 8 - Claim 2 Writing: "/>
          <p:cNvPicPr>
            <a:picLocks noChangeAspect="1"/>
          </p:cNvPicPr>
          <p:nvPr/>
        </p:nvPicPr>
        <p:blipFill>
          <a:blip r:embed="rId3"/>
          <a:stretch>
            <a:fillRect/>
          </a:stretch>
        </p:blipFill>
        <p:spPr>
          <a:xfrm>
            <a:off x="443193" y="1865332"/>
            <a:ext cx="8317526" cy="2864286"/>
          </a:xfrm>
          <a:prstGeom prst="rect">
            <a:avLst/>
          </a:prstGeom>
        </p:spPr>
      </p:pic>
      <p:sp>
        <p:nvSpPr>
          <p:cNvPr id="8" name="Title 7"/>
          <p:cNvSpPr>
            <a:spLocks noGrp="1"/>
          </p:cNvSpPr>
          <p:nvPr>
            <p:ph type="title"/>
          </p:nvPr>
        </p:nvSpPr>
        <p:spPr>
          <a:xfrm>
            <a:off x="1881838" y="111581"/>
            <a:ext cx="7152300" cy="638556"/>
          </a:xfrm>
        </p:spPr>
        <p:txBody>
          <a:bodyPr anchor="t">
            <a:noAutofit/>
          </a:bodyPr>
          <a:lstStyle/>
          <a:p>
            <a:r>
              <a:rPr lang="en-US" sz="3600" dirty="0" smtClean="0">
                <a:solidFill>
                  <a:schemeClr val="tx1"/>
                </a:solidFill>
                <a:latin typeface="Calibri" panose="020F0502020204030204" pitchFamily="34" charset="0"/>
                <a:cs typeface="Calibri" panose="020F0502020204030204" pitchFamily="34" charset="0"/>
              </a:rPr>
              <a:t># 1 Quick Check</a:t>
            </a:r>
            <a:endParaRPr lang="en-US" sz="3600" dirty="0">
              <a:solidFill>
                <a:schemeClr val="tx1"/>
              </a:solidFill>
            </a:endParaRPr>
          </a:p>
        </p:txBody>
      </p:sp>
      <p:pic>
        <p:nvPicPr>
          <p:cNvPr id="9" name="Google Shape;205;p32" title="#3 Clarify Expectations"/>
          <p:cNvPicPr preferRelativeResize="0"/>
          <p:nvPr/>
        </p:nvPicPr>
        <p:blipFill>
          <a:blip r:embed="rId4">
            <a:alphaModFix/>
          </a:blip>
          <a:stretch>
            <a:fillRect/>
          </a:stretch>
        </p:blipFill>
        <p:spPr>
          <a:xfrm>
            <a:off x="5017156" y="0"/>
            <a:ext cx="4126844" cy="1865332"/>
          </a:xfrm>
          <a:prstGeom prst="rect">
            <a:avLst/>
          </a:prstGeom>
          <a:noFill/>
          <a:ln>
            <a:noFill/>
          </a:ln>
        </p:spPr>
      </p:pic>
      <p:sp>
        <p:nvSpPr>
          <p:cNvPr id="10" name="TextBox 9"/>
          <p:cNvSpPr txBox="1"/>
          <p:nvPr/>
        </p:nvSpPr>
        <p:spPr>
          <a:xfrm>
            <a:off x="1881838" y="0"/>
            <a:ext cx="3131957" cy="1200329"/>
          </a:xfrm>
          <a:prstGeom prst="rect">
            <a:avLst/>
          </a:prstGeom>
          <a:noFill/>
        </p:spPr>
        <p:txBody>
          <a:bodyPr wrap="square" rtlCol="0">
            <a:spAutoFit/>
          </a:bodyPr>
          <a:lstStyle/>
          <a:p>
            <a:r>
              <a:rPr lang="en-US" sz="2400" b="1" dirty="0" smtClean="0"/>
              <a:t>Interim Assessment Block (IAB) </a:t>
            </a:r>
          </a:p>
          <a:p>
            <a:r>
              <a:rPr lang="en-US" sz="2400" b="1" dirty="0"/>
              <a:t>o</a:t>
            </a:r>
            <a:r>
              <a:rPr lang="en-US" sz="2400" b="1" dirty="0" smtClean="0"/>
              <a:t>r Focused (IAB)</a:t>
            </a:r>
            <a:endParaRPr lang="en-US" sz="2400" b="1" dirty="0"/>
          </a:p>
        </p:txBody>
      </p:sp>
      <p:sp>
        <p:nvSpPr>
          <p:cNvPr id="11" name="TextBox 10"/>
          <p:cNvSpPr txBox="1"/>
          <p:nvPr/>
        </p:nvSpPr>
        <p:spPr>
          <a:xfrm>
            <a:off x="317576" y="1200329"/>
            <a:ext cx="4621279" cy="954107"/>
          </a:xfrm>
          <a:prstGeom prst="rect">
            <a:avLst/>
          </a:prstGeom>
          <a:noFill/>
        </p:spPr>
        <p:txBody>
          <a:bodyPr wrap="square" rtlCol="0">
            <a:spAutoFit/>
          </a:bodyPr>
          <a:lstStyle/>
          <a:p>
            <a:pPr algn="ctr"/>
            <a:r>
              <a:rPr lang="en-US" b="1" i="1" dirty="0" smtClean="0"/>
              <a:t>Grade 8 - Claim 2 Writing: </a:t>
            </a:r>
          </a:p>
          <a:p>
            <a:pPr algn="ctr"/>
            <a:r>
              <a:rPr lang="en-US" b="1" i="1" dirty="0" smtClean="0"/>
              <a:t>Target</a:t>
            </a:r>
            <a:r>
              <a:rPr lang="en-US" b="1" i="1" dirty="0"/>
              <a:t>: </a:t>
            </a:r>
            <a:r>
              <a:rPr lang="en-US" b="1" i="1" dirty="0" smtClean="0"/>
              <a:t>3 (Write/revise </a:t>
            </a:r>
            <a:r>
              <a:rPr lang="en-US" b="1" i="1" dirty="0"/>
              <a:t>Brief </a:t>
            </a:r>
            <a:r>
              <a:rPr lang="en-US" b="1" i="1" dirty="0" smtClean="0"/>
              <a:t>Texts), Short Answer/ Constructed Response Item</a:t>
            </a:r>
            <a:endParaRPr lang="en-US" b="1" i="1" dirty="0"/>
          </a:p>
          <a:p>
            <a:endParaRPr lang="en-US" dirty="0"/>
          </a:p>
        </p:txBody>
      </p:sp>
      <p:pic>
        <p:nvPicPr>
          <p:cNvPr id="3" name="Picture 2" title="Grade 8 - Claim 2 Writing: "/>
          <p:cNvPicPr>
            <a:picLocks noChangeAspect="1"/>
          </p:cNvPicPr>
          <p:nvPr/>
        </p:nvPicPr>
        <p:blipFill>
          <a:blip r:embed="rId5"/>
          <a:stretch>
            <a:fillRect/>
          </a:stretch>
        </p:blipFill>
        <p:spPr>
          <a:xfrm>
            <a:off x="393980" y="4729618"/>
            <a:ext cx="8397875" cy="17068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230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3" descr="picture of zippers " title="connecting formative assessment practices, interim assessments, and summative assessments"/>
          <p:cNvPicPr preferRelativeResize="0"/>
          <p:nvPr/>
        </p:nvPicPr>
        <p:blipFill rotWithShape="1">
          <a:blip r:embed="rId3">
            <a:alphaModFix/>
          </a:blip>
          <a:srcRect/>
          <a:stretch/>
        </p:blipFill>
        <p:spPr>
          <a:xfrm>
            <a:off x="130525" y="2628075"/>
            <a:ext cx="4267201" cy="2824152"/>
          </a:xfrm>
          <a:prstGeom prst="rect">
            <a:avLst/>
          </a:prstGeom>
          <a:noFill/>
          <a:ln>
            <a:noFill/>
          </a:ln>
        </p:spPr>
      </p:pic>
      <p:sp>
        <p:nvSpPr>
          <p:cNvPr id="113" name="Google Shape;113;p3"/>
          <p:cNvSpPr txBox="1"/>
          <p:nvPr/>
        </p:nvSpPr>
        <p:spPr>
          <a:xfrm>
            <a:off x="968425" y="5598325"/>
            <a:ext cx="2591400" cy="35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Photo by</a:t>
            </a:r>
            <a:r>
              <a:rPr lang="en-US" sz="1100" b="0" i="0" u="none" strike="noStrike" cap="none">
                <a:solidFill>
                  <a:schemeClr val="dk1"/>
                </a:solidFill>
                <a:uFill>
                  <a:noFill/>
                </a:u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100" b="0" i="0" u="sng" strike="noStrike" cap="none">
                <a:solidFill>
                  <a:schemeClr val="hlink"/>
                </a:solidFill>
                <a:latin typeface="Arial"/>
                <a:ea typeface="Arial"/>
                <a:cs typeface="Arial"/>
                <a:sym typeface="Arial"/>
                <a:hlinkClick r:id="rId4"/>
              </a:rPr>
              <a:t>Tomas Sobek</a:t>
            </a:r>
            <a:r>
              <a:rPr lang="en-US" sz="1100" b="0" i="0" u="none" strike="noStrike" cap="none">
                <a:solidFill>
                  <a:schemeClr val="dk1"/>
                </a:solidFill>
                <a:latin typeface="Arial"/>
                <a:ea typeface="Arial"/>
                <a:cs typeface="Arial"/>
                <a:sym typeface="Arial"/>
              </a:rPr>
              <a:t> on</a:t>
            </a:r>
            <a:r>
              <a:rPr lang="en-US" sz="1100" b="0" i="0" u="none" strike="noStrike" cap="none">
                <a:solidFill>
                  <a:schemeClr val="dk1"/>
                </a:solidFill>
                <a:uFill>
                  <a:noFill/>
                </a:u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100" b="0" i="0" u="sng" strike="noStrike" cap="none">
                <a:solidFill>
                  <a:schemeClr val="hlink"/>
                </a:solidFill>
                <a:latin typeface="Arial"/>
                <a:ea typeface="Arial"/>
                <a:cs typeface="Arial"/>
                <a:sym typeface="Arial"/>
                <a:hlinkClick r:id="rId5"/>
              </a:rPr>
              <a:t>Unsplash</a:t>
            </a:r>
            <a:endParaRPr sz="1400" b="0" i="0" u="none" strike="noStrike" cap="none">
              <a:solidFill>
                <a:srgbClr val="000000"/>
              </a:solidFill>
              <a:latin typeface="Arial"/>
              <a:ea typeface="Arial"/>
              <a:cs typeface="Arial"/>
              <a:sym typeface="Arial"/>
            </a:endParaRPr>
          </a:p>
        </p:txBody>
      </p:sp>
      <p:sp>
        <p:nvSpPr>
          <p:cNvPr id="114" name="Google Shape;114;p3"/>
          <p:cNvSpPr txBox="1">
            <a:spLocks noGrp="1"/>
          </p:cNvSpPr>
          <p:nvPr>
            <p:ph type="body" idx="1"/>
          </p:nvPr>
        </p:nvSpPr>
        <p:spPr>
          <a:xfrm>
            <a:off x="4572000" y="1484900"/>
            <a:ext cx="4498200" cy="4348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t>Participants will build assessment literacy and improve practice by </a:t>
            </a:r>
            <a:r>
              <a:rPr lang="en-US" b="1" dirty="0"/>
              <a:t>connecting formative assessment practices, interim assessments, and summative assessments</a:t>
            </a:r>
            <a:r>
              <a:rPr lang="en-US" dirty="0"/>
              <a:t> to continually improve access and outcomes for each and every learner in their care.</a:t>
            </a:r>
            <a:endParaRPr dirty="0"/>
          </a:p>
        </p:txBody>
      </p:sp>
      <p:sp>
        <p:nvSpPr>
          <p:cNvPr id="115" name="Google Shape;115;p3"/>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Series Outcome</a:t>
            </a:r>
            <a:endParaRPr>
              <a:solidFill>
                <a:schemeClr val="lt1"/>
              </a:solidFill>
            </a:endParaRPr>
          </a:p>
        </p:txBody>
      </p:sp>
    </p:spTree>
    <p:extLst>
      <p:ext uri="{BB962C8B-B14F-4D97-AF65-F5344CB8AC3E}">
        <p14:creationId xmlns:p14="http://schemas.microsoft.com/office/powerpoint/2010/main" val="2306487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838" y="111581"/>
            <a:ext cx="7152300" cy="652151"/>
          </a:xfrm>
        </p:spPr>
        <p:txBody>
          <a:bodyPr/>
          <a:lstStyle/>
          <a:p>
            <a:r>
              <a:rPr lang="en-US" dirty="0" smtClean="0"/>
              <a:t>Additional Use Cases</a:t>
            </a:r>
            <a:endParaRPr lang="en-US" dirty="0"/>
          </a:p>
        </p:txBody>
      </p:sp>
      <p:pic>
        <p:nvPicPr>
          <p:cNvPr id="4" name="Picture 3" title="5th grade IAB table"/>
          <p:cNvPicPr>
            <a:picLocks noChangeAspect="1"/>
          </p:cNvPicPr>
          <p:nvPr/>
        </p:nvPicPr>
        <p:blipFill>
          <a:blip r:embed="rId3"/>
          <a:stretch>
            <a:fillRect/>
          </a:stretch>
        </p:blipFill>
        <p:spPr>
          <a:xfrm>
            <a:off x="2465575" y="997763"/>
            <a:ext cx="6568563" cy="4576349"/>
          </a:xfrm>
          <a:prstGeom prst="rect">
            <a:avLst/>
          </a:prstGeom>
          <a:effectLst/>
        </p:spPr>
      </p:pic>
      <p:sp>
        <p:nvSpPr>
          <p:cNvPr id="5" name="TextBox 4"/>
          <p:cNvSpPr txBox="1"/>
          <p:nvPr/>
        </p:nvSpPr>
        <p:spPr>
          <a:xfrm>
            <a:off x="130193" y="1568659"/>
            <a:ext cx="1911927" cy="2862322"/>
          </a:xfrm>
          <a:prstGeom prst="rect">
            <a:avLst/>
          </a:prstGeom>
          <a:noFill/>
          <a:ln>
            <a:solidFill>
              <a:schemeClr val="tx1"/>
            </a:solidFill>
          </a:ln>
        </p:spPr>
        <p:txBody>
          <a:bodyPr wrap="square" rtlCol="0">
            <a:spAutoFit/>
          </a:bodyPr>
          <a:lstStyle/>
          <a:p>
            <a:r>
              <a:rPr lang="en-US" sz="1800" b="1" dirty="0" smtClean="0"/>
              <a:t>Scenario 1:</a:t>
            </a:r>
          </a:p>
          <a:p>
            <a:endParaRPr lang="en-US" sz="1800" b="1" dirty="0"/>
          </a:p>
          <a:p>
            <a:r>
              <a:rPr lang="en-US" sz="1800" b="1" dirty="0" smtClean="0"/>
              <a:t>Educator is wanting </a:t>
            </a:r>
            <a:r>
              <a:rPr lang="en-US" sz="1800" b="1" dirty="0"/>
              <a:t>to increase proficiency in student </a:t>
            </a:r>
            <a:r>
              <a:rPr lang="en-US" sz="1800" b="1" dirty="0" smtClean="0"/>
              <a:t>writing using the Interim Assessments</a:t>
            </a:r>
            <a:endParaRPr lang="en-US" sz="1800" b="1" dirty="0"/>
          </a:p>
        </p:txBody>
      </p:sp>
      <p:sp>
        <p:nvSpPr>
          <p:cNvPr id="6" name="Rectangle 5"/>
          <p:cNvSpPr/>
          <p:nvPr/>
        </p:nvSpPr>
        <p:spPr>
          <a:xfrm>
            <a:off x="2183272" y="4199904"/>
            <a:ext cx="6887992" cy="276999"/>
          </a:xfrm>
          <a:prstGeom prst="rect">
            <a:avLst/>
          </a:prstGeom>
          <a:ln w="28575">
            <a:solidFill>
              <a:srgbClr val="FF0000"/>
            </a:solidFill>
          </a:ln>
        </p:spPr>
        <p:txBody>
          <a:bodyPr wrap="square">
            <a:spAutoFit/>
          </a:bodyPr>
          <a:lstStyle/>
          <a:p>
            <a:r>
              <a:rPr lang="en-US" sz="1200" b="1" dirty="0" smtClean="0">
                <a:solidFill>
                  <a:srgbClr val="FF0000"/>
                </a:solidFill>
              </a:rPr>
              <a:t>1</a:t>
            </a:r>
            <a:endParaRPr lang="en-US" sz="1200" dirty="0">
              <a:solidFill>
                <a:srgbClr val="FF0000"/>
              </a:solidFill>
            </a:endParaRPr>
          </a:p>
        </p:txBody>
      </p:sp>
      <p:sp>
        <p:nvSpPr>
          <p:cNvPr id="8" name="Rectangle 7"/>
          <p:cNvSpPr/>
          <p:nvPr/>
        </p:nvSpPr>
        <p:spPr>
          <a:xfrm>
            <a:off x="2183272" y="4455839"/>
            <a:ext cx="6887992" cy="276999"/>
          </a:xfrm>
          <a:prstGeom prst="rect">
            <a:avLst/>
          </a:prstGeom>
          <a:ln w="28575">
            <a:solidFill>
              <a:srgbClr val="FF0000"/>
            </a:solidFill>
          </a:ln>
        </p:spPr>
        <p:txBody>
          <a:bodyPr wrap="square">
            <a:spAutoFit/>
          </a:bodyPr>
          <a:lstStyle/>
          <a:p>
            <a:r>
              <a:rPr lang="en-US" sz="1200" b="1" dirty="0" smtClean="0">
                <a:solidFill>
                  <a:srgbClr val="FF0000"/>
                </a:solidFill>
              </a:rPr>
              <a:t>2</a:t>
            </a:r>
            <a:endParaRPr lang="en-US" sz="1200" dirty="0">
              <a:solidFill>
                <a:srgbClr val="FF0000"/>
              </a:solidFill>
            </a:endParaRPr>
          </a:p>
        </p:txBody>
      </p:sp>
      <p:sp>
        <p:nvSpPr>
          <p:cNvPr id="9" name="Rectangle 8"/>
          <p:cNvSpPr/>
          <p:nvPr/>
        </p:nvSpPr>
        <p:spPr>
          <a:xfrm>
            <a:off x="2183272" y="5282602"/>
            <a:ext cx="6887992" cy="276999"/>
          </a:xfrm>
          <a:prstGeom prst="rect">
            <a:avLst/>
          </a:prstGeom>
          <a:ln w="28575">
            <a:solidFill>
              <a:srgbClr val="FF0000"/>
            </a:solidFill>
          </a:ln>
        </p:spPr>
        <p:txBody>
          <a:bodyPr wrap="square">
            <a:spAutoFit/>
          </a:bodyPr>
          <a:lstStyle/>
          <a:p>
            <a:r>
              <a:rPr lang="en-US" sz="1200" b="1" dirty="0" smtClean="0">
                <a:solidFill>
                  <a:srgbClr val="FF0000"/>
                </a:solidFill>
              </a:rPr>
              <a:t>5</a:t>
            </a:r>
            <a:endParaRPr lang="en-US" sz="1200" dirty="0">
              <a:solidFill>
                <a:srgbClr val="FF0000"/>
              </a:solidFill>
            </a:endParaRPr>
          </a:p>
        </p:txBody>
      </p:sp>
      <p:sp>
        <p:nvSpPr>
          <p:cNvPr id="10" name="Rectangle 9"/>
          <p:cNvSpPr/>
          <p:nvPr/>
        </p:nvSpPr>
        <p:spPr>
          <a:xfrm>
            <a:off x="2183272" y="2488745"/>
            <a:ext cx="6887992" cy="276999"/>
          </a:xfrm>
          <a:prstGeom prst="rect">
            <a:avLst/>
          </a:prstGeom>
          <a:ln w="28575">
            <a:solidFill>
              <a:srgbClr val="FF0000"/>
            </a:solidFill>
          </a:ln>
        </p:spPr>
        <p:txBody>
          <a:bodyPr wrap="square">
            <a:spAutoFit/>
          </a:bodyPr>
          <a:lstStyle/>
          <a:p>
            <a:r>
              <a:rPr lang="en-US" sz="1200" b="1" dirty="0" smtClean="0">
                <a:solidFill>
                  <a:srgbClr val="FF0000"/>
                </a:solidFill>
              </a:rPr>
              <a:t>3</a:t>
            </a:r>
            <a:endParaRPr lang="en-US" sz="1200" dirty="0">
              <a:solidFill>
                <a:srgbClr val="FF0000"/>
              </a:solidFill>
            </a:endParaRPr>
          </a:p>
        </p:txBody>
      </p:sp>
      <p:sp>
        <p:nvSpPr>
          <p:cNvPr id="11" name="Rectangle 10"/>
          <p:cNvSpPr/>
          <p:nvPr/>
        </p:nvSpPr>
        <p:spPr>
          <a:xfrm>
            <a:off x="2183272" y="2197846"/>
            <a:ext cx="6887992" cy="276999"/>
          </a:xfrm>
          <a:prstGeom prst="rect">
            <a:avLst/>
          </a:prstGeom>
          <a:ln w="28575">
            <a:solidFill>
              <a:srgbClr val="FF0000"/>
            </a:solidFill>
          </a:ln>
        </p:spPr>
        <p:txBody>
          <a:bodyPr wrap="square">
            <a:spAutoFit/>
          </a:bodyPr>
          <a:lstStyle/>
          <a:p>
            <a:r>
              <a:rPr lang="en-US" sz="1200" b="1" dirty="0" smtClean="0">
                <a:solidFill>
                  <a:srgbClr val="FF0000"/>
                </a:solidFill>
              </a:rPr>
              <a:t>4</a:t>
            </a:r>
            <a:endParaRPr lang="en-US" sz="1200" dirty="0">
              <a:solidFill>
                <a:srgbClr val="FF0000"/>
              </a:solidFill>
            </a:endParaRPr>
          </a:p>
        </p:txBody>
      </p:sp>
      <p:sp>
        <p:nvSpPr>
          <p:cNvPr id="14" name="Rectangle 13"/>
          <p:cNvSpPr/>
          <p:nvPr/>
        </p:nvSpPr>
        <p:spPr>
          <a:xfrm>
            <a:off x="2183272" y="2861275"/>
            <a:ext cx="6887992" cy="276999"/>
          </a:xfrm>
          <a:prstGeom prst="rect">
            <a:avLst/>
          </a:prstGeom>
          <a:ln w="28575">
            <a:solidFill>
              <a:srgbClr val="FF0000"/>
            </a:solidFill>
          </a:ln>
        </p:spPr>
        <p:txBody>
          <a:bodyPr wrap="square">
            <a:spAutoFit/>
          </a:bodyPr>
          <a:lstStyle/>
          <a:p>
            <a:r>
              <a:rPr lang="en-US" sz="1200" b="1" dirty="0" smtClean="0">
                <a:solidFill>
                  <a:srgbClr val="FF0000"/>
                </a:solidFill>
              </a:rPr>
              <a:t>6</a:t>
            </a:r>
            <a:endParaRPr lang="en-US" sz="1200" dirty="0">
              <a:solidFill>
                <a:srgbClr val="FF0000"/>
              </a:solidFill>
            </a:endParaRPr>
          </a:p>
        </p:txBody>
      </p:sp>
    </p:spTree>
    <p:extLst>
      <p:ext uri="{BB962C8B-B14F-4D97-AF65-F5344CB8AC3E}">
        <p14:creationId xmlns:p14="http://schemas.microsoft.com/office/powerpoint/2010/main" val="286591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838" y="111581"/>
            <a:ext cx="7152300" cy="652151"/>
          </a:xfrm>
        </p:spPr>
        <p:txBody>
          <a:bodyPr/>
          <a:lstStyle/>
          <a:p>
            <a:r>
              <a:rPr lang="en-US" dirty="0" smtClean="0"/>
              <a:t>Additional Use Cases</a:t>
            </a:r>
            <a:endParaRPr lang="en-US" dirty="0"/>
          </a:p>
        </p:txBody>
      </p:sp>
      <p:pic>
        <p:nvPicPr>
          <p:cNvPr id="4" name="Picture 3" title="5th grade IAB table"/>
          <p:cNvPicPr>
            <a:picLocks noChangeAspect="1"/>
          </p:cNvPicPr>
          <p:nvPr/>
        </p:nvPicPr>
        <p:blipFill>
          <a:blip r:embed="rId3"/>
          <a:stretch>
            <a:fillRect/>
          </a:stretch>
        </p:blipFill>
        <p:spPr>
          <a:xfrm>
            <a:off x="2465575" y="1026220"/>
            <a:ext cx="6568563" cy="4576349"/>
          </a:xfrm>
          <a:prstGeom prst="rect">
            <a:avLst/>
          </a:prstGeom>
          <a:effectLst/>
        </p:spPr>
      </p:pic>
      <p:sp>
        <p:nvSpPr>
          <p:cNvPr id="5" name="TextBox 4"/>
          <p:cNvSpPr txBox="1"/>
          <p:nvPr/>
        </p:nvSpPr>
        <p:spPr>
          <a:xfrm>
            <a:off x="166561" y="1329235"/>
            <a:ext cx="1911927" cy="3970318"/>
          </a:xfrm>
          <a:prstGeom prst="rect">
            <a:avLst/>
          </a:prstGeom>
          <a:noFill/>
          <a:ln>
            <a:solidFill>
              <a:schemeClr val="tx1"/>
            </a:solidFill>
          </a:ln>
        </p:spPr>
        <p:txBody>
          <a:bodyPr wrap="square" rtlCol="0">
            <a:spAutoFit/>
          </a:bodyPr>
          <a:lstStyle/>
          <a:p>
            <a:r>
              <a:rPr lang="en-US" sz="1800" b="1" dirty="0"/>
              <a:t>Scenario 2:</a:t>
            </a:r>
          </a:p>
          <a:p>
            <a:endParaRPr lang="en-US" sz="1800" b="1" dirty="0"/>
          </a:p>
          <a:p>
            <a:r>
              <a:rPr lang="en-US" sz="1800" b="1" dirty="0"/>
              <a:t>Educator is wanting to increase proficiency within the standards of informational text </a:t>
            </a:r>
            <a:r>
              <a:rPr lang="en-US" sz="1800" b="1" dirty="0" smtClean="0"/>
              <a:t>and applying research using </a:t>
            </a:r>
            <a:r>
              <a:rPr lang="en-US" sz="1800" b="1" dirty="0"/>
              <a:t>the Interim Assessments</a:t>
            </a:r>
          </a:p>
        </p:txBody>
      </p:sp>
      <p:sp>
        <p:nvSpPr>
          <p:cNvPr id="6" name="Rectangle 5"/>
          <p:cNvSpPr/>
          <p:nvPr/>
        </p:nvSpPr>
        <p:spPr>
          <a:xfrm>
            <a:off x="2183272" y="4684844"/>
            <a:ext cx="6887992" cy="276999"/>
          </a:xfrm>
          <a:prstGeom prst="rect">
            <a:avLst/>
          </a:prstGeom>
          <a:ln w="28575">
            <a:solidFill>
              <a:srgbClr val="FF0000"/>
            </a:solidFill>
          </a:ln>
        </p:spPr>
        <p:txBody>
          <a:bodyPr wrap="square">
            <a:spAutoFit/>
          </a:bodyPr>
          <a:lstStyle/>
          <a:p>
            <a:r>
              <a:rPr lang="en-US" sz="1200" b="1" dirty="0" smtClean="0">
                <a:solidFill>
                  <a:srgbClr val="FF0000"/>
                </a:solidFill>
              </a:rPr>
              <a:t>3</a:t>
            </a:r>
            <a:endParaRPr lang="en-US" sz="1200" dirty="0">
              <a:solidFill>
                <a:srgbClr val="FF0000"/>
              </a:solidFill>
            </a:endParaRPr>
          </a:p>
        </p:txBody>
      </p:sp>
      <p:sp>
        <p:nvSpPr>
          <p:cNvPr id="8" name="Rectangle 7"/>
          <p:cNvSpPr/>
          <p:nvPr/>
        </p:nvSpPr>
        <p:spPr>
          <a:xfrm>
            <a:off x="2183272" y="2007591"/>
            <a:ext cx="6887992" cy="276999"/>
          </a:xfrm>
          <a:prstGeom prst="rect">
            <a:avLst/>
          </a:prstGeom>
          <a:ln w="28575">
            <a:solidFill>
              <a:srgbClr val="FF0000"/>
            </a:solidFill>
          </a:ln>
        </p:spPr>
        <p:txBody>
          <a:bodyPr wrap="square">
            <a:spAutoFit/>
          </a:bodyPr>
          <a:lstStyle/>
          <a:p>
            <a:r>
              <a:rPr lang="en-US" sz="1200" b="1" dirty="0">
                <a:solidFill>
                  <a:srgbClr val="FF0000"/>
                </a:solidFill>
              </a:rPr>
              <a:t>1</a:t>
            </a:r>
            <a:endParaRPr lang="en-US" sz="1200" dirty="0">
              <a:solidFill>
                <a:srgbClr val="FF0000"/>
              </a:solidFill>
            </a:endParaRPr>
          </a:p>
        </p:txBody>
      </p:sp>
      <p:sp>
        <p:nvSpPr>
          <p:cNvPr id="9" name="Rectangle 8"/>
          <p:cNvSpPr/>
          <p:nvPr/>
        </p:nvSpPr>
        <p:spPr>
          <a:xfrm>
            <a:off x="2183272" y="2915404"/>
            <a:ext cx="6887992" cy="276999"/>
          </a:xfrm>
          <a:prstGeom prst="rect">
            <a:avLst/>
          </a:prstGeom>
          <a:ln w="28575">
            <a:solidFill>
              <a:srgbClr val="FF0000"/>
            </a:solidFill>
          </a:ln>
        </p:spPr>
        <p:txBody>
          <a:bodyPr wrap="square">
            <a:spAutoFit/>
          </a:bodyPr>
          <a:lstStyle/>
          <a:p>
            <a:r>
              <a:rPr lang="en-US" sz="1200" b="1" dirty="0" smtClean="0">
                <a:solidFill>
                  <a:srgbClr val="FF0000"/>
                </a:solidFill>
              </a:rPr>
              <a:t>5</a:t>
            </a:r>
            <a:endParaRPr lang="en-US" sz="1200" dirty="0">
              <a:solidFill>
                <a:srgbClr val="FF0000"/>
              </a:solidFill>
            </a:endParaRPr>
          </a:p>
        </p:txBody>
      </p:sp>
      <p:sp>
        <p:nvSpPr>
          <p:cNvPr id="10" name="Rectangle 9"/>
          <p:cNvSpPr/>
          <p:nvPr/>
        </p:nvSpPr>
        <p:spPr>
          <a:xfrm>
            <a:off x="2183272" y="5099343"/>
            <a:ext cx="6887992" cy="276999"/>
          </a:xfrm>
          <a:prstGeom prst="rect">
            <a:avLst/>
          </a:prstGeom>
          <a:ln w="28575">
            <a:solidFill>
              <a:srgbClr val="FF0000"/>
            </a:solidFill>
          </a:ln>
        </p:spPr>
        <p:txBody>
          <a:bodyPr wrap="square">
            <a:spAutoFit/>
          </a:bodyPr>
          <a:lstStyle/>
          <a:p>
            <a:r>
              <a:rPr lang="en-US" sz="1200" b="1" dirty="0" smtClean="0">
                <a:solidFill>
                  <a:srgbClr val="FF0000"/>
                </a:solidFill>
              </a:rPr>
              <a:t>2</a:t>
            </a:r>
            <a:endParaRPr lang="en-US" sz="1200" dirty="0">
              <a:solidFill>
                <a:srgbClr val="FF0000"/>
              </a:solidFill>
            </a:endParaRPr>
          </a:p>
        </p:txBody>
      </p:sp>
      <p:sp>
        <p:nvSpPr>
          <p:cNvPr id="11" name="Rectangle 10"/>
          <p:cNvSpPr/>
          <p:nvPr/>
        </p:nvSpPr>
        <p:spPr>
          <a:xfrm>
            <a:off x="2183272" y="2638140"/>
            <a:ext cx="6887992" cy="276999"/>
          </a:xfrm>
          <a:prstGeom prst="rect">
            <a:avLst/>
          </a:prstGeom>
          <a:ln w="28575">
            <a:solidFill>
              <a:srgbClr val="FF0000"/>
            </a:solidFill>
          </a:ln>
        </p:spPr>
        <p:txBody>
          <a:bodyPr wrap="square">
            <a:spAutoFit/>
          </a:bodyPr>
          <a:lstStyle/>
          <a:p>
            <a:r>
              <a:rPr lang="en-US" sz="1200" b="1" dirty="0" smtClean="0">
                <a:solidFill>
                  <a:srgbClr val="FF0000"/>
                </a:solidFill>
              </a:rPr>
              <a:t>4</a:t>
            </a:r>
            <a:endParaRPr lang="en-US" sz="1200" dirty="0">
              <a:solidFill>
                <a:srgbClr val="FF0000"/>
              </a:solidFill>
            </a:endParaRPr>
          </a:p>
        </p:txBody>
      </p:sp>
      <p:sp>
        <p:nvSpPr>
          <p:cNvPr id="12" name="TextBox 11"/>
          <p:cNvSpPr txBox="1"/>
          <p:nvPr/>
        </p:nvSpPr>
        <p:spPr>
          <a:xfrm>
            <a:off x="492811" y="5931064"/>
            <a:ext cx="8541327" cy="523220"/>
          </a:xfrm>
          <a:prstGeom prst="rect">
            <a:avLst/>
          </a:prstGeom>
          <a:noFill/>
          <a:ln>
            <a:noFill/>
          </a:ln>
        </p:spPr>
        <p:txBody>
          <a:bodyPr wrap="square" rtlCol="0">
            <a:spAutoFit/>
          </a:bodyPr>
          <a:lstStyle/>
          <a:p>
            <a:pPr algn="ctr"/>
            <a:r>
              <a:rPr lang="en-US" b="1" i="1" dirty="0" smtClean="0"/>
              <a:t>An educator might choose to use out of grade level interims assessments as part of the instructional process based on student needs.</a:t>
            </a:r>
            <a:endParaRPr lang="en-US" b="1" i="1" dirty="0"/>
          </a:p>
        </p:txBody>
      </p:sp>
    </p:spTree>
    <p:extLst>
      <p:ext uri="{BB962C8B-B14F-4D97-AF65-F5344CB8AC3E}">
        <p14:creationId xmlns:p14="http://schemas.microsoft.com/office/powerpoint/2010/main" val="239144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81838" y="111581"/>
            <a:ext cx="7152300" cy="638556"/>
          </a:xfrm>
        </p:spPr>
        <p:txBody>
          <a:bodyPr anchor="t">
            <a:noAutofit/>
          </a:bodyPr>
          <a:lstStyle/>
          <a:p>
            <a:r>
              <a:rPr lang="en-US" sz="3600" dirty="0" smtClean="0">
                <a:solidFill>
                  <a:schemeClr val="tx1"/>
                </a:solidFill>
                <a:latin typeface="Calibri" panose="020F0502020204030204" pitchFamily="34" charset="0"/>
                <a:cs typeface="Calibri" panose="020F0502020204030204" pitchFamily="34" charset="0"/>
              </a:rPr>
              <a:t># 1 Quick Check</a:t>
            </a:r>
            <a:endParaRPr lang="en-US" sz="3600" dirty="0">
              <a:solidFill>
                <a:schemeClr val="tx1"/>
              </a:solidFill>
            </a:endParaRPr>
          </a:p>
        </p:txBody>
      </p:sp>
      <p:pic>
        <p:nvPicPr>
          <p:cNvPr id="9" name="Google Shape;206;p32" title="# 4 Formal Assessment"/>
          <p:cNvPicPr preferRelativeResize="0"/>
          <p:nvPr/>
        </p:nvPicPr>
        <p:blipFill>
          <a:blip r:embed="rId3">
            <a:alphaModFix/>
          </a:blip>
          <a:stretch>
            <a:fillRect/>
          </a:stretch>
        </p:blipFill>
        <p:spPr>
          <a:xfrm>
            <a:off x="5017155" y="0"/>
            <a:ext cx="4126845" cy="1926730"/>
          </a:xfrm>
          <a:prstGeom prst="rect">
            <a:avLst/>
          </a:prstGeom>
          <a:noFill/>
          <a:ln>
            <a:noFill/>
          </a:ln>
        </p:spPr>
      </p:pic>
      <p:sp>
        <p:nvSpPr>
          <p:cNvPr id="10" name="TextBox 9"/>
          <p:cNvSpPr txBox="1"/>
          <p:nvPr/>
        </p:nvSpPr>
        <p:spPr>
          <a:xfrm>
            <a:off x="5030808" y="2129441"/>
            <a:ext cx="4113192" cy="1323439"/>
          </a:xfrm>
          <a:prstGeom prst="rect">
            <a:avLst/>
          </a:prstGeom>
          <a:noFill/>
        </p:spPr>
        <p:txBody>
          <a:bodyPr wrap="square" rtlCol="0">
            <a:spAutoFit/>
          </a:bodyPr>
          <a:lstStyle/>
          <a:p>
            <a:pPr algn="ctr"/>
            <a:r>
              <a:rPr lang="en-US" sz="2000" b="1" dirty="0" smtClean="0"/>
              <a:t>Interim Comprehensive Assessment (ICA), </a:t>
            </a:r>
          </a:p>
          <a:p>
            <a:pPr algn="ctr"/>
            <a:r>
              <a:rPr lang="en-US" sz="2000" b="1" dirty="0" smtClean="0"/>
              <a:t>Interim Assessment Block (IAB), </a:t>
            </a:r>
          </a:p>
          <a:p>
            <a:pPr algn="ctr"/>
            <a:r>
              <a:rPr lang="en-US" sz="2000" b="1" dirty="0"/>
              <a:t>o</a:t>
            </a:r>
            <a:r>
              <a:rPr lang="en-US" sz="2000" b="1" dirty="0" smtClean="0"/>
              <a:t>r Focused (IAB)</a:t>
            </a:r>
            <a:endParaRPr lang="en-US" sz="2000" b="1" dirty="0"/>
          </a:p>
        </p:txBody>
      </p:sp>
      <p:pic>
        <p:nvPicPr>
          <p:cNvPr id="11" name="Picture 10" title="Grade 5 - Claim 2 Writing: performance task"/>
          <p:cNvPicPr>
            <a:picLocks noChangeAspect="1"/>
          </p:cNvPicPr>
          <p:nvPr/>
        </p:nvPicPr>
        <p:blipFill>
          <a:blip r:embed="rId4"/>
          <a:stretch>
            <a:fillRect/>
          </a:stretch>
        </p:blipFill>
        <p:spPr>
          <a:xfrm>
            <a:off x="0" y="1208650"/>
            <a:ext cx="4906305" cy="688021"/>
          </a:xfrm>
          <a:prstGeom prst="rect">
            <a:avLst/>
          </a:prstGeom>
        </p:spPr>
      </p:pic>
      <p:pic>
        <p:nvPicPr>
          <p:cNvPr id="12" name="Picture 11" title="Grade 5 - Claim 2 Writing: performance task"/>
          <p:cNvPicPr>
            <a:picLocks noChangeAspect="1"/>
          </p:cNvPicPr>
          <p:nvPr/>
        </p:nvPicPr>
        <p:blipFill>
          <a:blip r:embed="rId5"/>
          <a:stretch>
            <a:fillRect/>
          </a:stretch>
        </p:blipFill>
        <p:spPr>
          <a:xfrm>
            <a:off x="13653" y="861718"/>
            <a:ext cx="4892652" cy="277937"/>
          </a:xfrm>
          <a:prstGeom prst="rect">
            <a:avLst/>
          </a:prstGeom>
        </p:spPr>
      </p:pic>
      <p:pic>
        <p:nvPicPr>
          <p:cNvPr id="13" name="Picture 12" title="Grade 5 - Claim 2 Writing: performance task"/>
          <p:cNvPicPr>
            <a:picLocks noChangeAspect="1"/>
          </p:cNvPicPr>
          <p:nvPr/>
        </p:nvPicPr>
        <p:blipFill>
          <a:blip r:embed="rId6"/>
          <a:stretch>
            <a:fillRect/>
          </a:stretch>
        </p:blipFill>
        <p:spPr>
          <a:xfrm>
            <a:off x="0" y="1850720"/>
            <a:ext cx="4892652" cy="453373"/>
          </a:xfrm>
          <a:prstGeom prst="rect">
            <a:avLst/>
          </a:prstGeom>
        </p:spPr>
      </p:pic>
      <p:pic>
        <p:nvPicPr>
          <p:cNvPr id="14" name="Picture 13" title="Grade 5 - Claim 2 Writing: performance task"/>
          <p:cNvPicPr>
            <a:picLocks noChangeAspect="1"/>
          </p:cNvPicPr>
          <p:nvPr/>
        </p:nvPicPr>
        <p:blipFill>
          <a:blip r:embed="rId7"/>
          <a:stretch>
            <a:fillRect/>
          </a:stretch>
        </p:blipFill>
        <p:spPr>
          <a:xfrm>
            <a:off x="4250" y="2293456"/>
            <a:ext cx="4946863" cy="4146353"/>
          </a:xfrm>
          <a:prstGeom prst="rect">
            <a:avLst/>
          </a:prstGeom>
        </p:spPr>
      </p:pic>
      <p:sp>
        <p:nvSpPr>
          <p:cNvPr id="15" name="TextBox 14"/>
          <p:cNvSpPr txBox="1"/>
          <p:nvPr/>
        </p:nvSpPr>
        <p:spPr>
          <a:xfrm>
            <a:off x="5017155" y="3762363"/>
            <a:ext cx="4003330" cy="738664"/>
          </a:xfrm>
          <a:prstGeom prst="rect">
            <a:avLst/>
          </a:prstGeom>
          <a:noFill/>
        </p:spPr>
        <p:txBody>
          <a:bodyPr wrap="square" rtlCol="0">
            <a:spAutoFit/>
          </a:bodyPr>
          <a:lstStyle/>
          <a:p>
            <a:pPr algn="ctr"/>
            <a:r>
              <a:rPr lang="en-US" b="1" i="1" dirty="0" smtClean="0"/>
              <a:t>Grade 5 - Claim 2 Writing: </a:t>
            </a:r>
          </a:p>
          <a:p>
            <a:pPr algn="ctr"/>
            <a:r>
              <a:rPr lang="en-US" b="1" i="1" dirty="0" smtClean="0"/>
              <a:t>Target</a:t>
            </a:r>
            <a:r>
              <a:rPr lang="en-US" b="1" i="1" dirty="0"/>
              <a:t>: </a:t>
            </a:r>
            <a:r>
              <a:rPr lang="en-US" b="1" i="1" dirty="0" smtClean="0"/>
              <a:t>4 (Full </a:t>
            </a:r>
            <a:r>
              <a:rPr lang="en-US" b="1" i="1" dirty="0"/>
              <a:t>Informational/explanatory</a:t>
            </a:r>
            <a:r>
              <a:rPr lang="en-US" b="1" i="1" dirty="0" smtClean="0"/>
              <a:t>), Writing Extended Response Item</a:t>
            </a:r>
            <a:endParaRPr lang="en-US" b="1" i="1" dirty="0"/>
          </a:p>
        </p:txBody>
      </p:sp>
      <p:sp>
        <p:nvSpPr>
          <p:cNvPr id="16" name="TextBox 15"/>
          <p:cNvSpPr txBox="1"/>
          <p:nvPr/>
        </p:nvSpPr>
        <p:spPr>
          <a:xfrm>
            <a:off x="753754" y="1163031"/>
            <a:ext cx="3725610" cy="954107"/>
          </a:xfrm>
          <a:prstGeom prst="rect">
            <a:avLst/>
          </a:prstGeom>
          <a:noFill/>
          <a:ln w="28575">
            <a:solidFill>
              <a:schemeClr val="tx1"/>
            </a:solidFill>
          </a:ln>
        </p:spPr>
        <p:txBody>
          <a:bodyPr wrap="square" rtlCol="0">
            <a:spAutoFit/>
          </a:bodyPr>
          <a:lstStyle/>
          <a:p>
            <a:r>
              <a:rPr lang="en-US" b="1" i="1" dirty="0" smtClean="0"/>
              <a:t>Hand-scoring item provides opportunity for educators to engage in writing scoring calibration and provide feedback to students.</a:t>
            </a:r>
          </a:p>
        </p:txBody>
      </p:sp>
      <p:pic>
        <p:nvPicPr>
          <p:cNvPr id="18" name="Picture 17" title="Grade 5 - Claim 2 Writing: performance task"/>
          <p:cNvPicPr>
            <a:picLocks noChangeAspect="1"/>
          </p:cNvPicPr>
          <p:nvPr/>
        </p:nvPicPr>
        <p:blipFill>
          <a:blip r:embed="rId8"/>
          <a:stretch>
            <a:fillRect/>
          </a:stretch>
        </p:blipFill>
        <p:spPr>
          <a:xfrm>
            <a:off x="257346" y="2038311"/>
            <a:ext cx="8680259" cy="4057936"/>
          </a:xfrm>
          <a:prstGeom prst="rect">
            <a:avLst/>
          </a:prstGeom>
        </p:spPr>
      </p:pic>
      <p:pic>
        <p:nvPicPr>
          <p:cNvPr id="20" name="Picture 19" title="Grade 5 - Claim 2 Writing: performance task"/>
          <p:cNvPicPr>
            <a:picLocks noChangeAspect="1"/>
          </p:cNvPicPr>
          <p:nvPr/>
        </p:nvPicPr>
        <p:blipFill>
          <a:blip r:embed="rId9"/>
          <a:stretch>
            <a:fillRect/>
          </a:stretch>
        </p:blipFill>
        <p:spPr>
          <a:xfrm>
            <a:off x="257346" y="2538741"/>
            <a:ext cx="8641312" cy="2904643"/>
          </a:xfrm>
          <a:prstGeom prst="rect">
            <a:avLst/>
          </a:prstGeom>
        </p:spPr>
      </p:pic>
    </p:spTree>
    <p:extLst>
      <p:ext uri="{BB962C8B-B14F-4D97-AF65-F5344CB8AC3E}">
        <p14:creationId xmlns:p14="http://schemas.microsoft.com/office/powerpoint/2010/main" val="39829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7300" y="93518"/>
            <a:ext cx="7886700" cy="708346"/>
          </a:xfrm>
        </p:spPr>
        <p:txBody>
          <a:bodyPr/>
          <a:lstStyle/>
          <a:p>
            <a:pPr algn="r"/>
            <a:r>
              <a:rPr lang="en-US" sz="3600" dirty="0" smtClean="0">
                <a:solidFill>
                  <a:schemeClr val="bg1"/>
                </a:solidFill>
              </a:rPr>
              <a:t>Right Assessment for </a:t>
            </a:r>
            <a:br>
              <a:rPr lang="en-US" sz="3600" dirty="0" smtClean="0">
                <a:solidFill>
                  <a:schemeClr val="bg1"/>
                </a:solidFill>
              </a:rPr>
            </a:br>
            <a:r>
              <a:rPr lang="en-US" sz="3600" dirty="0" smtClean="0">
                <a:solidFill>
                  <a:schemeClr val="bg1"/>
                </a:solidFill>
              </a:rPr>
              <a:t>the Right Purpose</a:t>
            </a:r>
            <a:endParaRPr lang="en-US" sz="3600" dirty="0">
              <a:solidFill>
                <a:schemeClr val="bg1"/>
              </a:solidFill>
            </a:endParaRPr>
          </a:p>
        </p:txBody>
      </p:sp>
      <p:sp>
        <p:nvSpPr>
          <p:cNvPr id="4" name="Text Placeholder 3"/>
          <p:cNvSpPr>
            <a:spLocks noGrp="1"/>
          </p:cNvSpPr>
          <p:nvPr>
            <p:ph type="body" idx="1"/>
          </p:nvPr>
        </p:nvSpPr>
        <p:spPr>
          <a:xfrm>
            <a:off x="109105" y="1920572"/>
            <a:ext cx="8905009" cy="2749800"/>
          </a:xfrm>
        </p:spPr>
        <p:txBody>
          <a:bodyPr/>
          <a:lstStyle/>
          <a:p>
            <a:r>
              <a:rPr lang="en-US" dirty="0" smtClean="0"/>
              <a:t>The interim assessments can serve as a tool which allows educators to collect evidence </a:t>
            </a:r>
            <a:r>
              <a:rPr lang="en-US" b="1" dirty="0" smtClean="0"/>
              <a:t>FOR</a:t>
            </a:r>
            <a:r>
              <a:rPr lang="en-US" dirty="0" smtClean="0"/>
              <a:t> and </a:t>
            </a:r>
            <a:r>
              <a:rPr lang="en-US" b="1" dirty="0" smtClean="0"/>
              <a:t>OF</a:t>
            </a:r>
            <a:r>
              <a:rPr lang="en-US" dirty="0" smtClean="0"/>
              <a:t> learning.</a:t>
            </a:r>
          </a:p>
          <a:p>
            <a:r>
              <a:rPr lang="en-US" dirty="0" smtClean="0"/>
              <a:t>As a first step, educators should evaluate their pacing guides, priority standards, and instructional resources. </a:t>
            </a:r>
            <a:endParaRPr lang="en-US" dirty="0"/>
          </a:p>
        </p:txBody>
      </p:sp>
      <p:pic>
        <p:nvPicPr>
          <p:cNvPr id="6" name="Picture 5" title="Interim Assessment Academic Calendar"/>
          <p:cNvPicPr>
            <a:picLocks noChangeAspect="1"/>
          </p:cNvPicPr>
          <p:nvPr/>
        </p:nvPicPr>
        <p:blipFill>
          <a:blip r:embed="rId3"/>
          <a:stretch>
            <a:fillRect/>
          </a:stretch>
        </p:blipFill>
        <p:spPr>
          <a:xfrm>
            <a:off x="778028" y="4054654"/>
            <a:ext cx="7407767" cy="2424171"/>
          </a:xfrm>
          <a:prstGeom prst="rect">
            <a:avLst/>
          </a:prstGeom>
        </p:spPr>
      </p:pic>
    </p:spTree>
    <p:extLst>
      <p:ext uri="{BB962C8B-B14F-4D97-AF65-F5344CB8AC3E}">
        <p14:creationId xmlns:p14="http://schemas.microsoft.com/office/powerpoint/2010/main" val="288597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2" name="Picture 1" title="ODE Website Student Assessment screenshot"/>
          <p:cNvPicPr>
            <a:picLocks noChangeAspect="1"/>
          </p:cNvPicPr>
          <p:nvPr/>
        </p:nvPicPr>
        <p:blipFill>
          <a:blip r:embed="rId3"/>
          <a:stretch>
            <a:fillRect/>
          </a:stretch>
        </p:blipFill>
        <p:spPr>
          <a:xfrm>
            <a:off x="0" y="1398133"/>
            <a:ext cx="3249307" cy="3742456"/>
          </a:xfrm>
          <a:prstGeom prst="rect">
            <a:avLst/>
          </a:prstGeom>
        </p:spPr>
      </p:pic>
      <p:sp>
        <p:nvSpPr>
          <p:cNvPr id="332" name="Google Shape;332;p23"/>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algn="r">
              <a:buSzPts val="4400"/>
            </a:pPr>
            <a:r>
              <a:rPr lang="en-US" sz="3600" dirty="0" smtClean="0">
                <a:solidFill>
                  <a:schemeClr val="lt1"/>
                </a:solidFill>
              </a:rPr>
              <a:t>Contact Us! www.oregon.gov/ode</a:t>
            </a:r>
            <a:endParaRPr sz="3600" dirty="0">
              <a:solidFill>
                <a:schemeClr val="bg1"/>
              </a:solidFill>
            </a:endParaRPr>
          </a:p>
        </p:txBody>
      </p:sp>
      <p:sp>
        <p:nvSpPr>
          <p:cNvPr id="333" name="Google Shape;333;p23"/>
          <p:cNvSpPr txBox="1">
            <a:spLocks noGrp="1"/>
          </p:cNvSpPr>
          <p:nvPr>
            <p:ph type="body" idx="1"/>
          </p:nvPr>
        </p:nvSpPr>
        <p:spPr>
          <a:xfrm>
            <a:off x="591150" y="2074911"/>
            <a:ext cx="8418900" cy="4551300"/>
          </a:xfrm>
          <a:prstGeom prst="rect">
            <a:avLst/>
          </a:prstGeom>
          <a:noFill/>
          <a:ln>
            <a:noFill/>
          </a:ln>
        </p:spPr>
        <p:txBody>
          <a:bodyPr spcFirstLastPara="1" wrap="square" lIns="91425" tIns="45700" rIns="91425" bIns="45700" anchor="t" anchorCtr="0">
            <a:noAutofit/>
          </a:bodyPr>
          <a:lstStyle/>
          <a:p>
            <a:pPr marL="2743200" lvl="0" indent="0" algn="l" rtl="0">
              <a:lnSpc>
                <a:spcPct val="90000"/>
              </a:lnSpc>
              <a:spcBef>
                <a:spcPts val="0"/>
              </a:spcBef>
              <a:spcAft>
                <a:spcPts val="0"/>
              </a:spcAft>
              <a:buSzPts val="2800"/>
              <a:buNone/>
            </a:pPr>
            <a:r>
              <a:rPr lang="en-US" b="1" dirty="0" smtClean="0"/>
              <a:t> </a:t>
            </a:r>
          </a:p>
          <a:p>
            <a:pPr marL="2743200" lvl="0" indent="0" algn="l" rtl="0">
              <a:lnSpc>
                <a:spcPct val="90000"/>
              </a:lnSpc>
              <a:spcBef>
                <a:spcPts val="0"/>
              </a:spcBef>
              <a:spcAft>
                <a:spcPts val="0"/>
              </a:spcAft>
              <a:buSzPts val="2800"/>
              <a:buNone/>
            </a:pPr>
            <a:endParaRPr lang="en-US" dirty="0" smtClean="0"/>
          </a:p>
          <a:p>
            <a:pPr marL="2743200" lvl="0" indent="0" algn="l" rtl="0">
              <a:lnSpc>
                <a:spcPct val="90000"/>
              </a:lnSpc>
              <a:spcBef>
                <a:spcPts val="0"/>
              </a:spcBef>
              <a:spcAft>
                <a:spcPts val="0"/>
              </a:spcAft>
              <a:buSzPts val="2800"/>
              <a:buNone/>
            </a:pPr>
            <a:endParaRPr lang="en-US" dirty="0"/>
          </a:p>
          <a:p>
            <a:pPr marL="2743200" lvl="0" indent="0" algn="l" rtl="0">
              <a:lnSpc>
                <a:spcPct val="90000"/>
              </a:lnSpc>
              <a:spcBef>
                <a:spcPts val="0"/>
              </a:spcBef>
              <a:spcAft>
                <a:spcPts val="0"/>
              </a:spcAft>
              <a:buSzPts val="2800"/>
              <a:buNone/>
            </a:pPr>
            <a:endParaRPr lang="en-US" dirty="0" smtClean="0"/>
          </a:p>
          <a:p>
            <a:pPr marL="2743200" lvl="0" indent="0" algn="l" rtl="0">
              <a:lnSpc>
                <a:spcPct val="90000"/>
              </a:lnSpc>
              <a:spcBef>
                <a:spcPts val="0"/>
              </a:spcBef>
              <a:spcAft>
                <a:spcPts val="0"/>
              </a:spcAft>
              <a:buSzPts val="2800"/>
              <a:buNone/>
            </a:pPr>
            <a:endParaRPr dirty="0"/>
          </a:p>
          <a:p>
            <a:pPr marL="0" lvl="0" indent="0" algn="r" rtl="0">
              <a:lnSpc>
                <a:spcPct val="90000"/>
              </a:lnSpc>
              <a:spcBef>
                <a:spcPts val="0"/>
              </a:spcBef>
              <a:spcAft>
                <a:spcPts val="0"/>
              </a:spcAft>
              <a:buSzPts val="2800"/>
              <a:buNone/>
            </a:pPr>
            <a:endParaRPr dirty="0"/>
          </a:p>
          <a:p>
            <a:pPr marL="0" lvl="0" indent="0" algn="r" rtl="0">
              <a:lnSpc>
                <a:spcPct val="90000"/>
              </a:lnSpc>
              <a:spcBef>
                <a:spcPts val="0"/>
              </a:spcBef>
              <a:spcAft>
                <a:spcPts val="0"/>
              </a:spcAft>
              <a:buSzPts val="2800"/>
              <a:buNone/>
            </a:pPr>
            <a:r>
              <a:rPr lang="en-US" sz="2400" b="1" u="sng" dirty="0">
                <a:solidFill>
                  <a:schemeClr val="hlink"/>
                </a:solidFill>
                <a:hlinkClick r:id="rId4"/>
              </a:rPr>
              <a:t>Dan Farley</a:t>
            </a:r>
            <a:r>
              <a:rPr lang="en-US" sz="2400" b="1" dirty="0"/>
              <a:t>:</a:t>
            </a:r>
            <a:r>
              <a:rPr lang="en-US" sz="2400" dirty="0"/>
              <a:t> </a:t>
            </a:r>
            <a:r>
              <a:rPr lang="en-US" sz="2400" i="1" dirty="0"/>
              <a:t>Director of Assessment </a:t>
            </a:r>
            <a:endParaRPr sz="2400" i="1" dirty="0"/>
          </a:p>
          <a:p>
            <a:pPr marL="914400" lvl="1" indent="-279400" algn="r" rtl="0">
              <a:lnSpc>
                <a:spcPct val="90000"/>
              </a:lnSpc>
              <a:spcBef>
                <a:spcPts val="0"/>
              </a:spcBef>
              <a:spcAft>
                <a:spcPts val="0"/>
              </a:spcAft>
              <a:buSzPts val="2800"/>
              <a:buNone/>
            </a:pPr>
            <a:endParaRPr dirty="0"/>
          </a:p>
          <a:p>
            <a:pPr marL="457200" lvl="0" indent="0" algn="r" rtl="0">
              <a:lnSpc>
                <a:spcPct val="90000"/>
              </a:lnSpc>
              <a:spcBef>
                <a:spcPts val="0"/>
              </a:spcBef>
              <a:spcAft>
                <a:spcPts val="0"/>
              </a:spcAft>
              <a:buSzPts val="1800"/>
              <a:buNone/>
            </a:pPr>
            <a:endParaRPr sz="2400" i="1" dirty="0"/>
          </a:p>
          <a:p>
            <a:pPr marL="0" lvl="0" indent="0" algn="r" rtl="0">
              <a:lnSpc>
                <a:spcPct val="90000"/>
              </a:lnSpc>
              <a:spcBef>
                <a:spcPts val="0"/>
              </a:spcBef>
              <a:spcAft>
                <a:spcPts val="0"/>
              </a:spcAft>
              <a:buSzPts val="1800"/>
              <a:buNone/>
            </a:pPr>
            <a:r>
              <a:rPr lang="en-US" sz="2400" b="1" u="sng" dirty="0">
                <a:solidFill>
                  <a:schemeClr val="hlink"/>
                </a:solidFill>
                <a:hlinkClick r:id="rId5"/>
              </a:rPr>
              <a:t>Tony Bertrand</a:t>
            </a:r>
            <a:r>
              <a:rPr lang="en-US" sz="2400" b="1" dirty="0"/>
              <a:t>:</a:t>
            </a:r>
            <a:r>
              <a:rPr lang="en-US" sz="2400" i="1" dirty="0"/>
              <a:t> ELA and Social Sciences </a:t>
            </a:r>
            <a:r>
              <a:rPr lang="en-US" sz="2400" i="1" dirty="0" smtClean="0"/>
              <a:t>Assessment</a:t>
            </a:r>
          </a:p>
          <a:p>
            <a:pPr marL="0" lvl="0" indent="0" algn="r" rtl="0">
              <a:lnSpc>
                <a:spcPct val="90000"/>
              </a:lnSpc>
              <a:spcBef>
                <a:spcPts val="0"/>
              </a:spcBef>
              <a:spcAft>
                <a:spcPts val="0"/>
              </a:spcAft>
              <a:buSzPts val="1800"/>
              <a:buNone/>
            </a:pPr>
            <a:endParaRPr lang="en-US" sz="2400" i="1" dirty="0" smtClean="0"/>
          </a:p>
          <a:p>
            <a:pPr marL="0" indent="0" algn="r">
              <a:spcBef>
                <a:spcPts val="0"/>
              </a:spcBef>
              <a:buNone/>
            </a:pPr>
            <a:r>
              <a:rPr lang="en-US" sz="2400" b="1" u="sng" dirty="0" smtClean="0">
                <a:solidFill>
                  <a:schemeClr val="hlink"/>
                </a:solidFill>
                <a:hlinkClick r:id="rId6"/>
              </a:rPr>
              <a:t>Tina Roberts</a:t>
            </a:r>
            <a:r>
              <a:rPr lang="en-US" sz="2400" b="1" dirty="0" smtClean="0"/>
              <a:t>:</a:t>
            </a:r>
            <a:r>
              <a:rPr lang="en-US" sz="2400" i="1" dirty="0" smtClean="0"/>
              <a:t> </a:t>
            </a:r>
            <a:r>
              <a:rPr lang="en-US" sz="2400" i="1" dirty="0"/>
              <a:t>ELA </a:t>
            </a:r>
            <a:r>
              <a:rPr lang="en-US" sz="2400" i="1" dirty="0" smtClean="0"/>
              <a:t>Standards and Instruction Specialist</a:t>
            </a:r>
            <a:endParaRPr lang="en-US" sz="2400" i="1" dirty="0"/>
          </a:p>
          <a:p>
            <a:pPr marL="0" lvl="0" indent="0" algn="r" rtl="0">
              <a:lnSpc>
                <a:spcPct val="90000"/>
              </a:lnSpc>
              <a:spcBef>
                <a:spcPts val="0"/>
              </a:spcBef>
              <a:spcAft>
                <a:spcPts val="0"/>
              </a:spcAft>
              <a:buSzPts val="1800"/>
              <a:buNone/>
            </a:pPr>
            <a:r>
              <a:rPr lang="en-US" sz="2400" i="1" dirty="0" smtClean="0"/>
              <a:t> </a:t>
            </a:r>
            <a:endParaRPr sz="2400" i="1" dirty="0"/>
          </a:p>
          <a:p>
            <a:pPr marL="457200" lvl="0" indent="0" algn="r" rtl="0">
              <a:lnSpc>
                <a:spcPct val="90000"/>
              </a:lnSpc>
              <a:spcBef>
                <a:spcPts val="0"/>
              </a:spcBef>
              <a:spcAft>
                <a:spcPts val="0"/>
              </a:spcAft>
              <a:buSzPts val="1800"/>
              <a:buNone/>
            </a:pPr>
            <a:endParaRPr sz="2400" i="1" dirty="0"/>
          </a:p>
        </p:txBody>
      </p:sp>
      <p:sp>
        <p:nvSpPr>
          <p:cNvPr id="334" name="Google Shape;334;p23"/>
          <p:cNvSpPr txBox="1"/>
          <p:nvPr/>
        </p:nvSpPr>
        <p:spPr>
          <a:xfrm>
            <a:off x="65850" y="6504900"/>
            <a:ext cx="3528600" cy="35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Arial"/>
                <a:ea typeface="Arial"/>
                <a:cs typeface="Arial"/>
                <a:sym typeface="Arial"/>
              </a:rPr>
              <a:t>Photo by</a:t>
            </a:r>
            <a:r>
              <a:rPr lang="en-US" sz="1100" b="0" i="0" u="none" strike="noStrike" cap="none">
                <a:solidFill>
                  <a:srgbClr val="FFFFFF"/>
                </a:solidFill>
                <a:uFill>
                  <a:noFill/>
                </a:uFill>
                <a:latin typeface="Arial"/>
                <a:ea typeface="Arial"/>
                <a:cs typeface="Arial"/>
                <a:sym typeface="Aria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100" b="0" i="0" u="sng" strike="noStrike" cap="none">
                <a:solidFill>
                  <a:srgbClr val="FFFFFF"/>
                </a:solidFill>
                <a:latin typeface="Arial"/>
                <a:ea typeface="Arial"/>
                <a:cs typeface="Arial"/>
                <a:sym typeface="Aria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Volodymyr Hryshchenko</a:t>
            </a:r>
            <a:r>
              <a:rPr lang="en-US" sz="1100" b="0" i="0" u="none" strike="noStrike" cap="none">
                <a:solidFill>
                  <a:srgbClr val="FFFFFF"/>
                </a:solidFill>
                <a:latin typeface="Arial"/>
                <a:ea typeface="Arial"/>
                <a:cs typeface="Arial"/>
                <a:sym typeface="Arial"/>
              </a:rPr>
              <a:t> on</a:t>
            </a:r>
            <a:r>
              <a:rPr lang="en-US" sz="1100" b="0" i="0" u="none" strike="noStrike" cap="none">
                <a:solidFill>
                  <a:srgbClr val="FFFFFF"/>
                </a:solidFill>
                <a:uFill>
                  <a:noFill/>
                </a:uFill>
                <a:latin typeface="Arial"/>
                <a:ea typeface="Arial"/>
                <a:cs typeface="Arial"/>
                <a:sym typeface="Aria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100" b="0" i="0" u="sng" strike="noStrike" cap="none">
                <a:solidFill>
                  <a:srgbClr val="FFFFFF"/>
                </a:solidFill>
                <a:latin typeface="Arial"/>
                <a:ea typeface="Arial"/>
                <a:cs typeface="Arial"/>
                <a:sym typeface="Aria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Unsplash</a:t>
            </a:r>
            <a:endParaRPr sz="1400" b="0" i="0" u="none" strike="noStrike" cap="none">
              <a:solidFill>
                <a:srgbClr val="FFFFFF"/>
              </a:solidFill>
              <a:latin typeface="Arial"/>
              <a:ea typeface="Arial"/>
              <a:cs typeface="Arial"/>
              <a:sym typeface="Arial"/>
            </a:endParaRPr>
          </a:p>
        </p:txBody>
      </p:sp>
      <p:pic>
        <p:nvPicPr>
          <p:cNvPr id="335" name="Google Shape;335;p23" title="Question and Contact visual picture"/>
          <p:cNvPicPr preferRelativeResize="0"/>
          <p:nvPr/>
        </p:nvPicPr>
        <p:blipFill rotWithShape="1">
          <a:blip r:embed="rId9">
            <a:alphaModFix/>
          </a:blip>
          <a:srcRect/>
          <a:stretch/>
        </p:blipFill>
        <p:spPr>
          <a:xfrm>
            <a:off x="4385609" y="1737578"/>
            <a:ext cx="3244635" cy="1927706"/>
          </a:xfrm>
          <a:prstGeom prst="rect">
            <a:avLst/>
          </a:prstGeom>
          <a:noFill/>
          <a:ln>
            <a:noFill/>
          </a:ln>
        </p:spPr>
      </p:pic>
      <p:sp>
        <p:nvSpPr>
          <p:cNvPr id="337" name="Google Shape;337;p23" title="red box around student assessment link"/>
          <p:cNvSpPr/>
          <p:nvPr/>
        </p:nvSpPr>
        <p:spPr>
          <a:xfrm>
            <a:off x="103163" y="4018750"/>
            <a:ext cx="1832754" cy="623588"/>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770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Interim Assessment Series</a:t>
            </a:r>
            <a:endParaRPr lang="en-US" dirty="0"/>
          </a:p>
        </p:txBody>
      </p:sp>
      <p:sp>
        <p:nvSpPr>
          <p:cNvPr id="121" name="Google Shape;121;p4"/>
          <p:cNvSpPr txBox="1">
            <a:spLocks noGrp="1"/>
          </p:cNvSpPr>
          <p:nvPr>
            <p:ph type="sldNum" idx="12"/>
          </p:nvPr>
        </p:nvSpPr>
        <p:spPr/>
        <p:txBody>
          <a:bodyPr/>
          <a:lstStyle/>
          <a:p>
            <a:pPr lvl="0"/>
            <a:fld id="{00000000-1234-1234-1234-123412341234}" type="slidenum">
              <a:rPr lang="en-US" smtClean="0"/>
              <a:pPr lvl="0"/>
              <a:t>4</a:t>
            </a:fld>
            <a:endParaRPr lang="en-US"/>
          </a:p>
        </p:txBody>
      </p:sp>
      <p:graphicFrame>
        <p:nvGraphicFramePr>
          <p:cNvPr id="122" name="Google Shape;122;p4" title="Session Guide Table"/>
          <p:cNvGraphicFramePr/>
          <p:nvPr>
            <p:extLst>
              <p:ext uri="{D42A27DB-BD31-4B8C-83A1-F6EECF244321}">
                <p14:modId xmlns:p14="http://schemas.microsoft.com/office/powerpoint/2010/main" val="4272961266"/>
              </p:ext>
            </p:extLst>
          </p:nvPr>
        </p:nvGraphicFramePr>
        <p:xfrm>
          <a:off x="248165" y="983939"/>
          <a:ext cx="8647650" cy="5296850"/>
        </p:xfrm>
        <a:graphic>
          <a:graphicData uri="http://schemas.openxmlformats.org/drawingml/2006/table">
            <a:tbl>
              <a:tblPr firstRow="1" bandRow="1">
                <a:noFill/>
              </a:tblPr>
              <a:tblGrid>
                <a:gridCol w="2014325">
                  <a:extLst>
                    <a:ext uri="{9D8B030D-6E8A-4147-A177-3AD203B41FA5}">
                      <a16:colId xmlns:a16="http://schemas.microsoft.com/office/drawing/2014/main" val="20000"/>
                    </a:ext>
                  </a:extLst>
                </a:gridCol>
                <a:gridCol w="6633325">
                  <a:extLst>
                    <a:ext uri="{9D8B030D-6E8A-4147-A177-3AD203B41FA5}">
                      <a16:colId xmlns:a16="http://schemas.microsoft.com/office/drawing/2014/main" val="20001"/>
                    </a:ext>
                  </a:extLst>
                </a:gridCol>
              </a:tblGrid>
              <a:tr h="668750">
                <a:tc gridSpan="2">
                  <a:txBody>
                    <a:bodyPr/>
                    <a:lstStyle/>
                    <a:p>
                      <a:pPr marL="0" marR="0" lvl="0" indent="0" algn="ctr" rtl="0">
                        <a:lnSpc>
                          <a:spcPct val="100000"/>
                        </a:lnSpc>
                        <a:spcBef>
                          <a:spcPts val="0"/>
                        </a:spcBef>
                        <a:spcAft>
                          <a:spcPts val="0"/>
                        </a:spcAft>
                        <a:buClr>
                          <a:srgbClr val="000000"/>
                        </a:buClr>
                        <a:buSzPts val="2800"/>
                        <a:buFont typeface="Arial"/>
                        <a:buNone/>
                      </a:pPr>
                      <a:r>
                        <a:rPr lang="en-US" sz="2800" b="1" u="none" strike="noStrike" cap="none">
                          <a:solidFill>
                            <a:srgbClr val="FFFFFF"/>
                          </a:solidFill>
                          <a:latin typeface="Calibri"/>
                          <a:ea typeface="Calibri"/>
                          <a:cs typeface="Calibri"/>
                          <a:sym typeface="Calibri"/>
                        </a:rPr>
                        <a:t>Session Guide</a:t>
                      </a:r>
                      <a:endParaRPr sz="2800" b="1" u="none" strike="noStrike" cap="none">
                        <a:solidFill>
                          <a:srgbClr val="FFFFFF"/>
                        </a:solidFill>
                        <a:latin typeface="Calibri"/>
                        <a:ea typeface="Calibri"/>
                        <a:cs typeface="Calibri"/>
                        <a:sym typeface="Calibri"/>
                      </a:endParaRPr>
                    </a:p>
                  </a:txBody>
                  <a:tcPr marL="91450" marR="91450" marT="45725" marB="45725" anchor="ctr">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dirty="0">
                          <a:latin typeface="Calibri"/>
                          <a:ea typeface="Calibri"/>
                          <a:cs typeface="Calibri"/>
                          <a:sym typeface="Calibri"/>
                        </a:rPr>
                        <a:t>1</a:t>
                      </a:r>
                      <a:endParaRPr sz="2200" b="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dirty="0">
                          <a:latin typeface="Calibri"/>
                          <a:ea typeface="Calibri"/>
                          <a:cs typeface="Calibri"/>
                          <a:sym typeface="Calibri"/>
                        </a:rPr>
                        <a:t>Understanding a Balanced Assessment System</a:t>
                      </a:r>
                      <a:endParaRPr sz="2200" b="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1"/>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dirty="0">
                          <a:latin typeface="Calibri"/>
                          <a:ea typeface="Calibri"/>
                          <a:cs typeface="Calibri"/>
                          <a:sym typeface="Calibri"/>
                        </a:rPr>
                        <a:t>2</a:t>
                      </a:r>
                      <a:endParaRPr sz="2200" b="0" i="0"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dirty="0">
                          <a:latin typeface="Calibri"/>
                          <a:ea typeface="Calibri"/>
                          <a:cs typeface="Calibri"/>
                          <a:sym typeface="Calibri"/>
                        </a:rPr>
                        <a:t>Overview of the OSAS Interim Assessment System</a:t>
                      </a:r>
                      <a:endParaRPr sz="2200" b="0" i="0"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2"/>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1" u="none" strike="noStrike" cap="none">
                          <a:latin typeface="Calibri"/>
                          <a:ea typeface="Calibri"/>
                          <a:cs typeface="Calibri"/>
                          <a:sym typeface="Calibri"/>
                        </a:rPr>
                        <a:t>3</a:t>
                      </a:r>
                      <a:endParaRPr sz="2200" b="1" i="1"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1" u="none" strike="noStrike" cap="none" dirty="0">
                          <a:latin typeface="Calibri"/>
                          <a:ea typeface="Calibri"/>
                          <a:cs typeface="Calibri"/>
                          <a:sym typeface="Calibri"/>
                        </a:rPr>
                        <a:t>Using Interim Assessments in the</a:t>
                      </a:r>
                      <a:endParaRPr sz="2200" b="1" i="1"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1" i="1" u="none" strike="noStrike" cap="none" dirty="0">
                          <a:latin typeface="Calibri"/>
                          <a:ea typeface="Calibri"/>
                          <a:cs typeface="Calibri"/>
                          <a:sym typeface="Calibri"/>
                        </a:rPr>
                        <a:t>Context of Instructional Practices</a:t>
                      </a:r>
                      <a:endParaRPr sz="2200" b="1"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4</a:t>
                      </a:r>
                      <a:endParaRPr sz="2200" i="1"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Interim Assessment Administration:</a:t>
                      </a:r>
                      <a:endParaRPr sz="2200" i="1"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Guidance and Support</a:t>
                      </a:r>
                      <a:endParaRPr sz="220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4"/>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5</a:t>
                      </a:r>
                      <a:endParaRPr sz="2200" i="1"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Accessing Interim Assessment Data to Inform Instructional Practices</a:t>
                      </a:r>
                      <a:endParaRPr sz="220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5"/>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6</a:t>
                      </a:r>
                      <a:endParaRPr sz="2200" i="1"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Exploring Tools for Teachers and Using Formative Assessment Practices</a:t>
                      </a:r>
                      <a:endParaRPr sz="220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83771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1881838" y="111581"/>
            <a:ext cx="7152300" cy="70973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dirty="0">
                <a:solidFill>
                  <a:schemeClr val="tx1"/>
                </a:solidFill>
              </a:rPr>
              <a:t>Session </a:t>
            </a:r>
            <a:r>
              <a:rPr lang="en-US" b="1" dirty="0">
                <a:solidFill>
                  <a:schemeClr val="tx1"/>
                </a:solidFill>
              </a:rPr>
              <a:t>Objectives</a:t>
            </a:r>
            <a:endParaRPr dirty="0">
              <a:solidFill>
                <a:schemeClr val="tx1"/>
              </a:solidFill>
            </a:endParaRPr>
          </a:p>
        </p:txBody>
      </p:sp>
      <p:sp>
        <p:nvSpPr>
          <p:cNvPr id="129" name="Google Shape;129;p5"/>
          <p:cNvSpPr txBox="1">
            <a:spLocks noGrp="1"/>
          </p:cNvSpPr>
          <p:nvPr>
            <p:ph type="body" idx="4294967295"/>
          </p:nvPr>
        </p:nvSpPr>
        <p:spPr>
          <a:xfrm>
            <a:off x="262822" y="991056"/>
            <a:ext cx="8420100" cy="546449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By the end</a:t>
            </a:r>
            <a:r>
              <a:rPr lang="en-US" dirty="0"/>
              <a:t> of this session, educators will be able to:</a:t>
            </a:r>
            <a:endParaRPr dirty="0"/>
          </a:p>
          <a:p>
            <a:pPr marL="0" lvl="1" indent="0" algn="l" rtl="0">
              <a:lnSpc>
                <a:spcPct val="90000"/>
              </a:lnSpc>
              <a:spcBef>
                <a:spcPts val="0"/>
              </a:spcBef>
              <a:spcAft>
                <a:spcPts val="0"/>
              </a:spcAft>
              <a:buSzPts val="2800"/>
              <a:buNone/>
            </a:pPr>
            <a:endParaRPr dirty="0"/>
          </a:p>
          <a:p>
            <a:pPr lvl="0" indent="-381000">
              <a:lnSpc>
                <a:spcPct val="100000"/>
              </a:lnSpc>
              <a:spcBef>
                <a:spcPts val="0"/>
              </a:spcBef>
              <a:buSzPts val="2400"/>
              <a:buFont typeface="Calibri"/>
              <a:buChar char="•"/>
            </a:pPr>
            <a:r>
              <a:rPr lang="en-US" sz="2400" dirty="0" smtClean="0"/>
              <a:t>Describe </a:t>
            </a:r>
            <a:r>
              <a:rPr lang="en-US" sz="2400" dirty="0"/>
              <a:t>the different types of </a:t>
            </a:r>
            <a:r>
              <a:rPr lang="en-US" sz="2400" b="1" dirty="0" smtClean="0"/>
              <a:t>ELA interim assessments</a:t>
            </a:r>
            <a:r>
              <a:rPr lang="en-US" sz="2400" dirty="0" smtClean="0"/>
              <a:t> </a:t>
            </a:r>
            <a:r>
              <a:rPr lang="en-US" sz="2400" dirty="0"/>
              <a:t>available in the Interim Assessment </a:t>
            </a:r>
            <a:r>
              <a:rPr lang="en-US" sz="2400" dirty="0" smtClean="0"/>
              <a:t>System </a:t>
            </a:r>
            <a:r>
              <a:rPr lang="en-US" sz="2400" u="sng" dirty="0" smtClean="0"/>
              <a:t>and</a:t>
            </a:r>
            <a:r>
              <a:rPr lang="en-US" sz="2400" dirty="0" smtClean="0"/>
              <a:t> </a:t>
            </a:r>
            <a:r>
              <a:rPr lang="en-US" sz="2400" b="1" dirty="0" smtClean="0"/>
              <a:t>distinguish between computer adaptive and fixed forms. </a:t>
            </a:r>
          </a:p>
          <a:p>
            <a:pPr lvl="0" indent="-381000">
              <a:lnSpc>
                <a:spcPct val="100000"/>
              </a:lnSpc>
              <a:spcBef>
                <a:spcPts val="0"/>
              </a:spcBef>
              <a:buSzPts val="2400"/>
              <a:buFont typeface="Calibri"/>
              <a:buChar char="•"/>
            </a:pPr>
            <a:endParaRPr lang="en-US" sz="1200" dirty="0"/>
          </a:p>
          <a:p>
            <a:pPr lvl="0" indent="-381000">
              <a:lnSpc>
                <a:spcPct val="100000"/>
              </a:lnSpc>
              <a:spcBef>
                <a:spcPts val="0"/>
              </a:spcBef>
              <a:buSzPts val="2400"/>
              <a:buFont typeface="Calibri"/>
              <a:buChar char="•"/>
            </a:pPr>
            <a:r>
              <a:rPr lang="en-US" sz="2400" dirty="0" smtClean="0"/>
              <a:t>Identify </a:t>
            </a:r>
            <a:r>
              <a:rPr lang="en-US" sz="2400" dirty="0"/>
              <a:t>the </a:t>
            </a:r>
            <a:r>
              <a:rPr lang="en-US" sz="2400" dirty="0" smtClean="0"/>
              <a:t>different ELA </a:t>
            </a:r>
            <a:r>
              <a:rPr lang="en-US" sz="2400" dirty="0"/>
              <a:t>interim </a:t>
            </a:r>
            <a:r>
              <a:rPr lang="en-US" sz="2400" dirty="0" smtClean="0"/>
              <a:t>assessments by </a:t>
            </a:r>
            <a:r>
              <a:rPr lang="en-US" sz="2400" b="1" dirty="0" smtClean="0"/>
              <a:t>assessment claims, content categories, and assessment targets.</a:t>
            </a:r>
            <a:r>
              <a:rPr lang="en-US" sz="2400" dirty="0" smtClean="0"/>
              <a:t> </a:t>
            </a:r>
          </a:p>
          <a:p>
            <a:pPr lvl="0" indent="-381000">
              <a:lnSpc>
                <a:spcPct val="100000"/>
              </a:lnSpc>
              <a:spcBef>
                <a:spcPts val="0"/>
              </a:spcBef>
              <a:buSzPts val="2400"/>
              <a:buFont typeface="Calibri"/>
              <a:buChar char="•"/>
            </a:pPr>
            <a:endParaRPr lang="en-US" sz="1200" dirty="0" smtClean="0"/>
          </a:p>
          <a:p>
            <a:pPr lvl="0" indent="-381000">
              <a:lnSpc>
                <a:spcPct val="100000"/>
              </a:lnSpc>
              <a:spcBef>
                <a:spcPts val="0"/>
              </a:spcBef>
              <a:buSzPts val="2400"/>
              <a:buFont typeface="Calibri"/>
              <a:buChar char="•"/>
            </a:pPr>
            <a:r>
              <a:rPr lang="en-US" sz="2400" b="1" dirty="0" smtClean="0"/>
              <a:t>Make </a:t>
            </a:r>
            <a:r>
              <a:rPr lang="en-US" sz="2400" b="1" dirty="0"/>
              <a:t>connections between the interim assessment targets and the Oregon State </a:t>
            </a:r>
            <a:r>
              <a:rPr lang="en-US" sz="2400" b="1" dirty="0" smtClean="0"/>
              <a:t>Standards </a:t>
            </a:r>
            <a:r>
              <a:rPr lang="en-US" sz="2400" dirty="0" smtClean="0"/>
              <a:t>using the </a:t>
            </a:r>
            <a:r>
              <a:rPr lang="en-US" sz="2400" i="1" dirty="0" smtClean="0">
                <a:hlinkClick r:id="rId3"/>
              </a:rPr>
              <a:t>Smarter Content Explorer</a:t>
            </a:r>
            <a:r>
              <a:rPr lang="en-US" sz="2400" i="1" dirty="0" smtClean="0"/>
              <a:t> website</a:t>
            </a:r>
            <a:r>
              <a:rPr lang="en-US" sz="2400" dirty="0" smtClean="0"/>
              <a:t>. </a:t>
            </a:r>
          </a:p>
          <a:p>
            <a:pPr lvl="0" indent="-381000">
              <a:lnSpc>
                <a:spcPct val="100000"/>
              </a:lnSpc>
              <a:spcBef>
                <a:spcPts val="0"/>
              </a:spcBef>
              <a:buSzPts val="2400"/>
              <a:buFont typeface="Calibri"/>
              <a:buChar char="•"/>
            </a:pPr>
            <a:endParaRPr lang="en-US" sz="1200" dirty="0"/>
          </a:p>
          <a:p>
            <a:pPr lvl="0" indent="-381000">
              <a:lnSpc>
                <a:spcPct val="100000"/>
              </a:lnSpc>
              <a:spcBef>
                <a:spcPts val="0"/>
              </a:spcBef>
              <a:buSzPts val="2400"/>
              <a:buFont typeface="Calibri"/>
              <a:buChar char="•"/>
            </a:pPr>
            <a:r>
              <a:rPr lang="en-US" sz="2400" b="1" dirty="0" smtClean="0"/>
              <a:t>Examine</a:t>
            </a:r>
            <a:r>
              <a:rPr lang="en-US" sz="2400" dirty="0" smtClean="0"/>
              <a:t> Interim Assessment </a:t>
            </a:r>
            <a:r>
              <a:rPr lang="en-US" sz="2400" b="1" dirty="0" smtClean="0"/>
              <a:t>use cases </a:t>
            </a:r>
            <a:r>
              <a:rPr lang="en-US" sz="2400" dirty="0" smtClean="0"/>
              <a:t>within instructional context.</a:t>
            </a:r>
            <a:endParaRPr sz="2400" dirty="0"/>
          </a:p>
        </p:txBody>
      </p:sp>
    </p:spTree>
    <p:extLst>
      <p:ext uri="{BB962C8B-B14F-4D97-AF65-F5344CB8AC3E}">
        <p14:creationId xmlns:p14="http://schemas.microsoft.com/office/powerpoint/2010/main" val="339559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2" end="2"/>
                                            </p:txEl>
                                          </p:spTgt>
                                        </p:tgtEl>
                                        <p:attrNameLst>
                                          <p:attrName>style.visibility</p:attrName>
                                        </p:attrNameLst>
                                      </p:cBhvr>
                                      <p:to>
                                        <p:strVal val="visible"/>
                                      </p:to>
                                    </p:set>
                                    <p:animEffect transition="in" filter="fade">
                                      <p:cBhvr>
                                        <p:cTn id="7" dur="500"/>
                                        <p:tgtEl>
                                          <p:spTgt spid="12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4" end="4"/>
                                            </p:txEl>
                                          </p:spTgt>
                                        </p:tgtEl>
                                        <p:attrNameLst>
                                          <p:attrName>style.visibility</p:attrName>
                                        </p:attrNameLst>
                                      </p:cBhvr>
                                      <p:to>
                                        <p:strVal val="visible"/>
                                      </p:to>
                                    </p:set>
                                    <p:animEffect transition="in" filter="fade">
                                      <p:cBhvr>
                                        <p:cTn id="12" dur="500"/>
                                        <p:tgtEl>
                                          <p:spTgt spid="12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xEl>
                                              <p:pRg st="6" end="6"/>
                                            </p:txEl>
                                          </p:spTgt>
                                        </p:tgtEl>
                                        <p:attrNameLst>
                                          <p:attrName>style.visibility</p:attrName>
                                        </p:attrNameLst>
                                      </p:cBhvr>
                                      <p:to>
                                        <p:strVal val="visible"/>
                                      </p:to>
                                    </p:set>
                                    <p:animEffect transition="in" filter="fade">
                                      <p:cBhvr>
                                        <p:cTn id="17" dur="500"/>
                                        <p:tgtEl>
                                          <p:spTgt spid="12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xEl>
                                              <p:pRg st="8" end="8"/>
                                            </p:txEl>
                                          </p:spTgt>
                                        </p:tgtEl>
                                        <p:attrNameLst>
                                          <p:attrName>style.visibility</p:attrName>
                                        </p:attrNameLst>
                                      </p:cBhvr>
                                      <p:to>
                                        <p:strVal val="visible"/>
                                      </p:to>
                                    </p:set>
                                    <p:animEffect transition="in" filter="fade">
                                      <p:cBhvr>
                                        <p:cTn id="22" dur="500"/>
                                        <p:tgtEl>
                                          <p:spTgt spid="1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257300" y="134851"/>
            <a:ext cx="7886700" cy="849217"/>
          </a:xfrm>
          <a:prstGeom prst="rect">
            <a:avLst/>
          </a:prstGeom>
        </p:spPr>
        <p:txBody>
          <a:bodyPr spcFirstLastPara="1" vert="horz" wrap="square" lIns="68569" tIns="34275" rIns="68569" bIns="34275" rtlCol="0" anchor="ctr" anchorCtr="0">
            <a:noAutofit/>
          </a:bodyPr>
          <a:lstStyle/>
          <a:p>
            <a:pPr algn="r"/>
            <a:r>
              <a:rPr lang="en" sz="3600" dirty="0" smtClean="0">
                <a:solidFill>
                  <a:schemeClr val="bg1"/>
                </a:solidFill>
              </a:rPr>
              <a:t>Interim Training Requirements</a:t>
            </a:r>
            <a:endParaRPr sz="3600" dirty="0">
              <a:solidFill>
                <a:schemeClr val="bg1"/>
              </a:solidFill>
            </a:endParaRPr>
          </a:p>
        </p:txBody>
      </p:sp>
      <p:sp>
        <p:nvSpPr>
          <p:cNvPr id="96" name="Google Shape;96;p16"/>
          <p:cNvSpPr txBox="1">
            <a:spLocks noGrp="1"/>
          </p:cNvSpPr>
          <p:nvPr>
            <p:ph type="subTitle" idx="4294967295"/>
          </p:nvPr>
        </p:nvSpPr>
        <p:spPr>
          <a:xfrm>
            <a:off x="477043" y="2342607"/>
            <a:ext cx="8189913" cy="3405052"/>
          </a:xfrm>
          <a:prstGeom prst="rect">
            <a:avLst/>
          </a:prstGeom>
        </p:spPr>
        <p:txBody>
          <a:bodyPr spcFirstLastPara="1" vert="horz" wrap="square" lIns="68569" tIns="34275" rIns="68569" bIns="34275" rtlCol="0" anchor="t" anchorCtr="0">
            <a:noAutofit/>
          </a:bodyPr>
          <a:lstStyle/>
          <a:p>
            <a:pPr lvl="0"/>
            <a:r>
              <a:rPr lang="en-US" dirty="0"/>
              <a:t>DTCs or STCs will need to apply the </a:t>
            </a:r>
            <a:r>
              <a:rPr lang="en-US" b="1" dirty="0"/>
              <a:t>“Interim” </a:t>
            </a:r>
            <a:r>
              <a:rPr lang="en-US" dirty="0"/>
              <a:t>Test Group to each user that will administer the interim assessments.  The decision to allow access to the Interim Assessment System is determined by the educators’ district. </a:t>
            </a:r>
            <a:endParaRPr lang="en-US" dirty="0" smtClean="0"/>
          </a:p>
          <a:p>
            <a:pPr lvl="0"/>
            <a:endParaRPr lang="en-US" sz="600" dirty="0"/>
          </a:p>
          <a:p>
            <a:pPr lvl="1"/>
            <a:r>
              <a:rPr lang="en-US" dirty="0"/>
              <a:t>Users </a:t>
            </a:r>
            <a:r>
              <a:rPr lang="en-US" b="1" dirty="0">
                <a:solidFill>
                  <a:srgbClr val="FF0000"/>
                </a:solidFill>
              </a:rPr>
              <a:t>will not be able to administer the interim assessments </a:t>
            </a:r>
            <a:r>
              <a:rPr lang="en-US" dirty="0"/>
              <a:t>if the Test Group permission is not assigned to their TA user account.</a:t>
            </a:r>
          </a:p>
          <a:p>
            <a:pPr marL="257168" lvl="1" indent="0">
              <a:buNone/>
            </a:pPr>
            <a:endParaRPr lang="en-US" sz="3200" dirty="0"/>
          </a:p>
        </p:txBody>
      </p:sp>
    </p:spTree>
    <p:custDataLst>
      <p:tags r:id="rId1"/>
    </p:custDataLst>
    <p:extLst>
      <p:ext uri="{BB962C8B-B14F-4D97-AF65-F5344CB8AC3E}">
        <p14:creationId xmlns:p14="http://schemas.microsoft.com/office/powerpoint/2010/main" val="1240729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2" end="2"/>
                                            </p:txEl>
                                          </p:spTgt>
                                        </p:tgtEl>
                                        <p:attrNameLst>
                                          <p:attrName>style.visibility</p:attrName>
                                        </p:attrNameLst>
                                      </p:cBhvr>
                                      <p:to>
                                        <p:strVal val="visible"/>
                                      </p:to>
                                    </p:set>
                                    <p:animEffect transition="in" filter="fade">
                                      <p:cBhvr>
                                        <p:cTn id="7" dur="500"/>
                                        <p:tgtEl>
                                          <p:spTgt spid="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177290" y="195811"/>
            <a:ext cx="7886700" cy="631503"/>
          </a:xfrm>
          <a:prstGeom prst="rect">
            <a:avLst/>
          </a:prstGeom>
        </p:spPr>
        <p:txBody>
          <a:bodyPr spcFirstLastPara="1" vert="horz" wrap="square" lIns="68569" tIns="34275" rIns="68569" bIns="34275" rtlCol="0" anchor="ctr" anchorCtr="0">
            <a:noAutofit/>
          </a:bodyPr>
          <a:lstStyle/>
          <a:p>
            <a:pPr algn="r"/>
            <a:r>
              <a:rPr lang="en" sz="3600" dirty="0" smtClean="0">
                <a:solidFill>
                  <a:schemeClr val="bg1"/>
                </a:solidFill>
              </a:rPr>
              <a:t>Interim Training Requirements</a:t>
            </a:r>
            <a:endParaRPr sz="3600" dirty="0">
              <a:solidFill>
                <a:schemeClr val="bg1"/>
              </a:solidFill>
            </a:endParaRPr>
          </a:p>
        </p:txBody>
      </p:sp>
      <p:sp>
        <p:nvSpPr>
          <p:cNvPr id="96" name="Google Shape;96;p16"/>
          <p:cNvSpPr txBox="1">
            <a:spLocks noGrp="1"/>
          </p:cNvSpPr>
          <p:nvPr>
            <p:ph type="subTitle" idx="4294967295"/>
          </p:nvPr>
        </p:nvSpPr>
        <p:spPr>
          <a:xfrm>
            <a:off x="278675" y="2098765"/>
            <a:ext cx="8630193" cy="3881891"/>
          </a:xfrm>
          <a:prstGeom prst="rect">
            <a:avLst/>
          </a:prstGeom>
        </p:spPr>
        <p:txBody>
          <a:bodyPr spcFirstLastPara="1" vert="horz" wrap="square" lIns="68569" tIns="34275" rIns="68569" bIns="34275" rtlCol="0" anchor="t" anchorCtr="0">
            <a:noAutofit/>
          </a:bodyPr>
          <a:lstStyle/>
          <a:p>
            <a:r>
              <a:rPr lang="en-US" dirty="0" smtClean="0"/>
              <a:t>If </a:t>
            </a:r>
            <a:r>
              <a:rPr lang="en-US" dirty="0"/>
              <a:t>the TA is a returning user from 2019-20, </a:t>
            </a:r>
            <a:r>
              <a:rPr lang="en-US" b="1" dirty="0"/>
              <a:t>there are no additional requirements required to apply the “Interim” Test Group other than Module – 8. </a:t>
            </a:r>
          </a:p>
          <a:p>
            <a:endParaRPr lang="en-US" sz="2400" b="1" dirty="0"/>
          </a:p>
          <a:p>
            <a:r>
              <a:rPr lang="en-US" dirty="0"/>
              <a:t>However, if an educator </a:t>
            </a:r>
            <a:r>
              <a:rPr lang="en-US" b="1" u="sng" dirty="0"/>
              <a:t>does not </a:t>
            </a:r>
            <a:r>
              <a:rPr lang="en-US" dirty="0"/>
              <a:t>have a 2019-20 TA user role </a:t>
            </a:r>
            <a:r>
              <a:rPr lang="en-US" b="1" u="sng" dirty="0"/>
              <a:t>or has transitioned to a new district</a:t>
            </a:r>
            <a:r>
              <a:rPr lang="en-US" dirty="0"/>
              <a:t>, they </a:t>
            </a:r>
            <a:r>
              <a:rPr lang="en-US" b="1" dirty="0">
                <a:solidFill>
                  <a:srgbClr val="FF0000"/>
                </a:solidFill>
              </a:rPr>
              <a:t>must complete </a:t>
            </a:r>
            <a:r>
              <a:rPr lang="en-US" dirty="0"/>
              <a:t>the reading requirements in Table 5 of the </a:t>
            </a:r>
            <a:r>
              <a:rPr lang="en-US" b="1" u="sng" dirty="0">
                <a:hlinkClick r:id="rId4"/>
              </a:rPr>
              <a:t>Test Administration Manual</a:t>
            </a:r>
            <a:r>
              <a:rPr lang="en-US" b="1" dirty="0"/>
              <a:t> and</a:t>
            </a:r>
            <a:r>
              <a:rPr lang="en-US" dirty="0"/>
              <a:t> </a:t>
            </a:r>
            <a:r>
              <a:rPr lang="en-US" b="1" dirty="0">
                <a:solidFill>
                  <a:srgbClr val="FF0000"/>
                </a:solidFill>
              </a:rPr>
              <a:t>the ODE-provided training </a:t>
            </a:r>
            <a:r>
              <a:rPr lang="en-US" b="1" u="sng" dirty="0">
                <a:solidFill>
                  <a:srgbClr val="FF0000"/>
                </a:solidFill>
              </a:rPr>
              <a:t>modules 2 – 4 and 8</a:t>
            </a:r>
            <a:r>
              <a:rPr lang="en-US" dirty="0"/>
              <a:t> posted to the </a:t>
            </a:r>
            <a:r>
              <a:rPr lang="en-US" b="1" u="sng" dirty="0">
                <a:hlinkClick r:id="rId4"/>
              </a:rPr>
              <a:t>Assessment Training Materials </a:t>
            </a:r>
            <a:r>
              <a:rPr lang="en-US" dirty="0"/>
              <a:t>webpage.</a:t>
            </a:r>
          </a:p>
        </p:txBody>
      </p:sp>
    </p:spTree>
    <p:custDataLst>
      <p:tags r:id="rId1"/>
    </p:custDataLst>
    <p:extLst>
      <p:ext uri="{BB962C8B-B14F-4D97-AF65-F5344CB8AC3E}">
        <p14:creationId xmlns:p14="http://schemas.microsoft.com/office/powerpoint/2010/main" val="19208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2" end="2"/>
                                            </p:txEl>
                                          </p:spTgt>
                                        </p:tgtEl>
                                        <p:attrNameLst>
                                          <p:attrName>style.visibility</p:attrName>
                                        </p:attrNameLst>
                                      </p:cBhvr>
                                      <p:to>
                                        <p:strVal val="visible"/>
                                      </p:to>
                                    </p:set>
                                    <p:animEffect transition="in" filter="fade">
                                      <p:cBhvr>
                                        <p:cTn id="7" dur="500"/>
                                        <p:tgtEl>
                                          <p:spTgt spid="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7" name="Google Shape;192;p10" title="Balanced Assessment System"/>
          <p:cNvPicPr preferRelativeResize="0"/>
          <p:nvPr/>
        </p:nvPicPr>
        <p:blipFill rotWithShape="1">
          <a:blip r:embed="rId3">
            <a:alphaModFix/>
          </a:blip>
          <a:srcRect/>
          <a:stretch/>
        </p:blipFill>
        <p:spPr>
          <a:xfrm>
            <a:off x="5477023" y="2018571"/>
            <a:ext cx="3385623" cy="2558118"/>
          </a:xfrm>
          <a:prstGeom prst="rect">
            <a:avLst/>
          </a:prstGeom>
          <a:noFill/>
          <a:ln>
            <a:noFill/>
          </a:ln>
        </p:spPr>
      </p:pic>
      <p:sp>
        <p:nvSpPr>
          <p:cNvPr id="3" name="Title 2"/>
          <p:cNvSpPr>
            <a:spLocks noGrp="1"/>
          </p:cNvSpPr>
          <p:nvPr>
            <p:ph type="title"/>
          </p:nvPr>
        </p:nvSpPr>
        <p:spPr>
          <a:xfrm>
            <a:off x="239152" y="2171987"/>
            <a:ext cx="5158154" cy="2404702"/>
          </a:xfrm>
          <a:ln w="28575">
            <a:solidFill>
              <a:schemeClr val="tx1"/>
            </a:solidFill>
          </a:ln>
        </p:spPr>
        <p:txBody>
          <a:bodyPr anchor="t">
            <a:noAutofit/>
          </a:bodyPr>
          <a:lstStyle/>
          <a:p>
            <a:r>
              <a:rPr lang="en-US" sz="3200" dirty="0"/>
              <a:t>Interim assessments </a:t>
            </a:r>
            <a:r>
              <a:rPr lang="en-US" sz="2800" b="0" dirty="0"/>
              <a:t>are designed to </a:t>
            </a:r>
            <a:r>
              <a:rPr lang="en-US" sz="2800" i="1" dirty="0"/>
              <a:t>support teaching and learning throughout the year </a:t>
            </a:r>
            <a:r>
              <a:rPr lang="en-US" sz="2800" b="0" dirty="0"/>
              <a:t>by using periodic standards-based assessments that target specific units of content. </a:t>
            </a:r>
          </a:p>
        </p:txBody>
      </p:sp>
      <p:sp>
        <p:nvSpPr>
          <p:cNvPr id="4" name="Text Placeholder 3"/>
          <p:cNvSpPr>
            <a:spLocks noGrp="1"/>
          </p:cNvSpPr>
          <p:nvPr>
            <p:ph type="body" idx="1"/>
          </p:nvPr>
        </p:nvSpPr>
        <p:spPr>
          <a:xfrm>
            <a:off x="574484" y="4895814"/>
            <a:ext cx="7886700" cy="1622217"/>
          </a:xfrm>
        </p:spPr>
        <p:txBody>
          <a:bodyPr>
            <a:normAutofit fontScale="92500"/>
          </a:bodyPr>
          <a:lstStyle/>
          <a:p>
            <a:r>
              <a:rPr lang="en-US" sz="2400" dirty="0" smtClean="0">
                <a:solidFill>
                  <a:schemeClr val="tx1"/>
                </a:solidFill>
              </a:rPr>
              <a:t>The Interim Assessment System allows educators to </a:t>
            </a:r>
            <a:r>
              <a:rPr lang="en-US" sz="2400" b="1" dirty="0" smtClean="0">
                <a:solidFill>
                  <a:schemeClr val="tx1"/>
                </a:solidFill>
              </a:rPr>
              <a:t>connect </a:t>
            </a:r>
            <a:r>
              <a:rPr lang="en-US" sz="2400" b="1" dirty="0">
                <a:solidFill>
                  <a:schemeClr val="tx1"/>
                </a:solidFill>
              </a:rPr>
              <a:t>student performance to instruction</a:t>
            </a:r>
            <a:r>
              <a:rPr lang="en-US" sz="2400" dirty="0">
                <a:solidFill>
                  <a:schemeClr val="tx1"/>
                </a:solidFill>
              </a:rPr>
              <a:t>, outlining not just where student learning is needed, but providing classroom educators </a:t>
            </a:r>
            <a:r>
              <a:rPr lang="en-US" sz="2400" b="1" dirty="0">
                <a:solidFill>
                  <a:schemeClr val="tx1"/>
                </a:solidFill>
              </a:rPr>
              <a:t>with instructional examples of what to work on next</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426294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2286000" y="167636"/>
            <a:ext cx="6858000" cy="826482"/>
          </a:xfrm>
          <a:prstGeom prst="rect">
            <a:avLst/>
          </a:prstGeom>
        </p:spPr>
        <p:txBody>
          <a:bodyPr spcFirstLastPara="1" wrap="square" lIns="91425" tIns="45700" rIns="91425" bIns="45700" anchor="ctr" anchorCtr="0">
            <a:noAutofit/>
          </a:bodyPr>
          <a:lstStyle/>
          <a:p>
            <a:pPr algn="r"/>
            <a:r>
              <a:rPr lang="en" sz="3600" dirty="0">
                <a:solidFill>
                  <a:schemeClr val="bg1"/>
                </a:solidFill>
              </a:rPr>
              <a:t>Features of Interim Assessments</a:t>
            </a:r>
            <a:endParaRPr sz="3600" dirty="0">
              <a:solidFill>
                <a:schemeClr val="bg1"/>
              </a:solidFill>
            </a:endParaRPr>
          </a:p>
        </p:txBody>
      </p:sp>
      <p:sp>
        <p:nvSpPr>
          <p:cNvPr id="153" name="Google Shape;153;p25"/>
          <p:cNvSpPr txBox="1">
            <a:spLocks noGrp="1"/>
          </p:cNvSpPr>
          <p:nvPr>
            <p:ph type="subTitle" idx="1"/>
          </p:nvPr>
        </p:nvSpPr>
        <p:spPr>
          <a:xfrm>
            <a:off x="376299" y="1907177"/>
            <a:ext cx="8520277" cy="4554583"/>
          </a:xfrm>
          <a:prstGeom prst="rect">
            <a:avLst/>
          </a:prstGeom>
        </p:spPr>
        <p:txBody>
          <a:bodyPr spcFirstLastPara="1" wrap="square" lIns="91425" tIns="45700" rIns="91425" bIns="45700" anchor="t" anchorCtr="0">
            <a:noAutofit/>
          </a:bodyPr>
          <a:lstStyle/>
          <a:p>
            <a:pPr marL="482588" indent="-380990" algn="l">
              <a:lnSpc>
                <a:spcPct val="100000"/>
              </a:lnSpc>
              <a:buSzPts val="2000"/>
              <a:buFont typeface="Arial" panose="020B0604020202020204" pitchFamily="34" charset="0"/>
              <a:buChar char="•"/>
            </a:pPr>
            <a:r>
              <a:rPr lang="en" dirty="0"/>
              <a:t>Free statewide access to ELA and mathematics interim assessments and Tools for Teachers</a:t>
            </a:r>
            <a:endParaRPr dirty="0"/>
          </a:p>
          <a:p>
            <a:pPr marL="482588" indent="-380990" algn="l">
              <a:lnSpc>
                <a:spcPct val="100000"/>
              </a:lnSpc>
              <a:buSzPts val="2000"/>
              <a:buFont typeface="Arial" panose="020B0604020202020204" pitchFamily="34" charset="0"/>
              <a:buChar char="•"/>
            </a:pPr>
            <a:r>
              <a:rPr lang="en" dirty="0"/>
              <a:t>Flexible administration options better support local purposes. </a:t>
            </a:r>
            <a:endParaRPr dirty="0"/>
          </a:p>
          <a:p>
            <a:pPr marL="914377" lvl="1" indent="-355591" algn="l">
              <a:lnSpc>
                <a:spcPct val="100000"/>
              </a:lnSpc>
              <a:spcBef>
                <a:spcPts val="1000"/>
              </a:spcBef>
              <a:buSzPct val="100000"/>
              <a:buFont typeface="Courier New" panose="02070309020205020404" pitchFamily="49" charset="0"/>
              <a:buChar char="o"/>
            </a:pPr>
            <a:r>
              <a:rPr lang="en" b="1" i="1" dirty="0"/>
              <a:t>Remote administration option for </a:t>
            </a:r>
            <a:r>
              <a:rPr lang="en" b="1" i="1" dirty="0" smtClean="0"/>
              <a:t>ELA</a:t>
            </a:r>
          </a:p>
          <a:p>
            <a:pPr marL="914377" lvl="1" indent="-355591" algn="l">
              <a:lnSpc>
                <a:spcPct val="100000"/>
              </a:lnSpc>
              <a:spcBef>
                <a:spcPts val="1000"/>
              </a:spcBef>
              <a:buSzPct val="100000"/>
              <a:buFont typeface="Courier New" panose="02070309020205020404" pitchFamily="49" charset="0"/>
              <a:buChar char="o"/>
            </a:pPr>
            <a:r>
              <a:rPr lang="en" dirty="0" smtClean="0"/>
              <a:t>Items </a:t>
            </a:r>
            <a:r>
              <a:rPr lang="en" dirty="0"/>
              <a:t>include all the accessibility resources available in the summative assessment to help provide accurate results for students</a:t>
            </a:r>
            <a:r>
              <a:rPr lang="en" dirty="0" smtClean="0"/>
              <a:t>.</a:t>
            </a:r>
            <a:endParaRPr dirty="0"/>
          </a:p>
          <a:p>
            <a:pPr marL="482588" indent="-380990" algn="l">
              <a:lnSpc>
                <a:spcPct val="100000"/>
              </a:lnSpc>
              <a:spcAft>
                <a:spcPts val="1000"/>
              </a:spcAft>
              <a:buSzPts val="2000"/>
              <a:buFont typeface="Arial" panose="020B0604020202020204" pitchFamily="34" charset="0"/>
              <a:buChar char="•"/>
            </a:pPr>
            <a:r>
              <a:rPr lang="en" dirty="0" smtClean="0"/>
              <a:t>Student </a:t>
            </a:r>
            <a:r>
              <a:rPr lang="en" dirty="0"/>
              <a:t>performance on Interim Comprehensive Assessments (ELA and Math) is reported on the same scoring scale as the summative assessment</a:t>
            </a:r>
            <a:r>
              <a:rPr lang="en" dirty="0" smtClean="0"/>
              <a:t>. </a:t>
            </a:r>
            <a:r>
              <a:rPr lang="en" sz="1800" i="1" dirty="0" smtClean="0">
                <a:solidFill>
                  <a:srgbClr val="FF0000"/>
                </a:solidFill>
              </a:rPr>
              <a:t>(Available January 5, 2021)</a:t>
            </a:r>
            <a:endParaRPr sz="1800" i="1" dirty="0">
              <a:solidFill>
                <a:srgbClr val="FF0000"/>
              </a:solidFill>
            </a:endParaRPr>
          </a:p>
        </p:txBody>
      </p:sp>
    </p:spTree>
    <p:extLst>
      <p:ext uri="{BB962C8B-B14F-4D97-AF65-F5344CB8AC3E}">
        <p14:creationId xmlns:p14="http://schemas.microsoft.com/office/powerpoint/2010/main" val="246278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1" end="1"/>
                                            </p:txEl>
                                          </p:spTgt>
                                        </p:tgtEl>
                                        <p:attrNameLst>
                                          <p:attrName>style.visibility</p:attrName>
                                        </p:attrNameLst>
                                      </p:cBhvr>
                                      <p:to>
                                        <p:strVal val="visible"/>
                                      </p:to>
                                    </p:set>
                                    <p:animEffect transition="in" filter="fade">
                                      <p:cBhvr>
                                        <p:cTn id="7" dur="500"/>
                                        <p:tgtEl>
                                          <p:spTgt spid="15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
                                            <p:txEl>
                                              <p:pRg st="2" end="2"/>
                                            </p:txEl>
                                          </p:spTgt>
                                        </p:tgtEl>
                                        <p:attrNameLst>
                                          <p:attrName>style.visibility</p:attrName>
                                        </p:attrNameLst>
                                      </p:cBhvr>
                                      <p:to>
                                        <p:strVal val="visible"/>
                                      </p:to>
                                    </p:set>
                                    <p:animEffect transition="in" filter="fade">
                                      <p:cBhvr>
                                        <p:cTn id="10" dur="500"/>
                                        <p:tgtEl>
                                          <p:spTgt spid="15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3">
                                            <p:txEl>
                                              <p:pRg st="3" end="3"/>
                                            </p:txEl>
                                          </p:spTgt>
                                        </p:tgtEl>
                                        <p:attrNameLst>
                                          <p:attrName>style.visibility</p:attrName>
                                        </p:attrNameLst>
                                      </p:cBhvr>
                                      <p:to>
                                        <p:strVal val="visible"/>
                                      </p:to>
                                    </p:set>
                                    <p:animEffect transition="in" filter="fade">
                                      <p:cBhvr>
                                        <p:cTn id="13" dur="500"/>
                                        <p:tgtEl>
                                          <p:spTgt spid="15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3">
                                            <p:txEl>
                                              <p:pRg st="4" end="4"/>
                                            </p:txEl>
                                          </p:spTgt>
                                        </p:tgtEl>
                                        <p:attrNameLst>
                                          <p:attrName>style.visibility</p:attrName>
                                        </p:attrNameLst>
                                      </p:cBhvr>
                                      <p:to>
                                        <p:strVal val="visible"/>
                                      </p:to>
                                    </p:set>
                                    <p:animEffect transition="in" filter="fade">
                                      <p:cBhvr>
                                        <p:cTn id="18" dur="500"/>
                                        <p:tgtEl>
                                          <p:spTgt spid="1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2|15.7"/>
</p:tagLst>
</file>

<file path=ppt/tags/tag2.xml><?xml version="1.0" encoding="utf-8"?>
<p:tagLst xmlns:a="http://schemas.openxmlformats.org/drawingml/2006/main" xmlns:r="http://schemas.openxmlformats.org/officeDocument/2006/relationships" xmlns:p="http://schemas.openxmlformats.org/presentationml/2006/main">
  <p:tag name="TIMING" val="|20.2|15.7"/>
</p:tagLst>
</file>

<file path=ppt/tags/tag3.xml><?xml version="1.0" encoding="utf-8"?>
<p:tagLst xmlns:a="http://schemas.openxmlformats.org/drawingml/2006/main" xmlns:r="http://schemas.openxmlformats.org/officeDocument/2006/relationships" xmlns:p="http://schemas.openxmlformats.org/presentationml/2006/main">
  <p:tag name="TIMING" val="|13.2|9.7|7.9"/>
</p:tagLst>
</file>

<file path=ppt/theme/theme1.xml><?xml version="1.0" encoding="utf-8"?>
<a:theme xmlns:a="http://schemas.openxmlformats.org/drawingml/2006/main" name="ODE_Powerpoint Template B">
  <a:themeElements>
    <a:clrScheme name="ODE-blue links">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2020-09-17T23:51:15+00:00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6AF45095-459A-4823-9855-4D42077D2035}"/>
</file>

<file path=customXml/itemProps2.xml><?xml version="1.0" encoding="utf-8"?>
<ds:datastoreItem xmlns:ds="http://schemas.openxmlformats.org/officeDocument/2006/customXml" ds:itemID="{5385B405-27EF-473E-AD88-AFAC50B259A5}"/>
</file>

<file path=customXml/itemProps3.xml><?xml version="1.0" encoding="utf-8"?>
<ds:datastoreItem xmlns:ds="http://schemas.openxmlformats.org/officeDocument/2006/customXml" ds:itemID="{8005257A-745F-4F87-88B8-D586806901DB}"/>
</file>

<file path=docProps/app.xml><?xml version="1.0" encoding="utf-8"?>
<Properties xmlns="http://schemas.openxmlformats.org/officeDocument/2006/extended-properties" xmlns:vt="http://schemas.openxmlformats.org/officeDocument/2006/docPropsVTypes">
  <TotalTime>8488</TotalTime>
  <Words>7216</Words>
  <Application>Microsoft Office PowerPoint</Application>
  <PresentationFormat>On-screen Show (4:3)</PresentationFormat>
  <Paragraphs>668</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Raleway</vt:lpstr>
      <vt:lpstr>Courier New</vt:lpstr>
      <vt:lpstr>Arial</vt:lpstr>
      <vt:lpstr>Calibri</vt:lpstr>
      <vt:lpstr>ODE_Powerpoint Template B</vt:lpstr>
      <vt:lpstr>Oregon Statewide Assessment System  Session 3A (ELA) – Using Interim Assessments During Instruction  Office of Teaching, Learning, and Assessment</vt:lpstr>
      <vt:lpstr>Purpose</vt:lpstr>
      <vt:lpstr>Series Outcome</vt:lpstr>
      <vt:lpstr>Interim Assessment Series</vt:lpstr>
      <vt:lpstr>Session Objectives</vt:lpstr>
      <vt:lpstr>Interim Training Requirements</vt:lpstr>
      <vt:lpstr>Interim Training Requirements</vt:lpstr>
      <vt:lpstr>Interim assessments are designed to support teaching and learning throughout the year by using periodic standards-based assessments that target specific units of content. </vt:lpstr>
      <vt:lpstr>Features of Interim Assessments</vt:lpstr>
      <vt:lpstr>Additional Features  of Interim Assessments</vt:lpstr>
      <vt:lpstr>Interim Assessment Design</vt:lpstr>
      <vt:lpstr>ELA Claim and Targets</vt:lpstr>
      <vt:lpstr>Oregon’s Interim Assessment System</vt:lpstr>
      <vt:lpstr>ELA Grade 5 Interims </vt:lpstr>
      <vt:lpstr>ELA Grade 5 Interims </vt:lpstr>
      <vt:lpstr>ELA Grade 5 Interims </vt:lpstr>
      <vt:lpstr>Connecting Targets and Standards</vt:lpstr>
      <vt:lpstr>Connecting Targets and Standards</vt:lpstr>
      <vt:lpstr>Connecting Targets and Standards</vt:lpstr>
      <vt:lpstr>Connecting Targets and Standards</vt:lpstr>
      <vt:lpstr>2020 – 21  Priority Instruction</vt:lpstr>
      <vt:lpstr>Aligning Priority Standards to the  Interim Assessment System</vt:lpstr>
      <vt:lpstr>Using Interim Assessments within the  Academic Calendar</vt:lpstr>
      <vt:lpstr>Using Interim Assessments within the  Academic Calendar</vt:lpstr>
      <vt:lpstr>Standardized vs. Non-Standardized   Interim Assessment Administration</vt:lpstr>
      <vt:lpstr>4 Ways to Use  Interim Assessments </vt:lpstr>
      <vt:lpstr># 1 Quick Check</vt:lpstr>
      <vt:lpstr># 1 Quick Check</vt:lpstr>
      <vt:lpstr># 1 Quick Check</vt:lpstr>
      <vt:lpstr>Additional Use Cases</vt:lpstr>
      <vt:lpstr>Additional Use Cases</vt:lpstr>
      <vt:lpstr># 1 Quick Check</vt:lpstr>
      <vt:lpstr>Right Assessment for  the Right Purpose</vt:lpstr>
      <vt:lpstr>Contact Us! www.oregon.gov/ode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KNAUS Jenni - ODE</dc:creator>
  <cp:lastModifiedBy>LEDOUX Renee - ODE</cp:lastModifiedBy>
  <cp:revision>142</cp:revision>
  <dcterms:created xsi:type="dcterms:W3CDTF">2017-09-14T21:37:43Z</dcterms:created>
  <dcterms:modified xsi:type="dcterms:W3CDTF">2020-09-17T23:49:48Z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