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9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8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3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2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2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7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5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2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4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58A7-B426-471A-B03C-7405F9E6FEEC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070D9-4862-4FAD-8EF8-F21989442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TAG:</a:t>
            </a:r>
            <a:br>
              <a:rPr lang="en-US" dirty="0" smtClean="0"/>
            </a:br>
            <a:r>
              <a:rPr lang="en-US" dirty="0" smtClean="0"/>
              <a:t>Identification of Underrepresented Populations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Angela Allen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to Perform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marR="0" indent="0" algn="ctr">
              <a:buNone/>
            </a:pPr>
            <a:r>
              <a:rPr lang="en-US" sz="2400" b="1" dirty="0" smtClean="0">
                <a:latin typeface="Perpetua"/>
              </a:rPr>
              <a:t>Oregon Administrative Rule: 581-022-1310 </a:t>
            </a:r>
            <a:endParaRPr lang="en-US" sz="2400" dirty="0" smtClean="0">
              <a:latin typeface="Perpetua"/>
            </a:endParaRPr>
          </a:p>
          <a:p>
            <a:endParaRPr lang="en-US" sz="1200" dirty="0" smtClean="0">
              <a:solidFill>
                <a:srgbClr val="000000"/>
              </a:solidFill>
              <a:latin typeface="Perpetua"/>
            </a:endParaRPr>
          </a:p>
          <a:p>
            <a:endParaRPr lang="en-US" sz="1200" dirty="0" smtClean="0">
              <a:latin typeface="Perpetua"/>
            </a:endParaRPr>
          </a:p>
          <a:p>
            <a:r>
              <a:rPr lang="en-US" dirty="0" smtClean="0"/>
              <a:t>Required to collect behavioral, learning, and performance information </a:t>
            </a:r>
          </a:p>
          <a:p>
            <a:r>
              <a:rPr lang="en-US" dirty="0" smtClean="0"/>
              <a:t>(e)Despite </a:t>
            </a:r>
            <a:r>
              <a:rPr lang="en-US" dirty="0" smtClean="0"/>
              <a:t>a student’s failure to qualify under paragraph (d) (A) and (B) of this subsection, districts by local policies and procedures, shall identify students who demonstrate the </a:t>
            </a:r>
            <a:r>
              <a:rPr lang="en-US" b="1" dirty="0" smtClean="0"/>
              <a:t>Potential to Perform at the 97</a:t>
            </a:r>
            <a:r>
              <a:rPr lang="en-US" sz="2000" b="1" dirty="0" smtClean="0"/>
              <a:t>th </a:t>
            </a:r>
            <a:r>
              <a:rPr lang="en-US" b="1" dirty="0" smtClean="0"/>
              <a:t>Percentile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Potential to Perform threshold is set by the district. </a:t>
            </a:r>
          </a:p>
          <a:p>
            <a:r>
              <a:rPr lang="en-US" dirty="0" smtClean="0"/>
              <a:t>These students are considered Talented and Gifted once identified as Potential to Perform and must receive services.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Prior to the revised OAR, research based best practices were not generally utilized in the identification process for underrepresented populations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Examples of research based best practices include: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Universal </a:t>
            </a:r>
            <a:r>
              <a:rPr lang="en-US" sz="2400" dirty="0">
                <a:solidFill>
                  <a:prstClr val="black"/>
                </a:solidFill>
              </a:rPr>
              <a:t>Screening (examples): Kingore Observational Inventory, CogAT, and Naglieri Nonverbal Ability Test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Multidimensional </a:t>
            </a:r>
            <a:r>
              <a:rPr lang="en-US" sz="2400" dirty="0">
                <a:solidFill>
                  <a:prstClr val="black"/>
                </a:solidFill>
              </a:rPr>
              <a:t>data </a:t>
            </a:r>
            <a:r>
              <a:rPr lang="en-US" sz="2400" dirty="0" smtClean="0">
                <a:solidFill>
                  <a:prstClr val="black"/>
                </a:solidFill>
              </a:rPr>
              <a:t>points/No cut scores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Normed Scales: </a:t>
            </a:r>
            <a:r>
              <a:rPr lang="en-US" sz="2400" dirty="0">
                <a:solidFill>
                  <a:prstClr val="black"/>
                </a:solidFill>
              </a:rPr>
              <a:t>SIGS (Scales for Identifying Gifted Students</a:t>
            </a:r>
            <a:r>
              <a:rPr lang="en-US" sz="2400" dirty="0" smtClean="0">
                <a:solidFill>
                  <a:prstClr val="black"/>
                </a:solidFill>
              </a:rPr>
              <a:t>), Gifted </a:t>
            </a:r>
            <a:r>
              <a:rPr lang="en-US" sz="2400" dirty="0">
                <a:solidFill>
                  <a:prstClr val="black"/>
                </a:solidFill>
              </a:rPr>
              <a:t>Rating Scale/Gifted Evaluation </a:t>
            </a:r>
            <a:r>
              <a:rPr lang="en-US" sz="2400" dirty="0" smtClean="0">
                <a:solidFill>
                  <a:prstClr val="black"/>
                </a:solidFill>
              </a:rPr>
              <a:t>Scale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Assessments in native languages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Using local norms when available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Educate and engage parents </a:t>
            </a:r>
            <a:r>
              <a:rPr lang="en-US" sz="2400" dirty="0" smtClean="0">
                <a:solidFill>
                  <a:prstClr val="black"/>
                </a:solidFill>
              </a:rPr>
              <a:t>(via </a:t>
            </a:r>
            <a:r>
              <a:rPr lang="en-US" sz="2400" dirty="0" smtClean="0">
                <a:solidFill>
                  <a:prstClr val="black"/>
                </a:solidFill>
              </a:rPr>
              <a:t>registration </a:t>
            </a:r>
            <a:r>
              <a:rPr lang="en-US" sz="2400" dirty="0" smtClean="0">
                <a:solidFill>
                  <a:prstClr val="black"/>
                </a:solidFill>
              </a:rPr>
              <a:t>process)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Progress </a:t>
            </a:r>
            <a:r>
              <a:rPr lang="en-US" sz="2400" dirty="0">
                <a:solidFill>
                  <a:prstClr val="black"/>
                </a:solidFill>
              </a:rPr>
              <a:t>monitoring for </a:t>
            </a:r>
            <a:r>
              <a:rPr lang="en-US" sz="2400" b="1" i="1" dirty="0">
                <a:solidFill>
                  <a:prstClr val="black"/>
                </a:solidFill>
              </a:rPr>
              <a:t>ALL</a:t>
            </a:r>
            <a:r>
              <a:rPr lang="en-US" sz="2400" dirty="0">
                <a:solidFill>
                  <a:prstClr val="black"/>
                </a:solidFill>
              </a:rPr>
              <a:t> students in academically diverse </a:t>
            </a:r>
            <a:r>
              <a:rPr lang="en-US" sz="2400" dirty="0" smtClean="0">
                <a:solidFill>
                  <a:prstClr val="black"/>
                </a:solidFill>
              </a:rPr>
              <a:t>classrooms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Talent pool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Perspective on Talented and Gifted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500" dirty="0" smtClean="0">
                <a:solidFill>
                  <a:prstClr val="black"/>
                </a:solidFill>
              </a:rPr>
              <a:t>Giftedness </a:t>
            </a:r>
            <a:r>
              <a:rPr lang="en-US" sz="2500" dirty="0">
                <a:solidFill>
                  <a:prstClr val="black"/>
                </a:solidFill>
              </a:rPr>
              <a:t>is often a label and fixed quality</a:t>
            </a:r>
          </a:p>
          <a:p>
            <a:pPr lvl="0"/>
            <a:r>
              <a:rPr lang="en-US" sz="2500" dirty="0">
                <a:solidFill>
                  <a:prstClr val="black"/>
                </a:solidFill>
              </a:rPr>
              <a:t>The goal should be </a:t>
            </a:r>
            <a:r>
              <a:rPr lang="en-US" sz="2500" b="1" dirty="0">
                <a:solidFill>
                  <a:prstClr val="black"/>
                </a:solidFill>
              </a:rPr>
              <a:t>inclusion, </a:t>
            </a:r>
            <a:r>
              <a:rPr lang="en-US" sz="2500" dirty="0">
                <a:solidFill>
                  <a:prstClr val="black"/>
                </a:solidFill>
              </a:rPr>
              <a:t>rather than exclusion </a:t>
            </a:r>
          </a:p>
          <a:p>
            <a:pPr lvl="0"/>
            <a:r>
              <a:rPr lang="en-US" sz="2500" dirty="0" smtClean="0">
                <a:solidFill>
                  <a:prstClr val="black"/>
                </a:solidFill>
              </a:rPr>
              <a:t>Both </a:t>
            </a:r>
            <a:r>
              <a:rPr lang="en-US" sz="2500" dirty="0">
                <a:solidFill>
                  <a:prstClr val="black"/>
                </a:solidFill>
              </a:rPr>
              <a:t>objective and subjective data should be collected </a:t>
            </a:r>
          </a:p>
          <a:p>
            <a:pPr lvl="0"/>
            <a:r>
              <a:rPr lang="en-US" sz="2500" dirty="0">
                <a:solidFill>
                  <a:prstClr val="black"/>
                </a:solidFill>
              </a:rPr>
              <a:t>Professionals and non-professionals with various levels of expertise should provide information on behavioral indicators </a:t>
            </a:r>
            <a:endParaRPr lang="en-US" sz="2500" dirty="0" smtClean="0">
              <a:solidFill>
                <a:prstClr val="black"/>
              </a:solidFill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</a:rPr>
              <a:t>Special </a:t>
            </a:r>
            <a:r>
              <a:rPr lang="en-US" sz="2500" dirty="0" smtClean="0">
                <a:solidFill>
                  <a:prstClr val="black"/>
                </a:solidFill>
              </a:rPr>
              <a:t>attention should be given to </a:t>
            </a:r>
            <a:r>
              <a:rPr lang="en-US" sz="2500" dirty="0">
                <a:solidFill>
                  <a:prstClr val="black"/>
                </a:solidFill>
              </a:rPr>
              <a:t>the different ways in which children of </a:t>
            </a:r>
            <a:r>
              <a:rPr lang="en-US" sz="2500" dirty="0" smtClean="0">
                <a:solidFill>
                  <a:prstClr val="black"/>
                </a:solidFill>
              </a:rPr>
              <a:t>various </a:t>
            </a:r>
            <a:r>
              <a:rPr lang="en-US" sz="2500" dirty="0">
                <a:solidFill>
                  <a:prstClr val="black"/>
                </a:solidFill>
              </a:rPr>
              <a:t>cultures manifest behavioral indicators of </a:t>
            </a:r>
            <a:r>
              <a:rPr lang="en-US" sz="2500" dirty="0" smtClean="0">
                <a:solidFill>
                  <a:prstClr val="black"/>
                </a:solidFill>
              </a:rPr>
              <a:t>giftedness </a:t>
            </a:r>
            <a:endParaRPr lang="en-US" sz="2500" dirty="0">
              <a:solidFill>
                <a:prstClr val="black"/>
              </a:solidFill>
            </a:endParaRPr>
          </a:p>
          <a:p>
            <a:r>
              <a:rPr lang="en-US" sz="2500" dirty="0">
                <a:solidFill>
                  <a:prstClr val="black"/>
                </a:solidFill>
              </a:rPr>
              <a:t>Identification should occur early, </a:t>
            </a:r>
            <a:r>
              <a:rPr lang="en-US" sz="2500" dirty="0" smtClean="0">
                <a:solidFill>
                  <a:prstClr val="black"/>
                </a:solidFill>
              </a:rPr>
              <a:t>consist </a:t>
            </a:r>
            <a:r>
              <a:rPr lang="en-US" sz="2500" dirty="0">
                <a:solidFill>
                  <a:prstClr val="black"/>
                </a:solidFill>
              </a:rPr>
              <a:t>of specific steps, and should be </a:t>
            </a:r>
            <a:r>
              <a:rPr lang="en-US" sz="2500" dirty="0" smtClean="0">
                <a:solidFill>
                  <a:prstClr val="black"/>
                </a:solidFill>
              </a:rPr>
              <a:t>on-going </a:t>
            </a:r>
            <a:endParaRPr lang="en-US" sz="2500" dirty="0">
              <a:solidFill>
                <a:prstClr val="black"/>
              </a:solidFill>
            </a:endParaRPr>
          </a:p>
          <a:p>
            <a:pPr lvl="0"/>
            <a:r>
              <a:rPr lang="en-US" sz="2500" dirty="0">
                <a:solidFill>
                  <a:prstClr val="black"/>
                </a:solidFill>
              </a:rPr>
              <a:t>Decisions on identification should be delayed until all relevant data on the student is </a:t>
            </a:r>
            <a:r>
              <a:rPr lang="en-US" sz="2500" dirty="0" smtClean="0">
                <a:solidFill>
                  <a:prstClr val="black"/>
                </a:solidFill>
              </a:rPr>
              <a:t>reviewed </a:t>
            </a:r>
            <a:endParaRPr lang="en-US" sz="2500" dirty="0">
              <a:solidFill>
                <a:prstClr val="black"/>
              </a:solidFill>
            </a:endParaRPr>
          </a:p>
          <a:p>
            <a:pPr marL="0" lvl="0" indent="0">
              <a:buClrTx/>
              <a:buNone/>
            </a:pPr>
            <a:endParaRPr lang="en-US" sz="1400" u="sng" dirty="0" smtClean="0">
              <a:solidFill>
                <a:prstClr val="black"/>
              </a:solidFill>
            </a:endParaRPr>
          </a:p>
          <a:p>
            <a:pPr marL="0" lvl="0" indent="0">
              <a:buClrTx/>
              <a:buNone/>
            </a:pPr>
            <a:r>
              <a:rPr lang="en-US" sz="1400" u="sng" dirty="0" smtClean="0">
                <a:solidFill>
                  <a:prstClr val="black"/>
                </a:solidFill>
              </a:rPr>
              <a:t>Working </a:t>
            </a:r>
            <a:r>
              <a:rPr lang="en-US" sz="1400" u="sng" dirty="0">
                <a:solidFill>
                  <a:prstClr val="black"/>
                </a:solidFill>
              </a:rPr>
              <a:t>with Gifted English Language Learners, M. Mathews, Prufrock Press, 2006. </a:t>
            </a: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that mask giftedness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Asynchronous development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Perfectionism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Overexcitabilities (intellectual, psychomotor, emotional, imaginational, sensual)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Underachievement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Negative behaviors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Introvert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Fixed mindset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Educate! Create! Build!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 </a:t>
            </a:r>
            <a:r>
              <a:rPr lang="en-US" dirty="0" smtClean="0"/>
              <a:t>capacity: d</a:t>
            </a:r>
            <a:r>
              <a:rPr lang="en-US" dirty="0" smtClean="0"/>
              <a:t>istrict leaders – focusing on  equitable </a:t>
            </a:r>
            <a:r>
              <a:rPr lang="en-US" dirty="0" smtClean="0"/>
              <a:t>practices 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emonstration </a:t>
            </a:r>
            <a:r>
              <a:rPr lang="en-US" dirty="0" smtClean="0"/>
              <a:t>sites</a:t>
            </a:r>
          </a:p>
          <a:p>
            <a:r>
              <a:rPr lang="en-US" dirty="0" smtClean="0"/>
              <a:t>Professional Development (statewide)</a:t>
            </a:r>
          </a:p>
          <a:p>
            <a:r>
              <a:rPr lang="en-US" dirty="0" smtClean="0"/>
              <a:t>TAG Networks/Hubs</a:t>
            </a:r>
          </a:p>
          <a:p>
            <a:r>
              <a:rPr lang="en-US" dirty="0" smtClean="0"/>
              <a:t>Sharing materials (inter-district)– </a:t>
            </a:r>
            <a:r>
              <a:rPr lang="en-US" dirty="0" smtClean="0"/>
              <a:t>universal screening</a:t>
            </a:r>
          </a:p>
          <a:p>
            <a:r>
              <a:rPr lang="en-US" dirty="0" smtClean="0"/>
              <a:t>ESSA allowances (Title I and IIa) to expand TAG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259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… our current reality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0192"/>
            <a:ext cx="7848600" cy="541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982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2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5" y="533399"/>
            <a:ext cx="7812088" cy="197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1" y="2509220"/>
            <a:ext cx="7888288" cy="37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8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334000" cy="7493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snapshot of EL/TAG data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76200"/>
            <a:ext cx="2362200" cy="87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008313" cy="5638800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Each line represents an individual district</a:t>
            </a:r>
          </a:p>
          <a:p>
            <a:endParaRPr lang="en-US" sz="2500" dirty="0" smtClean="0"/>
          </a:p>
          <a:p>
            <a:r>
              <a:rPr lang="en-US" sz="2500" b="1" dirty="0" smtClean="0"/>
              <a:t>Fall Membership </a:t>
            </a:r>
            <a:endParaRPr lang="en-US" sz="2500" b="1" dirty="0"/>
          </a:p>
          <a:p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EL Count = number of students in the district identified EL</a:t>
            </a:r>
          </a:p>
          <a:p>
            <a:endParaRPr lang="en-US" sz="2500" b="1" dirty="0"/>
          </a:p>
          <a:p>
            <a:r>
              <a:rPr lang="en-US" sz="2500" b="1" dirty="0" smtClean="0"/>
              <a:t>EL TAG Count = number of EL students identified as TAG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13471"/>
              </p:ext>
            </p:extLst>
          </p:nvPr>
        </p:nvGraphicFramePr>
        <p:xfrm>
          <a:off x="5867400" y="762000"/>
          <a:ext cx="2362200" cy="5715000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</a:tblGrid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3273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1078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1358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5304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116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21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125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325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952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87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438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9429" marR="9429" marT="94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381000" y="2286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Concerns regarding identification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Deficit lens vs. Asset lens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Inequities (belief, opportunity, achievement, and excellence gap) 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“Poster child” </a:t>
            </a:r>
            <a:r>
              <a:rPr lang="en-US" sz="2800" dirty="0">
                <a:solidFill>
                  <a:prstClr val="black"/>
                </a:solidFill>
              </a:rPr>
              <a:t>of TAG does not reflect our diversity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Lack of cultural competency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Lack </a:t>
            </a:r>
            <a:r>
              <a:rPr lang="en-US" sz="2800" dirty="0">
                <a:solidFill>
                  <a:prstClr val="black"/>
                </a:solidFill>
              </a:rPr>
              <a:t>of understanding regarding  Potential to </a:t>
            </a:r>
            <a:r>
              <a:rPr lang="en-US" sz="2800" dirty="0" smtClean="0">
                <a:solidFill>
                  <a:prstClr val="black"/>
                </a:solidFill>
              </a:rPr>
              <a:t>Perform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prstClr val="black"/>
                </a:solidFill>
              </a:rPr>
              <a:t>OAR 581-022-1310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/>
              <a:t>Adopted March 3, 2016 </a:t>
            </a:r>
          </a:p>
          <a:p>
            <a:pPr marL="0" lv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(2) </a:t>
            </a:r>
            <a:r>
              <a:rPr lang="en-US" sz="2800" dirty="0">
                <a:solidFill>
                  <a:prstClr val="black"/>
                </a:solidFill>
              </a:rPr>
              <a:t>The policies and procedures must meet the following requirements:</a:t>
            </a:r>
          </a:p>
          <a:p>
            <a:pPr marL="0" lvl="0" indent="0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(</a:t>
            </a:r>
            <a:r>
              <a:rPr lang="en-US" sz="2800" b="1" dirty="0">
                <a:solidFill>
                  <a:prstClr val="black"/>
                </a:solidFill>
              </a:rPr>
              <a:t>a) </a:t>
            </a:r>
            <a:r>
              <a:rPr lang="en-US" sz="2800" dirty="0">
                <a:solidFill>
                  <a:prstClr val="black"/>
                </a:solidFill>
              </a:rPr>
              <a:t>Districts shall </a:t>
            </a:r>
            <a:r>
              <a:rPr lang="en-US" sz="2800" dirty="0" smtClean="0">
                <a:solidFill>
                  <a:schemeClr val="accent1"/>
                </a:solidFill>
              </a:rPr>
              <a:t>use research based best practices </a:t>
            </a:r>
            <a:r>
              <a:rPr lang="en-US" sz="2800" dirty="0"/>
              <a:t>to identify students from </a:t>
            </a:r>
            <a:r>
              <a:rPr lang="en-US" sz="2800" dirty="0" smtClean="0">
                <a:solidFill>
                  <a:schemeClr val="accent1"/>
                </a:solidFill>
              </a:rPr>
              <a:t>under-represented populations including</a:t>
            </a:r>
            <a:r>
              <a:rPr lang="en-US" sz="2800" dirty="0" smtClean="0"/>
              <a:t>: </a:t>
            </a:r>
            <a:r>
              <a:rPr lang="en-US" sz="2800" dirty="0"/>
              <a:t>ethnic minorities, students with disabilities, </a:t>
            </a:r>
            <a:r>
              <a:rPr lang="en-US" sz="2800" dirty="0" smtClean="0"/>
              <a:t>students who are </a:t>
            </a:r>
            <a:r>
              <a:rPr lang="en-US" sz="2800" dirty="0" smtClean="0">
                <a:solidFill>
                  <a:schemeClr val="accent1"/>
                </a:solidFill>
              </a:rPr>
              <a:t>culturally and/or linguistically diverse</a:t>
            </a:r>
            <a:r>
              <a:rPr lang="en-US" sz="2800" dirty="0"/>
              <a:t>, or economically disadvantaged.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Potential to Perform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Students who demonstrate the potential to perform at the 97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percentile or higher.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702473"/>
              </p:ext>
            </p:extLst>
          </p:nvPr>
        </p:nvGraphicFramePr>
        <p:xfrm>
          <a:off x="609600" y="2819400"/>
          <a:ext cx="7823200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4352976" imgH="1933698" progId="Excel.Sheet.12">
                  <p:embed/>
                </p:oleObj>
              </mc:Choice>
              <mc:Fallback>
                <p:oleObj name="Worksheet" r:id="rId3" imgW="4352976" imgH="1933698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19400"/>
                        <a:ext cx="7823200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ec60daf9-795a-4040-9785-6b9d8ae581da">2020-07-18T10:53:35+00:00</Remediation_x0020_Date>
    <Priority xmlns="ec60daf9-795a-4040-9785-6b9d8ae581da">New</Priority>
    <Estimated_x0020_Creation_x0020_Date xmlns="ec60daf9-795a-4040-9785-6b9d8ae581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345F31F18E44680D1011C5E8A15A0" ma:contentTypeVersion="6" ma:contentTypeDescription="Create a new document." ma:contentTypeScope="" ma:versionID="d6fb99deb2dc95688930dc2652d35da3">
  <xsd:schema xmlns:xsd="http://www.w3.org/2001/XMLSchema" xmlns:xs="http://www.w3.org/2001/XMLSchema" xmlns:p="http://schemas.microsoft.com/office/2006/metadata/properties" xmlns:ns1="http://schemas.microsoft.com/sharepoint/v3" xmlns:ns2="ec60daf9-795a-4040-9785-6b9d8ae581da" targetNamespace="http://schemas.microsoft.com/office/2006/metadata/properties" ma:root="true" ma:fieldsID="cb1c7d4551c6d7fd7a9b7e90f8482228" ns1:_="" ns2:_="">
    <xsd:import namespace="http://schemas.microsoft.com/sharepoint/v3"/>
    <xsd:import namespace="ec60daf9-795a-4040-9785-6b9d8ae581da"/>
    <xsd:element name="properties">
      <xsd:complexType>
        <xsd:sequence>
          <xsd:element name="documentManagement">
            <xsd:complexType>
              <xsd:all>
                <xsd:element ref="ns2:Estimated_x0020_Creation_x0020_Date" minOccurs="0"/>
                <xsd:element ref="ns2:Remediation_x0020_Date" minOccurs="0"/>
                <xsd:element ref="ns1:PublishingStartDate" minOccurs="0"/>
                <xsd:element ref="ns1:PublishingExpirationDate" minOccurs="0"/>
                <xsd:element ref="ns2:Prior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6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7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0daf9-795a-4040-9785-6b9d8ae581da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2" nillable="true" ma:displayName="Estimated Creation Date" ma:format="DateOnly" ma:internalName="Estimated_x0020_Creation_x0020_Date0" ma:readOnly="false">
      <xsd:simpleType>
        <xsd:restriction base="dms:DateTime"/>
      </xsd:simpleType>
    </xsd:element>
    <xsd:element name="Remediation_x0020_Date" ma:index="3" nillable="true" ma:displayName="Remediation Date" ma:default="[today]" ma:format="DateOnly" ma:internalName="Remediation_x0020_Date0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0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DAC34-4802-4E4D-8C13-8ABE8189B996}"/>
</file>

<file path=customXml/itemProps2.xml><?xml version="1.0" encoding="utf-8"?>
<ds:datastoreItem xmlns:ds="http://schemas.openxmlformats.org/officeDocument/2006/customXml" ds:itemID="{95E9FB0D-C472-4A23-B6E9-9A32F7DEDE24}"/>
</file>

<file path=customXml/itemProps3.xml><?xml version="1.0" encoding="utf-8"?>
<ds:datastoreItem xmlns:ds="http://schemas.openxmlformats.org/officeDocument/2006/customXml" ds:itemID="{3EB8F9FC-6539-4760-BD34-9ADE86E7744D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554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Worksheet</vt:lpstr>
      <vt:lpstr>TAG: Identification of Underrepresented Populations</vt:lpstr>
      <vt:lpstr>The data … our current reality</vt:lpstr>
      <vt:lpstr>PowerPoint Presentation</vt:lpstr>
      <vt:lpstr>PowerPoint Presentation</vt:lpstr>
      <vt:lpstr>A snapshot of EL/TAG data</vt:lpstr>
      <vt:lpstr>PowerPoint Presentation</vt:lpstr>
      <vt:lpstr>Concerns regarding identification</vt:lpstr>
      <vt:lpstr>OAR 581-022-1310</vt:lpstr>
      <vt:lpstr>Potential to Perform</vt:lpstr>
      <vt:lpstr>Potential to Perform </vt:lpstr>
      <vt:lpstr>Best Practices</vt:lpstr>
      <vt:lpstr>Perspective on Talented and Gifted</vt:lpstr>
      <vt:lpstr>Traits that mask giftedness</vt:lpstr>
      <vt:lpstr>Educate! Create! Build!</vt:lpstr>
    </vt:vector>
  </TitlesOfParts>
  <Company>Oregon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TAG: Identification of Underrepresented Populations</dc:title>
  <dc:creator>ALLEN Angela M</dc:creator>
  <cp:lastModifiedBy>ALLEN Angela M</cp:lastModifiedBy>
  <cp:revision>13</cp:revision>
  <dcterms:created xsi:type="dcterms:W3CDTF">2016-05-04T21:51:47Z</dcterms:created>
  <dcterms:modified xsi:type="dcterms:W3CDTF">2016-05-17T19:47:04Z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0x0101005EF345F31F18E44680D1011C5E8A15A0</vt:lpwstr>
  </property>
  <property fmtid="{D5CDD505-2E9C-101B-9397-08002B2CF9AE}" pid="5" name="Priority">
    <vt:lpwstr>New</vt:lpwstr>
  </property>
</Properties>
</file>