
<file path=[Content_Types].xml><?xml version="1.0" encoding="utf-8"?>
<Types xmlns="http://schemas.openxmlformats.org/package/2006/content-types">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xml" ContentType="application/xml"/>
  <Default Extension="xlsx" ContentType="application/vnd.openxmlformats-officedocument.spreadsheetml.sheet"/>
  <Default Extension="JPG" ContentType="image/jpeg"/>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1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3.xml" ContentType="application/vnd.openxmlformats-officedocument.presentationml.slideMaster+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Masters/slideMaster2.xml" ContentType="application/vnd.openxmlformats-officedocument.presentationml.slideMaster+xml"/>
  <Override PartName="/ppt/notesSlides/notesSlide25.xml" ContentType="application/vnd.openxmlformats-officedocument.presentationml.notesSlide+xml"/>
  <Override PartName="/ppt/notesSlides/notesSlide35.xml" ContentType="application/vnd.openxmlformats-officedocument.presentationml.notesSlide+xml"/>
  <Override PartName="/ppt/slideLayouts/slideLayout17.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22.xml" ContentType="application/vnd.openxmlformats-officedocument.presentationml.notesSlid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9.xml" ContentType="application/vnd.openxmlformats-officedocument.presentationml.slideLayout+xml"/>
  <Override PartName="/ppt/notesSlides/notesSlide18.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23.xml" ContentType="application/vnd.openxmlformats-officedocument.drawingml.chart+xml"/>
  <Override PartName="/ppt/notesMasters/notesMaster1.xml" ContentType="application/vnd.openxmlformats-officedocument.presentationml.notesMaster+xml"/>
  <Override PartName="/ppt/charts/chart16.xml" ContentType="application/vnd.openxmlformats-officedocument.drawingml.chart+xml"/>
  <Override PartName="/ppt/charts/chart17.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4.xml" ContentType="application/vnd.openxmlformats-officedocument.drawingml.chart+xml"/>
  <Override PartName="/ppt/charts/chart2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10.xml" ContentType="application/vnd.openxmlformats-officedocument.drawingml.char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 id="2147483859" r:id="rId2"/>
    <p:sldMasterId id="2147483869" r:id="rId3"/>
  </p:sldMasterIdLst>
  <p:notesMasterIdLst>
    <p:notesMasterId r:id="rId45"/>
  </p:notesMasterIdLst>
  <p:handoutMasterIdLst>
    <p:handoutMasterId r:id="rId46"/>
  </p:handoutMasterIdLst>
  <p:sldIdLst>
    <p:sldId id="259" r:id="rId4"/>
    <p:sldId id="345" r:id="rId5"/>
    <p:sldId id="373" r:id="rId6"/>
    <p:sldId id="307" r:id="rId7"/>
    <p:sldId id="384" r:id="rId8"/>
    <p:sldId id="376" r:id="rId9"/>
    <p:sldId id="306" r:id="rId10"/>
    <p:sldId id="377" r:id="rId11"/>
    <p:sldId id="378" r:id="rId12"/>
    <p:sldId id="379" r:id="rId13"/>
    <p:sldId id="262" r:id="rId14"/>
    <p:sldId id="279" r:id="rId15"/>
    <p:sldId id="305" r:id="rId16"/>
    <p:sldId id="380" r:id="rId17"/>
    <p:sldId id="381" r:id="rId18"/>
    <p:sldId id="382" r:id="rId19"/>
    <p:sldId id="294" r:id="rId20"/>
    <p:sldId id="332" r:id="rId21"/>
    <p:sldId id="303" r:id="rId22"/>
    <p:sldId id="365" r:id="rId23"/>
    <p:sldId id="366" r:id="rId24"/>
    <p:sldId id="367" r:id="rId25"/>
    <p:sldId id="369" r:id="rId26"/>
    <p:sldId id="368" r:id="rId27"/>
    <p:sldId id="370" r:id="rId28"/>
    <p:sldId id="346" r:id="rId29"/>
    <p:sldId id="348" r:id="rId30"/>
    <p:sldId id="372" r:id="rId31"/>
    <p:sldId id="362" r:id="rId32"/>
    <p:sldId id="383" r:id="rId33"/>
    <p:sldId id="300" r:id="rId34"/>
    <p:sldId id="324" r:id="rId35"/>
    <p:sldId id="325" r:id="rId36"/>
    <p:sldId id="326" r:id="rId37"/>
    <p:sldId id="327" r:id="rId38"/>
    <p:sldId id="328" r:id="rId39"/>
    <p:sldId id="329" r:id="rId40"/>
    <p:sldId id="330" r:id="rId41"/>
    <p:sldId id="337" r:id="rId42"/>
    <p:sldId id="331" r:id="rId43"/>
    <p:sldId id="338"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Geneva" charset="-128"/>
        <a:cs typeface="Geneva" charset="-128"/>
      </a:defRPr>
    </a:lvl1pPr>
    <a:lvl2pPr marL="457200" algn="l" defTabSz="457200" rtl="0" fontAlgn="base">
      <a:spcBef>
        <a:spcPct val="0"/>
      </a:spcBef>
      <a:spcAft>
        <a:spcPct val="0"/>
      </a:spcAft>
      <a:defRPr kern="1200">
        <a:solidFill>
          <a:schemeClr val="tx1"/>
        </a:solidFill>
        <a:latin typeface="Arial" charset="0"/>
        <a:ea typeface="Geneva" charset="-128"/>
        <a:cs typeface="Geneva" charset="-128"/>
      </a:defRPr>
    </a:lvl2pPr>
    <a:lvl3pPr marL="914400" algn="l" defTabSz="457200" rtl="0" fontAlgn="base">
      <a:spcBef>
        <a:spcPct val="0"/>
      </a:spcBef>
      <a:spcAft>
        <a:spcPct val="0"/>
      </a:spcAft>
      <a:defRPr kern="1200">
        <a:solidFill>
          <a:schemeClr val="tx1"/>
        </a:solidFill>
        <a:latin typeface="Arial" charset="0"/>
        <a:ea typeface="Geneva" charset="-128"/>
        <a:cs typeface="Geneva" charset="-128"/>
      </a:defRPr>
    </a:lvl3pPr>
    <a:lvl4pPr marL="1371600" algn="l" defTabSz="457200" rtl="0" fontAlgn="base">
      <a:spcBef>
        <a:spcPct val="0"/>
      </a:spcBef>
      <a:spcAft>
        <a:spcPct val="0"/>
      </a:spcAft>
      <a:defRPr kern="1200">
        <a:solidFill>
          <a:schemeClr val="tx1"/>
        </a:solidFill>
        <a:latin typeface="Arial" charset="0"/>
        <a:ea typeface="Geneva" charset="-128"/>
        <a:cs typeface="Geneva" charset="-128"/>
      </a:defRPr>
    </a:lvl4pPr>
    <a:lvl5pPr marL="1828800" algn="l" defTabSz="457200" rtl="0" fontAlgn="base">
      <a:spcBef>
        <a:spcPct val="0"/>
      </a:spcBef>
      <a:spcAft>
        <a:spcPct val="0"/>
      </a:spcAft>
      <a:defRPr kern="1200">
        <a:solidFill>
          <a:schemeClr val="tx1"/>
        </a:solidFill>
        <a:latin typeface="Arial" charset="0"/>
        <a:ea typeface="Geneva" charset="-128"/>
        <a:cs typeface="Geneva" charset="-128"/>
      </a:defRPr>
    </a:lvl5pPr>
    <a:lvl6pPr marL="2286000" algn="l" defTabSz="457200" rtl="0" eaLnBrk="1" latinLnBrk="0" hangingPunct="1">
      <a:defRPr kern="1200">
        <a:solidFill>
          <a:schemeClr val="tx1"/>
        </a:solidFill>
        <a:latin typeface="Arial" charset="0"/>
        <a:ea typeface="Geneva" charset="-128"/>
        <a:cs typeface="Geneva" charset="-128"/>
      </a:defRPr>
    </a:lvl6pPr>
    <a:lvl7pPr marL="2743200" algn="l" defTabSz="457200" rtl="0" eaLnBrk="1" latinLnBrk="0" hangingPunct="1">
      <a:defRPr kern="1200">
        <a:solidFill>
          <a:schemeClr val="tx1"/>
        </a:solidFill>
        <a:latin typeface="Arial" charset="0"/>
        <a:ea typeface="Geneva" charset="-128"/>
        <a:cs typeface="Geneva" charset="-128"/>
      </a:defRPr>
    </a:lvl7pPr>
    <a:lvl8pPr marL="3200400" algn="l" defTabSz="457200" rtl="0" eaLnBrk="1" latinLnBrk="0" hangingPunct="1">
      <a:defRPr kern="1200">
        <a:solidFill>
          <a:schemeClr val="tx1"/>
        </a:solidFill>
        <a:latin typeface="Arial" charset="0"/>
        <a:ea typeface="Geneva" charset="-128"/>
        <a:cs typeface="Geneva" charset="-128"/>
      </a:defRPr>
    </a:lvl8pPr>
    <a:lvl9pPr marL="3657600" algn="l" defTabSz="457200" rtl="0" eaLnBrk="1" latinLnBrk="0" hangingPunct="1">
      <a:defRPr kern="1200">
        <a:solidFill>
          <a:schemeClr val="tx1"/>
        </a:solidFill>
        <a:latin typeface="Arial" charset="0"/>
        <a:ea typeface="Geneva" charset="-128"/>
        <a:cs typeface="Geneva"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8EDA"/>
    <a:srgbClr val="383A38"/>
    <a:srgbClr val="12256F"/>
    <a:srgbClr val="A7A7A7"/>
    <a:srgbClr val="585858"/>
    <a:srgbClr val="F8F0FA"/>
    <a:srgbClr val="E7EDF1"/>
    <a:srgbClr val="898989"/>
    <a:srgbClr val="6BBAD2"/>
    <a:srgbClr val="5A20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6" autoAdjust="0"/>
    <p:restoredTop sz="69273" autoAdjust="0"/>
  </p:normalViewPr>
  <p:slideViewPr>
    <p:cSldViewPr snapToGrid="0" snapToObjects="1">
      <p:cViewPr>
        <p:scale>
          <a:sx n="70" d="100"/>
          <a:sy n="70" d="100"/>
        </p:scale>
        <p:origin x="-992" y="-80"/>
      </p:cViewPr>
      <p:guideLst>
        <p:guide orient="horz" pos="2160"/>
        <p:guide pos="2880"/>
      </p:guideLst>
    </p:cSldViewPr>
  </p:slideViewPr>
  <p:outlineViewPr>
    <p:cViewPr>
      <p:scale>
        <a:sx n="33" d="100"/>
        <a:sy n="33" d="100"/>
      </p:scale>
      <p:origin x="0" y="145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8" d="100"/>
          <a:sy n="98" d="100"/>
        </p:scale>
        <p:origin x="-35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47" Type="http://schemas.openxmlformats.org/officeDocument/2006/relationships/printerSettings" Target="printerSettings/printerSettings1.bin"/><Relationship Id="rId21" Type="http://schemas.openxmlformats.org/officeDocument/2006/relationships/slide" Target="slides/slide18.xml"/><Relationship Id="rId50" Type="http://schemas.openxmlformats.org/officeDocument/2006/relationships/theme" Target="theme/theme1.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29"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13.xml"/><Relationship Id="rId24" Type="http://schemas.openxmlformats.org/officeDocument/2006/relationships/slide" Target="slides/slide21.xml"/><Relationship Id="rId32" Type="http://schemas.openxmlformats.org/officeDocument/2006/relationships/slide" Target="slides/slide29.xml"/><Relationship Id="rId11" Type="http://schemas.openxmlformats.org/officeDocument/2006/relationships/slide" Target="slides/slide8.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 Target="slides/slide2.xml"/><Relationship Id="rId31" Type="http://schemas.openxmlformats.org/officeDocument/2006/relationships/slide" Target="slides/slide28.xml"/><Relationship Id="rId10" Type="http://schemas.openxmlformats.org/officeDocument/2006/relationships/slide" Target="slides/slide7.xml"/><Relationship Id="rId19" Type="http://schemas.openxmlformats.org/officeDocument/2006/relationships/slide" Target="slides/slide16.xml"/><Relationship Id="rId44" Type="http://schemas.openxmlformats.org/officeDocument/2006/relationships/slide" Target="slides/slide41.xml"/><Relationship Id="rId52" Type="http://schemas.openxmlformats.org/officeDocument/2006/relationships/customXml" Target="../customXml/item1.xml"/><Relationship Id="rId48"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 Type="http://schemas.openxmlformats.org/officeDocument/2006/relationships/slide" Target="slides/slide1.xml"/><Relationship Id="rId30" Type="http://schemas.openxmlformats.org/officeDocument/2006/relationships/slide" Target="slides/slide27.xml"/><Relationship Id="rId9" Type="http://schemas.openxmlformats.org/officeDocument/2006/relationships/slide" Target="slides/slide6.xml"/><Relationship Id="rId35" Type="http://schemas.openxmlformats.org/officeDocument/2006/relationships/slide" Target="slides/slide32.xml"/><Relationship Id="rId14" Type="http://schemas.openxmlformats.org/officeDocument/2006/relationships/slide" Target="slides/slide11.xml"/><Relationship Id="rId43" Type="http://schemas.openxmlformats.org/officeDocument/2006/relationships/slide" Target="slides/slide40.xml"/><Relationship Id="rId51"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46" Type="http://schemas.openxmlformats.org/officeDocument/2006/relationships/handoutMaster" Target="handoutMasters/handoutMaster1.xml"/><Relationship Id="rId25" Type="http://schemas.openxmlformats.org/officeDocument/2006/relationships/slide" Target="slides/slide22.xml"/><Relationship Id="rId33" Type="http://schemas.openxmlformats.org/officeDocument/2006/relationships/slide" Target="slides/slide30.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49" Type="http://schemas.openxmlformats.org/officeDocument/2006/relationships/viewProps" Target="viewProps.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5"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Sheet23.xlsx"/><Relationship Id="rId2" Type="http://schemas.openxmlformats.org/officeDocument/2006/relationships/chartUserShapes" Target="../drawings/drawing1.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522453306239946"/>
          <c:y val="0.0892643936876517"/>
          <c:w val="0.465837947675895"/>
          <c:h val="0.847817133569187"/>
        </c:manualLayout>
      </c:layout>
      <c:scatterChart>
        <c:scatterStyle val="lineMarker"/>
        <c:varyColors val="0"/>
        <c:ser>
          <c:idx val="0"/>
          <c:order val="0"/>
          <c:tx>
            <c:strRef>
              <c:f>Sheet1!$B$1</c:f>
              <c:strCache>
                <c:ptCount val="1"/>
                <c:pt idx="0">
                  <c:v>Rate of Agreement</c:v>
                </c:pt>
              </c:strCache>
            </c:strRef>
          </c:tx>
          <c:spPr>
            <a:ln w="19050">
              <a:noFill/>
            </a:ln>
          </c:spPr>
          <c:marker>
            <c:symbol val="circle"/>
            <c:size val="40"/>
            <c:spPr>
              <a:solidFill>
                <a:schemeClr val="accent1"/>
              </a:solidFill>
              <a:ln>
                <a:noFill/>
              </a:ln>
            </c:spPr>
          </c:marker>
          <c:dLbls>
            <c:txPr>
              <a:bodyPr/>
              <a:lstStyle/>
              <a:p>
                <a:pPr>
                  <a:defRPr sz="2400">
                    <a:solidFill>
                      <a:schemeClr val="bg1">
                        <a:lumMod val="95000"/>
                      </a:schemeClr>
                    </a:solidFill>
                    <a:latin typeface="+mn-lt"/>
                  </a:defRPr>
                </a:pPr>
                <a:endParaRPr lang="en-US"/>
              </a:p>
            </c:txPr>
            <c:dLblPos val="ctr"/>
            <c:showLegendKey val="0"/>
            <c:showVal val="0"/>
            <c:showCatName val="1"/>
            <c:showSerName val="0"/>
            <c:showPercent val="0"/>
            <c:showBubbleSize val="0"/>
            <c:showLeaderLines val="0"/>
          </c:dLbls>
          <c:errBars>
            <c:errDir val="x"/>
            <c:errBarType val="minus"/>
            <c:errValType val="percentage"/>
            <c:noEndCap val="0"/>
            <c:val val="100.0"/>
          </c:errBars>
          <c:errBars>
            <c:errDir val="y"/>
            <c:errBarType val="both"/>
            <c:errValType val="percentage"/>
            <c:noEndCap val="0"/>
            <c:val val="5.0"/>
          </c:errBars>
          <c:xVal>
            <c:numRef>
              <c:f>Sheet1!$B$2:$B$9</c:f>
              <c:numCache>
                <c:formatCode>0</c:formatCode>
                <c:ptCount val="8"/>
                <c:pt idx="0">
                  <c:v>54.59239100000001</c:v>
                </c:pt>
                <c:pt idx="1">
                  <c:v>79.767886</c:v>
                </c:pt>
                <c:pt idx="2">
                  <c:v>75.903911</c:v>
                </c:pt>
                <c:pt idx="3">
                  <c:v>77.941589</c:v>
                </c:pt>
                <c:pt idx="4">
                  <c:v>78.591394</c:v>
                </c:pt>
                <c:pt idx="5">
                  <c:v>79.049956</c:v>
                </c:pt>
                <c:pt idx="6">
                  <c:v>68.727921</c:v>
                </c:pt>
                <c:pt idx="7">
                  <c:v>79.60047799999985</c:v>
                </c:pt>
              </c:numCache>
            </c:numRef>
          </c:xVal>
          <c:yVal>
            <c:numRef>
              <c:f>Sheet1!$C$2:$C$9</c:f>
              <c:numCache>
                <c:formatCode>General</c:formatCode>
                <c:ptCount val="8"/>
                <c:pt idx="0">
                  <c:v>7.0</c:v>
                </c:pt>
                <c:pt idx="1">
                  <c:v>6.0</c:v>
                </c:pt>
                <c:pt idx="2">
                  <c:v>5.0</c:v>
                </c:pt>
                <c:pt idx="3">
                  <c:v>4.0</c:v>
                </c:pt>
                <c:pt idx="4">
                  <c:v>3.0</c:v>
                </c:pt>
                <c:pt idx="5">
                  <c:v>2.0</c:v>
                </c:pt>
                <c:pt idx="6">
                  <c:v>1.0</c:v>
                </c:pt>
                <c:pt idx="7">
                  <c:v>0.0</c:v>
                </c:pt>
              </c:numCache>
            </c:numRef>
          </c:yVal>
          <c:smooth val="0"/>
        </c:ser>
        <c:dLbls>
          <c:showLegendKey val="0"/>
          <c:showVal val="0"/>
          <c:showCatName val="0"/>
          <c:showSerName val="0"/>
          <c:showPercent val="0"/>
          <c:showBubbleSize val="0"/>
        </c:dLbls>
        <c:axId val="-2078943864"/>
        <c:axId val="-2078936984"/>
      </c:scatterChart>
      <c:valAx>
        <c:axId val="-2078943864"/>
        <c:scaling>
          <c:orientation val="minMax"/>
          <c:max val="100.0"/>
          <c:min val="0.0"/>
        </c:scaling>
        <c:delete val="1"/>
        <c:axPos val="b"/>
        <c:numFmt formatCode="0" sourceLinked="1"/>
        <c:majorTickMark val="out"/>
        <c:minorTickMark val="none"/>
        <c:tickLblPos val="nextTo"/>
        <c:crossAx val="-2078936984"/>
        <c:crosses val="autoZero"/>
        <c:crossBetween val="midCat"/>
      </c:valAx>
      <c:valAx>
        <c:axId val="-2078936984"/>
        <c:scaling>
          <c:orientation val="minMax"/>
          <c:max val="7.0"/>
          <c:min val="0.0"/>
        </c:scaling>
        <c:delete val="1"/>
        <c:axPos val="l"/>
        <c:numFmt formatCode="General" sourceLinked="1"/>
        <c:majorTickMark val="out"/>
        <c:minorTickMark val="none"/>
        <c:tickLblPos val="nextTo"/>
        <c:crossAx val="-2078943864"/>
        <c:crosses val="autoZero"/>
        <c:crossBetween val="midCat"/>
        <c:majorUnit val="1.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780392622107"/>
          <c:y val="0.0"/>
          <c:w val="0.541760248892307"/>
          <c:h val="1.0"/>
        </c:manualLayout>
      </c:layout>
      <c:barChart>
        <c:barDir val="bar"/>
        <c:grouping val="clustered"/>
        <c:varyColors val="0"/>
        <c:ser>
          <c:idx val="0"/>
          <c:order val="0"/>
          <c:tx>
            <c:strRef>
              <c:f>Sheet1!$B$1</c:f>
              <c:strCache>
                <c:ptCount val="1"/>
                <c:pt idx="0">
                  <c:v>Series 1</c:v>
                </c:pt>
              </c:strCache>
            </c:strRef>
          </c:tx>
          <c:invertIfNegative val="0"/>
          <c:dPt>
            <c:idx val="2"/>
            <c:invertIfNegative val="0"/>
            <c:bubble3D val="0"/>
            <c:spPr>
              <a:solidFill>
                <a:schemeClr val="tx2"/>
              </a:solidFill>
            </c:spPr>
          </c:dPt>
          <c:dPt>
            <c:idx val="3"/>
            <c:invertIfNegative val="0"/>
            <c:bubble3D val="0"/>
            <c:spPr>
              <a:solidFill>
                <a:schemeClr val="tx2"/>
              </a:solidFill>
            </c:spPr>
          </c:dPt>
          <c:dPt>
            <c:idx val="4"/>
            <c:invertIfNegative val="0"/>
            <c:bubble3D val="0"/>
            <c:spPr>
              <a:solidFill>
                <a:schemeClr val="tx2"/>
              </a:solidFill>
            </c:spPr>
          </c:dPt>
          <c:dPt>
            <c:idx val="5"/>
            <c:invertIfNegative val="0"/>
            <c:bubble3D val="0"/>
            <c:spPr>
              <a:solidFill>
                <a:schemeClr val="tx2"/>
              </a:solidFill>
            </c:spPr>
          </c:dPt>
          <c:dPt>
            <c:idx val="6"/>
            <c:invertIfNegative val="0"/>
            <c:bubble3D val="0"/>
            <c:spPr>
              <a:solidFill>
                <a:schemeClr val="tx2"/>
              </a:solidFill>
            </c:spPr>
          </c:dPt>
          <c:dPt>
            <c:idx val="7"/>
            <c:invertIfNegative val="0"/>
            <c:bubble3D val="0"/>
            <c:spPr>
              <a:solidFill>
                <a:schemeClr val="tx2"/>
              </a:solidFill>
            </c:spPr>
          </c:dPt>
          <c:dLbls>
            <c:txPr>
              <a:bodyPr/>
              <a:lstStyle/>
              <a:p>
                <a:pPr>
                  <a:defRPr sz="2400"/>
                </a:pPr>
                <a:endParaRPr lang="en-US"/>
              </a:p>
            </c:txPr>
            <c:showLegendKey val="0"/>
            <c:showVal val="1"/>
            <c:showCatName val="0"/>
            <c:showSerName val="0"/>
            <c:showPercent val="0"/>
            <c:showBubbleSize val="0"/>
            <c:showLeaderLines val="0"/>
          </c:dLbls>
          <c:cat>
            <c:strRef>
              <c:f>Sheet1!$A$2:$A$9</c:f>
              <c:strCache>
                <c:ptCount val="8"/>
                <c:pt idx="0">
                  <c:v>School Leadership</c:v>
                </c:pt>
                <c:pt idx="1">
                  <c:v>Use of Time</c:v>
                </c:pt>
                <c:pt idx="2">
                  <c:v>Instructional Practices &amp; Support</c:v>
                </c:pt>
                <c:pt idx="3">
                  <c:v>Teacher Leaderhip</c:v>
                </c:pt>
                <c:pt idx="4">
                  <c:v>Managing Student Conduct</c:v>
                </c:pt>
                <c:pt idx="5">
                  <c:v>Facilities &amp; Resources</c:v>
                </c:pt>
                <c:pt idx="6">
                  <c:v>Community Support &amp; Involvement</c:v>
                </c:pt>
                <c:pt idx="7">
                  <c:v>Professional Development</c:v>
                </c:pt>
              </c:strCache>
            </c:strRef>
          </c:cat>
          <c:val>
            <c:numRef>
              <c:f>Sheet1!$B$2:$B$9</c:f>
              <c:numCache>
                <c:formatCode>0</c:formatCode>
                <c:ptCount val="8"/>
                <c:pt idx="0">
                  <c:v>27.21947400000001</c:v>
                </c:pt>
                <c:pt idx="1">
                  <c:v>17.89247599999999</c:v>
                </c:pt>
                <c:pt idx="2">
                  <c:v>15.132778</c:v>
                </c:pt>
                <c:pt idx="3">
                  <c:v>11.513929</c:v>
                </c:pt>
                <c:pt idx="4">
                  <c:v>10.13408</c:v>
                </c:pt>
                <c:pt idx="5">
                  <c:v>8.591512600000001</c:v>
                </c:pt>
                <c:pt idx="6">
                  <c:v>7.7714137</c:v>
                </c:pt>
                <c:pt idx="7">
                  <c:v>1.7443374</c:v>
                </c:pt>
              </c:numCache>
            </c:numRef>
          </c:val>
        </c:ser>
        <c:dLbls>
          <c:showLegendKey val="0"/>
          <c:showVal val="0"/>
          <c:showCatName val="0"/>
          <c:showSerName val="0"/>
          <c:showPercent val="0"/>
          <c:showBubbleSize val="0"/>
        </c:dLbls>
        <c:gapWidth val="150"/>
        <c:axId val="-2133463064"/>
        <c:axId val="-2133432296"/>
      </c:barChart>
      <c:catAx>
        <c:axId val="-2133463064"/>
        <c:scaling>
          <c:orientation val="maxMin"/>
        </c:scaling>
        <c:delete val="0"/>
        <c:axPos val="l"/>
        <c:majorTickMark val="out"/>
        <c:minorTickMark val="none"/>
        <c:tickLblPos val="nextTo"/>
        <c:txPr>
          <a:bodyPr/>
          <a:lstStyle/>
          <a:p>
            <a:pPr>
              <a:defRPr sz="2000"/>
            </a:pPr>
            <a:endParaRPr lang="en-US"/>
          </a:p>
        </c:txPr>
        <c:crossAx val="-2133432296"/>
        <c:crosses val="autoZero"/>
        <c:auto val="1"/>
        <c:lblAlgn val="ctr"/>
        <c:lblOffset val="150"/>
        <c:noMultiLvlLbl val="0"/>
      </c:catAx>
      <c:valAx>
        <c:axId val="-2133432296"/>
        <c:scaling>
          <c:orientation val="minMax"/>
        </c:scaling>
        <c:delete val="1"/>
        <c:axPos val="t"/>
        <c:numFmt formatCode="0" sourceLinked="1"/>
        <c:majorTickMark val="out"/>
        <c:minorTickMark val="none"/>
        <c:tickLblPos val="nextTo"/>
        <c:crossAx val="-2133463064"/>
        <c:crosses val="autoZero"/>
        <c:crossBetween val="between"/>
      </c:valAx>
    </c:plotArea>
    <c:plotVisOnly val="1"/>
    <c:dispBlanksAs val="gap"/>
    <c:showDLblsOverMax val="0"/>
  </c:chart>
  <c:spPr>
    <a:no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0166623034013331"/>
          <c:y val="0.0"/>
          <c:w val="0.997590021642032"/>
          <c:h val="1.0"/>
        </c:manualLayout>
      </c:layout>
      <c:lineChart>
        <c:grouping val="standard"/>
        <c:varyColors val="0"/>
        <c:ser>
          <c:idx val="2"/>
          <c:order val="0"/>
          <c:tx>
            <c:strRef>
              <c:f>Sheet1!$B$2</c:f>
              <c:strCache>
                <c:ptCount val="1"/>
                <c:pt idx="0">
                  <c:v>Efforts are made to minimize the amount of routine paperwork teachers are required to do.</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33.0</c:v>
                </c:pt>
                <c:pt idx="1">
                  <c:v>46.0</c:v>
                </c:pt>
              </c:numCache>
            </c:numRef>
          </c:val>
          <c:smooth val="0"/>
        </c:ser>
        <c:dLbls>
          <c:showLegendKey val="0"/>
          <c:showVal val="0"/>
          <c:showCatName val="0"/>
          <c:showSerName val="0"/>
          <c:showPercent val="0"/>
          <c:showBubbleSize val="0"/>
        </c:dLbls>
        <c:marker val="1"/>
        <c:smooth val="0"/>
        <c:axId val="-2133137592"/>
        <c:axId val="-2143251080"/>
      </c:lineChart>
      <c:catAx>
        <c:axId val="-2133137592"/>
        <c:scaling>
          <c:orientation val="minMax"/>
        </c:scaling>
        <c:delete val="1"/>
        <c:axPos val="b"/>
        <c:numFmt formatCode="0" sourceLinked="1"/>
        <c:majorTickMark val="out"/>
        <c:minorTickMark val="none"/>
        <c:tickLblPos val="nextTo"/>
        <c:crossAx val="-2143251080"/>
        <c:crosses val="autoZero"/>
        <c:auto val="1"/>
        <c:lblAlgn val="ctr"/>
        <c:lblOffset val="100"/>
        <c:noMultiLvlLbl val="0"/>
      </c:catAx>
      <c:valAx>
        <c:axId val="-2143251080"/>
        <c:scaling>
          <c:orientation val="minMax"/>
          <c:max val="100.0"/>
          <c:min val="0.0"/>
        </c:scaling>
        <c:delete val="1"/>
        <c:axPos val="l"/>
        <c:numFmt formatCode="#,##0.00" sourceLinked="0"/>
        <c:majorTickMark val="out"/>
        <c:minorTickMark val="none"/>
        <c:tickLblPos val="nextTo"/>
        <c:crossAx val="-2133137592"/>
        <c:crosses val="autoZero"/>
        <c:crossBetween val="between"/>
        <c:majorUnit val="10.0"/>
      </c:valAx>
      <c:spPr>
        <a:solidFill>
          <a:schemeClr val="lt1"/>
        </a:solid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Teachers have time available to collaborate with colleagues.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General</c:formatCode>
                <c:ptCount val="2"/>
                <c:pt idx="0" formatCode="0">
                  <c:v>25.0</c:v>
                </c:pt>
                <c:pt idx="1">
                  <c:v>37.0</c:v>
                </c:pt>
              </c:numCache>
            </c:numRef>
          </c:val>
          <c:smooth val="0"/>
        </c:ser>
        <c:dLbls>
          <c:showLegendKey val="0"/>
          <c:showVal val="0"/>
          <c:showCatName val="0"/>
          <c:showSerName val="0"/>
          <c:showPercent val="0"/>
          <c:showBubbleSize val="0"/>
        </c:dLbls>
        <c:marker val="1"/>
        <c:smooth val="0"/>
        <c:axId val="-2090544552"/>
        <c:axId val="-2094002760"/>
      </c:lineChart>
      <c:catAx>
        <c:axId val="-2090544552"/>
        <c:scaling>
          <c:orientation val="minMax"/>
        </c:scaling>
        <c:delete val="1"/>
        <c:axPos val="b"/>
        <c:numFmt formatCode="0" sourceLinked="1"/>
        <c:majorTickMark val="out"/>
        <c:minorTickMark val="none"/>
        <c:tickLblPos val="nextTo"/>
        <c:crossAx val="-2094002760"/>
        <c:crosses val="autoZero"/>
        <c:auto val="1"/>
        <c:lblAlgn val="ctr"/>
        <c:lblOffset val="100"/>
        <c:noMultiLvlLbl val="0"/>
      </c:catAx>
      <c:valAx>
        <c:axId val="-2094002760"/>
        <c:scaling>
          <c:orientation val="minMax"/>
          <c:max val="100.0"/>
          <c:min val="0.0"/>
        </c:scaling>
        <c:delete val="1"/>
        <c:axPos val="l"/>
        <c:numFmt formatCode="#,##0.00" sourceLinked="0"/>
        <c:majorTickMark val="out"/>
        <c:minorTickMark val="none"/>
        <c:tickLblPos val="nextTo"/>
        <c:crossAx val="-2090544552"/>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Teachers are allowed to focus on educating students with minimal interruptions.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4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37.0</c:v>
                </c:pt>
                <c:pt idx="1">
                  <c:v>48.0</c:v>
                </c:pt>
              </c:numCache>
            </c:numRef>
          </c:val>
          <c:smooth val="0"/>
        </c:ser>
        <c:dLbls>
          <c:showLegendKey val="0"/>
          <c:showVal val="0"/>
          <c:showCatName val="0"/>
          <c:showSerName val="0"/>
          <c:showPercent val="0"/>
          <c:showBubbleSize val="0"/>
        </c:dLbls>
        <c:marker val="1"/>
        <c:smooth val="0"/>
        <c:axId val="-2088798456"/>
        <c:axId val="-2089578280"/>
      </c:lineChart>
      <c:catAx>
        <c:axId val="-2088798456"/>
        <c:scaling>
          <c:orientation val="minMax"/>
        </c:scaling>
        <c:delete val="1"/>
        <c:axPos val="b"/>
        <c:numFmt formatCode="0" sourceLinked="1"/>
        <c:majorTickMark val="out"/>
        <c:minorTickMark val="none"/>
        <c:tickLblPos val="nextTo"/>
        <c:crossAx val="-2089578280"/>
        <c:crosses val="autoZero"/>
        <c:auto val="1"/>
        <c:lblAlgn val="ctr"/>
        <c:lblOffset val="100"/>
        <c:noMultiLvlLbl val="0"/>
      </c:catAx>
      <c:valAx>
        <c:axId val="-2089578280"/>
        <c:scaling>
          <c:orientation val="minMax"/>
          <c:max val="100.0"/>
          <c:min val="0.0"/>
        </c:scaling>
        <c:delete val="1"/>
        <c:axPos val="l"/>
        <c:numFmt formatCode="#,##0.00" sourceLinked="0"/>
        <c:majorTickMark val="out"/>
        <c:minorTickMark val="none"/>
        <c:tickLblPos val="nextTo"/>
        <c:crossAx val="-2088798456"/>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The school leadership makes a sustained effort to address teacher concerns about the use of time in my school.</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46.0</c:v>
                </c:pt>
                <c:pt idx="1">
                  <c:v>58.0</c:v>
                </c:pt>
              </c:numCache>
            </c:numRef>
          </c:val>
          <c:smooth val="0"/>
        </c:ser>
        <c:dLbls>
          <c:showLegendKey val="0"/>
          <c:showVal val="0"/>
          <c:showCatName val="0"/>
          <c:showSerName val="0"/>
          <c:showPercent val="0"/>
          <c:showBubbleSize val="0"/>
        </c:dLbls>
        <c:marker val="1"/>
        <c:smooth val="0"/>
        <c:axId val="-2089633448"/>
        <c:axId val="-2089636440"/>
      </c:lineChart>
      <c:catAx>
        <c:axId val="-2089633448"/>
        <c:scaling>
          <c:orientation val="minMax"/>
        </c:scaling>
        <c:delete val="1"/>
        <c:axPos val="b"/>
        <c:numFmt formatCode="0" sourceLinked="1"/>
        <c:majorTickMark val="out"/>
        <c:minorTickMark val="none"/>
        <c:tickLblPos val="nextTo"/>
        <c:crossAx val="-2089636440"/>
        <c:crosses val="autoZero"/>
        <c:auto val="1"/>
        <c:lblAlgn val="ctr"/>
        <c:lblOffset val="100"/>
        <c:noMultiLvlLbl val="0"/>
      </c:catAx>
      <c:valAx>
        <c:axId val="-2089636440"/>
        <c:scaling>
          <c:orientation val="minMax"/>
          <c:max val="100.0"/>
          <c:min val="0.0"/>
        </c:scaling>
        <c:delete val="1"/>
        <c:axPos val="l"/>
        <c:numFmt formatCode="#,##0.00" sourceLinked="0"/>
        <c:majorTickMark val="out"/>
        <c:minorTickMark val="none"/>
        <c:tickLblPos val="nextTo"/>
        <c:crossAx val="-2089633448"/>
        <c:crosses val="autoZero"/>
        <c:crossBetween val="between"/>
        <c:majorUnit val="10.0"/>
      </c:valAx>
      <c:spPr>
        <a:noFill/>
        <a:ln w="12700" cap="flat" cmpd="sng" algn="ctr">
          <a:noFill/>
          <a:prstDash val="solid"/>
          <a:miter lim="800000"/>
        </a:ln>
        <a:effectLst/>
      </c:spPr>
    </c:plotArea>
    <c:plotVisOnly val="1"/>
    <c:dispBlanksAs val="gap"/>
    <c:showDLblsOverMax val="0"/>
  </c:chart>
  <c:spPr>
    <a:no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0166623034013331"/>
          <c:y val="0.0"/>
          <c:w val="0.997590021642032"/>
          <c:h val="1.0"/>
        </c:manualLayout>
      </c:layout>
      <c:lineChart>
        <c:grouping val="standard"/>
        <c:varyColors val="0"/>
        <c:ser>
          <c:idx val="2"/>
          <c:order val="0"/>
          <c:tx>
            <c:strRef>
              <c:f>Sheet1!$B$2</c:f>
              <c:strCache>
                <c:ptCount val="1"/>
                <c:pt idx="0">
                  <c:v>Efforts are made to minimize the amount of routine paperwork teachers are required to do.</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56.0</c:v>
                </c:pt>
                <c:pt idx="1">
                  <c:v>69.0</c:v>
                </c:pt>
              </c:numCache>
            </c:numRef>
          </c:val>
          <c:smooth val="0"/>
        </c:ser>
        <c:dLbls>
          <c:showLegendKey val="0"/>
          <c:showVal val="0"/>
          <c:showCatName val="0"/>
          <c:showSerName val="0"/>
          <c:showPercent val="0"/>
          <c:showBubbleSize val="0"/>
        </c:dLbls>
        <c:marker val="1"/>
        <c:smooth val="0"/>
        <c:axId val="-2092344936"/>
        <c:axId val="-2092341912"/>
      </c:lineChart>
      <c:catAx>
        <c:axId val="-2092344936"/>
        <c:scaling>
          <c:orientation val="minMax"/>
        </c:scaling>
        <c:delete val="1"/>
        <c:axPos val="b"/>
        <c:numFmt formatCode="0" sourceLinked="1"/>
        <c:majorTickMark val="out"/>
        <c:minorTickMark val="none"/>
        <c:tickLblPos val="nextTo"/>
        <c:crossAx val="-2092341912"/>
        <c:crosses val="autoZero"/>
        <c:auto val="1"/>
        <c:lblAlgn val="ctr"/>
        <c:lblOffset val="100"/>
        <c:noMultiLvlLbl val="0"/>
      </c:catAx>
      <c:valAx>
        <c:axId val="-2092341912"/>
        <c:scaling>
          <c:orientation val="minMax"/>
          <c:max val="100.0"/>
          <c:min val="0.0"/>
        </c:scaling>
        <c:delete val="1"/>
        <c:axPos val="l"/>
        <c:numFmt formatCode="#,##0.00" sourceLinked="0"/>
        <c:majorTickMark val="out"/>
        <c:minorTickMark val="none"/>
        <c:tickLblPos val="nextTo"/>
        <c:crossAx val="-2092344936"/>
        <c:crosses val="autoZero"/>
        <c:crossBetween val="between"/>
        <c:majorUnit val="10.0"/>
      </c:valAx>
      <c:spPr>
        <a:solidFill>
          <a:schemeClr val="lt1"/>
        </a:solid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Teachers have time available to collaborate with colleagues.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General</c:formatCode>
                <c:ptCount val="2"/>
                <c:pt idx="0" formatCode="0">
                  <c:v>59.0</c:v>
                </c:pt>
                <c:pt idx="1">
                  <c:v>71.0</c:v>
                </c:pt>
              </c:numCache>
            </c:numRef>
          </c:val>
          <c:smooth val="0"/>
        </c:ser>
        <c:dLbls>
          <c:showLegendKey val="0"/>
          <c:showVal val="0"/>
          <c:showCatName val="0"/>
          <c:showSerName val="0"/>
          <c:showPercent val="0"/>
          <c:showBubbleSize val="0"/>
        </c:dLbls>
        <c:marker val="1"/>
        <c:smooth val="0"/>
        <c:axId val="-2092304872"/>
        <c:axId val="-2092301896"/>
      </c:lineChart>
      <c:catAx>
        <c:axId val="-2092304872"/>
        <c:scaling>
          <c:orientation val="minMax"/>
        </c:scaling>
        <c:delete val="1"/>
        <c:axPos val="b"/>
        <c:numFmt formatCode="0" sourceLinked="1"/>
        <c:majorTickMark val="out"/>
        <c:minorTickMark val="none"/>
        <c:tickLblPos val="nextTo"/>
        <c:crossAx val="-2092301896"/>
        <c:crosses val="autoZero"/>
        <c:auto val="1"/>
        <c:lblAlgn val="ctr"/>
        <c:lblOffset val="100"/>
        <c:noMultiLvlLbl val="0"/>
      </c:catAx>
      <c:valAx>
        <c:axId val="-2092301896"/>
        <c:scaling>
          <c:orientation val="minMax"/>
          <c:max val="100.0"/>
          <c:min val="0.0"/>
        </c:scaling>
        <c:delete val="1"/>
        <c:axPos val="l"/>
        <c:numFmt formatCode="#,##0.00" sourceLinked="0"/>
        <c:majorTickMark val="out"/>
        <c:minorTickMark val="none"/>
        <c:tickLblPos val="nextTo"/>
        <c:crossAx val="-2092304872"/>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Teachers are allowed to focus on educating students with minimal interruptions.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4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41.0</c:v>
                </c:pt>
                <c:pt idx="1">
                  <c:v>51.0</c:v>
                </c:pt>
              </c:numCache>
            </c:numRef>
          </c:val>
          <c:smooth val="0"/>
        </c:ser>
        <c:dLbls>
          <c:showLegendKey val="0"/>
          <c:showVal val="0"/>
          <c:showCatName val="0"/>
          <c:showSerName val="0"/>
          <c:showPercent val="0"/>
          <c:showBubbleSize val="0"/>
        </c:dLbls>
        <c:marker val="1"/>
        <c:smooth val="0"/>
        <c:axId val="-2092292520"/>
        <c:axId val="-2092289544"/>
      </c:lineChart>
      <c:catAx>
        <c:axId val="-2092292520"/>
        <c:scaling>
          <c:orientation val="minMax"/>
        </c:scaling>
        <c:delete val="1"/>
        <c:axPos val="b"/>
        <c:numFmt formatCode="0" sourceLinked="1"/>
        <c:majorTickMark val="out"/>
        <c:minorTickMark val="none"/>
        <c:tickLblPos val="nextTo"/>
        <c:crossAx val="-2092289544"/>
        <c:crosses val="autoZero"/>
        <c:auto val="1"/>
        <c:lblAlgn val="ctr"/>
        <c:lblOffset val="100"/>
        <c:noMultiLvlLbl val="0"/>
      </c:catAx>
      <c:valAx>
        <c:axId val="-2092289544"/>
        <c:scaling>
          <c:orientation val="minMax"/>
          <c:max val="100.0"/>
          <c:min val="0.0"/>
        </c:scaling>
        <c:delete val="1"/>
        <c:axPos val="l"/>
        <c:numFmt formatCode="#,##0.00" sourceLinked="0"/>
        <c:majorTickMark val="out"/>
        <c:minorTickMark val="none"/>
        <c:tickLblPos val="nextTo"/>
        <c:crossAx val="-2092292520"/>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0166639292787788"/>
          <c:y val="0.0"/>
          <c:w val="0.998333678684901"/>
          <c:h val="1.0"/>
        </c:manualLayout>
      </c:layout>
      <c:lineChart>
        <c:grouping val="standard"/>
        <c:varyColors val="0"/>
        <c:ser>
          <c:idx val="2"/>
          <c:order val="0"/>
          <c:tx>
            <c:strRef>
              <c:f>Sheet1!$B$2</c:f>
              <c:strCache>
                <c:ptCount val="1"/>
                <c:pt idx="0">
                  <c:v>Professional development is differentiated to meet the needs of individual teachers.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52.0</c:v>
                </c:pt>
                <c:pt idx="1">
                  <c:v>31.0</c:v>
                </c:pt>
              </c:numCache>
            </c:numRef>
          </c:val>
          <c:smooth val="0"/>
        </c:ser>
        <c:dLbls>
          <c:showLegendKey val="0"/>
          <c:showVal val="0"/>
          <c:showCatName val="0"/>
          <c:showSerName val="0"/>
          <c:showPercent val="0"/>
          <c:showBubbleSize val="0"/>
        </c:dLbls>
        <c:marker val="1"/>
        <c:smooth val="0"/>
        <c:axId val="-2092205736"/>
        <c:axId val="-2092051688"/>
      </c:lineChart>
      <c:catAx>
        <c:axId val="-2092205736"/>
        <c:scaling>
          <c:orientation val="minMax"/>
        </c:scaling>
        <c:delete val="1"/>
        <c:axPos val="b"/>
        <c:numFmt formatCode="0" sourceLinked="1"/>
        <c:majorTickMark val="out"/>
        <c:minorTickMark val="none"/>
        <c:tickLblPos val="nextTo"/>
        <c:crossAx val="-2092051688"/>
        <c:crosses val="autoZero"/>
        <c:auto val="1"/>
        <c:lblAlgn val="ctr"/>
        <c:lblOffset val="100"/>
        <c:noMultiLvlLbl val="0"/>
      </c:catAx>
      <c:valAx>
        <c:axId val="-2092051688"/>
        <c:scaling>
          <c:orientation val="minMax"/>
          <c:max val="100.0"/>
          <c:min val="0.0"/>
        </c:scaling>
        <c:delete val="1"/>
        <c:axPos val="l"/>
        <c:numFmt formatCode="#,##0.00" sourceLinked="0"/>
        <c:majorTickMark val="out"/>
        <c:minorTickMark val="none"/>
        <c:tickLblPos val="nextTo"/>
        <c:crossAx val="-2092205736"/>
        <c:crosses val="autoZero"/>
        <c:crossBetween val="between"/>
        <c:majorUnit val="10.0"/>
      </c:valAx>
      <c:spPr>
        <a:solidFill>
          <a:schemeClr val="lt1"/>
        </a:solid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Professional development deepens teachers' content knowledge.</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General</c:formatCode>
                <c:ptCount val="2"/>
                <c:pt idx="0" formatCode="0">
                  <c:v>80.0</c:v>
                </c:pt>
                <c:pt idx="1">
                  <c:v>92.0</c:v>
                </c:pt>
              </c:numCache>
            </c:numRef>
          </c:val>
          <c:smooth val="0"/>
        </c:ser>
        <c:dLbls>
          <c:showLegendKey val="0"/>
          <c:showVal val="0"/>
          <c:showCatName val="0"/>
          <c:showSerName val="0"/>
          <c:showPercent val="0"/>
          <c:showBubbleSize val="0"/>
        </c:dLbls>
        <c:marker val="1"/>
        <c:smooth val="0"/>
        <c:axId val="-2092501368"/>
        <c:axId val="-2092514328"/>
      </c:lineChart>
      <c:catAx>
        <c:axId val="-2092501368"/>
        <c:scaling>
          <c:orientation val="minMax"/>
        </c:scaling>
        <c:delete val="1"/>
        <c:axPos val="b"/>
        <c:numFmt formatCode="0" sourceLinked="1"/>
        <c:majorTickMark val="out"/>
        <c:minorTickMark val="none"/>
        <c:tickLblPos val="nextTo"/>
        <c:crossAx val="-2092514328"/>
        <c:crosses val="autoZero"/>
        <c:auto val="1"/>
        <c:lblAlgn val="ctr"/>
        <c:lblOffset val="100"/>
        <c:noMultiLvlLbl val="0"/>
      </c:catAx>
      <c:valAx>
        <c:axId val="-2092514328"/>
        <c:scaling>
          <c:orientation val="minMax"/>
          <c:max val="120.0"/>
          <c:min val="0.0"/>
        </c:scaling>
        <c:delete val="0"/>
        <c:axPos val="l"/>
        <c:numFmt formatCode="#,##0.00" sourceLinked="0"/>
        <c:majorTickMark val="none"/>
        <c:minorTickMark val="none"/>
        <c:tickLblPos val="none"/>
        <c:crossAx val="-2092501368"/>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694444444444445"/>
          <c:w val="0.997197130774083"/>
          <c:h val="0.929354403616215"/>
        </c:manualLayout>
      </c:layout>
      <c:lineChart>
        <c:grouping val="standard"/>
        <c:varyColors val="0"/>
        <c:ser>
          <c:idx val="0"/>
          <c:order val="0"/>
          <c:tx>
            <c:strRef>
              <c:f>Sheet1!$B$1</c:f>
              <c:strCache>
                <c:ptCount val="1"/>
                <c:pt idx="0">
                  <c:v>School Leadership</c:v>
                </c:pt>
              </c:strCache>
            </c:strRef>
          </c:tx>
          <c:spPr>
            <a:ln>
              <a:solidFill>
                <a:schemeClr val="accent1"/>
              </a:solidFill>
            </a:ln>
          </c:spPr>
          <c:marker>
            <c:symbol val="circle"/>
            <c:size val="30"/>
            <c:spPr>
              <a:solidFill>
                <a:schemeClr val="accent1"/>
              </a:solidFill>
              <a:ln w="25400">
                <a:solidFill>
                  <a:schemeClr val="accent1"/>
                </a:solidFill>
              </a:ln>
            </c:spPr>
          </c:marker>
          <c:dPt>
            <c:idx val="0"/>
            <c:marker>
              <c:spPr>
                <a:solidFill>
                  <a:schemeClr val="tx2"/>
                </a:solidFill>
                <a:ln w="25400">
                  <a:noFill/>
                </a:ln>
              </c:spPr>
            </c:marker>
            <c:bubble3D val="0"/>
            <c:spPr>
              <a:ln>
                <a:noFill/>
              </a:ln>
            </c:spPr>
          </c:dPt>
          <c:dLbls>
            <c:dLbl>
              <c:idx val="1"/>
              <c:spPr>
                <a:noFill/>
              </c:spPr>
              <c:txPr>
                <a:bodyPr/>
                <a:lstStyle/>
                <a:p>
                  <a:pPr>
                    <a:defRPr sz="2300" b="0">
                      <a:solidFill>
                        <a:schemeClr val="bg1"/>
                      </a:solidFill>
                    </a:defRPr>
                  </a:pPr>
                  <a:endParaRPr lang="en-US"/>
                </a:p>
              </c:txPr>
              <c:dLblPos val="ctr"/>
              <c:showLegendKey val="0"/>
              <c:showVal val="1"/>
              <c:showCatName val="0"/>
              <c:showSerName val="0"/>
              <c:showPercent val="0"/>
              <c:showBubbleSize val="0"/>
            </c:dLbl>
            <c:spPr>
              <a:noFill/>
            </c:spPr>
            <c:txPr>
              <a:bodyPr/>
              <a:lstStyle/>
              <a:p>
                <a:pPr>
                  <a:defRPr sz="2300" b="0">
                    <a:solidFill>
                      <a:schemeClr val="tx1"/>
                    </a:solidFill>
                  </a:defRPr>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General</c:formatCode>
                <c:ptCount val="2"/>
                <c:pt idx="0">
                  <c:v>76.0</c:v>
                </c:pt>
                <c:pt idx="1">
                  <c:v>79.0</c:v>
                </c:pt>
              </c:numCache>
            </c:numRef>
          </c:val>
          <c:smooth val="0"/>
        </c:ser>
        <c:dLbls>
          <c:showLegendKey val="0"/>
          <c:showVal val="0"/>
          <c:showCatName val="0"/>
          <c:showSerName val="0"/>
          <c:showPercent val="0"/>
          <c:showBubbleSize val="0"/>
        </c:dLbls>
        <c:marker val="1"/>
        <c:smooth val="0"/>
        <c:axId val="-2078867832"/>
        <c:axId val="-2078864856"/>
      </c:lineChart>
      <c:catAx>
        <c:axId val="-2078867832"/>
        <c:scaling>
          <c:orientation val="minMax"/>
        </c:scaling>
        <c:delete val="1"/>
        <c:axPos val="b"/>
        <c:numFmt formatCode="General" sourceLinked="1"/>
        <c:majorTickMark val="out"/>
        <c:minorTickMark val="none"/>
        <c:tickLblPos val="nextTo"/>
        <c:crossAx val="-2078864856"/>
        <c:crosses val="autoZero"/>
        <c:auto val="1"/>
        <c:lblAlgn val="ctr"/>
        <c:lblOffset val="100"/>
        <c:noMultiLvlLbl val="1"/>
      </c:catAx>
      <c:valAx>
        <c:axId val="-2078864856"/>
        <c:scaling>
          <c:orientation val="minMax"/>
          <c:max val="100.0"/>
          <c:min val="0.0"/>
        </c:scaling>
        <c:delete val="1"/>
        <c:axPos val="l"/>
        <c:numFmt formatCode="General" sourceLinked="1"/>
        <c:majorTickMark val="out"/>
        <c:minorTickMark val="none"/>
        <c:tickLblPos val="nextTo"/>
        <c:crossAx val="-2078867832"/>
        <c:crosses val="autoZero"/>
        <c:crossBetween val="between"/>
        <c:majorUnit val="0.1"/>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Teachers are allowed to focus on educating students with minimal interruptions.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4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53.0</c:v>
                </c:pt>
                <c:pt idx="1">
                  <c:v>64.0</c:v>
                </c:pt>
              </c:numCache>
            </c:numRef>
          </c:val>
          <c:smooth val="0"/>
        </c:ser>
        <c:dLbls>
          <c:showLegendKey val="0"/>
          <c:showVal val="0"/>
          <c:showCatName val="0"/>
          <c:showSerName val="0"/>
          <c:showPercent val="0"/>
          <c:showBubbleSize val="0"/>
        </c:dLbls>
        <c:marker val="1"/>
        <c:smooth val="0"/>
        <c:axId val="-2091991240"/>
        <c:axId val="-2091988264"/>
      </c:lineChart>
      <c:catAx>
        <c:axId val="-2091991240"/>
        <c:scaling>
          <c:orientation val="minMax"/>
        </c:scaling>
        <c:delete val="1"/>
        <c:axPos val="b"/>
        <c:numFmt formatCode="0" sourceLinked="1"/>
        <c:majorTickMark val="out"/>
        <c:minorTickMark val="none"/>
        <c:tickLblPos val="nextTo"/>
        <c:crossAx val="-2091988264"/>
        <c:crosses val="autoZero"/>
        <c:auto val="1"/>
        <c:lblAlgn val="ctr"/>
        <c:lblOffset val="100"/>
        <c:noMultiLvlLbl val="0"/>
      </c:catAx>
      <c:valAx>
        <c:axId val="-2091988264"/>
        <c:scaling>
          <c:orientation val="minMax"/>
          <c:max val="100.0"/>
          <c:min val="0.0"/>
        </c:scaling>
        <c:delete val="1"/>
        <c:axPos val="l"/>
        <c:numFmt formatCode="#,##0.00" sourceLinked="0"/>
        <c:majorTickMark val="out"/>
        <c:minorTickMark val="none"/>
        <c:tickLblPos val="nextTo"/>
        <c:crossAx val="-2091991240"/>
        <c:crosses val="autoZero"/>
        <c:crossBetween val="between"/>
        <c:majorUnit val="10.0"/>
      </c:valAx>
      <c:spPr>
        <a:solidFill>
          <a:schemeClr val="lt1"/>
        </a:solid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School administrators support teachers' efforts to maintain discipline in the classroom.</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51.0</c:v>
                </c:pt>
                <c:pt idx="1">
                  <c:v>62.0</c:v>
                </c:pt>
              </c:numCache>
            </c:numRef>
          </c:val>
          <c:smooth val="0"/>
        </c:ser>
        <c:dLbls>
          <c:showLegendKey val="0"/>
          <c:showVal val="0"/>
          <c:showCatName val="0"/>
          <c:showSerName val="0"/>
          <c:showPercent val="0"/>
          <c:showBubbleSize val="0"/>
        </c:dLbls>
        <c:marker val="1"/>
        <c:smooth val="0"/>
        <c:axId val="-2131552280"/>
        <c:axId val="-2130837384"/>
      </c:lineChart>
      <c:catAx>
        <c:axId val="-2131552280"/>
        <c:scaling>
          <c:orientation val="minMax"/>
        </c:scaling>
        <c:delete val="1"/>
        <c:axPos val="b"/>
        <c:numFmt formatCode="0" sourceLinked="1"/>
        <c:majorTickMark val="out"/>
        <c:minorTickMark val="none"/>
        <c:tickLblPos val="nextTo"/>
        <c:crossAx val="-2130837384"/>
        <c:crosses val="autoZero"/>
        <c:auto val="1"/>
        <c:lblAlgn val="ctr"/>
        <c:lblOffset val="100"/>
        <c:noMultiLvlLbl val="0"/>
      </c:catAx>
      <c:valAx>
        <c:axId val="-2130837384"/>
        <c:scaling>
          <c:orientation val="minMax"/>
          <c:max val="100.0"/>
          <c:min val="0.0"/>
        </c:scaling>
        <c:delete val="1"/>
        <c:axPos val="l"/>
        <c:numFmt formatCode="#,##0.00" sourceLinked="0"/>
        <c:majorTickMark val="out"/>
        <c:minorTickMark val="none"/>
        <c:tickLblPos val="nextTo"/>
        <c:crossAx val="-2131552280"/>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1.0"/>
        </c:manualLayout>
      </c:layout>
      <c:lineChart>
        <c:grouping val="standard"/>
        <c:varyColors val="0"/>
        <c:ser>
          <c:idx val="2"/>
          <c:order val="0"/>
          <c:tx>
            <c:strRef>
              <c:f>Sheet1!$B$2</c:f>
              <c:strCache>
                <c:ptCount val="1"/>
                <c:pt idx="0">
                  <c:v>School administrators support teachers' efforts to maintain discipline in the classroom.</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strRef>
              <c:f>Sheet1!$C$1:$D$1</c:f>
              <c:strCache>
                <c:ptCount val="2"/>
                <c:pt idx="0">
                  <c:v>2014</c:v>
                </c:pt>
                <c:pt idx="1">
                  <c:v>2016</c:v>
                </c:pt>
              </c:strCache>
            </c:strRef>
          </c:cat>
          <c:val>
            <c:numRef>
              <c:f>Sheet1!$C$2:$D$2</c:f>
              <c:numCache>
                <c:formatCode>0</c:formatCode>
                <c:ptCount val="2"/>
                <c:pt idx="0">
                  <c:v>49.0</c:v>
                </c:pt>
                <c:pt idx="1">
                  <c:v>60.0</c:v>
                </c:pt>
              </c:numCache>
            </c:numRef>
          </c:val>
          <c:smooth val="0"/>
        </c:ser>
        <c:dLbls>
          <c:showLegendKey val="0"/>
          <c:showVal val="0"/>
          <c:showCatName val="0"/>
          <c:showSerName val="0"/>
          <c:showPercent val="0"/>
          <c:showBubbleSize val="0"/>
        </c:dLbls>
        <c:marker val="1"/>
        <c:smooth val="0"/>
        <c:axId val="-2090209688"/>
        <c:axId val="-2090206696"/>
      </c:lineChart>
      <c:catAx>
        <c:axId val="-2090209688"/>
        <c:scaling>
          <c:orientation val="minMax"/>
        </c:scaling>
        <c:delete val="1"/>
        <c:axPos val="b"/>
        <c:numFmt formatCode="0" sourceLinked="1"/>
        <c:majorTickMark val="out"/>
        <c:minorTickMark val="none"/>
        <c:tickLblPos val="nextTo"/>
        <c:crossAx val="-2090206696"/>
        <c:crosses val="autoZero"/>
        <c:auto val="1"/>
        <c:lblAlgn val="ctr"/>
        <c:lblOffset val="100"/>
        <c:noMultiLvlLbl val="0"/>
      </c:catAx>
      <c:valAx>
        <c:axId val="-2090206696"/>
        <c:scaling>
          <c:orientation val="minMax"/>
          <c:max val="100.0"/>
          <c:min val="0.0"/>
        </c:scaling>
        <c:delete val="1"/>
        <c:axPos val="l"/>
        <c:numFmt formatCode="#,##0.00" sourceLinked="0"/>
        <c:majorTickMark val="out"/>
        <c:minorTickMark val="none"/>
        <c:tickLblPos val="nextTo"/>
        <c:crossAx val="-2090209688"/>
        <c:crosses val="autoZero"/>
        <c:crossBetween val="between"/>
        <c:majorUnit val="10.0"/>
      </c:valAx>
      <c:spPr>
        <a:noFill/>
        <a:ln w="12700" cap="flat" cmpd="sng" algn="ctr">
          <a:noFill/>
          <a:prstDash val="solid"/>
          <a:miter lim="800000"/>
        </a:ln>
        <a:effectLst/>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468179739056"/>
          <c:y val="0.035991815404497"/>
          <c:w val="0.746143376729854"/>
          <c:h val="0.811539434611605"/>
        </c:manualLayout>
      </c:layout>
      <c:scatterChart>
        <c:scatterStyle val="lineMarker"/>
        <c:varyColors val="1"/>
        <c:ser>
          <c:idx val="0"/>
          <c:order val="0"/>
          <c:tx>
            <c:strRef>
              <c:f>Sheet1!$B$1</c:f>
              <c:strCache>
                <c:ptCount val="1"/>
                <c:pt idx="0">
                  <c:v>Column1</c:v>
                </c:pt>
              </c:strCache>
            </c:strRef>
          </c:tx>
          <c:spPr>
            <a:ln w="19050">
              <a:noFill/>
            </a:ln>
          </c:spPr>
          <c:marker>
            <c:symbol val="circle"/>
            <c:size val="55"/>
            <c:spPr>
              <a:ln>
                <a:noFill/>
              </a:ln>
            </c:spPr>
          </c:marker>
          <c:dPt>
            <c:idx val="0"/>
            <c:marker>
              <c:spPr>
                <a:solidFill>
                  <a:srgbClr val="12256F"/>
                </a:solidFill>
                <a:ln>
                  <a:noFill/>
                </a:ln>
              </c:spPr>
            </c:marker>
            <c:bubble3D val="0"/>
          </c:dPt>
          <c:dPt>
            <c:idx val="3"/>
            <c:marker>
              <c:spPr>
                <a:solidFill>
                  <a:srgbClr val="383A38"/>
                </a:solidFill>
                <a:ln>
                  <a:noFill/>
                </a:ln>
              </c:spPr>
            </c:marker>
            <c:bubble3D val="0"/>
          </c:dPt>
          <c:dLbls>
            <c:txPr>
              <a:bodyPr/>
              <a:lstStyle/>
              <a:p>
                <a:pPr>
                  <a:defRPr sz="3600">
                    <a:solidFill>
                      <a:schemeClr val="bg1">
                        <a:lumMod val="95000"/>
                      </a:schemeClr>
                    </a:solidFill>
                    <a:latin typeface="+mn-lt"/>
                  </a:defRPr>
                </a:pPr>
                <a:endParaRPr lang="en-US"/>
              </a:p>
            </c:txPr>
            <c:dLblPos val="ctr"/>
            <c:showLegendKey val="0"/>
            <c:showVal val="1"/>
            <c:showCatName val="0"/>
            <c:showSerName val="0"/>
            <c:showPercent val="0"/>
            <c:showBubbleSize val="0"/>
            <c:showLeaderLines val="0"/>
          </c:dLbls>
          <c:errBars>
            <c:errDir val="y"/>
            <c:errBarType val="minus"/>
            <c:errValType val="percentage"/>
            <c:noEndCap val="0"/>
            <c:val val="100.0"/>
            <c:spPr>
              <a:ln w="19050"/>
            </c:spPr>
          </c:errBars>
          <c:xVal>
            <c:strRef>
              <c:f>Sheet1!$A$2:$A$5</c:f>
              <c:strCache>
                <c:ptCount val="4"/>
                <c:pt idx="0">
                  <c:v>Elementary</c:v>
                </c:pt>
                <c:pt idx="1">
                  <c:v>Middle</c:v>
                </c:pt>
                <c:pt idx="2">
                  <c:v>High</c:v>
                </c:pt>
                <c:pt idx="3">
                  <c:v>Special</c:v>
                </c:pt>
              </c:strCache>
            </c:strRef>
          </c:xVal>
          <c:yVal>
            <c:numRef>
              <c:f>Sheet1!$B$2:$B$5</c:f>
              <c:numCache>
                <c:formatCode>General</c:formatCode>
                <c:ptCount val="4"/>
                <c:pt idx="0">
                  <c:v>85.0</c:v>
                </c:pt>
                <c:pt idx="1">
                  <c:v>85.0</c:v>
                </c:pt>
                <c:pt idx="2">
                  <c:v>86.0</c:v>
                </c:pt>
                <c:pt idx="3">
                  <c:v>83.0</c:v>
                </c:pt>
              </c:numCache>
            </c:numRef>
          </c:yVal>
          <c:smooth val="0"/>
        </c:ser>
        <c:dLbls>
          <c:showLegendKey val="0"/>
          <c:showVal val="0"/>
          <c:showCatName val="0"/>
          <c:showSerName val="0"/>
          <c:showPercent val="0"/>
          <c:showBubbleSize val="0"/>
        </c:dLbls>
        <c:axId val="-2092141736"/>
        <c:axId val="-2092078440"/>
      </c:scatterChart>
      <c:valAx>
        <c:axId val="-2092141736"/>
        <c:scaling>
          <c:orientation val="minMax"/>
          <c:max val="4.0"/>
          <c:min val="1.0"/>
        </c:scaling>
        <c:delete val="1"/>
        <c:axPos val="b"/>
        <c:numFmt formatCode="0%" sourceLinked="1"/>
        <c:majorTickMark val="out"/>
        <c:minorTickMark val="none"/>
        <c:tickLblPos val="nextTo"/>
        <c:crossAx val="-2092078440"/>
        <c:crosses val="autoZero"/>
        <c:crossBetween val="midCat"/>
        <c:majorUnit val="1.0"/>
      </c:valAx>
      <c:valAx>
        <c:axId val="-2092078440"/>
        <c:scaling>
          <c:orientation val="minMax"/>
        </c:scaling>
        <c:delete val="1"/>
        <c:axPos val="l"/>
        <c:numFmt formatCode="General" sourceLinked="1"/>
        <c:majorTickMark val="out"/>
        <c:minorTickMark val="none"/>
        <c:tickLblPos val="nextTo"/>
        <c:crossAx val="-2092141736"/>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044014087584224"/>
          <c:y val="0.033081429641715"/>
          <c:w val="0.981515667922198"/>
          <c:h val="0.566595163559616"/>
        </c:manualLayout>
      </c:layout>
      <c:lineChart>
        <c:grouping val="standard"/>
        <c:varyColors val="0"/>
        <c:ser>
          <c:idx val="0"/>
          <c:order val="0"/>
          <c:tx>
            <c:strRef>
              <c:f>Sheet1!$B$1</c:f>
              <c:strCache>
                <c:ptCount val="1"/>
                <c:pt idx="0">
                  <c:v>Stayers</c:v>
                </c:pt>
              </c:strCache>
            </c:strRef>
          </c:tx>
          <c:spPr>
            <a:ln>
              <a:noFill/>
            </a:ln>
          </c:spPr>
          <c:marker>
            <c:symbol val="square"/>
            <c:size val="30"/>
            <c:spPr>
              <a:solidFill>
                <a:schemeClr val="accent1">
                  <a:lumMod val="75000"/>
                </a:schemeClr>
              </a:solidFill>
              <a:ln>
                <a:noFill/>
              </a:ln>
            </c:spPr>
          </c:marker>
          <c:dLbls>
            <c:spPr>
              <a:solidFill>
                <a:schemeClr val="accent1">
                  <a:lumMod val="75000"/>
                </a:schemeClr>
              </a:solidFill>
            </c:spPr>
            <c:txPr>
              <a:bodyPr/>
              <a:lstStyle/>
              <a:p>
                <a:pPr>
                  <a:defRPr sz="2000">
                    <a:solidFill>
                      <a:schemeClr val="bg1"/>
                    </a:solidFill>
                  </a:defRPr>
                </a:pPr>
                <a:endParaRPr lang="en-US"/>
              </a:p>
            </c:txPr>
            <c:dLblPos val="ctr"/>
            <c:showLegendKey val="0"/>
            <c:showVal val="1"/>
            <c:showCatName val="0"/>
            <c:showSerName val="0"/>
            <c:showPercent val="0"/>
            <c:showBubbleSize val="0"/>
            <c:showLeaderLines val="0"/>
          </c:dLbls>
          <c:cat>
            <c:strRef>
              <c:f>Sheet1!$A$2:$A$6</c:f>
              <c:strCache>
                <c:ptCount val="5"/>
                <c:pt idx="0">
                  <c:v>Overall, my
school is a good place to work and learn.</c:v>
                </c:pt>
                <c:pt idx="1">
                  <c:v>There is an atmosphere of 
trust and
mutual respect in this school.</c:v>
                </c:pt>
                <c:pt idx="2">
                  <c:v>Teachers feel comfortable
raising issues and concerns
that are
 important to them.</c:v>
                </c:pt>
                <c:pt idx="3">
                  <c:v>The school leadership consistently supports
teachers.</c:v>
                </c:pt>
                <c:pt idx="4">
                  <c:v>The faculty and leadership have a shared vision.</c:v>
                </c:pt>
              </c:strCache>
            </c:strRef>
          </c:cat>
          <c:val>
            <c:numRef>
              <c:f>Sheet1!$B$2:$B$6</c:f>
              <c:numCache>
                <c:formatCode>0</c:formatCode>
                <c:ptCount val="5"/>
                <c:pt idx="0">
                  <c:v>89.0</c:v>
                </c:pt>
                <c:pt idx="1">
                  <c:v>78.0</c:v>
                </c:pt>
                <c:pt idx="2">
                  <c:v>76.0</c:v>
                </c:pt>
                <c:pt idx="3">
                  <c:v>81.0</c:v>
                </c:pt>
                <c:pt idx="4">
                  <c:v>78.0</c:v>
                </c:pt>
              </c:numCache>
            </c:numRef>
          </c:val>
          <c:smooth val="0"/>
        </c:ser>
        <c:ser>
          <c:idx val="1"/>
          <c:order val="1"/>
          <c:tx>
            <c:strRef>
              <c:f>Sheet1!$C$1</c:f>
              <c:strCache>
                <c:ptCount val="1"/>
                <c:pt idx="0">
                  <c:v>Movers</c:v>
                </c:pt>
              </c:strCache>
            </c:strRef>
          </c:tx>
          <c:spPr>
            <a:ln>
              <a:noFill/>
            </a:ln>
          </c:spPr>
          <c:marker>
            <c:symbol val="square"/>
            <c:size val="30"/>
            <c:spPr>
              <a:solidFill>
                <a:schemeClr val="accent1">
                  <a:lumMod val="60000"/>
                  <a:lumOff val="40000"/>
                </a:schemeClr>
              </a:solidFill>
              <a:ln>
                <a:noFill/>
              </a:ln>
            </c:spPr>
          </c:marker>
          <c:dLbls>
            <c:spPr>
              <a:solidFill>
                <a:schemeClr val="accent1">
                  <a:lumMod val="60000"/>
                  <a:lumOff val="40000"/>
                </a:schemeClr>
              </a:solidFill>
            </c:spPr>
            <c:txPr>
              <a:bodyPr/>
              <a:lstStyle/>
              <a:p>
                <a:pPr>
                  <a:defRPr sz="2000">
                    <a:solidFill>
                      <a:schemeClr val="tx1"/>
                    </a:solidFill>
                  </a:defRPr>
                </a:pPr>
                <a:endParaRPr lang="en-US"/>
              </a:p>
            </c:txPr>
            <c:dLblPos val="ctr"/>
            <c:showLegendKey val="0"/>
            <c:showVal val="1"/>
            <c:showCatName val="0"/>
            <c:showSerName val="0"/>
            <c:showPercent val="0"/>
            <c:showBubbleSize val="0"/>
            <c:showLeaderLines val="0"/>
          </c:dLbls>
          <c:cat>
            <c:strRef>
              <c:f>Sheet1!$A$2:$A$6</c:f>
              <c:strCache>
                <c:ptCount val="5"/>
                <c:pt idx="0">
                  <c:v>Overall, my
school is a good place to work and learn.</c:v>
                </c:pt>
                <c:pt idx="1">
                  <c:v>There is an atmosphere of 
trust and
mutual respect in this school.</c:v>
                </c:pt>
                <c:pt idx="2">
                  <c:v>Teachers feel comfortable
raising issues and concerns
that are
 important to them.</c:v>
                </c:pt>
                <c:pt idx="3">
                  <c:v>The school leadership consistently supports
teachers.</c:v>
                </c:pt>
                <c:pt idx="4">
                  <c:v>The faculty and leadership have a shared vision.</c:v>
                </c:pt>
              </c:strCache>
            </c:strRef>
          </c:cat>
          <c:val>
            <c:numRef>
              <c:f>Sheet1!$C$2:$C$6</c:f>
              <c:numCache>
                <c:formatCode>0</c:formatCode>
                <c:ptCount val="5"/>
                <c:pt idx="0">
                  <c:v>50.0</c:v>
                </c:pt>
                <c:pt idx="1">
                  <c:v>38.0</c:v>
                </c:pt>
                <c:pt idx="2">
                  <c:v>39.0</c:v>
                </c:pt>
                <c:pt idx="3">
                  <c:v>44.0</c:v>
                </c:pt>
                <c:pt idx="4">
                  <c:v>44.0</c:v>
                </c:pt>
              </c:numCache>
            </c:numRef>
          </c:val>
          <c:smooth val="0"/>
        </c:ser>
        <c:dLbls>
          <c:showLegendKey val="0"/>
          <c:showVal val="0"/>
          <c:showCatName val="0"/>
          <c:showSerName val="0"/>
          <c:showPercent val="0"/>
          <c:showBubbleSize val="0"/>
        </c:dLbls>
        <c:hiLowLines/>
        <c:marker val="1"/>
        <c:smooth val="0"/>
        <c:axId val="-2092467192"/>
        <c:axId val="-2092489016"/>
      </c:lineChart>
      <c:catAx>
        <c:axId val="-2092467192"/>
        <c:scaling>
          <c:orientation val="minMax"/>
        </c:scaling>
        <c:delete val="0"/>
        <c:axPos val="b"/>
        <c:majorTickMark val="out"/>
        <c:minorTickMark val="none"/>
        <c:tickLblPos val="nextTo"/>
        <c:txPr>
          <a:bodyPr/>
          <a:lstStyle/>
          <a:p>
            <a:pPr>
              <a:defRPr sz="1400"/>
            </a:pPr>
            <a:endParaRPr lang="en-US"/>
          </a:p>
        </c:txPr>
        <c:crossAx val="-2092489016"/>
        <c:crosses val="autoZero"/>
        <c:auto val="1"/>
        <c:lblAlgn val="ctr"/>
        <c:lblOffset val="100"/>
        <c:noMultiLvlLbl val="0"/>
      </c:catAx>
      <c:valAx>
        <c:axId val="-2092489016"/>
        <c:scaling>
          <c:orientation val="minMax"/>
          <c:max val="100.0"/>
          <c:min val="0.0"/>
        </c:scaling>
        <c:delete val="1"/>
        <c:axPos val="l"/>
        <c:numFmt formatCode="0" sourceLinked="1"/>
        <c:majorTickMark val="out"/>
        <c:minorTickMark val="none"/>
        <c:tickLblPos val="nextTo"/>
        <c:crossAx val="-2092467192"/>
        <c:crosses val="autoZero"/>
        <c:crossBetween val="between"/>
        <c:majorUnit val="20.0"/>
      </c:valAx>
    </c:plotArea>
    <c:legend>
      <c:legendPos val="r"/>
      <c:layout>
        <c:manualLayout>
          <c:xMode val="edge"/>
          <c:yMode val="edge"/>
          <c:x val="0.0"/>
          <c:y val="0.831975449653394"/>
          <c:w val="0.129782656191284"/>
          <c:h val="0.16802449137447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0.998799254457831"/>
        </c:manualLayout>
      </c:layout>
      <c:lineChart>
        <c:grouping val="standard"/>
        <c:varyColors val="0"/>
        <c:ser>
          <c:idx val="0"/>
          <c:order val="0"/>
          <c:tx>
            <c:strRef>
              <c:f>Sheet1!$B$1</c:f>
              <c:strCache>
                <c:ptCount val="1"/>
                <c:pt idx="0">
                  <c:v>Use of Time</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0</c:formatCode>
                <c:ptCount val="2"/>
                <c:pt idx="0">
                  <c:v>43.0</c:v>
                </c:pt>
                <c:pt idx="1">
                  <c:v>55.0</c:v>
                </c:pt>
              </c:numCache>
            </c:numRef>
          </c:val>
          <c:smooth val="0"/>
        </c:ser>
        <c:dLbls>
          <c:showLegendKey val="0"/>
          <c:showVal val="0"/>
          <c:showCatName val="0"/>
          <c:showSerName val="0"/>
          <c:showPercent val="0"/>
          <c:showBubbleSize val="0"/>
        </c:dLbls>
        <c:marker val="1"/>
        <c:smooth val="0"/>
        <c:axId val="-2078829320"/>
        <c:axId val="-2078826264"/>
      </c:lineChart>
      <c:catAx>
        <c:axId val="-2078829320"/>
        <c:scaling>
          <c:orientation val="minMax"/>
        </c:scaling>
        <c:delete val="1"/>
        <c:axPos val="b"/>
        <c:numFmt formatCode="General" sourceLinked="1"/>
        <c:majorTickMark val="out"/>
        <c:minorTickMark val="none"/>
        <c:tickLblPos val="nextTo"/>
        <c:crossAx val="-2078826264"/>
        <c:crosses val="autoZero"/>
        <c:auto val="1"/>
        <c:lblAlgn val="ctr"/>
        <c:lblOffset val="100"/>
        <c:noMultiLvlLbl val="1"/>
      </c:catAx>
      <c:valAx>
        <c:axId val="-2078826264"/>
        <c:scaling>
          <c:orientation val="minMax"/>
          <c:max val="100.0"/>
          <c:min val="0.0"/>
        </c:scaling>
        <c:delete val="1"/>
        <c:axPos val="l"/>
        <c:numFmt formatCode="0" sourceLinked="1"/>
        <c:majorTickMark val="out"/>
        <c:minorTickMark val="none"/>
        <c:tickLblPos val="nextTo"/>
        <c:crossAx val="-2078829320"/>
        <c:crosses val="autoZero"/>
        <c:crossBetween val="between"/>
        <c:majorUnit val="0.1"/>
      </c:valAx>
      <c:spPr>
        <a:ln>
          <a:noFill/>
        </a:ln>
      </c:spPr>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810185185185185"/>
          <c:w val="1.0"/>
          <c:h val="0.917780329542141"/>
        </c:manualLayout>
      </c:layout>
      <c:lineChart>
        <c:grouping val="standard"/>
        <c:varyColors val="0"/>
        <c:ser>
          <c:idx val="0"/>
          <c:order val="0"/>
          <c:tx>
            <c:strRef>
              <c:f>Sheet1!$B$1</c:f>
              <c:strCache>
                <c:ptCount val="1"/>
                <c:pt idx="0">
                  <c:v>Community Support &amp; Involvement</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General</c:formatCode>
                <c:ptCount val="2"/>
                <c:pt idx="0">
                  <c:v>77.0</c:v>
                </c:pt>
                <c:pt idx="1">
                  <c:v>80.0</c:v>
                </c:pt>
              </c:numCache>
            </c:numRef>
          </c:val>
          <c:smooth val="0"/>
        </c:ser>
        <c:dLbls>
          <c:showLegendKey val="0"/>
          <c:showVal val="0"/>
          <c:showCatName val="0"/>
          <c:showSerName val="0"/>
          <c:showPercent val="0"/>
          <c:showBubbleSize val="0"/>
        </c:dLbls>
        <c:marker val="1"/>
        <c:smooth val="0"/>
        <c:axId val="-2078794008"/>
        <c:axId val="-2078791032"/>
      </c:lineChart>
      <c:catAx>
        <c:axId val="-2078794008"/>
        <c:scaling>
          <c:orientation val="minMax"/>
        </c:scaling>
        <c:delete val="1"/>
        <c:axPos val="b"/>
        <c:numFmt formatCode="General" sourceLinked="1"/>
        <c:majorTickMark val="out"/>
        <c:minorTickMark val="none"/>
        <c:tickLblPos val="nextTo"/>
        <c:crossAx val="-2078791032"/>
        <c:crosses val="autoZero"/>
        <c:auto val="1"/>
        <c:lblAlgn val="ctr"/>
        <c:lblOffset val="100"/>
        <c:noMultiLvlLbl val="1"/>
      </c:catAx>
      <c:valAx>
        <c:axId val="-2078791032"/>
        <c:scaling>
          <c:orientation val="minMax"/>
          <c:max val="100.0"/>
          <c:min val="0.0"/>
        </c:scaling>
        <c:delete val="1"/>
        <c:axPos val="l"/>
        <c:numFmt formatCode="General" sourceLinked="1"/>
        <c:majorTickMark val="out"/>
        <c:minorTickMark val="none"/>
        <c:tickLblPos val="nextTo"/>
        <c:crossAx val="-2078794008"/>
        <c:crosses val="autoZero"/>
        <c:crossBetween val="between"/>
        <c:majorUnit val="0.1"/>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578703703703704"/>
          <c:w val="1.0"/>
          <c:h val="0.940928477690289"/>
        </c:manualLayout>
      </c:layout>
      <c:lineChart>
        <c:grouping val="standard"/>
        <c:varyColors val="0"/>
        <c:ser>
          <c:idx val="0"/>
          <c:order val="0"/>
          <c:tx>
            <c:strRef>
              <c:f>Sheet1!$B$1</c:f>
              <c:strCache>
                <c:ptCount val="1"/>
                <c:pt idx="0">
                  <c:v>Facilities &amp; Resources</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spPr>
              <a:ln>
                <a:noFill/>
              </a:ln>
            </c:spPr>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General</c:formatCode>
                <c:ptCount val="2"/>
                <c:pt idx="0">
                  <c:v>71.0</c:v>
                </c:pt>
                <c:pt idx="1">
                  <c:v>76.0</c:v>
                </c:pt>
              </c:numCache>
            </c:numRef>
          </c:val>
          <c:smooth val="0"/>
        </c:ser>
        <c:dLbls>
          <c:showLegendKey val="0"/>
          <c:showVal val="0"/>
          <c:showCatName val="0"/>
          <c:showSerName val="0"/>
          <c:showPercent val="0"/>
          <c:showBubbleSize val="0"/>
        </c:dLbls>
        <c:marker val="1"/>
        <c:smooth val="0"/>
        <c:axId val="-2078756552"/>
        <c:axId val="-2078753576"/>
      </c:lineChart>
      <c:catAx>
        <c:axId val="-2078756552"/>
        <c:scaling>
          <c:orientation val="minMax"/>
        </c:scaling>
        <c:delete val="1"/>
        <c:axPos val="b"/>
        <c:numFmt formatCode="General" sourceLinked="1"/>
        <c:majorTickMark val="out"/>
        <c:minorTickMark val="none"/>
        <c:tickLblPos val="nextTo"/>
        <c:crossAx val="-2078753576"/>
        <c:crosses val="autoZero"/>
        <c:auto val="1"/>
        <c:lblAlgn val="ctr"/>
        <c:lblOffset val="100"/>
        <c:noMultiLvlLbl val="1"/>
      </c:catAx>
      <c:valAx>
        <c:axId val="-2078753576"/>
        <c:scaling>
          <c:orientation val="minMax"/>
          <c:max val="100.0"/>
          <c:min val="0.0"/>
        </c:scaling>
        <c:delete val="1"/>
        <c:axPos val="l"/>
        <c:numFmt formatCode="General" sourceLinked="1"/>
        <c:majorTickMark val="out"/>
        <c:minorTickMark val="none"/>
        <c:tickLblPos val="nextTo"/>
        <c:crossAx val="-2078756552"/>
        <c:crosses val="autoZero"/>
        <c:crossBetween val="between"/>
        <c:majorUnit val="0.1"/>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810185185185185"/>
          <c:w val="0.991262412673193"/>
          <c:h val="0.918981481481482"/>
        </c:manualLayout>
      </c:layout>
      <c:lineChart>
        <c:grouping val="standard"/>
        <c:varyColors val="0"/>
        <c:ser>
          <c:idx val="0"/>
          <c:order val="0"/>
          <c:tx>
            <c:strRef>
              <c:f>Sheet1!$B$1</c:f>
              <c:strCache>
                <c:ptCount val="1"/>
                <c:pt idx="0">
                  <c:v>Managing Student Conduct</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dPt>
          <c:dLbls>
            <c:dLbl>
              <c:idx val="1"/>
              <c:spPr/>
              <c:txPr>
                <a:bodyPr/>
                <a:lstStyle/>
                <a:p>
                  <a:pPr>
                    <a:defRPr sz="2300">
                      <a:solidFill>
                        <a:schemeClr val="bg1"/>
                      </a:solidFill>
                    </a:defRPr>
                  </a:pPr>
                  <a:endParaRPr lang="en-US"/>
                </a:p>
              </c:txPr>
              <c:dLblPos val="ctr"/>
              <c:showLegendKey val="0"/>
              <c:showVal val="1"/>
              <c:showCatName val="0"/>
              <c:showSerName val="0"/>
              <c:showPercent val="0"/>
              <c:showBubbleSize val="0"/>
            </c:dLbl>
            <c:txPr>
              <a:bodyPr/>
              <a:lstStyle/>
              <a:p>
                <a:pPr>
                  <a:defRPr sz="2300"/>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0</c:formatCode>
                <c:ptCount val="2"/>
                <c:pt idx="0">
                  <c:v>80.0</c:v>
                </c:pt>
                <c:pt idx="1">
                  <c:v>78.0</c:v>
                </c:pt>
              </c:numCache>
            </c:numRef>
          </c:val>
          <c:smooth val="0"/>
        </c:ser>
        <c:dLbls>
          <c:showLegendKey val="0"/>
          <c:showVal val="0"/>
          <c:showCatName val="0"/>
          <c:showSerName val="0"/>
          <c:showPercent val="0"/>
          <c:showBubbleSize val="0"/>
        </c:dLbls>
        <c:marker val="1"/>
        <c:smooth val="0"/>
        <c:axId val="-2078721128"/>
        <c:axId val="-2078718072"/>
      </c:lineChart>
      <c:catAx>
        <c:axId val="-2078721128"/>
        <c:scaling>
          <c:orientation val="minMax"/>
        </c:scaling>
        <c:delete val="1"/>
        <c:axPos val="b"/>
        <c:numFmt formatCode="General" sourceLinked="1"/>
        <c:majorTickMark val="out"/>
        <c:minorTickMark val="none"/>
        <c:tickLblPos val="nextTo"/>
        <c:crossAx val="-2078718072"/>
        <c:crosses val="autoZero"/>
        <c:auto val="1"/>
        <c:lblAlgn val="ctr"/>
        <c:lblOffset val="100"/>
        <c:noMultiLvlLbl val="1"/>
      </c:catAx>
      <c:valAx>
        <c:axId val="-2078718072"/>
        <c:scaling>
          <c:orientation val="minMax"/>
          <c:max val="100.0"/>
          <c:min val="0.0"/>
        </c:scaling>
        <c:delete val="1"/>
        <c:axPos val="l"/>
        <c:numFmt formatCode="0" sourceLinked="1"/>
        <c:majorTickMark val="out"/>
        <c:minorTickMark val="none"/>
        <c:tickLblPos val="nextTo"/>
        <c:crossAx val="-2078721128"/>
        <c:crosses val="autoZero"/>
        <c:crossBetween val="between"/>
        <c:majorUnit val="50.0"/>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787037037037037"/>
          <c:y val="0.0578703703703704"/>
          <c:w val="0.921296296296296"/>
          <c:h val="0.940928477690289"/>
        </c:manualLayout>
      </c:layout>
      <c:lineChart>
        <c:grouping val="standard"/>
        <c:varyColors val="0"/>
        <c:ser>
          <c:idx val="0"/>
          <c:order val="0"/>
          <c:tx>
            <c:strRef>
              <c:f>Sheet1!$B$1</c:f>
              <c:strCache>
                <c:ptCount val="1"/>
                <c:pt idx="0">
                  <c:v>Teacher Leadership</c:v>
                </c:pt>
              </c:strCache>
            </c:strRef>
          </c:tx>
          <c:spPr>
            <a:ln>
              <a:solidFill>
                <a:schemeClr val="accent1"/>
              </a:solidFill>
            </a:ln>
          </c:spPr>
          <c:marker>
            <c:symbol val="circle"/>
            <c:size val="30"/>
            <c:spPr>
              <a:solidFill>
                <a:schemeClr val="accent1"/>
              </a:solidFill>
              <a:ln w="25400">
                <a:solidFill>
                  <a:schemeClr val="accent1"/>
                </a:solidFill>
              </a:ln>
            </c:spPr>
          </c:marker>
          <c:dPt>
            <c:idx val="0"/>
            <c:marker>
              <c:spPr>
                <a:solidFill>
                  <a:schemeClr val="tx2"/>
                </a:solidFill>
                <a:ln w="25400">
                  <a:noFill/>
                </a:ln>
              </c:spPr>
            </c:marker>
            <c:bubble3D val="0"/>
            <c:spPr>
              <a:ln>
                <a:noFill/>
              </a:ln>
            </c:spPr>
          </c:dPt>
          <c:dLbls>
            <c:dLbl>
              <c:idx val="1"/>
              <c:spPr>
                <a:noFill/>
              </c:spPr>
              <c:txPr>
                <a:bodyPr/>
                <a:lstStyle/>
                <a:p>
                  <a:pPr>
                    <a:defRPr sz="2300" b="0">
                      <a:solidFill>
                        <a:schemeClr val="bg1"/>
                      </a:solidFill>
                    </a:defRPr>
                  </a:pPr>
                  <a:endParaRPr lang="en-US"/>
                </a:p>
              </c:txPr>
              <c:dLblPos val="ctr"/>
              <c:showLegendKey val="0"/>
              <c:showVal val="1"/>
              <c:showCatName val="0"/>
              <c:showSerName val="0"/>
              <c:showPercent val="0"/>
              <c:showBubbleSize val="0"/>
            </c:dLbl>
            <c:spPr>
              <a:noFill/>
            </c:spPr>
            <c:txPr>
              <a:bodyPr/>
              <a:lstStyle/>
              <a:p>
                <a:pPr>
                  <a:defRPr sz="2300" b="0">
                    <a:solidFill>
                      <a:schemeClr val="tx1"/>
                    </a:solidFill>
                  </a:defRPr>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General</c:formatCode>
                <c:ptCount val="2"/>
                <c:pt idx="0">
                  <c:v>75.0</c:v>
                </c:pt>
                <c:pt idx="1">
                  <c:v>79.0</c:v>
                </c:pt>
              </c:numCache>
            </c:numRef>
          </c:val>
          <c:smooth val="0"/>
        </c:ser>
        <c:dLbls>
          <c:showLegendKey val="0"/>
          <c:showVal val="0"/>
          <c:showCatName val="0"/>
          <c:showSerName val="0"/>
          <c:showPercent val="0"/>
          <c:showBubbleSize val="0"/>
        </c:dLbls>
        <c:marker val="1"/>
        <c:smooth val="0"/>
        <c:axId val="-2078683432"/>
        <c:axId val="-2078680456"/>
      </c:lineChart>
      <c:catAx>
        <c:axId val="-2078683432"/>
        <c:scaling>
          <c:orientation val="minMax"/>
        </c:scaling>
        <c:delete val="1"/>
        <c:axPos val="b"/>
        <c:numFmt formatCode="General" sourceLinked="1"/>
        <c:majorTickMark val="out"/>
        <c:minorTickMark val="none"/>
        <c:tickLblPos val="nextTo"/>
        <c:crossAx val="-2078680456"/>
        <c:crosses val="autoZero"/>
        <c:auto val="1"/>
        <c:lblAlgn val="ctr"/>
        <c:lblOffset val="100"/>
        <c:noMultiLvlLbl val="1"/>
      </c:catAx>
      <c:valAx>
        <c:axId val="-2078680456"/>
        <c:scaling>
          <c:orientation val="minMax"/>
          <c:max val="100.0"/>
          <c:min val="0.0"/>
        </c:scaling>
        <c:delete val="1"/>
        <c:axPos val="l"/>
        <c:numFmt formatCode="General" sourceLinked="1"/>
        <c:majorTickMark val="out"/>
        <c:minorTickMark val="none"/>
        <c:tickLblPos val="nextTo"/>
        <c:crossAx val="-2078683432"/>
        <c:crosses val="autoZero"/>
        <c:crossBetween val="between"/>
        <c:majorUnit val="0.1"/>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
          <c:w val="1.0"/>
          <c:h val="0.998799254457831"/>
        </c:manualLayout>
      </c:layout>
      <c:lineChart>
        <c:grouping val="standard"/>
        <c:varyColors val="0"/>
        <c:ser>
          <c:idx val="0"/>
          <c:order val="0"/>
          <c:tx>
            <c:strRef>
              <c:f>Sheet1!$B$1</c:f>
              <c:strCache>
                <c:ptCount val="1"/>
                <c:pt idx="0">
                  <c:v>Professional Development</c:v>
                </c:pt>
              </c:strCache>
            </c:strRef>
          </c:tx>
          <c:spPr>
            <a:ln>
              <a:solidFill>
                <a:schemeClr val="accent1"/>
              </a:solidFill>
            </a:ln>
          </c:spPr>
          <c:marker>
            <c:symbol val="circle"/>
            <c:size val="30"/>
            <c:spPr>
              <a:solidFill>
                <a:schemeClr val="accent1"/>
              </a:solidFill>
              <a:ln>
                <a:noFill/>
              </a:ln>
            </c:spPr>
          </c:marker>
          <c:dPt>
            <c:idx val="0"/>
            <c:marker>
              <c:spPr>
                <a:solidFill>
                  <a:schemeClr val="tx2"/>
                </a:solidFill>
                <a:ln>
                  <a:noFill/>
                </a:ln>
              </c:spPr>
            </c:marker>
            <c:bubble3D val="0"/>
          </c:dPt>
          <c:dLbls>
            <c:dLbl>
              <c:idx val="1"/>
              <c:spPr/>
              <c:txPr>
                <a:bodyPr/>
                <a:lstStyle/>
                <a:p>
                  <a:pPr>
                    <a:defRPr sz="2300" b="0">
                      <a:solidFill>
                        <a:schemeClr val="bg1"/>
                      </a:solidFill>
                    </a:defRPr>
                  </a:pPr>
                  <a:endParaRPr lang="en-US"/>
                </a:p>
              </c:txPr>
              <c:dLblPos val="ctr"/>
              <c:showLegendKey val="0"/>
              <c:showVal val="1"/>
              <c:showCatName val="0"/>
              <c:showSerName val="0"/>
              <c:showPercent val="0"/>
              <c:showBubbleSize val="0"/>
            </c:dLbl>
            <c:txPr>
              <a:bodyPr/>
              <a:lstStyle/>
              <a:p>
                <a:pPr>
                  <a:defRPr sz="2300" b="0"/>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General</c:formatCode>
                <c:ptCount val="2"/>
                <c:pt idx="0">
                  <c:v>62.0</c:v>
                </c:pt>
                <c:pt idx="1">
                  <c:v>69.0</c:v>
                </c:pt>
              </c:numCache>
            </c:numRef>
          </c:val>
          <c:smooth val="0"/>
        </c:ser>
        <c:dLbls>
          <c:showLegendKey val="0"/>
          <c:showVal val="0"/>
          <c:showCatName val="0"/>
          <c:showSerName val="0"/>
          <c:showPercent val="0"/>
          <c:showBubbleSize val="0"/>
        </c:dLbls>
        <c:marker val="1"/>
        <c:smooth val="0"/>
        <c:axId val="-2142269160"/>
        <c:axId val="-2133128488"/>
      </c:lineChart>
      <c:catAx>
        <c:axId val="-2142269160"/>
        <c:scaling>
          <c:orientation val="minMax"/>
        </c:scaling>
        <c:delete val="1"/>
        <c:axPos val="b"/>
        <c:numFmt formatCode="General" sourceLinked="1"/>
        <c:majorTickMark val="out"/>
        <c:minorTickMark val="none"/>
        <c:tickLblPos val="nextTo"/>
        <c:crossAx val="-2133128488"/>
        <c:crosses val="autoZero"/>
        <c:auto val="1"/>
        <c:lblAlgn val="ctr"/>
        <c:lblOffset val="100"/>
        <c:noMultiLvlLbl val="1"/>
      </c:catAx>
      <c:valAx>
        <c:axId val="-2133128488"/>
        <c:scaling>
          <c:orientation val="minMax"/>
          <c:max val="100.0"/>
          <c:min val="0.0"/>
        </c:scaling>
        <c:delete val="1"/>
        <c:axPos val="l"/>
        <c:numFmt formatCode="General" sourceLinked="1"/>
        <c:majorTickMark val="out"/>
        <c:minorTickMark val="none"/>
        <c:tickLblPos val="nextTo"/>
        <c:crossAx val="-2142269160"/>
        <c:crosses val="autoZero"/>
        <c:crossBetween val="between"/>
        <c:majorUnit val="0.1"/>
      </c:valAx>
    </c:plotArea>
    <c:plotVisOnly val="1"/>
    <c:dispBlanksAs val="gap"/>
    <c:showDLblsOverMax val="0"/>
  </c:chart>
  <c:spPr>
    <a:ln>
      <a:noFill/>
    </a:ln>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0"/>
          <c:y val="0.0578703703703704"/>
          <c:w val="0.991386154855643"/>
          <c:h val="0.94212962962963"/>
        </c:manualLayout>
      </c:layout>
      <c:lineChart>
        <c:grouping val="standard"/>
        <c:varyColors val="0"/>
        <c:ser>
          <c:idx val="0"/>
          <c:order val="0"/>
          <c:tx>
            <c:strRef>
              <c:f>Sheet1!$B$1</c:f>
              <c:strCache>
                <c:ptCount val="1"/>
                <c:pt idx="0">
                  <c:v>Instructional Practices &amp; Support</c:v>
                </c:pt>
              </c:strCache>
            </c:strRef>
          </c:tx>
          <c:spPr>
            <a:ln>
              <a:solidFill>
                <a:schemeClr val="bg1">
                  <a:lumMod val="50000"/>
                </a:schemeClr>
              </a:solidFill>
            </a:ln>
          </c:spPr>
          <c:marker>
            <c:symbol val="circle"/>
            <c:size val="30"/>
            <c:spPr>
              <a:solidFill>
                <a:schemeClr val="accent1"/>
              </a:solidFill>
              <a:ln w="19050">
                <a:noFill/>
              </a:ln>
            </c:spPr>
          </c:marker>
          <c:dPt>
            <c:idx val="0"/>
            <c:marker>
              <c:spPr>
                <a:solidFill>
                  <a:schemeClr val="tx2"/>
                </a:solidFill>
                <a:ln w="19050">
                  <a:noFill/>
                </a:ln>
              </c:spPr>
            </c:marker>
            <c:bubble3D val="0"/>
          </c:dPt>
          <c:dPt>
            <c:idx val="1"/>
            <c:bubble3D val="0"/>
            <c:spPr>
              <a:ln>
                <a:solidFill>
                  <a:schemeClr val="accent1"/>
                </a:solidFill>
              </a:ln>
            </c:spPr>
          </c:dPt>
          <c:dLbls>
            <c:dLbl>
              <c:idx val="0"/>
              <c:spPr/>
              <c:txPr>
                <a:bodyPr/>
                <a:lstStyle/>
                <a:p>
                  <a:pPr>
                    <a:defRPr sz="2300" b="0">
                      <a:solidFill>
                        <a:schemeClr val="tx1"/>
                      </a:solidFill>
                    </a:defRPr>
                  </a:pPr>
                  <a:endParaRPr lang="en-US"/>
                </a:p>
              </c:txPr>
              <c:dLblPos val="ctr"/>
              <c:showLegendKey val="0"/>
              <c:showVal val="1"/>
              <c:showCatName val="0"/>
              <c:showSerName val="0"/>
              <c:showPercent val="0"/>
              <c:showBubbleSize val="0"/>
            </c:dLbl>
            <c:txPr>
              <a:bodyPr/>
              <a:lstStyle/>
              <a:p>
                <a:pPr>
                  <a:defRPr sz="2300" b="0">
                    <a:solidFill>
                      <a:schemeClr val="bg1"/>
                    </a:solidFill>
                  </a:defRPr>
                </a:pPr>
                <a:endParaRPr lang="en-US"/>
              </a:p>
            </c:txPr>
            <c:dLblPos val="ctr"/>
            <c:showLegendKey val="0"/>
            <c:showVal val="1"/>
            <c:showCatName val="0"/>
            <c:showSerName val="0"/>
            <c:showPercent val="0"/>
            <c:showBubbleSize val="0"/>
            <c:showLeaderLines val="0"/>
          </c:dLbls>
          <c:cat>
            <c:numRef>
              <c:f>Sheet1!$A$2:$A$3</c:f>
              <c:numCache>
                <c:formatCode>General</c:formatCode>
                <c:ptCount val="2"/>
                <c:pt idx="0">
                  <c:v>2014.0</c:v>
                </c:pt>
                <c:pt idx="1">
                  <c:v>2016.0</c:v>
                </c:pt>
              </c:numCache>
            </c:numRef>
          </c:cat>
          <c:val>
            <c:numRef>
              <c:f>Sheet1!$B$2:$B$3</c:f>
              <c:numCache>
                <c:formatCode>General</c:formatCode>
                <c:ptCount val="2"/>
                <c:pt idx="0">
                  <c:v>77.0</c:v>
                </c:pt>
                <c:pt idx="1">
                  <c:v>80.0</c:v>
                </c:pt>
              </c:numCache>
            </c:numRef>
          </c:val>
          <c:smooth val="0"/>
        </c:ser>
        <c:dLbls>
          <c:showLegendKey val="0"/>
          <c:showVal val="0"/>
          <c:showCatName val="0"/>
          <c:showSerName val="0"/>
          <c:showPercent val="0"/>
          <c:showBubbleSize val="0"/>
        </c:dLbls>
        <c:marker val="1"/>
        <c:smooth val="0"/>
        <c:axId val="-2133206424"/>
        <c:axId val="-2133203448"/>
      </c:lineChart>
      <c:catAx>
        <c:axId val="-2133206424"/>
        <c:scaling>
          <c:orientation val="minMax"/>
        </c:scaling>
        <c:delete val="1"/>
        <c:axPos val="b"/>
        <c:numFmt formatCode="General" sourceLinked="1"/>
        <c:majorTickMark val="out"/>
        <c:minorTickMark val="none"/>
        <c:tickLblPos val="nextTo"/>
        <c:crossAx val="-2133203448"/>
        <c:crosses val="autoZero"/>
        <c:auto val="1"/>
        <c:lblAlgn val="ctr"/>
        <c:lblOffset val="100"/>
        <c:noMultiLvlLbl val="1"/>
      </c:catAx>
      <c:valAx>
        <c:axId val="-2133203448"/>
        <c:scaling>
          <c:orientation val="minMax"/>
          <c:max val="100.0"/>
          <c:min val="0.0"/>
        </c:scaling>
        <c:delete val="1"/>
        <c:axPos val="l"/>
        <c:numFmt formatCode="General" sourceLinked="1"/>
        <c:majorTickMark val="out"/>
        <c:minorTickMark val="none"/>
        <c:tickLblPos val="nextTo"/>
        <c:crossAx val="-2133206424"/>
        <c:crosses val="autoZero"/>
        <c:crossBetween val="between"/>
        <c:majorUnit val="0.1"/>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JPG"/><Relationship Id="rId8" Type="http://schemas.openxmlformats.org/officeDocument/2006/relationships/image" Target="../media/image22.JPG"/><Relationship Id="rId1" Type="http://schemas.openxmlformats.org/officeDocument/2006/relationships/image" Target="../media/image15.JPG"/><Relationship Id="rId2"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6" Type="http://schemas.openxmlformats.org/officeDocument/2006/relationships/image" Target="../media/image20.JPG"/><Relationship Id="rId7" Type="http://schemas.openxmlformats.org/officeDocument/2006/relationships/image" Target="../media/image21.JPG"/><Relationship Id="rId8" Type="http://schemas.openxmlformats.org/officeDocument/2006/relationships/image" Target="../media/image22.JPG"/><Relationship Id="rId1" Type="http://schemas.openxmlformats.org/officeDocument/2006/relationships/image" Target="../media/image15.JPG"/><Relationship Id="rId2"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E03FF-804B-4EE2-88BF-62AA13A4C525}" type="doc">
      <dgm:prSet loTypeId="urn:microsoft.com/office/officeart/2008/layout/HexagonCluster" loCatId="relationship" qsTypeId="urn:microsoft.com/office/officeart/2005/8/quickstyle/simple1" qsCatId="simple" csTypeId="urn:microsoft.com/office/officeart/2005/8/colors/colorful1" csCatId="colorful" phldr="1"/>
      <dgm:spPr/>
    </dgm:pt>
    <dgm:pt modelId="{22824C4D-2BFA-49EF-80F0-5E5415E64875}">
      <dgm:prSet phldrT="[Text]" custT="1"/>
      <dgm:spPr/>
      <dgm:t>
        <a:bodyPr/>
        <a:lstStyle/>
        <a:p>
          <a:r>
            <a:rPr lang="en-US" sz="1400" b="1" dirty="0" smtClean="0"/>
            <a:t>Use of Time</a:t>
          </a:r>
          <a:endParaRPr lang="en-US" sz="1400" b="1" dirty="0"/>
        </a:p>
      </dgm:t>
    </dgm:pt>
    <dgm:pt modelId="{F75244C7-F862-4ED9-B8DA-37EF59FAA989}" type="parTrans" cxnId="{3CCB1003-45ED-4580-AAD2-153C57F0EC78}">
      <dgm:prSet/>
      <dgm:spPr/>
      <dgm:t>
        <a:bodyPr/>
        <a:lstStyle/>
        <a:p>
          <a:endParaRPr lang="en-US"/>
        </a:p>
      </dgm:t>
    </dgm:pt>
    <dgm:pt modelId="{F639A1AE-3058-44B8-BC33-E45A1F30BE92}" type="sibTrans" cxnId="{3CCB1003-45ED-4580-AAD2-153C57F0EC78}">
      <dgm:prSet/>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94DBB90C-B199-43FC-BC50-65359291D3E1}">
      <dgm:prSet phldrT="[Text]" custT="1"/>
      <dgm:spPr/>
      <dgm:t>
        <a:bodyPr/>
        <a:lstStyle/>
        <a:p>
          <a:r>
            <a:rPr lang="en-US" sz="1400" b="1" dirty="0" smtClean="0"/>
            <a:t>Facilities and Resources</a:t>
          </a:r>
          <a:endParaRPr lang="en-US" sz="1400" b="1" dirty="0"/>
        </a:p>
      </dgm:t>
    </dgm:pt>
    <dgm:pt modelId="{C46DC8B0-BD7E-497B-8307-777D9D332D71}" type="parTrans" cxnId="{4439F9F9-AD1D-476D-90E4-3F402FEA870D}">
      <dgm:prSet/>
      <dgm:spPr/>
      <dgm:t>
        <a:bodyPr/>
        <a:lstStyle/>
        <a:p>
          <a:endParaRPr lang="en-US"/>
        </a:p>
      </dgm:t>
    </dgm:pt>
    <dgm:pt modelId="{676D0A36-0121-4609-839E-01B1C7989CFF}" type="sibTrans" cxnId="{4439F9F9-AD1D-476D-90E4-3F402FEA870D}">
      <dgm:prSet/>
      <dgm:spPr>
        <a:blipFill dpi="0" rotWithShape="1">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l="1082" r="1082"/>
          </a:stretch>
        </a:blipFill>
      </dgm:spPr>
      <dgm:t>
        <a:bodyPr/>
        <a:lstStyle/>
        <a:p>
          <a:endParaRPr lang="en-US"/>
        </a:p>
      </dgm:t>
    </dgm:pt>
    <dgm:pt modelId="{3513C1C7-044F-41CF-ADCB-83BC8F6CECC5}">
      <dgm:prSet phldrT="[Text]" custT="1"/>
      <dgm:spPr/>
      <dgm:t>
        <a:bodyPr/>
        <a:lstStyle/>
        <a:p>
          <a:r>
            <a:rPr lang="en-US" sz="1200" b="1" dirty="0" smtClean="0"/>
            <a:t>Community Support and Involvement</a:t>
          </a:r>
          <a:endParaRPr lang="en-US" sz="1200" b="1" dirty="0"/>
        </a:p>
      </dgm:t>
    </dgm:pt>
    <dgm:pt modelId="{9A491F98-F9F2-46E4-BAE6-B8153E5CAFD4}" type="parTrans" cxnId="{7AB0853B-C8A8-446B-B86B-5AC46417A252}">
      <dgm:prSet/>
      <dgm:spPr/>
      <dgm:t>
        <a:bodyPr/>
        <a:lstStyle/>
        <a:p>
          <a:endParaRPr lang="en-US"/>
        </a:p>
      </dgm:t>
    </dgm:pt>
    <dgm:pt modelId="{3A6AA80E-F054-4C61-B9D5-C113EE5EBB33}" type="sibTrans" cxnId="{7AB0853B-C8A8-446B-B86B-5AC46417A252}">
      <dgm:prSet/>
      <dgm:spPr>
        <a:blipFill dpi="0" rotWithShape="1">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t="7336" b="7336"/>
          </a:stretch>
        </a:blipFill>
      </dgm:spPr>
      <dgm:t>
        <a:bodyPr/>
        <a:lstStyle/>
        <a:p>
          <a:endParaRPr lang="en-US"/>
        </a:p>
      </dgm:t>
    </dgm:pt>
    <dgm:pt modelId="{D202ADDF-8CD6-4C24-9565-59D77EB597CD}">
      <dgm:prSet phldrT="[Text]" custT="1"/>
      <dgm:spPr>
        <a:solidFill>
          <a:schemeClr val="accent6"/>
        </a:solidFill>
      </dgm:spPr>
      <dgm:t>
        <a:bodyPr/>
        <a:lstStyle/>
        <a:p>
          <a:r>
            <a:rPr lang="en-US" sz="1400" b="1" dirty="0" smtClean="0"/>
            <a:t>Managing Student Conduct</a:t>
          </a:r>
          <a:endParaRPr lang="en-US" sz="1400" b="1" dirty="0"/>
        </a:p>
      </dgm:t>
    </dgm:pt>
    <dgm:pt modelId="{0ACB57B8-A1E6-494C-8B0E-AA1E49E521C3}" type="parTrans" cxnId="{139C2346-7D4A-4E5C-8AC5-BE8A50D5C3ED}">
      <dgm:prSet/>
      <dgm:spPr/>
      <dgm:t>
        <a:bodyPr/>
        <a:lstStyle/>
        <a:p>
          <a:endParaRPr lang="en-US"/>
        </a:p>
      </dgm:t>
    </dgm:pt>
    <dgm:pt modelId="{42FF812E-D0DF-4471-93C0-A44F7F8E7ABF}" type="sibTrans" cxnId="{139C2346-7D4A-4E5C-8AC5-BE8A50D5C3ED}">
      <dgm:prSet/>
      <dgm:spPr>
        <a:blipFill>
          <a:blip xmlns:r="http://schemas.openxmlformats.org/officeDocument/2006/relationships"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169FE4C9-E14C-42D7-832B-0D4F46D964EE}">
      <dgm:prSet phldrT="[Text]" custT="1"/>
      <dgm:spPr>
        <a:solidFill>
          <a:schemeClr val="accent3"/>
        </a:solidFill>
      </dgm:spPr>
      <dgm:t>
        <a:bodyPr tIns="0" bIns="0"/>
        <a:lstStyle/>
        <a:p>
          <a:r>
            <a:rPr lang="en-US" sz="1400" b="1" dirty="0" smtClean="0"/>
            <a:t>Teacher </a:t>
          </a:r>
          <a:r>
            <a:rPr lang="en-US" sz="1350" b="1" dirty="0" smtClean="0"/>
            <a:t>Leadership</a:t>
          </a:r>
          <a:endParaRPr lang="en-US" sz="1350" b="1" dirty="0"/>
        </a:p>
      </dgm:t>
    </dgm:pt>
    <dgm:pt modelId="{18AB6990-5B7E-4ABB-96E7-8053BE51E1BE}" type="parTrans" cxnId="{0A8C1B8E-922D-4485-A0F2-27B58F26312F}">
      <dgm:prSet/>
      <dgm:spPr/>
      <dgm:t>
        <a:bodyPr/>
        <a:lstStyle/>
        <a:p>
          <a:endParaRPr lang="en-US"/>
        </a:p>
      </dgm:t>
    </dgm:pt>
    <dgm:pt modelId="{40A967D9-70B4-41E3-9E37-CB4DB0520B0E}" type="sibTrans" cxnId="{0A8C1B8E-922D-4485-A0F2-27B58F26312F}">
      <dgm:prSet/>
      <dgm:spPr>
        <a:blipFill dpi="0" rotWithShape="1">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t="2518" b="2518"/>
          </a:stretch>
        </a:blipFill>
        <a:ln>
          <a:solidFill>
            <a:schemeClr val="accent3"/>
          </a:solidFill>
        </a:ln>
      </dgm:spPr>
      <dgm:t>
        <a:bodyPr/>
        <a:lstStyle/>
        <a:p>
          <a:endParaRPr lang="en-US"/>
        </a:p>
      </dgm:t>
    </dgm:pt>
    <dgm:pt modelId="{9F5F9B8C-270E-4605-8F61-5CC69821E22C}">
      <dgm:prSet phldrT="[Text]" custT="1"/>
      <dgm:spPr/>
      <dgm:t>
        <a:bodyPr/>
        <a:lstStyle/>
        <a:p>
          <a:r>
            <a:rPr lang="en-US" sz="1400" b="1" dirty="0" smtClean="0"/>
            <a:t>School </a:t>
          </a:r>
          <a:r>
            <a:rPr lang="en-US" sz="1350" b="1" dirty="0" smtClean="0"/>
            <a:t>Leadership</a:t>
          </a:r>
          <a:endParaRPr lang="en-US" sz="1350" b="1" dirty="0"/>
        </a:p>
      </dgm:t>
    </dgm:pt>
    <dgm:pt modelId="{E064816D-F490-4705-A608-76C3545E04C3}" type="parTrans" cxnId="{391D2422-014C-4B89-9150-C6057DB3D365}">
      <dgm:prSet/>
      <dgm:spPr/>
      <dgm:t>
        <a:bodyPr/>
        <a:lstStyle/>
        <a:p>
          <a:endParaRPr lang="en-US"/>
        </a:p>
      </dgm:t>
    </dgm:pt>
    <dgm:pt modelId="{EFEE61BE-A91B-4A59-AD4E-F6D6D71F1AD6}" type="sibTrans" cxnId="{391D2422-014C-4B89-9150-C6057DB3D365}">
      <dgm:prSet/>
      <dgm:spPr>
        <a:blipFill dpi="0" rotWithShape="1">
          <a:blip xmlns:r="http://schemas.openxmlformats.org/officeDocument/2006/relationships"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t="1609" b="1609"/>
          </a:stretch>
        </a:blipFill>
        <a:ln>
          <a:solidFill>
            <a:schemeClr val="accent2"/>
          </a:solidFill>
        </a:ln>
      </dgm:spPr>
      <dgm:t>
        <a:bodyPr/>
        <a:lstStyle/>
        <a:p>
          <a:endParaRPr lang="en-US"/>
        </a:p>
      </dgm:t>
    </dgm:pt>
    <dgm:pt modelId="{4EE21A51-0C5B-4021-9D30-976E7AA2FE33}">
      <dgm:prSet phldrT="[Text]" custT="1"/>
      <dgm:spPr>
        <a:solidFill>
          <a:schemeClr val="accent1"/>
        </a:solidFill>
      </dgm:spPr>
      <dgm:t>
        <a:bodyPr/>
        <a:lstStyle/>
        <a:p>
          <a:r>
            <a:rPr lang="en-US" sz="1200" b="1" dirty="0" smtClean="0"/>
            <a:t>Professional </a:t>
          </a:r>
          <a:r>
            <a:rPr lang="en-US" sz="1100" b="1" dirty="0" smtClean="0"/>
            <a:t>Development</a:t>
          </a:r>
          <a:endParaRPr lang="en-US" sz="1100" b="1" dirty="0"/>
        </a:p>
      </dgm:t>
    </dgm:pt>
    <dgm:pt modelId="{C67A33DF-5A4D-449F-BBE6-3601D01AF0CD}" type="parTrans" cxnId="{3F61E457-996E-4309-BCE2-12950F41EF5C}">
      <dgm:prSet/>
      <dgm:spPr/>
      <dgm:t>
        <a:bodyPr/>
        <a:lstStyle/>
        <a:p>
          <a:endParaRPr lang="en-US"/>
        </a:p>
      </dgm:t>
    </dgm:pt>
    <dgm:pt modelId="{987BFEBF-9DB1-4343-A811-24F6B96ED980}" type="sibTrans" cxnId="{3F61E457-996E-4309-BCE2-12950F41EF5C}">
      <dgm:prSet/>
      <dgm:spPr>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l="-8000" r="-8000"/>
          </a:stretch>
        </a:blipFill>
        <a:ln>
          <a:solidFill>
            <a:schemeClr val="accent1"/>
          </a:solidFill>
        </a:ln>
      </dgm:spPr>
      <dgm:t>
        <a:bodyPr/>
        <a:lstStyle/>
        <a:p>
          <a:endParaRPr lang="en-US"/>
        </a:p>
      </dgm:t>
    </dgm:pt>
    <dgm:pt modelId="{6D14A12F-5FC9-4664-B97D-1CB8B9EBE058}">
      <dgm:prSet phldrT="[Text]" custT="1"/>
      <dgm:spPr>
        <a:solidFill>
          <a:schemeClr val="accent1"/>
        </a:solidFill>
        <a:ln>
          <a:solidFill>
            <a:schemeClr val="accent1"/>
          </a:solidFill>
        </a:ln>
      </dgm:spPr>
      <dgm:t>
        <a:bodyPr/>
        <a:lstStyle/>
        <a:p>
          <a:r>
            <a:rPr lang="en-US" sz="1200" b="1" dirty="0" smtClean="0"/>
            <a:t>Instructional Practices and Support</a:t>
          </a:r>
          <a:endParaRPr lang="en-US" sz="1200" b="1" dirty="0"/>
        </a:p>
      </dgm:t>
    </dgm:pt>
    <dgm:pt modelId="{C81F754C-4158-4FD6-821D-7D568B0F5295}" type="parTrans" cxnId="{BFFE2B7D-B3DF-49F6-86EB-1285C5639E8C}">
      <dgm:prSet/>
      <dgm:spPr/>
      <dgm:t>
        <a:bodyPr/>
        <a:lstStyle/>
        <a:p>
          <a:endParaRPr lang="en-US"/>
        </a:p>
      </dgm:t>
    </dgm:pt>
    <dgm:pt modelId="{9FF19087-ACAB-41FE-91CA-ACEDB462163D}" type="sibTrans" cxnId="{BFFE2B7D-B3DF-49F6-86EB-1285C5639E8C}">
      <dgm:prSet/>
      <dgm:spPr>
        <a:blipFill dpi="0" rotWithShape="1">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t="6099" b="6099"/>
          </a:stretch>
        </a:blipFill>
        <a:ln>
          <a:solidFill>
            <a:schemeClr val="accent1"/>
          </a:solidFill>
        </a:ln>
      </dgm:spPr>
      <dgm:t>
        <a:bodyPr/>
        <a:lstStyle/>
        <a:p>
          <a:endParaRPr lang="en-US"/>
        </a:p>
      </dgm:t>
    </dgm:pt>
    <dgm:pt modelId="{2501FD11-927B-4F99-A3A6-DEA90F33E5F5}" type="pres">
      <dgm:prSet presAssocID="{2A6E03FF-804B-4EE2-88BF-62AA13A4C525}" presName="Name0" presStyleCnt="0">
        <dgm:presLayoutVars>
          <dgm:chMax val="21"/>
          <dgm:chPref val="21"/>
        </dgm:presLayoutVars>
      </dgm:prSet>
      <dgm:spPr/>
    </dgm:pt>
    <dgm:pt modelId="{2E4C6DD1-D9FD-4143-A041-54C992AA4ADC}" type="pres">
      <dgm:prSet presAssocID="{22824C4D-2BFA-49EF-80F0-5E5415E64875}" presName="text1" presStyleCnt="0"/>
      <dgm:spPr/>
    </dgm:pt>
    <dgm:pt modelId="{DFC8A47D-9BF8-465F-888E-8A5D29602FA7}" type="pres">
      <dgm:prSet presAssocID="{22824C4D-2BFA-49EF-80F0-5E5415E64875}" presName="textRepeatNode" presStyleLbl="alignNode1" presStyleIdx="0" presStyleCnt="8">
        <dgm:presLayoutVars>
          <dgm:chMax val="0"/>
          <dgm:chPref val="0"/>
          <dgm:bulletEnabled val="1"/>
        </dgm:presLayoutVars>
      </dgm:prSet>
      <dgm:spPr/>
      <dgm:t>
        <a:bodyPr/>
        <a:lstStyle/>
        <a:p>
          <a:endParaRPr lang="en-US"/>
        </a:p>
      </dgm:t>
    </dgm:pt>
    <dgm:pt modelId="{C32532D7-00C3-4A73-A6DD-D00799E2CB73}" type="pres">
      <dgm:prSet presAssocID="{22824C4D-2BFA-49EF-80F0-5E5415E64875}" presName="textaccent1" presStyleCnt="0"/>
      <dgm:spPr/>
    </dgm:pt>
    <dgm:pt modelId="{E55F6DD9-CDFB-43F6-AF3F-3AD07BFDB243}" type="pres">
      <dgm:prSet presAssocID="{22824C4D-2BFA-49EF-80F0-5E5415E64875}" presName="accentRepeatNode" presStyleLbl="solidAlignAcc1" presStyleIdx="0" presStyleCnt="16"/>
      <dgm:spPr>
        <a:solidFill>
          <a:schemeClr val="accent2"/>
        </a:solidFill>
      </dgm:spPr>
    </dgm:pt>
    <dgm:pt modelId="{45B88FAB-E07B-443E-B35C-AEA06D2E8A3D}" type="pres">
      <dgm:prSet presAssocID="{F639A1AE-3058-44B8-BC33-E45A1F30BE92}" presName="image1" presStyleCnt="0"/>
      <dgm:spPr/>
    </dgm:pt>
    <dgm:pt modelId="{9D468D99-61C2-4A68-BFC9-36A5138B94F1}" type="pres">
      <dgm:prSet presAssocID="{F639A1AE-3058-44B8-BC33-E45A1F30BE92}" presName="imageRepeatNode" presStyleLbl="alignAcc1" presStyleIdx="0" presStyleCnt="8"/>
      <dgm:spPr/>
      <dgm:t>
        <a:bodyPr/>
        <a:lstStyle/>
        <a:p>
          <a:endParaRPr lang="en-US"/>
        </a:p>
      </dgm:t>
    </dgm:pt>
    <dgm:pt modelId="{2A40796A-D901-45E3-ADAE-AC8B7D5B3C2B}" type="pres">
      <dgm:prSet presAssocID="{F639A1AE-3058-44B8-BC33-E45A1F30BE92}" presName="imageaccent1" presStyleCnt="0"/>
      <dgm:spPr/>
    </dgm:pt>
    <dgm:pt modelId="{D1FBE4BF-0047-4D98-816A-7423AF803EDF}" type="pres">
      <dgm:prSet presAssocID="{F639A1AE-3058-44B8-BC33-E45A1F30BE92}" presName="accentRepeatNode" presStyleLbl="solidAlignAcc1" presStyleIdx="1" presStyleCnt="16"/>
      <dgm:spPr>
        <a:ln>
          <a:noFill/>
        </a:ln>
      </dgm:spPr>
    </dgm:pt>
    <dgm:pt modelId="{62260A06-36AD-41F8-BCFB-CDAF366A3CF7}" type="pres">
      <dgm:prSet presAssocID="{94DBB90C-B199-43FC-BC50-65359291D3E1}" presName="text2" presStyleCnt="0"/>
      <dgm:spPr/>
    </dgm:pt>
    <dgm:pt modelId="{4A3F07B5-0910-4615-8BF0-6343ADF07D8E}" type="pres">
      <dgm:prSet presAssocID="{94DBB90C-B199-43FC-BC50-65359291D3E1}" presName="textRepeatNode" presStyleLbl="alignNode1" presStyleIdx="1" presStyleCnt="8">
        <dgm:presLayoutVars>
          <dgm:chMax val="0"/>
          <dgm:chPref val="0"/>
          <dgm:bulletEnabled val="1"/>
        </dgm:presLayoutVars>
      </dgm:prSet>
      <dgm:spPr/>
      <dgm:t>
        <a:bodyPr/>
        <a:lstStyle/>
        <a:p>
          <a:endParaRPr lang="en-US"/>
        </a:p>
      </dgm:t>
    </dgm:pt>
    <dgm:pt modelId="{2B094851-08BE-4470-99E6-7A4BB91CBE49}" type="pres">
      <dgm:prSet presAssocID="{94DBB90C-B199-43FC-BC50-65359291D3E1}" presName="textaccent2" presStyleCnt="0"/>
      <dgm:spPr/>
    </dgm:pt>
    <dgm:pt modelId="{FE83D214-8FF1-425F-8677-B33F4E8A00AB}" type="pres">
      <dgm:prSet presAssocID="{94DBB90C-B199-43FC-BC50-65359291D3E1}" presName="accentRepeatNode" presStyleLbl="solidAlignAcc1" presStyleIdx="2" presStyleCnt="16"/>
      <dgm:spPr>
        <a:solidFill>
          <a:schemeClr val="accent3"/>
        </a:solidFill>
        <a:ln>
          <a:noFill/>
        </a:ln>
      </dgm:spPr>
    </dgm:pt>
    <dgm:pt modelId="{32AC5156-4D93-4F08-917C-B9110FAC4259}" type="pres">
      <dgm:prSet presAssocID="{676D0A36-0121-4609-839E-01B1C7989CFF}" presName="image2" presStyleCnt="0"/>
      <dgm:spPr/>
    </dgm:pt>
    <dgm:pt modelId="{CBC1CE58-ECCE-4028-9AC2-F082225FE304}" type="pres">
      <dgm:prSet presAssocID="{676D0A36-0121-4609-839E-01B1C7989CFF}" presName="imageRepeatNode" presStyleLbl="alignAcc1" presStyleIdx="1" presStyleCnt="8"/>
      <dgm:spPr/>
      <dgm:t>
        <a:bodyPr/>
        <a:lstStyle/>
        <a:p>
          <a:endParaRPr lang="en-US"/>
        </a:p>
      </dgm:t>
    </dgm:pt>
    <dgm:pt modelId="{EA304A66-00F8-4E74-8320-0684B7F0DEA3}" type="pres">
      <dgm:prSet presAssocID="{676D0A36-0121-4609-839E-01B1C7989CFF}" presName="imageaccent2" presStyleCnt="0"/>
      <dgm:spPr/>
    </dgm:pt>
    <dgm:pt modelId="{C7260625-313A-488C-8CEE-123150E86293}" type="pres">
      <dgm:prSet presAssocID="{676D0A36-0121-4609-839E-01B1C7989CFF}" presName="accentRepeatNode" presStyleLbl="solidAlignAcc1" presStyleIdx="3" presStyleCnt="16"/>
      <dgm:spPr>
        <a:ln>
          <a:noFill/>
        </a:ln>
      </dgm:spPr>
    </dgm:pt>
    <dgm:pt modelId="{A4E60F57-7D4B-49B4-A3E9-D331C7EB23A4}" type="pres">
      <dgm:prSet presAssocID="{3513C1C7-044F-41CF-ADCB-83BC8F6CECC5}" presName="text3" presStyleCnt="0"/>
      <dgm:spPr/>
    </dgm:pt>
    <dgm:pt modelId="{BED3EDE6-C6DA-4A6D-9230-2AE9D978B9D1}" type="pres">
      <dgm:prSet presAssocID="{3513C1C7-044F-41CF-ADCB-83BC8F6CECC5}" presName="textRepeatNode" presStyleLbl="alignNode1" presStyleIdx="2" presStyleCnt="8">
        <dgm:presLayoutVars>
          <dgm:chMax val="0"/>
          <dgm:chPref val="0"/>
          <dgm:bulletEnabled val="1"/>
        </dgm:presLayoutVars>
      </dgm:prSet>
      <dgm:spPr/>
      <dgm:t>
        <a:bodyPr/>
        <a:lstStyle/>
        <a:p>
          <a:endParaRPr lang="en-US"/>
        </a:p>
      </dgm:t>
    </dgm:pt>
    <dgm:pt modelId="{9F6FFF39-AFBC-410B-871B-F22E78213CF6}" type="pres">
      <dgm:prSet presAssocID="{3513C1C7-044F-41CF-ADCB-83BC8F6CECC5}" presName="textaccent3" presStyleCnt="0"/>
      <dgm:spPr/>
    </dgm:pt>
    <dgm:pt modelId="{B04CA60D-F946-4D58-940D-4696491C6D15}" type="pres">
      <dgm:prSet presAssocID="{3513C1C7-044F-41CF-ADCB-83BC8F6CECC5}" presName="accentRepeatNode" presStyleLbl="solidAlignAcc1" presStyleIdx="4" presStyleCnt="16"/>
      <dgm:spPr>
        <a:solidFill>
          <a:schemeClr val="accent4"/>
        </a:solidFill>
      </dgm:spPr>
    </dgm:pt>
    <dgm:pt modelId="{9A8B3281-1894-409E-A77F-BE6EDD9CABA9}" type="pres">
      <dgm:prSet presAssocID="{3A6AA80E-F054-4C61-B9D5-C113EE5EBB33}" presName="image3" presStyleCnt="0"/>
      <dgm:spPr/>
    </dgm:pt>
    <dgm:pt modelId="{D19CBBD3-AD4C-4946-A6B7-58346A2BC5E4}" type="pres">
      <dgm:prSet presAssocID="{3A6AA80E-F054-4C61-B9D5-C113EE5EBB33}" presName="imageRepeatNode" presStyleLbl="alignAcc1" presStyleIdx="2" presStyleCnt="8"/>
      <dgm:spPr/>
      <dgm:t>
        <a:bodyPr/>
        <a:lstStyle/>
        <a:p>
          <a:endParaRPr lang="en-US"/>
        </a:p>
      </dgm:t>
    </dgm:pt>
    <dgm:pt modelId="{6B127B3C-A877-43B3-8E66-D8757D40C019}" type="pres">
      <dgm:prSet presAssocID="{3A6AA80E-F054-4C61-B9D5-C113EE5EBB33}" presName="imageaccent3" presStyleCnt="0"/>
      <dgm:spPr/>
    </dgm:pt>
    <dgm:pt modelId="{FAB84FA4-C69F-49D4-9582-62A52F767C70}" type="pres">
      <dgm:prSet presAssocID="{3A6AA80E-F054-4C61-B9D5-C113EE5EBB33}" presName="accentRepeatNode" presStyleLbl="solidAlignAcc1" presStyleIdx="5" presStyleCnt="16"/>
      <dgm:spPr>
        <a:ln>
          <a:noFill/>
        </a:ln>
      </dgm:spPr>
    </dgm:pt>
    <dgm:pt modelId="{7F3960D2-540D-4665-BC4E-DCDBC4769B81}" type="pres">
      <dgm:prSet presAssocID="{D202ADDF-8CD6-4C24-9565-59D77EB597CD}" presName="text4" presStyleCnt="0"/>
      <dgm:spPr/>
    </dgm:pt>
    <dgm:pt modelId="{95E89332-7041-4ED8-85C6-B3BB20C590D9}" type="pres">
      <dgm:prSet presAssocID="{D202ADDF-8CD6-4C24-9565-59D77EB597CD}" presName="textRepeatNode" presStyleLbl="alignNode1" presStyleIdx="3" presStyleCnt="8">
        <dgm:presLayoutVars>
          <dgm:chMax val="0"/>
          <dgm:chPref val="0"/>
          <dgm:bulletEnabled val="1"/>
        </dgm:presLayoutVars>
      </dgm:prSet>
      <dgm:spPr/>
      <dgm:t>
        <a:bodyPr/>
        <a:lstStyle/>
        <a:p>
          <a:endParaRPr lang="en-US"/>
        </a:p>
      </dgm:t>
    </dgm:pt>
    <dgm:pt modelId="{E92C54E4-830C-4F22-91F5-1DAB9A643804}" type="pres">
      <dgm:prSet presAssocID="{D202ADDF-8CD6-4C24-9565-59D77EB597CD}" presName="textaccent4" presStyleCnt="0"/>
      <dgm:spPr/>
    </dgm:pt>
    <dgm:pt modelId="{F6D43639-249E-45E8-B0DA-07AAE243D3E7}" type="pres">
      <dgm:prSet presAssocID="{D202ADDF-8CD6-4C24-9565-59D77EB597CD}" presName="accentRepeatNode" presStyleLbl="solidAlignAcc1" presStyleIdx="6" presStyleCnt="16"/>
      <dgm:spPr>
        <a:solidFill>
          <a:schemeClr val="accent6"/>
        </a:solidFill>
        <a:ln>
          <a:noFill/>
        </a:ln>
      </dgm:spPr>
    </dgm:pt>
    <dgm:pt modelId="{72DB9929-3094-4DD0-A941-024835F029C1}" type="pres">
      <dgm:prSet presAssocID="{42FF812E-D0DF-4471-93C0-A44F7F8E7ABF}" presName="image4" presStyleCnt="0"/>
      <dgm:spPr/>
    </dgm:pt>
    <dgm:pt modelId="{67AB80E0-F970-4CE0-9D64-28DF34BC02C2}" type="pres">
      <dgm:prSet presAssocID="{42FF812E-D0DF-4471-93C0-A44F7F8E7ABF}" presName="imageRepeatNode" presStyleLbl="alignAcc1" presStyleIdx="3" presStyleCnt="8"/>
      <dgm:spPr/>
      <dgm:t>
        <a:bodyPr/>
        <a:lstStyle/>
        <a:p>
          <a:endParaRPr lang="en-US"/>
        </a:p>
      </dgm:t>
    </dgm:pt>
    <dgm:pt modelId="{47FF5CC2-9C09-4CB8-AC15-17D32D013037}" type="pres">
      <dgm:prSet presAssocID="{42FF812E-D0DF-4471-93C0-A44F7F8E7ABF}" presName="imageaccent4" presStyleCnt="0"/>
      <dgm:spPr/>
    </dgm:pt>
    <dgm:pt modelId="{3DDFD1F5-1E64-4BF7-B2A2-0867519F85C1}" type="pres">
      <dgm:prSet presAssocID="{42FF812E-D0DF-4471-93C0-A44F7F8E7ABF}" presName="accentRepeatNode" presStyleLbl="solidAlignAcc1" presStyleIdx="7" presStyleCnt="16"/>
      <dgm:spPr>
        <a:noFill/>
        <a:ln>
          <a:noFill/>
        </a:ln>
      </dgm:spPr>
    </dgm:pt>
    <dgm:pt modelId="{364B3071-2630-43E6-8F8D-E1F5F90FDC86}" type="pres">
      <dgm:prSet presAssocID="{169FE4C9-E14C-42D7-832B-0D4F46D964EE}" presName="text5" presStyleCnt="0"/>
      <dgm:spPr/>
    </dgm:pt>
    <dgm:pt modelId="{C75A3B20-D4C6-43C1-BCA1-51A67F564C90}" type="pres">
      <dgm:prSet presAssocID="{169FE4C9-E14C-42D7-832B-0D4F46D964EE}" presName="textRepeatNode" presStyleLbl="alignNode1" presStyleIdx="4" presStyleCnt="8">
        <dgm:presLayoutVars>
          <dgm:chMax val="0"/>
          <dgm:chPref val="0"/>
          <dgm:bulletEnabled val="1"/>
        </dgm:presLayoutVars>
      </dgm:prSet>
      <dgm:spPr/>
      <dgm:t>
        <a:bodyPr/>
        <a:lstStyle/>
        <a:p>
          <a:endParaRPr lang="en-US"/>
        </a:p>
      </dgm:t>
    </dgm:pt>
    <dgm:pt modelId="{39293382-6434-46DD-80EE-780F4455A15D}" type="pres">
      <dgm:prSet presAssocID="{169FE4C9-E14C-42D7-832B-0D4F46D964EE}" presName="textaccent5" presStyleCnt="0"/>
      <dgm:spPr/>
    </dgm:pt>
    <dgm:pt modelId="{4D6671E7-E85A-475A-9918-25E9C6FA9246}" type="pres">
      <dgm:prSet presAssocID="{169FE4C9-E14C-42D7-832B-0D4F46D964EE}" presName="accentRepeatNode" presStyleLbl="solidAlignAcc1" presStyleIdx="8" presStyleCnt="16"/>
      <dgm:spPr>
        <a:solidFill>
          <a:schemeClr val="accent3"/>
        </a:solidFill>
        <a:ln>
          <a:noFill/>
        </a:ln>
      </dgm:spPr>
    </dgm:pt>
    <dgm:pt modelId="{97E1FB03-D187-4708-AD0B-8D7E99279416}" type="pres">
      <dgm:prSet presAssocID="{40A967D9-70B4-41E3-9E37-CB4DB0520B0E}" presName="image5" presStyleCnt="0"/>
      <dgm:spPr/>
    </dgm:pt>
    <dgm:pt modelId="{F3D30E13-57D7-446F-AB15-4855D571B910}" type="pres">
      <dgm:prSet presAssocID="{40A967D9-70B4-41E3-9E37-CB4DB0520B0E}" presName="imageRepeatNode" presStyleLbl="alignAcc1" presStyleIdx="4" presStyleCnt="8"/>
      <dgm:spPr/>
      <dgm:t>
        <a:bodyPr/>
        <a:lstStyle/>
        <a:p>
          <a:endParaRPr lang="en-US"/>
        </a:p>
      </dgm:t>
    </dgm:pt>
    <dgm:pt modelId="{86F12E6A-FC03-40C3-AF99-0A4BCE06F666}" type="pres">
      <dgm:prSet presAssocID="{40A967D9-70B4-41E3-9E37-CB4DB0520B0E}" presName="imageaccent5" presStyleCnt="0"/>
      <dgm:spPr/>
    </dgm:pt>
    <dgm:pt modelId="{83A274F8-F3FA-424A-B223-F9C524B9F989}" type="pres">
      <dgm:prSet presAssocID="{40A967D9-70B4-41E3-9E37-CB4DB0520B0E}" presName="accentRepeatNode" presStyleLbl="solidAlignAcc1" presStyleIdx="9" presStyleCnt="16"/>
      <dgm:spPr>
        <a:ln>
          <a:noFill/>
        </a:ln>
      </dgm:spPr>
    </dgm:pt>
    <dgm:pt modelId="{0DA97E05-4D45-421D-B56C-4A9A6ECB196C}" type="pres">
      <dgm:prSet presAssocID="{9F5F9B8C-270E-4605-8F61-5CC69821E22C}" presName="text6" presStyleCnt="0"/>
      <dgm:spPr/>
    </dgm:pt>
    <dgm:pt modelId="{28E6F392-DC31-4702-88BA-1D9095988E54}" type="pres">
      <dgm:prSet presAssocID="{9F5F9B8C-270E-4605-8F61-5CC69821E22C}" presName="textRepeatNode" presStyleLbl="alignNode1" presStyleIdx="5" presStyleCnt="8">
        <dgm:presLayoutVars>
          <dgm:chMax val="0"/>
          <dgm:chPref val="0"/>
          <dgm:bulletEnabled val="1"/>
        </dgm:presLayoutVars>
      </dgm:prSet>
      <dgm:spPr/>
      <dgm:t>
        <a:bodyPr/>
        <a:lstStyle/>
        <a:p>
          <a:endParaRPr lang="en-US"/>
        </a:p>
      </dgm:t>
    </dgm:pt>
    <dgm:pt modelId="{BD20248A-7A82-44E1-BD24-33F756B11D4D}" type="pres">
      <dgm:prSet presAssocID="{9F5F9B8C-270E-4605-8F61-5CC69821E22C}" presName="textaccent6" presStyleCnt="0"/>
      <dgm:spPr/>
    </dgm:pt>
    <dgm:pt modelId="{93C6B838-70FB-4985-9661-2D06CC8FB767}" type="pres">
      <dgm:prSet presAssocID="{9F5F9B8C-270E-4605-8F61-5CC69821E22C}" presName="accentRepeatNode" presStyleLbl="solidAlignAcc1" presStyleIdx="10" presStyleCnt="16"/>
      <dgm:spPr>
        <a:solidFill>
          <a:schemeClr val="accent2"/>
        </a:solidFill>
        <a:ln>
          <a:noFill/>
        </a:ln>
      </dgm:spPr>
    </dgm:pt>
    <dgm:pt modelId="{D94092F6-D334-4493-9EEF-4520D7B72A6B}" type="pres">
      <dgm:prSet presAssocID="{EFEE61BE-A91B-4A59-AD4E-F6D6D71F1AD6}" presName="image6" presStyleCnt="0"/>
      <dgm:spPr/>
    </dgm:pt>
    <dgm:pt modelId="{18123F74-9A3A-4C14-9F36-41602921E4C6}" type="pres">
      <dgm:prSet presAssocID="{EFEE61BE-A91B-4A59-AD4E-F6D6D71F1AD6}" presName="imageRepeatNode" presStyleLbl="alignAcc1" presStyleIdx="5" presStyleCnt="8"/>
      <dgm:spPr/>
      <dgm:t>
        <a:bodyPr/>
        <a:lstStyle/>
        <a:p>
          <a:endParaRPr lang="en-US"/>
        </a:p>
      </dgm:t>
    </dgm:pt>
    <dgm:pt modelId="{D01BD5B0-B654-42D6-B58D-141E1AC46472}" type="pres">
      <dgm:prSet presAssocID="{EFEE61BE-A91B-4A59-AD4E-F6D6D71F1AD6}" presName="imageaccent6" presStyleCnt="0"/>
      <dgm:spPr/>
    </dgm:pt>
    <dgm:pt modelId="{5A2A1526-A636-4D7F-8B27-456C790FBA4C}" type="pres">
      <dgm:prSet presAssocID="{EFEE61BE-A91B-4A59-AD4E-F6D6D71F1AD6}" presName="accentRepeatNode" presStyleLbl="solidAlignAcc1" presStyleIdx="11" presStyleCnt="16"/>
      <dgm:spPr>
        <a:ln>
          <a:noFill/>
        </a:ln>
      </dgm:spPr>
    </dgm:pt>
    <dgm:pt modelId="{57453C19-DB30-4A34-B12E-229E15E3DA2A}" type="pres">
      <dgm:prSet presAssocID="{4EE21A51-0C5B-4021-9D30-976E7AA2FE33}" presName="text7" presStyleCnt="0"/>
      <dgm:spPr/>
    </dgm:pt>
    <dgm:pt modelId="{28D67F84-BD4B-458B-834D-AA4E069FEF1B}" type="pres">
      <dgm:prSet presAssocID="{4EE21A51-0C5B-4021-9D30-976E7AA2FE33}" presName="textRepeatNode" presStyleLbl="alignNode1" presStyleIdx="6" presStyleCnt="8">
        <dgm:presLayoutVars>
          <dgm:chMax val="0"/>
          <dgm:chPref val="0"/>
          <dgm:bulletEnabled val="1"/>
        </dgm:presLayoutVars>
      </dgm:prSet>
      <dgm:spPr/>
      <dgm:t>
        <a:bodyPr/>
        <a:lstStyle/>
        <a:p>
          <a:endParaRPr lang="en-US"/>
        </a:p>
      </dgm:t>
    </dgm:pt>
    <dgm:pt modelId="{AB0FC59C-8D1E-4AA3-986D-CDD9398D03E0}" type="pres">
      <dgm:prSet presAssocID="{4EE21A51-0C5B-4021-9D30-976E7AA2FE33}" presName="textaccent7" presStyleCnt="0"/>
      <dgm:spPr/>
    </dgm:pt>
    <dgm:pt modelId="{3441277D-67C4-47CC-BF9D-EC086E5ABD7F}" type="pres">
      <dgm:prSet presAssocID="{4EE21A51-0C5B-4021-9D30-976E7AA2FE33}" presName="accentRepeatNode" presStyleLbl="solidAlignAcc1" presStyleIdx="12" presStyleCnt="16"/>
      <dgm:spPr>
        <a:solidFill>
          <a:schemeClr val="accent1"/>
        </a:solidFill>
        <a:ln>
          <a:noFill/>
        </a:ln>
      </dgm:spPr>
    </dgm:pt>
    <dgm:pt modelId="{D6EA330E-D341-4684-B001-7147C7EA3D03}" type="pres">
      <dgm:prSet presAssocID="{987BFEBF-9DB1-4343-A811-24F6B96ED980}" presName="image7" presStyleCnt="0"/>
      <dgm:spPr/>
    </dgm:pt>
    <dgm:pt modelId="{B32B106B-B204-4C06-9859-11AC6C2310D5}" type="pres">
      <dgm:prSet presAssocID="{987BFEBF-9DB1-4343-A811-24F6B96ED980}" presName="imageRepeatNode" presStyleLbl="alignAcc1" presStyleIdx="6" presStyleCnt="8"/>
      <dgm:spPr/>
      <dgm:t>
        <a:bodyPr/>
        <a:lstStyle/>
        <a:p>
          <a:endParaRPr lang="en-US"/>
        </a:p>
      </dgm:t>
    </dgm:pt>
    <dgm:pt modelId="{19374239-3B1E-4EC1-A31B-EE7F746673BF}" type="pres">
      <dgm:prSet presAssocID="{987BFEBF-9DB1-4343-A811-24F6B96ED980}" presName="imageaccent7" presStyleCnt="0"/>
      <dgm:spPr/>
    </dgm:pt>
    <dgm:pt modelId="{BA610922-C865-4B14-B243-8516DCFC6E99}" type="pres">
      <dgm:prSet presAssocID="{987BFEBF-9DB1-4343-A811-24F6B96ED980}" presName="accentRepeatNode" presStyleLbl="solidAlignAcc1" presStyleIdx="13" presStyleCnt="16"/>
      <dgm:spPr>
        <a:ln>
          <a:noFill/>
        </a:ln>
      </dgm:spPr>
    </dgm:pt>
    <dgm:pt modelId="{1DBD432F-B226-4575-B37C-46C1EA49B94C}" type="pres">
      <dgm:prSet presAssocID="{6D14A12F-5FC9-4664-B97D-1CB8B9EBE058}" presName="text8" presStyleCnt="0"/>
      <dgm:spPr/>
    </dgm:pt>
    <dgm:pt modelId="{E5CC2466-7AB1-4DE7-B1DC-3B799DBD1506}" type="pres">
      <dgm:prSet presAssocID="{6D14A12F-5FC9-4664-B97D-1CB8B9EBE058}" presName="textRepeatNode" presStyleLbl="alignNode1" presStyleIdx="7" presStyleCnt="8">
        <dgm:presLayoutVars>
          <dgm:chMax val="0"/>
          <dgm:chPref val="0"/>
          <dgm:bulletEnabled val="1"/>
        </dgm:presLayoutVars>
      </dgm:prSet>
      <dgm:spPr/>
      <dgm:t>
        <a:bodyPr/>
        <a:lstStyle/>
        <a:p>
          <a:endParaRPr lang="en-US"/>
        </a:p>
      </dgm:t>
    </dgm:pt>
    <dgm:pt modelId="{5C744770-0013-477C-BC31-74884292B88A}" type="pres">
      <dgm:prSet presAssocID="{6D14A12F-5FC9-4664-B97D-1CB8B9EBE058}" presName="textaccent8" presStyleCnt="0"/>
      <dgm:spPr/>
    </dgm:pt>
    <dgm:pt modelId="{EE07A458-A3E0-4944-96F5-582F9E8DCE36}" type="pres">
      <dgm:prSet presAssocID="{6D14A12F-5FC9-4664-B97D-1CB8B9EBE058}" presName="accentRepeatNode" presStyleLbl="solidAlignAcc1" presStyleIdx="14" presStyleCnt="16"/>
      <dgm:spPr>
        <a:solidFill>
          <a:schemeClr val="accent1"/>
        </a:solidFill>
        <a:ln>
          <a:noFill/>
        </a:ln>
      </dgm:spPr>
    </dgm:pt>
    <dgm:pt modelId="{E97290B2-F760-46D6-83F6-B0D4134BA7E5}" type="pres">
      <dgm:prSet presAssocID="{9FF19087-ACAB-41FE-91CA-ACEDB462163D}" presName="image8" presStyleCnt="0"/>
      <dgm:spPr/>
    </dgm:pt>
    <dgm:pt modelId="{43F50B20-A81E-46EC-8576-84AACDB3A0AA}" type="pres">
      <dgm:prSet presAssocID="{9FF19087-ACAB-41FE-91CA-ACEDB462163D}" presName="imageRepeatNode" presStyleLbl="alignAcc1" presStyleIdx="7" presStyleCnt="8"/>
      <dgm:spPr/>
      <dgm:t>
        <a:bodyPr/>
        <a:lstStyle/>
        <a:p>
          <a:endParaRPr lang="en-US"/>
        </a:p>
      </dgm:t>
    </dgm:pt>
    <dgm:pt modelId="{6F05932C-C8B0-402A-AF27-9B2D760BF5D7}" type="pres">
      <dgm:prSet presAssocID="{9FF19087-ACAB-41FE-91CA-ACEDB462163D}" presName="imageaccent8" presStyleCnt="0"/>
      <dgm:spPr/>
    </dgm:pt>
    <dgm:pt modelId="{D900BF78-CABE-4CEE-884D-C80A5B073A0C}" type="pres">
      <dgm:prSet presAssocID="{9FF19087-ACAB-41FE-91CA-ACEDB462163D}" presName="accentRepeatNode" presStyleLbl="solidAlignAcc1" presStyleIdx="15" presStyleCnt="16"/>
      <dgm:spPr>
        <a:ln>
          <a:noFill/>
        </a:ln>
      </dgm:spPr>
    </dgm:pt>
  </dgm:ptLst>
  <dgm:cxnLst>
    <dgm:cxn modelId="{5581B30A-A360-49A1-BD83-88BAA2EF147E}" type="presOf" srcId="{676D0A36-0121-4609-839E-01B1C7989CFF}" destId="{CBC1CE58-ECCE-4028-9AC2-F082225FE304}" srcOrd="0" destOrd="0" presId="urn:microsoft.com/office/officeart/2008/layout/HexagonCluster"/>
    <dgm:cxn modelId="{4062F8B8-14F7-4C91-B190-C4DEDAA74E33}" type="presOf" srcId="{2A6E03FF-804B-4EE2-88BF-62AA13A4C525}" destId="{2501FD11-927B-4F99-A3A6-DEA90F33E5F5}" srcOrd="0" destOrd="0" presId="urn:microsoft.com/office/officeart/2008/layout/HexagonCluster"/>
    <dgm:cxn modelId="{139C2346-7D4A-4E5C-8AC5-BE8A50D5C3ED}" srcId="{2A6E03FF-804B-4EE2-88BF-62AA13A4C525}" destId="{D202ADDF-8CD6-4C24-9565-59D77EB597CD}" srcOrd="3" destOrd="0" parTransId="{0ACB57B8-A1E6-494C-8B0E-AA1E49E521C3}" sibTransId="{42FF812E-D0DF-4471-93C0-A44F7F8E7ABF}"/>
    <dgm:cxn modelId="{BFFE2B7D-B3DF-49F6-86EB-1285C5639E8C}" srcId="{2A6E03FF-804B-4EE2-88BF-62AA13A4C525}" destId="{6D14A12F-5FC9-4664-B97D-1CB8B9EBE058}" srcOrd="7" destOrd="0" parTransId="{C81F754C-4158-4FD6-821D-7D568B0F5295}" sibTransId="{9FF19087-ACAB-41FE-91CA-ACEDB462163D}"/>
    <dgm:cxn modelId="{0A8C1B8E-922D-4485-A0F2-27B58F26312F}" srcId="{2A6E03FF-804B-4EE2-88BF-62AA13A4C525}" destId="{169FE4C9-E14C-42D7-832B-0D4F46D964EE}" srcOrd="4" destOrd="0" parTransId="{18AB6990-5B7E-4ABB-96E7-8053BE51E1BE}" sibTransId="{40A967D9-70B4-41E3-9E37-CB4DB0520B0E}"/>
    <dgm:cxn modelId="{CD765790-36DF-4BB4-8379-2A2E5EAE1973}" type="presOf" srcId="{42FF812E-D0DF-4471-93C0-A44F7F8E7ABF}" destId="{67AB80E0-F970-4CE0-9D64-28DF34BC02C2}" srcOrd="0" destOrd="0" presId="urn:microsoft.com/office/officeart/2008/layout/HexagonCluster"/>
    <dgm:cxn modelId="{3E1A8EF7-7AA5-435A-9744-6493C91A748F}" type="presOf" srcId="{40A967D9-70B4-41E3-9E37-CB4DB0520B0E}" destId="{F3D30E13-57D7-446F-AB15-4855D571B910}" srcOrd="0" destOrd="0" presId="urn:microsoft.com/office/officeart/2008/layout/HexagonCluster"/>
    <dgm:cxn modelId="{2464C105-CE36-491A-947C-A613223EA121}" type="presOf" srcId="{169FE4C9-E14C-42D7-832B-0D4F46D964EE}" destId="{C75A3B20-D4C6-43C1-BCA1-51A67F564C90}" srcOrd="0" destOrd="0" presId="urn:microsoft.com/office/officeart/2008/layout/HexagonCluster"/>
    <dgm:cxn modelId="{C2680AD5-36B4-4F35-8D33-2DD56E005113}" type="presOf" srcId="{94DBB90C-B199-43FC-BC50-65359291D3E1}" destId="{4A3F07B5-0910-4615-8BF0-6343ADF07D8E}" srcOrd="0" destOrd="0" presId="urn:microsoft.com/office/officeart/2008/layout/HexagonCluster"/>
    <dgm:cxn modelId="{90D79E3C-3748-4BCE-9F0A-09B9A9527839}" type="presOf" srcId="{9F5F9B8C-270E-4605-8F61-5CC69821E22C}" destId="{28E6F392-DC31-4702-88BA-1D9095988E54}" srcOrd="0" destOrd="0" presId="urn:microsoft.com/office/officeart/2008/layout/HexagonCluster"/>
    <dgm:cxn modelId="{3F61E457-996E-4309-BCE2-12950F41EF5C}" srcId="{2A6E03FF-804B-4EE2-88BF-62AA13A4C525}" destId="{4EE21A51-0C5B-4021-9D30-976E7AA2FE33}" srcOrd="6" destOrd="0" parTransId="{C67A33DF-5A4D-449F-BBE6-3601D01AF0CD}" sibTransId="{987BFEBF-9DB1-4343-A811-24F6B96ED980}"/>
    <dgm:cxn modelId="{696E776E-1877-46CA-90DA-BC7D7B94D8C9}" type="presOf" srcId="{4EE21A51-0C5B-4021-9D30-976E7AA2FE33}" destId="{28D67F84-BD4B-458B-834D-AA4E069FEF1B}" srcOrd="0" destOrd="0" presId="urn:microsoft.com/office/officeart/2008/layout/HexagonCluster"/>
    <dgm:cxn modelId="{2D92C61D-353D-480E-B15C-BF40631692DE}" type="presOf" srcId="{3513C1C7-044F-41CF-ADCB-83BC8F6CECC5}" destId="{BED3EDE6-C6DA-4A6D-9230-2AE9D978B9D1}" srcOrd="0" destOrd="0" presId="urn:microsoft.com/office/officeart/2008/layout/HexagonCluster"/>
    <dgm:cxn modelId="{7AB0853B-C8A8-446B-B86B-5AC46417A252}" srcId="{2A6E03FF-804B-4EE2-88BF-62AA13A4C525}" destId="{3513C1C7-044F-41CF-ADCB-83BC8F6CECC5}" srcOrd="2" destOrd="0" parTransId="{9A491F98-F9F2-46E4-BAE6-B8153E5CAFD4}" sibTransId="{3A6AA80E-F054-4C61-B9D5-C113EE5EBB33}"/>
    <dgm:cxn modelId="{1B42B1C4-E15A-48FA-9D30-0F55026F7EED}" type="presOf" srcId="{6D14A12F-5FC9-4664-B97D-1CB8B9EBE058}" destId="{E5CC2466-7AB1-4DE7-B1DC-3B799DBD1506}" srcOrd="0" destOrd="0" presId="urn:microsoft.com/office/officeart/2008/layout/HexagonCluster"/>
    <dgm:cxn modelId="{A17713D7-A050-4B02-85B0-3D81E3F77C93}" type="presOf" srcId="{22824C4D-2BFA-49EF-80F0-5E5415E64875}" destId="{DFC8A47D-9BF8-465F-888E-8A5D29602FA7}" srcOrd="0" destOrd="0" presId="urn:microsoft.com/office/officeart/2008/layout/HexagonCluster"/>
    <dgm:cxn modelId="{64EC4618-E1EE-4653-AE37-859E829B853E}" type="presOf" srcId="{EFEE61BE-A91B-4A59-AD4E-F6D6D71F1AD6}" destId="{18123F74-9A3A-4C14-9F36-41602921E4C6}" srcOrd="0" destOrd="0" presId="urn:microsoft.com/office/officeart/2008/layout/HexagonCluster"/>
    <dgm:cxn modelId="{87270A0E-F853-4409-AF79-C96C54C94889}" type="presOf" srcId="{F639A1AE-3058-44B8-BC33-E45A1F30BE92}" destId="{9D468D99-61C2-4A68-BFC9-36A5138B94F1}" srcOrd="0" destOrd="0" presId="urn:microsoft.com/office/officeart/2008/layout/HexagonCluster"/>
    <dgm:cxn modelId="{42379013-CF85-40DD-A638-F86EDDF88F32}" type="presOf" srcId="{D202ADDF-8CD6-4C24-9565-59D77EB597CD}" destId="{95E89332-7041-4ED8-85C6-B3BB20C590D9}" srcOrd="0" destOrd="0" presId="urn:microsoft.com/office/officeart/2008/layout/HexagonCluster"/>
    <dgm:cxn modelId="{3CCB1003-45ED-4580-AAD2-153C57F0EC78}" srcId="{2A6E03FF-804B-4EE2-88BF-62AA13A4C525}" destId="{22824C4D-2BFA-49EF-80F0-5E5415E64875}" srcOrd="0" destOrd="0" parTransId="{F75244C7-F862-4ED9-B8DA-37EF59FAA989}" sibTransId="{F639A1AE-3058-44B8-BC33-E45A1F30BE92}"/>
    <dgm:cxn modelId="{0DAB4438-2DDE-49F4-A966-8AC00E56FE01}" type="presOf" srcId="{3A6AA80E-F054-4C61-B9D5-C113EE5EBB33}" destId="{D19CBBD3-AD4C-4946-A6B7-58346A2BC5E4}" srcOrd="0" destOrd="0" presId="urn:microsoft.com/office/officeart/2008/layout/HexagonCluster"/>
    <dgm:cxn modelId="{4439F9F9-AD1D-476D-90E4-3F402FEA870D}" srcId="{2A6E03FF-804B-4EE2-88BF-62AA13A4C525}" destId="{94DBB90C-B199-43FC-BC50-65359291D3E1}" srcOrd="1" destOrd="0" parTransId="{C46DC8B0-BD7E-497B-8307-777D9D332D71}" sibTransId="{676D0A36-0121-4609-839E-01B1C7989CFF}"/>
    <dgm:cxn modelId="{7EA187BB-4323-43D4-BB6B-4B07FB28DE25}" type="presOf" srcId="{9FF19087-ACAB-41FE-91CA-ACEDB462163D}" destId="{43F50B20-A81E-46EC-8576-84AACDB3A0AA}" srcOrd="0" destOrd="0" presId="urn:microsoft.com/office/officeart/2008/layout/HexagonCluster"/>
    <dgm:cxn modelId="{81FB875F-BEA7-4CCB-80FE-F06BC31CF14D}" type="presOf" srcId="{987BFEBF-9DB1-4343-A811-24F6B96ED980}" destId="{B32B106B-B204-4C06-9859-11AC6C2310D5}" srcOrd="0" destOrd="0" presId="urn:microsoft.com/office/officeart/2008/layout/HexagonCluster"/>
    <dgm:cxn modelId="{391D2422-014C-4B89-9150-C6057DB3D365}" srcId="{2A6E03FF-804B-4EE2-88BF-62AA13A4C525}" destId="{9F5F9B8C-270E-4605-8F61-5CC69821E22C}" srcOrd="5" destOrd="0" parTransId="{E064816D-F490-4705-A608-76C3545E04C3}" sibTransId="{EFEE61BE-A91B-4A59-AD4E-F6D6D71F1AD6}"/>
    <dgm:cxn modelId="{65FEE914-7C13-4AB9-8785-30BF841D1D2F}" type="presParOf" srcId="{2501FD11-927B-4F99-A3A6-DEA90F33E5F5}" destId="{2E4C6DD1-D9FD-4143-A041-54C992AA4ADC}" srcOrd="0" destOrd="0" presId="urn:microsoft.com/office/officeart/2008/layout/HexagonCluster"/>
    <dgm:cxn modelId="{D71B85C1-B65E-4051-BC5D-FEDDA4A184F5}" type="presParOf" srcId="{2E4C6DD1-D9FD-4143-A041-54C992AA4ADC}" destId="{DFC8A47D-9BF8-465F-888E-8A5D29602FA7}" srcOrd="0" destOrd="0" presId="urn:microsoft.com/office/officeart/2008/layout/HexagonCluster"/>
    <dgm:cxn modelId="{6C7543F4-F756-4106-8A8D-D6102F46E7D7}" type="presParOf" srcId="{2501FD11-927B-4F99-A3A6-DEA90F33E5F5}" destId="{C32532D7-00C3-4A73-A6DD-D00799E2CB73}" srcOrd="1" destOrd="0" presId="urn:microsoft.com/office/officeart/2008/layout/HexagonCluster"/>
    <dgm:cxn modelId="{97C109E9-9B19-4F0A-A986-AD3E9B1570AC}" type="presParOf" srcId="{C32532D7-00C3-4A73-A6DD-D00799E2CB73}" destId="{E55F6DD9-CDFB-43F6-AF3F-3AD07BFDB243}" srcOrd="0" destOrd="0" presId="urn:microsoft.com/office/officeart/2008/layout/HexagonCluster"/>
    <dgm:cxn modelId="{00F47040-6363-4A3C-97FD-B08BBC5F3CD1}" type="presParOf" srcId="{2501FD11-927B-4F99-A3A6-DEA90F33E5F5}" destId="{45B88FAB-E07B-443E-B35C-AEA06D2E8A3D}" srcOrd="2" destOrd="0" presId="urn:microsoft.com/office/officeart/2008/layout/HexagonCluster"/>
    <dgm:cxn modelId="{7FF0EC40-1E7E-4E90-817F-BA97F15C5086}" type="presParOf" srcId="{45B88FAB-E07B-443E-B35C-AEA06D2E8A3D}" destId="{9D468D99-61C2-4A68-BFC9-36A5138B94F1}" srcOrd="0" destOrd="0" presId="urn:microsoft.com/office/officeart/2008/layout/HexagonCluster"/>
    <dgm:cxn modelId="{C6A98BE4-7251-4D0D-AEA6-2BCE249919F1}" type="presParOf" srcId="{2501FD11-927B-4F99-A3A6-DEA90F33E5F5}" destId="{2A40796A-D901-45E3-ADAE-AC8B7D5B3C2B}" srcOrd="3" destOrd="0" presId="urn:microsoft.com/office/officeart/2008/layout/HexagonCluster"/>
    <dgm:cxn modelId="{601B1769-E5CB-447D-A466-B6A0A82728D0}" type="presParOf" srcId="{2A40796A-D901-45E3-ADAE-AC8B7D5B3C2B}" destId="{D1FBE4BF-0047-4D98-816A-7423AF803EDF}" srcOrd="0" destOrd="0" presId="urn:microsoft.com/office/officeart/2008/layout/HexagonCluster"/>
    <dgm:cxn modelId="{5BFF9D9F-285C-432E-A068-2E77C9E557B7}" type="presParOf" srcId="{2501FD11-927B-4F99-A3A6-DEA90F33E5F5}" destId="{62260A06-36AD-41F8-BCFB-CDAF366A3CF7}" srcOrd="4" destOrd="0" presId="urn:microsoft.com/office/officeart/2008/layout/HexagonCluster"/>
    <dgm:cxn modelId="{1A89E7AF-27FF-4121-9E47-6B3814C85896}" type="presParOf" srcId="{62260A06-36AD-41F8-BCFB-CDAF366A3CF7}" destId="{4A3F07B5-0910-4615-8BF0-6343ADF07D8E}" srcOrd="0" destOrd="0" presId="urn:microsoft.com/office/officeart/2008/layout/HexagonCluster"/>
    <dgm:cxn modelId="{6EAAA096-37E5-4480-94DA-4C6B61EAF968}" type="presParOf" srcId="{2501FD11-927B-4F99-A3A6-DEA90F33E5F5}" destId="{2B094851-08BE-4470-99E6-7A4BB91CBE49}" srcOrd="5" destOrd="0" presId="urn:microsoft.com/office/officeart/2008/layout/HexagonCluster"/>
    <dgm:cxn modelId="{6EED1818-1941-4718-96A5-B24371061103}" type="presParOf" srcId="{2B094851-08BE-4470-99E6-7A4BB91CBE49}" destId="{FE83D214-8FF1-425F-8677-B33F4E8A00AB}" srcOrd="0" destOrd="0" presId="urn:microsoft.com/office/officeart/2008/layout/HexagonCluster"/>
    <dgm:cxn modelId="{6F37ED20-34F7-44CD-A6AD-9B660627D8B2}" type="presParOf" srcId="{2501FD11-927B-4F99-A3A6-DEA90F33E5F5}" destId="{32AC5156-4D93-4F08-917C-B9110FAC4259}" srcOrd="6" destOrd="0" presId="urn:microsoft.com/office/officeart/2008/layout/HexagonCluster"/>
    <dgm:cxn modelId="{37F5A7E0-74EE-414B-8283-846CCD9E3B82}" type="presParOf" srcId="{32AC5156-4D93-4F08-917C-B9110FAC4259}" destId="{CBC1CE58-ECCE-4028-9AC2-F082225FE304}" srcOrd="0" destOrd="0" presId="urn:microsoft.com/office/officeart/2008/layout/HexagonCluster"/>
    <dgm:cxn modelId="{EF9185F5-27B2-4A41-A59D-F63836519439}" type="presParOf" srcId="{2501FD11-927B-4F99-A3A6-DEA90F33E5F5}" destId="{EA304A66-00F8-4E74-8320-0684B7F0DEA3}" srcOrd="7" destOrd="0" presId="urn:microsoft.com/office/officeart/2008/layout/HexagonCluster"/>
    <dgm:cxn modelId="{F0DFCDD7-685C-455B-8FDC-A6B2DF1B9EF6}" type="presParOf" srcId="{EA304A66-00F8-4E74-8320-0684B7F0DEA3}" destId="{C7260625-313A-488C-8CEE-123150E86293}" srcOrd="0" destOrd="0" presId="urn:microsoft.com/office/officeart/2008/layout/HexagonCluster"/>
    <dgm:cxn modelId="{647DAD01-2C94-4FD8-9D6A-F2D6B2337533}" type="presParOf" srcId="{2501FD11-927B-4F99-A3A6-DEA90F33E5F5}" destId="{A4E60F57-7D4B-49B4-A3E9-D331C7EB23A4}" srcOrd="8" destOrd="0" presId="urn:microsoft.com/office/officeart/2008/layout/HexagonCluster"/>
    <dgm:cxn modelId="{93A2DD78-096D-4B7A-90B7-E285A4227381}" type="presParOf" srcId="{A4E60F57-7D4B-49B4-A3E9-D331C7EB23A4}" destId="{BED3EDE6-C6DA-4A6D-9230-2AE9D978B9D1}" srcOrd="0" destOrd="0" presId="urn:microsoft.com/office/officeart/2008/layout/HexagonCluster"/>
    <dgm:cxn modelId="{CC4AB239-410B-42E8-88DC-F3848CC968E1}" type="presParOf" srcId="{2501FD11-927B-4F99-A3A6-DEA90F33E5F5}" destId="{9F6FFF39-AFBC-410B-871B-F22E78213CF6}" srcOrd="9" destOrd="0" presId="urn:microsoft.com/office/officeart/2008/layout/HexagonCluster"/>
    <dgm:cxn modelId="{95F0CBCC-8015-4F48-93AE-30756DEF76C3}" type="presParOf" srcId="{9F6FFF39-AFBC-410B-871B-F22E78213CF6}" destId="{B04CA60D-F946-4D58-940D-4696491C6D15}" srcOrd="0" destOrd="0" presId="urn:microsoft.com/office/officeart/2008/layout/HexagonCluster"/>
    <dgm:cxn modelId="{F54A083C-1DD6-41D3-8415-4417BD32EF03}" type="presParOf" srcId="{2501FD11-927B-4F99-A3A6-DEA90F33E5F5}" destId="{9A8B3281-1894-409E-A77F-BE6EDD9CABA9}" srcOrd="10" destOrd="0" presId="urn:microsoft.com/office/officeart/2008/layout/HexagonCluster"/>
    <dgm:cxn modelId="{2AABB495-5553-4A7E-B778-297504F89DBB}" type="presParOf" srcId="{9A8B3281-1894-409E-A77F-BE6EDD9CABA9}" destId="{D19CBBD3-AD4C-4946-A6B7-58346A2BC5E4}" srcOrd="0" destOrd="0" presId="urn:microsoft.com/office/officeart/2008/layout/HexagonCluster"/>
    <dgm:cxn modelId="{951AA8FB-A3A4-4511-98E4-48CBD125C7E9}" type="presParOf" srcId="{2501FD11-927B-4F99-A3A6-DEA90F33E5F5}" destId="{6B127B3C-A877-43B3-8E66-D8757D40C019}" srcOrd="11" destOrd="0" presId="urn:microsoft.com/office/officeart/2008/layout/HexagonCluster"/>
    <dgm:cxn modelId="{B612EC89-EFDC-4A96-8BAC-A79C01888569}" type="presParOf" srcId="{6B127B3C-A877-43B3-8E66-D8757D40C019}" destId="{FAB84FA4-C69F-49D4-9582-62A52F767C70}" srcOrd="0" destOrd="0" presId="urn:microsoft.com/office/officeart/2008/layout/HexagonCluster"/>
    <dgm:cxn modelId="{6BE13E1B-48D9-49CF-9CBE-6739C976AB7A}" type="presParOf" srcId="{2501FD11-927B-4F99-A3A6-DEA90F33E5F5}" destId="{7F3960D2-540D-4665-BC4E-DCDBC4769B81}" srcOrd="12" destOrd="0" presId="urn:microsoft.com/office/officeart/2008/layout/HexagonCluster"/>
    <dgm:cxn modelId="{9B7B47DC-112D-418A-B281-3F40C0A87F28}" type="presParOf" srcId="{7F3960D2-540D-4665-BC4E-DCDBC4769B81}" destId="{95E89332-7041-4ED8-85C6-B3BB20C590D9}" srcOrd="0" destOrd="0" presId="urn:microsoft.com/office/officeart/2008/layout/HexagonCluster"/>
    <dgm:cxn modelId="{CF65BC4A-338C-4E44-B2FF-565465184F30}" type="presParOf" srcId="{2501FD11-927B-4F99-A3A6-DEA90F33E5F5}" destId="{E92C54E4-830C-4F22-91F5-1DAB9A643804}" srcOrd="13" destOrd="0" presId="urn:microsoft.com/office/officeart/2008/layout/HexagonCluster"/>
    <dgm:cxn modelId="{3D3CD056-B0C2-44D0-8691-FACD33E29CD0}" type="presParOf" srcId="{E92C54E4-830C-4F22-91F5-1DAB9A643804}" destId="{F6D43639-249E-45E8-B0DA-07AAE243D3E7}" srcOrd="0" destOrd="0" presId="urn:microsoft.com/office/officeart/2008/layout/HexagonCluster"/>
    <dgm:cxn modelId="{D38C21ED-B8AC-4189-B5D7-C2BA426444E5}" type="presParOf" srcId="{2501FD11-927B-4F99-A3A6-DEA90F33E5F5}" destId="{72DB9929-3094-4DD0-A941-024835F029C1}" srcOrd="14" destOrd="0" presId="urn:microsoft.com/office/officeart/2008/layout/HexagonCluster"/>
    <dgm:cxn modelId="{42D98DF2-B094-46A0-AF90-20F53BB77713}" type="presParOf" srcId="{72DB9929-3094-4DD0-A941-024835F029C1}" destId="{67AB80E0-F970-4CE0-9D64-28DF34BC02C2}" srcOrd="0" destOrd="0" presId="urn:microsoft.com/office/officeart/2008/layout/HexagonCluster"/>
    <dgm:cxn modelId="{EBA602CD-8717-4B2C-B817-10BC013BFA24}" type="presParOf" srcId="{2501FD11-927B-4F99-A3A6-DEA90F33E5F5}" destId="{47FF5CC2-9C09-4CB8-AC15-17D32D013037}" srcOrd="15" destOrd="0" presId="urn:microsoft.com/office/officeart/2008/layout/HexagonCluster"/>
    <dgm:cxn modelId="{5BFB86FE-9595-44CF-B67A-A51F56614475}" type="presParOf" srcId="{47FF5CC2-9C09-4CB8-AC15-17D32D013037}" destId="{3DDFD1F5-1E64-4BF7-B2A2-0867519F85C1}" srcOrd="0" destOrd="0" presId="urn:microsoft.com/office/officeart/2008/layout/HexagonCluster"/>
    <dgm:cxn modelId="{64BECBD8-78C5-4FDF-8CAE-E10082FD468D}" type="presParOf" srcId="{2501FD11-927B-4F99-A3A6-DEA90F33E5F5}" destId="{364B3071-2630-43E6-8F8D-E1F5F90FDC86}" srcOrd="16" destOrd="0" presId="urn:microsoft.com/office/officeart/2008/layout/HexagonCluster"/>
    <dgm:cxn modelId="{8E80878B-51EF-4C99-A963-BC6A16691673}" type="presParOf" srcId="{364B3071-2630-43E6-8F8D-E1F5F90FDC86}" destId="{C75A3B20-D4C6-43C1-BCA1-51A67F564C90}" srcOrd="0" destOrd="0" presId="urn:microsoft.com/office/officeart/2008/layout/HexagonCluster"/>
    <dgm:cxn modelId="{19DB8411-A560-473F-946C-5AF10139E1BA}" type="presParOf" srcId="{2501FD11-927B-4F99-A3A6-DEA90F33E5F5}" destId="{39293382-6434-46DD-80EE-780F4455A15D}" srcOrd="17" destOrd="0" presId="urn:microsoft.com/office/officeart/2008/layout/HexagonCluster"/>
    <dgm:cxn modelId="{A998E8C0-35D2-4A49-AFE9-087B8D3AA545}" type="presParOf" srcId="{39293382-6434-46DD-80EE-780F4455A15D}" destId="{4D6671E7-E85A-475A-9918-25E9C6FA9246}" srcOrd="0" destOrd="0" presId="urn:microsoft.com/office/officeart/2008/layout/HexagonCluster"/>
    <dgm:cxn modelId="{1857AACD-6EDC-4429-ADA3-CC4185ACA2F2}" type="presParOf" srcId="{2501FD11-927B-4F99-A3A6-DEA90F33E5F5}" destId="{97E1FB03-D187-4708-AD0B-8D7E99279416}" srcOrd="18" destOrd="0" presId="urn:microsoft.com/office/officeart/2008/layout/HexagonCluster"/>
    <dgm:cxn modelId="{774DFC55-F8CB-45E4-8640-20E6FE3FD84E}" type="presParOf" srcId="{97E1FB03-D187-4708-AD0B-8D7E99279416}" destId="{F3D30E13-57D7-446F-AB15-4855D571B910}" srcOrd="0" destOrd="0" presId="urn:microsoft.com/office/officeart/2008/layout/HexagonCluster"/>
    <dgm:cxn modelId="{8B6251AF-396C-45B6-B1F6-DD7690899C4C}" type="presParOf" srcId="{2501FD11-927B-4F99-A3A6-DEA90F33E5F5}" destId="{86F12E6A-FC03-40C3-AF99-0A4BCE06F666}" srcOrd="19" destOrd="0" presId="urn:microsoft.com/office/officeart/2008/layout/HexagonCluster"/>
    <dgm:cxn modelId="{2AE39838-6415-479D-9E9C-57D7202C2522}" type="presParOf" srcId="{86F12E6A-FC03-40C3-AF99-0A4BCE06F666}" destId="{83A274F8-F3FA-424A-B223-F9C524B9F989}" srcOrd="0" destOrd="0" presId="urn:microsoft.com/office/officeart/2008/layout/HexagonCluster"/>
    <dgm:cxn modelId="{FF841202-EB94-4108-BA08-9C2248C38167}" type="presParOf" srcId="{2501FD11-927B-4F99-A3A6-DEA90F33E5F5}" destId="{0DA97E05-4D45-421D-B56C-4A9A6ECB196C}" srcOrd="20" destOrd="0" presId="urn:microsoft.com/office/officeart/2008/layout/HexagonCluster"/>
    <dgm:cxn modelId="{5F819875-BD01-4DCD-8044-B8ACB62778A5}" type="presParOf" srcId="{0DA97E05-4D45-421D-B56C-4A9A6ECB196C}" destId="{28E6F392-DC31-4702-88BA-1D9095988E54}" srcOrd="0" destOrd="0" presId="urn:microsoft.com/office/officeart/2008/layout/HexagonCluster"/>
    <dgm:cxn modelId="{667415E9-2F1B-4D52-B038-41A3587A0560}" type="presParOf" srcId="{2501FD11-927B-4F99-A3A6-DEA90F33E5F5}" destId="{BD20248A-7A82-44E1-BD24-33F756B11D4D}" srcOrd="21" destOrd="0" presId="urn:microsoft.com/office/officeart/2008/layout/HexagonCluster"/>
    <dgm:cxn modelId="{1DF8582B-3D17-4049-A966-61A638D88206}" type="presParOf" srcId="{BD20248A-7A82-44E1-BD24-33F756B11D4D}" destId="{93C6B838-70FB-4985-9661-2D06CC8FB767}" srcOrd="0" destOrd="0" presId="urn:microsoft.com/office/officeart/2008/layout/HexagonCluster"/>
    <dgm:cxn modelId="{E01FA251-1F2A-46A9-A9C7-F19F2183DB55}" type="presParOf" srcId="{2501FD11-927B-4F99-A3A6-DEA90F33E5F5}" destId="{D94092F6-D334-4493-9EEF-4520D7B72A6B}" srcOrd="22" destOrd="0" presId="urn:microsoft.com/office/officeart/2008/layout/HexagonCluster"/>
    <dgm:cxn modelId="{EAAED855-DE39-4ECC-9686-2421AEF61B55}" type="presParOf" srcId="{D94092F6-D334-4493-9EEF-4520D7B72A6B}" destId="{18123F74-9A3A-4C14-9F36-41602921E4C6}" srcOrd="0" destOrd="0" presId="urn:microsoft.com/office/officeart/2008/layout/HexagonCluster"/>
    <dgm:cxn modelId="{EC86DDCA-4381-499E-A146-1C34CEBA28EC}" type="presParOf" srcId="{2501FD11-927B-4F99-A3A6-DEA90F33E5F5}" destId="{D01BD5B0-B654-42D6-B58D-141E1AC46472}" srcOrd="23" destOrd="0" presId="urn:microsoft.com/office/officeart/2008/layout/HexagonCluster"/>
    <dgm:cxn modelId="{2C16CFBF-C15F-4FB3-B184-1374BD948052}" type="presParOf" srcId="{D01BD5B0-B654-42D6-B58D-141E1AC46472}" destId="{5A2A1526-A636-4D7F-8B27-456C790FBA4C}" srcOrd="0" destOrd="0" presId="urn:microsoft.com/office/officeart/2008/layout/HexagonCluster"/>
    <dgm:cxn modelId="{98E71A23-3695-4FA1-BD46-05DDB6ED7CE9}" type="presParOf" srcId="{2501FD11-927B-4F99-A3A6-DEA90F33E5F5}" destId="{57453C19-DB30-4A34-B12E-229E15E3DA2A}" srcOrd="24" destOrd="0" presId="urn:microsoft.com/office/officeart/2008/layout/HexagonCluster"/>
    <dgm:cxn modelId="{943E685C-3F89-445D-8070-59C42576F662}" type="presParOf" srcId="{57453C19-DB30-4A34-B12E-229E15E3DA2A}" destId="{28D67F84-BD4B-458B-834D-AA4E069FEF1B}" srcOrd="0" destOrd="0" presId="urn:microsoft.com/office/officeart/2008/layout/HexagonCluster"/>
    <dgm:cxn modelId="{E01E635C-B6AC-4D89-A6C1-1D66FB53BFED}" type="presParOf" srcId="{2501FD11-927B-4F99-A3A6-DEA90F33E5F5}" destId="{AB0FC59C-8D1E-4AA3-986D-CDD9398D03E0}" srcOrd="25" destOrd="0" presId="urn:microsoft.com/office/officeart/2008/layout/HexagonCluster"/>
    <dgm:cxn modelId="{4AE34283-6C9E-4E76-ABC9-48A048D119BC}" type="presParOf" srcId="{AB0FC59C-8D1E-4AA3-986D-CDD9398D03E0}" destId="{3441277D-67C4-47CC-BF9D-EC086E5ABD7F}" srcOrd="0" destOrd="0" presId="urn:microsoft.com/office/officeart/2008/layout/HexagonCluster"/>
    <dgm:cxn modelId="{B944D088-FCB1-4A8A-8AD6-16E4B0AE58D7}" type="presParOf" srcId="{2501FD11-927B-4F99-A3A6-DEA90F33E5F5}" destId="{D6EA330E-D341-4684-B001-7147C7EA3D03}" srcOrd="26" destOrd="0" presId="urn:microsoft.com/office/officeart/2008/layout/HexagonCluster"/>
    <dgm:cxn modelId="{2EB10BA2-6CB1-48E7-904C-D8A0FD21E3A7}" type="presParOf" srcId="{D6EA330E-D341-4684-B001-7147C7EA3D03}" destId="{B32B106B-B204-4C06-9859-11AC6C2310D5}" srcOrd="0" destOrd="0" presId="urn:microsoft.com/office/officeart/2008/layout/HexagonCluster"/>
    <dgm:cxn modelId="{B248EA99-B388-4D39-A2A5-4E74B89B8E08}" type="presParOf" srcId="{2501FD11-927B-4F99-A3A6-DEA90F33E5F5}" destId="{19374239-3B1E-4EC1-A31B-EE7F746673BF}" srcOrd="27" destOrd="0" presId="urn:microsoft.com/office/officeart/2008/layout/HexagonCluster"/>
    <dgm:cxn modelId="{FF037B73-7FF4-4F8C-A0CD-2599E7B5A738}" type="presParOf" srcId="{19374239-3B1E-4EC1-A31B-EE7F746673BF}" destId="{BA610922-C865-4B14-B243-8516DCFC6E99}" srcOrd="0" destOrd="0" presId="urn:microsoft.com/office/officeart/2008/layout/HexagonCluster"/>
    <dgm:cxn modelId="{017EE159-FACA-4DE8-9A1A-33545E10A04B}" type="presParOf" srcId="{2501FD11-927B-4F99-A3A6-DEA90F33E5F5}" destId="{1DBD432F-B226-4575-B37C-46C1EA49B94C}" srcOrd="28" destOrd="0" presId="urn:microsoft.com/office/officeart/2008/layout/HexagonCluster"/>
    <dgm:cxn modelId="{766A2CE8-7264-4F2D-B226-8DD8415660E7}" type="presParOf" srcId="{1DBD432F-B226-4575-B37C-46C1EA49B94C}" destId="{E5CC2466-7AB1-4DE7-B1DC-3B799DBD1506}" srcOrd="0" destOrd="0" presId="urn:microsoft.com/office/officeart/2008/layout/HexagonCluster"/>
    <dgm:cxn modelId="{ADD60BEC-9ADA-4F29-BC82-E64B4B090EFB}" type="presParOf" srcId="{2501FD11-927B-4F99-A3A6-DEA90F33E5F5}" destId="{5C744770-0013-477C-BC31-74884292B88A}" srcOrd="29" destOrd="0" presId="urn:microsoft.com/office/officeart/2008/layout/HexagonCluster"/>
    <dgm:cxn modelId="{7B671D29-856C-455E-A0E7-6F0749FDAC37}" type="presParOf" srcId="{5C744770-0013-477C-BC31-74884292B88A}" destId="{EE07A458-A3E0-4944-96F5-582F9E8DCE36}" srcOrd="0" destOrd="0" presId="urn:microsoft.com/office/officeart/2008/layout/HexagonCluster"/>
    <dgm:cxn modelId="{3C40297E-5284-4945-9DFB-FFC25BB5BAD6}" type="presParOf" srcId="{2501FD11-927B-4F99-A3A6-DEA90F33E5F5}" destId="{E97290B2-F760-46D6-83F6-B0D4134BA7E5}" srcOrd="30" destOrd="0" presId="urn:microsoft.com/office/officeart/2008/layout/HexagonCluster"/>
    <dgm:cxn modelId="{779E6473-0B9B-4EFA-84A5-9586143F6299}" type="presParOf" srcId="{E97290B2-F760-46D6-83F6-B0D4134BA7E5}" destId="{43F50B20-A81E-46EC-8576-84AACDB3A0AA}" srcOrd="0" destOrd="0" presId="urn:microsoft.com/office/officeart/2008/layout/HexagonCluster"/>
    <dgm:cxn modelId="{F6C1011B-5C3B-4DAA-88F3-9B65BC72C4DC}" type="presParOf" srcId="{2501FD11-927B-4F99-A3A6-DEA90F33E5F5}" destId="{6F05932C-C8B0-402A-AF27-9B2D760BF5D7}" srcOrd="31" destOrd="0" presId="urn:microsoft.com/office/officeart/2008/layout/HexagonCluster"/>
    <dgm:cxn modelId="{6AE359ED-7D87-44F2-9C25-845E81EF9428}" type="presParOf" srcId="{6F05932C-C8B0-402A-AF27-9B2D760BF5D7}" destId="{D900BF78-CABE-4CEE-884D-C80A5B073A0C}" srcOrd="0" destOrd="0" presId="urn:microsoft.com/office/officeart/2008/layout/HexagonCluster"/>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A47D-9BF8-465F-888E-8A5D29602FA7}">
      <dsp:nvSpPr>
        <dsp:cNvPr id="0" name=""/>
        <dsp:cNvSpPr/>
      </dsp:nvSpPr>
      <dsp:spPr>
        <a:xfrm>
          <a:off x="1144404" y="1990665"/>
          <a:ext cx="1330360" cy="1141957"/>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t>Use of Time</a:t>
          </a:r>
          <a:endParaRPr lang="en-US" sz="1400" b="1" kern="1200" dirty="0"/>
        </a:p>
      </dsp:txBody>
      <dsp:txXfrm>
        <a:off x="1350430" y="2167514"/>
        <a:ext cx="918308" cy="788259"/>
      </dsp:txXfrm>
    </dsp:sp>
    <dsp:sp modelId="{E55F6DD9-CDFB-43F6-AF3F-3AD07BFDB243}">
      <dsp:nvSpPr>
        <dsp:cNvPr id="0" name=""/>
        <dsp:cNvSpPr/>
      </dsp:nvSpPr>
      <dsp:spPr>
        <a:xfrm>
          <a:off x="1176353" y="2501415"/>
          <a:ext cx="154826" cy="133840"/>
        </a:xfrm>
        <a:prstGeom prst="hexagon">
          <a:avLst>
            <a:gd name="adj" fmla="val 25000"/>
            <a:gd name="vf" fmla="val 115470"/>
          </a:avLst>
        </a:prstGeom>
        <a:solidFill>
          <a:schemeClr val="accent2"/>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468D99-61C2-4A68-BFC9-36A5138B94F1}">
      <dsp:nvSpPr>
        <dsp:cNvPr id="0" name=""/>
        <dsp:cNvSpPr/>
      </dsp:nvSpPr>
      <dsp:spPr>
        <a:xfrm>
          <a:off x="0" y="1359458"/>
          <a:ext cx="1330360" cy="1141957"/>
        </a:xfrm>
        <a:prstGeom prst="hexagon">
          <a:avLst>
            <a:gd name="adj" fmla="val 25000"/>
            <a:gd name="vf" fmla="val 115470"/>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l="-3000" r="-3000"/>
          </a:stretch>
        </a:blip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FBE4BF-0047-4D98-816A-7423AF803EDF}">
      <dsp:nvSpPr>
        <dsp:cNvPr id="0" name=""/>
        <dsp:cNvSpPr/>
      </dsp:nvSpPr>
      <dsp:spPr>
        <a:xfrm>
          <a:off x="910936" y="2349874"/>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3F07B5-0910-4615-8BF0-6343ADF07D8E}">
      <dsp:nvSpPr>
        <dsp:cNvPr id="0" name=""/>
        <dsp:cNvSpPr/>
      </dsp:nvSpPr>
      <dsp:spPr>
        <a:xfrm>
          <a:off x="2288809" y="1356004"/>
          <a:ext cx="1330360" cy="1141957"/>
        </a:xfrm>
        <a:prstGeom prst="hexagon">
          <a:avLst>
            <a:gd name="adj" fmla="val 25000"/>
            <a:gd name="vf" fmla="val 11547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t>Facilities and Resources</a:t>
          </a:r>
          <a:endParaRPr lang="en-US" sz="1400" b="1" kern="1200" dirty="0"/>
        </a:p>
      </dsp:txBody>
      <dsp:txXfrm>
        <a:off x="2494835" y="1532853"/>
        <a:ext cx="918308" cy="788259"/>
      </dsp:txXfrm>
    </dsp:sp>
    <dsp:sp modelId="{FE83D214-8FF1-425F-8677-B33F4E8A00AB}">
      <dsp:nvSpPr>
        <dsp:cNvPr id="0" name=""/>
        <dsp:cNvSpPr/>
      </dsp:nvSpPr>
      <dsp:spPr>
        <a:xfrm>
          <a:off x="3204661" y="2343830"/>
          <a:ext cx="154826" cy="133840"/>
        </a:xfrm>
        <a:prstGeom prst="hexagon">
          <a:avLst>
            <a:gd name="adj" fmla="val 25000"/>
            <a:gd name="vf" fmla="val 11547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BC1CE58-ECCE-4028-9AC2-F082225FE304}">
      <dsp:nvSpPr>
        <dsp:cNvPr id="0" name=""/>
        <dsp:cNvSpPr/>
      </dsp:nvSpPr>
      <dsp:spPr>
        <a:xfrm>
          <a:off x="3434033" y="1988506"/>
          <a:ext cx="1330360" cy="1141957"/>
        </a:xfrm>
        <a:prstGeom prst="hexagon">
          <a:avLst>
            <a:gd name="adj" fmla="val 25000"/>
            <a:gd name="vf" fmla="val 115470"/>
          </a:avLst>
        </a:prstGeom>
        <a:blipFill dpi="0" rotWithShape="1">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l="1082" r="1082"/>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260625-313A-488C-8CEE-123150E86293}">
      <dsp:nvSpPr>
        <dsp:cNvPr id="0" name=""/>
        <dsp:cNvSpPr/>
      </dsp:nvSpPr>
      <dsp:spPr>
        <a:xfrm>
          <a:off x="3465981" y="2496666"/>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ED3EDE6-C6DA-4A6D-9230-2AE9D978B9D1}">
      <dsp:nvSpPr>
        <dsp:cNvPr id="0" name=""/>
        <dsp:cNvSpPr/>
      </dsp:nvSpPr>
      <dsp:spPr>
        <a:xfrm>
          <a:off x="1144404" y="728251"/>
          <a:ext cx="1330360" cy="1141957"/>
        </a:xfrm>
        <a:prstGeom prst="hexagon">
          <a:avLst>
            <a:gd name="adj" fmla="val 25000"/>
            <a:gd name="vf" fmla="val 11547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smtClean="0"/>
            <a:t>Community Support and Involvement</a:t>
          </a:r>
          <a:endParaRPr lang="en-US" sz="1200" b="1" kern="1200" dirty="0"/>
        </a:p>
      </dsp:txBody>
      <dsp:txXfrm>
        <a:off x="1350430" y="905100"/>
        <a:ext cx="918308" cy="788259"/>
      </dsp:txXfrm>
    </dsp:sp>
    <dsp:sp modelId="{B04CA60D-F946-4D58-940D-4696491C6D15}">
      <dsp:nvSpPr>
        <dsp:cNvPr id="0" name=""/>
        <dsp:cNvSpPr/>
      </dsp:nvSpPr>
      <dsp:spPr>
        <a:xfrm>
          <a:off x="2049606" y="743793"/>
          <a:ext cx="154826" cy="133840"/>
        </a:xfrm>
        <a:prstGeom prst="hexagon">
          <a:avLst>
            <a:gd name="adj" fmla="val 25000"/>
            <a:gd name="vf" fmla="val 115470"/>
          </a:avLst>
        </a:prstGeom>
        <a:solidFill>
          <a:schemeClr val="accent4"/>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9CBBD3-AD4C-4946-A6B7-58346A2BC5E4}">
      <dsp:nvSpPr>
        <dsp:cNvPr id="0" name=""/>
        <dsp:cNvSpPr/>
      </dsp:nvSpPr>
      <dsp:spPr>
        <a:xfrm>
          <a:off x="2288809" y="93158"/>
          <a:ext cx="1330360" cy="1141957"/>
        </a:xfrm>
        <a:prstGeom prst="hexagon">
          <a:avLst>
            <a:gd name="adj" fmla="val 25000"/>
            <a:gd name="vf" fmla="val 115470"/>
          </a:avLst>
        </a:prstGeom>
        <a:blipFill dpi="0" rotWithShape="1">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t="7336" b="7336"/>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B84FA4-C69F-49D4-9582-62A52F767C70}">
      <dsp:nvSpPr>
        <dsp:cNvPr id="0" name=""/>
        <dsp:cNvSpPr/>
      </dsp:nvSpPr>
      <dsp:spPr>
        <a:xfrm>
          <a:off x="2327311" y="599160"/>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E89332-7041-4ED8-85C6-B3BB20C590D9}">
      <dsp:nvSpPr>
        <dsp:cNvPr id="0" name=""/>
        <dsp:cNvSpPr/>
      </dsp:nvSpPr>
      <dsp:spPr>
        <a:xfrm>
          <a:off x="3434033" y="725660"/>
          <a:ext cx="1330360" cy="1141957"/>
        </a:xfrm>
        <a:prstGeom prst="hexagon">
          <a:avLst>
            <a:gd name="adj" fmla="val 25000"/>
            <a:gd name="vf" fmla="val 115470"/>
          </a:avLst>
        </a:prstGeom>
        <a:solidFill>
          <a:schemeClr val="accent6"/>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t>Managing Student Conduct</a:t>
          </a:r>
          <a:endParaRPr lang="en-US" sz="1400" b="1" kern="1200" dirty="0"/>
        </a:p>
      </dsp:txBody>
      <dsp:txXfrm>
        <a:off x="3640059" y="902509"/>
        <a:ext cx="918308" cy="788259"/>
      </dsp:txXfrm>
    </dsp:sp>
    <dsp:sp modelId="{F6D43639-249E-45E8-B0DA-07AAE243D3E7}">
      <dsp:nvSpPr>
        <dsp:cNvPr id="0" name=""/>
        <dsp:cNvSpPr/>
      </dsp:nvSpPr>
      <dsp:spPr>
        <a:xfrm>
          <a:off x="4584172" y="1231662"/>
          <a:ext cx="154826" cy="133840"/>
        </a:xfrm>
        <a:prstGeom prst="hexagon">
          <a:avLst>
            <a:gd name="adj" fmla="val 25000"/>
            <a:gd name="vf" fmla="val 115470"/>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7AB80E0-F970-4CE0-9D64-28DF34BC02C2}">
      <dsp:nvSpPr>
        <dsp:cNvPr id="0" name=""/>
        <dsp:cNvSpPr/>
      </dsp:nvSpPr>
      <dsp:spPr>
        <a:xfrm>
          <a:off x="4578438" y="1367661"/>
          <a:ext cx="1330360" cy="1141957"/>
        </a:xfrm>
        <a:prstGeom prst="hexagon">
          <a:avLst>
            <a:gd name="adj" fmla="val 25000"/>
            <a:gd name="vf" fmla="val 115470"/>
          </a:avLst>
        </a:prstGeom>
        <a:blipFill>
          <a:blip xmlns:r="http://schemas.openxmlformats.org/officeDocument/2006/relationships"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t="-6000" b="-6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FD1F5-1E64-4BF7-B2A2-0867519F85C1}">
      <dsp:nvSpPr>
        <dsp:cNvPr id="0" name=""/>
        <dsp:cNvSpPr/>
      </dsp:nvSpPr>
      <dsp:spPr>
        <a:xfrm>
          <a:off x="4837301" y="1388384"/>
          <a:ext cx="154826" cy="133840"/>
        </a:xfrm>
        <a:prstGeom prst="hexagon">
          <a:avLst>
            <a:gd name="adj" fmla="val 25000"/>
            <a:gd name="vf" fmla="val 11547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75A3B20-D4C6-43C1-BCA1-51A67F564C90}">
      <dsp:nvSpPr>
        <dsp:cNvPr id="0" name=""/>
        <dsp:cNvSpPr/>
      </dsp:nvSpPr>
      <dsp:spPr>
        <a:xfrm>
          <a:off x="4578438" y="105247"/>
          <a:ext cx="1330360" cy="1141957"/>
        </a:xfrm>
        <a:prstGeom prst="hexagon">
          <a:avLst>
            <a:gd name="adj" fmla="val 25000"/>
            <a:gd name="vf" fmla="val 115470"/>
          </a:avLst>
        </a:prstGeom>
        <a:solidFill>
          <a:schemeClr val="accent3"/>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t>Teacher </a:t>
          </a:r>
          <a:r>
            <a:rPr lang="en-US" sz="1350" b="1" kern="1200" dirty="0" smtClean="0"/>
            <a:t>Leadership</a:t>
          </a:r>
          <a:endParaRPr lang="en-US" sz="1350" b="1" kern="1200" dirty="0"/>
        </a:p>
      </dsp:txBody>
      <dsp:txXfrm>
        <a:off x="4784464" y="282096"/>
        <a:ext cx="918308" cy="788259"/>
      </dsp:txXfrm>
    </dsp:sp>
    <dsp:sp modelId="{4D6671E7-E85A-475A-9918-25E9C6FA9246}">
      <dsp:nvSpPr>
        <dsp:cNvPr id="0" name=""/>
        <dsp:cNvSpPr/>
      </dsp:nvSpPr>
      <dsp:spPr>
        <a:xfrm>
          <a:off x="5728577" y="617293"/>
          <a:ext cx="154826" cy="133840"/>
        </a:xfrm>
        <a:prstGeom prst="hexagon">
          <a:avLst>
            <a:gd name="adj" fmla="val 25000"/>
            <a:gd name="vf" fmla="val 11547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3D30E13-57D7-446F-AB15-4855D571B910}">
      <dsp:nvSpPr>
        <dsp:cNvPr id="0" name=""/>
        <dsp:cNvSpPr/>
      </dsp:nvSpPr>
      <dsp:spPr>
        <a:xfrm>
          <a:off x="5722843" y="742498"/>
          <a:ext cx="1330360" cy="1141957"/>
        </a:xfrm>
        <a:prstGeom prst="hexagon">
          <a:avLst>
            <a:gd name="adj" fmla="val 25000"/>
            <a:gd name="vf" fmla="val 115470"/>
          </a:avLst>
        </a:prstGeom>
        <a:blipFill dpi="0" rotWithShape="1">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t="2518" b="2518"/>
          </a:stretch>
        </a:blip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83A274F8-F3FA-424A-B223-F9C524B9F989}">
      <dsp:nvSpPr>
        <dsp:cNvPr id="0" name=""/>
        <dsp:cNvSpPr/>
      </dsp:nvSpPr>
      <dsp:spPr>
        <a:xfrm>
          <a:off x="5988259" y="767971"/>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E6F392-DC31-4702-88BA-1D9095988E54}">
      <dsp:nvSpPr>
        <dsp:cNvPr id="0" name=""/>
        <dsp:cNvSpPr/>
      </dsp:nvSpPr>
      <dsp:spPr>
        <a:xfrm>
          <a:off x="5722843" y="2003185"/>
          <a:ext cx="1330360" cy="1141957"/>
        </a:xfrm>
        <a:prstGeom prst="hexagon">
          <a:avLst>
            <a:gd name="adj" fmla="val 25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t>School </a:t>
          </a:r>
          <a:r>
            <a:rPr lang="en-US" sz="1350" b="1" kern="1200" dirty="0" smtClean="0"/>
            <a:t>Leadership</a:t>
          </a:r>
          <a:endParaRPr lang="en-US" sz="1350" b="1" kern="1200" dirty="0"/>
        </a:p>
      </dsp:txBody>
      <dsp:txXfrm>
        <a:off x="5928869" y="2180034"/>
        <a:ext cx="918308" cy="788259"/>
      </dsp:txXfrm>
    </dsp:sp>
    <dsp:sp modelId="{93C6B838-70FB-4985-9661-2D06CC8FB767}">
      <dsp:nvSpPr>
        <dsp:cNvPr id="0" name=""/>
        <dsp:cNvSpPr/>
      </dsp:nvSpPr>
      <dsp:spPr>
        <a:xfrm>
          <a:off x="5986621" y="3003531"/>
          <a:ext cx="154826" cy="133840"/>
        </a:xfrm>
        <a:prstGeom prst="hexagon">
          <a:avLst>
            <a:gd name="adj" fmla="val 25000"/>
            <a:gd name="vf" fmla="val 115470"/>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123F74-9A3A-4C14-9F36-41602921E4C6}">
      <dsp:nvSpPr>
        <dsp:cNvPr id="0" name=""/>
        <dsp:cNvSpPr/>
      </dsp:nvSpPr>
      <dsp:spPr>
        <a:xfrm>
          <a:off x="4578438" y="2628348"/>
          <a:ext cx="1330360" cy="1141957"/>
        </a:xfrm>
        <a:prstGeom prst="hexagon">
          <a:avLst>
            <a:gd name="adj" fmla="val 25000"/>
            <a:gd name="vf" fmla="val 115470"/>
          </a:avLst>
        </a:prstGeom>
        <a:blipFill dpi="0" rotWithShape="1">
          <a:blip xmlns:r="http://schemas.openxmlformats.org/officeDocument/2006/relationships"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t="1609" b="1609"/>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5A2A1526-A636-4D7F-8B27-456C790FBA4C}">
      <dsp:nvSpPr>
        <dsp:cNvPr id="0" name=""/>
        <dsp:cNvSpPr/>
      </dsp:nvSpPr>
      <dsp:spPr>
        <a:xfrm>
          <a:off x="5740046" y="3129600"/>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8D67F84-BD4B-458B-834D-AA4E069FEF1B}">
      <dsp:nvSpPr>
        <dsp:cNvPr id="0" name=""/>
        <dsp:cNvSpPr/>
      </dsp:nvSpPr>
      <dsp:spPr>
        <a:xfrm>
          <a:off x="2287990" y="2621440"/>
          <a:ext cx="1330360" cy="1141957"/>
        </a:xfrm>
        <a:prstGeom prst="hexagon">
          <a:avLst>
            <a:gd name="adj" fmla="val 25000"/>
            <a:gd name="vf" fmla="val 115470"/>
          </a:avLst>
        </a:prstGeom>
        <a:solidFill>
          <a:schemeClr val="accent1"/>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smtClean="0"/>
            <a:t>Professional </a:t>
          </a:r>
          <a:r>
            <a:rPr lang="en-US" sz="1100" b="1" kern="1200" dirty="0" smtClean="0"/>
            <a:t>Development</a:t>
          </a:r>
          <a:endParaRPr lang="en-US" sz="1100" b="1" kern="1200" dirty="0"/>
        </a:p>
      </dsp:txBody>
      <dsp:txXfrm>
        <a:off x="2494016" y="2798289"/>
        <a:ext cx="918308" cy="788259"/>
      </dsp:txXfrm>
    </dsp:sp>
    <dsp:sp modelId="{3441277D-67C4-47CC-BF9D-EC086E5ABD7F}">
      <dsp:nvSpPr>
        <dsp:cNvPr id="0" name=""/>
        <dsp:cNvSpPr/>
      </dsp:nvSpPr>
      <dsp:spPr>
        <a:xfrm>
          <a:off x="2326492" y="3127441"/>
          <a:ext cx="154826" cy="133840"/>
        </a:xfrm>
        <a:prstGeom prst="hexagon">
          <a:avLst>
            <a:gd name="adj" fmla="val 25000"/>
            <a:gd name="vf" fmla="val 11547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2B106B-B204-4C06-9859-11AC6C2310D5}">
      <dsp:nvSpPr>
        <dsp:cNvPr id="0" name=""/>
        <dsp:cNvSpPr/>
      </dsp:nvSpPr>
      <dsp:spPr>
        <a:xfrm>
          <a:off x="1143585" y="3256101"/>
          <a:ext cx="1330360" cy="1141957"/>
        </a:xfrm>
        <a:prstGeom prst="hexagon">
          <a:avLst>
            <a:gd name="adj" fmla="val 25000"/>
            <a:gd name="vf" fmla="val 115470"/>
          </a:avLst>
        </a:prstGeom>
        <a:blipFill>
          <a:blip xmlns:r="http://schemas.openxmlformats.org/officeDocument/2006/relationships"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l="-8000" r="-8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BA610922-C865-4B14-B243-8516DCFC6E99}">
      <dsp:nvSpPr>
        <dsp:cNvPr id="0" name=""/>
        <dsp:cNvSpPr/>
      </dsp:nvSpPr>
      <dsp:spPr>
        <a:xfrm>
          <a:off x="2048787" y="3272075"/>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CC2466-7AB1-4DE7-B1DC-3B799DBD1506}">
      <dsp:nvSpPr>
        <dsp:cNvPr id="0" name=""/>
        <dsp:cNvSpPr/>
      </dsp:nvSpPr>
      <dsp:spPr>
        <a:xfrm>
          <a:off x="6861513" y="2643027"/>
          <a:ext cx="1330360" cy="1141957"/>
        </a:xfrm>
        <a:prstGeom prst="hexagon">
          <a:avLst>
            <a:gd name="adj" fmla="val 25000"/>
            <a:gd name="vf" fmla="val 11547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en-US" sz="1200" b="1" kern="1200" dirty="0" smtClean="0"/>
            <a:t>Instructional Practices and Support</a:t>
          </a:r>
          <a:endParaRPr lang="en-US" sz="1200" b="1" kern="1200" dirty="0"/>
        </a:p>
      </dsp:txBody>
      <dsp:txXfrm>
        <a:off x="7067539" y="2819876"/>
        <a:ext cx="918308" cy="788259"/>
      </dsp:txXfrm>
    </dsp:sp>
    <dsp:sp modelId="{EE07A458-A3E0-4944-96F5-582F9E8DCE36}">
      <dsp:nvSpPr>
        <dsp:cNvPr id="0" name=""/>
        <dsp:cNvSpPr/>
      </dsp:nvSpPr>
      <dsp:spPr>
        <a:xfrm>
          <a:off x="7125292" y="3643373"/>
          <a:ext cx="154826" cy="133840"/>
        </a:xfrm>
        <a:prstGeom prst="hexagon">
          <a:avLst>
            <a:gd name="adj" fmla="val 25000"/>
            <a:gd name="vf" fmla="val 115470"/>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F50B20-A81E-46EC-8576-84AACDB3A0AA}">
      <dsp:nvSpPr>
        <dsp:cNvPr id="0" name=""/>
        <dsp:cNvSpPr/>
      </dsp:nvSpPr>
      <dsp:spPr>
        <a:xfrm>
          <a:off x="5717108" y="3268621"/>
          <a:ext cx="1330360" cy="1141957"/>
        </a:xfrm>
        <a:prstGeom prst="hexagon">
          <a:avLst>
            <a:gd name="adj" fmla="val 25000"/>
            <a:gd name="vf" fmla="val 115470"/>
          </a:avLst>
        </a:prstGeom>
        <a:blipFill dpi="0" rotWithShape="1">
          <a:blip xmlns:r="http://schemas.openxmlformats.org/officeDocument/2006/relationships"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t="6099" b="6099"/>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D900BF78-CABE-4CEE-884D-C80A5B073A0C}">
      <dsp:nvSpPr>
        <dsp:cNvPr id="0" name=""/>
        <dsp:cNvSpPr/>
      </dsp:nvSpPr>
      <dsp:spPr>
        <a:xfrm>
          <a:off x="6878716" y="3769874"/>
          <a:ext cx="154826" cy="133840"/>
        </a:xfrm>
        <a:prstGeom prst="hexagon">
          <a:avLst>
            <a:gd name="adj" fmla="val 25000"/>
            <a:gd name="vf" fmla="val 115470"/>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0.03774</cdr:x>
      <cdr:y>0.8638</cdr:y>
    </cdr:from>
    <cdr:to>
      <cdr:x>1</cdr:x>
      <cdr:y>1</cdr:y>
    </cdr:to>
    <cdr:sp macro="" textlink="">
      <cdr:nvSpPr>
        <cdr:cNvPr id="2" name="TextBox 1"/>
        <cdr:cNvSpPr txBox="1"/>
      </cdr:nvSpPr>
      <cdr:spPr>
        <a:xfrm xmlns:a="http://schemas.openxmlformats.org/drawingml/2006/main">
          <a:off x="323850" y="3352800"/>
          <a:ext cx="8258175" cy="528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2800" dirty="0" smtClean="0">
              <a:latin typeface="Arial Narrow" panose="020B0606020202030204" pitchFamily="34" charset="0"/>
            </a:rPr>
            <a:t> </a:t>
          </a:r>
          <a:r>
            <a:rPr lang="en-US" sz="2400" dirty="0" smtClean="0"/>
            <a:t>Elementary	       Middle		High	            Special</a:t>
          </a:r>
          <a:endParaRPr lang="en-US" sz="2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a:ea typeface="+mn-ea"/>
                <a:cs typeface="+mn-cs"/>
              </a:defRPr>
            </a:lvl1pPr>
          </a:lstStyle>
          <a:p>
            <a:pPr>
              <a:defRPr/>
            </a:pPr>
            <a:fld id="{09123C79-ABF4-B049-A72C-B5D3C1170E72}" type="slidenum">
              <a:rPr lang="en-US"/>
              <a:pPr>
                <a:defRPr/>
              </a:pPr>
              <a:t>‹#›</a:t>
            </a:fld>
            <a:endParaRPr lang="en-US" dirty="0"/>
          </a:p>
        </p:txBody>
      </p:sp>
    </p:spTree>
    <p:extLst>
      <p:ext uri="{BB962C8B-B14F-4D97-AF65-F5344CB8AC3E}">
        <p14:creationId xmlns:p14="http://schemas.microsoft.com/office/powerpoint/2010/main" val="1925834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Arial"/>
                <a:ea typeface="+mn-ea"/>
                <a:cs typeface="+mn-cs"/>
              </a:defRPr>
            </a:lvl1pPr>
          </a:lstStyle>
          <a:p>
            <a:pPr>
              <a:defRPr/>
            </a:pPr>
            <a:fld id="{B444252B-54A6-1A44-9577-C91D35E29C62}" type="datetime1">
              <a:rPr lang="en-US"/>
              <a:pPr>
                <a:defRPr/>
              </a:pPr>
              <a:t>5/9/16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Arial"/>
                <a:ea typeface="+mn-ea"/>
                <a:cs typeface="+mn-cs"/>
              </a:defRPr>
            </a:lvl1pPr>
          </a:lstStyle>
          <a:p>
            <a:pPr>
              <a:defRPr/>
            </a:pPr>
            <a:fld id="{E4EFB787-CE36-164F-BBEA-7337D2BF12A8}" type="slidenum">
              <a:rPr lang="en-US"/>
              <a:pPr>
                <a:defRPr/>
              </a:pPr>
              <a:t>‹#›</a:t>
            </a:fld>
            <a:endParaRPr lang="en-US" dirty="0"/>
          </a:p>
        </p:txBody>
      </p:sp>
    </p:spTree>
    <p:extLst>
      <p:ext uri="{BB962C8B-B14F-4D97-AF65-F5344CB8AC3E}">
        <p14:creationId xmlns:p14="http://schemas.microsoft.com/office/powerpoint/2010/main" val="40575922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Arial"/>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Arial"/>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Arial"/>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Arial"/>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Lindsey—introduce panelists</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a:t>
            </a:fld>
            <a:endParaRPr lang="en-US" dirty="0"/>
          </a:p>
        </p:txBody>
      </p:sp>
    </p:spTree>
    <p:extLst>
      <p:ext uri="{BB962C8B-B14F-4D97-AF65-F5344CB8AC3E}">
        <p14:creationId xmlns:p14="http://schemas.microsoft.com/office/powerpoint/2010/main" val="428875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10</a:t>
            </a:fld>
            <a:endParaRPr lang="en-US" dirty="0"/>
          </a:p>
        </p:txBody>
      </p:sp>
    </p:spTree>
    <p:extLst>
      <p:ext uri="{BB962C8B-B14F-4D97-AF65-F5344CB8AC3E}">
        <p14:creationId xmlns:p14="http://schemas.microsoft.com/office/powerpoint/2010/main" val="219278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11</a:t>
            </a:fld>
            <a:endParaRPr lang="en-US" dirty="0"/>
          </a:p>
        </p:txBody>
      </p:sp>
    </p:spTree>
    <p:extLst>
      <p:ext uri="{BB962C8B-B14F-4D97-AF65-F5344CB8AC3E}">
        <p14:creationId xmlns:p14="http://schemas.microsoft.com/office/powerpoint/2010/main" val="317169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 </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12</a:t>
            </a:fld>
            <a:endParaRPr lang="en-US" dirty="0"/>
          </a:p>
        </p:txBody>
      </p:sp>
    </p:spTree>
    <p:extLst>
      <p:ext uri="{BB962C8B-B14F-4D97-AF65-F5344CB8AC3E}">
        <p14:creationId xmlns:p14="http://schemas.microsoft.com/office/powerpoint/2010/main" val="396917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13</a:t>
            </a:fld>
            <a:endParaRPr lang="en-US" dirty="0"/>
          </a:p>
        </p:txBody>
      </p:sp>
    </p:spTree>
    <p:extLst>
      <p:ext uri="{BB962C8B-B14F-4D97-AF65-F5344CB8AC3E}">
        <p14:creationId xmlns:p14="http://schemas.microsoft.com/office/powerpoint/2010/main" val="381159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p>
          <a:p>
            <a:endParaRPr lang="en-US" dirty="0" smtClean="0"/>
          </a:p>
          <a:p>
            <a:r>
              <a:rPr lang="en-US" dirty="0" smtClean="0"/>
              <a:t>201</a:t>
            </a:r>
            <a:r>
              <a:rPr lang="en-US" baseline="0" dirty="0" smtClean="0"/>
              <a:t> Stats as reference only</a:t>
            </a:r>
            <a:endParaRPr lang="en-US" dirty="0" smtClean="0"/>
          </a:p>
          <a:p>
            <a:r>
              <a:rPr lang="en-US" sz="1200" dirty="0" smtClean="0"/>
              <a:t>Survey open-- 6 wks.</a:t>
            </a:r>
          </a:p>
          <a:p>
            <a:r>
              <a:rPr lang="en-US" sz="1200" dirty="0" smtClean="0"/>
              <a:t>19,373 responses (59.4%)</a:t>
            </a:r>
          </a:p>
          <a:p>
            <a:r>
              <a:rPr lang="en-US" sz="1200" dirty="0" smtClean="0"/>
              <a:t>17,418 Teachers</a:t>
            </a:r>
          </a:p>
          <a:p>
            <a:r>
              <a:rPr lang="en-US" sz="1200" dirty="0" smtClean="0"/>
              <a:t>588 Principals</a:t>
            </a:r>
          </a:p>
          <a:p>
            <a:r>
              <a:rPr lang="en-US" sz="1200" dirty="0" smtClean="0"/>
              <a:t>236 Assistant Principals</a:t>
            </a:r>
          </a:p>
          <a:p>
            <a:r>
              <a:rPr lang="en-US" sz="1200" dirty="0" smtClean="0"/>
              <a:t>1,131 Other staff</a:t>
            </a:r>
          </a:p>
          <a:p>
            <a:r>
              <a:rPr lang="en-US" sz="1200" dirty="0" smtClean="0"/>
              <a:t>117 schools w/100% response rate</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smtClean="0"/>
              <a:t>In 2014 784 of 1,265 schools (62%) met or exceeded 50% participation threshold w/at least 5 respondents</a:t>
            </a:r>
          </a:p>
          <a:p>
            <a:endParaRPr lang="en-US" dirty="0" smtClean="0"/>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a:t>
            </a:r>
            <a:r>
              <a:rPr lang="en-US" baseline="0" dirty="0" smtClean="0"/>
              <a:t> 2016 </a:t>
            </a:r>
            <a:r>
              <a:rPr lang="en-US" sz="1200" dirty="0" smtClean="0">
                <a:solidFill>
                  <a:schemeClr val="tx1"/>
                </a:solidFill>
              </a:rPr>
              <a:t>XXX of XXXX schools (XX%) met or exceeded XX% participation threshold w/at least X respondents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14</a:t>
            </a:fld>
            <a:endParaRPr lang="en-US" dirty="0"/>
          </a:p>
        </p:txBody>
      </p:sp>
    </p:spTree>
    <p:extLst>
      <p:ext uri="{BB962C8B-B14F-4D97-AF65-F5344CB8AC3E}">
        <p14:creationId xmlns:p14="http://schemas.microsoft.com/office/powerpoint/2010/main" val="3599814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15</a:t>
            </a:fld>
            <a:endParaRPr lang="en-US" dirty="0"/>
          </a:p>
        </p:txBody>
      </p:sp>
    </p:spTree>
    <p:extLst>
      <p:ext uri="{BB962C8B-B14F-4D97-AF65-F5344CB8AC3E}">
        <p14:creationId xmlns:p14="http://schemas.microsoft.com/office/powerpoint/2010/main" val="4205453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Hilda</a:t>
            </a:r>
          </a:p>
          <a:p>
            <a:pPr marL="342900" indent="-342900">
              <a:buFont typeface="Arial" panose="020B0604020202020204" pitchFamily="34" charset="0"/>
              <a:buChar char="•"/>
            </a:pPr>
            <a:r>
              <a:rPr lang="en-US" dirty="0" smtClean="0"/>
              <a:t>All calculations are done at the respondent level and then aggregated to school, district, and state level</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dirty="0" smtClean="0"/>
              <a:t>At the Item Level:</a:t>
            </a:r>
          </a:p>
          <a:p>
            <a:pPr marL="1028700" lvl="1" indent="-342900">
              <a:buFont typeface="Arial" panose="020B0604020202020204" pitchFamily="34" charset="0"/>
              <a:buChar char="•"/>
            </a:pPr>
            <a:r>
              <a:rPr lang="en-US" dirty="0" smtClean="0"/>
              <a:t>Percentage of respondents indicating ‘Agree’ or ‘Strongly Agree’ for the given survey question</a:t>
            </a:r>
          </a:p>
          <a:p>
            <a:pPr marL="1028700" lvl="1"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At the Construct Level:</a:t>
            </a:r>
          </a:p>
          <a:p>
            <a:pPr marL="1028700" lvl="1" indent="-342900">
              <a:buFont typeface="Arial" panose="020B0604020202020204" pitchFamily="34" charset="0"/>
              <a:buChar char="•"/>
            </a:pPr>
            <a:r>
              <a:rPr lang="en-US" dirty="0" smtClean="0"/>
              <a:t>Average rate of agreement across items within the given construct</a:t>
            </a:r>
          </a:p>
          <a:p>
            <a:pPr marL="1485900" lvl="2" indent="-342900">
              <a:buFont typeface="Arial" panose="020B0604020202020204" pitchFamily="34" charset="0"/>
              <a:buChar char="•"/>
            </a:pPr>
            <a:r>
              <a:rPr lang="en-US" dirty="0" smtClean="0"/>
              <a:t>Ex. Respondent indicates ‘Agree’ or ‘Strongly Agree’ for 4 out of 8 items within a construct, their Rate of Agreement (RA) for the given construct is 50%</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16</a:t>
            </a:fld>
            <a:endParaRPr lang="en-US" dirty="0"/>
          </a:p>
        </p:txBody>
      </p:sp>
    </p:spTree>
    <p:extLst>
      <p:ext uri="{BB962C8B-B14F-4D97-AF65-F5344CB8AC3E}">
        <p14:creationId xmlns:p14="http://schemas.microsoft.com/office/powerpoint/2010/main" val="3811598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p>
          <a:p>
            <a:r>
              <a:rPr lang="en-US" dirty="0" smtClean="0"/>
              <a:t>Construct</a:t>
            </a:r>
            <a:r>
              <a:rPr lang="en-US" baseline="0" dirty="0" smtClean="0"/>
              <a:t> </a:t>
            </a:r>
            <a:r>
              <a:rPr lang="en-US" dirty="0" smtClean="0"/>
              <a:t>Average= Average Rate of Agreement on the</a:t>
            </a:r>
            <a:r>
              <a:rPr lang="en-US" baseline="0" dirty="0" smtClean="0"/>
              <a:t> items that measure that construct</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17</a:t>
            </a:fld>
            <a:endParaRPr lang="en-US" dirty="0"/>
          </a:p>
        </p:txBody>
      </p:sp>
    </p:spTree>
    <p:extLst>
      <p:ext uri="{BB962C8B-B14F-4D97-AF65-F5344CB8AC3E}">
        <p14:creationId xmlns:p14="http://schemas.microsoft.com/office/powerpoint/2010/main" val="2828621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p>
          <a:p>
            <a:endParaRPr lang="en-US" dirty="0" smtClean="0"/>
          </a:p>
          <a:p>
            <a:r>
              <a:rPr lang="en-US" dirty="0" smtClean="0"/>
              <a:t>Now</a:t>
            </a:r>
            <a:r>
              <a:rPr lang="en-US" baseline="0" dirty="0" smtClean="0"/>
              <a:t> able to look at comparisons between 2014 and 2016 results</a:t>
            </a:r>
          </a:p>
          <a:p>
            <a:endParaRPr lang="en-US" dirty="0" smtClean="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18</a:t>
            </a:fld>
            <a:endParaRPr lang="en-US" dirty="0"/>
          </a:p>
        </p:txBody>
      </p:sp>
    </p:spTree>
    <p:extLst>
      <p:ext uri="{BB962C8B-B14F-4D97-AF65-F5344CB8AC3E}">
        <p14:creationId xmlns:p14="http://schemas.microsoft.com/office/powerpoint/2010/main" val="2828621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p>
          <a:p>
            <a:endParaRPr lang="en-US" dirty="0" smtClean="0"/>
          </a:p>
          <a:p>
            <a:r>
              <a:rPr lang="en-US" dirty="0" smtClean="0"/>
              <a:t>Critical to our overall</a:t>
            </a:r>
            <a:r>
              <a:rPr lang="en-US" baseline="0" dirty="0" smtClean="0"/>
              <a:t> goal of recruiting and retaining an effective education workforce</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19</a:t>
            </a:fld>
            <a:endParaRPr lang="en-US" dirty="0"/>
          </a:p>
        </p:txBody>
      </p:sp>
    </p:spTree>
    <p:extLst>
      <p:ext uri="{BB962C8B-B14F-4D97-AF65-F5344CB8AC3E}">
        <p14:creationId xmlns:p14="http://schemas.microsoft.com/office/powerpoint/2010/main" val="305418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Lindsey-review objectives</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a:t>
            </a:fld>
            <a:endParaRPr lang="en-US" dirty="0"/>
          </a:p>
        </p:txBody>
      </p:sp>
    </p:spTree>
    <p:extLst>
      <p:ext uri="{BB962C8B-B14F-4D97-AF65-F5344CB8AC3E}">
        <p14:creationId xmlns:p14="http://schemas.microsoft.com/office/powerpoint/2010/main" val="1051502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20</a:t>
            </a:fld>
            <a:endParaRPr lang="en-US" dirty="0"/>
          </a:p>
        </p:txBody>
      </p:sp>
    </p:spTree>
    <p:extLst>
      <p:ext uri="{BB962C8B-B14F-4D97-AF65-F5344CB8AC3E}">
        <p14:creationId xmlns:p14="http://schemas.microsoft.com/office/powerpoint/2010/main" val="1053310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21</a:t>
            </a:fld>
            <a:endParaRPr lang="en-US" dirty="0"/>
          </a:p>
        </p:txBody>
      </p:sp>
    </p:spTree>
    <p:extLst>
      <p:ext uri="{BB962C8B-B14F-4D97-AF65-F5344CB8AC3E}">
        <p14:creationId xmlns:p14="http://schemas.microsoft.com/office/powerpoint/2010/main" val="413447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22</a:t>
            </a:fld>
            <a:endParaRPr lang="en-US" dirty="0"/>
          </a:p>
        </p:txBody>
      </p:sp>
    </p:spTree>
    <p:extLst>
      <p:ext uri="{BB962C8B-B14F-4D97-AF65-F5344CB8AC3E}">
        <p14:creationId xmlns:p14="http://schemas.microsoft.com/office/powerpoint/2010/main" val="1579586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Hilda</a:t>
            </a:r>
          </a:p>
          <a:p>
            <a:endParaRPr lang="en-US" baseline="0" dirty="0" smtClean="0"/>
          </a:p>
          <a:p>
            <a:r>
              <a:rPr lang="en-US" baseline="0" dirty="0" smtClean="0"/>
              <a:t>Only </a:t>
            </a:r>
            <a:r>
              <a:rPr lang="en-US" baseline="0" dirty="0" smtClean="0"/>
              <a:t>2 other items decreased in rate of agreement from 2014 to 2016. </a:t>
            </a:r>
          </a:p>
          <a:p>
            <a:pPr marL="171450" indent="-171450">
              <a:buFont typeface="Arial" panose="020B0604020202020204" pitchFamily="34" charset="0"/>
              <a:buChar char="•"/>
            </a:pPr>
            <a:r>
              <a:rPr lang="en-US" dirty="0" smtClean="0"/>
              <a:t>The faculty work in a school environment that is safe. (-1.3%)</a:t>
            </a:r>
          </a:p>
          <a:p>
            <a:pPr marL="171450" indent="-171450">
              <a:buFont typeface="Arial" panose="020B0604020202020204" pitchFamily="34" charset="0"/>
              <a:buChar char="•"/>
            </a:pPr>
            <a:r>
              <a:rPr lang="en-US" dirty="0" smtClean="0"/>
              <a:t>The physical environment of classrooms in this school supports teaching and learning. (-1.0%)</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23</a:t>
            </a:fld>
            <a:endParaRPr lang="en-US" dirty="0"/>
          </a:p>
        </p:txBody>
      </p:sp>
    </p:spTree>
    <p:extLst>
      <p:ext uri="{BB962C8B-B14F-4D97-AF65-F5344CB8AC3E}">
        <p14:creationId xmlns:p14="http://schemas.microsoft.com/office/powerpoint/2010/main" val="1176267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24</a:t>
            </a:fld>
            <a:endParaRPr lang="en-US" dirty="0"/>
          </a:p>
        </p:txBody>
      </p:sp>
    </p:spTree>
    <p:extLst>
      <p:ext uri="{BB962C8B-B14F-4D97-AF65-F5344CB8AC3E}">
        <p14:creationId xmlns:p14="http://schemas.microsoft.com/office/powerpoint/2010/main" val="369744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Hilda</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25</a:t>
            </a:fld>
            <a:endParaRPr lang="en-US" dirty="0"/>
          </a:p>
        </p:txBody>
      </p:sp>
    </p:spTree>
    <p:extLst>
      <p:ext uri="{BB962C8B-B14F-4D97-AF65-F5344CB8AC3E}">
        <p14:creationId xmlns:p14="http://schemas.microsoft.com/office/powerpoint/2010/main" val="22576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Dawne</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26</a:t>
            </a:fld>
            <a:endParaRPr lang="en-US" dirty="0"/>
          </a:p>
        </p:txBody>
      </p:sp>
    </p:spTree>
    <p:extLst>
      <p:ext uri="{BB962C8B-B14F-4D97-AF65-F5344CB8AC3E}">
        <p14:creationId xmlns:p14="http://schemas.microsoft.com/office/powerpoint/2010/main" val="1044344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Dawne</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27</a:t>
            </a:fld>
            <a:endParaRPr lang="en-US" dirty="0"/>
          </a:p>
        </p:txBody>
      </p:sp>
    </p:spTree>
    <p:extLst>
      <p:ext uri="{BB962C8B-B14F-4D97-AF65-F5344CB8AC3E}">
        <p14:creationId xmlns:p14="http://schemas.microsoft.com/office/powerpoint/2010/main" val="120251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Hanna discuss intent and design</a:t>
            </a:r>
            <a:r>
              <a:rPr lang="en-US" baseline="0" dirty="0" smtClean="0"/>
              <a:t> of the toolkit.</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28</a:t>
            </a:fld>
            <a:endParaRPr lang="en-US" dirty="0"/>
          </a:p>
        </p:txBody>
      </p:sp>
    </p:spTree>
    <p:extLst>
      <p:ext uri="{BB962C8B-B14F-4D97-AF65-F5344CB8AC3E}">
        <p14:creationId xmlns:p14="http://schemas.microsoft.com/office/powerpoint/2010/main" val="1202510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Dawne</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29</a:t>
            </a:fld>
            <a:endParaRPr lang="en-US" dirty="0"/>
          </a:p>
        </p:txBody>
      </p:sp>
    </p:spTree>
    <p:extLst>
      <p:ext uri="{BB962C8B-B14F-4D97-AF65-F5344CB8AC3E}">
        <p14:creationId xmlns:p14="http://schemas.microsoft.com/office/powerpoint/2010/main" val="3464741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Lindsey—why important to</a:t>
            </a:r>
            <a:r>
              <a:rPr lang="en-US" baseline="0" dirty="0" smtClean="0"/>
              <a:t> the Governor</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a:t>
            </a:fld>
            <a:endParaRPr lang="en-US" dirty="0"/>
          </a:p>
        </p:txBody>
      </p:sp>
    </p:spTree>
    <p:extLst>
      <p:ext uri="{BB962C8B-B14F-4D97-AF65-F5344CB8AC3E}">
        <p14:creationId xmlns:p14="http://schemas.microsoft.com/office/powerpoint/2010/main" val="3773062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Dawne</a:t>
            </a:r>
            <a:r>
              <a:rPr lang="en-US" dirty="0" smtClean="0"/>
              <a:t> facilitate board discussion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30</a:t>
            </a:fld>
            <a:endParaRPr lang="en-US" dirty="0"/>
          </a:p>
        </p:txBody>
      </p:sp>
    </p:spTree>
    <p:extLst>
      <p:ext uri="{BB962C8B-B14F-4D97-AF65-F5344CB8AC3E}">
        <p14:creationId xmlns:p14="http://schemas.microsoft.com/office/powerpoint/2010/main" val="3464741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board members reference only</a:t>
            </a:r>
          </a:p>
          <a:p>
            <a:endParaRPr lang="en-US" dirty="0" smtClean="0"/>
          </a:p>
          <a:p>
            <a:r>
              <a:rPr lang="en-US" dirty="0" smtClean="0"/>
              <a:t>This</a:t>
            </a:r>
            <a:r>
              <a:rPr lang="en-US" baseline="0" dirty="0" smtClean="0"/>
              <a:t> </a:t>
            </a:r>
            <a:r>
              <a:rPr lang="en-US" baseline="0" dirty="0" smtClean="0"/>
              <a:t>section contains item level results for all constructs. </a:t>
            </a:r>
          </a:p>
          <a:p>
            <a:r>
              <a:rPr lang="en-US" baseline="0" dirty="0" smtClean="0"/>
              <a:t>This information shows variation within the constructs to help you identify specific areas of strength and opportunities for continued improvement.</a:t>
            </a:r>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31</a:t>
            </a:fld>
            <a:endParaRPr lang="en-US" dirty="0"/>
          </a:p>
        </p:txBody>
      </p:sp>
    </p:spTree>
    <p:extLst>
      <p:ext uri="{BB962C8B-B14F-4D97-AF65-F5344CB8AC3E}">
        <p14:creationId xmlns:p14="http://schemas.microsoft.com/office/powerpoint/2010/main" val="2046395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32</a:t>
            </a:fld>
            <a:endParaRPr lang="en-US" dirty="0"/>
          </a:p>
        </p:txBody>
      </p:sp>
    </p:spTree>
    <p:extLst>
      <p:ext uri="{BB962C8B-B14F-4D97-AF65-F5344CB8AC3E}">
        <p14:creationId xmlns:p14="http://schemas.microsoft.com/office/powerpoint/2010/main" val="16627140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33</a:t>
            </a:fld>
            <a:endParaRPr lang="en-US" dirty="0"/>
          </a:p>
        </p:txBody>
      </p:sp>
    </p:spTree>
    <p:extLst>
      <p:ext uri="{BB962C8B-B14F-4D97-AF65-F5344CB8AC3E}">
        <p14:creationId xmlns:p14="http://schemas.microsoft.com/office/powerpoint/2010/main" val="1144816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34</a:t>
            </a:fld>
            <a:endParaRPr lang="en-US" dirty="0"/>
          </a:p>
        </p:txBody>
      </p:sp>
    </p:spTree>
    <p:extLst>
      <p:ext uri="{BB962C8B-B14F-4D97-AF65-F5344CB8AC3E}">
        <p14:creationId xmlns:p14="http://schemas.microsoft.com/office/powerpoint/2010/main" val="258611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35</a:t>
            </a:fld>
            <a:endParaRPr lang="en-US" dirty="0"/>
          </a:p>
        </p:txBody>
      </p:sp>
    </p:spTree>
    <p:extLst>
      <p:ext uri="{BB962C8B-B14F-4D97-AF65-F5344CB8AC3E}">
        <p14:creationId xmlns:p14="http://schemas.microsoft.com/office/powerpoint/2010/main" val="2399690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36</a:t>
            </a:fld>
            <a:endParaRPr lang="en-US" dirty="0"/>
          </a:p>
        </p:txBody>
      </p:sp>
    </p:spTree>
    <p:extLst>
      <p:ext uri="{BB962C8B-B14F-4D97-AF65-F5344CB8AC3E}">
        <p14:creationId xmlns:p14="http://schemas.microsoft.com/office/powerpoint/2010/main" val="2649436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37</a:t>
            </a:fld>
            <a:endParaRPr lang="en-US" dirty="0"/>
          </a:p>
        </p:txBody>
      </p:sp>
    </p:spTree>
    <p:extLst>
      <p:ext uri="{BB962C8B-B14F-4D97-AF65-F5344CB8AC3E}">
        <p14:creationId xmlns:p14="http://schemas.microsoft.com/office/powerpoint/2010/main" val="287798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38</a:t>
            </a:fld>
            <a:endParaRPr lang="en-US" dirty="0"/>
          </a:p>
        </p:txBody>
      </p:sp>
    </p:spTree>
    <p:extLst>
      <p:ext uri="{BB962C8B-B14F-4D97-AF65-F5344CB8AC3E}">
        <p14:creationId xmlns:p14="http://schemas.microsoft.com/office/powerpoint/2010/main" val="1313619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39</a:t>
            </a:fld>
            <a:endParaRPr lang="en-US" dirty="0"/>
          </a:p>
        </p:txBody>
      </p:sp>
    </p:spTree>
    <p:extLst>
      <p:ext uri="{BB962C8B-B14F-4D97-AF65-F5344CB8AC3E}">
        <p14:creationId xmlns:p14="http://schemas.microsoft.com/office/powerpoint/2010/main" val="91685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4</a:t>
            </a:fld>
            <a:endParaRPr lang="en-US" dirty="0"/>
          </a:p>
        </p:txBody>
      </p:sp>
    </p:spTree>
    <p:extLst>
      <p:ext uri="{BB962C8B-B14F-4D97-AF65-F5344CB8AC3E}">
        <p14:creationId xmlns:p14="http://schemas.microsoft.com/office/powerpoint/2010/main" val="4128311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For board members reference only</a:t>
            </a:r>
          </a:p>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40</a:t>
            </a:fld>
            <a:endParaRPr lang="en-US" dirty="0"/>
          </a:p>
        </p:txBody>
      </p:sp>
    </p:spTree>
    <p:extLst>
      <p:ext uri="{BB962C8B-B14F-4D97-AF65-F5344CB8AC3E}">
        <p14:creationId xmlns:p14="http://schemas.microsoft.com/office/powerpoint/2010/main" val="3648472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41</a:t>
            </a:fld>
            <a:endParaRPr lang="en-US" dirty="0"/>
          </a:p>
        </p:txBody>
      </p:sp>
    </p:spTree>
    <p:extLst>
      <p:ext uri="{BB962C8B-B14F-4D97-AF65-F5344CB8AC3E}">
        <p14:creationId xmlns:p14="http://schemas.microsoft.com/office/powerpoint/2010/main" val="370120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5</a:t>
            </a:fld>
            <a:endParaRPr lang="en-US" dirty="0"/>
          </a:p>
        </p:txBody>
      </p:sp>
    </p:spTree>
    <p:extLst>
      <p:ext uri="{BB962C8B-B14F-4D97-AF65-F5344CB8AC3E}">
        <p14:creationId xmlns:p14="http://schemas.microsoft.com/office/powerpoint/2010/main" val="377306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6</a:t>
            </a:fld>
            <a:endParaRPr lang="en-US" dirty="0"/>
          </a:p>
        </p:txBody>
      </p:sp>
    </p:spTree>
    <p:extLst>
      <p:ext uri="{BB962C8B-B14F-4D97-AF65-F5344CB8AC3E}">
        <p14:creationId xmlns:p14="http://schemas.microsoft.com/office/powerpoint/2010/main" val="2654009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7</a:t>
            </a:fld>
            <a:endParaRPr lang="en-US" dirty="0"/>
          </a:p>
        </p:txBody>
      </p:sp>
    </p:spTree>
    <p:extLst>
      <p:ext uri="{BB962C8B-B14F-4D97-AF65-F5344CB8AC3E}">
        <p14:creationId xmlns:p14="http://schemas.microsoft.com/office/powerpoint/2010/main" val="133328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8</a:t>
            </a:fld>
            <a:endParaRPr lang="en-US" dirty="0"/>
          </a:p>
        </p:txBody>
      </p:sp>
    </p:spTree>
    <p:extLst>
      <p:ext uri="{BB962C8B-B14F-4D97-AF65-F5344CB8AC3E}">
        <p14:creationId xmlns:p14="http://schemas.microsoft.com/office/powerpoint/2010/main" val="199862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Dawn</a:t>
            </a:r>
            <a:endParaRPr lang="en-US" dirty="0"/>
          </a:p>
        </p:txBody>
      </p:sp>
      <p:sp>
        <p:nvSpPr>
          <p:cNvPr id="4" name="Slide Number Placeholder 3"/>
          <p:cNvSpPr>
            <a:spLocks noGrp="1"/>
          </p:cNvSpPr>
          <p:nvPr>
            <p:ph type="sldNum" sz="quarter" idx="10"/>
          </p:nvPr>
        </p:nvSpPr>
        <p:spPr/>
        <p:txBody>
          <a:bodyPr/>
          <a:lstStyle/>
          <a:p>
            <a:pPr>
              <a:defRPr/>
            </a:pPr>
            <a:fld id="{E4EFB787-CE36-164F-BBEA-7337D2BF12A8}" type="slidenum">
              <a:rPr lang="en-US" smtClean="0"/>
              <a:pPr>
                <a:defRPr/>
              </a:pPr>
              <a:t>9</a:t>
            </a:fld>
            <a:endParaRPr lang="en-US" dirty="0"/>
          </a:p>
        </p:txBody>
      </p:sp>
    </p:spTree>
    <p:extLst>
      <p:ext uri="{BB962C8B-B14F-4D97-AF65-F5344CB8AC3E}">
        <p14:creationId xmlns:p14="http://schemas.microsoft.com/office/powerpoint/2010/main" val="234395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993900" y="1854200"/>
            <a:ext cx="6388100" cy="1447800"/>
          </a:xfrm>
        </p:spPr>
        <p:txBody>
          <a:bodyPr anchor="ctr">
            <a:normAutofit/>
          </a:bodyPr>
          <a:lstStyle>
            <a:lvl1pPr algn="l">
              <a:defRPr sz="4000" b="1" cap="none" baseline="0">
                <a:solidFill>
                  <a:srgbClr val="791078"/>
                </a:solidFill>
              </a:defRPr>
            </a:lvl1pPr>
          </a:lstStyle>
          <a:p>
            <a:r>
              <a:rPr lang="en-US" dirty="0" smtClean="0"/>
              <a:t>Click To Edit Title</a:t>
            </a:r>
            <a:endParaRPr lang="en-US" dirty="0"/>
          </a:p>
        </p:txBody>
      </p:sp>
      <p:sp>
        <p:nvSpPr>
          <p:cNvPr id="9" name="Text Placeholder 8"/>
          <p:cNvSpPr>
            <a:spLocks noGrp="1"/>
          </p:cNvSpPr>
          <p:nvPr>
            <p:ph type="body" sz="quarter" idx="10" hasCustomPrompt="1"/>
          </p:nvPr>
        </p:nvSpPr>
        <p:spPr>
          <a:xfrm>
            <a:off x="1701800" y="4673600"/>
            <a:ext cx="6680200" cy="1460500"/>
          </a:xfrm>
        </p:spPr>
        <p:txBody>
          <a:bodyPr>
            <a:noAutofit/>
          </a:bodyPr>
          <a:lstStyle>
            <a:lvl1pPr marL="0" indent="0" algn="r">
              <a:lnSpc>
                <a:spcPct val="100000"/>
              </a:lnSpc>
              <a:spcBef>
                <a:spcPts val="0"/>
              </a:spcBef>
              <a:spcAft>
                <a:spcPts val="400"/>
              </a:spcAft>
              <a:buNone/>
              <a:defRPr sz="1700" baseline="0">
                <a:solidFill>
                  <a:srgbClr val="863094"/>
                </a:solidFill>
                <a:latin typeface="Century Gothic"/>
                <a:ea typeface="Century Gothic" charset="0"/>
                <a:cs typeface="Century Gothic"/>
              </a:defRPr>
            </a:lvl1pPr>
            <a:lvl2pPr algn="r">
              <a:defRPr sz="1600">
                <a:latin typeface="Century Gothic" charset="0"/>
                <a:ea typeface="Century Gothic" charset="0"/>
                <a:cs typeface="Century Gothic" charset="0"/>
              </a:defRPr>
            </a:lvl2pPr>
            <a:lvl3pPr algn="r">
              <a:defRPr sz="1600">
                <a:latin typeface="Century Gothic" charset="0"/>
                <a:ea typeface="Century Gothic" charset="0"/>
                <a:cs typeface="Century Gothic" charset="0"/>
              </a:defRPr>
            </a:lvl3pPr>
            <a:lvl4pPr algn="r">
              <a:defRPr sz="1600">
                <a:latin typeface="Century Gothic" charset="0"/>
                <a:ea typeface="Century Gothic" charset="0"/>
                <a:cs typeface="Century Gothic" charset="0"/>
              </a:defRPr>
            </a:lvl4pPr>
            <a:lvl5pPr algn="r">
              <a:defRPr sz="1600">
                <a:latin typeface="Century Gothic" charset="0"/>
                <a:ea typeface="Century Gothic" charset="0"/>
                <a:cs typeface="Century Gothic" charset="0"/>
              </a:defRPr>
            </a:lvl5pPr>
          </a:lstStyle>
          <a:p>
            <a:pPr lvl="0"/>
            <a:r>
              <a:rPr lang="en-US" dirty="0" smtClean="0"/>
              <a:t>Presenter Name, Title</a:t>
            </a:r>
          </a:p>
        </p:txBody>
      </p:sp>
    </p:spTree>
    <p:extLst>
      <p:ext uri="{BB962C8B-B14F-4D97-AF65-F5344CB8AC3E}">
        <p14:creationId xmlns:p14="http://schemas.microsoft.com/office/powerpoint/2010/main" val="151979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y Connecte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901700" y="656036"/>
            <a:ext cx="7464378" cy="815608"/>
          </a:xfrm>
          <a:prstGeom prst="rect">
            <a:avLst/>
          </a:prstGeom>
          <a:noFill/>
        </p:spPr>
        <p:txBody>
          <a:bodyPr wrap="square" rtlCol="0">
            <a:spAutoFit/>
          </a:bodyPr>
          <a:lstStyle/>
          <a:p>
            <a:r>
              <a:rPr lang="en-US" sz="4700" b="1" dirty="0" smtClean="0">
                <a:solidFill>
                  <a:srgbClr val="53A3B4"/>
                </a:solidFill>
                <a:latin typeface="Arial" charset="0"/>
                <a:ea typeface="Arial" charset="0"/>
                <a:cs typeface="Arial" charset="0"/>
              </a:rPr>
              <a:t>STAY CONNECTED</a:t>
            </a:r>
            <a:endParaRPr lang="en-US" sz="4700" b="1" dirty="0">
              <a:solidFill>
                <a:srgbClr val="53A3B4"/>
              </a:solidFill>
              <a:latin typeface="Arial" charset="0"/>
              <a:ea typeface="Arial" charset="0"/>
              <a:cs typeface="Arial" charset="0"/>
            </a:endParaRPr>
          </a:p>
        </p:txBody>
      </p:sp>
      <p:pic>
        <p:nvPicPr>
          <p:cNvPr id="4" name="Picture 3" descr="NTCLogopur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2781300"/>
            <a:ext cx="1295400" cy="1295400"/>
          </a:xfrm>
          <a:prstGeom prst="rect">
            <a:avLst/>
          </a:prstGeom>
        </p:spPr>
      </p:pic>
    </p:spTree>
    <p:extLst>
      <p:ext uri="{BB962C8B-B14F-4D97-AF65-F5344CB8AC3E}">
        <p14:creationId xmlns:p14="http://schemas.microsoft.com/office/powerpoint/2010/main" val="106784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General NTC Blank">
    <p:spTree>
      <p:nvGrpSpPr>
        <p:cNvPr id="1" name=""/>
        <p:cNvGrpSpPr/>
        <p:nvPr/>
      </p:nvGrpSpPr>
      <p:grpSpPr>
        <a:xfrm>
          <a:off x="0" y="0"/>
          <a:ext cx="0" cy="0"/>
          <a:chOff x="0" y="0"/>
          <a:chExt cx="0" cy="0"/>
        </a:xfrm>
      </p:grpSpPr>
      <p:sp>
        <p:nvSpPr>
          <p:cNvPr id="2" name="Rectangle 1"/>
          <p:cNvSpPr/>
          <p:nvPr userDrawn="1"/>
        </p:nvSpPr>
        <p:spPr>
          <a:xfrm>
            <a:off x="2773244" y="6400800"/>
            <a:ext cx="4516557"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364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38A6216-BB33-654C-8742-7CE088AF30AC}" type="datetimeFigureOut">
              <a:rPr lang="en-US" smtClean="0"/>
              <a:t>5/9/16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2D97B-8FE7-6E42-AF9C-E0E8B9829C4F}" type="slidenum">
              <a:rPr lang="en-US" smtClean="0"/>
              <a:t>‹#›</a:t>
            </a:fld>
            <a:endParaRPr lang="en-US"/>
          </a:p>
        </p:txBody>
      </p:sp>
    </p:spTree>
    <p:extLst>
      <p:ext uri="{BB962C8B-B14F-4D97-AF65-F5344CB8AC3E}">
        <p14:creationId xmlns:p14="http://schemas.microsoft.com/office/powerpoint/2010/main" val="666335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rotWithShape="1">
          <a:gsLst>
            <a:gs pos="25000">
              <a:schemeClr val="bg2"/>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Picture 6" descr="NTC_logo_rev.eps"/>
          <p:cNvPicPr>
            <a:picLocks noChangeAspect="1"/>
          </p:cNvPicPr>
          <p:nvPr/>
        </p:nvPicPr>
        <p:blipFill>
          <a:blip r:embed="rId2"/>
          <a:srcRect/>
          <a:stretch>
            <a:fillRect/>
          </a:stretch>
        </p:blipFill>
        <p:spPr bwMode="auto">
          <a:xfrm>
            <a:off x="455613" y="515938"/>
            <a:ext cx="2967037" cy="1250950"/>
          </a:xfrm>
          <a:prstGeom prst="rect">
            <a:avLst/>
          </a:prstGeom>
          <a:noFill/>
          <a:ln w="9525">
            <a:noFill/>
            <a:miter lim="800000"/>
            <a:headEnd/>
            <a:tailEnd/>
          </a:ln>
        </p:spPr>
      </p:pic>
      <p:sp>
        <p:nvSpPr>
          <p:cNvPr id="2" name="Title 1"/>
          <p:cNvSpPr>
            <a:spLocks noGrp="1"/>
          </p:cNvSpPr>
          <p:nvPr>
            <p:ph type="ctrTitle"/>
          </p:nvPr>
        </p:nvSpPr>
        <p:spPr>
          <a:xfrm>
            <a:off x="685800" y="1834080"/>
            <a:ext cx="7772400" cy="1470025"/>
          </a:xfrm>
        </p:spPr>
        <p:txBody>
          <a:bodyPr anchor="b">
            <a:noAutofit/>
          </a:bodyPr>
          <a:lstStyle>
            <a:lvl1pPr algn="r">
              <a:lnSpc>
                <a:spcPts val="5300"/>
              </a:lnSpc>
              <a:defRPr sz="5000" b="0" i="0" cap="none" spc="0" baseline="0">
                <a:ln>
                  <a:noFill/>
                </a:ln>
                <a:solidFill>
                  <a:schemeClr val="tx1"/>
                </a:solidFill>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45917"/>
            <a:ext cx="7772400" cy="1261550"/>
          </a:xfrm>
        </p:spPr>
        <p:txBody>
          <a:bodyPr/>
          <a:lstStyle>
            <a:lvl1pPr marL="0" indent="0" algn="r">
              <a:buNone/>
              <a:defRPr baseline="0">
                <a:solidFill>
                  <a:srgbClr val="D8FC7B"/>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2" name="Text Placeholder 21"/>
          <p:cNvSpPr>
            <a:spLocks noGrp="1"/>
          </p:cNvSpPr>
          <p:nvPr>
            <p:ph type="body" sz="quarter" idx="10"/>
          </p:nvPr>
        </p:nvSpPr>
        <p:spPr>
          <a:xfrm>
            <a:off x="685800" y="4817532"/>
            <a:ext cx="7772400" cy="397405"/>
          </a:xfrm>
        </p:spPr>
        <p:txBody>
          <a:bodyPr anchor="ctr">
            <a:normAutofit/>
          </a:bodyPr>
          <a:lstStyle>
            <a:lvl1pPr algn="r">
              <a:buFontTx/>
              <a:buNone/>
              <a:defRPr sz="2000" baseline="0">
                <a:solidFill>
                  <a:schemeClr val="tx1"/>
                </a:solidFill>
              </a:defRPr>
            </a:lvl1pPr>
          </a:lstStyle>
          <a:p>
            <a:pPr lvl="0"/>
            <a:r>
              <a:rPr lang="en-US" smtClean="0"/>
              <a:t>Click to edit Master text styles</a:t>
            </a:r>
          </a:p>
        </p:txBody>
      </p:sp>
      <p:sp>
        <p:nvSpPr>
          <p:cNvPr id="26" name="Text Placeholder 25"/>
          <p:cNvSpPr>
            <a:spLocks noGrp="1"/>
          </p:cNvSpPr>
          <p:nvPr>
            <p:ph type="body" sz="quarter" idx="11"/>
          </p:nvPr>
        </p:nvSpPr>
        <p:spPr>
          <a:xfrm>
            <a:off x="685800" y="5326063"/>
            <a:ext cx="7772400" cy="820737"/>
          </a:xfrm>
        </p:spPr>
        <p:txBody>
          <a:bodyPr anchor="ctr">
            <a:normAutofit/>
          </a:bodyPr>
          <a:lstStyle>
            <a:lvl1pPr algn="r">
              <a:buFontTx/>
              <a:buNone/>
              <a:defRPr sz="2000" baseline="0">
                <a:solidFill>
                  <a:schemeClr val="tx1"/>
                </a:solidFill>
              </a:defRPr>
            </a:lvl1pPr>
          </a:lstStyle>
          <a:p>
            <a:pPr lvl="0"/>
            <a:r>
              <a:rPr lang="en-US" smtClean="0"/>
              <a:t>Click to edit Master text styles</a:t>
            </a:r>
          </a:p>
        </p:txBody>
      </p:sp>
      <p:pic>
        <p:nvPicPr>
          <p:cNvPr id="7" name="Picture 6" descr="NTC_logo_rev.eps"/>
          <p:cNvPicPr>
            <a:picLocks noChangeAspect="1"/>
          </p:cNvPicPr>
          <p:nvPr userDrawn="1"/>
        </p:nvPicPr>
        <p:blipFill>
          <a:blip r:embed="rId2"/>
          <a:srcRect/>
          <a:stretch>
            <a:fillRect/>
          </a:stretch>
        </p:blipFill>
        <p:spPr bwMode="auto">
          <a:xfrm>
            <a:off x="455613" y="515938"/>
            <a:ext cx="2967037" cy="1250950"/>
          </a:xfrm>
          <a:prstGeom prst="rect">
            <a:avLst/>
          </a:prstGeom>
          <a:noFill/>
          <a:ln w="9525">
            <a:noFill/>
            <a:miter lim="800000"/>
            <a:headEnd/>
            <a:tailEnd/>
          </a:ln>
        </p:spPr>
      </p:pic>
    </p:spTree>
    <p:extLst>
      <p:ext uri="{BB962C8B-B14F-4D97-AF65-F5344CB8AC3E}">
        <p14:creationId xmlns:p14="http://schemas.microsoft.com/office/powerpoint/2010/main" val="187593154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Callout Slide">
    <p:bg>
      <p:bgPr>
        <a:solidFill>
          <a:schemeClr val="accent3"/>
        </a:solidFill>
        <a:effectLst/>
      </p:bgPr>
    </p:bg>
    <p:spTree>
      <p:nvGrpSpPr>
        <p:cNvPr id="1" name=""/>
        <p:cNvGrpSpPr/>
        <p:nvPr/>
      </p:nvGrpSpPr>
      <p:grpSpPr>
        <a:xfrm>
          <a:off x="0" y="0"/>
          <a:ext cx="0" cy="0"/>
          <a:chOff x="0" y="0"/>
          <a:chExt cx="0" cy="0"/>
        </a:xfrm>
      </p:grpSpPr>
      <p:pic>
        <p:nvPicPr>
          <p:cNvPr id="3" name="Picture 6" descr="NTC_logo_rev.eps"/>
          <p:cNvPicPr>
            <a:picLocks noChangeAspect="1"/>
          </p:cNvPicPr>
          <p:nvPr/>
        </p:nvPicPr>
        <p:blipFill>
          <a:blip r:embed="rId2"/>
          <a:srcRect/>
          <a:stretch>
            <a:fillRect/>
          </a:stretch>
        </p:blipFill>
        <p:spPr bwMode="auto">
          <a:xfrm>
            <a:off x="7370763" y="6116638"/>
            <a:ext cx="1316037" cy="554037"/>
          </a:xfrm>
          <a:prstGeom prst="rect">
            <a:avLst/>
          </a:prstGeom>
          <a:noFill/>
          <a:ln w="9525">
            <a:noFill/>
            <a:miter lim="800000"/>
            <a:headEnd/>
            <a:tailEnd/>
          </a:ln>
        </p:spPr>
      </p:pic>
      <p:sp>
        <p:nvSpPr>
          <p:cNvPr id="4" name="TextBox 3"/>
          <p:cNvSpPr txBox="1"/>
          <p:nvPr userDrawn="1"/>
        </p:nvSpPr>
        <p:spPr>
          <a:xfrm>
            <a:off x="449263" y="6459538"/>
            <a:ext cx="3233737" cy="323850"/>
          </a:xfrm>
          <a:prstGeom prst="rect">
            <a:avLst/>
          </a:prstGeom>
          <a:noFill/>
        </p:spPr>
        <p:txBody>
          <a:bodyPr>
            <a:spAutoFit/>
          </a:bodyPr>
          <a:lstStyle/>
          <a:p>
            <a:pPr fontAlgn="auto">
              <a:spcBef>
                <a:spcPts val="0"/>
              </a:spcBef>
              <a:spcAft>
                <a:spcPts val="0"/>
              </a:spcAft>
              <a:defRPr/>
            </a:pPr>
            <a:r>
              <a:rPr lang="en-US" sz="700" dirty="0">
                <a:solidFill>
                  <a:srgbClr val="FFFFFF">
                    <a:lumMod val="75000"/>
                    <a:lumOff val="25000"/>
                  </a:srgbClr>
                </a:solidFill>
                <a:latin typeface="Arial"/>
                <a:cs typeface="Arial"/>
              </a:rPr>
              <a:t>Copyright © </a:t>
            </a:r>
            <a:r>
              <a:rPr lang="en-US" sz="700" dirty="0" smtClean="0">
                <a:solidFill>
                  <a:srgbClr val="FFFFFF">
                    <a:lumMod val="75000"/>
                    <a:lumOff val="25000"/>
                  </a:srgbClr>
                </a:solidFill>
                <a:latin typeface="Arial"/>
                <a:cs typeface="Arial"/>
              </a:rPr>
              <a:t>2013 </a:t>
            </a:r>
            <a:r>
              <a:rPr lang="en-US" sz="700" dirty="0">
                <a:solidFill>
                  <a:srgbClr val="FFFFFF">
                    <a:lumMod val="75000"/>
                    <a:lumOff val="25000"/>
                  </a:srgbClr>
                </a:solidFill>
                <a:latin typeface="Arial"/>
                <a:cs typeface="Arial"/>
              </a:rPr>
              <a:t>New Teacher Center. All Rights Reserved.      </a:t>
            </a:r>
          </a:p>
          <a:p>
            <a:pPr fontAlgn="auto">
              <a:spcBef>
                <a:spcPts val="0"/>
              </a:spcBef>
              <a:spcAft>
                <a:spcPts val="0"/>
              </a:spcAft>
              <a:defRPr/>
            </a:pPr>
            <a:endParaRPr lang="en-US" sz="800" dirty="0">
              <a:solidFill>
                <a:srgbClr val="FFFFFF"/>
              </a:solidFill>
              <a:latin typeface="Arial"/>
              <a:cs typeface="Arial"/>
            </a:endParaRPr>
          </a:p>
        </p:txBody>
      </p:sp>
      <p:sp>
        <p:nvSpPr>
          <p:cNvPr id="2" name="Title 1"/>
          <p:cNvSpPr>
            <a:spLocks noGrp="1"/>
          </p:cNvSpPr>
          <p:nvPr>
            <p:ph type="ctrTitle"/>
          </p:nvPr>
        </p:nvSpPr>
        <p:spPr>
          <a:xfrm>
            <a:off x="685800" y="1286933"/>
            <a:ext cx="7772400" cy="4656667"/>
          </a:xfrm>
        </p:spPr>
        <p:txBody>
          <a:bodyPr anchor="t">
            <a:noAutofit/>
          </a:bodyPr>
          <a:lstStyle>
            <a:lvl1pPr algn="l">
              <a:defRPr sz="4000" b="0" i="0" cap="none" spc="0" baseline="0">
                <a:ln>
                  <a:noFill/>
                </a:ln>
                <a:solidFill>
                  <a:schemeClr val="tx1"/>
                </a:solidFill>
                <a:effectLst/>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288781064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2498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4" name="Picture 6" descr="NTC_logo_rev.eps"/>
          <p:cNvPicPr>
            <a:picLocks noChangeAspect="1"/>
          </p:cNvPicPr>
          <p:nvPr/>
        </p:nvPicPr>
        <p:blipFill>
          <a:blip r:embed="rId2"/>
          <a:srcRect/>
          <a:stretch>
            <a:fillRect/>
          </a:stretch>
        </p:blipFill>
        <p:spPr bwMode="auto">
          <a:xfrm>
            <a:off x="7370763" y="6116638"/>
            <a:ext cx="1316037" cy="554037"/>
          </a:xfrm>
          <a:prstGeom prst="rect">
            <a:avLst/>
          </a:prstGeom>
          <a:noFill/>
          <a:ln w="9525">
            <a:noFill/>
            <a:miter lim="800000"/>
            <a:headEnd/>
            <a:tailEnd/>
          </a:ln>
        </p:spPr>
      </p:pic>
      <p:sp>
        <p:nvSpPr>
          <p:cNvPr id="5" name="TextBox 4"/>
          <p:cNvSpPr txBox="1"/>
          <p:nvPr/>
        </p:nvSpPr>
        <p:spPr>
          <a:xfrm>
            <a:off x="449263" y="6459538"/>
            <a:ext cx="3233737" cy="323850"/>
          </a:xfrm>
          <a:prstGeom prst="rect">
            <a:avLst/>
          </a:prstGeom>
          <a:noFill/>
        </p:spPr>
        <p:txBody>
          <a:bodyPr>
            <a:spAutoFit/>
          </a:bodyPr>
          <a:lstStyle/>
          <a:p>
            <a:pPr fontAlgn="auto">
              <a:spcBef>
                <a:spcPts val="0"/>
              </a:spcBef>
              <a:spcAft>
                <a:spcPts val="0"/>
              </a:spcAft>
              <a:defRPr/>
            </a:pPr>
            <a:r>
              <a:rPr lang="en-US" sz="700" dirty="0">
                <a:solidFill>
                  <a:srgbClr val="FFFFFF"/>
                </a:solidFill>
                <a:latin typeface="Arial"/>
                <a:cs typeface="Arial"/>
              </a:rPr>
              <a:t>Copyright © </a:t>
            </a:r>
            <a:r>
              <a:rPr lang="en-US" sz="700" dirty="0" smtClean="0">
                <a:solidFill>
                  <a:srgbClr val="FFFFFF"/>
                </a:solidFill>
                <a:latin typeface="Arial"/>
                <a:cs typeface="Arial"/>
              </a:rPr>
              <a:t>2013 </a:t>
            </a:r>
            <a:r>
              <a:rPr lang="en-US" sz="700" dirty="0">
                <a:solidFill>
                  <a:srgbClr val="FFFFFF"/>
                </a:solidFill>
                <a:latin typeface="Arial"/>
                <a:cs typeface="Arial"/>
              </a:rPr>
              <a:t>New Teacher Center. All Rights Reserved.      </a:t>
            </a:r>
          </a:p>
          <a:p>
            <a:pPr fontAlgn="auto">
              <a:spcBef>
                <a:spcPts val="0"/>
              </a:spcBef>
              <a:spcAft>
                <a:spcPts val="0"/>
              </a:spcAft>
              <a:defRPr/>
            </a:pPr>
            <a:endParaRPr lang="en-US" sz="800" dirty="0">
              <a:solidFill>
                <a:srgbClr val="585858"/>
              </a:solidFill>
              <a:latin typeface="Arial"/>
              <a:cs typeface="Arial"/>
            </a:endParaRPr>
          </a:p>
        </p:txBody>
      </p:sp>
      <p:sp>
        <p:nvSpPr>
          <p:cNvPr id="2" name="Title 1"/>
          <p:cNvSpPr>
            <a:spLocks noGrp="1"/>
          </p:cNvSpPr>
          <p:nvPr>
            <p:ph type="title"/>
          </p:nvPr>
        </p:nvSpPr>
        <p:spPr>
          <a:xfrm>
            <a:off x="451369" y="4406900"/>
            <a:ext cx="7772400" cy="1362075"/>
          </a:xfrm>
        </p:spPr>
        <p:txBody>
          <a:bodyPr anchor="t"/>
          <a:lstStyle>
            <a:lvl1pPr algn="l">
              <a:defRPr sz="5000" b="0" i="0" cap="none">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1369" y="3632203"/>
            <a:ext cx="7772400" cy="850900"/>
          </a:xfrm>
        </p:spPr>
        <p:txBody>
          <a:bodyPr anchor="b"/>
          <a:lstStyle>
            <a:lvl1pPr marL="0" indent="0">
              <a:buNone/>
              <a:defRPr sz="1900" b="1" i="0" cap="all" spc="100">
                <a:solidFill>
                  <a:schemeClr val="accent6">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3657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546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546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4092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31904"/>
            <a:ext cx="4040188" cy="783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15606"/>
            <a:ext cx="4040188" cy="37517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31904"/>
            <a:ext cx="4041775" cy="7837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5606"/>
            <a:ext cx="4041775" cy="37517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48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124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Slide">
    <p:bg>
      <p:bgPr>
        <a:gradFill rotWithShape="1">
          <a:gsLst>
            <a:gs pos="25000">
              <a:schemeClr val="bg2"/>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4080"/>
            <a:ext cx="7772400" cy="1470025"/>
          </a:xfrm>
        </p:spPr>
        <p:txBody>
          <a:bodyPr anchor="b">
            <a:noAutofit/>
          </a:bodyPr>
          <a:lstStyle>
            <a:lvl1pPr algn="r">
              <a:lnSpc>
                <a:spcPts val="5300"/>
              </a:lnSpc>
              <a:defRPr sz="5000" b="0" i="0" cap="none" spc="0" baseline="0">
                <a:ln>
                  <a:noFill/>
                </a:ln>
                <a:solidFill>
                  <a:schemeClr val="tx1"/>
                </a:solidFill>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45917"/>
            <a:ext cx="7772400" cy="1261550"/>
          </a:xfrm>
        </p:spPr>
        <p:txBody>
          <a:bodyPr/>
          <a:lstStyle>
            <a:lvl1pPr marL="0" indent="0" algn="r">
              <a:buNone/>
              <a:defRPr baseline="0">
                <a:solidFill>
                  <a:srgbClr val="D8FC7B"/>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2" name="Text Placeholder 21"/>
          <p:cNvSpPr>
            <a:spLocks noGrp="1"/>
          </p:cNvSpPr>
          <p:nvPr>
            <p:ph type="body" sz="quarter" idx="10"/>
          </p:nvPr>
        </p:nvSpPr>
        <p:spPr>
          <a:xfrm>
            <a:off x="685800" y="4817532"/>
            <a:ext cx="7772400" cy="397405"/>
          </a:xfrm>
        </p:spPr>
        <p:txBody>
          <a:bodyPr anchor="ctr">
            <a:normAutofit/>
          </a:bodyPr>
          <a:lstStyle>
            <a:lvl1pPr algn="r">
              <a:buFontTx/>
              <a:buNone/>
              <a:defRPr sz="2000" baseline="0">
                <a:solidFill>
                  <a:schemeClr val="tx1"/>
                </a:solidFill>
              </a:defRPr>
            </a:lvl1pPr>
          </a:lstStyle>
          <a:p>
            <a:pPr lvl="0"/>
            <a:r>
              <a:rPr lang="en-US" smtClean="0"/>
              <a:t>Click to edit Master text styles</a:t>
            </a:r>
          </a:p>
        </p:txBody>
      </p:sp>
      <p:sp>
        <p:nvSpPr>
          <p:cNvPr id="26" name="Text Placeholder 25"/>
          <p:cNvSpPr>
            <a:spLocks noGrp="1"/>
          </p:cNvSpPr>
          <p:nvPr>
            <p:ph type="body" sz="quarter" idx="11"/>
          </p:nvPr>
        </p:nvSpPr>
        <p:spPr>
          <a:xfrm>
            <a:off x="685800" y="5326063"/>
            <a:ext cx="7772400" cy="820737"/>
          </a:xfrm>
        </p:spPr>
        <p:txBody>
          <a:bodyPr anchor="ctr">
            <a:normAutofit/>
          </a:bodyPr>
          <a:lstStyle>
            <a:lvl1pPr algn="r">
              <a:buFontTx/>
              <a:buNone/>
              <a:defRPr sz="2000" baseline="0">
                <a:solidFill>
                  <a:schemeClr val="tx1"/>
                </a:solidFill>
              </a:defRPr>
            </a:lvl1pPr>
          </a:lstStyle>
          <a:p>
            <a:pPr lvl="0"/>
            <a:r>
              <a:rPr lang="en-US" smtClean="0"/>
              <a:t>Click to edit Master text styles</a:t>
            </a:r>
          </a:p>
        </p:txBody>
      </p:sp>
      <p:pic>
        <p:nvPicPr>
          <p:cNvPr id="7" name="Picture 6" descr="NTC_logo_rev.eps"/>
          <p:cNvPicPr>
            <a:picLocks noChangeAspect="1"/>
          </p:cNvPicPr>
          <p:nvPr userDrawn="1"/>
        </p:nvPicPr>
        <p:blipFill>
          <a:blip r:embed="rId2"/>
          <a:srcRect/>
          <a:stretch>
            <a:fillRect/>
          </a:stretch>
        </p:blipFill>
        <p:spPr bwMode="auto">
          <a:xfrm>
            <a:off x="455613" y="515938"/>
            <a:ext cx="2967037" cy="1250950"/>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314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38735"/>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736600"/>
            <a:ext cx="5111750" cy="5389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00786"/>
            <a:ext cx="3008313" cy="42253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7321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642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3656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7400"/>
            <a:ext cx="2057400" cy="5338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87400"/>
            <a:ext cx="6019800" cy="5338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70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02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hasCustomPrompt="1"/>
          </p:nvPr>
        </p:nvSpPr>
        <p:spPr>
          <a:xfrm>
            <a:off x="1765300" y="4288367"/>
            <a:ext cx="6578600" cy="1076725"/>
          </a:xfrm>
        </p:spPr>
        <p:txBody>
          <a:bodyPr anchor="b">
            <a:noAutofit/>
          </a:bodyPr>
          <a:lstStyle>
            <a:lvl1pPr algn="r">
              <a:lnSpc>
                <a:spcPts val="5300"/>
              </a:lnSpc>
              <a:defRPr sz="4400" b="0" i="0" cap="none" spc="0" baseline="0">
                <a:ln>
                  <a:noFill/>
                </a:ln>
                <a:solidFill>
                  <a:srgbClr val="006589"/>
                </a:solidFill>
                <a:effectLst/>
                <a:latin typeface="Arial"/>
                <a:cs typeface="Arial"/>
              </a:defRPr>
            </a:lvl1pPr>
          </a:lstStyle>
          <a:p>
            <a:r>
              <a:rPr lang="en-US" dirty="0" smtClean="0"/>
              <a:t>Click to add section title</a:t>
            </a:r>
            <a:endParaRPr lang="en-US" dirty="0"/>
          </a:p>
        </p:txBody>
      </p:sp>
      <p:sp>
        <p:nvSpPr>
          <p:cNvPr id="4" name="Text Placeholder 3"/>
          <p:cNvSpPr>
            <a:spLocks noGrp="1"/>
          </p:cNvSpPr>
          <p:nvPr>
            <p:ph type="body" sz="quarter" idx="10" hasCustomPrompt="1"/>
          </p:nvPr>
        </p:nvSpPr>
        <p:spPr>
          <a:xfrm>
            <a:off x="1765300" y="3695700"/>
            <a:ext cx="6578600" cy="457200"/>
          </a:xfrm>
        </p:spPr>
        <p:txBody>
          <a:bodyPr>
            <a:normAutofit/>
          </a:bodyPr>
          <a:lstStyle>
            <a:lvl1pPr marL="0" indent="0" algn="r">
              <a:buNone/>
              <a:defRPr sz="2000">
                <a:solidFill>
                  <a:schemeClr val="bg1">
                    <a:lumMod val="50000"/>
                  </a:schemeClr>
                </a:solidFill>
                <a:latin typeface="+mj-lt"/>
              </a:defRPr>
            </a:lvl1pPr>
          </a:lstStyle>
          <a:p>
            <a:pPr lvl="0"/>
            <a:r>
              <a:rPr lang="en-US" dirty="0" smtClean="0"/>
              <a:t>Click to add Section Number</a:t>
            </a:r>
          </a:p>
        </p:txBody>
      </p:sp>
    </p:spTree>
    <p:extLst>
      <p:ext uri="{BB962C8B-B14F-4D97-AF65-F5344CB8AC3E}">
        <p14:creationId xmlns:p14="http://schemas.microsoft.com/office/powerpoint/2010/main" val="159233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pact / Quote">
    <p:spTree>
      <p:nvGrpSpPr>
        <p:cNvPr id="1" name=""/>
        <p:cNvGrpSpPr/>
        <p:nvPr/>
      </p:nvGrpSpPr>
      <p:grpSpPr>
        <a:xfrm>
          <a:off x="0" y="0"/>
          <a:ext cx="0" cy="0"/>
          <a:chOff x="0" y="0"/>
          <a:chExt cx="0" cy="0"/>
        </a:xfrm>
      </p:grpSpPr>
      <p:pic>
        <p:nvPicPr>
          <p:cNvPr id="6" name="Picture 5" descr="BodyFrameOnl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Text Placeholder 12"/>
          <p:cNvSpPr>
            <a:spLocks noGrp="1"/>
          </p:cNvSpPr>
          <p:nvPr>
            <p:ph type="body" sz="quarter" idx="11" hasCustomPrompt="1"/>
          </p:nvPr>
        </p:nvSpPr>
        <p:spPr>
          <a:xfrm>
            <a:off x="927106" y="723909"/>
            <a:ext cx="7268453" cy="5256258"/>
          </a:xfrm>
        </p:spPr>
        <p:txBody>
          <a:bodyPr>
            <a:normAutofit/>
          </a:bodyPr>
          <a:lstStyle>
            <a:lvl1pPr marL="0" indent="0">
              <a:lnSpc>
                <a:spcPct val="90000"/>
              </a:lnSpc>
              <a:spcBef>
                <a:spcPts val="0"/>
              </a:spcBef>
              <a:buNone/>
              <a:defRPr sz="3200" b="0" baseline="0">
                <a:solidFill>
                  <a:srgbClr val="383A3C"/>
                </a:solidFill>
                <a:latin typeface="Arial" charset="0"/>
                <a:ea typeface="Arial" charset="0"/>
                <a:cs typeface="Arial" charset="0"/>
              </a:defRPr>
            </a:lvl1pPr>
            <a:lvl2pPr>
              <a:defRPr sz="2600">
                <a:latin typeface="Arial" charset="0"/>
                <a:ea typeface="Arial" charset="0"/>
                <a:cs typeface="Arial" charset="0"/>
              </a:defRPr>
            </a:lvl2pPr>
            <a:lvl3pPr>
              <a:defRPr sz="2600">
                <a:latin typeface="Arial" charset="0"/>
                <a:ea typeface="Arial" charset="0"/>
                <a:cs typeface="Arial" charset="0"/>
              </a:defRPr>
            </a:lvl3pPr>
            <a:lvl4pPr>
              <a:defRPr sz="2600">
                <a:latin typeface="Arial" charset="0"/>
                <a:ea typeface="Arial" charset="0"/>
                <a:cs typeface="Arial" charset="0"/>
              </a:defRPr>
            </a:lvl4pPr>
            <a:lvl5pPr>
              <a:defRPr sz="2600">
                <a:latin typeface="Arial" charset="0"/>
                <a:ea typeface="Arial" charset="0"/>
                <a:cs typeface="Arial" charset="0"/>
              </a:defRPr>
            </a:lvl5pPr>
          </a:lstStyle>
          <a:p>
            <a:pPr lvl="0"/>
            <a:r>
              <a:rPr lang="en-US" dirty="0" smtClean="0"/>
              <a:t>Click to add quote</a:t>
            </a:r>
            <a:endParaRPr lang="en-US" dirty="0"/>
          </a:p>
        </p:txBody>
      </p:sp>
      <p:sp>
        <p:nvSpPr>
          <p:cNvPr id="4" name="Footer Placeholder 3"/>
          <p:cNvSpPr>
            <a:spLocks noGrp="1"/>
          </p:cNvSpPr>
          <p:nvPr>
            <p:ph type="ftr" sz="quarter" idx="12"/>
          </p:nvPr>
        </p:nvSpPr>
        <p:spPr/>
        <p:txBody>
          <a:bodyPr/>
          <a:lstStyle/>
          <a:p>
            <a:r>
              <a:rPr lang="en-US" dirty="0" smtClean="0">
                <a:solidFill>
                  <a:srgbClr val="A7A7A7"/>
                </a:solidFill>
                <a:ea typeface="Arial" charset="0"/>
                <a:cs typeface="Arial" charset="0"/>
              </a:rPr>
              <a:t>●   Copyright © 2016 New Teacher Center. All Rights Reserved.</a:t>
            </a:r>
          </a:p>
        </p:txBody>
      </p:sp>
      <p:sp>
        <p:nvSpPr>
          <p:cNvPr id="5" name="Slide Number Placeholder 4"/>
          <p:cNvSpPr>
            <a:spLocks noGrp="1"/>
          </p:cNvSpPr>
          <p:nvPr>
            <p:ph type="sldNum" sz="quarter" idx="13"/>
          </p:nvPr>
        </p:nvSpPr>
        <p:spPr/>
        <p:txBody>
          <a:bodyPr/>
          <a:lstStyle/>
          <a:p>
            <a:fld id="{9429405C-AD16-2F4E-93D7-0A4B71FF3AA9}" type="slidenum">
              <a:rPr lang="en-US" smtClean="0"/>
              <a:pPr/>
              <a:t>‹#›</a:t>
            </a:fld>
            <a:endParaRPr lang="en-US" dirty="0"/>
          </a:p>
        </p:txBody>
      </p:sp>
      <p:pic>
        <p:nvPicPr>
          <p:cNvPr id="7" name="Picture 6" descr="15_NTC_Logo_Master_V_SM_PM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40700" y="5944794"/>
            <a:ext cx="622300" cy="595706"/>
          </a:xfrm>
          <a:prstGeom prst="rect">
            <a:avLst/>
          </a:prstGeom>
        </p:spPr>
      </p:pic>
    </p:spTree>
    <p:extLst>
      <p:ext uri="{BB962C8B-B14F-4D97-AF65-F5344CB8AC3E}">
        <p14:creationId xmlns:p14="http://schemas.microsoft.com/office/powerpoint/2010/main" val="165937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9" name="Picture 8" descr="BodyFrameOnl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4493"/>
            <a:ext cx="9144000" cy="6858000"/>
          </a:xfrm>
          <a:prstGeom prst="rect">
            <a:avLst/>
          </a:prstGeom>
        </p:spPr>
      </p:pic>
      <p:sp>
        <p:nvSpPr>
          <p:cNvPr id="2" name="Title 1"/>
          <p:cNvSpPr>
            <a:spLocks noGrp="1"/>
          </p:cNvSpPr>
          <p:nvPr>
            <p:ph type="title" hasCustomPrompt="1"/>
          </p:nvPr>
        </p:nvSpPr>
        <p:spPr>
          <a:xfrm>
            <a:off x="314325" y="744310"/>
            <a:ext cx="8582025" cy="881290"/>
          </a:xfrm>
        </p:spPr>
        <p:txBody>
          <a:bodyPr anchor="t">
            <a:normAutofit/>
          </a:bodyPr>
          <a:lstStyle>
            <a:lvl1pPr>
              <a:defRPr sz="3200">
                <a:solidFill>
                  <a:srgbClr val="863094"/>
                </a:solidFill>
              </a:defRPr>
            </a:lvl1pPr>
          </a:lstStyle>
          <a:p>
            <a:r>
              <a:rPr lang="en-US" dirty="0" smtClean="0"/>
              <a:t>Click To Edit Title </a:t>
            </a:r>
            <a:endParaRPr lang="en-US" dirty="0"/>
          </a:p>
        </p:txBody>
      </p:sp>
      <p:sp>
        <p:nvSpPr>
          <p:cNvPr id="3" name="Content Placeholder 2"/>
          <p:cNvSpPr>
            <a:spLocks noGrp="1"/>
          </p:cNvSpPr>
          <p:nvPr>
            <p:ph idx="1" hasCustomPrompt="1"/>
          </p:nvPr>
        </p:nvSpPr>
        <p:spPr>
          <a:xfrm>
            <a:off x="314325" y="1701800"/>
            <a:ext cx="8582025" cy="350157"/>
          </a:xfrm>
        </p:spPr>
        <p:txBody>
          <a:bodyPr>
            <a:noAutofit/>
          </a:bodyPr>
          <a:lstStyle>
            <a:lvl1pPr marL="0" indent="0">
              <a:lnSpc>
                <a:spcPts val="2300"/>
              </a:lnSpc>
              <a:buFont typeface="Arial" charset="0"/>
              <a:buNone/>
              <a:defRPr baseline="0">
                <a:solidFill>
                  <a:schemeClr val="accent6"/>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EDIT SUBTITLE</a:t>
            </a:r>
          </a:p>
        </p:txBody>
      </p:sp>
      <p:sp>
        <p:nvSpPr>
          <p:cNvPr id="8" name="Content Placeholder 2"/>
          <p:cNvSpPr>
            <a:spLocks noGrp="1"/>
          </p:cNvSpPr>
          <p:nvPr>
            <p:ph idx="10" hasCustomPrompt="1"/>
          </p:nvPr>
        </p:nvSpPr>
        <p:spPr>
          <a:xfrm>
            <a:off x="314325" y="2247900"/>
            <a:ext cx="8582025" cy="3881045"/>
          </a:xfrm>
        </p:spPr>
        <p:txBody>
          <a:bodyPr>
            <a:noAutofit/>
          </a:bodyPr>
          <a:lstStyle>
            <a:lvl1pPr marL="0" indent="0">
              <a:lnSpc>
                <a:spcPct val="100000"/>
              </a:lnSpc>
              <a:spcBef>
                <a:spcPts val="0"/>
              </a:spcBef>
              <a:spcAft>
                <a:spcPts val="600"/>
              </a:spcAft>
              <a:buFont typeface="Arial" charset="0"/>
              <a:buNone/>
              <a:defRPr sz="2100" baseline="0">
                <a:solidFill>
                  <a:schemeClr val="accent6"/>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Edit text</a:t>
            </a:r>
          </a:p>
        </p:txBody>
      </p:sp>
      <p:sp>
        <p:nvSpPr>
          <p:cNvPr id="11" name="Footer Placeholder 10"/>
          <p:cNvSpPr>
            <a:spLocks noGrp="1"/>
          </p:cNvSpPr>
          <p:nvPr>
            <p:ph type="ftr" sz="quarter" idx="11"/>
          </p:nvPr>
        </p:nvSpPr>
        <p:spPr/>
        <p:txBody>
          <a:bodyPr/>
          <a:lstStyle>
            <a:lvl1pPr>
              <a:defRPr>
                <a:solidFill>
                  <a:srgbClr val="A7A7A7"/>
                </a:solidFill>
              </a:defRPr>
            </a:lvl1pPr>
          </a:lstStyle>
          <a:p>
            <a:r>
              <a:rPr lang="en-US" dirty="0" smtClean="0">
                <a:ea typeface="Arial" charset="0"/>
                <a:cs typeface="Arial" charset="0"/>
              </a:rPr>
              <a:t>●   Copyright © 2016 New Teacher Center. All Rights Reserved.</a:t>
            </a:r>
          </a:p>
        </p:txBody>
      </p:sp>
      <p:sp>
        <p:nvSpPr>
          <p:cNvPr id="13" name="Slide Number Placeholder 12"/>
          <p:cNvSpPr>
            <a:spLocks noGrp="1"/>
          </p:cNvSpPr>
          <p:nvPr>
            <p:ph type="sldNum" sz="quarter" idx="12"/>
          </p:nvPr>
        </p:nvSpPr>
        <p:spPr/>
        <p:txBody>
          <a:bodyPr/>
          <a:lstStyle>
            <a:lvl1pPr>
              <a:defRPr>
                <a:solidFill>
                  <a:srgbClr val="A7A7A7"/>
                </a:solidFill>
              </a:defRPr>
            </a:lvl1pPr>
          </a:lstStyle>
          <a:p>
            <a:fld id="{9429405C-AD16-2F4E-93D7-0A4B71FF3AA9}" type="slidenum">
              <a:rPr lang="en-US" smtClean="0"/>
              <a:pPr/>
              <a:t>‹#›</a:t>
            </a:fld>
            <a:endParaRPr lang="en-US" dirty="0"/>
          </a:p>
        </p:txBody>
      </p:sp>
      <p:pic>
        <p:nvPicPr>
          <p:cNvPr id="10" name="Picture 9" descr="15_NTC_Logo_Master_V_SM_PM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40700" y="5944794"/>
            <a:ext cx="622300" cy="595706"/>
          </a:xfrm>
          <a:prstGeom prst="rect">
            <a:avLst/>
          </a:prstGeom>
        </p:spPr>
      </p:pic>
    </p:spTree>
    <p:extLst>
      <p:ext uri="{BB962C8B-B14F-4D97-AF65-F5344CB8AC3E}">
        <p14:creationId xmlns:p14="http://schemas.microsoft.com/office/powerpoint/2010/main" val="44096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Bullets">
    <p:spTree>
      <p:nvGrpSpPr>
        <p:cNvPr id="1" name=""/>
        <p:cNvGrpSpPr/>
        <p:nvPr/>
      </p:nvGrpSpPr>
      <p:grpSpPr>
        <a:xfrm>
          <a:off x="0" y="0"/>
          <a:ext cx="0" cy="0"/>
          <a:chOff x="0" y="0"/>
          <a:chExt cx="0" cy="0"/>
        </a:xfrm>
      </p:grpSpPr>
      <p:pic>
        <p:nvPicPr>
          <p:cNvPr id="9" name="Picture 8" descr="BodyFrameOnl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78892" y="744310"/>
            <a:ext cx="8586216" cy="885354"/>
          </a:xfrm>
        </p:spPr>
        <p:txBody>
          <a:bodyPr anchor="t">
            <a:normAutofit/>
          </a:bodyPr>
          <a:lstStyle>
            <a:lvl1pPr>
              <a:defRPr sz="3200">
                <a:solidFill>
                  <a:srgbClr val="863094"/>
                </a:solidFill>
              </a:defRPr>
            </a:lvl1pPr>
          </a:lstStyle>
          <a:p>
            <a:r>
              <a:rPr lang="en-US" dirty="0" smtClean="0"/>
              <a:t>Click </a:t>
            </a:r>
            <a:br>
              <a:rPr lang="en-US" dirty="0" smtClean="0"/>
            </a:br>
            <a:r>
              <a:rPr lang="en-US" dirty="0" smtClean="0"/>
              <a:t>To Edit Title </a:t>
            </a:r>
            <a:endParaRPr lang="en-US" dirty="0"/>
          </a:p>
        </p:txBody>
      </p:sp>
      <p:sp>
        <p:nvSpPr>
          <p:cNvPr id="3" name="Content Placeholder 2"/>
          <p:cNvSpPr>
            <a:spLocks noGrp="1"/>
          </p:cNvSpPr>
          <p:nvPr>
            <p:ph idx="1" hasCustomPrompt="1"/>
          </p:nvPr>
        </p:nvSpPr>
        <p:spPr>
          <a:xfrm>
            <a:off x="278892" y="1701800"/>
            <a:ext cx="8586216" cy="350157"/>
          </a:xfrm>
        </p:spPr>
        <p:txBody>
          <a:bodyPr>
            <a:noAutofit/>
          </a:bodyPr>
          <a:lstStyle>
            <a:lvl1pPr marL="0" indent="0">
              <a:lnSpc>
                <a:spcPts val="2300"/>
              </a:lnSpc>
              <a:buFont typeface="Arial" charset="0"/>
              <a:buNone/>
              <a:defRPr baseline="0">
                <a:solidFill>
                  <a:schemeClr val="accent6"/>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EDIT SUBTITLE</a:t>
            </a:r>
          </a:p>
        </p:txBody>
      </p:sp>
      <p:sp>
        <p:nvSpPr>
          <p:cNvPr id="8" name="Content Placeholder 2"/>
          <p:cNvSpPr>
            <a:spLocks noGrp="1"/>
          </p:cNvSpPr>
          <p:nvPr>
            <p:ph idx="10" hasCustomPrompt="1"/>
          </p:nvPr>
        </p:nvSpPr>
        <p:spPr>
          <a:xfrm>
            <a:off x="278892" y="2184403"/>
            <a:ext cx="8586216" cy="3880531"/>
          </a:xfrm>
        </p:spPr>
        <p:txBody>
          <a:bodyPr>
            <a:noAutofit/>
          </a:bodyPr>
          <a:lstStyle>
            <a:lvl1pPr marL="177800" indent="-177800">
              <a:lnSpc>
                <a:spcPct val="100000"/>
              </a:lnSpc>
              <a:spcBef>
                <a:spcPts val="0"/>
              </a:spcBef>
              <a:spcAft>
                <a:spcPts val="600"/>
              </a:spcAft>
              <a:buFont typeface="Arial" charset="0"/>
              <a:buChar char="•"/>
              <a:defRPr sz="2100" baseline="0">
                <a:solidFill>
                  <a:srgbClr val="383A3C"/>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Edit bullets</a:t>
            </a:r>
          </a:p>
        </p:txBody>
      </p:sp>
      <p:sp>
        <p:nvSpPr>
          <p:cNvPr id="4" name="Footer Placeholder 3"/>
          <p:cNvSpPr>
            <a:spLocks noGrp="1"/>
          </p:cNvSpPr>
          <p:nvPr>
            <p:ph type="ftr" sz="quarter" idx="11"/>
          </p:nvPr>
        </p:nvSpPr>
        <p:spPr/>
        <p:txBody>
          <a:bodyPr/>
          <a:lstStyle>
            <a:lvl1pPr>
              <a:defRPr>
                <a:solidFill>
                  <a:srgbClr val="A7A7A7"/>
                </a:solidFill>
              </a:defRPr>
            </a:lvl1pPr>
          </a:lstStyle>
          <a:p>
            <a:r>
              <a:rPr lang="en-US" dirty="0" smtClean="0">
                <a:ea typeface="Arial" charset="0"/>
                <a:cs typeface="Arial" charset="0"/>
              </a:rPr>
              <a:t>●   Copyright © 2016 New Teacher Center. All Rights Reserved.</a:t>
            </a:r>
          </a:p>
        </p:txBody>
      </p:sp>
      <p:sp>
        <p:nvSpPr>
          <p:cNvPr id="7" name="Slide Number Placeholder 6"/>
          <p:cNvSpPr>
            <a:spLocks noGrp="1"/>
          </p:cNvSpPr>
          <p:nvPr>
            <p:ph type="sldNum" sz="quarter" idx="12"/>
          </p:nvPr>
        </p:nvSpPr>
        <p:spPr/>
        <p:txBody>
          <a:bodyPr/>
          <a:lstStyle>
            <a:lvl1pPr>
              <a:defRPr>
                <a:solidFill>
                  <a:srgbClr val="A7A7A7"/>
                </a:solidFill>
              </a:defRPr>
            </a:lvl1pPr>
          </a:lstStyle>
          <a:p>
            <a:fld id="{9429405C-AD16-2F4E-93D7-0A4B71FF3AA9}" type="slidenum">
              <a:rPr lang="en-US" smtClean="0"/>
              <a:pPr/>
              <a:t>‹#›</a:t>
            </a:fld>
            <a:endParaRPr lang="en-US" dirty="0"/>
          </a:p>
        </p:txBody>
      </p:sp>
      <p:pic>
        <p:nvPicPr>
          <p:cNvPr id="10" name="Picture 9" descr="15_NTC_Logo_Master_V_SM_PM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40700" y="5944794"/>
            <a:ext cx="622300" cy="595706"/>
          </a:xfrm>
          <a:prstGeom prst="rect">
            <a:avLst/>
          </a:prstGeom>
        </p:spPr>
      </p:pic>
    </p:spTree>
    <p:extLst>
      <p:ext uri="{BB962C8B-B14F-4D97-AF65-F5344CB8AC3E}">
        <p14:creationId xmlns:p14="http://schemas.microsoft.com/office/powerpoint/2010/main" val="13950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BodyFrameOnl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78892" y="642707"/>
            <a:ext cx="8586216" cy="878807"/>
          </a:xfrm>
        </p:spPr>
        <p:txBody>
          <a:bodyPr anchor="t">
            <a:normAutofit/>
          </a:bodyPr>
          <a:lstStyle>
            <a:lvl1pPr>
              <a:defRPr sz="3200">
                <a:solidFill>
                  <a:srgbClr val="863094"/>
                </a:solidFill>
              </a:defRPr>
            </a:lvl1pPr>
          </a:lstStyle>
          <a:p>
            <a:r>
              <a:rPr lang="en-US" dirty="0" smtClean="0"/>
              <a:t>Click To Edit Title </a:t>
            </a:r>
            <a:endParaRPr lang="en-US" dirty="0"/>
          </a:p>
        </p:txBody>
      </p:sp>
      <p:sp>
        <p:nvSpPr>
          <p:cNvPr id="3" name="Footer Placeholder 2"/>
          <p:cNvSpPr>
            <a:spLocks noGrp="1"/>
          </p:cNvSpPr>
          <p:nvPr>
            <p:ph type="ftr" sz="quarter" idx="10"/>
          </p:nvPr>
        </p:nvSpPr>
        <p:spPr>
          <a:xfrm>
            <a:off x="475875" y="6356351"/>
            <a:ext cx="3086100" cy="365125"/>
          </a:xfrm>
          <a:prstGeom prst="rect">
            <a:avLst/>
          </a:prstGeom>
        </p:spPr>
        <p:txBody>
          <a:bodyPr/>
          <a:lstStyle>
            <a:lvl1pPr>
              <a:defRPr>
                <a:solidFill>
                  <a:srgbClr val="A7A7A7"/>
                </a:solidFill>
              </a:defRPr>
            </a:lvl1pPr>
          </a:lstStyle>
          <a:p>
            <a:r>
              <a:rPr lang="en-US" dirty="0" smtClean="0">
                <a:ea typeface="Arial" charset="0"/>
                <a:cs typeface="Arial" charset="0"/>
              </a:rPr>
              <a:t>●   Copyright © 2016 New Teacher Center. All Rights Reserved.</a:t>
            </a:r>
          </a:p>
        </p:txBody>
      </p:sp>
      <p:sp>
        <p:nvSpPr>
          <p:cNvPr id="4" name="Slide Number Placeholder 3"/>
          <p:cNvSpPr>
            <a:spLocks noGrp="1"/>
          </p:cNvSpPr>
          <p:nvPr>
            <p:ph type="sldNum" sz="quarter" idx="11"/>
          </p:nvPr>
        </p:nvSpPr>
        <p:spPr>
          <a:xfrm>
            <a:off x="133350" y="6356351"/>
            <a:ext cx="416379" cy="365125"/>
          </a:xfrm>
          <a:prstGeom prst="rect">
            <a:avLst/>
          </a:prstGeom>
        </p:spPr>
        <p:txBody>
          <a:bodyPr/>
          <a:lstStyle>
            <a:lvl1pPr>
              <a:defRPr>
                <a:solidFill>
                  <a:srgbClr val="A7A7A7"/>
                </a:solidFill>
              </a:defRPr>
            </a:lvl1pPr>
          </a:lstStyle>
          <a:p>
            <a:fld id="{9429405C-AD16-2F4E-93D7-0A4B71FF3AA9}" type="slidenum">
              <a:rPr lang="en-US" smtClean="0"/>
              <a:pPr/>
              <a:t>‹#›</a:t>
            </a:fld>
            <a:endParaRPr lang="en-US" dirty="0"/>
          </a:p>
        </p:txBody>
      </p:sp>
      <p:pic>
        <p:nvPicPr>
          <p:cNvPr id="8" name="Picture 7" descr="15_NTC_Logo_Master_V_SM_PMS.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40700" y="5944794"/>
            <a:ext cx="622300" cy="595706"/>
          </a:xfrm>
          <a:prstGeom prst="rect">
            <a:avLst/>
          </a:prstGeom>
        </p:spPr>
      </p:pic>
      <p:sp>
        <p:nvSpPr>
          <p:cNvPr id="11" name="Content Placeholder 10"/>
          <p:cNvSpPr>
            <a:spLocks noGrp="1"/>
          </p:cNvSpPr>
          <p:nvPr>
            <p:ph sz="quarter" idx="12" hasCustomPrompt="1"/>
          </p:nvPr>
        </p:nvSpPr>
        <p:spPr>
          <a:xfrm>
            <a:off x="278892" y="1803402"/>
            <a:ext cx="8586216" cy="3880609"/>
          </a:xfrm>
        </p:spPr>
        <p:txBody>
          <a:bodyPr/>
          <a:lstStyle>
            <a:lvl1pPr marL="0" indent="0">
              <a:buNone/>
              <a:defRPr/>
            </a:lvl1pPr>
          </a:lstStyle>
          <a:p>
            <a:pPr lvl="0"/>
            <a:r>
              <a:rPr lang="en-US" dirty="0" smtClean="0"/>
              <a:t>Click corresponding icon to insert Table, Chart, SmartArt, Picture, or Movie</a:t>
            </a:r>
            <a:endParaRPr lang="en-US" dirty="0"/>
          </a:p>
        </p:txBody>
      </p:sp>
    </p:spTree>
    <p:extLst>
      <p:ext uri="{BB962C8B-B14F-4D97-AF65-F5344CB8AC3E}">
        <p14:creationId xmlns:p14="http://schemas.microsoft.com/office/powerpoint/2010/main" val="86923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 Placeholder 8"/>
          <p:cNvSpPr>
            <a:spLocks noGrp="1"/>
          </p:cNvSpPr>
          <p:nvPr>
            <p:ph type="body" sz="quarter" idx="13" hasCustomPrompt="1"/>
          </p:nvPr>
        </p:nvSpPr>
        <p:spPr>
          <a:xfrm>
            <a:off x="2857500" y="4102100"/>
            <a:ext cx="5524500" cy="2164444"/>
          </a:xfrm>
        </p:spPr>
        <p:txBody>
          <a:bodyPr>
            <a:noAutofit/>
          </a:bodyPr>
          <a:lstStyle>
            <a:lvl1pPr marL="0" indent="0" algn="r">
              <a:lnSpc>
                <a:spcPts val="1250"/>
              </a:lnSpc>
              <a:buNone/>
              <a:defRPr sz="1800">
                <a:solidFill>
                  <a:srgbClr val="863094"/>
                </a:solidFill>
                <a:latin typeface="Century Gothic" charset="0"/>
                <a:ea typeface="Century Gothic" charset="0"/>
                <a:cs typeface="Century Gothic" charset="0"/>
              </a:defRPr>
            </a:lvl1pPr>
            <a:lvl2pPr algn="r">
              <a:defRPr sz="1600">
                <a:latin typeface="Century Gothic" charset="0"/>
                <a:ea typeface="Century Gothic" charset="0"/>
                <a:cs typeface="Century Gothic" charset="0"/>
              </a:defRPr>
            </a:lvl2pPr>
            <a:lvl3pPr algn="r">
              <a:defRPr sz="1600">
                <a:latin typeface="Century Gothic" charset="0"/>
                <a:ea typeface="Century Gothic" charset="0"/>
                <a:cs typeface="Century Gothic" charset="0"/>
              </a:defRPr>
            </a:lvl3pPr>
            <a:lvl4pPr algn="r">
              <a:defRPr sz="1600">
                <a:latin typeface="Century Gothic" charset="0"/>
                <a:ea typeface="Century Gothic" charset="0"/>
                <a:cs typeface="Century Gothic" charset="0"/>
              </a:defRPr>
            </a:lvl4pPr>
            <a:lvl5pPr algn="r">
              <a:defRPr sz="1600">
                <a:latin typeface="Century Gothic" charset="0"/>
                <a:ea typeface="Century Gothic" charset="0"/>
                <a:cs typeface="Century Gothic" charset="0"/>
              </a:defRPr>
            </a:lvl5pPr>
          </a:lstStyle>
          <a:p>
            <a:pPr lvl="0"/>
            <a:r>
              <a:rPr lang="en-US" dirty="0" smtClean="0"/>
              <a:t>CLICK TO ADD DATE, NAME, TITLE</a:t>
            </a:r>
          </a:p>
        </p:txBody>
      </p:sp>
      <p:sp>
        <p:nvSpPr>
          <p:cNvPr id="10" name="TextBox 9"/>
          <p:cNvSpPr txBox="1"/>
          <p:nvPr/>
        </p:nvSpPr>
        <p:spPr>
          <a:xfrm>
            <a:off x="1939472" y="2075676"/>
            <a:ext cx="3915228" cy="725840"/>
          </a:xfrm>
          <a:prstGeom prst="rect">
            <a:avLst/>
          </a:prstGeom>
          <a:noFill/>
        </p:spPr>
        <p:txBody>
          <a:bodyPr wrap="square" rtlCol="0">
            <a:spAutoFit/>
          </a:bodyPr>
          <a:lstStyle/>
          <a:p>
            <a:pPr>
              <a:lnSpc>
                <a:spcPts val="4800"/>
              </a:lnSpc>
            </a:pPr>
            <a:r>
              <a:rPr lang="en-US" sz="4700" b="1" dirty="0" smtClean="0">
                <a:solidFill>
                  <a:srgbClr val="53A3B4"/>
                </a:solidFill>
                <a:latin typeface="Arial" charset="0"/>
                <a:ea typeface="Arial" charset="0"/>
                <a:cs typeface="Arial" charset="0"/>
              </a:rPr>
              <a:t>THANK</a:t>
            </a:r>
            <a:r>
              <a:rPr lang="en-US" sz="4700" b="1" baseline="0" dirty="0" smtClean="0">
                <a:solidFill>
                  <a:srgbClr val="53A3B4"/>
                </a:solidFill>
                <a:latin typeface="Arial" charset="0"/>
                <a:ea typeface="Arial" charset="0"/>
                <a:cs typeface="Arial" charset="0"/>
              </a:rPr>
              <a:t> YOU</a:t>
            </a:r>
            <a:endParaRPr lang="en-US" sz="4700" b="1" dirty="0">
              <a:solidFill>
                <a:srgbClr val="53A3B4"/>
              </a:solidFill>
              <a:latin typeface="Arial" charset="0"/>
              <a:ea typeface="Arial" charset="0"/>
              <a:cs typeface="Arial" charset="0"/>
            </a:endParaRPr>
          </a:p>
        </p:txBody>
      </p:sp>
    </p:spTree>
    <p:extLst>
      <p:ext uri="{BB962C8B-B14F-4D97-AF65-F5344CB8AC3E}">
        <p14:creationId xmlns:p14="http://schemas.microsoft.com/office/powerpoint/2010/main" val="831036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3.xml"/><Relationship Id="rId1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8603257"/>
      </p:ext>
    </p:extLst>
  </p:cSld>
  <p:clrMap bg1="lt1" tx1="dk1" bg2="lt2" tx2="dk2" accent1="accent1" accent2="accent2" accent3="accent3" accent4="accent4" accent5="accent5" accent6="accent6" hlink="hlink" folHlink="folHlink"/>
  <p:sldLayoutIdLst>
    <p:sldLayoutId id="2147483853" r:id="rId1"/>
    <p:sldLayoutId id="2147483856" r:id="rId2"/>
    <p:sldLayoutId id="2147483866" r:id="rId3"/>
  </p:sldLayoutIdLst>
  <p:txStyles>
    <p:titleStyle>
      <a:lvl1pPr algn="l" defTabSz="914400" rtl="0" eaLnBrk="1" latinLnBrk="0" hangingPunct="1">
        <a:lnSpc>
          <a:spcPct val="90000"/>
        </a:lnSpc>
        <a:spcBef>
          <a:spcPct val="0"/>
        </a:spcBef>
        <a:buNone/>
        <a:defRPr sz="4000" b="1" kern="1200">
          <a:solidFill>
            <a:srgbClr val="383A3C"/>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000" kern="1200">
          <a:solidFill>
            <a:srgbClr val="383A3C"/>
          </a:solidFill>
          <a:latin typeface="+mj-lt"/>
          <a:ea typeface="Arial" charset="0"/>
          <a:cs typeface="Arial" charset="0"/>
        </a:defRPr>
      </a:lvl1pPr>
      <a:lvl2pPr marL="685800" indent="-228600" algn="l" defTabSz="914400" rtl="0" eaLnBrk="1" latinLnBrk="0" hangingPunct="1">
        <a:lnSpc>
          <a:spcPct val="90000"/>
        </a:lnSpc>
        <a:spcBef>
          <a:spcPts val="500"/>
        </a:spcBef>
        <a:buFont typeface="Arial"/>
        <a:buChar char="•"/>
        <a:defRPr sz="1800" kern="1200">
          <a:solidFill>
            <a:srgbClr val="A7A7A7"/>
          </a:solidFill>
          <a:latin typeface="+mj-lt"/>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1800" kern="1200">
          <a:solidFill>
            <a:srgbClr val="A7A7A7"/>
          </a:solidFill>
          <a:latin typeface="+mj-lt"/>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rgbClr val="A7A7A7"/>
          </a:solidFill>
          <a:latin typeface="+mj-lt"/>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rgbClr val="A7A7A7"/>
          </a:solidFill>
          <a:latin typeface="+mj-lt"/>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5350" y="5175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95350" y="1892300"/>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6"/>
          <p:cNvSpPr>
            <a:spLocks noGrp="1"/>
          </p:cNvSpPr>
          <p:nvPr>
            <p:ph type="ftr" sz="quarter" idx="3"/>
          </p:nvPr>
        </p:nvSpPr>
        <p:spPr>
          <a:xfrm>
            <a:off x="475875" y="6356351"/>
            <a:ext cx="3086100" cy="365125"/>
          </a:xfrm>
          <a:prstGeom prst="rect">
            <a:avLst/>
          </a:prstGeom>
        </p:spPr>
        <p:txBody>
          <a:bodyPr anchor="ctr"/>
          <a:lstStyle>
            <a:lvl1pPr>
              <a:defRPr sz="800"/>
            </a:lvl1pPr>
          </a:lstStyle>
          <a:p>
            <a:r>
              <a:rPr lang="en-US" dirty="0" smtClean="0">
                <a:solidFill>
                  <a:srgbClr val="A7A7A7"/>
                </a:solidFill>
                <a:ea typeface="Arial" charset="0"/>
                <a:cs typeface="Arial" charset="0"/>
              </a:rPr>
              <a:t>●   Copyright © 2016 New Teacher Center. All Rights Reserved.</a:t>
            </a:r>
          </a:p>
        </p:txBody>
      </p:sp>
      <p:sp>
        <p:nvSpPr>
          <p:cNvPr id="6" name="Slide Number Placeholder 7"/>
          <p:cNvSpPr>
            <a:spLocks noGrp="1"/>
          </p:cNvSpPr>
          <p:nvPr>
            <p:ph type="sldNum" sz="quarter" idx="4"/>
          </p:nvPr>
        </p:nvSpPr>
        <p:spPr>
          <a:xfrm>
            <a:off x="133350" y="6356351"/>
            <a:ext cx="416379" cy="365125"/>
          </a:xfrm>
          <a:prstGeom prst="rect">
            <a:avLst/>
          </a:prstGeom>
        </p:spPr>
        <p:txBody>
          <a:bodyPr anchor="ctr"/>
          <a:lstStyle>
            <a:lvl1pPr algn="r">
              <a:defRPr sz="1000">
                <a:solidFill>
                  <a:srgbClr val="A7A7A7"/>
                </a:solidFill>
              </a:defRPr>
            </a:lvl1pPr>
          </a:lstStyle>
          <a:p>
            <a:fld id="{9429405C-AD16-2F4E-93D7-0A4B71FF3AA9}" type="slidenum">
              <a:rPr lang="en-US" smtClean="0"/>
              <a:pPr/>
              <a:t>‹#›</a:t>
            </a:fld>
            <a:endParaRPr lang="en-US" dirty="0"/>
          </a:p>
        </p:txBody>
      </p:sp>
    </p:spTree>
    <p:extLst>
      <p:ext uri="{BB962C8B-B14F-4D97-AF65-F5344CB8AC3E}">
        <p14:creationId xmlns:p14="http://schemas.microsoft.com/office/powerpoint/2010/main" val="1882068183"/>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55" r:id="rId6"/>
    <p:sldLayoutId id="2147483854" r:id="rId7"/>
    <p:sldLayoutId id="2147483865" r:id="rId8"/>
    <p:sldLayoutId id="2147483882" r:id="rId9"/>
  </p:sldLayoutIdLst>
  <p:hf hdr="0" dt="0"/>
  <p:txStyles>
    <p:titleStyle>
      <a:lvl1pPr algn="l" defTabSz="914400" rtl="0" eaLnBrk="1" latinLnBrk="0" hangingPunct="1">
        <a:lnSpc>
          <a:spcPct val="90000"/>
        </a:lnSpc>
        <a:spcBef>
          <a:spcPct val="0"/>
        </a:spcBef>
        <a:buNone/>
        <a:defRPr sz="2900" b="1" kern="1200">
          <a:solidFill>
            <a:srgbClr val="863094"/>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100" kern="1200">
          <a:solidFill>
            <a:schemeClr val="accent6"/>
          </a:solidFill>
          <a:latin typeface="+mn-lt"/>
          <a:ea typeface="Century Gothic" charset="0"/>
          <a:cs typeface="Century Gothic" charset="0"/>
        </a:defRPr>
      </a:lvl1pPr>
      <a:lvl2pPr marL="685800" indent="-228600" algn="l" defTabSz="914400" rtl="0" eaLnBrk="1" latinLnBrk="0" hangingPunct="1">
        <a:lnSpc>
          <a:spcPct val="90000"/>
        </a:lnSpc>
        <a:spcBef>
          <a:spcPts val="500"/>
        </a:spcBef>
        <a:buFont typeface="Arial"/>
        <a:buChar char="•"/>
        <a:defRPr sz="1800" kern="1200">
          <a:solidFill>
            <a:schemeClr val="accent6"/>
          </a:solidFill>
          <a:latin typeface="+mn-lt"/>
          <a:ea typeface="Century Gothic" charset="0"/>
          <a:cs typeface="Century Gothic" charset="0"/>
        </a:defRPr>
      </a:lvl2pPr>
      <a:lvl3pPr marL="1143000" indent="-228600" algn="l" defTabSz="914400" rtl="0" eaLnBrk="1" latinLnBrk="0" hangingPunct="1">
        <a:lnSpc>
          <a:spcPct val="90000"/>
        </a:lnSpc>
        <a:spcBef>
          <a:spcPts val="500"/>
        </a:spcBef>
        <a:buFont typeface="Arial"/>
        <a:buChar char="•"/>
        <a:defRPr sz="1800" kern="1200">
          <a:solidFill>
            <a:schemeClr val="accent6"/>
          </a:solidFill>
          <a:latin typeface="+mn-lt"/>
          <a:ea typeface="Century Gothic" charset="0"/>
          <a:cs typeface="Century Gothic" charset="0"/>
        </a:defRPr>
      </a:lvl3pPr>
      <a:lvl4pPr marL="1600200" indent="-228600" algn="l" defTabSz="914400" rtl="0" eaLnBrk="1" latinLnBrk="0" hangingPunct="1">
        <a:lnSpc>
          <a:spcPct val="90000"/>
        </a:lnSpc>
        <a:spcBef>
          <a:spcPts val="500"/>
        </a:spcBef>
        <a:buFont typeface="Arial"/>
        <a:buChar char="•"/>
        <a:defRPr sz="1800" kern="1200">
          <a:solidFill>
            <a:schemeClr val="accent6"/>
          </a:solidFill>
          <a:latin typeface="+mn-lt"/>
          <a:ea typeface="Century Gothic" charset="0"/>
          <a:cs typeface="Century Gothic" charset="0"/>
        </a:defRPr>
      </a:lvl4pPr>
      <a:lvl5pPr marL="2057400" indent="-228600" algn="l" defTabSz="914400" rtl="0" eaLnBrk="1" latinLnBrk="0" hangingPunct="1">
        <a:lnSpc>
          <a:spcPct val="90000"/>
        </a:lnSpc>
        <a:spcBef>
          <a:spcPts val="500"/>
        </a:spcBef>
        <a:buFont typeface="Arial"/>
        <a:buChar char="•"/>
        <a:defRPr sz="1800" kern="1200">
          <a:solidFill>
            <a:schemeClr val="accent6"/>
          </a:solidFill>
          <a:latin typeface="+mn-lt"/>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87350"/>
            <a:ext cx="9144000" cy="6470650"/>
          </a:xfrm>
          <a:prstGeom prst="rect">
            <a:avLst/>
          </a:prstGeom>
          <a:gradFill rotWithShape="0">
            <a:gsLst>
              <a:gs pos="0">
                <a:schemeClr val="bg1"/>
              </a:gs>
              <a:gs pos="70000">
                <a:srgbClr val="D1D1D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1027" name="Title Placeholder 1"/>
          <p:cNvSpPr>
            <a:spLocks noGrp="1"/>
          </p:cNvSpPr>
          <p:nvPr>
            <p:ph type="title"/>
          </p:nvPr>
        </p:nvSpPr>
        <p:spPr bwMode="auto">
          <a:xfrm>
            <a:off x="457200" y="219075"/>
            <a:ext cx="8229600" cy="1041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54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p:cNvSpPr txBox="1"/>
          <p:nvPr/>
        </p:nvSpPr>
        <p:spPr>
          <a:xfrm>
            <a:off x="449263" y="6459538"/>
            <a:ext cx="3233737" cy="323850"/>
          </a:xfrm>
          <a:prstGeom prst="rect">
            <a:avLst/>
          </a:prstGeom>
          <a:noFill/>
        </p:spPr>
        <p:txBody>
          <a:bodyPr>
            <a:spAutoFit/>
          </a:bodyPr>
          <a:lstStyle/>
          <a:p>
            <a:pPr fontAlgn="auto">
              <a:spcBef>
                <a:spcPts val="0"/>
              </a:spcBef>
              <a:spcAft>
                <a:spcPts val="0"/>
              </a:spcAft>
              <a:defRPr/>
            </a:pPr>
            <a:r>
              <a:rPr lang="en-US" sz="700" dirty="0">
                <a:solidFill>
                  <a:srgbClr val="585858">
                    <a:lumMod val="75000"/>
                    <a:lumOff val="25000"/>
                  </a:srgbClr>
                </a:solidFill>
                <a:latin typeface="Arial"/>
                <a:cs typeface="Arial"/>
              </a:rPr>
              <a:t>Copyright © </a:t>
            </a:r>
            <a:r>
              <a:rPr lang="en-US" sz="700" dirty="0" smtClean="0">
                <a:solidFill>
                  <a:srgbClr val="585858">
                    <a:lumMod val="75000"/>
                    <a:lumOff val="25000"/>
                  </a:srgbClr>
                </a:solidFill>
                <a:latin typeface="Arial"/>
                <a:cs typeface="Arial"/>
              </a:rPr>
              <a:t>2015 </a:t>
            </a:r>
            <a:r>
              <a:rPr lang="en-US" sz="700" dirty="0">
                <a:solidFill>
                  <a:srgbClr val="585858">
                    <a:lumMod val="75000"/>
                    <a:lumOff val="25000"/>
                  </a:srgbClr>
                </a:solidFill>
                <a:latin typeface="Arial"/>
                <a:cs typeface="Arial"/>
              </a:rPr>
              <a:t>New Teacher Center. All Rights Reserved.      </a:t>
            </a:r>
          </a:p>
          <a:p>
            <a:pPr fontAlgn="auto">
              <a:spcBef>
                <a:spcPts val="0"/>
              </a:spcBef>
              <a:spcAft>
                <a:spcPts val="0"/>
              </a:spcAft>
              <a:defRPr/>
            </a:pPr>
            <a:endParaRPr lang="en-US" sz="800" dirty="0">
              <a:solidFill>
                <a:srgbClr val="585858"/>
              </a:solidFill>
              <a:latin typeface="Arial"/>
              <a:cs typeface="Arial"/>
            </a:endParaRPr>
          </a:p>
        </p:txBody>
      </p:sp>
      <p:pic>
        <p:nvPicPr>
          <p:cNvPr id="1030" name="Picture 17" descr="NTC_logo.eps"/>
          <p:cNvPicPr>
            <a:picLocks noChangeAspect="1"/>
          </p:cNvPicPr>
          <p:nvPr/>
        </p:nvPicPr>
        <p:blipFill>
          <a:blip r:embed="rId14"/>
          <a:srcRect/>
          <a:stretch>
            <a:fillRect/>
          </a:stretch>
        </p:blipFill>
        <p:spPr bwMode="auto">
          <a:xfrm>
            <a:off x="7370763" y="6116638"/>
            <a:ext cx="1316037" cy="554037"/>
          </a:xfrm>
          <a:prstGeom prst="rect">
            <a:avLst/>
          </a:prstGeom>
          <a:noFill/>
          <a:ln w="9525">
            <a:noFill/>
            <a:miter lim="800000"/>
            <a:headEnd/>
            <a:tailEnd/>
          </a:ln>
        </p:spPr>
      </p:pic>
      <p:pic>
        <p:nvPicPr>
          <p:cNvPr id="10" name="Picture 17" descr="NTC_logo.eps"/>
          <p:cNvPicPr>
            <a:picLocks noChangeAspect="1"/>
          </p:cNvPicPr>
          <p:nvPr userDrawn="1"/>
        </p:nvPicPr>
        <p:blipFill>
          <a:blip r:embed="rId14"/>
          <a:srcRect/>
          <a:stretch>
            <a:fillRect/>
          </a:stretch>
        </p:blipFill>
        <p:spPr bwMode="auto">
          <a:xfrm>
            <a:off x="7370763" y="6116638"/>
            <a:ext cx="1316037" cy="554037"/>
          </a:xfrm>
          <a:prstGeom prst="rect">
            <a:avLst/>
          </a:prstGeom>
          <a:noFill/>
          <a:ln w="9525">
            <a:noFill/>
            <a:miter lim="800000"/>
            <a:headEnd/>
            <a:tailEnd/>
          </a:ln>
        </p:spPr>
      </p:pic>
    </p:spTree>
    <p:extLst>
      <p:ext uri="{BB962C8B-B14F-4D97-AF65-F5344CB8AC3E}">
        <p14:creationId xmlns:p14="http://schemas.microsoft.com/office/powerpoint/2010/main" val="56621155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xStyles>
    <p:titleStyle>
      <a:lvl1pPr algn="l" defTabSz="457200" rtl="0" eaLnBrk="1" fontAlgn="base" hangingPunct="1">
        <a:spcBef>
          <a:spcPct val="0"/>
        </a:spcBef>
        <a:spcAft>
          <a:spcPct val="0"/>
        </a:spcAft>
        <a:defRPr sz="3800" kern="1200">
          <a:solidFill>
            <a:schemeClr val="tx2"/>
          </a:solidFill>
          <a:latin typeface="Arial"/>
          <a:ea typeface="Geneva" charset="-128"/>
          <a:cs typeface="Arial"/>
        </a:defRPr>
      </a:lvl1pPr>
      <a:lvl2pPr algn="l" defTabSz="457200" rtl="0" eaLnBrk="1" fontAlgn="base" hangingPunct="1">
        <a:spcBef>
          <a:spcPct val="0"/>
        </a:spcBef>
        <a:spcAft>
          <a:spcPct val="0"/>
        </a:spcAft>
        <a:defRPr sz="3800">
          <a:solidFill>
            <a:schemeClr val="tx2"/>
          </a:solidFill>
          <a:latin typeface="Arial" charset="0"/>
          <a:ea typeface="Geneva" charset="-128"/>
        </a:defRPr>
      </a:lvl2pPr>
      <a:lvl3pPr algn="l" defTabSz="457200" rtl="0" eaLnBrk="1" fontAlgn="base" hangingPunct="1">
        <a:spcBef>
          <a:spcPct val="0"/>
        </a:spcBef>
        <a:spcAft>
          <a:spcPct val="0"/>
        </a:spcAft>
        <a:defRPr sz="3800">
          <a:solidFill>
            <a:schemeClr val="tx2"/>
          </a:solidFill>
          <a:latin typeface="Arial" charset="0"/>
          <a:ea typeface="Geneva" charset="-128"/>
        </a:defRPr>
      </a:lvl3pPr>
      <a:lvl4pPr algn="l" defTabSz="457200" rtl="0" eaLnBrk="1" fontAlgn="base" hangingPunct="1">
        <a:spcBef>
          <a:spcPct val="0"/>
        </a:spcBef>
        <a:spcAft>
          <a:spcPct val="0"/>
        </a:spcAft>
        <a:defRPr sz="3800">
          <a:solidFill>
            <a:schemeClr val="tx2"/>
          </a:solidFill>
          <a:latin typeface="Arial" charset="0"/>
          <a:ea typeface="Geneva" charset="-128"/>
        </a:defRPr>
      </a:lvl4pPr>
      <a:lvl5pPr algn="l" defTabSz="457200" rtl="0" eaLnBrk="1" fontAlgn="base" hangingPunct="1">
        <a:spcBef>
          <a:spcPct val="0"/>
        </a:spcBef>
        <a:spcAft>
          <a:spcPct val="0"/>
        </a:spcAft>
        <a:defRPr sz="3800">
          <a:solidFill>
            <a:schemeClr val="tx2"/>
          </a:solidFill>
          <a:latin typeface="Arial" charset="0"/>
          <a:ea typeface="Geneva" charset="-128"/>
        </a:defRPr>
      </a:lvl5pPr>
      <a:lvl6pPr marL="457200" algn="l" defTabSz="457200" rtl="0" eaLnBrk="1" fontAlgn="base" hangingPunct="1">
        <a:spcBef>
          <a:spcPct val="0"/>
        </a:spcBef>
        <a:spcAft>
          <a:spcPct val="0"/>
        </a:spcAft>
        <a:defRPr sz="4000">
          <a:solidFill>
            <a:schemeClr val="tx2"/>
          </a:solidFill>
          <a:latin typeface="Arial" charset="0"/>
          <a:ea typeface="Geneva" charset="-128"/>
        </a:defRPr>
      </a:lvl6pPr>
      <a:lvl7pPr marL="914400" algn="l" defTabSz="457200" rtl="0" eaLnBrk="1" fontAlgn="base" hangingPunct="1">
        <a:spcBef>
          <a:spcPct val="0"/>
        </a:spcBef>
        <a:spcAft>
          <a:spcPct val="0"/>
        </a:spcAft>
        <a:defRPr sz="4000">
          <a:solidFill>
            <a:schemeClr val="tx2"/>
          </a:solidFill>
          <a:latin typeface="Arial" charset="0"/>
          <a:ea typeface="Geneva" charset="-128"/>
        </a:defRPr>
      </a:lvl7pPr>
      <a:lvl8pPr marL="1371600" algn="l" defTabSz="457200" rtl="0" eaLnBrk="1" fontAlgn="base" hangingPunct="1">
        <a:spcBef>
          <a:spcPct val="0"/>
        </a:spcBef>
        <a:spcAft>
          <a:spcPct val="0"/>
        </a:spcAft>
        <a:defRPr sz="4000">
          <a:solidFill>
            <a:schemeClr val="tx2"/>
          </a:solidFill>
          <a:latin typeface="Arial" charset="0"/>
          <a:ea typeface="Geneva" charset="-128"/>
        </a:defRPr>
      </a:lvl8pPr>
      <a:lvl9pPr marL="1828800" algn="l" defTabSz="457200" rtl="0" eaLnBrk="1" fontAlgn="base" hangingPunct="1">
        <a:spcBef>
          <a:spcPct val="0"/>
        </a:spcBef>
        <a:spcAft>
          <a:spcPct val="0"/>
        </a:spcAft>
        <a:defRPr sz="4000">
          <a:solidFill>
            <a:schemeClr val="tx2"/>
          </a:solidFill>
          <a:latin typeface="Arial" charset="0"/>
          <a:ea typeface="Geneva" charset="-128"/>
        </a:defRPr>
      </a:lvl9pPr>
    </p:titleStyle>
    <p:bodyStyle>
      <a:lvl1pPr marL="190500" indent="-190500" algn="l" defTabSz="457200" rtl="0" eaLnBrk="1" fontAlgn="base" hangingPunct="1">
        <a:spcBef>
          <a:spcPct val="20000"/>
        </a:spcBef>
        <a:spcAft>
          <a:spcPct val="0"/>
        </a:spcAft>
        <a:buFont typeface="Arial" charset="0"/>
        <a:buChar char="•"/>
        <a:defRPr sz="2700" kern="1200">
          <a:solidFill>
            <a:srgbClr val="55585F"/>
          </a:solidFill>
          <a:latin typeface="Arial"/>
          <a:ea typeface="Geneva" charset="-128"/>
          <a:cs typeface="Arial"/>
        </a:defRPr>
      </a:lvl1pPr>
      <a:lvl2pPr marL="742950" indent="-190500" algn="l" defTabSz="457200" rtl="0" eaLnBrk="1" fontAlgn="base" hangingPunct="1">
        <a:spcBef>
          <a:spcPct val="20000"/>
        </a:spcBef>
        <a:spcAft>
          <a:spcPct val="0"/>
        </a:spcAft>
        <a:buFont typeface="Arial" charset="0"/>
        <a:buChar char="•"/>
        <a:defRPr sz="2400" kern="1200">
          <a:solidFill>
            <a:srgbClr val="55585F"/>
          </a:solidFill>
          <a:latin typeface="Arial"/>
          <a:ea typeface="Geneva" charset="-128"/>
          <a:cs typeface="Arial"/>
        </a:defRPr>
      </a:lvl2pPr>
      <a:lvl3pPr marL="1143000" indent="-136525" algn="l" defTabSz="457200" rtl="0" eaLnBrk="1" fontAlgn="base" hangingPunct="1">
        <a:spcBef>
          <a:spcPct val="20000"/>
        </a:spcBef>
        <a:spcAft>
          <a:spcPct val="0"/>
        </a:spcAft>
        <a:buFont typeface="Arial" charset="0"/>
        <a:buChar char="•"/>
        <a:defRPr sz="2200" kern="1200">
          <a:solidFill>
            <a:srgbClr val="55585F"/>
          </a:solidFill>
          <a:latin typeface="Arial"/>
          <a:ea typeface="Geneva" charset="-128"/>
          <a:cs typeface="Arial"/>
        </a:defRPr>
      </a:lvl3pPr>
      <a:lvl4pPr marL="1600200" indent="-136525" algn="l" defTabSz="457200" rtl="0" eaLnBrk="1" fontAlgn="base" hangingPunct="1">
        <a:spcBef>
          <a:spcPct val="20000"/>
        </a:spcBef>
        <a:spcAft>
          <a:spcPct val="0"/>
        </a:spcAft>
        <a:buFont typeface="Arial" charset="0"/>
        <a:buChar char="•"/>
        <a:defRPr sz="1900" kern="1200">
          <a:solidFill>
            <a:srgbClr val="55585F"/>
          </a:solidFill>
          <a:latin typeface="Arial"/>
          <a:ea typeface="Geneva" charset="-128"/>
          <a:cs typeface="Arial"/>
        </a:defRPr>
      </a:lvl4pPr>
      <a:lvl5pPr marL="2057400" indent="-136525" algn="l" defTabSz="457200" rtl="0" eaLnBrk="1" fontAlgn="base" hangingPunct="1">
        <a:spcBef>
          <a:spcPct val="20000"/>
        </a:spcBef>
        <a:spcAft>
          <a:spcPct val="0"/>
        </a:spcAft>
        <a:buFont typeface="Arial" charset="0"/>
        <a:buChar char="•"/>
        <a:defRPr kern="1200">
          <a:solidFill>
            <a:srgbClr val="55585F"/>
          </a:solidFill>
          <a:latin typeface="Arial"/>
          <a:ea typeface="Geneva"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8" Type="http://schemas.openxmlformats.org/officeDocument/2006/relationships/chart" Target="../charts/chart7.xml"/><Relationship Id="rId9" Type="http://schemas.openxmlformats.org/officeDocument/2006/relationships/chart" Target="../charts/chart8.xml"/><Relationship Id="rId10" Type="http://schemas.openxmlformats.org/officeDocument/2006/relationships/chart" Target="../charts/chart9.xml"/><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chart" Target="../charts/chart12.xml"/><Relationship Id="rId5" Type="http://schemas.openxmlformats.org/officeDocument/2006/relationships/chart" Target="../charts/chart13.xml"/><Relationship Id="rId6" Type="http://schemas.openxmlformats.org/officeDocument/2006/relationships/chart" Target="../charts/chart14.xml"/><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chart" Target="../charts/chart16.xml"/><Relationship Id="rId5" Type="http://schemas.openxmlformats.org/officeDocument/2006/relationships/chart" Target="../charts/chart17.xml"/><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4" Type="http://schemas.openxmlformats.org/officeDocument/2006/relationships/chart" Target="../charts/chart19.xml"/><Relationship Id="rId5" Type="http://schemas.openxmlformats.org/officeDocument/2006/relationships/chart" Target="../charts/chart20.xml"/><Relationship Id="rId6" Type="http://schemas.openxmlformats.org/officeDocument/2006/relationships/chart" Target="../charts/chart21.xml"/><Relationship Id="rId7" Type="http://schemas.openxmlformats.org/officeDocument/2006/relationships/chart" Target="../charts/chart22.xml"/><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chart" Target="../charts/char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chart" Target="../charts/char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1832429" y="1850572"/>
            <a:ext cx="6549571" cy="2175328"/>
          </a:xfrm>
        </p:spPr>
        <p:txBody>
          <a:bodyPr>
            <a:normAutofit fontScale="90000"/>
          </a:bodyPr>
          <a:lstStyle/>
          <a:p>
            <a:pPr algn="ctr" eaLnBrk="1" hangingPunct="1"/>
            <a:r>
              <a:rPr lang="en-US" dirty="0" smtClean="0">
                <a:latin typeface="Century Gothic"/>
                <a:cs typeface="Century Gothic"/>
              </a:rPr>
              <a:t>Review of the 2016 </a:t>
            </a:r>
            <a:r>
              <a:rPr lang="en-US" dirty="0" smtClean="0">
                <a:latin typeface="Century Gothic"/>
                <a:cs typeface="Century Gothic"/>
              </a:rPr>
              <a:t>TELL </a:t>
            </a:r>
            <a:r>
              <a:rPr lang="en-US" dirty="0" smtClean="0">
                <a:latin typeface="Century Gothic"/>
                <a:cs typeface="Century Gothic"/>
              </a:rPr>
              <a:t>Oregon Survey Results</a:t>
            </a:r>
            <a:r>
              <a:rPr lang="en-US" dirty="0" smtClean="0">
                <a:latin typeface="Century Gothic"/>
                <a:cs typeface="Century Gothic"/>
              </a:rPr>
              <a:t/>
            </a:r>
            <a:br>
              <a:rPr lang="en-US" dirty="0" smtClean="0">
                <a:latin typeface="Century Gothic"/>
                <a:cs typeface="Century Gothic"/>
              </a:rPr>
            </a:br>
            <a:r>
              <a:rPr lang="en-US" dirty="0" smtClean="0">
                <a:latin typeface="Century Gothic"/>
                <a:cs typeface="Century Gothic"/>
              </a:rPr>
              <a:t/>
            </a:r>
            <a:br>
              <a:rPr lang="en-US" dirty="0" smtClean="0">
                <a:latin typeface="Century Gothic"/>
                <a:cs typeface="Century Gothic"/>
              </a:rPr>
            </a:br>
            <a:r>
              <a:rPr lang="en-US" sz="2700" dirty="0" smtClean="0">
                <a:solidFill>
                  <a:schemeClr val="accent6"/>
                </a:solidFill>
                <a:latin typeface="Century Gothic"/>
                <a:cs typeface="Century Gothic"/>
              </a:rPr>
              <a:t>State Board of Education </a:t>
            </a:r>
            <a:br>
              <a:rPr lang="en-US" sz="2700" dirty="0" smtClean="0">
                <a:solidFill>
                  <a:schemeClr val="accent6"/>
                </a:solidFill>
                <a:latin typeface="Century Gothic"/>
                <a:cs typeface="Century Gothic"/>
              </a:rPr>
            </a:br>
            <a:r>
              <a:rPr lang="en-US" sz="2000" dirty="0" smtClean="0">
                <a:solidFill>
                  <a:schemeClr val="accent6"/>
                </a:solidFill>
                <a:latin typeface="Century Gothic"/>
                <a:cs typeface="Century Gothic"/>
              </a:rPr>
              <a:t>May </a:t>
            </a:r>
            <a:r>
              <a:rPr lang="en-US" sz="2000" dirty="0" smtClean="0">
                <a:solidFill>
                  <a:schemeClr val="accent6"/>
                </a:solidFill>
                <a:latin typeface="Century Gothic"/>
                <a:cs typeface="Century Gothic"/>
              </a:rPr>
              <a:t>19</a:t>
            </a:r>
            <a:r>
              <a:rPr lang="en-US" sz="2000" dirty="0" smtClean="0">
                <a:solidFill>
                  <a:schemeClr val="accent6"/>
                </a:solidFill>
                <a:latin typeface="Century Gothic"/>
                <a:cs typeface="Century Gothic"/>
              </a:rPr>
              <a:t>, </a:t>
            </a:r>
            <a:r>
              <a:rPr lang="en-US" sz="2000" dirty="0" smtClean="0">
                <a:solidFill>
                  <a:schemeClr val="accent6"/>
                </a:solidFill>
                <a:latin typeface="Century Gothic"/>
                <a:cs typeface="Century Gothic"/>
              </a:rPr>
              <a:t>2016</a:t>
            </a:r>
          </a:p>
        </p:txBody>
      </p:sp>
      <p:sp>
        <p:nvSpPr>
          <p:cNvPr id="16388" name="Text Placeholder 3"/>
          <p:cNvSpPr>
            <a:spLocks noGrp="1"/>
          </p:cNvSpPr>
          <p:nvPr>
            <p:ph type="body" sz="quarter" idx="10"/>
          </p:nvPr>
        </p:nvSpPr>
        <p:spPr>
          <a:xfrm>
            <a:off x="562429" y="4025900"/>
            <a:ext cx="8019142" cy="1460500"/>
          </a:xfrm>
        </p:spPr>
        <p:txBody>
          <a:bodyPr>
            <a:noAutofit/>
          </a:bodyPr>
          <a:lstStyle/>
          <a:p>
            <a:pPr eaLnBrk="1" hangingPunct="1"/>
            <a:endParaRPr lang="en-US" sz="1800" dirty="0">
              <a:latin typeface="Arial" charset="0"/>
            </a:endParaRPr>
          </a:p>
          <a:p>
            <a:pPr eaLnBrk="1" hangingPunct="1"/>
            <a:r>
              <a:rPr lang="en-US" sz="1800" dirty="0" smtClean="0"/>
              <a:t>Lindsey Capps, Chief Education Officer</a:t>
            </a:r>
          </a:p>
          <a:p>
            <a:pPr eaLnBrk="1" hangingPunct="1"/>
            <a:r>
              <a:rPr lang="en-US" sz="1800" dirty="0" smtClean="0"/>
              <a:t>Dawn </a:t>
            </a:r>
            <a:r>
              <a:rPr lang="en-US" sz="1800" dirty="0" err="1" smtClean="0"/>
              <a:t>Shephard</a:t>
            </a:r>
            <a:r>
              <a:rPr lang="en-US" sz="1800" dirty="0" smtClean="0"/>
              <a:t>, New Teacher Center</a:t>
            </a:r>
            <a:endParaRPr lang="en-US" sz="1800" dirty="0" smtClean="0"/>
          </a:p>
          <a:p>
            <a:r>
              <a:rPr lang="en-US" sz="1800" dirty="0"/>
              <a:t>Hilda Rosselli, Chief Education </a:t>
            </a:r>
            <a:r>
              <a:rPr lang="en-US" sz="1800" dirty="0" smtClean="0"/>
              <a:t>Office</a:t>
            </a:r>
            <a:endParaRPr lang="en-US" sz="1800" dirty="0" smtClean="0"/>
          </a:p>
          <a:p>
            <a:pPr eaLnBrk="1" hangingPunct="1"/>
            <a:r>
              <a:rPr lang="en-US" sz="1800" dirty="0" err="1" smtClean="0"/>
              <a:t>Dawne</a:t>
            </a:r>
            <a:r>
              <a:rPr lang="en-US" sz="1800" dirty="0" smtClean="0"/>
              <a:t> </a:t>
            </a:r>
            <a:r>
              <a:rPr lang="en-US" sz="1800" dirty="0" err="1" smtClean="0"/>
              <a:t>Huckaby</a:t>
            </a:r>
            <a:r>
              <a:rPr lang="en-US" sz="1800" dirty="0" smtClean="0"/>
              <a:t>, Oregon </a:t>
            </a:r>
            <a:r>
              <a:rPr lang="en-US" sz="1800" dirty="0" smtClean="0"/>
              <a:t>Department of </a:t>
            </a:r>
            <a:r>
              <a:rPr lang="en-US" sz="1800" dirty="0" smtClean="0"/>
              <a:t>Education</a:t>
            </a:r>
          </a:p>
          <a:p>
            <a:pPr eaLnBrk="1" hangingPunct="1"/>
            <a:r>
              <a:rPr lang="en-US" sz="1800" dirty="0" smtClean="0"/>
              <a:t>Hanna </a:t>
            </a:r>
            <a:r>
              <a:rPr lang="en-US" sz="1800" dirty="0" err="1" smtClean="0"/>
              <a:t>Vandering</a:t>
            </a:r>
            <a:r>
              <a:rPr lang="en-US" sz="1800" dirty="0" smtClean="0"/>
              <a:t>, Oregon Education Association</a:t>
            </a:r>
            <a:endParaRPr lang="en-US" sz="1800" dirty="0" smtClean="0"/>
          </a:p>
        </p:txBody>
      </p:sp>
      <p:sp>
        <p:nvSpPr>
          <p:cNvPr id="2" name="TextBox 1"/>
          <p:cNvSpPr txBox="1"/>
          <p:nvPr/>
        </p:nvSpPr>
        <p:spPr>
          <a:xfrm>
            <a:off x="6299200" y="5100320"/>
            <a:ext cx="184666" cy="369332"/>
          </a:xfrm>
          <a:prstGeom prst="rect">
            <a:avLst/>
          </a:prstGeom>
          <a:noFill/>
        </p:spPr>
        <p:txBody>
          <a:bodyPr wrap="none" rtlCol="0">
            <a:spAutoFit/>
          </a:bodyPr>
          <a:lstStyle/>
          <a:p>
            <a:endParaRPr lang="en-US" dirty="0"/>
          </a:p>
        </p:txBody>
      </p:sp>
      <p:pic>
        <p:nvPicPr>
          <p:cNvPr id="7" name="Picture 6"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6118706" y="104289"/>
            <a:ext cx="2822618" cy="1246047"/>
          </a:xfrm>
          <a:prstGeom prst="rect">
            <a:avLst/>
          </a:prstGeom>
          <a:noFill/>
          <a:ln>
            <a:noFill/>
          </a:ln>
        </p:spPr>
      </p:pic>
      <p:pic>
        <p:nvPicPr>
          <p:cNvPr id="3" name="Picture 2"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75875" y="1121228"/>
            <a:ext cx="8582025" cy="4427145"/>
          </a:xfrm>
        </p:spPr>
        <p:txBody>
          <a:bodyPr/>
          <a:lstStyle/>
          <a:p>
            <a:endParaRPr lang="en-US" sz="4400" dirty="0" smtClean="0"/>
          </a:p>
          <a:p>
            <a:r>
              <a:rPr lang="en-US" sz="3200" dirty="0"/>
              <a:t>Student Learning</a:t>
            </a:r>
          </a:p>
          <a:p>
            <a:pPr lvl="1"/>
            <a:r>
              <a:rPr lang="en-US" sz="2800" dirty="0"/>
              <a:t>Teaching and learning conditions predict student achievement in mathematics, and to a lesser degree, in reading (Ladd, 2009) </a:t>
            </a:r>
          </a:p>
          <a:p>
            <a:pPr lvl="1"/>
            <a:r>
              <a:rPr lang="en-US" sz="2800" dirty="0"/>
              <a:t>Student conduct management, demands on time, professional autonomy and professional development — are significant predictors of student learning gains and student perceptions of rigor and support (Ferguson &amp; Hirsch, 2014) </a:t>
            </a:r>
          </a:p>
          <a:p>
            <a:endParaRPr lang="en-US" dirty="0"/>
          </a:p>
        </p:txBody>
      </p:sp>
      <p:sp>
        <p:nvSpPr>
          <p:cNvPr id="2" name="Title 1"/>
          <p:cNvSpPr>
            <a:spLocks noGrp="1"/>
          </p:cNvSpPr>
          <p:nvPr>
            <p:ph type="title"/>
          </p:nvPr>
        </p:nvSpPr>
        <p:spPr/>
        <p:txBody>
          <a:bodyPr>
            <a:noAutofit/>
          </a:bodyPr>
          <a:lstStyle/>
          <a:p>
            <a:r>
              <a:rPr lang="en-US" sz="3600" b="0" dirty="0" smtClean="0">
                <a:solidFill>
                  <a:schemeClr val="accent1"/>
                </a:solidFill>
                <a:latin typeface="+mn-lt"/>
              </a:rPr>
              <a:t>Teaching and Learning </a:t>
            </a:r>
            <a:br>
              <a:rPr lang="en-US" sz="3600" b="0" dirty="0" smtClean="0">
                <a:solidFill>
                  <a:schemeClr val="accent1"/>
                </a:solidFill>
                <a:latin typeface="+mn-lt"/>
              </a:rPr>
            </a:br>
            <a:r>
              <a:rPr lang="en-US" sz="3600" b="0" dirty="0" smtClean="0">
                <a:solidFill>
                  <a:schemeClr val="accent1"/>
                </a:solidFill>
                <a:latin typeface="+mn-lt"/>
              </a:rPr>
              <a:t>Conditions Matter</a:t>
            </a:r>
            <a:endParaRPr lang="en-US" sz="3600"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10</a:t>
            </a:fld>
            <a:endParaRPr lang="en-US" dirty="0"/>
          </a:p>
        </p:txBody>
      </p:sp>
      <p:pic>
        <p:nvPicPr>
          <p:cNvPr id="7" name="Picture 6"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8" name="Picture 7" descr="http://www.telloregon.org/uploads/Image/OR_logo_websitepic.png"/>
          <p:cNvPicPr/>
          <p:nvPr/>
        </p:nvPicPr>
        <p:blipFill>
          <a:blip r:embed="rId4">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spTree>
    <p:extLst>
      <p:ext uri="{BB962C8B-B14F-4D97-AF65-F5344CB8AC3E}">
        <p14:creationId xmlns:p14="http://schemas.microsoft.com/office/powerpoint/2010/main" val="34621933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solidFill>
                  <a:schemeClr val="accent1"/>
                </a:solidFill>
                <a:latin typeface="Century Gothic"/>
                <a:cs typeface="Century Gothic"/>
              </a:rPr>
              <a:t>TELL measures 8 constructs linked to teacher retention and student achievement:</a:t>
            </a:r>
            <a:endParaRPr lang="en-US" b="0" dirty="0">
              <a:solidFill>
                <a:schemeClr val="accent1"/>
              </a:solidFill>
              <a:latin typeface="Century Gothic"/>
              <a:cs typeface="Century Gothic"/>
            </a:endParaRP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3169847100"/>
              </p:ext>
            </p:extLst>
          </p:nvPr>
        </p:nvGraphicFramePr>
        <p:xfrm>
          <a:off x="475876" y="1625600"/>
          <a:ext cx="8191874" cy="450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11</a:t>
            </a:fld>
            <a:endParaRPr lang="en-US" dirty="0"/>
          </a:p>
        </p:txBody>
      </p:sp>
    </p:spTree>
    <p:extLst>
      <p:ext uri="{BB962C8B-B14F-4D97-AF65-F5344CB8AC3E}">
        <p14:creationId xmlns:p14="http://schemas.microsoft.com/office/powerpoint/2010/main" val="1391322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smtClean="0">
                <a:solidFill>
                  <a:schemeClr val="accent1"/>
                </a:solidFill>
                <a:latin typeface="Century Gothic"/>
                <a:cs typeface="Century Gothic"/>
              </a:rPr>
              <a:t>TELL </a:t>
            </a:r>
            <a:r>
              <a:rPr lang="en-US" sz="3600" b="0" dirty="0" smtClean="0">
                <a:solidFill>
                  <a:schemeClr val="accent1"/>
                </a:solidFill>
                <a:latin typeface="Century Gothic"/>
                <a:cs typeface="Century Gothic"/>
              </a:rPr>
              <a:t>Constructs Defined</a:t>
            </a:r>
            <a:endParaRPr lang="en-US" sz="3600" b="0" dirty="0">
              <a:solidFill>
                <a:schemeClr val="accent1"/>
              </a:solidFill>
              <a:latin typeface="Century Gothic"/>
              <a:cs typeface="Century Gothic"/>
            </a:endParaRP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2940422937"/>
              </p:ext>
            </p:extLst>
          </p:nvPr>
        </p:nvGraphicFramePr>
        <p:xfrm>
          <a:off x="314324" y="1402716"/>
          <a:ext cx="8582025" cy="4724399"/>
        </p:xfrm>
        <a:graphic>
          <a:graphicData uri="http://schemas.openxmlformats.org/drawingml/2006/table">
            <a:tbl>
              <a:tblPr bandRow="1">
                <a:tableStyleId>{68D230F3-CF80-4859-8CE7-A43EE81993B5}</a:tableStyleId>
              </a:tblPr>
              <a:tblGrid>
                <a:gridCol w="3279546"/>
                <a:gridCol w="5302479"/>
              </a:tblGrid>
              <a:tr h="370840">
                <a:tc>
                  <a:txBody>
                    <a:bodyPr/>
                    <a:lstStyle/>
                    <a:p>
                      <a:r>
                        <a:rPr lang="en-US" sz="1800" dirty="0" smtClean="0"/>
                        <a:t>Use</a:t>
                      </a:r>
                      <a:r>
                        <a:rPr lang="en-US" sz="1800" baseline="0" dirty="0" smtClean="0"/>
                        <a:t> of Time</a:t>
                      </a:r>
                      <a:endParaRPr lang="en-US" sz="1800" b="0" dirty="0"/>
                    </a:p>
                  </a:txBody>
                  <a:tcPr/>
                </a:tc>
                <a:tc>
                  <a:txBody>
                    <a:bodyPr/>
                    <a:lstStyle/>
                    <a:p>
                      <a:pPr algn="l" fontAlgn="b">
                        <a:spcAft>
                          <a:spcPts val="1200"/>
                        </a:spcAft>
                      </a:pPr>
                      <a:r>
                        <a:rPr lang="en-US" sz="1400" u="none" strike="noStrike" dirty="0">
                          <a:effectLst/>
                        </a:rPr>
                        <a:t>Available time to plan, to collaborate, to provide instruction, and to eliminate barriers in order to maximize instructional time during the school day</a:t>
                      </a:r>
                      <a:endParaRPr lang="en-US" sz="1400" b="0" i="0" u="none" strike="noStrike" dirty="0">
                        <a:solidFill>
                          <a:srgbClr val="000000"/>
                        </a:solidFill>
                        <a:effectLst/>
                        <a:latin typeface="+mn-lt"/>
                      </a:endParaRPr>
                    </a:p>
                  </a:txBody>
                  <a:tcPr/>
                </a:tc>
              </a:tr>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kern="1200" dirty="0" smtClean="0"/>
                        <a:t>Facilities and Resources</a:t>
                      </a:r>
                      <a:endParaRPr lang="en-US" sz="1800" b="0" kern="1200" dirty="0" smtClean="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Availability of instructional, technology, office, communication, and school resources to teachers</a:t>
                      </a:r>
                      <a:endParaRPr lang="en-US" sz="1400" b="0" i="0" u="none" strike="noStrike" dirty="0">
                        <a:solidFill>
                          <a:srgbClr val="000000"/>
                        </a:solidFill>
                        <a:effectLst/>
                        <a:latin typeface="+mn-lt"/>
                      </a:endParaRPr>
                    </a:p>
                  </a:txBody>
                  <a:tcPr/>
                </a:tc>
              </a:tr>
              <a:tr h="370840">
                <a:tc>
                  <a:txBody>
                    <a:bodyPr/>
                    <a:lstStyle/>
                    <a:p>
                      <a:pPr marL="0" algn="l" defTabSz="914400" rtl="0" eaLnBrk="1" fontAlgn="b" latinLnBrk="0" hangingPunct="1"/>
                      <a:r>
                        <a:rPr lang="en-US" sz="1800" kern="1200" dirty="0"/>
                        <a:t>Community Support </a:t>
                      </a:r>
                      <a:r>
                        <a:rPr lang="en-US" sz="1800" kern="1200" dirty="0" smtClean="0"/>
                        <a:t>&amp; </a:t>
                      </a:r>
                      <a:r>
                        <a:rPr lang="en-US" sz="1800" kern="1200" dirty="0"/>
                        <a:t>Involvement</a:t>
                      </a:r>
                      <a:endParaRPr lang="en-US" sz="1800" b="0" kern="1200" dirty="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Community and parent/guardian communication and influence in the school</a:t>
                      </a:r>
                      <a:endParaRPr lang="en-US" sz="1400" b="0" i="0" u="none" strike="noStrike" dirty="0">
                        <a:solidFill>
                          <a:srgbClr val="000000"/>
                        </a:solidFill>
                        <a:effectLst/>
                        <a:latin typeface="+mn-lt"/>
                      </a:endParaRPr>
                    </a:p>
                  </a:txBody>
                  <a:tcPr/>
                </a:tc>
              </a:tr>
              <a:tr h="370840">
                <a:tc>
                  <a:txBody>
                    <a:bodyPr/>
                    <a:lstStyle/>
                    <a:p>
                      <a:pPr marL="0" algn="l" defTabSz="914400" rtl="0" eaLnBrk="1" fontAlgn="b" latinLnBrk="0" hangingPunct="1"/>
                      <a:r>
                        <a:rPr lang="en-US" sz="1800" kern="1200" dirty="0"/>
                        <a:t>Managing Student Conduct</a:t>
                      </a:r>
                      <a:endParaRPr lang="en-US" sz="1800" b="0" kern="1200" dirty="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Policies and practices to address student conduct issues and ensure a safe school environment</a:t>
                      </a:r>
                      <a:endParaRPr lang="en-US" sz="1400" b="0" i="0" u="none" strike="noStrike" dirty="0">
                        <a:solidFill>
                          <a:srgbClr val="000000"/>
                        </a:solidFill>
                        <a:effectLst/>
                        <a:latin typeface="+mn-lt"/>
                      </a:endParaRPr>
                    </a:p>
                  </a:txBody>
                  <a:tcPr/>
                </a:tc>
              </a:tr>
              <a:tr h="370840">
                <a:tc>
                  <a:txBody>
                    <a:bodyPr/>
                    <a:lstStyle/>
                    <a:p>
                      <a:pPr marL="0" algn="l" defTabSz="914400" rtl="0" eaLnBrk="1" fontAlgn="b" latinLnBrk="0" hangingPunct="1"/>
                      <a:r>
                        <a:rPr lang="en-US" sz="1800" kern="1200" dirty="0"/>
                        <a:t>Teacher Leadership</a:t>
                      </a:r>
                      <a:endParaRPr lang="en-US" sz="1800" b="0" kern="1200" dirty="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Teacher involvement in decisions that impact classroom and school practices</a:t>
                      </a:r>
                      <a:endParaRPr lang="en-US" sz="1400" b="0" i="0" u="none" strike="noStrike" dirty="0">
                        <a:solidFill>
                          <a:srgbClr val="000000"/>
                        </a:solidFill>
                        <a:effectLst/>
                        <a:latin typeface="+mn-lt"/>
                      </a:endParaRPr>
                    </a:p>
                  </a:txBody>
                  <a:tcPr/>
                </a:tc>
              </a:tr>
              <a:tr h="370840">
                <a:tc>
                  <a:txBody>
                    <a:bodyPr/>
                    <a:lstStyle/>
                    <a:p>
                      <a:pPr marL="0" algn="l" defTabSz="914400" rtl="0" eaLnBrk="1" fontAlgn="b" latinLnBrk="0" hangingPunct="1"/>
                      <a:r>
                        <a:rPr lang="en-US" sz="1800" kern="1200" dirty="0"/>
                        <a:t>School Leadership</a:t>
                      </a:r>
                      <a:endParaRPr lang="en-US" sz="1800" b="0" kern="1200" dirty="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The ability of school leadership to create trusting, supportive environments and address teacher concerns</a:t>
                      </a:r>
                      <a:endParaRPr lang="en-US" sz="1400" b="0" i="0" u="none" strike="noStrike" dirty="0">
                        <a:solidFill>
                          <a:srgbClr val="000000"/>
                        </a:solidFill>
                        <a:effectLst/>
                        <a:latin typeface="+mn-lt"/>
                      </a:endParaRPr>
                    </a:p>
                  </a:txBody>
                  <a:tcPr/>
                </a:tc>
              </a:tr>
              <a:tr h="370840">
                <a:tc>
                  <a:txBody>
                    <a:bodyPr/>
                    <a:lstStyle/>
                    <a:p>
                      <a:pPr marL="0" algn="l" defTabSz="914400" rtl="0" eaLnBrk="1" fontAlgn="b" latinLnBrk="0" hangingPunct="1"/>
                      <a:r>
                        <a:rPr lang="en-US" sz="1800" kern="1200" dirty="0"/>
                        <a:t>Professional Development</a:t>
                      </a:r>
                      <a:endParaRPr lang="en-US" sz="1800" b="0" kern="1200" dirty="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Availability and quality of learning opportunities for educators to enhance their teaching</a:t>
                      </a:r>
                      <a:endParaRPr lang="en-US" sz="1400" b="0" i="0" u="none" strike="noStrike" dirty="0">
                        <a:solidFill>
                          <a:srgbClr val="000000"/>
                        </a:solidFill>
                        <a:effectLst/>
                        <a:latin typeface="+mn-lt"/>
                      </a:endParaRPr>
                    </a:p>
                  </a:txBody>
                  <a:tcPr/>
                </a:tc>
              </a:tr>
              <a:tr h="370840">
                <a:tc>
                  <a:txBody>
                    <a:bodyPr/>
                    <a:lstStyle/>
                    <a:p>
                      <a:pPr marL="0" algn="l" defTabSz="914400" rtl="0" eaLnBrk="1" fontAlgn="b" latinLnBrk="0" hangingPunct="1"/>
                      <a:r>
                        <a:rPr lang="en-US" sz="1800" kern="1200" dirty="0"/>
                        <a:t>Instructional Practices </a:t>
                      </a:r>
                      <a:r>
                        <a:rPr lang="en-US" sz="1800" kern="1200" dirty="0" smtClean="0"/>
                        <a:t>&amp; </a:t>
                      </a:r>
                      <a:r>
                        <a:rPr lang="en-US" sz="1800" kern="1200" dirty="0"/>
                        <a:t>Support</a:t>
                      </a:r>
                      <a:endParaRPr lang="en-US" sz="1800" b="0" kern="1200" dirty="0">
                        <a:solidFill>
                          <a:schemeClr val="dk1"/>
                        </a:solidFill>
                        <a:latin typeface="+mn-lt"/>
                        <a:ea typeface="+mn-ea"/>
                        <a:cs typeface="+mn-cs"/>
                      </a:endParaRPr>
                    </a:p>
                  </a:txBody>
                  <a:tcPr/>
                </a:tc>
                <a:tc>
                  <a:txBody>
                    <a:bodyPr/>
                    <a:lstStyle/>
                    <a:p>
                      <a:pPr algn="l" fontAlgn="b">
                        <a:spcAft>
                          <a:spcPts val="1200"/>
                        </a:spcAft>
                      </a:pPr>
                      <a:r>
                        <a:rPr lang="en-US" sz="1400" u="none" strike="noStrike" dirty="0">
                          <a:effectLst/>
                        </a:rPr>
                        <a:t>Data and support available to teachers to improve instruction and student learning</a:t>
                      </a:r>
                      <a:endParaRPr lang="en-US" sz="1400" b="0" i="0" u="none" strike="noStrike" dirty="0">
                        <a:solidFill>
                          <a:srgbClr val="000000"/>
                        </a:solidFill>
                        <a:effectLst/>
                        <a:latin typeface="+mn-lt"/>
                      </a:endParaRPr>
                    </a:p>
                  </a:txBody>
                  <a:tcPr/>
                </a:tc>
              </a:tr>
            </a:tbl>
          </a:graphicData>
        </a:graphic>
      </p:graphicFrame>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12</a:t>
            </a:fld>
            <a:endParaRPr lang="en-US" dirty="0"/>
          </a:p>
        </p:txBody>
      </p:sp>
    </p:spTree>
    <p:extLst>
      <p:ext uri="{BB962C8B-B14F-4D97-AF65-F5344CB8AC3E}">
        <p14:creationId xmlns:p14="http://schemas.microsoft.com/office/powerpoint/2010/main" val="1410740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TELL Oregon </a:t>
            </a:r>
            <a:r>
              <a:rPr lang="en-US" dirty="0" smtClean="0">
                <a:latin typeface="+mn-lt"/>
              </a:rPr>
              <a:t>Survey Participation</a:t>
            </a:r>
            <a:endParaRPr lang="en-US" dirty="0">
              <a:latin typeface="+mn-lt"/>
            </a:endParaRPr>
          </a:p>
        </p:txBody>
      </p:sp>
      <p:pic>
        <p:nvPicPr>
          <p:cNvPr id="3" name="Picture 2"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6209420" y="104289"/>
            <a:ext cx="2822618" cy="1246047"/>
          </a:xfrm>
          <a:prstGeom prst="rect">
            <a:avLst/>
          </a:prstGeom>
          <a:noFill/>
          <a:ln>
            <a:noFill/>
          </a:ln>
        </p:spPr>
      </p:pic>
      <p:pic>
        <p:nvPicPr>
          <p:cNvPr id="4" name="Picture 3"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44028"/>
            <a:ext cx="1028700" cy="812800"/>
          </a:xfrm>
          <a:prstGeom prst="rect">
            <a:avLst/>
          </a:prstGeom>
        </p:spPr>
      </p:pic>
    </p:spTree>
    <p:extLst>
      <p:ext uri="{BB962C8B-B14F-4D97-AF65-F5344CB8AC3E}">
        <p14:creationId xmlns:p14="http://schemas.microsoft.com/office/powerpoint/2010/main" val="38226037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chemeClr val="accent1"/>
                </a:solidFill>
                <a:latin typeface="+mn-lt"/>
              </a:rPr>
              <a:t>TELL Oregon 2016 Statistics</a:t>
            </a:r>
            <a:endParaRPr lang="en-US"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14</a:t>
            </a:fld>
            <a:endParaRPr lang="en-US" dirty="0"/>
          </a:p>
        </p:txBody>
      </p:sp>
      <p:pic>
        <p:nvPicPr>
          <p:cNvPr id="8" name="Picture 7"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sp>
        <p:nvSpPr>
          <p:cNvPr id="11" name="Content Placeholder 2"/>
          <p:cNvSpPr>
            <a:spLocks noGrp="1"/>
          </p:cNvSpPr>
          <p:nvPr>
            <p:ph sz="half" idx="4294967295"/>
          </p:nvPr>
        </p:nvSpPr>
        <p:spPr>
          <a:xfrm>
            <a:off x="4395062" y="1969518"/>
            <a:ext cx="4501288" cy="4578773"/>
          </a:xfrm>
          <a:prstGeom prst="rect">
            <a:avLst/>
          </a:prstGeom>
        </p:spPr>
        <p:txBody>
          <a:bodyPr>
            <a:normAutofit/>
          </a:bodyPr>
          <a:lstStyle/>
          <a:p>
            <a:pPr marL="0" indent="0">
              <a:buNone/>
            </a:pPr>
            <a:endParaRPr lang="en-US" dirty="0" smtClean="0"/>
          </a:p>
          <a:p>
            <a:endParaRPr lang="en-US" dirty="0" smtClean="0"/>
          </a:p>
          <a:p>
            <a:endParaRPr lang="en-US" dirty="0"/>
          </a:p>
        </p:txBody>
      </p:sp>
      <p:sp>
        <p:nvSpPr>
          <p:cNvPr id="13" name="Content Placeholder 8"/>
          <p:cNvSpPr>
            <a:spLocks noGrp="1"/>
          </p:cNvSpPr>
          <p:nvPr>
            <p:ph sz="quarter" idx="4294967295"/>
          </p:nvPr>
        </p:nvSpPr>
        <p:spPr>
          <a:xfrm>
            <a:off x="133350" y="1969122"/>
            <a:ext cx="8121650" cy="4348163"/>
          </a:xfrm>
          <a:prstGeom prst="rect">
            <a:avLst/>
          </a:prstGeom>
        </p:spPr>
        <p:txBody>
          <a:bodyPr>
            <a:normAutofit/>
          </a:bodyPr>
          <a:lstStyle/>
          <a:p>
            <a:r>
              <a:rPr lang="en-US" sz="3000" dirty="0" smtClean="0"/>
              <a:t>Survey open-- 5 wks.</a:t>
            </a:r>
          </a:p>
          <a:p>
            <a:r>
              <a:rPr lang="en-US" sz="3000" dirty="0" smtClean="0"/>
              <a:t>18,266 responses  (54.3%)</a:t>
            </a:r>
          </a:p>
          <a:p>
            <a:r>
              <a:rPr lang="en-US" sz="3000" dirty="0" smtClean="0"/>
              <a:t>16,651 Teachers</a:t>
            </a:r>
          </a:p>
          <a:p>
            <a:r>
              <a:rPr lang="en-US" sz="3000" dirty="0" smtClean="0"/>
              <a:t>353 Principals</a:t>
            </a:r>
          </a:p>
          <a:p>
            <a:r>
              <a:rPr lang="en-US" sz="3000" dirty="0" smtClean="0"/>
              <a:t>192 Assistant Principals</a:t>
            </a:r>
          </a:p>
          <a:p>
            <a:r>
              <a:rPr lang="en-US" sz="3000" dirty="0" smtClean="0"/>
              <a:t>1,070 Other staff</a:t>
            </a:r>
          </a:p>
          <a:p>
            <a:r>
              <a:rPr lang="en-US" sz="3000" dirty="0" smtClean="0"/>
              <a:t>93 schools w/100% response rate</a:t>
            </a:r>
          </a:p>
          <a:p>
            <a:pPr marL="0" indent="0">
              <a:buNone/>
            </a:pPr>
            <a:endParaRPr lang="en-US" dirty="0"/>
          </a:p>
        </p:txBody>
      </p:sp>
    </p:spTree>
    <p:extLst>
      <p:ext uri="{BB962C8B-B14F-4D97-AF65-F5344CB8AC3E}">
        <p14:creationId xmlns:p14="http://schemas.microsoft.com/office/powerpoint/2010/main" val="2518801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314325" y="1701800"/>
            <a:ext cx="8582025" cy="4427145"/>
          </a:xfrm>
        </p:spPr>
        <p:txBody>
          <a:bodyPr/>
          <a:lstStyle/>
          <a:p>
            <a:r>
              <a:rPr lang="en-US" dirty="0" smtClean="0"/>
              <a:t> </a:t>
            </a:r>
            <a:endParaRPr lang="en-US" dirty="0"/>
          </a:p>
          <a:p>
            <a:endParaRPr lang="en-US" dirty="0"/>
          </a:p>
        </p:txBody>
      </p:sp>
      <p:sp>
        <p:nvSpPr>
          <p:cNvPr id="2" name="Title 1"/>
          <p:cNvSpPr>
            <a:spLocks noGrp="1"/>
          </p:cNvSpPr>
          <p:nvPr>
            <p:ph type="title"/>
          </p:nvPr>
        </p:nvSpPr>
        <p:spPr/>
        <p:txBody>
          <a:bodyPr>
            <a:noAutofit/>
          </a:bodyPr>
          <a:lstStyle/>
          <a:p>
            <a:r>
              <a:rPr lang="en-US" sz="3600" b="0" dirty="0" smtClean="0">
                <a:solidFill>
                  <a:schemeClr val="accent1"/>
                </a:solidFill>
                <a:latin typeface="+mn-lt"/>
              </a:rPr>
              <a:t>Other States’ TELL Survey </a:t>
            </a:r>
            <a:br>
              <a:rPr lang="en-US" sz="3600" b="0" dirty="0" smtClean="0">
                <a:solidFill>
                  <a:schemeClr val="accent1"/>
                </a:solidFill>
                <a:latin typeface="+mn-lt"/>
              </a:rPr>
            </a:br>
            <a:r>
              <a:rPr lang="en-US" sz="3600" b="0" dirty="0" smtClean="0">
                <a:solidFill>
                  <a:schemeClr val="accent1"/>
                </a:solidFill>
                <a:latin typeface="+mn-lt"/>
              </a:rPr>
              <a:t>Response Rates</a:t>
            </a:r>
            <a:endParaRPr lang="en-US" sz="3600"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15</a:t>
            </a:fld>
            <a:endParaRPr lang="en-US" dirty="0"/>
          </a:p>
        </p:txBody>
      </p:sp>
      <p:pic>
        <p:nvPicPr>
          <p:cNvPr id="7" name="Picture 6"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8" name="Picture 7" descr="http://www.telloregon.org/uploads/Image/OR_logo_websitepic.png"/>
          <p:cNvPicPr/>
          <p:nvPr/>
        </p:nvPicPr>
        <p:blipFill>
          <a:blip r:embed="rId4">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sp>
        <p:nvSpPr>
          <p:cNvPr id="3" name="Rectangle 2"/>
          <p:cNvSpPr/>
          <p:nvPr/>
        </p:nvSpPr>
        <p:spPr>
          <a:xfrm>
            <a:off x="549729" y="2355396"/>
            <a:ext cx="8049985" cy="3539431"/>
          </a:xfrm>
          <a:prstGeom prst="rect">
            <a:avLst/>
          </a:prstGeom>
        </p:spPr>
        <p:txBody>
          <a:bodyPr wrap="square">
            <a:spAutoFit/>
          </a:bodyPr>
          <a:lstStyle/>
          <a:p>
            <a:pPr marL="457200" indent="-457200">
              <a:buFont typeface="Arial"/>
              <a:buChar char="•"/>
            </a:pPr>
            <a:r>
              <a:rPr lang="en-US" sz="2800" dirty="0">
                <a:latin typeface="+mn-lt"/>
              </a:rPr>
              <a:t>North Carolina 2016 (85.46%) response </a:t>
            </a:r>
            <a:r>
              <a:rPr lang="en-US" sz="2800" dirty="0" smtClean="0">
                <a:latin typeface="+mn-lt"/>
              </a:rPr>
              <a:t>rate</a:t>
            </a:r>
          </a:p>
          <a:p>
            <a:endParaRPr lang="en-US" sz="2800" dirty="0">
              <a:latin typeface="+mn-lt"/>
            </a:endParaRPr>
          </a:p>
          <a:p>
            <a:pPr marL="457200" indent="-457200">
              <a:buFont typeface="Arial"/>
              <a:buChar char="•"/>
            </a:pPr>
            <a:r>
              <a:rPr lang="en-US" sz="2800" dirty="0">
                <a:latin typeface="+mn-lt"/>
              </a:rPr>
              <a:t>Kentucky 2015 (89.32%) response </a:t>
            </a:r>
            <a:r>
              <a:rPr lang="en-US" sz="2800" dirty="0" smtClean="0">
                <a:latin typeface="+mn-lt"/>
              </a:rPr>
              <a:t>rate</a:t>
            </a:r>
          </a:p>
          <a:p>
            <a:endParaRPr lang="en-US" sz="2800" dirty="0">
              <a:latin typeface="+mn-lt"/>
            </a:endParaRPr>
          </a:p>
          <a:p>
            <a:pPr marL="457200" indent="-457200">
              <a:buFont typeface="Arial"/>
              <a:buChar char="•"/>
            </a:pPr>
            <a:r>
              <a:rPr lang="en-US" sz="2800" dirty="0">
                <a:latin typeface="+mn-lt"/>
              </a:rPr>
              <a:t>Colorado 2015 (51.08%) response </a:t>
            </a:r>
            <a:r>
              <a:rPr lang="en-US" sz="2800" dirty="0" smtClean="0">
                <a:latin typeface="+mn-lt"/>
              </a:rPr>
              <a:t>rate</a:t>
            </a:r>
          </a:p>
          <a:p>
            <a:endParaRPr lang="en-US" sz="2800" dirty="0">
              <a:latin typeface="+mn-lt"/>
            </a:endParaRPr>
          </a:p>
          <a:p>
            <a:pPr marL="457200" indent="-457200">
              <a:buFont typeface="Arial"/>
              <a:buChar char="•"/>
            </a:pPr>
            <a:r>
              <a:rPr lang="en-US" sz="2800" dirty="0">
                <a:latin typeface="+mn-lt"/>
              </a:rPr>
              <a:t>Tennessee 2013 (82.14%) response rate</a:t>
            </a:r>
          </a:p>
          <a:p>
            <a:pPr marL="457200" indent="-457200">
              <a:buFont typeface="Arial"/>
              <a:buChar char="•"/>
            </a:pPr>
            <a:endParaRPr lang="en-US" sz="2800" dirty="0">
              <a:latin typeface="+mn-lt"/>
            </a:endParaRPr>
          </a:p>
        </p:txBody>
      </p:sp>
    </p:spTree>
    <p:extLst>
      <p:ext uri="{BB962C8B-B14F-4D97-AF65-F5344CB8AC3E}">
        <p14:creationId xmlns:p14="http://schemas.microsoft.com/office/powerpoint/2010/main" val="38396300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Survey Results </a:t>
            </a:r>
            <a:br>
              <a:rPr lang="en-US" dirty="0" smtClean="0">
                <a:latin typeface="+mn-lt"/>
              </a:rPr>
            </a:br>
            <a:r>
              <a:rPr lang="en-US" dirty="0" smtClean="0">
                <a:latin typeface="+mn-lt"/>
              </a:rPr>
              <a:t>by Construct</a:t>
            </a:r>
            <a:endParaRPr lang="en-US" dirty="0">
              <a:latin typeface="+mn-lt"/>
            </a:endParaRPr>
          </a:p>
        </p:txBody>
      </p:sp>
      <p:pic>
        <p:nvPicPr>
          <p:cNvPr id="3" name="Picture 2"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6209420" y="104289"/>
            <a:ext cx="2822618" cy="1246047"/>
          </a:xfrm>
          <a:prstGeom prst="rect">
            <a:avLst/>
          </a:prstGeom>
          <a:noFill/>
          <a:ln>
            <a:noFill/>
          </a:ln>
        </p:spPr>
      </p:pic>
      <p:pic>
        <p:nvPicPr>
          <p:cNvPr id="4" name="Picture 3"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44028"/>
            <a:ext cx="1028700" cy="812800"/>
          </a:xfrm>
          <a:prstGeom prst="rect">
            <a:avLst/>
          </a:prstGeom>
        </p:spPr>
      </p:pic>
    </p:spTree>
    <p:extLst>
      <p:ext uri="{BB962C8B-B14F-4D97-AF65-F5344CB8AC3E}">
        <p14:creationId xmlns:p14="http://schemas.microsoft.com/office/powerpoint/2010/main" val="17614626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0"/>
            <p:extLst>
              <p:ext uri="{D42A27DB-BD31-4B8C-83A1-F6EECF244321}">
                <p14:modId xmlns:p14="http://schemas.microsoft.com/office/powerpoint/2010/main" val="482019743"/>
              </p:ext>
            </p:extLst>
          </p:nvPr>
        </p:nvGraphicFramePr>
        <p:xfrm>
          <a:off x="133351" y="1419844"/>
          <a:ext cx="8858250" cy="49022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33466693"/>
              </p:ext>
            </p:extLst>
          </p:nvPr>
        </p:nvGraphicFramePr>
        <p:xfrm>
          <a:off x="133350" y="1644650"/>
          <a:ext cx="4630036" cy="4658360"/>
        </p:xfrm>
        <a:graphic>
          <a:graphicData uri="http://schemas.openxmlformats.org/drawingml/2006/table">
            <a:tbl>
              <a:tblPr>
                <a:tableStyleId>{5C22544A-7EE6-4342-B048-85BDC9FD1C3A}</a:tableStyleId>
              </a:tblPr>
              <a:tblGrid>
                <a:gridCol w="4630036"/>
              </a:tblGrid>
              <a:tr h="520700">
                <a:tc>
                  <a:txBody>
                    <a:bodyPr/>
                    <a:lstStyle/>
                    <a:p>
                      <a:pPr algn="l" rtl="0" fontAlgn="ctr"/>
                      <a:r>
                        <a:rPr lang="en-US" sz="2000" b="0" i="0" u="none" strike="noStrike" dirty="0">
                          <a:solidFill>
                            <a:srgbClr val="000000"/>
                          </a:solidFill>
                          <a:effectLst/>
                          <a:latin typeface="+mn-lt"/>
                        </a:rPr>
                        <a:t>Use of Time</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32130">
                <a:tc>
                  <a:txBody>
                    <a:bodyPr/>
                    <a:lstStyle/>
                    <a:p>
                      <a:pPr algn="l" rtl="0" fontAlgn="ctr"/>
                      <a:r>
                        <a:rPr lang="en-US" sz="2000" b="0" i="0" u="none" strike="noStrike" dirty="0">
                          <a:solidFill>
                            <a:srgbClr val="000000"/>
                          </a:solidFill>
                          <a:effectLst/>
                          <a:latin typeface="+mn-lt"/>
                        </a:rPr>
                        <a:t>Community Support &amp; Involvement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93090">
                <a:tc>
                  <a:txBody>
                    <a:bodyPr/>
                    <a:lstStyle/>
                    <a:p>
                      <a:pPr algn="l" rtl="0" fontAlgn="ctr"/>
                      <a:r>
                        <a:rPr lang="en-US" sz="2000" b="0" i="0" u="none" strike="noStrike" dirty="0">
                          <a:solidFill>
                            <a:srgbClr val="000000"/>
                          </a:solidFill>
                          <a:effectLst/>
                          <a:latin typeface="+mn-lt"/>
                        </a:rPr>
                        <a:t>Facilities &amp; Resources</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rtl="0" fontAlgn="ctr"/>
                      <a:r>
                        <a:rPr lang="en-US" sz="2000" b="0" i="0" u="none" strike="noStrike" dirty="0">
                          <a:solidFill>
                            <a:srgbClr val="000000"/>
                          </a:solidFill>
                          <a:effectLst/>
                          <a:latin typeface="+mn-lt"/>
                        </a:rPr>
                        <a:t>Managing Student Conduct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384249">
                <a:tc>
                  <a:txBody>
                    <a:bodyPr/>
                    <a:lstStyle/>
                    <a:p>
                      <a:pPr algn="l" rtl="0" fontAlgn="ctr"/>
                      <a:r>
                        <a:rPr lang="en-US" sz="2000" b="0" i="0" u="none" strike="noStrike" dirty="0">
                          <a:solidFill>
                            <a:srgbClr val="000000"/>
                          </a:solidFill>
                          <a:effectLst/>
                          <a:latin typeface="+mn-lt"/>
                        </a:rPr>
                        <a:t>Teacher Leadership</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rtl="0" fontAlgn="ctr"/>
                      <a:r>
                        <a:rPr lang="en-US" sz="2000" b="0" i="0" u="none" strike="noStrike" dirty="0">
                          <a:solidFill>
                            <a:srgbClr val="000000"/>
                          </a:solidFill>
                          <a:effectLst/>
                          <a:latin typeface="+mn-lt"/>
                        </a:rPr>
                        <a:t>School Leadership</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algn="l" rtl="0" fontAlgn="ctr"/>
                      <a:r>
                        <a:rPr lang="en-US" sz="2000" b="0" i="0" u="none" strike="noStrike" dirty="0">
                          <a:solidFill>
                            <a:srgbClr val="000000"/>
                          </a:solidFill>
                          <a:effectLst/>
                          <a:latin typeface="+mn-lt"/>
                        </a:rPr>
                        <a:t>Professional Development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90550">
                <a:tc>
                  <a:txBody>
                    <a:bodyPr/>
                    <a:lstStyle/>
                    <a:p>
                      <a:pPr algn="l" rtl="0" fontAlgn="ctr"/>
                      <a:r>
                        <a:rPr lang="en-US" sz="2000" b="0" i="0" u="none" strike="noStrike" dirty="0">
                          <a:solidFill>
                            <a:srgbClr val="000000"/>
                          </a:solidFill>
                          <a:effectLst/>
                          <a:latin typeface="+mn-lt"/>
                        </a:rPr>
                        <a:t>Instructional Practices &amp; Support</a:t>
                      </a: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normAutofit/>
          </a:bodyPr>
          <a:lstStyle/>
          <a:p>
            <a:r>
              <a:rPr lang="en-US" b="0" dirty="0" smtClean="0">
                <a:solidFill>
                  <a:schemeClr val="accent1"/>
                </a:solidFill>
                <a:latin typeface="+mn-lt"/>
              </a:rPr>
              <a:t>2016 TELL Construct Averages</a:t>
            </a:r>
            <a:endParaRPr lang="en-US"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17</a:t>
            </a:fld>
            <a:endParaRPr lang="en-US" dirty="0"/>
          </a:p>
        </p:txBody>
      </p:sp>
    </p:spTree>
    <p:extLst>
      <p:ext uri="{BB962C8B-B14F-4D97-AF65-F5344CB8AC3E}">
        <p14:creationId xmlns:p14="http://schemas.microsoft.com/office/powerpoint/2010/main" val="9383576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361983186"/>
              </p:ext>
            </p:extLst>
          </p:nvPr>
        </p:nvGraphicFramePr>
        <p:xfrm>
          <a:off x="419099" y="1492645"/>
          <a:ext cx="8545830" cy="4849387"/>
        </p:xfrm>
        <a:graphic>
          <a:graphicData uri="http://schemas.openxmlformats.org/drawingml/2006/table">
            <a:tbl>
              <a:tblPr>
                <a:tableStyleId>{5C22544A-7EE6-4342-B048-85BDC9FD1C3A}</a:tableStyleId>
              </a:tblPr>
              <a:tblGrid>
                <a:gridCol w="1489119"/>
                <a:gridCol w="972142"/>
                <a:gridCol w="1706080"/>
                <a:gridCol w="1806373"/>
                <a:gridCol w="1390333"/>
                <a:gridCol w="1181783"/>
              </a:tblGrid>
              <a:tr h="301733">
                <a:tc>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1" i="0" u="none" strike="noStrike" dirty="0" smtClean="0">
                          <a:solidFill>
                            <a:srgbClr val="000000"/>
                          </a:solidFill>
                          <a:effectLst/>
                          <a:latin typeface="+mn-lt"/>
                        </a:rPr>
                        <a:t>   2014</a:t>
                      </a:r>
                      <a:endParaRPr lang="en-US"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800" b="1" i="0" u="none" strike="noStrike" dirty="0" smtClean="0">
                          <a:solidFill>
                            <a:srgbClr val="000000"/>
                          </a:solidFill>
                          <a:effectLst/>
                          <a:latin typeface="+mn-lt"/>
                        </a:rPr>
                        <a:t>2016</a:t>
                      </a:r>
                      <a:endParaRPr lang="en-US"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endParaRPr lang="en-US" sz="18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en-US" sz="1800" b="0" i="0" u="none" strike="noStrike" dirty="0" smtClean="0">
                          <a:solidFill>
                            <a:srgbClr val="000000"/>
                          </a:solidFill>
                          <a:effectLst/>
                          <a:latin typeface="+mn-lt"/>
                        </a:rPr>
                        <a:t>      </a:t>
                      </a:r>
                      <a:r>
                        <a:rPr lang="en-US" sz="1800" b="1" i="0" u="none" strike="noStrike" dirty="0" smtClean="0">
                          <a:solidFill>
                            <a:srgbClr val="000000"/>
                          </a:solidFill>
                          <a:effectLst/>
                          <a:latin typeface="+mn-lt"/>
                        </a:rPr>
                        <a:t>2014</a:t>
                      </a:r>
                      <a:endParaRPr lang="en-US"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800" b="1" i="0" u="none" strike="noStrike" dirty="0" smtClean="0">
                          <a:solidFill>
                            <a:srgbClr val="000000"/>
                          </a:solidFill>
                          <a:effectLst/>
                          <a:latin typeface="+mn-lt"/>
                        </a:rPr>
                        <a:t>2016</a:t>
                      </a:r>
                      <a:endParaRPr lang="en-US"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42550">
                <a:tc>
                  <a:txBody>
                    <a:bodyPr/>
                    <a:lstStyle/>
                    <a:p>
                      <a:pPr algn="l" rtl="0" fontAlgn="ctr"/>
                      <a:r>
                        <a:rPr lang="en-US" sz="1800" b="0" i="0" u="none" strike="noStrike" dirty="0">
                          <a:solidFill>
                            <a:srgbClr val="000000"/>
                          </a:solidFill>
                          <a:effectLst/>
                          <a:latin typeface="+mn-lt"/>
                        </a:rPr>
                        <a:t>Use of Time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220663" indent="0" algn="l" rtl="0" fontAlgn="ctr"/>
                      <a:r>
                        <a:rPr lang="en-US" sz="1800" b="0" i="0" u="none" strike="noStrike" dirty="0">
                          <a:solidFill>
                            <a:srgbClr val="000000"/>
                          </a:solidFill>
                          <a:effectLst/>
                          <a:latin typeface="+mn-lt"/>
                        </a:rPr>
                        <a:t>Teacher Leadership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078695">
                <a:tc>
                  <a:txBody>
                    <a:bodyPr/>
                    <a:lstStyle/>
                    <a:p>
                      <a:pPr algn="l" rtl="0" fontAlgn="ctr"/>
                      <a:r>
                        <a:rPr lang="en-US" sz="1800" b="0" i="0" u="none" strike="noStrike" dirty="0">
                          <a:solidFill>
                            <a:srgbClr val="000000"/>
                          </a:solidFill>
                          <a:effectLst/>
                          <a:latin typeface="+mn-lt"/>
                        </a:rPr>
                        <a:t>Community Support &amp; Involvement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220663" indent="0" algn="l" rtl="0" fontAlgn="ctr"/>
                      <a:r>
                        <a:rPr lang="en-US" sz="1800" b="0" i="0" u="none" strike="noStrike" dirty="0">
                          <a:solidFill>
                            <a:srgbClr val="000000"/>
                          </a:solidFill>
                          <a:effectLst/>
                          <a:latin typeface="+mn-lt"/>
                        </a:rPr>
                        <a:t>School Leadership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154128">
                <a:tc>
                  <a:txBody>
                    <a:bodyPr/>
                    <a:lstStyle/>
                    <a:p>
                      <a:pPr algn="l" rtl="0" fontAlgn="ctr"/>
                      <a:r>
                        <a:rPr lang="en-US" sz="1800" b="0" i="0" u="none" strike="noStrike" dirty="0">
                          <a:solidFill>
                            <a:srgbClr val="000000"/>
                          </a:solidFill>
                          <a:effectLst/>
                          <a:latin typeface="+mn-lt"/>
                        </a:rPr>
                        <a:t>Facilities &amp; Resources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220663" indent="0" algn="l" rtl="0" fontAlgn="ctr"/>
                      <a:r>
                        <a:rPr lang="en-US" sz="1800" b="0" i="0" u="none" strike="noStrike" dirty="0">
                          <a:solidFill>
                            <a:srgbClr val="000000"/>
                          </a:solidFill>
                          <a:effectLst/>
                          <a:latin typeface="+mn-lt"/>
                        </a:rPr>
                        <a:t>Professional Development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1169214">
                <a:tc>
                  <a:txBody>
                    <a:bodyPr/>
                    <a:lstStyle/>
                    <a:p>
                      <a:pPr algn="l" rtl="0" fontAlgn="ctr"/>
                      <a:r>
                        <a:rPr lang="en-US" sz="1800" b="0" i="0" u="none" strike="noStrike" dirty="0">
                          <a:solidFill>
                            <a:srgbClr val="000000"/>
                          </a:solidFill>
                          <a:effectLst/>
                          <a:latin typeface="+mn-lt"/>
                        </a:rPr>
                        <a:t>Managing Student Conduct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220663" indent="0" algn="l" rtl="0" fontAlgn="ctr"/>
                      <a:r>
                        <a:rPr lang="en-US" sz="1800" b="0" i="0" u="none" strike="noStrike" dirty="0">
                          <a:solidFill>
                            <a:srgbClr val="000000"/>
                          </a:solidFill>
                          <a:effectLst/>
                          <a:latin typeface="+mn-lt"/>
                        </a:rPr>
                        <a:t>Instructional Practices &amp; Support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r" rtl="0" fontAlgn="ctr"/>
                      <a:endParaRPr lang="en-US" sz="2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graphicFrame>
        <p:nvGraphicFramePr>
          <p:cNvPr id="19" name="Content Placeholder 6"/>
          <p:cNvGraphicFramePr>
            <a:graphicFrameLocks/>
          </p:cNvGraphicFramePr>
          <p:nvPr>
            <p:extLst>
              <p:ext uri="{D42A27DB-BD31-4B8C-83A1-F6EECF244321}">
                <p14:modId xmlns:p14="http://schemas.microsoft.com/office/powerpoint/2010/main" val="4278847638"/>
              </p:ext>
            </p:extLst>
          </p:nvPr>
        </p:nvGraphicFramePr>
        <p:xfrm>
          <a:off x="6271260" y="2971452"/>
          <a:ext cx="2743200" cy="10972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78892" y="642707"/>
            <a:ext cx="8586216" cy="622213"/>
          </a:xfrm>
        </p:spPr>
        <p:txBody>
          <a:bodyPr>
            <a:normAutofit/>
          </a:bodyPr>
          <a:lstStyle/>
          <a:p>
            <a:r>
              <a:rPr lang="en-US" b="0" dirty="0" smtClean="0">
                <a:solidFill>
                  <a:schemeClr val="accent1"/>
                </a:solidFill>
              </a:rPr>
              <a:t>TELL Construct Averages, 2014 &amp; 2016</a:t>
            </a:r>
            <a:endParaRPr lang="en-US" b="0" dirty="0">
              <a:solidFill>
                <a:schemeClr val="accent1"/>
              </a:solidFill>
            </a:endParaRPr>
          </a:p>
        </p:txBody>
      </p:sp>
      <p:sp>
        <p:nvSpPr>
          <p:cNvPr id="6" name="Slide Number Placeholder 5"/>
          <p:cNvSpPr>
            <a:spLocks noGrp="1"/>
          </p:cNvSpPr>
          <p:nvPr>
            <p:ph type="sldNum" sz="quarter" idx="11"/>
          </p:nvPr>
        </p:nvSpPr>
        <p:spPr/>
        <p:txBody>
          <a:bodyPr/>
          <a:lstStyle/>
          <a:p>
            <a:fld id="{9429405C-AD16-2F4E-93D7-0A4B71FF3AA9}" type="slidenum">
              <a:rPr lang="en-US" smtClean="0"/>
              <a:pPr/>
              <a:t>18</a:t>
            </a:fld>
            <a:endParaRPr lang="en-US" dirty="0"/>
          </a:p>
        </p:txBody>
      </p:sp>
      <p:grpSp>
        <p:nvGrpSpPr>
          <p:cNvPr id="5" name="Group 4"/>
          <p:cNvGrpSpPr/>
          <p:nvPr/>
        </p:nvGrpSpPr>
        <p:grpSpPr>
          <a:xfrm>
            <a:off x="1686296" y="1904305"/>
            <a:ext cx="2733304" cy="1037968"/>
            <a:chOff x="1686296" y="1916180"/>
            <a:chExt cx="2733304" cy="1037968"/>
          </a:xfrm>
        </p:grpSpPr>
        <p:graphicFrame>
          <p:nvGraphicFramePr>
            <p:cNvPr id="20" name="Content Placeholder 6"/>
            <p:cNvGraphicFramePr>
              <a:graphicFrameLocks/>
            </p:cNvGraphicFramePr>
            <p:nvPr>
              <p:extLst>
                <p:ext uri="{D42A27DB-BD31-4B8C-83A1-F6EECF244321}">
                  <p14:modId xmlns:p14="http://schemas.microsoft.com/office/powerpoint/2010/main" val="3269648973"/>
                </p:ext>
              </p:extLst>
            </p:nvPr>
          </p:nvGraphicFramePr>
          <p:xfrm>
            <a:off x="1686296" y="1916180"/>
            <a:ext cx="2733304" cy="1037968"/>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778536" y="2044954"/>
              <a:ext cx="581891" cy="276999"/>
            </a:xfrm>
            <a:prstGeom prst="rect">
              <a:avLst/>
            </a:prstGeom>
            <a:noFill/>
          </p:spPr>
          <p:txBody>
            <a:bodyPr wrap="square" rtlCol="0">
              <a:spAutoFit/>
            </a:bodyPr>
            <a:lstStyle/>
            <a:p>
              <a:r>
                <a:rPr lang="en-US" sz="1200" dirty="0" smtClean="0"/>
                <a:t>+11</a:t>
              </a:r>
              <a:endParaRPr lang="en-US" sz="1200" dirty="0"/>
            </a:p>
          </p:txBody>
        </p:sp>
      </p:grpSp>
      <p:grpSp>
        <p:nvGrpSpPr>
          <p:cNvPr id="7" name="Group 6"/>
          <p:cNvGrpSpPr/>
          <p:nvPr/>
        </p:nvGrpSpPr>
        <p:grpSpPr>
          <a:xfrm>
            <a:off x="1686296" y="2931235"/>
            <a:ext cx="2733304" cy="1134490"/>
            <a:chOff x="1686296" y="2931235"/>
            <a:chExt cx="2733304" cy="1134490"/>
          </a:xfrm>
        </p:grpSpPr>
        <p:graphicFrame>
          <p:nvGraphicFramePr>
            <p:cNvPr id="14" name="Content Placeholder 6"/>
            <p:cNvGraphicFramePr>
              <a:graphicFrameLocks/>
            </p:cNvGraphicFramePr>
            <p:nvPr>
              <p:extLst>
                <p:ext uri="{D42A27DB-BD31-4B8C-83A1-F6EECF244321}">
                  <p14:modId xmlns:p14="http://schemas.microsoft.com/office/powerpoint/2010/main" val="2879676808"/>
                </p:ext>
              </p:extLst>
            </p:nvPr>
          </p:nvGraphicFramePr>
          <p:xfrm>
            <a:off x="1686296" y="2968445"/>
            <a:ext cx="2733304" cy="109728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3784407" y="2931235"/>
              <a:ext cx="581891" cy="276999"/>
            </a:xfrm>
            <a:prstGeom prst="rect">
              <a:avLst/>
            </a:prstGeom>
            <a:noFill/>
          </p:spPr>
          <p:txBody>
            <a:bodyPr wrap="square" rtlCol="0">
              <a:spAutoFit/>
            </a:bodyPr>
            <a:lstStyle/>
            <a:p>
              <a:r>
                <a:rPr lang="en-US" sz="1200" dirty="0" smtClean="0"/>
                <a:t>+</a:t>
              </a:r>
              <a:r>
                <a:rPr lang="en-US" sz="1200" dirty="0"/>
                <a:t>3</a:t>
              </a:r>
            </a:p>
          </p:txBody>
        </p:sp>
      </p:grpSp>
      <p:grpSp>
        <p:nvGrpSpPr>
          <p:cNvPr id="8" name="Group 7"/>
          <p:cNvGrpSpPr/>
          <p:nvPr/>
        </p:nvGrpSpPr>
        <p:grpSpPr>
          <a:xfrm>
            <a:off x="1686296" y="4085399"/>
            <a:ext cx="2733304" cy="1144539"/>
            <a:chOff x="1686296" y="4085399"/>
            <a:chExt cx="2733304" cy="1144539"/>
          </a:xfrm>
        </p:grpSpPr>
        <p:graphicFrame>
          <p:nvGraphicFramePr>
            <p:cNvPr id="15" name="Content Placeholder 6"/>
            <p:cNvGraphicFramePr>
              <a:graphicFrameLocks/>
            </p:cNvGraphicFramePr>
            <p:nvPr>
              <p:extLst>
                <p:ext uri="{D42A27DB-BD31-4B8C-83A1-F6EECF244321}">
                  <p14:modId xmlns:p14="http://schemas.microsoft.com/office/powerpoint/2010/main" val="552434303"/>
                </p:ext>
              </p:extLst>
            </p:nvPr>
          </p:nvGraphicFramePr>
          <p:xfrm>
            <a:off x="1686296" y="4132658"/>
            <a:ext cx="2733304" cy="109728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p:cNvSpPr txBox="1"/>
            <p:nvPr/>
          </p:nvSpPr>
          <p:spPr>
            <a:xfrm>
              <a:off x="3827813" y="4085399"/>
              <a:ext cx="581891" cy="276999"/>
            </a:xfrm>
            <a:prstGeom prst="rect">
              <a:avLst/>
            </a:prstGeom>
            <a:noFill/>
          </p:spPr>
          <p:txBody>
            <a:bodyPr wrap="square" rtlCol="0">
              <a:spAutoFit/>
            </a:bodyPr>
            <a:lstStyle/>
            <a:p>
              <a:r>
                <a:rPr lang="en-US" sz="1200" dirty="0" smtClean="0"/>
                <a:t>+5</a:t>
              </a:r>
              <a:endParaRPr lang="en-US" sz="1200" dirty="0"/>
            </a:p>
          </p:txBody>
        </p:sp>
      </p:grpSp>
      <p:grpSp>
        <p:nvGrpSpPr>
          <p:cNvPr id="9" name="Group 8"/>
          <p:cNvGrpSpPr/>
          <p:nvPr/>
        </p:nvGrpSpPr>
        <p:grpSpPr>
          <a:xfrm>
            <a:off x="1686296" y="5259713"/>
            <a:ext cx="2733304" cy="1097280"/>
            <a:chOff x="1686296" y="5259713"/>
            <a:chExt cx="2733304" cy="1097280"/>
          </a:xfrm>
        </p:grpSpPr>
        <p:graphicFrame>
          <p:nvGraphicFramePr>
            <p:cNvPr id="16" name="Content Placeholder 6"/>
            <p:cNvGraphicFramePr>
              <a:graphicFrameLocks/>
            </p:cNvGraphicFramePr>
            <p:nvPr>
              <p:extLst>
                <p:ext uri="{D42A27DB-BD31-4B8C-83A1-F6EECF244321}">
                  <p14:modId xmlns:p14="http://schemas.microsoft.com/office/powerpoint/2010/main" val="53457454"/>
                </p:ext>
              </p:extLst>
            </p:nvPr>
          </p:nvGraphicFramePr>
          <p:xfrm>
            <a:off x="1686296" y="5259713"/>
            <a:ext cx="2733304" cy="1097280"/>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p:cNvSpPr txBox="1"/>
            <p:nvPr/>
          </p:nvSpPr>
          <p:spPr>
            <a:xfrm>
              <a:off x="3819828" y="5271864"/>
              <a:ext cx="581891" cy="276999"/>
            </a:xfrm>
            <a:prstGeom prst="rect">
              <a:avLst/>
            </a:prstGeom>
            <a:noFill/>
          </p:spPr>
          <p:txBody>
            <a:bodyPr wrap="square" rtlCol="0">
              <a:spAutoFit/>
            </a:bodyPr>
            <a:lstStyle/>
            <a:p>
              <a:r>
                <a:rPr lang="en-US" sz="1200" dirty="0" smtClean="0"/>
                <a:t>-2</a:t>
              </a:r>
              <a:endParaRPr lang="en-US" sz="1200" dirty="0"/>
            </a:p>
          </p:txBody>
        </p:sp>
      </p:grpSp>
      <p:grpSp>
        <p:nvGrpSpPr>
          <p:cNvPr id="4" name="Group 3"/>
          <p:cNvGrpSpPr/>
          <p:nvPr/>
        </p:nvGrpSpPr>
        <p:grpSpPr>
          <a:xfrm>
            <a:off x="6127668" y="1797426"/>
            <a:ext cx="2886792" cy="1158442"/>
            <a:chOff x="6127668" y="1797426"/>
            <a:chExt cx="2886792" cy="1158442"/>
          </a:xfrm>
        </p:grpSpPr>
        <p:graphicFrame>
          <p:nvGraphicFramePr>
            <p:cNvPr id="18" name="Content Placeholder 6"/>
            <p:cNvGraphicFramePr>
              <a:graphicFrameLocks/>
            </p:cNvGraphicFramePr>
            <p:nvPr>
              <p:extLst>
                <p:ext uri="{D42A27DB-BD31-4B8C-83A1-F6EECF244321}">
                  <p14:modId xmlns:p14="http://schemas.microsoft.com/office/powerpoint/2010/main" val="1752698362"/>
                </p:ext>
              </p:extLst>
            </p:nvPr>
          </p:nvGraphicFramePr>
          <p:xfrm>
            <a:off x="6127668" y="1858588"/>
            <a:ext cx="2886792" cy="1097280"/>
          </p:xfrm>
          <a:graphic>
            <a:graphicData uri="http://schemas.openxmlformats.org/drawingml/2006/chart">
              <c:chart xmlns:c="http://schemas.openxmlformats.org/drawingml/2006/chart" xmlns:r="http://schemas.openxmlformats.org/officeDocument/2006/relationships" r:id="rId8"/>
            </a:graphicData>
          </a:graphic>
        </p:graphicFrame>
        <p:sp>
          <p:nvSpPr>
            <p:cNvPr id="25" name="TextBox 24"/>
            <p:cNvSpPr txBox="1"/>
            <p:nvPr/>
          </p:nvSpPr>
          <p:spPr>
            <a:xfrm>
              <a:off x="8422673" y="1797426"/>
              <a:ext cx="581891" cy="276999"/>
            </a:xfrm>
            <a:prstGeom prst="rect">
              <a:avLst/>
            </a:prstGeom>
            <a:noFill/>
          </p:spPr>
          <p:txBody>
            <a:bodyPr wrap="square" rtlCol="0">
              <a:spAutoFit/>
            </a:bodyPr>
            <a:lstStyle/>
            <a:p>
              <a:r>
                <a:rPr lang="en-US" sz="1200" dirty="0" smtClean="0"/>
                <a:t>+</a:t>
              </a:r>
              <a:r>
                <a:rPr lang="en-US" sz="1200" dirty="0"/>
                <a:t>4</a:t>
              </a:r>
            </a:p>
          </p:txBody>
        </p:sp>
      </p:grpSp>
      <p:sp>
        <p:nvSpPr>
          <p:cNvPr id="26" name="TextBox 25"/>
          <p:cNvSpPr txBox="1"/>
          <p:nvPr/>
        </p:nvSpPr>
        <p:spPr>
          <a:xfrm>
            <a:off x="8385069" y="2890654"/>
            <a:ext cx="581891" cy="276999"/>
          </a:xfrm>
          <a:prstGeom prst="rect">
            <a:avLst/>
          </a:prstGeom>
          <a:noFill/>
        </p:spPr>
        <p:txBody>
          <a:bodyPr wrap="square" rtlCol="0">
            <a:spAutoFit/>
          </a:bodyPr>
          <a:lstStyle/>
          <a:p>
            <a:r>
              <a:rPr lang="en-US" sz="1200" dirty="0" smtClean="0"/>
              <a:t>+3</a:t>
            </a:r>
            <a:endParaRPr lang="en-US" sz="1200" dirty="0"/>
          </a:p>
        </p:txBody>
      </p:sp>
      <p:grpSp>
        <p:nvGrpSpPr>
          <p:cNvPr id="10" name="Group 9"/>
          <p:cNvGrpSpPr/>
          <p:nvPr/>
        </p:nvGrpSpPr>
        <p:grpSpPr>
          <a:xfrm>
            <a:off x="6271260" y="4136128"/>
            <a:ext cx="2743200" cy="1093810"/>
            <a:chOff x="6271260" y="4136128"/>
            <a:chExt cx="2743200" cy="1093810"/>
          </a:xfrm>
        </p:grpSpPr>
        <p:graphicFrame>
          <p:nvGraphicFramePr>
            <p:cNvPr id="21" name="Content Placeholder 6"/>
            <p:cNvGraphicFramePr>
              <a:graphicFrameLocks/>
            </p:cNvGraphicFramePr>
            <p:nvPr>
              <p:extLst>
                <p:ext uri="{D42A27DB-BD31-4B8C-83A1-F6EECF244321}">
                  <p14:modId xmlns:p14="http://schemas.microsoft.com/office/powerpoint/2010/main" val="2153022820"/>
                </p:ext>
              </p:extLst>
            </p:nvPr>
          </p:nvGraphicFramePr>
          <p:xfrm>
            <a:off x="6271260" y="4186940"/>
            <a:ext cx="2743200" cy="1042998"/>
          </p:xfrm>
          <a:graphic>
            <a:graphicData uri="http://schemas.openxmlformats.org/drawingml/2006/chart">
              <c:chart xmlns:c="http://schemas.openxmlformats.org/drawingml/2006/chart" xmlns:r="http://schemas.openxmlformats.org/officeDocument/2006/relationships" r:id="rId9"/>
            </a:graphicData>
          </a:graphic>
        </p:graphicFrame>
        <p:sp>
          <p:nvSpPr>
            <p:cNvPr id="27" name="TextBox 26"/>
            <p:cNvSpPr txBox="1"/>
            <p:nvPr/>
          </p:nvSpPr>
          <p:spPr>
            <a:xfrm>
              <a:off x="8384126" y="4136128"/>
              <a:ext cx="581891" cy="276999"/>
            </a:xfrm>
            <a:prstGeom prst="rect">
              <a:avLst/>
            </a:prstGeom>
            <a:noFill/>
          </p:spPr>
          <p:txBody>
            <a:bodyPr wrap="square" rtlCol="0">
              <a:spAutoFit/>
            </a:bodyPr>
            <a:lstStyle/>
            <a:p>
              <a:r>
                <a:rPr lang="en-US" sz="1200" dirty="0" smtClean="0"/>
                <a:t>+7</a:t>
              </a:r>
              <a:endParaRPr lang="en-US" sz="1200" dirty="0"/>
            </a:p>
          </p:txBody>
        </p:sp>
      </p:grpSp>
      <p:grpSp>
        <p:nvGrpSpPr>
          <p:cNvPr id="11" name="Group 10"/>
          <p:cNvGrpSpPr/>
          <p:nvPr/>
        </p:nvGrpSpPr>
        <p:grpSpPr>
          <a:xfrm>
            <a:off x="6289040" y="5161918"/>
            <a:ext cx="2675890" cy="1207226"/>
            <a:chOff x="6289040" y="5161918"/>
            <a:chExt cx="2675890" cy="1207226"/>
          </a:xfrm>
        </p:grpSpPr>
        <p:graphicFrame>
          <p:nvGraphicFramePr>
            <p:cNvPr id="23" name="Content Placeholder 6"/>
            <p:cNvGraphicFramePr>
              <a:graphicFrameLocks/>
            </p:cNvGraphicFramePr>
            <p:nvPr>
              <p:extLst>
                <p:ext uri="{D42A27DB-BD31-4B8C-83A1-F6EECF244321}">
                  <p14:modId xmlns:p14="http://schemas.microsoft.com/office/powerpoint/2010/main" val="2611090220"/>
                </p:ext>
              </p:extLst>
            </p:nvPr>
          </p:nvGraphicFramePr>
          <p:xfrm>
            <a:off x="6289040" y="5271864"/>
            <a:ext cx="2675890" cy="1097280"/>
          </p:xfrm>
          <a:graphic>
            <a:graphicData uri="http://schemas.openxmlformats.org/drawingml/2006/chart">
              <c:chart xmlns:c="http://schemas.openxmlformats.org/drawingml/2006/chart" xmlns:r="http://schemas.openxmlformats.org/officeDocument/2006/relationships" r:id="rId10"/>
            </a:graphicData>
          </a:graphic>
        </p:graphicFrame>
        <p:sp>
          <p:nvSpPr>
            <p:cNvPr id="28" name="TextBox 27"/>
            <p:cNvSpPr txBox="1"/>
            <p:nvPr/>
          </p:nvSpPr>
          <p:spPr>
            <a:xfrm>
              <a:off x="8348502" y="5161918"/>
              <a:ext cx="581891" cy="276999"/>
            </a:xfrm>
            <a:prstGeom prst="rect">
              <a:avLst/>
            </a:prstGeom>
            <a:noFill/>
          </p:spPr>
          <p:txBody>
            <a:bodyPr wrap="square" rtlCol="0">
              <a:spAutoFit/>
            </a:bodyPr>
            <a:lstStyle/>
            <a:p>
              <a:r>
                <a:rPr lang="en-US" sz="1200" dirty="0" smtClean="0"/>
                <a:t>+3</a:t>
              </a:r>
              <a:endParaRPr lang="en-US" sz="1200" dirty="0"/>
            </a:p>
          </p:txBody>
        </p:sp>
      </p:grpSp>
    </p:spTree>
    <p:extLst>
      <p:ext uri="{BB962C8B-B14F-4D97-AF65-F5344CB8AC3E}">
        <p14:creationId xmlns:p14="http://schemas.microsoft.com/office/powerpoint/2010/main" val="17580624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0"/>
            <p:extLst>
              <p:ext uri="{D42A27DB-BD31-4B8C-83A1-F6EECF244321}">
                <p14:modId xmlns:p14="http://schemas.microsoft.com/office/powerpoint/2010/main" val="2565057655"/>
              </p:ext>
            </p:extLst>
          </p:nvPr>
        </p:nvGraphicFramePr>
        <p:xfrm>
          <a:off x="133349" y="1625600"/>
          <a:ext cx="8763001" cy="4991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i="1" dirty="0">
                <a:solidFill>
                  <a:schemeClr val="accent1"/>
                </a:solidFill>
              </a:rPr>
              <a:t>Which aspect of your teaching conditions most affects your willingness to keep teaching at your school? </a:t>
            </a: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19</a:t>
            </a:fld>
            <a:endParaRPr lang="en-US" dirty="0"/>
          </a:p>
        </p:txBody>
      </p:sp>
    </p:spTree>
    <p:extLst>
      <p:ext uri="{BB962C8B-B14F-4D97-AF65-F5344CB8AC3E}">
        <p14:creationId xmlns:p14="http://schemas.microsoft.com/office/powerpoint/2010/main" val="2786558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3900" y="348342"/>
            <a:ext cx="6388100" cy="1447800"/>
          </a:xfrm>
        </p:spPr>
        <p:txBody>
          <a:bodyPr>
            <a:normAutofit/>
          </a:bodyPr>
          <a:lstStyle/>
          <a:p>
            <a:pPr algn="ctr"/>
            <a:r>
              <a:rPr lang="en-US" sz="4900" b="0" dirty="0" smtClean="0">
                <a:latin typeface="Century Gothic"/>
                <a:cs typeface="Century Gothic"/>
              </a:rPr>
              <a:t>Today’s Objectives</a:t>
            </a:r>
            <a:r>
              <a:rPr lang="en-US" dirty="0" smtClean="0">
                <a:latin typeface="Century Gothic"/>
                <a:cs typeface="Century Gothic"/>
              </a:rPr>
              <a:t/>
            </a:r>
            <a:br>
              <a:rPr lang="en-US" dirty="0" smtClean="0">
                <a:latin typeface="Century Gothic"/>
                <a:cs typeface="Century Gothic"/>
              </a:rPr>
            </a:br>
            <a:endParaRPr lang="en-US" dirty="0">
              <a:latin typeface="Century Gothic"/>
              <a:cs typeface="Century Gothic"/>
            </a:endParaRPr>
          </a:p>
        </p:txBody>
      </p:sp>
      <p:sp>
        <p:nvSpPr>
          <p:cNvPr id="3" name="Content Placeholder 2"/>
          <p:cNvSpPr>
            <a:spLocks noGrp="1"/>
          </p:cNvSpPr>
          <p:nvPr>
            <p:ph type="body" sz="quarter" idx="10"/>
          </p:nvPr>
        </p:nvSpPr>
        <p:spPr>
          <a:xfrm>
            <a:off x="1560286" y="2122714"/>
            <a:ext cx="6985000" cy="3993242"/>
          </a:xfrm>
        </p:spPr>
        <p:txBody>
          <a:bodyPr>
            <a:normAutofit/>
          </a:bodyPr>
          <a:lstStyle/>
          <a:p>
            <a:pPr marL="571500" lvl="0" indent="-571500" algn="l">
              <a:buFont typeface="Wingdings" charset="2"/>
              <a:buChar char="ü"/>
            </a:pPr>
            <a:r>
              <a:rPr lang="en-US" sz="3200" dirty="0" smtClean="0"/>
              <a:t>Review TELL survey design</a:t>
            </a:r>
          </a:p>
          <a:p>
            <a:pPr marL="571500" lvl="0" indent="-571500" algn="l">
              <a:buFont typeface="Wingdings" charset="2"/>
              <a:buChar char="ü"/>
            </a:pPr>
            <a:r>
              <a:rPr lang="en-US" sz="3200" dirty="0" smtClean="0"/>
              <a:t>Explore 2016 survey results </a:t>
            </a:r>
          </a:p>
          <a:p>
            <a:pPr marL="571500" lvl="0" indent="-571500" algn="l">
              <a:buFont typeface="Wingdings" charset="2"/>
              <a:buChar char="ü"/>
            </a:pPr>
            <a:r>
              <a:rPr lang="en-US" sz="3200" dirty="0" smtClean="0"/>
              <a:t>Identify key changes in perception since 2014 </a:t>
            </a:r>
            <a:endParaRPr lang="en-US" sz="3200" dirty="0" smtClean="0"/>
          </a:p>
          <a:p>
            <a:pPr marL="571500" lvl="0" indent="-571500" algn="l">
              <a:buFont typeface="Wingdings" charset="2"/>
              <a:buChar char="ü"/>
            </a:pPr>
            <a:r>
              <a:rPr lang="en-US" sz="3200" dirty="0" smtClean="0"/>
              <a:t>Consider State level policy and ways to inform use of the TELL results</a:t>
            </a:r>
            <a:endParaRPr lang="en-US" sz="3200" dirty="0" smtClean="0"/>
          </a:p>
          <a:p>
            <a:pPr marL="571500" indent="-571500" algn="l">
              <a:buFont typeface="Wingdings" charset="2"/>
              <a:buChar char="ü"/>
            </a:pPr>
            <a:endParaRPr lang="en-US" sz="3600" dirty="0" smtClean="0">
              <a:latin typeface="Calibri" pitchFamily="34" charset="0"/>
              <a:cs typeface="Calibri" pitchFamily="34" charset="0"/>
            </a:endParaRPr>
          </a:p>
          <a:p>
            <a:pPr marL="571500" indent="-571500" algn="l">
              <a:buFont typeface="Wingdings" charset="2"/>
              <a:buChar char="ü"/>
            </a:pPr>
            <a:endParaRPr lang="en-US" sz="3600" dirty="0" smtClean="0">
              <a:latin typeface="Calibri" pitchFamily="34" charset="0"/>
              <a:cs typeface="Calibri" pitchFamily="34" charset="0"/>
            </a:endParaRPr>
          </a:p>
          <a:p>
            <a:pPr marL="571500" indent="-571500" algn="l">
              <a:buFont typeface="Wingdings" charset="2"/>
              <a:buChar char="ü"/>
            </a:pPr>
            <a:endParaRPr lang="en-US" sz="3600" dirty="0">
              <a:latin typeface="Calibri" pitchFamily="34" charset="0"/>
              <a:cs typeface="Calibri" pitchFamily="34" charset="0"/>
            </a:endParaRPr>
          </a:p>
        </p:txBody>
      </p:sp>
      <p:pic>
        <p:nvPicPr>
          <p:cNvPr id="4" name="Picture 3"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extLst>
      <p:ext uri="{BB962C8B-B14F-4D97-AF65-F5344CB8AC3E}">
        <p14:creationId xmlns:p14="http://schemas.microsoft.com/office/powerpoint/2010/main" val="41079003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Survey Results </a:t>
            </a:r>
            <a:br>
              <a:rPr lang="en-US" dirty="0" smtClean="0"/>
            </a:br>
            <a:r>
              <a:rPr lang="en-US" dirty="0" smtClean="0"/>
              <a:t>for Selected</a:t>
            </a:r>
            <a:r>
              <a:rPr lang="en-US" dirty="0" smtClean="0"/>
              <a:t> Items</a:t>
            </a:r>
            <a:endParaRPr lang="en-US" dirty="0"/>
          </a:p>
        </p:txBody>
      </p:sp>
      <p:pic>
        <p:nvPicPr>
          <p:cNvPr id="3" name="Picture 2"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6209420" y="104289"/>
            <a:ext cx="2822618" cy="1246047"/>
          </a:xfrm>
          <a:prstGeom prst="rect">
            <a:avLst/>
          </a:prstGeom>
          <a:noFill/>
          <a:ln>
            <a:noFill/>
          </a:ln>
        </p:spPr>
      </p:pic>
      <p:pic>
        <p:nvPicPr>
          <p:cNvPr id="4" name="Picture 3"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25885"/>
            <a:ext cx="1028700" cy="812800"/>
          </a:xfrm>
          <a:prstGeom prst="rect">
            <a:avLst/>
          </a:prstGeom>
        </p:spPr>
      </p:pic>
    </p:spTree>
    <p:extLst>
      <p:ext uri="{BB962C8B-B14F-4D97-AF65-F5344CB8AC3E}">
        <p14:creationId xmlns:p14="http://schemas.microsoft.com/office/powerpoint/2010/main" val="10582561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762376705"/>
              </p:ext>
            </p:extLst>
          </p:nvPr>
        </p:nvGraphicFramePr>
        <p:xfrm>
          <a:off x="133348" y="1625601"/>
          <a:ext cx="8839202" cy="4734876"/>
        </p:xfrm>
        <a:graphic>
          <a:graphicData uri="http://schemas.openxmlformats.org/drawingml/2006/table">
            <a:tbl>
              <a:tblPr>
                <a:tableStyleId>{5C22544A-7EE6-4342-B048-85BDC9FD1C3A}</a:tableStyleId>
              </a:tblPr>
              <a:tblGrid>
                <a:gridCol w="5322572"/>
                <a:gridCol w="3516630"/>
              </a:tblGrid>
              <a:tr h="1269999">
                <a:tc>
                  <a:txBody>
                    <a:bodyPr/>
                    <a:lstStyle/>
                    <a:p>
                      <a:pPr algn="l" fontAlgn="ctr"/>
                      <a:r>
                        <a:rPr lang="en-US" sz="2000" b="0" i="0" u="none" strike="noStrike" dirty="0" smtClean="0">
                          <a:solidFill>
                            <a:srgbClr val="000000"/>
                          </a:solidFill>
                          <a:effectLst/>
                          <a:latin typeface="+mn-lt"/>
                        </a:rPr>
                        <a:t>Teachers have sufficient instructional time to meet the needs</a:t>
                      </a:r>
                      <a:r>
                        <a:rPr lang="en-US" sz="2000" b="0" i="0" u="none" strike="noStrike" baseline="0" dirty="0" smtClean="0">
                          <a:solidFill>
                            <a:srgbClr val="000000"/>
                          </a:solidFill>
                          <a:effectLst/>
                          <a:latin typeface="+mn-lt"/>
                        </a:rPr>
                        <a:t> of all students.</a:t>
                      </a:r>
                      <a:endParaRPr lang="en-US" sz="2000" b="0" i="0" u="none" strike="noStrike" dirty="0">
                        <a:solidFill>
                          <a:srgbClr val="000000"/>
                        </a:solidFill>
                        <a:effectLst/>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7437">
                <a:tc>
                  <a:txBody>
                    <a:bodyPr/>
                    <a:lstStyle/>
                    <a:p>
                      <a:pPr algn="l" fontAlgn="ctr"/>
                      <a:r>
                        <a:rPr lang="en-US" sz="2000" b="0" i="0" u="none" strike="noStrike" dirty="0" smtClean="0">
                          <a:solidFill>
                            <a:srgbClr val="000000"/>
                          </a:solidFill>
                          <a:effectLst/>
                          <a:latin typeface="+mn-lt"/>
                        </a:rPr>
                        <a:t>Class sizes are reasonable such that teachers have the time available to meet the needs of all students.</a:t>
                      </a:r>
                      <a:endParaRPr lang="en-US" sz="2000" b="0" i="0" u="none" strike="noStrike" dirty="0">
                        <a:solidFill>
                          <a:srgbClr val="000000"/>
                        </a:solidFill>
                        <a:effectLst/>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7437">
                <a:tc>
                  <a:txBody>
                    <a:bodyPr/>
                    <a:lstStyle/>
                    <a:p>
                      <a:pPr algn="l" fontAlgn="ctr"/>
                      <a:r>
                        <a:rPr lang="en-US" sz="2000" b="0" i="0" u="none" strike="noStrike" dirty="0" smtClean="0">
                          <a:solidFill>
                            <a:srgbClr val="000000"/>
                          </a:solidFill>
                          <a:effectLst/>
                          <a:latin typeface="+mn-lt"/>
                        </a:rPr>
                        <a:t>The non-instructional time provided</a:t>
                      </a:r>
                      <a:r>
                        <a:rPr lang="en-US" sz="2000" b="0" i="0" u="none" strike="noStrike" baseline="0" dirty="0" smtClean="0">
                          <a:solidFill>
                            <a:srgbClr val="000000"/>
                          </a:solidFill>
                          <a:effectLst/>
                          <a:latin typeface="+mn-lt"/>
                        </a:rPr>
                        <a:t> for teachers in my school is sufficient.</a:t>
                      </a:r>
                      <a:endParaRPr lang="en-US" sz="2000" b="0" i="0" u="none" strike="noStrike" dirty="0">
                        <a:solidFill>
                          <a:srgbClr val="000000"/>
                        </a:solidFill>
                        <a:effectLst/>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743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mn-lt"/>
                        </a:rPr>
                        <a:t>Efforts are made</a:t>
                      </a:r>
                      <a:r>
                        <a:rPr lang="en-US" sz="2000" b="0" i="0" u="none" strike="noStrike" baseline="0" dirty="0" smtClean="0">
                          <a:solidFill>
                            <a:srgbClr val="000000"/>
                          </a:solidFill>
                          <a:effectLst/>
                          <a:latin typeface="+mn-lt"/>
                        </a:rPr>
                        <a:t> to minimize the amount of routine paperwork teachers are required to do.</a:t>
                      </a:r>
                      <a:endParaRPr lang="en-US" sz="2000" b="0" i="0" u="none" strike="noStrike" dirty="0" smtClean="0">
                        <a:solidFill>
                          <a:srgbClr val="000000"/>
                        </a:solidFill>
                        <a:effectLst/>
                        <a:latin typeface="+mn-lt"/>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2534160894"/>
              </p:ext>
            </p:extLst>
          </p:nvPr>
        </p:nvGraphicFramePr>
        <p:xfrm>
          <a:off x="5535929" y="1625600"/>
          <a:ext cx="3474720" cy="1005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600" b="0" dirty="0" smtClean="0">
                <a:solidFill>
                  <a:schemeClr val="accent1"/>
                </a:solidFill>
              </a:rPr>
              <a:t>Use of Time</a:t>
            </a:r>
            <a:endParaRPr lang="en-US" sz="3600" b="0" dirty="0">
              <a:solidFill>
                <a:schemeClr val="accent1"/>
              </a:solidFill>
            </a:endParaRPr>
          </a:p>
        </p:txBody>
      </p:sp>
      <p:sp>
        <p:nvSpPr>
          <p:cNvPr id="5" name="Footer Placeholder 4"/>
          <p:cNvSpPr>
            <a:spLocks noGrp="1"/>
          </p:cNvSpPr>
          <p:nvPr>
            <p:ph type="ftr" sz="quarter" idx="11"/>
          </p:nvPr>
        </p:nvSpPr>
        <p:spPr/>
        <p:txBody>
          <a:bodyPr/>
          <a:lstStyle/>
          <a:p>
            <a:r>
              <a:rPr lang="en-US" smtClean="0">
                <a:ea typeface="Arial" charset="0"/>
                <a:cs typeface="Arial" charset="0"/>
              </a:rPr>
              <a:t>●   Copyright © 2016 New Teacher Center. All Rights Reserved.</a:t>
            </a:r>
            <a:endParaRPr lang="en-US" dirty="0" smtClean="0">
              <a:ea typeface="Arial" charset="0"/>
              <a:cs typeface="Arial" charset="0"/>
            </a:endParaRPr>
          </a:p>
        </p:txBody>
      </p:sp>
      <p:sp>
        <p:nvSpPr>
          <p:cNvPr id="6" name="Slide Number Placeholder 5"/>
          <p:cNvSpPr>
            <a:spLocks noGrp="1"/>
          </p:cNvSpPr>
          <p:nvPr>
            <p:ph type="sldNum" sz="quarter" idx="12"/>
          </p:nvPr>
        </p:nvSpPr>
        <p:spPr/>
        <p:txBody>
          <a:bodyPr/>
          <a:lstStyle/>
          <a:p>
            <a:fld id="{9429405C-AD16-2F4E-93D7-0A4B71FF3AA9}" type="slidenum">
              <a:rPr lang="en-US" smtClean="0"/>
              <a:pPr/>
              <a:t>21</a:t>
            </a:fld>
            <a:endParaRPr lang="en-US" dirty="0"/>
          </a:p>
        </p:txBody>
      </p:sp>
      <p:graphicFrame>
        <p:nvGraphicFramePr>
          <p:cNvPr id="12" name="Content Placeholder 6"/>
          <p:cNvGraphicFramePr>
            <a:graphicFrameLocks noGrp="1"/>
          </p:cNvGraphicFramePr>
          <p:nvPr>
            <p:ph idx="10"/>
            <p:extLst>
              <p:ext uri="{D42A27DB-BD31-4B8C-83A1-F6EECF244321}">
                <p14:modId xmlns:p14="http://schemas.microsoft.com/office/powerpoint/2010/main" val="213315543"/>
              </p:ext>
            </p:extLst>
          </p:nvPr>
        </p:nvGraphicFramePr>
        <p:xfrm>
          <a:off x="5535929" y="2665731"/>
          <a:ext cx="3474720" cy="1005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6"/>
          <p:cNvGraphicFramePr>
            <a:graphicFrameLocks noGrp="1"/>
          </p:cNvGraphicFramePr>
          <p:nvPr>
            <p:ph idx="10"/>
            <p:extLst>
              <p:ext uri="{D42A27DB-BD31-4B8C-83A1-F6EECF244321}">
                <p14:modId xmlns:p14="http://schemas.microsoft.com/office/powerpoint/2010/main" val="2171995390"/>
              </p:ext>
            </p:extLst>
          </p:nvPr>
        </p:nvGraphicFramePr>
        <p:xfrm>
          <a:off x="5535929" y="3867150"/>
          <a:ext cx="347472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ontent Placeholder 6"/>
          <p:cNvGraphicFramePr>
            <a:graphicFrameLocks noGrp="1"/>
          </p:cNvGraphicFramePr>
          <p:nvPr>
            <p:ph idx="10"/>
            <p:extLst>
              <p:ext uri="{D42A27DB-BD31-4B8C-83A1-F6EECF244321}">
                <p14:modId xmlns:p14="http://schemas.microsoft.com/office/powerpoint/2010/main" val="4189156186"/>
              </p:ext>
            </p:extLst>
          </p:nvPr>
        </p:nvGraphicFramePr>
        <p:xfrm>
          <a:off x="5535929" y="5036820"/>
          <a:ext cx="3474720" cy="10667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42301256"/>
              </p:ext>
            </p:extLst>
          </p:nvPr>
        </p:nvGraphicFramePr>
        <p:xfrm>
          <a:off x="6057900" y="1273811"/>
          <a:ext cx="2838450" cy="370840"/>
        </p:xfrm>
        <a:graphic>
          <a:graphicData uri="http://schemas.openxmlformats.org/drawingml/2006/table">
            <a:tbl>
              <a:tblPr firstRow="1" bandRow="1">
                <a:tableStyleId>{5C22544A-7EE6-4342-B048-85BDC9FD1C3A}</a:tableStyleId>
              </a:tblPr>
              <a:tblGrid>
                <a:gridCol w="1645920"/>
                <a:gridCol w="1192530"/>
              </a:tblGrid>
              <a:tr h="370840">
                <a:tc>
                  <a:txBody>
                    <a:bodyPr/>
                    <a:lstStyle/>
                    <a:p>
                      <a:r>
                        <a:rPr lang="en-US" b="1" dirty="0" smtClean="0">
                          <a:solidFill>
                            <a:schemeClr val="tx1"/>
                          </a:solidFill>
                        </a:rPr>
                        <a:t>2014</a:t>
                      </a:r>
                      <a:endParaRPr lang="en-US" b="1" dirty="0">
                        <a:solidFill>
                          <a:schemeClr val="tx1"/>
                        </a:solidFill>
                      </a:endParaRPr>
                    </a:p>
                  </a:txBody>
                  <a:tcPr>
                    <a:noFill/>
                  </a:tcPr>
                </a:tc>
                <a:tc>
                  <a:txBody>
                    <a:bodyPr/>
                    <a:lstStyle/>
                    <a:p>
                      <a:pPr marL="63500" indent="0"/>
                      <a:r>
                        <a:rPr lang="en-US" b="1" dirty="0" smtClean="0">
                          <a:solidFill>
                            <a:schemeClr val="tx1"/>
                          </a:solidFill>
                        </a:rPr>
                        <a:t>2016</a:t>
                      </a:r>
                      <a:endParaRPr lang="en-US" b="1" dirty="0">
                        <a:solidFill>
                          <a:schemeClr val="tx1"/>
                        </a:solidFill>
                      </a:endParaRPr>
                    </a:p>
                  </a:txBody>
                  <a:tcPr>
                    <a:noFill/>
                  </a:tcPr>
                </a:tc>
              </a:tr>
            </a:tbl>
          </a:graphicData>
        </a:graphic>
      </p:graphicFrame>
    </p:spTree>
    <p:extLst>
      <p:ext uri="{BB962C8B-B14F-4D97-AF65-F5344CB8AC3E}">
        <p14:creationId xmlns:p14="http://schemas.microsoft.com/office/powerpoint/2010/main" val="16756902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25806147"/>
              </p:ext>
            </p:extLst>
          </p:nvPr>
        </p:nvGraphicFramePr>
        <p:xfrm>
          <a:off x="133348" y="1625601"/>
          <a:ext cx="8839202" cy="3683316"/>
        </p:xfrm>
        <a:graphic>
          <a:graphicData uri="http://schemas.openxmlformats.org/drawingml/2006/table">
            <a:tbl>
              <a:tblPr>
                <a:tableStyleId>{5C22544A-7EE6-4342-B048-85BDC9FD1C3A}</a:tableStyleId>
              </a:tblPr>
              <a:tblGrid>
                <a:gridCol w="5322572"/>
                <a:gridCol w="3516630"/>
              </a:tblGrid>
              <a:tr h="1269999">
                <a:tc>
                  <a:txBody>
                    <a:bodyPr/>
                    <a:lstStyle/>
                    <a:p>
                      <a:pPr marL="0" marR="0">
                        <a:lnSpc>
                          <a:spcPct val="115000"/>
                        </a:lnSpc>
                        <a:spcBef>
                          <a:spcPts val="0"/>
                        </a:spcBef>
                        <a:spcAft>
                          <a:spcPts val="0"/>
                        </a:spcAft>
                      </a:pPr>
                      <a:r>
                        <a:rPr lang="en-US" sz="2000" dirty="0" smtClean="0">
                          <a:solidFill>
                            <a:srgbClr val="000000"/>
                          </a:solidFill>
                          <a:effectLst/>
                          <a:latin typeface="+mn-lt"/>
                          <a:ea typeface="Century Gothic"/>
                          <a:cs typeface="Times New Roman"/>
                        </a:rPr>
                        <a:t>An</a:t>
                      </a:r>
                      <a:r>
                        <a:rPr lang="en-US" sz="2000" baseline="0" dirty="0" smtClean="0">
                          <a:solidFill>
                            <a:srgbClr val="000000"/>
                          </a:solidFill>
                          <a:effectLst/>
                          <a:latin typeface="+mn-lt"/>
                          <a:ea typeface="Century Gothic"/>
                          <a:cs typeface="Times New Roman"/>
                        </a:rPr>
                        <a:t> appropriate amount of time is provided for professional development.*</a:t>
                      </a:r>
                      <a:endParaRPr lang="en-US" sz="2000" dirty="0">
                        <a:effectLst/>
                        <a:latin typeface="+mn-lt"/>
                        <a:ea typeface="Century Gothic"/>
                        <a:cs typeface="Times New Roman"/>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7437">
                <a:tc>
                  <a:txBody>
                    <a:bodyPr/>
                    <a:lstStyle/>
                    <a:p>
                      <a:pPr marL="0" marR="0">
                        <a:lnSpc>
                          <a:spcPct val="115000"/>
                        </a:lnSpc>
                        <a:spcBef>
                          <a:spcPts val="0"/>
                        </a:spcBef>
                        <a:spcAft>
                          <a:spcPts val="0"/>
                        </a:spcAft>
                      </a:pPr>
                      <a:r>
                        <a:rPr lang="en-US" sz="2000" dirty="0" smtClean="0">
                          <a:solidFill>
                            <a:srgbClr val="000000"/>
                          </a:solidFill>
                          <a:effectLst/>
                          <a:latin typeface="+mn-lt"/>
                          <a:ea typeface="Century Gothic"/>
                          <a:cs typeface="Times New Roman"/>
                        </a:rPr>
                        <a:t>Sufficient</a:t>
                      </a:r>
                      <a:r>
                        <a:rPr lang="en-US" sz="2000" baseline="0" dirty="0" smtClean="0">
                          <a:solidFill>
                            <a:srgbClr val="000000"/>
                          </a:solidFill>
                          <a:effectLst/>
                          <a:latin typeface="+mn-lt"/>
                          <a:ea typeface="Century Gothic"/>
                          <a:cs typeface="Times New Roman"/>
                        </a:rPr>
                        <a:t> resources are available for professional development in my school.</a:t>
                      </a:r>
                      <a:endParaRPr lang="en-US" sz="2000" dirty="0">
                        <a:effectLst/>
                        <a:latin typeface="+mn-lt"/>
                        <a:ea typeface="Century Gothic"/>
                        <a:cs typeface="Times New Roman"/>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87437">
                <a:tc>
                  <a:txBody>
                    <a:bodyPr/>
                    <a:lstStyle/>
                    <a:p>
                      <a:pPr marL="0" marR="0">
                        <a:lnSpc>
                          <a:spcPct val="115000"/>
                        </a:lnSpc>
                        <a:spcBef>
                          <a:spcPts val="0"/>
                        </a:spcBef>
                        <a:spcAft>
                          <a:spcPts val="0"/>
                        </a:spcAft>
                      </a:pPr>
                      <a:r>
                        <a:rPr lang="en-US" sz="2000" dirty="0" smtClean="0">
                          <a:solidFill>
                            <a:srgbClr val="000000"/>
                          </a:solidFill>
                          <a:effectLst/>
                          <a:latin typeface="+mn-lt"/>
                          <a:ea typeface="Century Gothic"/>
                          <a:cs typeface="Times New Roman"/>
                        </a:rPr>
                        <a:t>Professional development is differentiated</a:t>
                      </a:r>
                      <a:r>
                        <a:rPr lang="en-US" sz="2000" baseline="0" dirty="0" smtClean="0">
                          <a:solidFill>
                            <a:srgbClr val="000000"/>
                          </a:solidFill>
                          <a:effectLst/>
                          <a:latin typeface="+mn-lt"/>
                          <a:ea typeface="Century Gothic"/>
                          <a:cs typeface="Times New Roman"/>
                        </a:rPr>
                        <a:t> to meet the needs of individual teachers.</a:t>
                      </a:r>
                      <a:endParaRPr lang="en-US" sz="2000" dirty="0">
                        <a:effectLst/>
                        <a:latin typeface="+mn-lt"/>
                        <a:ea typeface="Century Gothic"/>
                        <a:cs typeface="Times New Roman"/>
                      </a:endParaRPr>
                    </a:p>
                  </a:txBody>
                  <a:tcPr marL="137160" marR="137160" marT="137160" marB="1371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793121123"/>
              </p:ext>
            </p:extLst>
          </p:nvPr>
        </p:nvGraphicFramePr>
        <p:xfrm>
          <a:off x="5535929" y="1625600"/>
          <a:ext cx="3474720" cy="10058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sz="3600" b="0" dirty="0" smtClean="0">
                <a:solidFill>
                  <a:schemeClr val="accent1"/>
                </a:solidFill>
              </a:rPr>
              <a:t>Professional Development</a:t>
            </a:r>
            <a:endParaRPr lang="en-US" sz="3600" b="0" dirty="0">
              <a:solidFill>
                <a:schemeClr val="accent1"/>
              </a:solidFill>
            </a:endParaRPr>
          </a:p>
        </p:txBody>
      </p:sp>
      <p:sp>
        <p:nvSpPr>
          <p:cNvPr id="5" name="Footer Placeholder 4"/>
          <p:cNvSpPr>
            <a:spLocks noGrp="1"/>
          </p:cNvSpPr>
          <p:nvPr>
            <p:ph type="ftr" sz="quarter" idx="11"/>
          </p:nvPr>
        </p:nvSpPr>
        <p:spPr/>
        <p:txBody>
          <a:bodyPr/>
          <a:lstStyle/>
          <a:p>
            <a:r>
              <a:rPr lang="en-US" smtClean="0">
                <a:ea typeface="Arial" charset="0"/>
                <a:cs typeface="Arial" charset="0"/>
              </a:rPr>
              <a:t>●   Copyright © 2016 New Teacher Center. All Rights Reserved.</a:t>
            </a:r>
            <a:endParaRPr lang="en-US" dirty="0" smtClean="0">
              <a:ea typeface="Arial" charset="0"/>
              <a:cs typeface="Arial" charset="0"/>
            </a:endParaRPr>
          </a:p>
        </p:txBody>
      </p:sp>
      <p:sp>
        <p:nvSpPr>
          <p:cNvPr id="6" name="Slide Number Placeholder 5"/>
          <p:cNvSpPr>
            <a:spLocks noGrp="1"/>
          </p:cNvSpPr>
          <p:nvPr>
            <p:ph type="sldNum" sz="quarter" idx="12"/>
          </p:nvPr>
        </p:nvSpPr>
        <p:spPr/>
        <p:txBody>
          <a:bodyPr/>
          <a:lstStyle/>
          <a:p>
            <a:fld id="{9429405C-AD16-2F4E-93D7-0A4B71FF3AA9}" type="slidenum">
              <a:rPr lang="en-US" smtClean="0"/>
              <a:pPr/>
              <a:t>22</a:t>
            </a:fld>
            <a:endParaRPr lang="en-US" dirty="0"/>
          </a:p>
        </p:txBody>
      </p:sp>
      <p:graphicFrame>
        <p:nvGraphicFramePr>
          <p:cNvPr id="12" name="Content Placeholder 6"/>
          <p:cNvGraphicFramePr>
            <a:graphicFrameLocks noGrp="1"/>
          </p:cNvGraphicFramePr>
          <p:nvPr>
            <p:ph idx="10"/>
            <p:extLst>
              <p:ext uri="{D42A27DB-BD31-4B8C-83A1-F6EECF244321}">
                <p14:modId xmlns:p14="http://schemas.microsoft.com/office/powerpoint/2010/main" val="163598459"/>
              </p:ext>
            </p:extLst>
          </p:nvPr>
        </p:nvGraphicFramePr>
        <p:xfrm>
          <a:off x="5535929" y="2665731"/>
          <a:ext cx="3474720" cy="1005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6"/>
          <p:cNvGraphicFramePr>
            <a:graphicFrameLocks noGrp="1"/>
          </p:cNvGraphicFramePr>
          <p:nvPr>
            <p:ph idx="10"/>
            <p:extLst>
              <p:ext uri="{D42A27DB-BD31-4B8C-83A1-F6EECF244321}">
                <p14:modId xmlns:p14="http://schemas.microsoft.com/office/powerpoint/2010/main" val="4015645261"/>
              </p:ext>
            </p:extLst>
          </p:nvPr>
        </p:nvGraphicFramePr>
        <p:xfrm>
          <a:off x="5535929" y="3867150"/>
          <a:ext cx="3474720" cy="1005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51652124"/>
              </p:ext>
            </p:extLst>
          </p:nvPr>
        </p:nvGraphicFramePr>
        <p:xfrm>
          <a:off x="6057900" y="1273811"/>
          <a:ext cx="2838450" cy="370840"/>
        </p:xfrm>
        <a:graphic>
          <a:graphicData uri="http://schemas.openxmlformats.org/drawingml/2006/table">
            <a:tbl>
              <a:tblPr firstRow="1" bandRow="1">
                <a:tableStyleId>{5C22544A-7EE6-4342-B048-85BDC9FD1C3A}</a:tableStyleId>
              </a:tblPr>
              <a:tblGrid>
                <a:gridCol w="1645920"/>
                <a:gridCol w="1192530"/>
              </a:tblGrid>
              <a:tr h="370840">
                <a:tc>
                  <a:txBody>
                    <a:bodyPr/>
                    <a:lstStyle/>
                    <a:p>
                      <a:r>
                        <a:rPr lang="en-US" b="1" dirty="0" smtClean="0">
                          <a:solidFill>
                            <a:schemeClr val="tx1"/>
                          </a:solidFill>
                        </a:rPr>
                        <a:t>2014</a:t>
                      </a:r>
                      <a:endParaRPr lang="en-US" b="1" dirty="0">
                        <a:solidFill>
                          <a:schemeClr val="tx1"/>
                        </a:solidFill>
                      </a:endParaRPr>
                    </a:p>
                  </a:txBody>
                  <a:tcPr>
                    <a:noFill/>
                  </a:tcPr>
                </a:tc>
                <a:tc>
                  <a:txBody>
                    <a:bodyPr/>
                    <a:lstStyle/>
                    <a:p>
                      <a:pPr marL="63500" indent="0"/>
                      <a:r>
                        <a:rPr lang="en-US" b="1" dirty="0" smtClean="0">
                          <a:solidFill>
                            <a:schemeClr val="tx1"/>
                          </a:solidFill>
                        </a:rPr>
                        <a:t>2016</a:t>
                      </a:r>
                      <a:endParaRPr lang="en-US" b="1" dirty="0">
                        <a:solidFill>
                          <a:schemeClr val="tx1"/>
                        </a:solidFill>
                      </a:endParaRPr>
                    </a:p>
                  </a:txBody>
                  <a:tcPr>
                    <a:noFill/>
                  </a:tcPr>
                </a:tc>
              </a:tr>
            </a:tbl>
          </a:graphicData>
        </a:graphic>
      </p:graphicFrame>
      <p:sp>
        <p:nvSpPr>
          <p:cNvPr id="16" name="TextBox 15"/>
          <p:cNvSpPr txBox="1"/>
          <p:nvPr/>
        </p:nvSpPr>
        <p:spPr>
          <a:xfrm>
            <a:off x="123825" y="6070599"/>
            <a:ext cx="8239125" cy="338554"/>
          </a:xfrm>
          <a:prstGeom prst="rect">
            <a:avLst/>
          </a:prstGeom>
          <a:noFill/>
        </p:spPr>
        <p:txBody>
          <a:bodyPr wrap="square" rtlCol="0">
            <a:spAutoFit/>
          </a:bodyPr>
          <a:lstStyle/>
          <a:p>
            <a:r>
              <a:rPr lang="en-US" sz="1600" i="1" dirty="0" smtClean="0"/>
              <a:t>*Item with greatest growth from 2014 to 2016</a:t>
            </a:r>
            <a:endParaRPr lang="en-US" sz="1600" i="1" dirty="0"/>
          </a:p>
        </p:txBody>
      </p:sp>
    </p:spTree>
    <p:extLst>
      <p:ext uri="{BB962C8B-B14F-4D97-AF65-F5344CB8AC3E}">
        <p14:creationId xmlns:p14="http://schemas.microsoft.com/office/powerpoint/2010/main" val="39216812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63894123"/>
              </p:ext>
            </p:extLst>
          </p:nvPr>
        </p:nvGraphicFramePr>
        <p:xfrm>
          <a:off x="133348" y="1483707"/>
          <a:ext cx="8839202" cy="4929186"/>
        </p:xfrm>
        <a:graphic>
          <a:graphicData uri="http://schemas.openxmlformats.org/drawingml/2006/table">
            <a:tbl>
              <a:tblPr>
                <a:tableStyleId>{5C22544A-7EE6-4342-B048-85BDC9FD1C3A}</a:tableStyleId>
              </a:tblPr>
              <a:tblGrid>
                <a:gridCol w="5421632"/>
                <a:gridCol w="3417570"/>
              </a:tblGrid>
              <a:tr h="97694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000000"/>
                          </a:solidFill>
                          <a:effectLst/>
                          <a:latin typeface="+mn-lt"/>
                          <a:ea typeface="Century Gothic"/>
                          <a:cs typeface="Times New Roman"/>
                        </a:rPr>
                        <a:t>State data assessment data are available</a:t>
                      </a:r>
                      <a:r>
                        <a:rPr lang="en-US" sz="1800" baseline="0" dirty="0" smtClean="0">
                          <a:solidFill>
                            <a:srgbClr val="000000"/>
                          </a:solidFill>
                          <a:effectLst/>
                          <a:latin typeface="+mn-lt"/>
                          <a:ea typeface="Century Gothic"/>
                          <a:cs typeface="Times New Roman"/>
                        </a:rPr>
                        <a:t> in time to impact instructional practices.*</a:t>
                      </a:r>
                      <a:endParaRPr lang="en-US" sz="1800" dirty="0" smtClean="0">
                        <a:effectLst/>
                        <a:latin typeface="+mn-lt"/>
                        <a:ea typeface="Century Gothic"/>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94092">
                <a:tc>
                  <a:txBody>
                    <a:bodyPr/>
                    <a:lstStyle/>
                    <a:p>
                      <a:pPr marL="0" marR="0" algn="l">
                        <a:lnSpc>
                          <a:spcPct val="115000"/>
                        </a:lnSpc>
                        <a:spcBef>
                          <a:spcPts val="0"/>
                        </a:spcBef>
                        <a:spcAft>
                          <a:spcPts val="0"/>
                        </a:spcAft>
                      </a:pPr>
                      <a:r>
                        <a:rPr lang="en-US" sz="1800" dirty="0" smtClean="0">
                          <a:solidFill>
                            <a:srgbClr val="000000"/>
                          </a:solidFill>
                          <a:effectLst/>
                          <a:latin typeface="+mn-lt"/>
                          <a:ea typeface="Century Gothic"/>
                          <a:cs typeface="Times New Roman"/>
                        </a:rPr>
                        <a:t>The curriculum taught at this school is aligned with state-based</a:t>
                      </a:r>
                      <a:r>
                        <a:rPr lang="en-US" sz="1800" baseline="0" dirty="0" smtClean="0">
                          <a:solidFill>
                            <a:srgbClr val="000000"/>
                          </a:solidFill>
                          <a:effectLst/>
                          <a:latin typeface="+mn-lt"/>
                          <a:ea typeface="Century Gothic"/>
                          <a:cs typeface="Times New Roman"/>
                        </a:rPr>
                        <a:t> standards.</a:t>
                      </a:r>
                      <a:endParaRPr lang="en-US" sz="1800" dirty="0">
                        <a:effectLst/>
                        <a:latin typeface="+mn-lt"/>
                        <a:ea typeface="Century Gothic"/>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29640">
                <a:tc>
                  <a:txBody>
                    <a:bodyPr/>
                    <a:lstStyle/>
                    <a:p>
                      <a:pPr marL="0" marR="0" algn="l">
                        <a:lnSpc>
                          <a:spcPct val="115000"/>
                        </a:lnSpc>
                        <a:spcBef>
                          <a:spcPts val="0"/>
                        </a:spcBef>
                        <a:spcAft>
                          <a:spcPts val="0"/>
                        </a:spcAft>
                      </a:pPr>
                      <a:r>
                        <a:rPr lang="en-US" sz="1800" dirty="0" smtClean="0">
                          <a:solidFill>
                            <a:srgbClr val="000000"/>
                          </a:solidFill>
                          <a:effectLst/>
                          <a:latin typeface="+mn-lt"/>
                          <a:ea typeface="Century Gothic"/>
                          <a:cs typeface="Times New Roman"/>
                        </a:rPr>
                        <a:t>Teachers have sufficient access to a broad range of professional support personnel.</a:t>
                      </a:r>
                      <a:endParaRPr lang="en-US" sz="1800" dirty="0">
                        <a:effectLst/>
                        <a:latin typeface="+mn-lt"/>
                        <a:ea typeface="Century Gothic"/>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n-US" sz="1400" b="0" i="0" u="none" strike="noStrike" dirty="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51560">
                <a:tc>
                  <a:txBody>
                    <a:bodyPr/>
                    <a:lstStyle/>
                    <a:p>
                      <a:pPr marL="0" marR="0" algn="l">
                        <a:lnSpc>
                          <a:spcPct val="115000"/>
                        </a:lnSpc>
                        <a:spcBef>
                          <a:spcPts val="0"/>
                        </a:spcBef>
                        <a:spcAft>
                          <a:spcPts val="0"/>
                        </a:spcAft>
                      </a:pPr>
                      <a:r>
                        <a:rPr lang="en-US" sz="1800" dirty="0" smtClean="0">
                          <a:solidFill>
                            <a:srgbClr val="000000"/>
                          </a:solidFill>
                          <a:effectLst/>
                          <a:latin typeface="+mn-lt"/>
                          <a:ea typeface="Century Gothic"/>
                          <a:cs typeface="Times New Roman"/>
                        </a:rPr>
                        <a:t>Teachers have time available to collaborate with colleagues.</a:t>
                      </a:r>
                      <a:endParaRPr lang="en-US" sz="1800" dirty="0">
                        <a:effectLst/>
                        <a:latin typeface="+mn-lt"/>
                        <a:ea typeface="Century Gothic"/>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76947">
                <a:tc>
                  <a:txBody>
                    <a:bodyPr/>
                    <a:lstStyle/>
                    <a:p>
                      <a:pPr marL="0" marR="0" algn="l">
                        <a:lnSpc>
                          <a:spcPct val="115000"/>
                        </a:lnSpc>
                        <a:spcBef>
                          <a:spcPts val="0"/>
                        </a:spcBef>
                        <a:spcAft>
                          <a:spcPts val="0"/>
                        </a:spcAft>
                      </a:pPr>
                      <a:r>
                        <a:rPr lang="en-US" sz="1800" dirty="0" smtClean="0">
                          <a:effectLst/>
                          <a:latin typeface="+mn-lt"/>
                          <a:ea typeface="Century Gothic"/>
                          <a:cs typeface="Times New Roman"/>
                        </a:rPr>
                        <a:t>Teachers are allowed to focus on educating students with minimal interruptions.</a:t>
                      </a:r>
                    </a:p>
                    <a:p>
                      <a:pPr marL="0" marR="0" algn="l">
                        <a:lnSpc>
                          <a:spcPct val="115000"/>
                        </a:lnSpc>
                        <a:spcBef>
                          <a:spcPts val="0"/>
                        </a:spcBef>
                        <a:spcAft>
                          <a:spcPts val="0"/>
                        </a:spcAft>
                      </a:pPr>
                      <a:endParaRPr lang="en-US" sz="1800" dirty="0">
                        <a:effectLst/>
                        <a:latin typeface="+mn-lt"/>
                        <a:ea typeface="Century Gothic"/>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Content Placeholder 6"/>
          <p:cNvGraphicFramePr>
            <a:graphicFrameLocks noGrp="1"/>
          </p:cNvGraphicFramePr>
          <p:nvPr>
            <p:ph idx="10"/>
            <p:extLst>
              <p:ext uri="{D42A27DB-BD31-4B8C-83A1-F6EECF244321}">
                <p14:modId xmlns:p14="http://schemas.microsoft.com/office/powerpoint/2010/main" val="3908907234"/>
              </p:ext>
            </p:extLst>
          </p:nvPr>
        </p:nvGraphicFramePr>
        <p:xfrm>
          <a:off x="5554981" y="1483706"/>
          <a:ext cx="3474720" cy="97154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b="0" dirty="0" smtClean="0">
                <a:solidFill>
                  <a:schemeClr val="accent1"/>
                </a:solidFill>
              </a:rPr>
              <a:t>Additional Item-Level Changes</a:t>
            </a:r>
            <a:endParaRPr lang="en-US" b="0" dirty="0">
              <a:solidFill>
                <a:schemeClr val="accent1"/>
              </a:solidFill>
            </a:endParaRPr>
          </a:p>
        </p:txBody>
      </p:sp>
      <p:sp>
        <p:nvSpPr>
          <p:cNvPr id="5" name="Footer Placeholder 4"/>
          <p:cNvSpPr>
            <a:spLocks noGrp="1"/>
          </p:cNvSpPr>
          <p:nvPr>
            <p:ph type="ftr" sz="quarter" idx="11"/>
          </p:nvPr>
        </p:nvSpPr>
        <p:spPr/>
        <p:txBody>
          <a:bodyPr/>
          <a:lstStyle/>
          <a:p>
            <a:r>
              <a:rPr lang="en-US" smtClean="0">
                <a:ea typeface="Arial" charset="0"/>
                <a:cs typeface="Arial" charset="0"/>
              </a:rPr>
              <a:t>●   Copyright © 2016 New Teacher Center. All Rights Reserved.</a:t>
            </a:r>
            <a:endParaRPr lang="en-US" dirty="0" smtClean="0">
              <a:ea typeface="Arial" charset="0"/>
              <a:cs typeface="Arial" charset="0"/>
            </a:endParaRPr>
          </a:p>
        </p:txBody>
      </p:sp>
      <p:sp>
        <p:nvSpPr>
          <p:cNvPr id="6" name="Slide Number Placeholder 5"/>
          <p:cNvSpPr>
            <a:spLocks noGrp="1"/>
          </p:cNvSpPr>
          <p:nvPr>
            <p:ph type="sldNum" sz="quarter" idx="12"/>
          </p:nvPr>
        </p:nvSpPr>
        <p:spPr/>
        <p:txBody>
          <a:bodyPr/>
          <a:lstStyle/>
          <a:p>
            <a:fld id="{9429405C-AD16-2F4E-93D7-0A4B71FF3AA9}" type="slidenum">
              <a:rPr lang="en-US" smtClean="0"/>
              <a:pPr/>
              <a:t>23</a:t>
            </a:fld>
            <a:endParaRPr lang="en-US" dirty="0"/>
          </a:p>
        </p:txBody>
      </p:sp>
      <p:graphicFrame>
        <p:nvGraphicFramePr>
          <p:cNvPr id="12" name="Content Placeholder 6"/>
          <p:cNvGraphicFramePr>
            <a:graphicFrameLocks noGrp="1"/>
          </p:cNvGraphicFramePr>
          <p:nvPr>
            <p:ph idx="10"/>
            <p:extLst>
              <p:ext uri="{D42A27DB-BD31-4B8C-83A1-F6EECF244321}">
                <p14:modId xmlns:p14="http://schemas.microsoft.com/office/powerpoint/2010/main" val="1775521986"/>
              </p:ext>
            </p:extLst>
          </p:nvPr>
        </p:nvGraphicFramePr>
        <p:xfrm>
          <a:off x="5554981" y="2474308"/>
          <a:ext cx="3474720" cy="9588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6"/>
          <p:cNvGraphicFramePr>
            <a:graphicFrameLocks noGrp="1"/>
          </p:cNvGraphicFramePr>
          <p:nvPr>
            <p:ph idx="10"/>
            <p:extLst>
              <p:ext uri="{D42A27DB-BD31-4B8C-83A1-F6EECF244321}">
                <p14:modId xmlns:p14="http://schemas.microsoft.com/office/powerpoint/2010/main" val="1555643952"/>
              </p:ext>
            </p:extLst>
          </p:nvPr>
        </p:nvGraphicFramePr>
        <p:xfrm>
          <a:off x="5554981" y="3433157"/>
          <a:ext cx="3474720" cy="977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ontent Placeholder 6"/>
          <p:cNvGraphicFramePr>
            <a:graphicFrameLocks noGrp="1"/>
          </p:cNvGraphicFramePr>
          <p:nvPr>
            <p:ph idx="10"/>
            <p:extLst>
              <p:ext uri="{D42A27DB-BD31-4B8C-83A1-F6EECF244321}">
                <p14:modId xmlns:p14="http://schemas.microsoft.com/office/powerpoint/2010/main" val="1970552849"/>
              </p:ext>
            </p:extLst>
          </p:nvPr>
        </p:nvGraphicFramePr>
        <p:xfrm>
          <a:off x="5554981" y="4422488"/>
          <a:ext cx="3474720" cy="97789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6448394"/>
              </p:ext>
            </p:extLst>
          </p:nvPr>
        </p:nvGraphicFramePr>
        <p:xfrm>
          <a:off x="6020791" y="1273811"/>
          <a:ext cx="2612572" cy="370840"/>
        </p:xfrm>
        <a:graphic>
          <a:graphicData uri="http://schemas.openxmlformats.org/drawingml/2006/table">
            <a:tbl>
              <a:tblPr firstRow="1" bandRow="1">
                <a:tableStyleId>{5C22544A-7EE6-4342-B048-85BDC9FD1C3A}</a:tableStyleId>
              </a:tblPr>
              <a:tblGrid>
                <a:gridCol w="1716655"/>
                <a:gridCol w="895917"/>
              </a:tblGrid>
              <a:tr h="370840">
                <a:tc>
                  <a:txBody>
                    <a:bodyPr/>
                    <a:lstStyle/>
                    <a:p>
                      <a:pPr marL="58738" indent="0"/>
                      <a:r>
                        <a:rPr lang="en-US" b="1" dirty="0" smtClean="0">
                          <a:solidFill>
                            <a:schemeClr val="tx1"/>
                          </a:solidFill>
                        </a:rPr>
                        <a:t>2014</a:t>
                      </a:r>
                      <a:endParaRPr lang="en-US" b="1" dirty="0">
                        <a:solidFill>
                          <a:schemeClr val="tx1"/>
                        </a:solidFill>
                      </a:endParaRPr>
                    </a:p>
                  </a:txBody>
                  <a:tcPr>
                    <a:noFill/>
                  </a:tcPr>
                </a:tc>
                <a:tc>
                  <a:txBody>
                    <a:bodyPr/>
                    <a:lstStyle/>
                    <a:p>
                      <a:pPr marL="58738" indent="0"/>
                      <a:r>
                        <a:rPr lang="en-US" b="1" dirty="0" smtClean="0">
                          <a:solidFill>
                            <a:schemeClr val="tx1"/>
                          </a:solidFill>
                        </a:rPr>
                        <a:t>2016</a:t>
                      </a:r>
                      <a:endParaRPr lang="en-US" b="1" dirty="0">
                        <a:solidFill>
                          <a:schemeClr val="tx1"/>
                        </a:solidFill>
                      </a:endParaRPr>
                    </a:p>
                  </a:txBody>
                  <a:tcPr>
                    <a:noFill/>
                  </a:tcPr>
                </a:tc>
              </a:tr>
            </a:tbl>
          </a:graphicData>
        </a:graphic>
      </p:graphicFrame>
      <p:sp>
        <p:nvSpPr>
          <p:cNvPr id="16" name="TextBox 15"/>
          <p:cNvSpPr txBox="1"/>
          <p:nvPr/>
        </p:nvSpPr>
        <p:spPr>
          <a:xfrm>
            <a:off x="123825" y="6235481"/>
            <a:ext cx="8239125" cy="307777"/>
          </a:xfrm>
          <a:prstGeom prst="rect">
            <a:avLst/>
          </a:prstGeom>
          <a:noFill/>
        </p:spPr>
        <p:txBody>
          <a:bodyPr wrap="square" rtlCol="0">
            <a:spAutoFit/>
          </a:bodyPr>
          <a:lstStyle/>
          <a:p>
            <a:r>
              <a:rPr lang="en-US" sz="1400" i="1" dirty="0" smtClean="0"/>
              <a:t>*Item that decreased the most from 2014 to 2016; Lowest rated item 2016;</a:t>
            </a:r>
          </a:p>
        </p:txBody>
      </p:sp>
      <p:graphicFrame>
        <p:nvGraphicFramePr>
          <p:cNvPr id="15" name="Content Placeholder 6"/>
          <p:cNvGraphicFramePr>
            <a:graphicFrameLocks noGrp="1"/>
          </p:cNvGraphicFramePr>
          <p:nvPr>
            <p:ph idx="10"/>
            <p:extLst>
              <p:ext uri="{D42A27DB-BD31-4B8C-83A1-F6EECF244321}">
                <p14:modId xmlns:p14="http://schemas.microsoft.com/office/powerpoint/2010/main" val="3795001590"/>
              </p:ext>
            </p:extLst>
          </p:nvPr>
        </p:nvGraphicFramePr>
        <p:xfrm>
          <a:off x="5554981" y="5400387"/>
          <a:ext cx="3474720" cy="97789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683566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“Overall, my school is a good place to work and </a:t>
            </a:r>
            <a:r>
              <a:rPr lang="en-US" dirty="0" smtClean="0">
                <a:solidFill>
                  <a:schemeClr val="accent1"/>
                </a:solidFill>
              </a:rPr>
              <a:t>learn.” </a:t>
            </a:r>
            <a:r>
              <a:rPr lang="en-US" dirty="0">
                <a:solidFill>
                  <a:schemeClr val="tx2">
                    <a:lumMod val="50000"/>
                  </a:schemeClr>
                </a:solidFill>
              </a:rPr>
              <a:t>by Grade Level</a:t>
            </a: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1310613096"/>
              </p:ext>
            </p:extLst>
          </p:nvPr>
        </p:nvGraphicFramePr>
        <p:xfrm>
          <a:off x="154615" y="2035249"/>
          <a:ext cx="8215866" cy="3881438"/>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24</a:t>
            </a:fld>
            <a:endParaRPr lang="en-US" dirty="0"/>
          </a:p>
        </p:txBody>
      </p:sp>
    </p:spTree>
    <p:extLst>
      <p:ext uri="{BB962C8B-B14F-4D97-AF65-F5344CB8AC3E}">
        <p14:creationId xmlns:p14="http://schemas.microsoft.com/office/powerpoint/2010/main" val="14758891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50000"/>
                  </a:schemeClr>
                </a:solidFill>
              </a:rPr>
              <a:t>Responses</a:t>
            </a:r>
            <a:r>
              <a:rPr lang="en-US" dirty="0" smtClean="0">
                <a:solidFill>
                  <a:schemeClr val="tx2">
                    <a:lumMod val="75000"/>
                  </a:schemeClr>
                </a:solidFill>
              </a:rPr>
              <a:t> </a:t>
            </a:r>
            <a:r>
              <a:rPr lang="en-US" dirty="0" smtClean="0">
                <a:solidFill>
                  <a:schemeClr val="tx2">
                    <a:lumMod val="50000"/>
                  </a:schemeClr>
                </a:solidFill>
              </a:rPr>
              <a:t>for educators </a:t>
            </a:r>
            <a:r>
              <a:rPr lang="en-US" dirty="0" smtClean="0">
                <a:solidFill>
                  <a:schemeClr val="accent1">
                    <a:lumMod val="75000"/>
                  </a:schemeClr>
                </a:solidFill>
              </a:rPr>
              <a:t>plan to stay </a:t>
            </a:r>
            <a:r>
              <a:rPr lang="en-US" dirty="0" smtClean="0">
                <a:solidFill>
                  <a:schemeClr val="tx2">
                    <a:lumMod val="50000"/>
                  </a:schemeClr>
                </a:solidFill>
              </a:rPr>
              <a:t>were higher than for those </a:t>
            </a:r>
            <a:r>
              <a:rPr lang="en-US" dirty="0">
                <a:solidFill>
                  <a:schemeClr val="tx2">
                    <a:lumMod val="50000"/>
                  </a:schemeClr>
                </a:solidFill>
              </a:rPr>
              <a:t>who </a:t>
            </a:r>
            <a:r>
              <a:rPr lang="en-US" dirty="0">
                <a:solidFill>
                  <a:schemeClr val="accent1">
                    <a:lumMod val="60000"/>
                    <a:lumOff val="40000"/>
                  </a:schemeClr>
                </a:solidFill>
              </a:rPr>
              <a:t>plan to </a:t>
            </a:r>
            <a:r>
              <a:rPr lang="en-US" dirty="0" smtClean="0">
                <a:solidFill>
                  <a:schemeClr val="accent1">
                    <a:lumMod val="60000"/>
                    <a:lumOff val="40000"/>
                  </a:schemeClr>
                </a:solidFill>
              </a:rPr>
              <a:t>move </a:t>
            </a:r>
            <a:r>
              <a:rPr lang="en-US" dirty="0" smtClean="0">
                <a:solidFill>
                  <a:schemeClr val="tx2">
                    <a:lumMod val="50000"/>
                  </a:schemeClr>
                </a:solidFill>
              </a:rPr>
              <a:t>to a different school:</a:t>
            </a:r>
            <a:endParaRPr lang="en-US" dirty="0">
              <a:solidFill>
                <a:schemeClr val="tx2">
                  <a:lumMod val="50000"/>
                </a:schemeClr>
              </a:solidFill>
            </a:endParaRPr>
          </a:p>
        </p:txBody>
      </p:sp>
      <p:graphicFrame>
        <p:nvGraphicFramePr>
          <p:cNvPr id="7" name="Content Placeholder 6"/>
          <p:cNvGraphicFramePr>
            <a:graphicFrameLocks noGrp="1"/>
          </p:cNvGraphicFramePr>
          <p:nvPr>
            <p:ph idx="10"/>
            <p:extLst>
              <p:ext uri="{D42A27DB-BD31-4B8C-83A1-F6EECF244321}">
                <p14:modId xmlns:p14="http://schemas.microsoft.com/office/powerpoint/2010/main" val="1471227665"/>
              </p:ext>
            </p:extLst>
          </p:nvPr>
        </p:nvGraphicFramePr>
        <p:xfrm>
          <a:off x="272040" y="2012949"/>
          <a:ext cx="8582025" cy="4343401"/>
        </p:xfrm>
        <a:graphic>
          <a:graphicData uri="http://schemas.openxmlformats.org/drawingml/2006/chart">
            <c:chart xmlns:c="http://schemas.openxmlformats.org/drawingml/2006/chart" xmlns:r="http://schemas.openxmlformats.org/officeDocument/2006/relationships" r:id="rId3"/>
          </a:graphicData>
        </a:graphic>
      </p:graphicFrame>
      <p:sp>
        <p:nvSpPr>
          <p:cNvPr id="5" name="Footer Placeholder 4"/>
          <p:cNvSpPr>
            <a:spLocks noGrp="1"/>
          </p:cNvSpPr>
          <p:nvPr>
            <p:ph type="ftr" sz="quarter" idx="11"/>
          </p:nvPr>
        </p:nvSpPr>
        <p:spPr/>
        <p:txBody>
          <a:bodyPr/>
          <a:lstStyle/>
          <a:p>
            <a:r>
              <a:rPr lang="en-US" smtClean="0">
                <a:ea typeface="Arial" charset="0"/>
                <a:cs typeface="Arial" charset="0"/>
              </a:rPr>
              <a:t>●   Copyright © 2016 New Teacher Center. All Rights Reserved.</a:t>
            </a:r>
            <a:endParaRPr lang="en-US" dirty="0" smtClean="0">
              <a:ea typeface="Arial" charset="0"/>
              <a:cs typeface="Arial" charset="0"/>
            </a:endParaRPr>
          </a:p>
        </p:txBody>
      </p:sp>
      <p:sp>
        <p:nvSpPr>
          <p:cNvPr id="6" name="Slide Number Placeholder 5"/>
          <p:cNvSpPr>
            <a:spLocks noGrp="1"/>
          </p:cNvSpPr>
          <p:nvPr>
            <p:ph type="sldNum" sz="quarter" idx="12"/>
          </p:nvPr>
        </p:nvSpPr>
        <p:spPr/>
        <p:txBody>
          <a:bodyPr/>
          <a:lstStyle/>
          <a:p>
            <a:fld id="{9429405C-AD16-2F4E-93D7-0A4B71FF3AA9}" type="slidenum">
              <a:rPr lang="en-US" smtClean="0"/>
              <a:pPr/>
              <a:t>25</a:t>
            </a:fld>
            <a:endParaRPr lang="en-US" dirty="0"/>
          </a:p>
        </p:txBody>
      </p:sp>
    </p:spTree>
    <p:extLst>
      <p:ext uri="{BB962C8B-B14F-4D97-AF65-F5344CB8AC3E}">
        <p14:creationId xmlns:p14="http://schemas.microsoft.com/office/powerpoint/2010/main" val="6847697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Accessing and Using the TELL </a:t>
            </a:r>
            <a:r>
              <a:rPr lang="en-US" dirty="0" smtClean="0"/>
              <a:t>Results</a:t>
            </a:r>
            <a:endParaRPr lang="en-US" dirty="0"/>
          </a:p>
        </p:txBody>
      </p:sp>
      <p:pic>
        <p:nvPicPr>
          <p:cNvPr id="4" name="Picture 3"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25885"/>
            <a:ext cx="1028700" cy="812800"/>
          </a:xfrm>
          <a:prstGeom prst="rect">
            <a:avLst/>
          </a:prstGeom>
        </p:spPr>
      </p:pic>
    </p:spTree>
    <p:extLst>
      <p:ext uri="{BB962C8B-B14F-4D97-AF65-F5344CB8AC3E}">
        <p14:creationId xmlns:p14="http://schemas.microsoft.com/office/powerpoint/2010/main" val="25571738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US" smtClean="0">
                <a:solidFill>
                  <a:srgbClr val="A7A7A7"/>
                </a:solidFill>
                <a:ea typeface="Arial" charset="0"/>
                <a:cs typeface="Arial" charset="0"/>
              </a:rPr>
              <a:t>●   Copyright © 2016 New Teacher Center. All Rights Reserved.</a:t>
            </a:r>
            <a:endParaRPr lang="en-US" dirty="0" smtClean="0">
              <a:solidFill>
                <a:srgbClr val="A7A7A7"/>
              </a:solidFill>
              <a:ea typeface="Arial" charset="0"/>
              <a:cs typeface="Arial" charset="0"/>
            </a:endParaRPr>
          </a:p>
        </p:txBody>
      </p:sp>
      <p:sp>
        <p:nvSpPr>
          <p:cNvPr id="4" name="Slide Number Placeholder 3"/>
          <p:cNvSpPr>
            <a:spLocks noGrp="1"/>
          </p:cNvSpPr>
          <p:nvPr>
            <p:ph type="sldNum" sz="quarter" idx="13"/>
          </p:nvPr>
        </p:nvSpPr>
        <p:spPr/>
        <p:txBody>
          <a:bodyPr/>
          <a:lstStyle/>
          <a:p>
            <a:fld id="{9429405C-AD16-2F4E-93D7-0A4B71FF3AA9}" type="slidenum">
              <a:rPr lang="en-US" smtClean="0"/>
              <a:pPr/>
              <a:t>27</a:t>
            </a:fld>
            <a:endParaRPr lang="en-US" dirty="0"/>
          </a:p>
        </p:txBody>
      </p:sp>
      <p:grpSp>
        <p:nvGrpSpPr>
          <p:cNvPr id="5" name="Group 4"/>
          <p:cNvGrpSpPr/>
          <p:nvPr/>
        </p:nvGrpSpPr>
        <p:grpSpPr>
          <a:xfrm>
            <a:off x="27295" y="1337664"/>
            <a:ext cx="9062114" cy="5410734"/>
            <a:chOff x="27295" y="1337664"/>
            <a:chExt cx="9062114" cy="5410734"/>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529" y="1337664"/>
              <a:ext cx="2122876" cy="833425"/>
            </a:xfrm>
            <a:prstGeom prst="rect">
              <a:avLst/>
            </a:prstGeom>
            <a:noFill/>
            <a:ln w="9525">
              <a:solidFill>
                <a:schemeClr val="tx1"/>
              </a:solidFill>
              <a:miter lim="800000"/>
              <a:headEnd/>
              <a:tailEnd/>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7295" y="2812449"/>
              <a:ext cx="2913799" cy="461665"/>
            </a:xfrm>
            <a:prstGeom prst="rect">
              <a:avLst/>
            </a:prstGeom>
            <a:solidFill>
              <a:srgbClr val="C00000"/>
            </a:solidFill>
            <a:ln>
              <a:solidFill>
                <a:schemeClr val="tx1">
                  <a:lumMod val="50000"/>
                </a:schemeClr>
              </a:solidFill>
            </a:ln>
            <a:effectLst>
              <a:innerShdw blurRad="63500" dist="50800" dir="18900000">
                <a:prstClr val="black">
                  <a:alpha val="50000"/>
                </a:prstClr>
              </a:innerShdw>
            </a:effectLst>
            <a:scene3d>
              <a:camera prst="obliqueTopLeft"/>
              <a:lightRig rig="threePt" dir="t"/>
            </a:scene3d>
            <a:sp3d>
              <a:bevelT/>
            </a:sp3d>
          </p:spPr>
          <p:txBody>
            <a:bodyPr wrap="square" rtlCol="0">
              <a:spAutoFit/>
            </a:bodyPr>
            <a:lstStyle/>
            <a:p>
              <a:pPr algn="ctr"/>
              <a:r>
                <a:rPr lang="en-US" sz="2400" dirty="0" smtClean="0">
                  <a:solidFill>
                    <a:schemeClr val="bg1"/>
                  </a:solidFill>
                </a:rPr>
                <a:t>Detailed</a:t>
              </a:r>
              <a:endParaRPr lang="en-US" sz="2400" dirty="0">
                <a:solidFill>
                  <a:schemeClr val="bg1"/>
                </a:solidFill>
              </a:endParaRPr>
            </a:p>
          </p:txBody>
        </p:sp>
        <p:sp>
          <p:nvSpPr>
            <p:cNvPr id="8" name="TextBox 7"/>
            <p:cNvSpPr txBox="1"/>
            <p:nvPr/>
          </p:nvSpPr>
          <p:spPr>
            <a:xfrm>
              <a:off x="6155140" y="2801160"/>
              <a:ext cx="2934269" cy="461665"/>
            </a:xfrm>
            <a:prstGeom prst="rect">
              <a:avLst/>
            </a:prstGeom>
            <a:solidFill>
              <a:srgbClr val="C00000"/>
            </a:solidFill>
            <a:ln>
              <a:solidFill>
                <a:schemeClr val="tx1">
                  <a:lumMod val="50000"/>
                </a:schemeClr>
              </a:solidFill>
            </a:ln>
            <a:effectLst>
              <a:innerShdw blurRad="63500" dist="50800" dir="18900000">
                <a:prstClr val="black">
                  <a:alpha val="50000"/>
                </a:prstClr>
              </a:innerShdw>
            </a:effectLst>
            <a:scene3d>
              <a:camera prst="obliqueTopLeft"/>
              <a:lightRig rig="threePt" dir="t"/>
            </a:scene3d>
            <a:sp3d>
              <a:bevelT/>
            </a:sp3d>
          </p:spPr>
          <p:txBody>
            <a:bodyPr wrap="square" rtlCol="0">
              <a:spAutoFit/>
            </a:bodyPr>
            <a:lstStyle/>
            <a:p>
              <a:pPr algn="ctr"/>
              <a:r>
                <a:rPr lang="en-US" sz="2400" dirty="0" smtClean="0">
                  <a:solidFill>
                    <a:schemeClr val="bg1"/>
                  </a:solidFill>
                </a:rPr>
                <a:t>Comparison to 2014</a:t>
              </a:r>
              <a:endParaRPr lang="en-US" sz="2400" dirty="0">
                <a:solidFill>
                  <a:schemeClr val="bg1"/>
                </a:solidFill>
              </a:endParaRPr>
            </a:p>
          </p:txBody>
        </p:sp>
        <p:sp>
          <p:nvSpPr>
            <p:cNvPr id="9" name="TextBox 8"/>
            <p:cNvSpPr txBox="1"/>
            <p:nvPr/>
          </p:nvSpPr>
          <p:spPr>
            <a:xfrm>
              <a:off x="3070707" y="2801160"/>
              <a:ext cx="2941684" cy="461665"/>
            </a:xfrm>
            <a:prstGeom prst="rect">
              <a:avLst/>
            </a:prstGeom>
            <a:solidFill>
              <a:srgbClr val="C00000"/>
            </a:solidFill>
            <a:ln>
              <a:solidFill>
                <a:schemeClr val="tx1">
                  <a:lumMod val="50000"/>
                </a:schemeClr>
              </a:solidFill>
            </a:ln>
            <a:effectLst>
              <a:innerShdw blurRad="63500" dist="50800" dir="18900000">
                <a:prstClr val="black">
                  <a:alpha val="50000"/>
                </a:prstClr>
              </a:innerShdw>
            </a:effectLst>
            <a:scene3d>
              <a:camera prst="obliqueTopLeft"/>
              <a:lightRig rig="threePt" dir="t"/>
            </a:scene3d>
            <a:sp3d>
              <a:bevelT/>
            </a:sp3d>
          </p:spPr>
          <p:txBody>
            <a:bodyPr wrap="square" rtlCol="0">
              <a:spAutoFit/>
            </a:bodyPr>
            <a:lstStyle/>
            <a:p>
              <a:pPr algn="ctr"/>
              <a:r>
                <a:rPr lang="en-US" sz="2400" dirty="0" smtClean="0">
                  <a:solidFill>
                    <a:schemeClr val="bg1"/>
                  </a:solidFill>
                </a:rPr>
                <a:t>Summary</a:t>
              </a:r>
              <a:endParaRPr lang="en-US" sz="2400" dirty="0">
                <a:solidFill>
                  <a:schemeClr val="bg1"/>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141" y="3327258"/>
              <a:ext cx="2934268" cy="3421140"/>
            </a:xfrm>
            <a:prstGeom prst="rect">
              <a:avLst/>
            </a:prstGeom>
          </p:spPr>
        </p:pic>
        <p:cxnSp>
          <p:nvCxnSpPr>
            <p:cNvPr id="11" name="Straight Arrow Connector 10"/>
            <p:cNvCxnSpPr/>
            <p:nvPr/>
          </p:nvCxnSpPr>
          <p:spPr>
            <a:xfrm flipH="1">
              <a:off x="1678677" y="1856096"/>
              <a:ext cx="2470244" cy="816986"/>
            </a:xfrm>
            <a:prstGeom prst="straightConnector1">
              <a:avLst/>
            </a:prstGeom>
            <a:ln>
              <a:solidFill>
                <a:srgbClr val="C00000"/>
              </a:solidFill>
              <a:tailEnd type="arrow"/>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390866" y="1856096"/>
              <a:ext cx="1869743" cy="81698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791139" y="1754376"/>
              <a:ext cx="0" cy="91870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62" y="3327257"/>
              <a:ext cx="2823937" cy="342114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0707" y="3327258"/>
              <a:ext cx="2941684" cy="3421140"/>
            </a:xfrm>
            <a:prstGeom prst="rect">
              <a:avLst/>
            </a:prstGeom>
          </p:spPr>
        </p:pic>
      </p:grpSp>
      <p:sp>
        <p:nvSpPr>
          <p:cNvPr id="16" name="Title 1"/>
          <p:cNvSpPr txBox="1">
            <a:spLocks/>
          </p:cNvSpPr>
          <p:nvPr/>
        </p:nvSpPr>
        <p:spPr>
          <a:xfrm>
            <a:off x="314325" y="744310"/>
            <a:ext cx="8582025" cy="881290"/>
          </a:xfrm>
          <a:prstGeom prst="rect">
            <a:avLst/>
          </a:prstGeom>
        </p:spPr>
        <p:txBody>
          <a:bodyPr>
            <a:normAutofit/>
          </a:bodyPr>
          <a:lstStyle>
            <a:lvl1pPr algn="l" defTabSz="914400" rtl="0" eaLnBrk="1" latinLnBrk="0" hangingPunct="1">
              <a:lnSpc>
                <a:spcPct val="90000"/>
              </a:lnSpc>
              <a:spcBef>
                <a:spcPct val="0"/>
              </a:spcBef>
              <a:buNone/>
              <a:defRPr sz="2900" b="1" kern="1200">
                <a:solidFill>
                  <a:srgbClr val="863094"/>
                </a:solidFill>
                <a:latin typeface="Arial" charset="0"/>
                <a:ea typeface="Arial" charset="0"/>
                <a:cs typeface="Arial" charset="0"/>
              </a:defRPr>
            </a:lvl1pPr>
          </a:lstStyle>
          <a:p>
            <a:pPr algn="ctr"/>
            <a:r>
              <a:rPr lang="en-US" dirty="0" smtClean="0">
                <a:solidFill>
                  <a:schemeClr val="accent1"/>
                </a:solidFill>
              </a:rPr>
              <a:t>Reports Available on TELL Oregon Website</a:t>
            </a:r>
            <a:endParaRPr lang="en-US" dirty="0">
              <a:solidFill>
                <a:schemeClr val="accent1"/>
              </a:solidFill>
            </a:endParaRPr>
          </a:p>
        </p:txBody>
      </p:sp>
    </p:spTree>
    <p:extLst>
      <p:ext uri="{BB962C8B-B14F-4D97-AF65-F5344CB8AC3E}">
        <p14:creationId xmlns:p14="http://schemas.microsoft.com/office/powerpoint/2010/main" val="6389536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US" smtClean="0">
                <a:solidFill>
                  <a:srgbClr val="A7A7A7"/>
                </a:solidFill>
                <a:ea typeface="Arial" charset="0"/>
                <a:cs typeface="Arial" charset="0"/>
              </a:rPr>
              <a:t>●   Copyright © 2016 New Teacher Center. All Rights Reserved.</a:t>
            </a:r>
            <a:endParaRPr lang="en-US" dirty="0" smtClean="0">
              <a:solidFill>
                <a:srgbClr val="A7A7A7"/>
              </a:solidFill>
              <a:ea typeface="Arial" charset="0"/>
              <a:cs typeface="Arial" charset="0"/>
            </a:endParaRPr>
          </a:p>
        </p:txBody>
      </p:sp>
      <p:sp>
        <p:nvSpPr>
          <p:cNvPr id="4" name="Slide Number Placeholder 3"/>
          <p:cNvSpPr>
            <a:spLocks noGrp="1"/>
          </p:cNvSpPr>
          <p:nvPr>
            <p:ph type="sldNum" sz="quarter" idx="13"/>
          </p:nvPr>
        </p:nvSpPr>
        <p:spPr/>
        <p:txBody>
          <a:bodyPr/>
          <a:lstStyle/>
          <a:p>
            <a:fld id="{9429405C-AD16-2F4E-93D7-0A4B71FF3AA9}" type="slidenum">
              <a:rPr lang="en-US" smtClean="0"/>
              <a:pPr/>
              <a:t>28</a:t>
            </a:fld>
            <a:endParaRPr lang="en-US" dirty="0"/>
          </a:p>
        </p:txBody>
      </p:sp>
      <p:sp>
        <p:nvSpPr>
          <p:cNvPr id="16" name="Title 1"/>
          <p:cNvSpPr txBox="1">
            <a:spLocks/>
          </p:cNvSpPr>
          <p:nvPr/>
        </p:nvSpPr>
        <p:spPr>
          <a:xfrm>
            <a:off x="133350" y="744309"/>
            <a:ext cx="9010649" cy="1487261"/>
          </a:xfrm>
          <a:prstGeom prst="rect">
            <a:avLst/>
          </a:prstGeom>
        </p:spPr>
        <p:txBody>
          <a:bodyPr>
            <a:normAutofit lnSpcReduction="10000"/>
          </a:bodyPr>
          <a:lstStyle>
            <a:lvl1pPr algn="l" defTabSz="914400" rtl="0" eaLnBrk="1" latinLnBrk="0" hangingPunct="1">
              <a:lnSpc>
                <a:spcPct val="90000"/>
              </a:lnSpc>
              <a:spcBef>
                <a:spcPct val="0"/>
              </a:spcBef>
              <a:buNone/>
              <a:defRPr sz="2900" b="1" kern="1200">
                <a:solidFill>
                  <a:srgbClr val="863094"/>
                </a:solidFill>
                <a:latin typeface="Arial" charset="0"/>
                <a:ea typeface="Arial" charset="0"/>
                <a:cs typeface="Arial" charset="0"/>
              </a:defRPr>
            </a:lvl1pPr>
          </a:lstStyle>
          <a:p>
            <a:r>
              <a:rPr lang="en-US" sz="3600" b="0" dirty="0" smtClean="0">
                <a:solidFill>
                  <a:srgbClr val="660066"/>
                </a:solidFill>
                <a:latin typeface="+mn-lt"/>
              </a:rPr>
              <a:t>OEA Center for </a:t>
            </a:r>
            <a:r>
              <a:rPr lang="en-US" sz="3600" b="0" dirty="0">
                <a:solidFill>
                  <a:srgbClr val="660066"/>
                </a:solidFill>
                <a:latin typeface="+mn-lt"/>
              </a:rPr>
              <a:t>Great Public </a:t>
            </a:r>
            <a:r>
              <a:rPr lang="en-US" sz="3600" b="0" dirty="0" smtClean="0">
                <a:solidFill>
                  <a:srgbClr val="660066"/>
                </a:solidFill>
                <a:latin typeface="+mn-lt"/>
              </a:rPr>
              <a:t>Schools TELL Guide</a:t>
            </a:r>
            <a:endParaRPr lang="en-US" sz="3600" b="0" dirty="0">
              <a:solidFill>
                <a:srgbClr val="660066"/>
              </a:solidFill>
              <a:latin typeface="+mn-lt"/>
            </a:endParaRPr>
          </a:p>
          <a:p>
            <a:r>
              <a:rPr lang="en-US" sz="3200" dirty="0">
                <a:solidFill>
                  <a:srgbClr val="660066"/>
                </a:solidFill>
              </a:rPr>
              <a:t>  	</a:t>
            </a:r>
          </a:p>
        </p:txBody>
      </p:sp>
      <p:sp>
        <p:nvSpPr>
          <p:cNvPr id="5" name="Rectangle 4"/>
          <p:cNvSpPr/>
          <p:nvPr/>
        </p:nvSpPr>
        <p:spPr>
          <a:xfrm>
            <a:off x="475875" y="1829598"/>
            <a:ext cx="4572000" cy="4247317"/>
          </a:xfrm>
          <a:prstGeom prst="rect">
            <a:avLst/>
          </a:prstGeom>
        </p:spPr>
        <p:txBody>
          <a:bodyPr>
            <a:spAutoFit/>
          </a:bodyPr>
          <a:lstStyle/>
          <a:p>
            <a:r>
              <a:rPr lang="en-US" dirty="0"/>
              <a:t>1) Reflect on the overall status of teaching conditions as identified by educators; </a:t>
            </a:r>
          </a:p>
          <a:p>
            <a:pPr marL="228600" indent="-228600">
              <a:buAutoNum type="arabicParenR"/>
            </a:pPr>
            <a:endParaRPr lang="en-US" dirty="0"/>
          </a:p>
          <a:p>
            <a:r>
              <a:rPr lang="en-US" dirty="0"/>
              <a:t>2) Use the TELL data to review differences within and across schools in their district;</a:t>
            </a:r>
          </a:p>
          <a:p>
            <a:endParaRPr lang="en-US" dirty="0"/>
          </a:p>
          <a:p>
            <a:r>
              <a:rPr lang="en-US" dirty="0"/>
              <a:t>3) Consider potential strategies and solutions to improve conditions; and </a:t>
            </a:r>
          </a:p>
          <a:p>
            <a:endParaRPr lang="en-US" dirty="0"/>
          </a:p>
          <a:p>
            <a:r>
              <a:rPr lang="en-US" dirty="0"/>
              <a:t>4) Collaboratively work with fellow teachers, principals, district administrators and community members to support continuous improvement teaching and learning conditions in each and every Oregon school and district</a:t>
            </a:r>
          </a:p>
        </p:txBody>
      </p:sp>
      <p:pic>
        <p:nvPicPr>
          <p:cNvPr id="7" name="Picture 6" descr="Screen Shot 2016-05-11 at 5.30.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0589">
            <a:off x="5376405" y="1829598"/>
            <a:ext cx="3066215" cy="3976408"/>
          </a:xfrm>
          <a:prstGeom prst="rect">
            <a:avLst/>
          </a:prstGeom>
        </p:spPr>
      </p:pic>
    </p:spTree>
    <p:extLst>
      <p:ext uri="{BB962C8B-B14F-4D97-AF65-F5344CB8AC3E}">
        <p14:creationId xmlns:p14="http://schemas.microsoft.com/office/powerpoint/2010/main" val="40238908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286" y="540204"/>
            <a:ext cx="8763000" cy="1041400"/>
          </a:xfrm>
        </p:spPr>
        <p:txBody>
          <a:bodyPr>
            <a:noAutofit/>
          </a:bodyPr>
          <a:lstStyle/>
          <a:p>
            <a:r>
              <a:rPr lang="en-US" sz="3600" b="0" dirty="0" smtClean="0"/>
              <a:t>Use of the TELL Data at the State Level</a:t>
            </a:r>
            <a:endParaRPr lang="en-US" sz="3600" b="0" dirty="0"/>
          </a:p>
        </p:txBody>
      </p:sp>
      <p:pic>
        <p:nvPicPr>
          <p:cNvPr id="3" name="Picture 2"/>
          <p:cNvPicPr>
            <a:picLocks noChangeAspect="1"/>
          </p:cNvPicPr>
          <p:nvPr/>
        </p:nvPicPr>
        <p:blipFill>
          <a:blip r:embed="rId3"/>
          <a:stretch>
            <a:fillRect/>
          </a:stretch>
        </p:blipFill>
        <p:spPr>
          <a:xfrm>
            <a:off x="321129" y="2488747"/>
            <a:ext cx="3517900" cy="2311400"/>
          </a:xfrm>
          <a:prstGeom prst="rect">
            <a:avLst/>
          </a:prstGeom>
        </p:spPr>
      </p:pic>
      <p:sp>
        <p:nvSpPr>
          <p:cNvPr id="9" name="TextBox 8"/>
          <p:cNvSpPr txBox="1"/>
          <p:nvPr/>
        </p:nvSpPr>
        <p:spPr>
          <a:xfrm>
            <a:off x="3839029" y="1418319"/>
            <a:ext cx="4553857" cy="5293757"/>
          </a:xfrm>
          <a:prstGeom prst="rect">
            <a:avLst/>
          </a:prstGeom>
          <a:noFill/>
        </p:spPr>
        <p:txBody>
          <a:bodyPr wrap="square" rtlCol="0">
            <a:spAutoFit/>
          </a:bodyPr>
          <a:lstStyle/>
          <a:p>
            <a:pPr marL="285750" indent="-285750">
              <a:buFont typeface="Arial"/>
              <a:buChar char="•"/>
            </a:pPr>
            <a:r>
              <a:rPr lang="en-US" sz="2000" dirty="0" smtClean="0"/>
              <a:t>Council for Education Advancement—Developing recommendations for Governor Brown that improve teaching and learning conditions</a:t>
            </a:r>
          </a:p>
          <a:p>
            <a:endParaRPr lang="en-US" sz="2000" dirty="0" smtClean="0"/>
          </a:p>
          <a:p>
            <a:pPr marL="285750" indent="-285750">
              <a:buFont typeface="Arial"/>
              <a:buChar char="•"/>
            </a:pPr>
            <a:r>
              <a:rPr lang="en-US" sz="2000" dirty="0" smtClean="0"/>
              <a:t>ODE &amp; Chief Education Office—Tracking impact of strategic investments</a:t>
            </a:r>
          </a:p>
          <a:p>
            <a:pPr marL="285750" indent="-285750">
              <a:buFont typeface="Arial"/>
              <a:buChar char="•"/>
            </a:pPr>
            <a:endParaRPr lang="en-US" sz="2000" dirty="0"/>
          </a:p>
          <a:p>
            <a:pPr marL="285750" indent="-285750">
              <a:buFont typeface="Arial"/>
              <a:buChar char="•"/>
            </a:pPr>
            <a:r>
              <a:rPr lang="en-US" sz="2000" dirty="0" smtClean="0"/>
              <a:t>ODE &amp; Chief Education Office—Prioritizing state resources and improving practices</a:t>
            </a:r>
          </a:p>
          <a:p>
            <a:endParaRPr lang="en-US" sz="2000" dirty="0" smtClean="0"/>
          </a:p>
          <a:p>
            <a:pPr marL="285750" indent="-285750">
              <a:buFont typeface="Arial"/>
              <a:buChar char="•"/>
            </a:pPr>
            <a:r>
              <a:rPr lang="en-US" sz="2000" dirty="0" smtClean="0"/>
              <a:t>ODE &amp; Chief Education Office—Monitoring change over time related to goals and </a:t>
            </a:r>
            <a:r>
              <a:rPr lang="en-US" sz="2000" dirty="0" smtClean="0"/>
              <a:t>improvement plans</a:t>
            </a:r>
            <a:endParaRPr lang="en-US" sz="2000" dirty="0" smtClean="0"/>
          </a:p>
          <a:p>
            <a:endParaRPr lang="en-US" dirty="0" smtClean="0"/>
          </a:p>
        </p:txBody>
      </p:sp>
      <p:pic>
        <p:nvPicPr>
          <p:cNvPr id="5" name="Picture 4"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extLst>
      <p:ext uri="{BB962C8B-B14F-4D97-AF65-F5344CB8AC3E}">
        <p14:creationId xmlns:p14="http://schemas.microsoft.com/office/powerpoint/2010/main" val="400602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9548" y="1795689"/>
            <a:ext cx="5435190" cy="4300311"/>
          </a:xfrm>
        </p:spPr>
        <p:txBody>
          <a:bodyPr>
            <a:noAutofit/>
          </a:bodyPr>
          <a:lstStyle/>
          <a:p>
            <a:pPr algn="r"/>
            <a:r>
              <a:rPr lang="en-US" sz="3200" b="0" i="1" dirty="0">
                <a:latin typeface="+mn-lt"/>
              </a:rPr>
              <a:t>“We want to hear from you. As an educator, you are the most critical link to student success. Your feedback is essential to our ability to monitor and improve teaching and learning conditions.”</a:t>
            </a:r>
            <a:br>
              <a:rPr lang="en-US" sz="3200" b="0" i="1" dirty="0">
                <a:latin typeface="+mn-lt"/>
              </a:rPr>
            </a:br>
            <a:r>
              <a:rPr lang="en-US" sz="3200" b="0" dirty="0">
                <a:latin typeface="+mn-lt"/>
              </a:rPr>
              <a:t/>
            </a:r>
            <a:br>
              <a:rPr lang="en-US" sz="3200" b="0" dirty="0">
                <a:latin typeface="+mn-lt"/>
              </a:rPr>
            </a:br>
            <a:r>
              <a:rPr lang="en-US" sz="3200" b="0" dirty="0" smtClean="0">
                <a:latin typeface="+mn-lt"/>
              </a:rPr>
              <a:t>Governor </a:t>
            </a:r>
            <a:r>
              <a:rPr lang="en-US" sz="3200" b="0" dirty="0">
                <a:latin typeface="+mn-lt"/>
              </a:rPr>
              <a:t>Kate Brown</a:t>
            </a:r>
            <a:endParaRPr lang="en-US" sz="3200" b="0" dirty="0">
              <a:latin typeface="+mn-lt"/>
            </a:endParaRPr>
          </a:p>
        </p:txBody>
      </p:sp>
      <p:pic>
        <p:nvPicPr>
          <p:cNvPr id="8" name="Picture 7"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5987143" y="247878"/>
            <a:ext cx="2822618" cy="1246047"/>
          </a:xfrm>
          <a:prstGeom prst="rect">
            <a:avLst/>
          </a:prstGeom>
          <a:noFill/>
          <a:ln>
            <a:noFill/>
          </a:ln>
        </p:spPr>
      </p:pic>
      <p:pic>
        <p:nvPicPr>
          <p:cNvPr id="7" name="Picture 6"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3" name="Picture 2"/>
          <p:cNvPicPr>
            <a:picLocks noChangeAspect="1"/>
          </p:cNvPicPr>
          <p:nvPr/>
        </p:nvPicPr>
        <p:blipFill>
          <a:blip r:embed="rId5"/>
          <a:stretch>
            <a:fillRect/>
          </a:stretch>
        </p:blipFill>
        <p:spPr>
          <a:xfrm>
            <a:off x="404586" y="635000"/>
            <a:ext cx="2579719" cy="3864429"/>
          </a:xfrm>
          <a:prstGeom prst="rect">
            <a:avLst/>
          </a:prstGeom>
        </p:spPr>
      </p:pic>
    </p:spTree>
    <p:extLst>
      <p:ext uri="{BB962C8B-B14F-4D97-AF65-F5344CB8AC3E}">
        <p14:creationId xmlns:p14="http://schemas.microsoft.com/office/powerpoint/2010/main" val="20646800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3286" y="540204"/>
            <a:ext cx="8763000" cy="1041400"/>
          </a:xfrm>
        </p:spPr>
        <p:txBody>
          <a:bodyPr>
            <a:noAutofit/>
          </a:bodyPr>
          <a:lstStyle/>
          <a:p>
            <a:r>
              <a:rPr lang="en-US" sz="3600" b="0" dirty="0" smtClean="0"/>
              <a:t>State Board Considerations</a:t>
            </a:r>
            <a:endParaRPr lang="en-US" sz="3600" b="0" dirty="0"/>
          </a:p>
        </p:txBody>
      </p:sp>
      <p:sp>
        <p:nvSpPr>
          <p:cNvPr id="9" name="TextBox 8"/>
          <p:cNvSpPr txBox="1"/>
          <p:nvPr/>
        </p:nvSpPr>
        <p:spPr>
          <a:xfrm>
            <a:off x="562429" y="1581604"/>
            <a:ext cx="8363857" cy="4431983"/>
          </a:xfrm>
          <a:prstGeom prst="rect">
            <a:avLst/>
          </a:prstGeom>
          <a:noFill/>
        </p:spPr>
        <p:txBody>
          <a:bodyPr wrap="square" rtlCol="0">
            <a:spAutoFit/>
          </a:bodyPr>
          <a:lstStyle/>
          <a:p>
            <a:pPr marL="342900" lvl="0" indent="-342900" hangingPunct="0">
              <a:buFont typeface="+mj-lt"/>
              <a:buAutoNum type="arabicPeriod"/>
            </a:pPr>
            <a:r>
              <a:rPr lang="en-US" sz="2400" dirty="0"/>
              <a:t>Are the TELL data another evidence source indicating school and district effectiveness?</a:t>
            </a:r>
          </a:p>
          <a:p>
            <a:pPr marL="342900" lvl="0" indent="-342900" hangingPunct="0">
              <a:buFont typeface="+mj-lt"/>
              <a:buAutoNum type="arabicPeriod"/>
            </a:pPr>
            <a:r>
              <a:rPr lang="en-US" sz="2400" dirty="0"/>
              <a:t>Should districts be encouraged to use the TELL data to inform their plans for use of Title II-A funding?</a:t>
            </a:r>
          </a:p>
          <a:p>
            <a:pPr marL="342900" lvl="0" indent="-342900" hangingPunct="0">
              <a:buFont typeface="+mj-lt"/>
              <a:buAutoNum type="arabicPeriod"/>
            </a:pPr>
            <a:r>
              <a:rPr lang="en-US" sz="2400" dirty="0"/>
              <a:t>Should an item be added to the next TELL survey to specifically assess impact of </a:t>
            </a:r>
            <a:r>
              <a:rPr lang="en-US" sz="2400" dirty="0" smtClean="0"/>
              <a:t>state-offered </a:t>
            </a:r>
            <a:r>
              <a:rPr lang="en-US" sz="2400" dirty="0"/>
              <a:t>PD?</a:t>
            </a:r>
          </a:p>
          <a:p>
            <a:pPr marL="342900" lvl="0" indent="-342900" hangingPunct="0">
              <a:buFont typeface="+mj-lt"/>
              <a:buAutoNum type="arabicPeriod"/>
            </a:pPr>
            <a:r>
              <a:rPr lang="en-US" sz="2400" dirty="0"/>
              <a:t>Would the State Board like to learn more about how other states have used the TELL results? </a:t>
            </a:r>
            <a:r>
              <a:rPr lang="en-US" sz="2400" dirty="0" smtClean="0"/>
              <a:t>e.g</a:t>
            </a:r>
            <a:r>
              <a:rPr lang="en-US" sz="2400" dirty="0"/>
              <a:t>. policy, teaching condition standards, etc.</a:t>
            </a:r>
          </a:p>
          <a:p>
            <a:pPr marL="342900" lvl="0" indent="-342900" hangingPunct="0">
              <a:buFont typeface="+mj-lt"/>
              <a:buAutoNum type="arabicPeriod"/>
            </a:pPr>
            <a:r>
              <a:rPr lang="en-US" sz="2400" dirty="0"/>
              <a:t>How can we ensure that funding for the TELL survey is secure for the next biennium?</a:t>
            </a:r>
          </a:p>
          <a:p>
            <a:endParaRPr lang="en-US" dirty="0" smtClean="0"/>
          </a:p>
        </p:txBody>
      </p:sp>
      <p:pic>
        <p:nvPicPr>
          <p:cNvPr id="5" name="Picture 4"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extLst>
      <p:ext uri="{BB962C8B-B14F-4D97-AF65-F5344CB8AC3E}">
        <p14:creationId xmlns:p14="http://schemas.microsoft.com/office/powerpoint/2010/main" val="3063120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Appendix</a:t>
            </a:r>
            <a:br>
              <a:rPr lang="en-US" dirty="0" smtClean="0">
                <a:latin typeface="+mn-lt"/>
              </a:rPr>
            </a:br>
            <a:r>
              <a:rPr lang="en-US" dirty="0" smtClean="0">
                <a:latin typeface="+mn-lt"/>
              </a:rPr>
              <a:t>Item-Level Results by Construct</a:t>
            </a:r>
            <a:endParaRPr lang="en-US" dirty="0">
              <a:latin typeface="+mn-lt"/>
            </a:endParaRPr>
          </a:p>
        </p:txBody>
      </p:sp>
      <p:pic>
        <p:nvPicPr>
          <p:cNvPr id="3" name="Picture 2"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6209420" y="176861"/>
            <a:ext cx="2822618" cy="1246047"/>
          </a:xfrm>
          <a:prstGeom prst="rect">
            <a:avLst/>
          </a:prstGeom>
          <a:noFill/>
          <a:ln>
            <a:noFill/>
          </a:ln>
        </p:spPr>
      </p:pic>
      <p:pic>
        <p:nvPicPr>
          <p:cNvPr id="4" name="Picture 3"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extLst>
      <p:ext uri="{BB962C8B-B14F-4D97-AF65-F5344CB8AC3E}">
        <p14:creationId xmlns:p14="http://schemas.microsoft.com/office/powerpoint/2010/main" val="7397320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744310"/>
            <a:ext cx="8582025" cy="548640"/>
          </a:xfrm>
          <a:noFill/>
        </p:spPr>
        <p:txBody>
          <a:bodyPr>
            <a:normAutofit/>
          </a:bodyPr>
          <a:lstStyle/>
          <a:p>
            <a:r>
              <a:rPr lang="en-US" b="0" dirty="0">
                <a:solidFill>
                  <a:schemeClr val="accent1"/>
                </a:solidFill>
                <a:latin typeface="Century Gothic"/>
                <a:cs typeface="Century Gothic"/>
              </a:rPr>
              <a:t>Use of Time</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37672166"/>
              </p:ext>
            </p:extLst>
          </p:nvPr>
        </p:nvGraphicFramePr>
        <p:xfrm>
          <a:off x="314324" y="1701800"/>
          <a:ext cx="8582026" cy="3931920"/>
        </p:xfrm>
        <a:graphic>
          <a:graphicData uri="http://schemas.openxmlformats.org/drawingml/2006/table">
            <a:tbl>
              <a:tblPr lastCol="1" bandRow="1">
                <a:tableStyleId>{6E25E649-3F16-4E02-A733-19D2CDBF48F0}</a:tableStyleId>
              </a:tblPr>
              <a:tblGrid>
                <a:gridCol w="7595332"/>
                <a:gridCol w="986694"/>
              </a:tblGrid>
              <a:tr h="497205">
                <a:tc>
                  <a:txBody>
                    <a:bodyPr/>
                    <a:lstStyle/>
                    <a:p>
                      <a:pPr algn="l" fontAlgn="b"/>
                      <a:r>
                        <a:rPr lang="en-US" sz="1600" b="0" i="0" u="none" strike="noStrike" kern="1200" dirty="0">
                          <a:solidFill>
                            <a:srgbClr val="000000"/>
                          </a:solidFill>
                          <a:effectLst/>
                          <a:latin typeface="+mn-lt"/>
                          <a:ea typeface="+mn-ea"/>
                          <a:cs typeface="+mn-cs"/>
                        </a:rPr>
                        <a:t>Class sizes are reasonable such that teachers have the time available to meet the needs of all students.</a:t>
                      </a:r>
                    </a:p>
                  </a:txBody>
                  <a:tcPr anchor="ctr"/>
                </a:tc>
                <a:tc>
                  <a:txBody>
                    <a:bodyPr/>
                    <a:lstStyle/>
                    <a:p>
                      <a:pPr algn="ctr" fontAlgn="b"/>
                      <a:r>
                        <a:rPr lang="en-US" sz="2800" b="1" u="none" strike="noStrike" kern="1200" dirty="0">
                          <a:solidFill>
                            <a:schemeClr val="lt1"/>
                          </a:solidFill>
                          <a:effectLst/>
                          <a:latin typeface="+mn-lt"/>
                          <a:ea typeface="+mn-ea"/>
                          <a:cs typeface="+mn-cs"/>
                        </a:rPr>
                        <a:t>37</a:t>
                      </a:r>
                    </a:p>
                  </a:txBody>
                  <a:tcPr anchor="ctr"/>
                </a:tc>
              </a:tr>
              <a:tr h="497205">
                <a:tc>
                  <a:txBody>
                    <a:bodyPr/>
                    <a:lstStyle/>
                    <a:p>
                      <a:pPr algn="l" fontAlgn="b"/>
                      <a:r>
                        <a:rPr lang="en-US" sz="1600" b="0" i="0" u="none" strike="noStrike" kern="1200" dirty="0">
                          <a:solidFill>
                            <a:srgbClr val="000000"/>
                          </a:solidFill>
                          <a:effectLst/>
                          <a:latin typeface="+mn-lt"/>
                          <a:ea typeface="+mn-ea"/>
                          <a:cs typeface="+mn-cs"/>
                        </a:rPr>
                        <a:t>Teachers have time available to collaborate with colleagues.</a:t>
                      </a:r>
                    </a:p>
                  </a:txBody>
                  <a:tcPr anchor="ctr"/>
                </a:tc>
                <a:tc>
                  <a:txBody>
                    <a:bodyPr/>
                    <a:lstStyle/>
                    <a:p>
                      <a:pPr algn="ctr" fontAlgn="b"/>
                      <a:r>
                        <a:rPr lang="en-US" sz="2800" b="1" u="none" strike="noStrike" kern="1200" dirty="0">
                          <a:solidFill>
                            <a:schemeClr val="lt1"/>
                          </a:solidFill>
                          <a:effectLst/>
                          <a:latin typeface="+mn-lt"/>
                          <a:ea typeface="+mn-ea"/>
                          <a:cs typeface="+mn-cs"/>
                        </a:rPr>
                        <a:t>62</a:t>
                      </a:r>
                    </a:p>
                  </a:txBody>
                  <a:tcPr anchor="ctr"/>
                </a:tc>
              </a:tr>
              <a:tr h="497205">
                <a:tc>
                  <a:txBody>
                    <a:bodyPr/>
                    <a:lstStyle/>
                    <a:p>
                      <a:pPr algn="l" fontAlgn="b"/>
                      <a:r>
                        <a:rPr lang="en-US" sz="1600" b="0" i="0" u="none" strike="noStrike" kern="1200" dirty="0">
                          <a:solidFill>
                            <a:srgbClr val="000000"/>
                          </a:solidFill>
                          <a:effectLst/>
                          <a:latin typeface="+mn-lt"/>
                          <a:ea typeface="+mn-ea"/>
                          <a:cs typeface="+mn-cs"/>
                        </a:rPr>
                        <a:t>Teachers are allowed to focus on educating students with minimal interruptions.</a:t>
                      </a:r>
                    </a:p>
                  </a:txBody>
                  <a:tcPr anchor="ctr"/>
                </a:tc>
                <a:tc>
                  <a:txBody>
                    <a:bodyPr/>
                    <a:lstStyle/>
                    <a:p>
                      <a:pPr algn="ctr" fontAlgn="b"/>
                      <a:r>
                        <a:rPr lang="en-US" sz="2800" b="1" u="none" strike="noStrike" kern="1200" dirty="0">
                          <a:solidFill>
                            <a:schemeClr val="lt1"/>
                          </a:solidFill>
                          <a:effectLst/>
                          <a:latin typeface="+mn-lt"/>
                          <a:ea typeface="+mn-ea"/>
                          <a:cs typeface="+mn-cs"/>
                        </a:rPr>
                        <a:t>60</a:t>
                      </a:r>
                    </a:p>
                  </a:txBody>
                  <a:tcPr anchor="ctr"/>
                </a:tc>
              </a:tr>
              <a:tr h="497205">
                <a:tc>
                  <a:txBody>
                    <a:bodyPr/>
                    <a:lstStyle/>
                    <a:p>
                      <a:pPr algn="l" fontAlgn="b"/>
                      <a:r>
                        <a:rPr lang="en-US" sz="1600" b="0" i="0" u="none" strike="noStrike" kern="1200" dirty="0">
                          <a:solidFill>
                            <a:srgbClr val="000000"/>
                          </a:solidFill>
                          <a:effectLst/>
                          <a:latin typeface="+mn-lt"/>
                          <a:ea typeface="+mn-ea"/>
                          <a:cs typeface="+mn-cs"/>
                        </a:rPr>
                        <a:t>The non-instructional time provided for teachers in my school is sufficient.</a:t>
                      </a:r>
                    </a:p>
                  </a:txBody>
                  <a:tcPr anchor="ctr"/>
                </a:tc>
                <a:tc>
                  <a:txBody>
                    <a:bodyPr/>
                    <a:lstStyle/>
                    <a:p>
                      <a:pPr algn="ctr" fontAlgn="b"/>
                      <a:r>
                        <a:rPr lang="en-US" sz="2800" b="1" u="none" strike="noStrike" kern="1200" dirty="0">
                          <a:solidFill>
                            <a:schemeClr val="lt1"/>
                          </a:solidFill>
                          <a:effectLst/>
                          <a:latin typeface="+mn-lt"/>
                          <a:ea typeface="+mn-ea"/>
                          <a:cs typeface="+mn-cs"/>
                        </a:rPr>
                        <a:t>48</a:t>
                      </a:r>
                    </a:p>
                  </a:txBody>
                  <a:tcPr anchor="ctr"/>
                </a:tc>
              </a:tr>
              <a:tr h="497205">
                <a:tc>
                  <a:txBody>
                    <a:bodyPr/>
                    <a:lstStyle/>
                    <a:p>
                      <a:pPr algn="l" fontAlgn="b"/>
                      <a:r>
                        <a:rPr lang="en-US" sz="1600" b="0" i="0" u="none" strike="noStrike" kern="1200" dirty="0">
                          <a:solidFill>
                            <a:srgbClr val="000000"/>
                          </a:solidFill>
                          <a:effectLst/>
                          <a:latin typeface="+mn-lt"/>
                          <a:ea typeface="+mn-ea"/>
                          <a:cs typeface="+mn-cs"/>
                        </a:rPr>
                        <a:t>Efforts are made to minimize the amount of routine paperwork teachers are required to do.</a:t>
                      </a:r>
                    </a:p>
                  </a:txBody>
                  <a:tcPr anchor="ctr"/>
                </a:tc>
                <a:tc>
                  <a:txBody>
                    <a:bodyPr/>
                    <a:lstStyle/>
                    <a:p>
                      <a:pPr algn="ctr" fontAlgn="b"/>
                      <a:r>
                        <a:rPr lang="en-US" sz="2800" b="1" u="none" strike="noStrike" kern="1200" dirty="0">
                          <a:solidFill>
                            <a:schemeClr val="lt1"/>
                          </a:solidFill>
                          <a:effectLst/>
                          <a:latin typeface="+mn-lt"/>
                          <a:ea typeface="+mn-ea"/>
                          <a:cs typeface="+mn-cs"/>
                        </a:rPr>
                        <a:t>57</a:t>
                      </a:r>
                    </a:p>
                  </a:txBody>
                  <a:tcPr anchor="ctr"/>
                </a:tc>
              </a:tr>
              <a:tr h="497205">
                <a:tc>
                  <a:txBody>
                    <a:bodyPr/>
                    <a:lstStyle/>
                    <a:p>
                      <a:pPr algn="l" fontAlgn="b"/>
                      <a:r>
                        <a:rPr lang="en-US" sz="1600" b="0" i="0" u="none" strike="noStrike" kern="1200" dirty="0">
                          <a:solidFill>
                            <a:srgbClr val="000000"/>
                          </a:solidFill>
                          <a:effectLst/>
                          <a:latin typeface="+mn-lt"/>
                          <a:ea typeface="+mn-ea"/>
                          <a:cs typeface="+mn-cs"/>
                        </a:rPr>
                        <a:t>Teachers have sufficient instructional time to meet the needs of all students.</a:t>
                      </a:r>
                    </a:p>
                  </a:txBody>
                  <a:tcPr anchor="ctr"/>
                </a:tc>
                <a:tc>
                  <a:txBody>
                    <a:bodyPr/>
                    <a:lstStyle/>
                    <a:p>
                      <a:pPr algn="ctr" fontAlgn="b"/>
                      <a:r>
                        <a:rPr lang="en-US" sz="2800" b="1" u="none" strike="noStrike" kern="1200" dirty="0">
                          <a:solidFill>
                            <a:schemeClr val="lt1"/>
                          </a:solidFill>
                          <a:effectLst/>
                          <a:latin typeface="+mn-lt"/>
                          <a:ea typeface="+mn-ea"/>
                          <a:cs typeface="+mn-cs"/>
                        </a:rPr>
                        <a:t>46</a:t>
                      </a:r>
                    </a:p>
                  </a:txBody>
                  <a:tcPr anchor="ctr"/>
                </a:tc>
              </a:tr>
              <a:tr h="497205">
                <a:tc>
                  <a:txBody>
                    <a:bodyPr/>
                    <a:lstStyle/>
                    <a:p>
                      <a:pPr algn="l" fontAlgn="b"/>
                      <a:r>
                        <a:rPr lang="en-US" sz="1600" b="0" i="0" u="none" strike="noStrike" kern="1200" dirty="0">
                          <a:solidFill>
                            <a:srgbClr val="000000"/>
                          </a:solidFill>
                          <a:effectLst/>
                          <a:latin typeface="+mn-lt"/>
                          <a:ea typeface="+mn-ea"/>
                          <a:cs typeface="+mn-cs"/>
                        </a:rPr>
                        <a:t>Teachers are protected from duties that interfere with their essential role of educating students.</a:t>
                      </a:r>
                    </a:p>
                  </a:txBody>
                  <a:tcPr anchor="ctr"/>
                </a:tc>
                <a:tc>
                  <a:txBody>
                    <a:bodyPr/>
                    <a:lstStyle/>
                    <a:p>
                      <a:pPr algn="ctr" fontAlgn="b"/>
                      <a:r>
                        <a:rPr lang="en-US" sz="2800" b="1" u="none" strike="noStrike" kern="1200" dirty="0">
                          <a:solidFill>
                            <a:schemeClr val="lt1"/>
                          </a:solidFill>
                          <a:effectLst/>
                          <a:latin typeface="+mn-lt"/>
                          <a:ea typeface="+mn-ea"/>
                          <a:cs typeface="+mn-cs"/>
                        </a:rPr>
                        <a:t>71</a:t>
                      </a:r>
                    </a:p>
                  </a:txBody>
                  <a:tcPr anchor="ctr"/>
                </a:tc>
              </a:tr>
            </a:tbl>
          </a:graphicData>
        </a:graphic>
      </p:graphicFrame>
    </p:spTree>
    <p:extLst>
      <p:ext uri="{BB962C8B-B14F-4D97-AF65-F5344CB8AC3E}">
        <p14:creationId xmlns:p14="http://schemas.microsoft.com/office/powerpoint/2010/main" val="332041509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744310"/>
            <a:ext cx="8582025" cy="548640"/>
          </a:xfrm>
          <a:noFill/>
        </p:spPr>
        <p:txBody>
          <a:bodyPr>
            <a:normAutofit/>
          </a:bodyPr>
          <a:lstStyle/>
          <a:p>
            <a:r>
              <a:rPr lang="en-US" b="0" dirty="0">
                <a:solidFill>
                  <a:schemeClr val="accent1"/>
                </a:solidFill>
                <a:latin typeface="Century Gothic"/>
                <a:cs typeface="Century Gothic"/>
              </a:rPr>
              <a:t>Facilities and Resources</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42420360"/>
              </p:ext>
            </p:extLst>
          </p:nvPr>
        </p:nvGraphicFramePr>
        <p:xfrm>
          <a:off x="314325" y="1303110"/>
          <a:ext cx="8582026" cy="5029200"/>
        </p:xfrm>
        <a:graphic>
          <a:graphicData uri="http://schemas.openxmlformats.org/drawingml/2006/table">
            <a:tbl>
              <a:tblPr lastCol="1" bandRow="1">
                <a:tableStyleId>{6E25E649-3F16-4E02-A733-19D2CDBF48F0}</a:tableStyleId>
              </a:tblPr>
              <a:tblGrid>
                <a:gridCol w="7595332"/>
                <a:gridCol w="986694"/>
              </a:tblGrid>
              <a:tr h="497205">
                <a:tc>
                  <a:txBody>
                    <a:bodyPr/>
                    <a:lstStyle/>
                    <a:p>
                      <a:pPr algn="l" fontAlgn="b"/>
                      <a:r>
                        <a:rPr lang="en-US" sz="1600" kern="1200" dirty="0">
                          <a:solidFill>
                            <a:srgbClr val="000000"/>
                          </a:solidFill>
                          <a:effectLst/>
                          <a:latin typeface="+mn-lt"/>
                          <a:ea typeface="Century Gothic"/>
                          <a:cs typeface="Times New Roman"/>
                        </a:rPr>
                        <a:t>Teachers have sufficient access to appropriate instructional materials.</a:t>
                      </a:r>
                    </a:p>
                  </a:txBody>
                  <a:tcPr anchor="ctr"/>
                </a:tc>
                <a:tc>
                  <a:txBody>
                    <a:bodyPr/>
                    <a:lstStyle/>
                    <a:p>
                      <a:pPr algn="ctr" fontAlgn="b"/>
                      <a:r>
                        <a:rPr lang="en-US" sz="2800" b="1" u="none" strike="noStrike" kern="1200" dirty="0">
                          <a:solidFill>
                            <a:schemeClr val="lt1"/>
                          </a:solidFill>
                          <a:effectLst/>
                          <a:latin typeface="+mn-lt"/>
                          <a:ea typeface="+mn-ea"/>
                          <a:cs typeface="+mn-cs"/>
                        </a:rPr>
                        <a:t>67</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have sufficient access to instructional technology, including computers, printers, software and internet access.</a:t>
                      </a:r>
                    </a:p>
                  </a:txBody>
                  <a:tcPr anchor="ctr"/>
                </a:tc>
                <a:tc>
                  <a:txBody>
                    <a:bodyPr/>
                    <a:lstStyle/>
                    <a:p>
                      <a:pPr algn="ctr" fontAlgn="b"/>
                      <a:r>
                        <a:rPr lang="en-US" sz="2800" b="1" u="none" strike="noStrike" kern="1200" dirty="0">
                          <a:solidFill>
                            <a:schemeClr val="lt1"/>
                          </a:solidFill>
                          <a:effectLst/>
                          <a:latin typeface="+mn-lt"/>
                          <a:ea typeface="+mn-ea"/>
                          <a:cs typeface="+mn-cs"/>
                        </a:rPr>
                        <a:t>68</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have access to reliable communication technology, including phones, faxes and email.</a:t>
                      </a:r>
                    </a:p>
                  </a:txBody>
                  <a:tcPr anchor="ctr"/>
                </a:tc>
                <a:tc>
                  <a:txBody>
                    <a:bodyPr/>
                    <a:lstStyle/>
                    <a:p>
                      <a:pPr algn="ctr" fontAlgn="b"/>
                      <a:r>
                        <a:rPr lang="en-US" sz="2800" b="1" u="none" strike="noStrike" kern="1200" dirty="0">
                          <a:solidFill>
                            <a:schemeClr val="lt1"/>
                          </a:solidFill>
                          <a:effectLst/>
                          <a:latin typeface="+mn-lt"/>
                          <a:ea typeface="+mn-ea"/>
                          <a:cs typeface="+mn-cs"/>
                        </a:rPr>
                        <a:t>92</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have sufficient access to office equipment and supplies such as copy machines, paper, pens, etc.</a:t>
                      </a:r>
                    </a:p>
                  </a:txBody>
                  <a:tcPr anchor="ctr"/>
                </a:tc>
                <a:tc>
                  <a:txBody>
                    <a:bodyPr/>
                    <a:lstStyle/>
                    <a:p>
                      <a:pPr algn="ctr" fontAlgn="b"/>
                      <a:r>
                        <a:rPr lang="en-US" sz="2800" b="1" u="none" strike="noStrike" kern="1200" dirty="0">
                          <a:solidFill>
                            <a:schemeClr val="lt1"/>
                          </a:solidFill>
                          <a:effectLst/>
                          <a:latin typeface="+mn-lt"/>
                          <a:ea typeface="+mn-ea"/>
                          <a:cs typeface="+mn-cs"/>
                        </a:rPr>
                        <a:t>82</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have sufficient access to a broad range of professional support personnel.</a:t>
                      </a:r>
                    </a:p>
                  </a:txBody>
                  <a:tcPr anchor="ctr"/>
                </a:tc>
                <a:tc>
                  <a:txBody>
                    <a:bodyPr/>
                    <a:lstStyle/>
                    <a:p>
                      <a:pPr algn="ctr" fontAlgn="b"/>
                      <a:r>
                        <a:rPr lang="en-US" sz="2800" b="1" u="none" strike="noStrike" kern="1200">
                          <a:solidFill>
                            <a:schemeClr val="lt1"/>
                          </a:solidFill>
                          <a:effectLst/>
                          <a:latin typeface="+mn-lt"/>
                          <a:ea typeface="+mn-ea"/>
                          <a:cs typeface="+mn-cs"/>
                        </a:rPr>
                        <a:t>64</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The school environment is clean and well maintained.</a:t>
                      </a:r>
                    </a:p>
                  </a:txBody>
                  <a:tcPr anchor="ctr"/>
                </a:tc>
                <a:tc>
                  <a:txBody>
                    <a:bodyPr/>
                    <a:lstStyle/>
                    <a:p>
                      <a:pPr algn="ctr" fontAlgn="b"/>
                      <a:r>
                        <a:rPr lang="en-US" sz="2800" b="1" u="none" strike="noStrike" kern="1200" dirty="0">
                          <a:solidFill>
                            <a:schemeClr val="lt1"/>
                          </a:solidFill>
                          <a:effectLst/>
                          <a:latin typeface="+mn-lt"/>
                          <a:ea typeface="+mn-ea"/>
                          <a:cs typeface="+mn-cs"/>
                        </a:rPr>
                        <a:t>79</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have adequate space to work productively.</a:t>
                      </a:r>
                    </a:p>
                  </a:txBody>
                  <a:tcPr anchor="ctr"/>
                </a:tc>
                <a:tc>
                  <a:txBody>
                    <a:bodyPr/>
                    <a:lstStyle/>
                    <a:p>
                      <a:pPr algn="ctr" fontAlgn="b"/>
                      <a:r>
                        <a:rPr lang="en-US" sz="2800" b="1" u="none" strike="noStrike" kern="1200" dirty="0">
                          <a:solidFill>
                            <a:schemeClr val="lt1"/>
                          </a:solidFill>
                          <a:effectLst/>
                          <a:latin typeface="+mn-lt"/>
                          <a:ea typeface="+mn-ea"/>
                          <a:cs typeface="+mn-cs"/>
                        </a:rPr>
                        <a:t>79</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The physical environment of classrooms in this school supports teaching and learning.</a:t>
                      </a:r>
                    </a:p>
                  </a:txBody>
                  <a:tcPr anchor="ctr"/>
                </a:tc>
                <a:tc>
                  <a:txBody>
                    <a:bodyPr/>
                    <a:lstStyle/>
                    <a:p>
                      <a:pPr algn="ctr" fontAlgn="b"/>
                      <a:r>
                        <a:rPr lang="en-US" sz="2800" b="1" u="none" strike="noStrike" kern="1200" dirty="0">
                          <a:solidFill>
                            <a:schemeClr val="lt1"/>
                          </a:solidFill>
                          <a:effectLst/>
                          <a:latin typeface="+mn-lt"/>
                          <a:ea typeface="+mn-ea"/>
                          <a:cs typeface="+mn-cs"/>
                        </a:rPr>
                        <a:t>76</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The reliability and speed of Internet connections in this school are sufficient to support instructional practices.</a:t>
                      </a:r>
                    </a:p>
                  </a:txBody>
                  <a:tcPr anchor="ctr"/>
                </a:tc>
                <a:tc>
                  <a:txBody>
                    <a:bodyPr/>
                    <a:lstStyle/>
                    <a:p>
                      <a:pPr algn="ctr" fontAlgn="b"/>
                      <a:r>
                        <a:rPr lang="en-US" sz="2800" b="1" u="none" strike="noStrike" kern="1200" dirty="0">
                          <a:solidFill>
                            <a:schemeClr val="lt1"/>
                          </a:solidFill>
                          <a:effectLst/>
                          <a:latin typeface="+mn-lt"/>
                          <a:ea typeface="+mn-ea"/>
                          <a:cs typeface="+mn-cs"/>
                        </a:rPr>
                        <a:t>77</a:t>
                      </a:r>
                    </a:p>
                  </a:txBody>
                  <a:tcPr anchor="b"/>
                </a:tc>
              </a:tr>
            </a:tbl>
          </a:graphicData>
        </a:graphic>
      </p:graphicFrame>
    </p:spTree>
    <p:extLst>
      <p:ext uri="{BB962C8B-B14F-4D97-AF65-F5344CB8AC3E}">
        <p14:creationId xmlns:p14="http://schemas.microsoft.com/office/powerpoint/2010/main" val="145928075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744310"/>
            <a:ext cx="8582025" cy="548640"/>
          </a:xfrm>
          <a:noFill/>
        </p:spPr>
        <p:txBody>
          <a:bodyPr>
            <a:normAutofit/>
          </a:bodyPr>
          <a:lstStyle/>
          <a:p>
            <a:r>
              <a:rPr lang="en-US" b="0" dirty="0" smtClean="0">
                <a:solidFill>
                  <a:schemeClr val="accent1"/>
                </a:solidFill>
                <a:latin typeface="+mn-lt"/>
              </a:rPr>
              <a:t>Community </a:t>
            </a:r>
            <a:r>
              <a:rPr lang="en-US" b="0" dirty="0">
                <a:solidFill>
                  <a:schemeClr val="accent1"/>
                </a:solidFill>
                <a:latin typeface="+mn-lt"/>
              </a:rPr>
              <a:t>Support and Involvement</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68459115"/>
              </p:ext>
            </p:extLst>
          </p:nvPr>
        </p:nvGraphicFramePr>
        <p:xfrm>
          <a:off x="314324" y="1523999"/>
          <a:ext cx="8582026" cy="4328159"/>
        </p:xfrm>
        <a:graphic>
          <a:graphicData uri="http://schemas.openxmlformats.org/drawingml/2006/table">
            <a:tbl>
              <a:tblPr lastCol="1" bandRow="1">
                <a:tableStyleId>{6E25E649-3F16-4E02-A733-19D2CDBF48F0}</a:tableStyleId>
              </a:tblPr>
              <a:tblGrid>
                <a:gridCol w="7595332"/>
                <a:gridCol w="986694"/>
              </a:tblGrid>
              <a:tr h="183060">
                <a:tc>
                  <a:txBody>
                    <a:bodyPr/>
                    <a:lstStyle/>
                    <a:p>
                      <a:pPr algn="l" fontAlgn="b"/>
                      <a:r>
                        <a:rPr lang="en-US" sz="1600" kern="1200" dirty="0">
                          <a:solidFill>
                            <a:srgbClr val="000000"/>
                          </a:solidFill>
                          <a:effectLst/>
                          <a:latin typeface="+mn-lt"/>
                          <a:ea typeface="Century Gothic"/>
                          <a:cs typeface="Times New Roman"/>
                        </a:rPr>
                        <a:t>Parents/guardians are influential decision makers in this school.</a:t>
                      </a:r>
                    </a:p>
                  </a:txBody>
                  <a:tcPr anchor="ctr"/>
                </a:tc>
                <a:tc>
                  <a:txBody>
                    <a:bodyPr/>
                    <a:lstStyle/>
                    <a:p>
                      <a:pPr algn="ctr" fontAlgn="b"/>
                      <a:r>
                        <a:rPr lang="en-US" sz="2800" b="1" u="none" strike="noStrike" kern="1200" dirty="0">
                          <a:solidFill>
                            <a:schemeClr val="lt1"/>
                          </a:solidFill>
                          <a:effectLst/>
                          <a:latin typeface="+mn-lt"/>
                          <a:ea typeface="+mn-ea"/>
                          <a:cs typeface="+mn-cs"/>
                        </a:rPr>
                        <a:t>64</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This school maintains clear, two-way communication with the community.</a:t>
                      </a:r>
                    </a:p>
                  </a:txBody>
                  <a:tcPr anchor="ctr"/>
                </a:tc>
                <a:tc>
                  <a:txBody>
                    <a:bodyPr/>
                    <a:lstStyle/>
                    <a:p>
                      <a:pPr algn="ctr" fontAlgn="b"/>
                      <a:r>
                        <a:rPr lang="en-US" sz="2800" b="1" u="none" strike="noStrike" kern="1200" dirty="0">
                          <a:solidFill>
                            <a:schemeClr val="lt1"/>
                          </a:solidFill>
                          <a:effectLst/>
                          <a:latin typeface="+mn-lt"/>
                          <a:ea typeface="+mn-ea"/>
                          <a:cs typeface="+mn-cs"/>
                        </a:rPr>
                        <a:t>84</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This school does a good job of encouraging parent/guardian involvement.</a:t>
                      </a:r>
                    </a:p>
                  </a:txBody>
                  <a:tcPr anchor="ctr"/>
                </a:tc>
                <a:tc>
                  <a:txBody>
                    <a:bodyPr/>
                    <a:lstStyle/>
                    <a:p>
                      <a:pPr algn="ctr" fontAlgn="b"/>
                      <a:r>
                        <a:rPr lang="en-US" sz="2800" b="1" u="none" strike="noStrike" kern="1200" dirty="0">
                          <a:solidFill>
                            <a:schemeClr val="lt1"/>
                          </a:solidFill>
                          <a:effectLst/>
                          <a:latin typeface="+mn-lt"/>
                          <a:ea typeface="+mn-ea"/>
                          <a:cs typeface="+mn-cs"/>
                        </a:rPr>
                        <a:t>84</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provide parents/guardians with useful information about student learning.</a:t>
                      </a:r>
                    </a:p>
                  </a:txBody>
                  <a:tcPr anchor="ctr"/>
                </a:tc>
                <a:tc>
                  <a:txBody>
                    <a:bodyPr/>
                    <a:lstStyle/>
                    <a:p>
                      <a:pPr algn="ctr" fontAlgn="b"/>
                      <a:r>
                        <a:rPr lang="en-US" sz="2800" b="1" u="none" strike="noStrike" kern="1200" dirty="0">
                          <a:solidFill>
                            <a:schemeClr val="lt1"/>
                          </a:solidFill>
                          <a:effectLst/>
                          <a:latin typeface="+mn-lt"/>
                          <a:ea typeface="+mn-ea"/>
                          <a:cs typeface="+mn-cs"/>
                        </a:rPr>
                        <a:t>91</a:t>
                      </a:r>
                    </a:p>
                  </a:txBody>
                  <a:tcPr anchor="b"/>
                </a:tc>
              </a:tr>
              <a:tr h="497205">
                <a:tc>
                  <a:txBody>
                    <a:bodyPr/>
                    <a:lstStyle/>
                    <a:p>
                      <a:pPr algn="l" fontAlgn="b"/>
                      <a:r>
                        <a:rPr lang="en-US" sz="1600" kern="1200" dirty="0">
                          <a:solidFill>
                            <a:srgbClr val="000000"/>
                          </a:solidFill>
                          <a:effectLst/>
                          <a:latin typeface="+mn-lt"/>
                          <a:ea typeface="Century Gothic"/>
                          <a:cs typeface="Times New Roman"/>
                        </a:rPr>
                        <a:t>Parents/guardians know what is going on in this school.</a:t>
                      </a:r>
                    </a:p>
                  </a:txBody>
                  <a:tcPr anchor="ctr"/>
                </a:tc>
                <a:tc>
                  <a:txBody>
                    <a:bodyPr/>
                    <a:lstStyle/>
                    <a:p>
                      <a:pPr algn="ctr" fontAlgn="b"/>
                      <a:r>
                        <a:rPr lang="en-US" sz="2800" b="1" u="none" strike="noStrike" kern="1200" dirty="0">
                          <a:solidFill>
                            <a:schemeClr val="lt1"/>
                          </a:solidFill>
                          <a:effectLst/>
                          <a:latin typeface="+mn-lt"/>
                          <a:ea typeface="+mn-ea"/>
                          <a:cs typeface="+mn-cs"/>
                        </a:rPr>
                        <a:t>78</a:t>
                      </a:r>
                    </a:p>
                  </a:txBody>
                  <a:tcPr anchor="b"/>
                </a:tc>
              </a:tr>
              <a:tr h="497205">
                <a:tc>
                  <a:txBody>
                    <a:bodyPr/>
                    <a:lstStyle/>
                    <a:p>
                      <a:pPr algn="l" fontAlgn="b"/>
                      <a:r>
                        <a:rPr lang="en-US" sz="1600" kern="1200" dirty="0">
                          <a:solidFill>
                            <a:srgbClr val="000000"/>
                          </a:solidFill>
                          <a:effectLst/>
                          <a:latin typeface="+mn-lt"/>
                          <a:ea typeface="Century Gothic"/>
                          <a:cs typeface="Times New Roman"/>
                        </a:rPr>
                        <a:t>Parents/guardians support teachers, contributing to their success with students.</a:t>
                      </a:r>
                    </a:p>
                  </a:txBody>
                  <a:tcPr anchor="ctr"/>
                </a:tc>
                <a:tc>
                  <a:txBody>
                    <a:bodyPr/>
                    <a:lstStyle/>
                    <a:p>
                      <a:pPr algn="ctr" fontAlgn="b"/>
                      <a:r>
                        <a:rPr lang="en-US" sz="2800" b="1" u="none" strike="noStrike" kern="1200" dirty="0">
                          <a:solidFill>
                            <a:schemeClr val="lt1"/>
                          </a:solidFill>
                          <a:effectLst/>
                          <a:latin typeface="+mn-lt"/>
                          <a:ea typeface="+mn-ea"/>
                          <a:cs typeface="+mn-cs"/>
                        </a:rPr>
                        <a:t>72</a:t>
                      </a:r>
                    </a:p>
                  </a:txBody>
                  <a:tcPr anchor="b"/>
                </a:tc>
              </a:tr>
              <a:tr h="497205">
                <a:tc>
                  <a:txBody>
                    <a:bodyPr/>
                    <a:lstStyle/>
                    <a:p>
                      <a:pPr algn="l" fontAlgn="b"/>
                      <a:r>
                        <a:rPr lang="en-US" sz="1600" kern="1200" dirty="0">
                          <a:solidFill>
                            <a:srgbClr val="000000"/>
                          </a:solidFill>
                          <a:effectLst/>
                          <a:latin typeface="+mn-lt"/>
                          <a:ea typeface="Century Gothic"/>
                          <a:cs typeface="Times New Roman"/>
                        </a:rPr>
                        <a:t>Community members support teachers, contributing to their success with students.</a:t>
                      </a:r>
                    </a:p>
                  </a:txBody>
                  <a:tcPr anchor="ctr"/>
                </a:tc>
                <a:tc>
                  <a:txBody>
                    <a:bodyPr/>
                    <a:lstStyle/>
                    <a:p>
                      <a:pPr algn="ctr" fontAlgn="b"/>
                      <a:r>
                        <a:rPr lang="en-US" sz="2800" b="1" u="none" strike="noStrike" kern="1200" dirty="0">
                          <a:solidFill>
                            <a:schemeClr val="lt1"/>
                          </a:solidFill>
                          <a:effectLst/>
                          <a:latin typeface="+mn-lt"/>
                          <a:ea typeface="+mn-ea"/>
                          <a:cs typeface="+mn-cs"/>
                        </a:rPr>
                        <a:t>78</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The community we serve is supportive of this school.</a:t>
                      </a:r>
                    </a:p>
                  </a:txBody>
                  <a:tcPr anchor="ctr"/>
                </a:tc>
                <a:tc>
                  <a:txBody>
                    <a:bodyPr/>
                    <a:lstStyle/>
                    <a:p>
                      <a:pPr algn="ctr" fontAlgn="b"/>
                      <a:r>
                        <a:rPr lang="en-US" sz="2800" b="1" u="none" strike="noStrike" kern="1200" dirty="0">
                          <a:solidFill>
                            <a:schemeClr val="lt1"/>
                          </a:solidFill>
                          <a:effectLst/>
                          <a:latin typeface="+mn-lt"/>
                          <a:ea typeface="+mn-ea"/>
                          <a:cs typeface="+mn-cs"/>
                        </a:rPr>
                        <a:t>85</a:t>
                      </a:r>
                    </a:p>
                  </a:txBody>
                  <a:tcPr anchor="b"/>
                </a:tc>
              </a:tr>
            </a:tbl>
          </a:graphicData>
        </a:graphic>
      </p:graphicFrame>
    </p:spTree>
    <p:extLst>
      <p:ext uri="{BB962C8B-B14F-4D97-AF65-F5344CB8AC3E}">
        <p14:creationId xmlns:p14="http://schemas.microsoft.com/office/powerpoint/2010/main" val="38842230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744310"/>
            <a:ext cx="8582025" cy="548640"/>
          </a:xfrm>
          <a:noFill/>
        </p:spPr>
        <p:txBody>
          <a:bodyPr/>
          <a:lstStyle/>
          <a:p>
            <a:r>
              <a:rPr lang="en-US" b="0" dirty="0">
                <a:solidFill>
                  <a:schemeClr val="accent1"/>
                </a:solidFill>
                <a:latin typeface="+mn-lt"/>
              </a:rPr>
              <a:t>Managing Student Conduct</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90618273"/>
              </p:ext>
            </p:extLst>
          </p:nvPr>
        </p:nvGraphicFramePr>
        <p:xfrm>
          <a:off x="314325" y="1701800"/>
          <a:ext cx="8582026" cy="3749039"/>
        </p:xfrm>
        <a:graphic>
          <a:graphicData uri="http://schemas.openxmlformats.org/drawingml/2006/table">
            <a:tbl>
              <a:tblPr lastCol="1" bandRow="1">
                <a:tableStyleId>{6E25E649-3F16-4E02-A733-19D2CDBF48F0}</a:tableStyleId>
              </a:tblPr>
              <a:tblGrid>
                <a:gridCol w="7595332"/>
                <a:gridCol w="986694"/>
              </a:tblGrid>
              <a:tr h="497205">
                <a:tc>
                  <a:txBody>
                    <a:bodyPr/>
                    <a:lstStyle/>
                    <a:p>
                      <a:pPr algn="l" fontAlgn="b"/>
                      <a:r>
                        <a:rPr lang="en-US" sz="1600" kern="1200" dirty="0">
                          <a:solidFill>
                            <a:srgbClr val="000000"/>
                          </a:solidFill>
                          <a:effectLst/>
                          <a:latin typeface="+mn-lt"/>
                          <a:ea typeface="Century Gothic"/>
                          <a:cs typeface="Times New Roman"/>
                        </a:rPr>
                        <a:t>Students at this school understand expectations for their conduct.</a:t>
                      </a:r>
                    </a:p>
                  </a:txBody>
                  <a:tcPr anchor="ctr"/>
                </a:tc>
                <a:tc>
                  <a:txBody>
                    <a:bodyPr/>
                    <a:lstStyle/>
                    <a:p>
                      <a:pPr algn="ctr" fontAlgn="b"/>
                      <a:r>
                        <a:rPr lang="en-US" sz="2800" b="1" u="none" strike="noStrike" kern="1200" dirty="0">
                          <a:solidFill>
                            <a:schemeClr val="lt1"/>
                          </a:solidFill>
                          <a:effectLst/>
                          <a:latin typeface="+mn-lt"/>
                          <a:ea typeface="+mn-ea"/>
                          <a:cs typeface="+mn-cs"/>
                        </a:rPr>
                        <a:t>85</a:t>
                      </a:r>
                    </a:p>
                  </a:txBody>
                  <a:tcPr anchor="b"/>
                </a:tc>
              </a:tr>
              <a:tr h="497205">
                <a:tc>
                  <a:txBody>
                    <a:bodyPr/>
                    <a:lstStyle/>
                    <a:p>
                      <a:pPr algn="l" fontAlgn="b"/>
                      <a:r>
                        <a:rPr lang="en-US" sz="1600" kern="1200" dirty="0">
                          <a:solidFill>
                            <a:srgbClr val="000000"/>
                          </a:solidFill>
                          <a:effectLst/>
                          <a:latin typeface="+mn-lt"/>
                          <a:ea typeface="Century Gothic"/>
                          <a:cs typeface="Times New Roman"/>
                        </a:rPr>
                        <a:t>Students at this school follow rules of conduct.</a:t>
                      </a:r>
                    </a:p>
                  </a:txBody>
                  <a:tcPr anchor="ctr"/>
                </a:tc>
                <a:tc>
                  <a:txBody>
                    <a:bodyPr/>
                    <a:lstStyle/>
                    <a:p>
                      <a:pPr algn="ctr" fontAlgn="b"/>
                      <a:r>
                        <a:rPr lang="en-US" sz="2800" b="1" u="none" strike="noStrike" kern="1200" dirty="0">
                          <a:solidFill>
                            <a:schemeClr val="lt1"/>
                          </a:solidFill>
                          <a:effectLst/>
                          <a:latin typeface="+mn-lt"/>
                          <a:ea typeface="+mn-ea"/>
                          <a:cs typeface="+mn-cs"/>
                        </a:rPr>
                        <a:t>71</a:t>
                      </a:r>
                    </a:p>
                  </a:txBody>
                  <a:tcPr anchor="b"/>
                </a:tc>
              </a:tr>
              <a:tr h="497205">
                <a:tc>
                  <a:txBody>
                    <a:bodyPr/>
                    <a:lstStyle/>
                    <a:p>
                      <a:pPr algn="l" fontAlgn="b"/>
                      <a:r>
                        <a:rPr lang="en-US" sz="1600" kern="1200" dirty="0">
                          <a:solidFill>
                            <a:srgbClr val="000000"/>
                          </a:solidFill>
                          <a:effectLst/>
                          <a:latin typeface="+mn-lt"/>
                          <a:ea typeface="Century Gothic"/>
                          <a:cs typeface="Times New Roman"/>
                        </a:rPr>
                        <a:t>Policies and procedures about student conduct are clearly understood by the faculty.</a:t>
                      </a:r>
                    </a:p>
                  </a:txBody>
                  <a:tcPr anchor="ctr"/>
                </a:tc>
                <a:tc>
                  <a:txBody>
                    <a:bodyPr/>
                    <a:lstStyle/>
                    <a:p>
                      <a:pPr algn="ctr" fontAlgn="b"/>
                      <a:r>
                        <a:rPr lang="en-US" sz="2800" b="1" u="none" strike="noStrike" kern="1200" dirty="0">
                          <a:solidFill>
                            <a:schemeClr val="lt1"/>
                          </a:solidFill>
                          <a:effectLst/>
                          <a:latin typeface="+mn-lt"/>
                          <a:ea typeface="+mn-ea"/>
                          <a:cs typeface="+mn-cs"/>
                        </a:rPr>
                        <a:t>75</a:t>
                      </a:r>
                    </a:p>
                  </a:txBody>
                  <a:tcPr anchor="b"/>
                </a:tc>
              </a:tr>
              <a:tr h="497205">
                <a:tc>
                  <a:txBody>
                    <a:bodyPr/>
                    <a:lstStyle/>
                    <a:p>
                      <a:pPr algn="l" fontAlgn="b"/>
                      <a:r>
                        <a:rPr lang="en-US" sz="1600" kern="1200" dirty="0">
                          <a:solidFill>
                            <a:srgbClr val="000000"/>
                          </a:solidFill>
                          <a:effectLst/>
                          <a:latin typeface="+mn-lt"/>
                          <a:ea typeface="Century Gothic"/>
                          <a:cs typeface="Times New Roman"/>
                        </a:rPr>
                        <a:t>School administrators consistently enforce rules for student conduct.</a:t>
                      </a:r>
                    </a:p>
                  </a:txBody>
                  <a:tcPr anchor="ctr"/>
                </a:tc>
                <a:tc>
                  <a:txBody>
                    <a:bodyPr/>
                    <a:lstStyle/>
                    <a:p>
                      <a:pPr algn="ctr" fontAlgn="b"/>
                      <a:r>
                        <a:rPr lang="en-US" sz="2800" b="1" u="none" strike="noStrike" kern="1200" dirty="0">
                          <a:solidFill>
                            <a:schemeClr val="lt1"/>
                          </a:solidFill>
                          <a:effectLst/>
                          <a:latin typeface="+mn-lt"/>
                          <a:ea typeface="+mn-ea"/>
                          <a:cs typeface="+mn-cs"/>
                        </a:rPr>
                        <a:t>70</a:t>
                      </a:r>
                    </a:p>
                  </a:txBody>
                  <a:tcPr anchor="b"/>
                </a:tc>
              </a:tr>
              <a:tr h="497205">
                <a:tc>
                  <a:txBody>
                    <a:bodyPr/>
                    <a:lstStyle/>
                    <a:p>
                      <a:pPr algn="l" fontAlgn="b"/>
                      <a:r>
                        <a:rPr lang="en-US" sz="1600" kern="1200" dirty="0">
                          <a:solidFill>
                            <a:srgbClr val="000000"/>
                          </a:solidFill>
                          <a:effectLst/>
                          <a:latin typeface="+mn-lt"/>
                          <a:ea typeface="Century Gothic"/>
                          <a:cs typeface="Times New Roman"/>
                        </a:rPr>
                        <a:t>School administrators support teachers' efforts to maintain discipline in the classroom.</a:t>
                      </a:r>
                    </a:p>
                  </a:txBody>
                  <a:tcPr anchor="ctr"/>
                </a:tc>
                <a:tc>
                  <a:txBody>
                    <a:bodyPr/>
                    <a:lstStyle/>
                    <a:p>
                      <a:pPr algn="ctr" fontAlgn="b"/>
                      <a:r>
                        <a:rPr lang="en-US" sz="2800" b="1" u="none" strike="noStrike" kern="1200" dirty="0">
                          <a:solidFill>
                            <a:schemeClr val="lt1"/>
                          </a:solidFill>
                          <a:effectLst/>
                          <a:latin typeface="+mn-lt"/>
                          <a:ea typeface="+mn-ea"/>
                          <a:cs typeface="+mn-cs"/>
                        </a:rPr>
                        <a:t>80</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Teachers consistently enforce rules for student conduct.</a:t>
                      </a:r>
                    </a:p>
                  </a:txBody>
                  <a:tcPr anchor="ctr"/>
                </a:tc>
                <a:tc>
                  <a:txBody>
                    <a:bodyPr/>
                    <a:lstStyle/>
                    <a:p>
                      <a:pPr algn="ctr" fontAlgn="b"/>
                      <a:r>
                        <a:rPr lang="en-US" sz="2800" b="1" u="none" strike="noStrike" kern="1200" dirty="0">
                          <a:solidFill>
                            <a:schemeClr val="lt1"/>
                          </a:solidFill>
                          <a:effectLst/>
                          <a:latin typeface="+mn-lt"/>
                          <a:ea typeface="+mn-ea"/>
                          <a:cs typeface="+mn-cs"/>
                        </a:rPr>
                        <a:t>75</a:t>
                      </a:r>
                    </a:p>
                  </a:txBody>
                  <a:tcPr anchor="b"/>
                </a:tc>
              </a:tr>
              <a:tr h="497205">
                <a:tc>
                  <a:txBody>
                    <a:bodyPr/>
                    <a:lstStyle/>
                    <a:p>
                      <a:pPr algn="l" fontAlgn="b"/>
                      <a:r>
                        <a:rPr lang="en-US" sz="1600" kern="1200" dirty="0">
                          <a:solidFill>
                            <a:srgbClr val="000000"/>
                          </a:solidFill>
                          <a:effectLst/>
                          <a:latin typeface="+mn-lt"/>
                          <a:ea typeface="Century Gothic"/>
                          <a:cs typeface="Times New Roman"/>
                        </a:rPr>
                        <a:t>The faculty work in a school environment that is safe.</a:t>
                      </a:r>
                    </a:p>
                  </a:txBody>
                  <a:tcPr anchor="ctr"/>
                </a:tc>
                <a:tc>
                  <a:txBody>
                    <a:bodyPr/>
                    <a:lstStyle/>
                    <a:p>
                      <a:pPr algn="ctr" fontAlgn="b"/>
                      <a:r>
                        <a:rPr lang="en-US" sz="2800" b="1" u="none" strike="noStrike" kern="1200" dirty="0">
                          <a:solidFill>
                            <a:schemeClr val="lt1"/>
                          </a:solidFill>
                          <a:effectLst/>
                          <a:latin typeface="+mn-lt"/>
                          <a:ea typeface="+mn-ea"/>
                          <a:cs typeface="+mn-cs"/>
                        </a:rPr>
                        <a:t>89</a:t>
                      </a:r>
                    </a:p>
                  </a:txBody>
                  <a:tcPr anchor="b"/>
                </a:tc>
              </a:tr>
            </a:tbl>
          </a:graphicData>
        </a:graphic>
      </p:graphicFrame>
    </p:spTree>
    <p:extLst>
      <p:ext uri="{BB962C8B-B14F-4D97-AF65-F5344CB8AC3E}">
        <p14:creationId xmlns:p14="http://schemas.microsoft.com/office/powerpoint/2010/main" val="76963008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744310"/>
            <a:ext cx="8582025" cy="548640"/>
          </a:xfrm>
          <a:noFill/>
        </p:spPr>
        <p:txBody>
          <a:bodyPr/>
          <a:lstStyle/>
          <a:p>
            <a:r>
              <a:rPr lang="en-US" b="0" dirty="0">
                <a:solidFill>
                  <a:schemeClr val="accent1"/>
                </a:solidFill>
                <a:latin typeface="+mn-lt"/>
              </a:rPr>
              <a:t>Teacher Leadership</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5008647"/>
              </p:ext>
            </p:extLst>
          </p:nvPr>
        </p:nvGraphicFramePr>
        <p:xfrm>
          <a:off x="314325" y="1388471"/>
          <a:ext cx="8582026" cy="4328159"/>
        </p:xfrm>
        <a:graphic>
          <a:graphicData uri="http://schemas.openxmlformats.org/drawingml/2006/table">
            <a:tbl>
              <a:tblPr lastCol="1" bandRow="1">
                <a:tableStyleId>{6E25E649-3F16-4E02-A733-19D2CDBF48F0}</a:tableStyleId>
              </a:tblPr>
              <a:tblGrid>
                <a:gridCol w="7595332"/>
                <a:gridCol w="986694"/>
              </a:tblGrid>
              <a:tr h="497205">
                <a:tc>
                  <a:txBody>
                    <a:bodyPr/>
                    <a:lstStyle/>
                    <a:p>
                      <a:pPr algn="l" fontAlgn="b"/>
                      <a:r>
                        <a:rPr lang="en-US" sz="1600" kern="1200" dirty="0">
                          <a:solidFill>
                            <a:srgbClr val="000000"/>
                          </a:solidFill>
                          <a:effectLst/>
                          <a:latin typeface="+mn-lt"/>
                          <a:ea typeface="Century Gothic"/>
                          <a:cs typeface="Times New Roman"/>
                        </a:rPr>
                        <a:t>Teachers are recognized as educational experts.</a:t>
                      </a:r>
                    </a:p>
                  </a:txBody>
                  <a:tcPr anchor="ctr"/>
                </a:tc>
                <a:tc>
                  <a:txBody>
                    <a:bodyPr/>
                    <a:lstStyle/>
                    <a:p>
                      <a:pPr algn="ctr" fontAlgn="b"/>
                      <a:r>
                        <a:rPr lang="en-US" sz="2800" b="1" u="none" strike="noStrike" kern="1200" dirty="0">
                          <a:solidFill>
                            <a:schemeClr val="lt1"/>
                          </a:solidFill>
                          <a:effectLst/>
                          <a:latin typeface="+mn-lt"/>
                          <a:ea typeface="+mn-ea"/>
                          <a:cs typeface="+mn-cs"/>
                        </a:rPr>
                        <a:t>83</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Teachers are trusted to make sound professional decisions about instruction.</a:t>
                      </a:r>
                    </a:p>
                  </a:txBody>
                  <a:tcPr anchor="ctr"/>
                </a:tc>
                <a:tc>
                  <a:txBody>
                    <a:bodyPr/>
                    <a:lstStyle/>
                    <a:p>
                      <a:pPr algn="ctr" fontAlgn="b"/>
                      <a:r>
                        <a:rPr lang="en-US" sz="2800" b="1" u="none" strike="noStrike" kern="1200" dirty="0">
                          <a:solidFill>
                            <a:schemeClr val="lt1"/>
                          </a:solidFill>
                          <a:effectLst/>
                          <a:latin typeface="+mn-lt"/>
                          <a:ea typeface="+mn-ea"/>
                          <a:cs typeface="+mn-cs"/>
                        </a:rPr>
                        <a:t>83</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Teachers are relied upon to make decisions about educational issues.</a:t>
                      </a:r>
                    </a:p>
                  </a:txBody>
                  <a:tcPr anchor="ctr"/>
                </a:tc>
                <a:tc>
                  <a:txBody>
                    <a:bodyPr/>
                    <a:lstStyle/>
                    <a:p>
                      <a:pPr algn="ctr" fontAlgn="b"/>
                      <a:r>
                        <a:rPr lang="en-US" sz="2800" b="1" u="none" strike="noStrike" kern="1200" dirty="0">
                          <a:solidFill>
                            <a:schemeClr val="lt1"/>
                          </a:solidFill>
                          <a:effectLst/>
                          <a:latin typeface="+mn-lt"/>
                          <a:ea typeface="+mn-ea"/>
                          <a:cs typeface="+mn-cs"/>
                        </a:rPr>
                        <a:t>80</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Teachers are encouraged to participate in school leadership roles.</a:t>
                      </a:r>
                    </a:p>
                  </a:txBody>
                  <a:tcPr anchor="ctr"/>
                </a:tc>
                <a:tc>
                  <a:txBody>
                    <a:bodyPr/>
                    <a:lstStyle/>
                    <a:p>
                      <a:pPr algn="ctr" fontAlgn="b"/>
                      <a:r>
                        <a:rPr lang="en-US" sz="2800" b="1" u="none" strike="noStrike" kern="1200" dirty="0">
                          <a:solidFill>
                            <a:schemeClr val="lt1"/>
                          </a:solidFill>
                          <a:effectLst/>
                          <a:latin typeface="+mn-lt"/>
                          <a:ea typeface="+mn-ea"/>
                          <a:cs typeface="+mn-cs"/>
                        </a:rPr>
                        <a:t>88</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The faculty has an effective process for making group decisions to solve problems.</a:t>
                      </a:r>
                    </a:p>
                  </a:txBody>
                  <a:tcPr anchor="ctr"/>
                </a:tc>
                <a:tc>
                  <a:txBody>
                    <a:bodyPr/>
                    <a:lstStyle/>
                    <a:p>
                      <a:pPr algn="ctr" fontAlgn="b"/>
                      <a:r>
                        <a:rPr lang="en-US" sz="2800" b="1" u="none" strike="noStrike" kern="1200" dirty="0">
                          <a:solidFill>
                            <a:schemeClr val="lt1"/>
                          </a:solidFill>
                          <a:effectLst/>
                          <a:latin typeface="+mn-lt"/>
                          <a:ea typeface="+mn-ea"/>
                          <a:cs typeface="+mn-cs"/>
                        </a:rPr>
                        <a:t>65</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In this school we take steps to solve problems.</a:t>
                      </a:r>
                    </a:p>
                  </a:txBody>
                  <a:tcPr anchor="ctr"/>
                </a:tc>
                <a:tc>
                  <a:txBody>
                    <a:bodyPr/>
                    <a:lstStyle/>
                    <a:p>
                      <a:pPr algn="ctr" fontAlgn="b"/>
                      <a:r>
                        <a:rPr lang="en-US" sz="2800" b="1" u="none" strike="noStrike" kern="1200" dirty="0">
                          <a:solidFill>
                            <a:schemeClr val="lt1"/>
                          </a:solidFill>
                          <a:effectLst/>
                          <a:latin typeface="+mn-lt"/>
                          <a:ea typeface="+mn-ea"/>
                          <a:cs typeface="+mn-cs"/>
                        </a:rPr>
                        <a:t>80</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Teachers are effective leaders in this school.</a:t>
                      </a:r>
                    </a:p>
                  </a:txBody>
                  <a:tcPr anchor="ctr"/>
                </a:tc>
                <a:tc>
                  <a:txBody>
                    <a:bodyPr/>
                    <a:lstStyle/>
                    <a:p>
                      <a:pPr algn="ctr" fontAlgn="b"/>
                      <a:r>
                        <a:rPr lang="en-US" sz="2800" b="1" u="none" strike="noStrike" kern="1200" dirty="0">
                          <a:solidFill>
                            <a:schemeClr val="lt1"/>
                          </a:solidFill>
                          <a:effectLst/>
                          <a:latin typeface="+mn-lt"/>
                          <a:ea typeface="+mn-ea"/>
                          <a:cs typeface="+mn-cs"/>
                        </a:rPr>
                        <a:t>84</a:t>
                      </a:r>
                    </a:p>
                  </a:txBody>
                  <a:tcPr anchor="ctr"/>
                </a:tc>
              </a:tr>
              <a:tr h="497205">
                <a:tc>
                  <a:txBody>
                    <a:bodyPr/>
                    <a:lstStyle/>
                    <a:p>
                      <a:pPr algn="l" fontAlgn="b"/>
                      <a:r>
                        <a:rPr lang="en-US" sz="1600" kern="1200" dirty="0">
                          <a:solidFill>
                            <a:srgbClr val="000000"/>
                          </a:solidFill>
                          <a:effectLst/>
                          <a:latin typeface="+mn-lt"/>
                          <a:ea typeface="Century Gothic"/>
                          <a:cs typeface="Times New Roman"/>
                        </a:rPr>
                        <a:t>Teachers have an appropriate level of influence on decision making in this school.</a:t>
                      </a:r>
                    </a:p>
                  </a:txBody>
                  <a:tcPr anchor="ctr"/>
                </a:tc>
                <a:tc>
                  <a:txBody>
                    <a:bodyPr/>
                    <a:lstStyle/>
                    <a:p>
                      <a:pPr algn="ctr" fontAlgn="b"/>
                      <a:r>
                        <a:rPr lang="en-US" sz="2800" b="1" u="none" strike="noStrike" kern="1200" dirty="0">
                          <a:solidFill>
                            <a:schemeClr val="lt1"/>
                          </a:solidFill>
                          <a:effectLst/>
                          <a:latin typeface="+mn-lt"/>
                          <a:ea typeface="+mn-ea"/>
                          <a:cs typeface="+mn-cs"/>
                        </a:rPr>
                        <a:t>64</a:t>
                      </a:r>
                    </a:p>
                  </a:txBody>
                  <a:tcPr anchor="ctr"/>
                </a:tc>
              </a:tr>
            </a:tbl>
          </a:graphicData>
        </a:graphic>
      </p:graphicFrame>
      <p:sp>
        <p:nvSpPr>
          <p:cNvPr id="2" name="Rectangle 1"/>
          <p:cNvSpPr/>
          <p:nvPr/>
        </p:nvSpPr>
        <p:spPr>
          <a:xfrm>
            <a:off x="2702776" y="3244334"/>
            <a:ext cx="3738448" cy="369332"/>
          </a:xfrm>
          <a:prstGeom prst="rect">
            <a:avLst/>
          </a:prstGeom>
        </p:spPr>
        <p:txBody>
          <a:bodyPr wrap="none">
            <a:spAutoFit/>
          </a:bodyPr>
          <a:lstStyle/>
          <a:p>
            <a:r>
              <a:rPr lang="en-US" dirty="0"/>
              <a:t>For board members reference only</a:t>
            </a:r>
          </a:p>
        </p:txBody>
      </p:sp>
    </p:spTree>
    <p:extLst>
      <p:ext uri="{BB962C8B-B14F-4D97-AF65-F5344CB8AC3E}">
        <p14:creationId xmlns:p14="http://schemas.microsoft.com/office/powerpoint/2010/main" val="21288506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397458"/>
            <a:ext cx="8582025" cy="548640"/>
          </a:xfrm>
          <a:noFill/>
        </p:spPr>
        <p:txBody>
          <a:bodyPr/>
          <a:lstStyle/>
          <a:p>
            <a:r>
              <a:rPr lang="en-US" b="0" dirty="0">
                <a:solidFill>
                  <a:schemeClr val="accent1"/>
                </a:solidFill>
                <a:latin typeface="+mn-lt"/>
              </a:rPr>
              <a:t>School Leadership</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   Copyright © 2016 New Teacher Center. All Rights Reserved.</a:t>
            </a:r>
          </a:p>
        </p:txBody>
      </p:sp>
      <p:sp>
        <p:nvSpPr>
          <p:cNvPr id="4" name="Slide Number Placeholder 3"/>
          <p:cNvSpPr>
            <a:spLocks noGrp="1"/>
          </p:cNvSpPr>
          <p:nvPr>
            <p:ph type="sldNum" sz="quarter" idx="12"/>
          </p:nvPr>
        </p:nvSpPr>
        <p:spPr/>
        <p:txBody>
          <a:bodyPr/>
          <a:lstStyle/>
          <a:p>
            <a:fld id="{9429405C-AD16-2F4E-93D7-0A4B71FF3AA9}"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20189039"/>
              </p:ext>
            </p:extLst>
          </p:nvPr>
        </p:nvGraphicFramePr>
        <p:xfrm>
          <a:off x="314324" y="946098"/>
          <a:ext cx="8582026" cy="5671185"/>
        </p:xfrm>
        <a:graphic>
          <a:graphicData uri="http://schemas.openxmlformats.org/drawingml/2006/table">
            <a:tbl>
              <a:tblPr lastCol="1" bandRow="1">
                <a:tableStyleId>{6E25E649-3F16-4E02-A733-19D2CDBF48F0}</a:tableStyleId>
              </a:tblPr>
              <a:tblGrid>
                <a:gridCol w="7595332"/>
                <a:gridCol w="986694"/>
              </a:tblGrid>
              <a:tr h="436245">
                <a:tc>
                  <a:txBody>
                    <a:bodyPr/>
                    <a:lstStyle/>
                    <a:p>
                      <a:pPr algn="l" fontAlgn="b"/>
                      <a:r>
                        <a:rPr lang="en-US" sz="1400" kern="1200" dirty="0">
                          <a:solidFill>
                            <a:srgbClr val="000000"/>
                          </a:solidFill>
                          <a:effectLst/>
                          <a:latin typeface="+mn-lt"/>
                          <a:ea typeface="Century Gothic"/>
                          <a:cs typeface="Times New Roman"/>
                        </a:rPr>
                        <a:t>The faculty and leadership have a shared vision.</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75</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There is an atmosphere of trust and mutual respect in this school.</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73</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Teachers feel comfortable raising issues and concerns that are important to them.</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73</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The school leadership consistently supports teachers.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78</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Teachers are held to high professional standards for delivering instruction.</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92</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The school leadership facilitates using data to improve student learning.</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89</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Teacher performance is assessed objectively.</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86</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Teachers receive feedback that can help them improve teaching.</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79</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Teachers in this school receive feedback about their teaching on an ongoing basis.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68</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The procedures for teacher evaluation are consistent.</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81</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Teachers in this school are evaluated by someone who is well prepared to use the district’s evaluation tool.</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85</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The school improvement team provides effective leadership at this school.</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74</a:t>
                      </a:r>
                    </a:p>
                  </a:txBody>
                  <a:tcPr marL="9525" marR="9525" marT="9525" marB="0" anchor="b"/>
                </a:tc>
              </a:tr>
              <a:tr h="436245">
                <a:tc>
                  <a:txBody>
                    <a:bodyPr/>
                    <a:lstStyle/>
                    <a:p>
                      <a:pPr algn="l" fontAlgn="b"/>
                      <a:r>
                        <a:rPr lang="en-US" sz="1400" kern="1200" dirty="0">
                          <a:solidFill>
                            <a:srgbClr val="000000"/>
                          </a:solidFill>
                          <a:effectLst/>
                          <a:latin typeface="+mn-lt"/>
                          <a:ea typeface="Century Gothic"/>
                          <a:cs typeface="Times New Roman"/>
                        </a:rPr>
                        <a:t>The faculty are recognized for accomplishments.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76</a:t>
                      </a:r>
                    </a:p>
                  </a:txBody>
                  <a:tcPr marL="9525" marR="9525" marT="9525" marB="0" anchor="b"/>
                </a:tc>
              </a:tr>
            </a:tbl>
          </a:graphicData>
        </a:graphic>
      </p:graphicFrame>
    </p:spTree>
    <p:extLst>
      <p:ext uri="{BB962C8B-B14F-4D97-AF65-F5344CB8AC3E}">
        <p14:creationId xmlns:p14="http://schemas.microsoft.com/office/powerpoint/2010/main" val="32174614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365926"/>
            <a:ext cx="8582025" cy="548640"/>
          </a:xfrm>
          <a:noFill/>
        </p:spPr>
        <p:txBody>
          <a:bodyPr/>
          <a:lstStyle/>
          <a:p>
            <a:r>
              <a:rPr lang="en-US" b="0" dirty="0">
                <a:solidFill>
                  <a:schemeClr val="accent1"/>
                </a:solidFill>
                <a:latin typeface="+mn-lt"/>
              </a:rPr>
              <a:t>Professional Development</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04674018"/>
              </p:ext>
            </p:extLst>
          </p:nvPr>
        </p:nvGraphicFramePr>
        <p:xfrm>
          <a:off x="314324" y="883034"/>
          <a:ext cx="8582026" cy="5107305"/>
        </p:xfrm>
        <a:graphic>
          <a:graphicData uri="http://schemas.openxmlformats.org/drawingml/2006/table">
            <a:tbl>
              <a:tblPr lastCol="1" bandRow="1">
                <a:tableStyleId>{6E25E649-3F16-4E02-A733-19D2CDBF48F0}</a:tableStyleId>
              </a:tblPr>
              <a:tblGrid>
                <a:gridCol w="7595332"/>
                <a:gridCol w="986694"/>
              </a:tblGrid>
              <a:tr h="558165">
                <a:tc>
                  <a:txBody>
                    <a:bodyPr/>
                    <a:lstStyle/>
                    <a:p>
                      <a:pPr algn="l" fontAlgn="b"/>
                      <a:r>
                        <a:rPr lang="en-US" sz="1600" b="0" i="0" u="none" strike="noStrike" dirty="0">
                          <a:solidFill>
                            <a:srgbClr val="000000"/>
                          </a:solidFill>
                          <a:effectLst/>
                          <a:latin typeface="+mn-lt"/>
                        </a:rPr>
                        <a:t>Sufficient resources are available for professional development in my school.</a:t>
                      </a:r>
                    </a:p>
                  </a:txBody>
                  <a:tcPr anchor="ctr"/>
                </a:tc>
                <a:tc>
                  <a:txBody>
                    <a:bodyPr/>
                    <a:lstStyle/>
                    <a:p>
                      <a:pPr algn="ctr" fontAlgn="b"/>
                      <a:r>
                        <a:rPr lang="en-US" sz="2800" b="1" u="none" strike="noStrike" kern="1200" dirty="0">
                          <a:solidFill>
                            <a:schemeClr val="lt1"/>
                          </a:solidFill>
                          <a:effectLst/>
                          <a:latin typeface="+mn-lt"/>
                          <a:ea typeface="+mn-ea"/>
                          <a:cs typeface="+mn-cs"/>
                        </a:rPr>
                        <a:t>71</a:t>
                      </a:r>
                    </a:p>
                  </a:txBody>
                  <a:tcPr anchor="ctr"/>
                </a:tc>
              </a:tr>
              <a:tr h="558165">
                <a:tc>
                  <a:txBody>
                    <a:bodyPr/>
                    <a:lstStyle/>
                    <a:p>
                      <a:pPr algn="l" fontAlgn="b"/>
                      <a:r>
                        <a:rPr lang="en-US" sz="1600" b="0" i="0" u="none" strike="noStrike" dirty="0">
                          <a:solidFill>
                            <a:srgbClr val="000000"/>
                          </a:solidFill>
                          <a:effectLst/>
                          <a:latin typeface="+mn-lt"/>
                        </a:rPr>
                        <a:t>An appropriate amount of time is provided for professional development.</a:t>
                      </a:r>
                    </a:p>
                  </a:txBody>
                  <a:tcPr anchor="ctr"/>
                </a:tc>
                <a:tc>
                  <a:txBody>
                    <a:bodyPr/>
                    <a:lstStyle/>
                    <a:p>
                      <a:pPr algn="ctr" fontAlgn="b"/>
                      <a:r>
                        <a:rPr lang="en-US" sz="2800" b="1" u="none" strike="noStrike" kern="1200" dirty="0">
                          <a:solidFill>
                            <a:schemeClr val="lt1"/>
                          </a:solidFill>
                          <a:effectLst/>
                          <a:latin typeface="+mn-lt"/>
                          <a:ea typeface="+mn-ea"/>
                          <a:cs typeface="+mn-cs"/>
                        </a:rPr>
                        <a:t>69</a:t>
                      </a:r>
                    </a:p>
                  </a:txBody>
                  <a:tcPr anchor="ctr"/>
                </a:tc>
              </a:tr>
              <a:tr h="558165">
                <a:tc>
                  <a:txBody>
                    <a:bodyPr/>
                    <a:lstStyle/>
                    <a:p>
                      <a:pPr algn="l" fontAlgn="b"/>
                      <a:r>
                        <a:rPr lang="en-US" sz="1600" b="0" i="0" u="none" strike="noStrike" dirty="0">
                          <a:solidFill>
                            <a:srgbClr val="000000"/>
                          </a:solidFill>
                          <a:effectLst/>
                          <a:latin typeface="+mn-lt"/>
                        </a:rPr>
                        <a:t>Professional development offerings are data driven.</a:t>
                      </a:r>
                    </a:p>
                  </a:txBody>
                  <a:tcPr anchor="ctr"/>
                </a:tc>
                <a:tc>
                  <a:txBody>
                    <a:bodyPr/>
                    <a:lstStyle/>
                    <a:p>
                      <a:pPr algn="ctr" fontAlgn="b"/>
                      <a:r>
                        <a:rPr lang="en-US" sz="2800" b="1" u="none" strike="noStrike" kern="1200" dirty="0">
                          <a:solidFill>
                            <a:schemeClr val="lt1"/>
                          </a:solidFill>
                          <a:effectLst/>
                          <a:latin typeface="+mn-lt"/>
                          <a:ea typeface="+mn-ea"/>
                          <a:cs typeface="+mn-cs"/>
                        </a:rPr>
                        <a:t>72</a:t>
                      </a:r>
                    </a:p>
                  </a:txBody>
                  <a:tcPr anchor="ctr"/>
                </a:tc>
              </a:tr>
              <a:tr h="558165">
                <a:tc>
                  <a:txBody>
                    <a:bodyPr/>
                    <a:lstStyle/>
                    <a:p>
                      <a:pPr algn="l" fontAlgn="b"/>
                      <a:r>
                        <a:rPr lang="en-US" sz="1600" b="0" i="0" u="none" strike="noStrike" dirty="0">
                          <a:solidFill>
                            <a:srgbClr val="000000"/>
                          </a:solidFill>
                          <a:effectLst/>
                          <a:latin typeface="+mn-lt"/>
                        </a:rPr>
                        <a:t>Professional learning opportunities are aligned with the school’s improvement plan.</a:t>
                      </a:r>
                    </a:p>
                  </a:txBody>
                  <a:tcPr anchor="ctr"/>
                </a:tc>
                <a:tc>
                  <a:txBody>
                    <a:bodyPr/>
                    <a:lstStyle/>
                    <a:p>
                      <a:pPr algn="ctr" fontAlgn="b"/>
                      <a:r>
                        <a:rPr lang="en-US" sz="2800" b="1" u="none" strike="noStrike" kern="1200" dirty="0">
                          <a:solidFill>
                            <a:schemeClr val="lt1"/>
                          </a:solidFill>
                          <a:effectLst/>
                          <a:latin typeface="+mn-lt"/>
                          <a:ea typeface="+mn-ea"/>
                          <a:cs typeface="+mn-cs"/>
                        </a:rPr>
                        <a:t>86</a:t>
                      </a:r>
                    </a:p>
                  </a:txBody>
                  <a:tcPr anchor="ctr"/>
                </a:tc>
              </a:tr>
              <a:tr h="558165">
                <a:tc>
                  <a:txBody>
                    <a:bodyPr/>
                    <a:lstStyle/>
                    <a:p>
                      <a:pPr algn="l" fontAlgn="b"/>
                      <a:r>
                        <a:rPr lang="en-US" sz="1600" b="0" i="0" u="none" strike="noStrike" dirty="0">
                          <a:solidFill>
                            <a:srgbClr val="000000"/>
                          </a:solidFill>
                          <a:effectLst/>
                          <a:latin typeface="+mn-lt"/>
                        </a:rPr>
                        <a:t>Professional development is differentiated to meet the needs of individual teachers.</a:t>
                      </a:r>
                    </a:p>
                  </a:txBody>
                  <a:tcPr anchor="ctr"/>
                </a:tc>
                <a:tc>
                  <a:txBody>
                    <a:bodyPr/>
                    <a:lstStyle/>
                    <a:p>
                      <a:pPr algn="ctr" fontAlgn="b"/>
                      <a:r>
                        <a:rPr lang="en-US" sz="2800" b="1" u="none" strike="noStrike" kern="1200" dirty="0">
                          <a:solidFill>
                            <a:schemeClr val="lt1"/>
                          </a:solidFill>
                          <a:effectLst/>
                          <a:latin typeface="+mn-lt"/>
                          <a:ea typeface="+mn-ea"/>
                          <a:cs typeface="+mn-cs"/>
                        </a:rPr>
                        <a:t>51</a:t>
                      </a:r>
                    </a:p>
                  </a:txBody>
                  <a:tcPr anchor="ctr"/>
                </a:tc>
              </a:tr>
              <a:tr h="558165">
                <a:tc>
                  <a:txBody>
                    <a:bodyPr/>
                    <a:lstStyle/>
                    <a:p>
                      <a:pPr algn="l" fontAlgn="b"/>
                      <a:r>
                        <a:rPr lang="en-US" sz="1600" b="0" i="0" u="none" strike="noStrike" dirty="0">
                          <a:solidFill>
                            <a:srgbClr val="000000"/>
                          </a:solidFill>
                          <a:effectLst/>
                          <a:latin typeface="+mn-lt"/>
                        </a:rPr>
                        <a:t>Professional development deepens teachers' content knowledge.</a:t>
                      </a:r>
                    </a:p>
                  </a:txBody>
                  <a:tcPr anchor="ctr"/>
                </a:tc>
                <a:tc>
                  <a:txBody>
                    <a:bodyPr/>
                    <a:lstStyle/>
                    <a:p>
                      <a:pPr algn="ctr" fontAlgn="b"/>
                      <a:r>
                        <a:rPr lang="en-US" sz="2800" b="1" u="none" strike="noStrike" kern="1200" dirty="0">
                          <a:solidFill>
                            <a:schemeClr val="lt1"/>
                          </a:solidFill>
                          <a:effectLst/>
                          <a:latin typeface="+mn-lt"/>
                          <a:ea typeface="+mn-ea"/>
                          <a:cs typeface="+mn-cs"/>
                        </a:rPr>
                        <a:t>62</a:t>
                      </a:r>
                    </a:p>
                  </a:txBody>
                  <a:tcPr anchor="ctr"/>
                </a:tc>
              </a:tr>
              <a:tr h="558165">
                <a:tc>
                  <a:txBody>
                    <a:bodyPr/>
                    <a:lstStyle/>
                    <a:p>
                      <a:pPr algn="l" fontAlgn="b"/>
                      <a:r>
                        <a:rPr lang="en-US" sz="1600" b="0" i="0" u="none" strike="noStrike" dirty="0">
                          <a:solidFill>
                            <a:srgbClr val="000000"/>
                          </a:solidFill>
                          <a:effectLst/>
                          <a:latin typeface="+mn-lt"/>
                        </a:rPr>
                        <a:t>Teachers are encouraged to reflect on their own practice.</a:t>
                      </a:r>
                    </a:p>
                  </a:txBody>
                  <a:tcPr anchor="ctr"/>
                </a:tc>
                <a:tc>
                  <a:txBody>
                    <a:bodyPr/>
                    <a:lstStyle/>
                    <a:p>
                      <a:pPr algn="ctr" fontAlgn="b"/>
                      <a:r>
                        <a:rPr lang="en-US" sz="2800" b="1" u="none" strike="noStrike" kern="1200" dirty="0">
                          <a:solidFill>
                            <a:schemeClr val="lt1"/>
                          </a:solidFill>
                          <a:effectLst/>
                          <a:latin typeface="+mn-lt"/>
                          <a:ea typeface="+mn-ea"/>
                          <a:cs typeface="+mn-cs"/>
                        </a:rPr>
                        <a:t>89</a:t>
                      </a:r>
                    </a:p>
                  </a:txBody>
                  <a:tcPr anchor="ctr"/>
                </a:tc>
              </a:tr>
              <a:tr h="558165">
                <a:tc>
                  <a:txBody>
                    <a:bodyPr/>
                    <a:lstStyle/>
                    <a:p>
                      <a:pPr algn="l" fontAlgn="b"/>
                      <a:r>
                        <a:rPr lang="en-US" sz="1600" b="0" i="0" u="none" strike="noStrike" dirty="0">
                          <a:solidFill>
                            <a:srgbClr val="000000"/>
                          </a:solidFill>
                          <a:effectLst/>
                          <a:latin typeface="+mn-lt"/>
                        </a:rPr>
                        <a:t>In this school, follow up is provided from professional development.</a:t>
                      </a:r>
                    </a:p>
                  </a:txBody>
                  <a:tcPr anchor="ctr"/>
                </a:tc>
                <a:tc>
                  <a:txBody>
                    <a:bodyPr/>
                    <a:lstStyle/>
                    <a:p>
                      <a:pPr algn="ctr" fontAlgn="b"/>
                      <a:r>
                        <a:rPr lang="en-US" sz="2800" b="1" u="none" strike="noStrike" kern="1200" dirty="0">
                          <a:solidFill>
                            <a:schemeClr val="lt1"/>
                          </a:solidFill>
                          <a:effectLst/>
                          <a:latin typeface="+mn-lt"/>
                          <a:ea typeface="+mn-ea"/>
                          <a:cs typeface="+mn-cs"/>
                        </a:rPr>
                        <a:t>60</a:t>
                      </a:r>
                    </a:p>
                  </a:txBody>
                  <a:tcPr anchor="ctr"/>
                </a:tc>
              </a:tr>
              <a:tr h="558165">
                <a:tc>
                  <a:txBody>
                    <a:bodyPr/>
                    <a:lstStyle/>
                    <a:p>
                      <a:pPr algn="l" fontAlgn="b"/>
                      <a:r>
                        <a:rPr lang="en-US" sz="1600" b="0" i="0" u="none" strike="noStrike" dirty="0">
                          <a:solidFill>
                            <a:srgbClr val="000000"/>
                          </a:solidFill>
                          <a:effectLst/>
                          <a:latin typeface="+mn-lt"/>
                        </a:rPr>
                        <a:t>Professional development provides ongoing opportunities for teachers to work with colleagues to refine teaching practices.</a:t>
                      </a:r>
                    </a:p>
                  </a:txBody>
                  <a:tcPr anchor="ctr"/>
                </a:tc>
                <a:tc>
                  <a:txBody>
                    <a:bodyPr/>
                    <a:lstStyle/>
                    <a:p>
                      <a:pPr algn="ctr" fontAlgn="b"/>
                      <a:r>
                        <a:rPr lang="en-US" sz="2800" b="1" u="none" strike="noStrike" kern="1200" dirty="0">
                          <a:solidFill>
                            <a:schemeClr val="lt1"/>
                          </a:solidFill>
                          <a:effectLst/>
                          <a:latin typeface="+mn-lt"/>
                          <a:ea typeface="+mn-ea"/>
                          <a:cs typeface="+mn-cs"/>
                        </a:rPr>
                        <a:t>70</a:t>
                      </a:r>
                    </a:p>
                  </a:txBody>
                  <a:tcPr anchor="ctr"/>
                </a:tc>
              </a:tr>
            </a:tbl>
          </a:graphicData>
        </a:graphic>
      </p:graphicFrame>
    </p:spTree>
    <p:extLst>
      <p:ext uri="{BB962C8B-B14F-4D97-AF65-F5344CB8AC3E}">
        <p14:creationId xmlns:p14="http://schemas.microsoft.com/office/powerpoint/2010/main" val="26669492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0" dirty="0" smtClean="0">
                <a:solidFill>
                  <a:schemeClr val="accent1"/>
                </a:solidFill>
                <a:latin typeface="+mn-lt"/>
              </a:rPr>
              <a:t>Professional Development (cont.)</a:t>
            </a:r>
            <a:endParaRPr lang="en-US" b="0" dirty="0">
              <a:solidFill>
                <a:schemeClr val="accent1"/>
              </a:solidFill>
              <a:latin typeface="+mn-lt"/>
            </a:endParaRPr>
          </a:p>
        </p:txBody>
      </p:sp>
      <p:sp>
        <p:nvSpPr>
          <p:cNvPr id="8" name="Content Placeholder 7"/>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36402785"/>
              </p:ext>
            </p:extLst>
          </p:nvPr>
        </p:nvGraphicFramePr>
        <p:xfrm>
          <a:off x="314324" y="1701800"/>
          <a:ext cx="8582026" cy="2316480"/>
        </p:xfrm>
        <a:graphic>
          <a:graphicData uri="http://schemas.openxmlformats.org/drawingml/2006/table">
            <a:tbl>
              <a:tblPr lastCol="1" bandRow="1">
                <a:tableStyleId>{6E25E649-3F16-4E02-A733-19D2CDBF48F0}</a:tableStyleId>
              </a:tblPr>
              <a:tblGrid>
                <a:gridCol w="7595332"/>
                <a:gridCol w="986694"/>
              </a:tblGrid>
              <a:tr h="558165">
                <a:tc>
                  <a:txBody>
                    <a:bodyPr/>
                    <a:lstStyle/>
                    <a:p>
                      <a:pPr algn="l" fontAlgn="b"/>
                      <a:r>
                        <a:rPr lang="en-US" sz="1600" b="0" i="0" u="none" strike="noStrike" dirty="0">
                          <a:solidFill>
                            <a:srgbClr val="000000"/>
                          </a:solidFill>
                          <a:effectLst/>
                          <a:latin typeface="+mn-lt"/>
                        </a:rPr>
                        <a:t>Professional development is evaluated and results are communicated to teachers.</a:t>
                      </a:r>
                    </a:p>
                  </a:txBody>
                  <a:tcPr anchor="ctr"/>
                </a:tc>
                <a:tc>
                  <a:txBody>
                    <a:bodyPr/>
                    <a:lstStyle/>
                    <a:p>
                      <a:pPr algn="ctr" fontAlgn="b"/>
                      <a:r>
                        <a:rPr lang="en-US" sz="2800" b="1" u="none" strike="noStrike" kern="1200" dirty="0">
                          <a:solidFill>
                            <a:schemeClr val="lt1"/>
                          </a:solidFill>
                          <a:effectLst/>
                          <a:latin typeface="+mn-lt"/>
                          <a:ea typeface="+mn-ea"/>
                          <a:cs typeface="+mn-cs"/>
                        </a:rPr>
                        <a:t>46</a:t>
                      </a:r>
                    </a:p>
                  </a:txBody>
                  <a:tcPr anchor="ctr"/>
                </a:tc>
              </a:tr>
              <a:tr h="558165">
                <a:tc>
                  <a:txBody>
                    <a:bodyPr/>
                    <a:lstStyle/>
                    <a:p>
                      <a:pPr algn="l" fontAlgn="b"/>
                      <a:r>
                        <a:rPr lang="en-US" sz="1600" b="0" i="0" u="none" strike="noStrike" dirty="0">
                          <a:solidFill>
                            <a:srgbClr val="000000"/>
                          </a:solidFill>
                          <a:effectLst/>
                          <a:latin typeface="+mn-lt"/>
                        </a:rPr>
                        <a:t>Professional development enhances teachers' ability to implement instructional strategies that meet diverse student learning needs.</a:t>
                      </a:r>
                    </a:p>
                  </a:txBody>
                  <a:tcPr anchor="ctr"/>
                </a:tc>
                <a:tc>
                  <a:txBody>
                    <a:bodyPr/>
                    <a:lstStyle/>
                    <a:p>
                      <a:pPr algn="ctr" fontAlgn="b"/>
                      <a:r>
                        <a:rPr lang="en-US" sz="2800" b="1" u="none" strike="noStrike" kern="1200" dirty="0">
                          <a:solidFill>
                            <a:schemeClr val="lt1"/>
                          </a:solidFill>
                          <a:effectLst/>
                          <a:latin typeface="+mn-lt"/>
                          <a:ea typeface="+mn-ea"/>
                          <a:cs typeface="+mn-cs"/>
                        </a:rPr>
                        <a:t>75</a:t>
                      </a:r>
                    </a:p>
                  </a:txBody>
                  <a:tcPr anchor="ctr"/>
                </a:tc>
              </a:tr>
              <a:tr h="558165">
                <a:tc>
                  <a:txBody>
                    <a:bodyPr/>
                    <a:lstStyle/>
                    <a:p>
                      <a:pPr algn="l" fontAlgn="b"/>
                      <a:r>
                        <a:rPr lang="en-US" sz="1600" b="0" i="0" u="none" strike="noStrike" dirty="0">
                          <a:solidFill>
                            <a:srgbClr val="000000"/>
                          </a:solidFill>
                          <a:effectLst/>
                          <a:latin typeface="+mn-lt"/>
                        </a:rPr>
                        <a:t>Professional development enhances teachers' abilities to improve student learning.</a:t>
                      </a:r>
                    </a:p>
                  </a:txBody>
                  <a:tcPr anchor="ctr"/>
                </a:tc>
                <a:tc>
                  <a:txBody>
                    <a:bodyPr/>
                    <a:lstStyle/>
                    <a:p>
                      <a:pPr algn="ctr" fontAlgn="b"/>
                      <a:r>
                        <a:rPr lang="en-US" sz="2800" b="1" u="none" strike="noStrike" kern="1200" dirty="0">
                          <a:solidFill>
                            <a:schemeClr val="lt1"/>
                          </a:solidFill>
                          <a:effectLst/>
                          <a:latin typeface="+mn-lt"/>
                          <a:ea typeface="+mn-ea"/>
                          <a:cs typeface="+mn-cs"/>
                        </a:rPr>
                        <a:t>80</a:t>
                      </a:r>
                    </a:p>
                  </a:txBody>
                  <a:tcPr anchor="ctr"/>
                </a:tc>
              </a:tr>
              <a:tr h="558165">
                <a:tc>
                  <a:txBody>
                    <a:bodyPr/>
                    <a:lstStyle/>
                    <a:p>
                      <a:pPr algn="l" fontAlgn="b"/>
                      <a:r>
                        <a:rPr lang="en-US" sz="1600" b="0" i="0" u="none" strike="noStrike" dirty="0">
                          <a:solidFill>
                            <a:srgbClr val="000000"/>
                          </a:solidFill>
                          <a:effectLst/>
                          <a:latin typeface="+mn-lt"/>
                        </a:rPr>
                        <a:t>Professional development in this school supports teachers in developing formative assessments aligned to standards.</a:t>
                      </a:r>
                    </a:p>
                  </a:txBody>
                  <a:tcPr anchor="ctr"/>
                </a:tc>
                <a:tc>
                  <a:txBody>
                    <a:bodyPr/>
                    <a:lstStyle/>
                    <a:p>
                      <a:pPr algn="ctr" fontAlgn="b"/>
                      <a:r>
                        <a:rPr lang="en-US" sz="2800" b="1" u="none" strike="noStrike" kern="1200" dirty="0">
                          <a:solidFill>
                            <a:schemeClr val="lt1"/>
                          </a:solidFill>
                          <a:effectLst/>
                          <a:latin typeface="+mn-lt"/>
                          <a:ea typeface="+mn-ea"/>
                          <a:cs typeface="+mn-cs"/>
                        </a:rPr>
                        <a:t>66</a:t>
                      </a:r>
                    </a:p>
                  </a:txBody>
                  <a:tcPr anchor="ctr"/>
                </a:tc>
              </a:tr>
            </a:tbl>
          </a:graphicData>
        </a:graphic>
      </p:graphicFrame>
    </p:spTree>
    <p:extLst>
      <p:ext uri="{BB962C8B-B14F-4D97-AF65-F5344CB8AC3E}">
        <p14:creationId xmlns:p14="http://schemas.microsoft.com/office/powerpoint/2010/main" val="2133637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5300" y="4542367"/>
            <a:ext cx="6578600" cy="1076725"/>
          </a:xfrm>
        </p:spPr>
        <p:txBody>
          <a:bodyPr/>
          <a:lstStyle/>
          <a:p>
            <a:pPr algn="l"/>
            <a:r>
              <a:rPr lang="en-US" dirty="0" smtClean="0">
                <a:solidFill>
                  <a:srgbClr val="863094"/>
                </a:solidFill>
                <a:latin typeface="+mn-lt"/>
              </a:rPr>
              <a:t>TELL Survey Background</a:t>
            </a:r>
            <a:endParaRPr lang="en-US" dirty="0">
              <a:solidFill>
                <a:srgbClr val="863094"/>
              </a:solidFill>
              <a:latin typeface="+mn-lt"/>
            </a:endParaRPr>
          </a:p>
        </p:txBody>
      </p:sp>
      <p:pic>
        <p:nvPicPr>
          <p:cNvPr id="5" name="Picture 4" descr="Screen Shot 2016-04-30 at 7.08.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8426">
            <a:off x="5211472" y="371206"/>
            <a:ext cx="3353494" cy="4309321"/>
          </a:xfrm>
          <a:prstGeom prst="rect">
            <a:avLst/>
          </a:prstGeom>
        </p:spPr>
      </p:pic>
      <p:pic>
        <p:nvPicPr>
          <p:cNvPr id="4" name="Picture 3"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extLst>
      <p:ext uri="{BB962C8B-B14F-4D97-AF65-F5344CB8AC3E}">
        <p14:creationId xmlns:p14="http://schemas.microsoft.com/office/powerpoint/2010/main" val="65251161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381692"/>
            <a:ext cx="8582025" cy="548640"/>
          </a:xfrm>
          <a:noFill/>
        </p:spPr>
        <p:txBody>
          <a:bodyPr/>
          <a:lstStyle/>
          <a:p>
            <a:r>
              <a:rPr lang="en-US" b="0" dirty="0">
                <a:latin typeface="+mn-lt"/>
              </a:rPr>
              <a:t>Instructional Practices and Support</a:t>
            </a: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9070134"/>
              </p:ext>
            </p:extLst>
          </p:nvPr>
        </p:nvGraphicFramePr>
        <p:xfrm>
          <a:off x="314324" y="1197967"/>
          <a:ext cx="8582026" cy="4968729"/>
        </p:xfrm>
        <a:graphic>
          <a:graphicData uri="http://schemas.openxmlformats.org/drawingml/2006/table">
            <a:tbl>
              <a:tblPr lastCol="1" bandRow="1">
                <a:tableStyleId>{6E25E649-3F16-4E02-A733-19D2CDBF48F0}</a:tableStyleId>
              </a:tblPr>
              <a:tblGrid>
                <a:gridCol w="7595332"/>
                <a:gridCol w="986694"/>
              </a:tblGrid>
              <a:tr h="693517">
                <a:tc>
                  <a:txBody>
                    <a:bodyPr/>
                    <a:lstStyle/>
                    <a:p>
                      <a:pPr algn="l" fontAlgn="b"/>
                      <a:r>
                        <a:rPr lang="en-US" sz="1800" b="0" i="0" u="none" strike="noStrike" kern="1200" dirty="0">
                          <a:solidFill>
                            <a:srgbClr val="000000"/>
                          </a:solidFill>
                          <a:effectLst/>
                          <a:latin typeface="Arial, Helvetica, sans-serif"/>
                          <a:ea typeface="+mn-ea"/>
                          <a:cs typeface="+mn-cs"/>
                        </a:rPr>
                        <a:t>State assessment data are available in time to impact instructional practices.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31</a:t>
                      </a:r>
                    </a:p>
                  </a:txBody>
                  <a:tcPr marL="9525" marR="9525" marT="9525" marB="0" anchor="ctr"/>
                </a:tc>
              </a:tr>
              <a:tr h="772510">
                <a:tc>
                  <a:txBody>
                    <a:bodyPr/>
                    <a:lstStyle/>
                    <a:p>
                      <a:pPr algn="l" fontAlgn="b"/>
                      <a:r>
                        <a:rPr lang="en-US" sz="1800" b="0" i="0" u="none" strike="noStrike" kern="1200" dirty="0">
                          <a:solidFill>
                            <a:srgbClr val="000000"/>
                          </a:solidFill>
                          <a:effectLst/>
                          <a:latin typeface="Arial, Helvetica, sans-serif"/>
                          <a:ea typeface="+mn-ea"/>
                          <a:cs typeface="+mn-cs"/>
                        </a:rPr>
                        <a:t>Local assessment data are available in time to impact instructional practices.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75</a:t>
                      </a:r>
                    </a:p>
                  </a:txBody>
                  <a:tcPr marL="9525" marR="9525" marT="9525" marB="0" anchor="ctr"/>
                </a:tc>
              </a:tr>
              <a:tr h="576820">
                <a:tc>
                  <a:txBody>
                    <a:bodyPr/>
                    <a:lstStyle/>
                    <a:p>
                      <a:pPr algn="l" fontAlgn="b"/>
                      <a:r>
                        <a:rPr lang="en-US" sz="1800" b="0" i="0" u="none" strike="noStrike" kern="1200" dirty="0">
                          <a:solidFill>
                            <a:srgbClr val="000000"/>
                          </a:solidFill>
                          <a:effectLst/>
                          <a:latin typeface="Arial, Helvetica, sans-serif"/>
                          <a:ea typeface="+mn-ea"/>
                          <a:cs typeface="+mn-cs"/>
                        </a:rPr>
                        <a:t>Teachers use assessment data to inform their instruction.</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87</a:t>
                      </a:r>
                    </a:p>
                  </a:txBody>
                  <a:tcPr marL="9525" marR="9525" marT="9525" marB="0" anchor="ctr"/>
                </a:tc>
              </a:tr>
              <a:tr h="646387">
                <a:tc>
                  <a:txBody>
                    <a:bodyPr/>
                    <a:lstStyle/>
                    <a:p>
                      <a:pPr algn="l" fontAlgn="b"/>
                      <a:r>
                        <a:rPr lang="en-US" sz="1800" b="0" i="0" u="none" strike="noStrike" kern="1200" dirty="0">
                          <a:solidFill>
                            <a:srgbClr val="000000"/>
                          </a:solidFill>
                          <a:effectLst/>
                          <a:latin typeface="Arial, Helvetica, sans-serif"/>
                          <a:ea typeface="+mn-ea"/>
                          <a:cs typeface="+mn-cs"/>
                        </a:rPr>
                        <a:t>The curriculum taught in this school is aligned with state-based standards.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92</a:t>
                      </a:r>
                    </a:p>
                  </a:txBody>
                  <a:tcPr marL="9525" marR="9525" marT="9525" marB="0" anchor="ctr"/>
                </a:tc>
              </a:tr>
              <a:tr h="832485">
                <a:tc>
                  <a:txBody>
                    <a:bodyPr/>
                    <a:lstStyle/>
                    <a:p>
                      <a:pPr algn="l" fontAlgn="b"/>
                      <a:r>
                        <a:rPr lang="en-US" sz="1800" b="0" i="0" u="none" strike="noStrike" kern="1200" dirty="0">
                          <a:solidFill>
                            <a:srgbClr val="000000"/>
                          </a:solidFill>
                          <a:effectLst/>
                          <a:latin typeface="Arial, Helvetica, sans-serif"/>
                          <a:ea typeface="+mn-ea"/>
                          <a:cs typeface="+mn-cs"/>
                        </a:rPr>
                        <a:t>Teachers work in professional learning communities or cluster groups to develop and align instructional practices.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87</a:t>
                      </a:r>
                    </a:p>
                  </a:txBody>
                  <a:tcPr marL="9525" marR="9525" marT="9525" marB="0" anchor="ctr"/>
                </a:tc>
              </a:tr>
              <a:tr h="832485">
                <a:tc>
                  <a:txBody>
                    <a:bodyPr/>
                    <a:lstStyle/>
                    <a:p>
                      <a:pPr algn="l" fontAlgn="b"/>
                      <a:r>
                        <a:rPr lang="en-US" sz="1800" b="0" i="0" u="none" strike="noStrike" kern="1200" dirty="0">
                          <a:solidFill>
                            <a:srgbClr val="000000"/>
                          </a:solidFill>
                          <a:effectLst/>
                          <a:latin typeface="Arial, Helvetica, sans-serif"/>
                          <a:ea typeface="+mn-ea"/>
                          <a:cs typeface="+mn-cs"/>
                        </a:rPr>
                        <a:t>Provided supports (i.e. instructional coaching, professional learning communities, etc.) translate to improvements in instructional practices by teachers.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79</a:t>
                      </a:r>
                    </a:p>
                  </a:txBody>
                  <a:tcPr marL="9525" marR="9525" marT="9525" marB="0" anchor="ctr"/>
                </a:tc>
              </a:tr>
              <a:tr h="614525">
                <a:tc>
                  <a:txBody>
                    <a:bodyPr/>
                    <a:lstStyle/>
                    <a:p>
                      <a:pPr algn="l" fontAlgn="b"/>
                      <a:r>
                        <a:rPr lang="en-US" sz="1800" b="0" i="0" u="none" strike="noStrike" kern="1200" dirty="0">
                          <a:solidFill>
                            <a:srgbClr val="000000"/>
                          </a:solidFill>
                          <a:effectLst/>
                          <a:latin typeface="Arial, Helvetica, sans-serif"/>
                          <a:ea typeface="+mn-ea"/>
                          <a:cs typeface="+mn-cs"/>
                        </a:rPr>
                        <a:t>Teachers are encouraged to try new things to improve instruction.</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90</a:t>
                      </a:r>
                    </a:p>
                  </a:txBody>
                  <a:tcPr marL="9525" marR="9525" marT="9525" marB="0" anchor="ctr"/>
                </a:tc>
              </a:tr>
            </a:tbl>
          </a:graphicData>
        </a:graphic>
      </p:graphicFrame>
    </p:spTree>
    <p:extLst>
      <p:ext uri="{BB962C8B-B14F-4D97-AF65-F5344CB8AC3E}">
        <p14:creationId xmlns:p14="http://schemas.microsoft.com/office/powerpoint/2010/main" val="18239089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14325" y="381692"/>
            <a:ext cx="8582025" cy="548640"/>
          </a:xfrm>
          <a:noFill/>
        </p:spPr>
        <p:txBody>
          <a:bodyPr/>
          <a:lstStyle/>
          <a:p>
            <a:r>
              <a:rPr lang="en-US" b="0" dirty="0">
                <a:latin typeface="+mn-lt"/>
              </a:rPr>
              <a:t>Instructional Practices and </a:t>
            </a:r>
            <a:r>
              <a:rPr lang="en-US" b="0" dirty="0" smtClean="0">
                <a:latin typeface="+mn-lt"/>
              </a:rPr>
              <a:t>Support (cont.)</a:t>
            </a:r>
            <a:endParaRPr lang="en-US" b="0" dirty="0">
              <a:latin typeface="+mn-lt"/>
            </a:endParaRPr>
          </a:p>
        </p:txBody>
      </p:sp>
      <p:sp>
        <p:nvSpPr>
          <p:cNvPr id="11" name="Content Placeholder 10"/>
          <p:cNvSpPr>
            <a:spLocks noGrp="1"/>
          </p:cNvSpPr>
          <p:nvPr>
            <p:ph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Copyright © 2016 New Teacher Center. All Rights Reserved.</a:t>
            </a:r>
            <a:endParaRPr lang="en-US" dirty="0" smtClean="0"/>
          </a:p>
        </p:txBody>
      </p:sp>
      <p:sp>
        <p:nvSpPr>
          <p:cNvPr id="4" name="Slide Number Placeholder 3"/>
          <p:cNvSpPr>
            <a:spLocks noGrp="1"/>
          </p:cNvSpPr>
          <p:nvPr>
            <p:ph type="sldNum" sz="quarter" idx="12"/>
          </p:nvPr>
        </p:nvSpPr>
        <p:spPr/>
        <p:txBody>
          <a:bodyPr/>
          <a:lstStyle/>
          <a:p>
            <a:fld id="{9429405C-AD16-2F4E-93D7-0A4B71FF3AA9}" type="slidenum">
              <a:rPr lang="en-US" smtClean="0"/>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12296631"/>
              </p:ext>
            </p:extLst>
          </p:nvPr>
        </p:nvGraphicFramePr>
        <p:xfrm>
          <a:off x="314324" y="1307478"/>
          <a:ext cx="8582026" cy="5048873"/>
        </p:xfrm>
        <a:graphic>
          <a:graphicData uri="http://schemas.openxmlformats.org/drawingml/2006/table">
            <a:tbl>
              <a:tblPr lastCol="1" bandRow="1">
                <a:tableStyleId>{6E25E649-3F16-4E02-A733-19D2CDBF48F0}</a:tableStyleId>
              </a:tblPr>
              <a:tblGrid>
                <a:gridCol w="7595332"/>
                <a:gridCol w="986694"/>
              </a:tblGrid>
              <a:tr h="709284">
                <a:tc>
                  <a:txBody>
                    <a:bodyPr/>
                    <a:lstStyle/>
                    <a:p>
                      <a:pPr algn="l" fontAlgn="b"/>
                      <a:r>
                        <a:rPr lang="en-US" sz="1800" b="0" i="0" u="none" strike="noStrike" kern="1200" dirty="0">
                          <a:solidFill>
                            <a:srgbClr val="000000"/>
                          </a:solidFill>
                          <a:effectLst/>
                          <a:latin typeface="Arial, Helvetica, sans-serif"/>
                          <a:ea typeface="+mn-ea"/>
                          <a:cs typeface="+mn-cs"/>
                        </a:rPr>
                        <a:t>Teachers are assigned classes that maximize their likelihood of success with students.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63</a:t>
                      </a:r>
                    </a:p>
                  </a:txBody>
                  <a:tcPr marL="9525" marR="9525" marT="9525" marB="0" anchor="ctr"/>
                </a:tc>
              </a:tr>
              <a:tr h="832485">
                <a:tc>
                  <a:txBody>
                    <a:bodyPr/>
                    <a:lstStyle/>
                    <a:p>
                      <a:pPr algn="l" fontAlgn="b"/>
                      <a:r>
                        <a:rPr lang="en-US" sz="1800" b="0" i="0" u="none" strike="noStrike" kern="1200" dirty="0">
                          <a:solidFill>
                            <a:srgbClr val="000000"/>
                          </a:solidFill>
                          <a:effectLst/>
                          <a:latin typeface="Arial, Helvetica, sans-serif"/>
                          <a:ea typeface="+mn-ea"/>
                          <a:cs typeface="+mn-cs"/>
                        </a:rPr>
                        <a:t>Teachers have autonomy to make decisions about instructional delivery (i.e. pacing, materials and pedagogy).</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80</a:t>
                      </a:r>
                    </a:p>
                  </a:txBody>
                  <a:tcPr marL="9525" marR="9525" marT="9525" marB="0" anchor="ctr"/>
                </a:tc>
              </a:tr>
              <a:tr h="696770">
                <a:tc>
                  <a:txBody>
                    <a:bodyPr/>
                    <a:lstStyle/>
                    <a:p>
                      <a:pPr algn="l" fontAlgn="b"/>
                      <a:r>
                        <a:rPr lang="en-US" sz="1800" b="0" i="0" u="none" strike="noStrike" kern="1200" dirty="0">
                          <a:solidFill>
                            <a:srgbClr val="000000"/>
                          </a:solidFill>
                          <a:effectLst/>
                          <a:latin typeface="Arial, Helvetica, sans-serif"/>
                          <a:ea typeface="+mn-ea"/>
                          <a:cs typeface="+mn-cs"/>
                        </a:rPr>
                        <a:t>Teachers believe almost every student has the potential to do well on assignments.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90</a:t>
                      </a:r>
                    </a:p>
                  </a:txBody>
                  <a:tcPr marL="9525" marR="9525" marT="9525" marB="0" anchor="ctr"/>
                </a:tc>
              </a:tr>
              <a:tr h="551793">
                <a:tc>
                  <a:txBody>
                    <a:bodyPr/>
                    <a:lstStyle/>
                    <a:p>
                      <a:pPr algn="l" fontAlgn="b"/>
                      <a:r>
                        <a:rPr lang="en-US" sz="1800" b="0" i="0" u="none" strike="noStrike" kern="1200" dirty="0">
                          <a:solidFill>
                            <a:srgbClr val="000000"/>
                          </a:solidFill>
                          <a:effectLst/>
                          <a:latin typeface="Arial, Helvetica, sans-serif"/>
                          <a:ea typeface="+mn-ea"/>
                          <a:cs typeface="+mn-cs"/>
                        </a:rPr>
                        <a:t>Teachers believe what is taught will make a difference in students’ lives.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94</a:t>
                      </a:r>
                    </a:p>
                  </a:txBody>
                  <a:tcPr marL="9525" marR="9525" marT="9525" marB="0" anchor="ctr"/>
                </a:tc>
              </a:tr>
              <a:tr h="457200">
                <a:tc>
                  <a:txBody>
                    <a:bodyPr/>
                    <a:lstStyle/>
                    <a:p>
                      <a:pPr algn="l" fontAlgn="b"/>
                      <a:r>
                        <a:rPr lang="en-US" sz="1800" b="0" i="0" u="none" strike="noStrike" kern="1200" dirty="0">
                          <a:solidFill>
                            <a:srgbClr val="000000"/>
                          </a:solidFill>
                          <a:effectLst/>
                          <a:latin typeface="Arial, Helvetica, sans-serif"/>
                          <a:ea typeface="+mn-ea"/>
                          <a:cs typeface="+mn-cs"/>
                        </a:rPr>
                        <a:t>Teachers require students to work hard.</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93</a:t>
                      </a:r>
                    </a:p>
                  </a:txBody>
                  <a:tcPr marL="9525" marR="9525" marT="9525" marB="0" anchor="ctr"/>
                </a:tc>
              </a:tr>
              <a:tr h="652890">
                <a:tc>
                  <a:txBody>
                    <a:bodyPr/>
                    <a:lstStyle/>
                    <a:p>
                      <a:pPr algn="l" fontAlgn="b"/>
                      <a:r>
                        <a:rPr lang="en-US" sz="1800" b="0" i="0" u="none" strike="noStrike" kern="1200" dirty="0">
                          <a:solidFill>
                            <a:srgbClr val="000000"/>
                          </a:solidFill>
                          <a:effectLst/>
                          <a:latin typeface="Arial, Helvetica, sans-serif"/>
                          <a:ea typeface="+mn-ea"/>
                          <a:cs typeface="+mn-cs"/>
                        </a:rPr>
                        <a:t>Teachers collaborate to achieve consistency on how student work is assessed.</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80</a:t>
                      </a:r>
                    </a:p>
                  </a:txBody>
                  <a:tcPr marL="9525" marR="9525" marT="9525" marB="0" anchor="ctr"/>
                </a:tc>
              </a:tr>
              <a:tr h="404057">
                <a:tc>
                  <a:txBody>
                    <a:bodyPr/>
                    <a:lstStyle/>
                    <a:p>
                      <a:pPr algn="l" fontAlgn="b"/>
                      <a:r>
                        <a:rPr lang="en-US" sz="1800" b="0" i="0" u="none" strike="noStrike" kern="1200" dirty="0">
                          <a:solidFill>
                            <a:srgbClr val="000000"/>
                          </a:solidFill>
                          <a:effectLst/>
                          <a:latin typeface="Arial, Helvetica, sans-serif"/>
                          <a:ea typeface="+mn-ea"/>
                          <a:cs typeface="+mn-cs"/>
                        </a:rPr>
                        <a:t>Teachers know what students learn in each of their classes.</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75</a:t>
                      </a:r>
                    </a:p>
                  </a:txBody>
                  <a:tcPr marL="9525" marR="9525" marT="9525" marB="0" anchor="ctr"/>
                </a:tc>
              </a:tr>
              <a:tr h="712207">
                <a:tc>
                  <a:txBody>
                    <a:bodyPr/>
                    <a:lstStyle/>
                    <a:p>
                      <a:pPr algn="l" fontAlgn="b"/>
                      <a:r>
                        <a:rPr lang="en-US" sz="1800" b="0" i="0" u="none" strike="noStrike" kern="1200" dirty="0">
                          <a:solidFill>
                            <a:srgbClr val="000000"/>
                          </a:solidFill>
                          <a:effectLst/>
                          <a:latin typeface="Arial, Helvetica, sans-serif"/>
                          <a:ea typeface="+mn-ea"/>
                          <a:cs typeface="+mn-cs"/>
                        </a:rPr>
                        <a:t>Teachers have knowledge of the content covered and instructional methods used by other teachers at this school.</a:t>
                      </a:r>
                    </a:p>
                  </a:txBody>
                  <a:tcPr marL="9525" marR="9525" marT="9525" marB="0" anchor="ctr"/>
                </a:tc>
                <a:tc>
                  <a:txBody>
                    <a:bodyPr/>
                    <a:lstStyle/>
                    <a:p>
                      <a:pPr algn="ctr" fontAlgn="b"/>
                      <a:r>
                        <a:rPr lang="en-US" sz="2800" b="1" u="none" strike="noStrike" kern="1200" dirty="0">
                          <a:solidFill>
                            <a:schemeClr val="lt1"/>
                          </a:solidFill>
                          <a:effectLst/>
                          <a:latin typeface="+mn-lt"/>
                          <a:ea typeface="+mn-ea"/>
                          <a:cs typeface="+mn-cs"/>
                        </a:rPr>
                        <a:t>68</a:t>
                      </a:r>
                    </a:p>
                  </a:txBody>
                  <a:tcPr marL="9525" marR="9525" marT="9525" marB="0" anchor="ctr"/>
                </a:tc>
              </a:tr>
            </a:tbl>
          </a:graphicData>
        </a:graphic>
      </p:graphicFrame>
    </p:spTree>
    <p:extLst>
      <p:ext uri="{BB962C8B-B14F-4D97-AF65-F5344CB8AC3E}">
        <p14:creationId xmlns:p14="http://schemas.microsoft.com/office/powerpoint/2010/main" val="26504035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014" y="1777546"/>
            <a:ext cx="8604747" cy="1470025"/>
          </a:xfrm>
        </p:spPr>
        <p:txBody>
          <a:bodyPr>
            <a:noAutofit/>
          </a:bodyPr>
          <a:lstStyle/>
          <a:p>
            <a:r>
              <a:rPr lang="en-US" sz="3200" b="0" dirty="0" smtClean="0"/>
              <a:t>The TELL survey is a voluntary, anonymous, online survey taken by teachers and building level licensed administrators and staff. </a:t>
            </a:r>
            <a:endParaRPr lang="en-US" sz="3200" b="0" dirty="0"/>
          </a:p>
        </p:txBody>
      </p:sp>
      <p:sp>
        <p:nvSpPr>
          <p:cNvPr id="5" name="Subtitle 4"/>
          <p:cNvSpPr>
            <a:spLocks noGrp="1"/>
          </p:cNvSpPr>
          <p:nvPr>
            <p:ph type="subTitle" idx="1"/>
          </p:nvPr>
        </p:nvSpPr>
        <p:spPr>
          <a:xfrm>
            <a:off x="1070429" y="3247571"/>
            <a:ext cx="6701971" cy="3066143"/>
          </a:xfrm>
        </p:spPr>
        <p:txBody>
          <a:bodyPr>
            <a:normAutofit fontScale="92500" lnSpcReduction="20000"/>
          </a:bodyPr>
          <a:lstStyle/>
          <a:p>
            <a:endParaRPr lang="en-US" dirty="0" smtClean="0"/>
          </a:p>
          <a:p>
            <a:pPr algn="l"/>
            <a:r>
              <a:rPr lang="en-US" sz="2800" dirty="0" smtClean="0">
                <a:solidFill>
                  <a:schemeClr val="tx1"/>
                </a:solidFill>
                <a:latin typeface="+mj-lt"/>
              </a:rPr>
              <a:t>The acronym TELL stands for: </a:t>
            </a:r>
          </a:p>
          <a:p>
            <a:pPr algn="l"/>
            <a:r>
              <a:rPr lang="en-US" sz="4000" dirty="0" smtClean="0">
                <a:solidFill>
                  <a:srgbClr val="863094"/>
                </a:solidFill>
                <a:latin typeface="+mj-lt"/>
              </a:rPr>
              <a:t>	T</a:t>
            </a:r>
            <a:r>
              <a:rPr lang="en-US" sz="2800" dirty="0" smtClean="0">
                <a:solidFill>
                  <a:schemeClr val="tx1"/>
                </a:solidFill>
                <a:latin typeface="+mj-lt"/>
              </a:rPr>
              <a:t>eaching, </a:t>
            </a:r>
          </a:p>
          <a:p>
            <a:pPr algn="l"/>
            <a:r>
              <a:rPr lang="en-US" sz="4000" dirty="0" smtClean="0">
                <a:solidFill>
                  <a:schemeClr val="accent1"/>
                </a:solidFill>
                <a:latin typeface="+mj-lt"/>
              </a:rPr>
              <a:t>	E</a:t>
            </a:r>
            <a:r>
              <a:rPr lang="en-US" sz="2800" dirty="0" smtClean="0">
                <a:solidFill>
                  <a:schemeClr val="tx1"/>
                </a:solidFill>
                <a:latin typeface="+mj-lt"/>
              </a:rPr>
              <a:t>mpowering, </a:t>
            </a:r>
          </a:p>
          <a:p>
            <a:pPr algn="l"/>
            <a:r>
              <a:rPr lang="en-US" sz="4000" dirty="0" smtClean="0">
                <a:solidFill>
                  <a:srgbClr val="863094"/>
                </a:solidFill>
                <a:latin typeface="+mj-lt"/>
              </a:rPr>
              <a:t>	L</a:t>
            </a:r>
            <a:r>
              <a:rPr lang="en-US" sz="2800" dirty="0" smtClean="0">
                <a:solidFill>
                  <a:schemeClr val="tx1"/>
                </a:solidFill>
                <a:latin typeface="+mj-lt"/>
              </a:rPr>
              <a:t>eading, and </a:t>
            </a:r>
          </a:p>
          <a:p>
            <a:pPr algn="l"/>
            <a:r>
              <a:rPr lang="en-US" sz="4300" dirty="0" smtClean="0">
                <a:solidFill>
                  <a:srgbClr val="863094"/>
                </a:solidFill>
                <a:latin typeface="+mj-lt"/>
              </a:rPr>
              <a:t>	L</a:t>
            </a:r>
            <a:r>
              <a:rPr lang="en-US" sz="2800" dirty="0" smtClean="0">
                <a:solidFill>
                  <a:schemeClr val="tx1"/>
                </a:solidFill>
                <a:latin typeface="+mj-lt"/>
              </a:rPr>
              <a:t>earning. </a:t>
            </a:r>
            <a:endParaRPr lang="en-US" sz="2800" dirty="0">
              <a:solidFill>
                <a:schemeClr val="tx1"/>
              </a:solidFill>
              <a:latin typeface="+mj-lt"/>
            </a:endParaRPr>
          </a:p>
        </p:txBody>
      </p:sp>
      <p:pic>
        <p:nvPicPr>
          <p:cNvPr id="8" name="Picture 7" descr="http://www.telloregon.org/uploads/Image/OR_logo_websitepic.png"/>
          <p:cNvPicPr/>
          <p:nvPr/>
        </p:nvPicPr>
        <p:blipFill>
          <a:blip r:embed="rId3">
            <a:extLst>
              <a:ext uri="{28A0092B-C50C-407E-A947-70E740481C1C}">
                <a14:useLocalDpi xmlns:a14="http://schemas.microsoft.com/office/drawing/2010/main" val="0"/>
              </a:ext>
            </a:extLst>
          </a:blip>
          <a:srcRect/>
          <a:stretch>
            <a:fillRect/>
          </a:stretch>
        </p:blipFill>
        <p:spPr bwMode="auto">
          <a:xfrm>
            <a:off x="5987143" y="247878"/>
            <a:ext cx="2822618" cy="1246047"/>
          </a:xfrm>
          <a:prstGeom prst="rect">
            <a:avLst/>
          </a:prstGeom>
          <a:noFill/>
          <a:ln>
            <a:noFill/>
          </a:ln>
        </p:spPr>
      </p:pic>
      <p:pic>
        <p:nvPicPr>
          <p:cNvPr id="7" name="Picture 6" descr="Screen Shot 2016-05-11 at 5.39.3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spTree>
    <p:extLst>
      <p:ext uri="{BB962C8B-B14F-4D97-AF65-F5344CB8AC3E}">
        <p14:creationId xmlns:p14="http://schemas.microsoft.com/office/powerpoint/2010/main" val="7538600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314325" y="1701800"/>
            <a:ext cx="8582025" cy="4427145"/>
          </a:xfrm>
        </p:spPr>
        <p:txBody>
          <a:bodyPr/>
          <a:lstStyle/>
          <a:p>
            <a:r>
              <a:rPr lang="en-US" dirty="0" smtClean="0"/>
              <a:t> </a:t>
            </a:r>
            <a:endParaRPr lang="en-US" dirty="0"/>
          </a:p>
          <a:p>
            <a:endParaRPr lang="en-US" dirty="0"/>
          </a:p>
        </p:txBody>
      </p:sp>
      <p:sp>
        <p:nvSpPr>
          <p:cNvPr id="2" name="Title 1"/>
          <p:cNvSpPr>
            <a:spLocks noGrp="1"/>
          </p:cNvSpPr>
          <p:nvPr>
            <p:ph type="title"/>
          </p:nvPr>
        </p:nvSpPr>
        <p:spPr/>
        <p:txBody>
          <a:bodyPr>
            <a:normAutofit/>
          </a:bodyPr>
          <a:lstStyle/>
          <a:p>
            <a:r>
              <a:rPr lang="en-US" sz="4000" b="0" dirty="0" smtClean="0">
                <a:solidFill>
                  <a:schemeClr val="accent1"/>
                </a:solidFill>
                <a:latin typeface="+mn-lt"/>
              </a:rPr>
              <a:t>TELL Survey Origin </a:t>
            </a:r>
            <a:endParaRPr lang="en-US" sz="4000"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6</a:t>
            </a:fld>
            <a:endParaRPr lang="en-US" dirty="0"/>
          </a:p>
        </p:txBody>
      </p:sp>
      <p:pic>
        <p:nvPicPr>
          <p:cNvPr id="7" name="Picture 6"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8" name="Picture 7" descr="http://www.telloregon.org/uploads/Image/OR_logo_websitepic.png"/>
          <p:cNvPicPr/>
          <p:nvPr/>
        </p:nvPicPr>
        <p:blipFill>
          <a:blip r:embed="rId4">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sp>
        <p:nvSpPr>
          <p:cNvPr id="3" name="Rectangle 2"/>
          <p:cNvSpPr/>
          <p:nvPr/>
        </p:nvSpPr>
        <p:spPr>
          <a:xfrm>
            <a:off x="1094015" y="1774824"/>
            <a:ext cx="8049985" cy="4401205"/>
          </a:xfrm>
          <a:prstGeom prst="rect">
            <a:avLst/>
          </a:prstGeom>
        </p:spPr>
        <p:txBody>
          <a:bodyPr wrap="square">
            <a:spAutoFit/>
          </a:bodyPr>
          <a:lstStyle/>
          <a:p>
            <a:pPr marL="285750" indent="-285750">
              <a:buFont typeface="Arial"/>
              <a:buChar char="•"/>
            </a:pPr>
            <a:r>
              <a:rPr lang="en-US" sz="2800" dirty="0">
                <a:latin typeface="+mn-lt"/>
              </a:rPr>
              <a:t>Governor's Teacher Working Conditions Initiative in North Carolina (2002)</a:t>
            </a:r>
          </a:p>
          <a:p>
            <a:pPr marL="285750" indent="-285750">
              <a:buFont typeface="Arial"/>
              <a:buChar char="•"/>
            </a:pPr>
            <a:r>
              <a:rPr lang="en-US" sz="2800" dirty="0">
                <a:latin typeface="+mn-lt"/>
              </a:rPr>
              <a:t>North Carolina Professional Teaching Standards Commission (NCPTSC) used the National Center for Education Statistics’ School and Staffing Survey to better understand factors contributing to teacher satisfaction and employment trajectories.</a:t>
            </a:r>
          </a:p>
          <a:p>
            <a:pPr marL="285750" indent="-285750">
              <a:buFont typeface="Arial"/>
              <a:buChar char="•"/>
            </a:pPr>
            <a:r>
              <a:rPr lang="en-US" sz="2800" b="1" dirty="0">
                <a:latin typeface="+mn-lt"/>
              </a:rPr>
              <a:t>Since 2008, NTC has heard from over one million educators across twenty states</a:t>
            </a:r>
            <a:endParaRPr lang="en-US" sz="2800" dirty="0">
              <a:latin typeface="+mn-lt"/>
            </a:endParaRPr>
          </a:p>
        </p:txBody>
      </p:sp>
    </p:spTree>
    <p:extLst>
      <p:ext uri="{BB962C8B-B14F-4D97-AF65-F5344CB8AC3E}">
        <p14:creationId xmlns:p14="http://schemas.microsoft.com/office/powerpoint/2010/main" val="41961773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3894366" y="1799030"/>
            <a:ext cx="4796063" cy="4427145"/>
          </a:xfrm>
        </p:spPr>
        <p:txBody>
          <a:bodyPr/>
          <a:lstStyle/>
          <a:p>
            <a:r>
              <a:rPr lang="en-US" sz="2800" dirty="0"/>
              <a:t>The main intent of the TELL Survey is to provide additional data on teaching and learning conditions for the purposes of school and district improvements. </a:t>
            </a:r>
            <a:br>
              <a:rPr lang="en-US" sz="2800" dirty="0"/>
            </a:br>
            <a:r>
              <a:rPr lang="en-US" sz="2400" dirty="0"/>
              <a:t> </a:t>
            </a:r>
          </a:p>
          <a:p>
            <a:r>
              <a:rPr lang="en-US" sz="2800" dirty="0" smtClean="0"/>
              <a:t>Results </a:t>
            </a:r>
            <a:r>
              <a:rPr lang="en-US" sz="2800" dirty="0"/>
              <a:t>are also expected to inform state level policy. </a:t>
            </a:r>
            <a:endParaRPr lang="en-US" sz="2400" dirty="0"/>
          </a:p>
          <a:p>
            <a:endParaRPr lang="en-US" dirty="0"/>
          </a:p>
        </p:txBody>
      </p:sp>
      <p:sp>
        <p:nvSpPr>
          <p:cNvPr id="2" name="Title 1"/>
          <p:cNvSpPr>
            <a:spLocks noGrp="1"/>
          </p:cNvSpPr>
          <p:nvPr>
            <p:ph type="title"/>
          </p:nvPr>
        </p:nvSpPr>
        <p:spPr/>
        <p:txBody>
          <a:bodyPr>
            <a:normAutofit/>
          </a:bodyPr>
          <a:lstStyle/>
          <a:p>
            <a:r>
              <a:rPr lang="en-US" sz="4400" b="0" dirty="0" smtClean="0">
                <a:solidFill>
                  <a:schemeClr val="accent1"/>
                </a:solidFill>
                <a:latin typeface="+mn-lt"/>
              </a:rPr>
              <a:t>TELL </a:t>
            </a:r>
            <a:r>
              <a:rPr lang="en-US" sz="4400" b="0" dirty="0" smtClean="0">
                <a:solidFill>
                  <a:schemeClr val="accent1"/>
                </a:solidFill>
                <a:latin typeface="+mn-lt"/>
              </a:rPr>
              <a:t>Survey Purpose </a:t>
            </a:r>
            <a:endParaRPr lang="en-US" sz="4400"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7</a:t>
            </a:fld>
            <a:endParaRPr lang="en-US" dirty="0"/>
          </a:p>
        </p:txBody>
      </p:sp>
      <p:pic>
        <p:nvPicPr>
          <p:cNvPr id="7" name="Picture 6"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8" name="Picture 7" descr="http://www.telloregon.org/uploads/Image/OR_logo_websitepic.png"/>
          <p:cNvPicPr/>
          <p:nvPr/>
        </p:nvPicPr>
        <p:blipFill>
          <a:blip r:embed="rId4">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pic>
        <p:nvPicPr>
          <p:cNvPr id="9" name="Picture 8"/>
          <p:cNvPicPr>
            <a:picLocks noChangeAspect="1"/>
          </p:cNvPicPr>
          <p:nvPr/>
        </p:nvPicPr>
        <p:blipFill>
          <a:blip r:embed="rId5"/>
          <a:stretch>
            <a:fillRect/>
          </a:stretch>
        </p:blipFill>
        <p:spPr>
          <a:xfrm>
            <a:off x="133350" y="2653886"/>
            <a:ext cx="3537857" cy="2324513"/>
          </a:xfrm>
          <a:prstGeom prst="rect">
            <a:avLst/>
          </a:prstGeom>
        </p:spPr>
      </p:pic>
    </p:spTree>
    <p:extLst>
      <p:ext uri="{BB962C8B-B14F-4D97-AF65-F5344CB8AC3E}">
        <p14:creationId xmlns:p14="http://schemas.microsoft.com/office/powerpoint/2010/main" val="90723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314325" y="1701800"/>
            <a:ext cx="8582025" cy="4427145"/>
          </a:xfrm>
        </p:spPr>
        <p:txBody>
          <a:bodyPr/>
          <a:lstStyle/>
          <a:p>
            <a:r>
              <a:rPr lang="en-US" b="1" dirty="0"/>
              <a:t>What the </a:t>
            </a:r>
            <a:r>
              <a:rPr lang="en-US" b="1" dirty="0" smtClean="0"/>
              <a:t>TELL Oregon </a:t>
            </a:r>
            <a:r>
              <a:rPr lang="en-US" b="1" dirty="0"/>
              <a:t>Survey IS:</a:t>
            </a:r>
            <a:r>
              <a:rPr lang="en-US" dirty="0"/>
              <a:t> </a:t>
            </a:r>
            <a:endParaRPr lang="en-US" dirty="0" smtClean="0"/>
          </a:p>
          <a:p>
            <a:r>
              <a:rPr lang="en-US" dirty="0" smtClean="0"/>
              <a:t>A </a:t>
            </a:r>
            <a:r>
              <a:rPr lang="en-US" dirty="0"/>
              <a:t>statistically valid and reliable instrument to assess whether educators have working conditions in their school that support effective teaching. </a:t>
            </a:r>
          </a:p>
          <a:p>
            <a:r>
              <a:rPr lang="en-US" dirty="0"/>
              <a:t> </a:t>
            </a:r>
          </a:p>
          <a:p>
            <a:r>
              <a:rPr lang="en-US" b="1" dirty="0"/>
              <a:t>What the TELL </a:t>
            </a:r>
            <a:r>
              <a:rPr lang="en-US" b="1" dirty="0" smtClean="0"/>
              <a:t>Oregon </a:t>
            </a:r>
            <a:r>
              <a:rPr lang="en-US" b="1" dirty="0"/>
              <a:t>Survey Is NOT:</a:t>
            </a:r>
            <a:r>
              <a:rPr lang="en-US" dirty="0"/>
              <a:t> </a:t>
            </a:r>
            <a:endParaRPr lang="en-US" dirty="0" smtClean="0"/>
          </a:p>
          <a:p>
            <a:r>
              <a:rPr lang="en-US" dirty="0" smtClean="0"/>
              <a:t>An </a:t>
            </a:r>
            <a:r>
              <a:rPr lang="en-US" dirty="0"/>
              <a:t>assessment of the morale of </a:t>
            </a:r>
            <a:r>
              <a:rPr lang="en-US" dirty="0" smtClean="0"/>
              <a:t>teachers </a:t>
            </a:r>
            <a:r>
              <a:rPr lang="en-US" dirty="0"/>
              <a:t>or their happiness with specific policies. The survey does not provide information as to why teachers perceive conditions as they do, which is best ascertained through data-driven dialogue as part of the school improvement planning process. </a:t>
            </a:r>
          </a:p>
          <a:p>
            <a:endParaRPr lang="en-US" dirty="0"/>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8</a:t>
            </a:fld>
            <a:endParaRPr lang="en-US" dirty="0"/>
          </a:p>
        </p:txBody>
      </p:sp>
      <p:pic>
        <p:nvPicPr>
          <p:cNvPr id="7" name="Picture 6"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8" name="Picture 7" descr="http://www.telloregon.org/uploads/Image/OR_logo_websitepic.png"/>
          <p:cNvPicPr/>
          <p:nvPr/>
        </p:nvPicPr>
        <p:blipFill>
          <a:blip r:embed="rId4">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spTree>
    <p:extLst>
      <p:ext uri="{BB962C8B-B14F-4D97-AF65-F5344CB8AC3E}">
        <p14:creationId xmlns:p14="http://schemas.microsoft.com/office/powerpoint/2010/main" val="18925717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475875" y="1465942"/>
            <a:ext cx="8582025" cy="4427145"/>
          </a:xfrm>
        </p:spPr>
        <p:txBody>
          <a:bodyPr/>
          <a:lstStyle/>
          <a:p>
            <a:endParaRPr lang="en-US" sz="3200" dirty="0" smtClean="0"/>
          </a:p>
          <a:p>
            <a:r>
              <a:rPr lang="en-US" sz="3200" dirty="0" smtClean="0"/>
              <a:t>Retention</a:t>
            </a:r>
            <a:endParaRPr lang="en-US" sz="3200" dirty="0"/>
          </a:p>
          <a:p>
            <a:pPr lvl="1"/>
            <a:r>
              <a:rPr lang="en-US" sz="2800" dirty="0"/>
              <a:t>Conditions that matter most in deciding to stay include the school’s culture, the principal’s leadership and relationships among peers Johnson, Kraft and </a:t>
            </a:r>
            <a:r>
              <a:rPr lang="en-US" sz="2800" dirty="0" err="1"/>
              <a:t>Papay</a:t>
            </a:r>
            <a:r>
              <a:rPr lang="en-US" sz="2800" dirty="0"/>
              <a:t> (2011)</a:t>
            </a:r>
          </a:p>
          <a:p>
            <a:pPr lvl="1"/>
            <a:r>
              <a:rPr lang="en-US" sz="2800" dirty="0"/>
              <a:t> Teaching and learning conditions predict plans to leave a school, independent of school demographics Ladd (2009) </a:t>
            </a:r>
          </a:p>
          <a:p>
            <a:endParaRPr lang="en-US" dirty="0"/>
          </a:p>
        </p:txBody>
      </p:sp>
      <p:sp>
        <p:nvSpPr>
          <p:cNvPr id="2" name="Title 1"/>
          <p:cNvSpPr>
            <a:spLocks noGrp="1"/>
          </p:cNvSpPr>
          <p:nvPr>
            <p:ph type="title"/>
          </p:nvPr>
        </p:nvSpPr>
        <p:spPr/>
        <p:txBody>
          <a:bodyPr>
            <a:noAutofit/>
          </a:bodyPr>
          <a:lstStyle/>
          <a:p>
            <a:r>
              <a:rPr lang="en-US" sz="3600" b="0" dirty="0" smtClean="0">
                <a:solidFill>
                  <a:schemeClr val="accent1"/>
                </a:solidFill>
                <a:latin typeface="+mn-lt"/>
              </a:rPr>
              <a:t>Teaching and Learning </a:t>
            </a:r>
            <a:br>
              <a:rPr lang="en-US" sz="3600" b="0" dirty="0" smtClean="0">
                <a:solidFill>
                  <a:schemeClr val="accent1"/>
                </a:solidFill>
                <a:latin typeface="+mn-lt"/>
              </a:rPr>
            </a:br>
            <a:r>
              <a:rPr lang="en-US" sz="3600" b="0" dirty="0" smtClean="0">
                <a:solidFill>
                  <a:schemeClr val="accent1"/>
                </a:solidFill>
                <a:latin typeface="+mn-lt"/>
              </a:rPr>
              <a:t>Conditions Matter</a:t>
            </a:r>
            <a:endParaRPr lang="en-US" sz="3600" b="0" dirty="0">
              <a:solidFill>
                <a:schemeClr val="accent1"/>
              </a:solidFill>
              <a:latin typeface="+mn-lt"/>
            </a:endParaRPr>
          </a:p>
        </p:txBody>
      </p:sp>
      <p:sp>
        <p:nvSpPr>
          <p:cNvPr id="5" name="Footer Placeholder 4"/>
          <p:cNvSpPr>
            <a:spLocks noGrp="1"/>
          </p:cNvSpPr>
          <p:nvPr>
            <p:ph type="ftr" sz="quarter" idx="11"/>
          </p:nvPr>
        </p:nvSpPr>
        <p:spPr/>
        <p:txBody>
          <a:bodyPr/>
          <a:lstStyle/>
          <a:p>
            <a:r>
              <a:rPr lang="en-US" dirty="0" smtClean="0">
                <a:ea typeface="Arial" charset="0"/>
                <a:cs typeface="Arial" charset="0"/>
              </a:rPr>
              <a:t>●   Copyright © 2016 New Teacher Center. All Rights Reserved.</a:t>
            </a:r>
          </a:p>
        </p:txBody>
      </p:sp>
      <p:sp>
        <p:nvSpPr>
          <p:cNvPr id="6" name="Slide Number Placeholder 5"/>
          <p:cNvSpPr>
            <a:spLocks noGrp="1"/>
          </p:cNvSpPr>
          <p:nvPr>
            <p:ph type="sldNum" sz="quarter" idx="12"/>
          </p:nvPr>
        </p:nvSpPr>
        <p:spPr/>
        <p:txBody>
          <a:bodyPr/>
          <a:lstStyle/>
          <a:p>
            <a:fld id="{9429405C-AD16-2F4E-93D7-0A4B71FF3AA9}" type="slidenum">
              <a:rPr lang="en-US" smtClean="0"/>
              <a:pPr/>
              <a:t>9</a:t>
            </a:fld>
            <a:endParaRPr lang="en-US" dirty="0"/>
          </a:p>
        </p:txBody>
      </p:sp>
      <p:pic>
        <p:nvPicPr>
          <p:cNvPr id="7" name="Picture 6" descr="Screen Shot 2016-05-11 at 5.3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3" y="5707742"/>
            <a:ext cx="1028700" cy="812800"/>
          </a:xfrm>
          <a:prstGeom prst="rect">
            <a:avLst/>
          </a:prstGeom>
        </p:spPr>
      </p:pic>
      <p:pic>
        <p:nvPicPr>
          <p:cNvPr id="8" name="Picture 7" descr="http://www.telloregon.org/uploads/Image/OR_logo_websitepic.png"/>
          <p:cNvPicPr/>
          <p:nvPr/>
        </p:nvPicPr>
        <p:blipFill>
          <a:blip r:embed="rId4">
            <a:extLst>
              <a:ext uri="{28A0092B-C50C-407E-A947-70E740481C1C}">
                <a14:useLocalDpi xmlns:a14="http://schemas.microsoft.com/office/drawing/2010/main" val="0"/>
              </a:ext>
            </a:extLst>
          </a:blip>
          <a:srcRect/>
          <a:stretch>
            <a:fillRect/>
          </a:stretch>
        </p:blipFill>
        <p:spPr bwMode="auto">
          <a:xfrm>
            <a:off x="6073732" y="528777"/>
            <a:ext cx="2822618" cy="1246047"/>
          </a:xfrm>
          <a:prstGeom prst="rect">
            <a:avLst/>
          </a:prstGeom>
          <a:noFill/>
          <a:ln>
            <a:noFill/>
          </a:ln>
        </p:spPr>
      </p:pic>
    </p:spTree>
    <p:extLst>
      <p:ext uri="{BB962C8B-B14F-4D97-AF65-F5344CB8AC3E}">
        <p14:creationId xmlns:p14="http://schemas.microsoft.com/office/powerpoint/2010/main" val="3315099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TC_Symposium2016">
  <a:themeElements>
    <a:clrScheme name="NTC Palette">
      <a:dk1>
        <a:srgbClr val="863094"/>
      </a:dk1>
      <a:lt1>
        <a:srgbClr val="FFFFFF"/>
      </a:lt1>
      <a:dk2>
        <a:srgbClr val="A7A7A7"/>
      </a:dk2>
      <a:lt2>
        <a:srgbClr val="FFFFFF"/>
      </a:lt2>
      <a:accent1>
        <a:srgbClr val="863094"/>
      </a:accent1>
      <a:accent2>
        <a:srgbClr val="F37D0C"/>
      </a:accent2>
      <a:accent3>
        <a:srgbClr val="53A3B4"/>
      </a:accent3>
      <a:accent4>
        <a:srgbClr val="12256F"/>
      </a:accent4>
      <a:accent5>
        <a:srgbClr val="A7A7A7"/>
      </a:accent5>
      <a:accent6>
        <a:srgbClr val="383A3C"/>
      </a:accent6>
      <a:hlink>
        <a:srgbClr val="F37D0C"/>
      </a:hlink>
      <a:folHlink>
        <a:srgbClr val="86309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NTC Chart Palette (Digital)">
      <a:dk1>
        <a:srgbClr val="000000"/>
      </a:dk1>
      <a:lt1>
        <a:srgbClr val="FFFFFF"/>
      </a:lt1>
      <a:dk2>
        <a:srgbClr val="A7A7A7"/>
      </a:dk2>
      <a:lt2>
        <a:srgbClr val="FFFFFF"/>
      </a:lt2>
      <a:accent1>
        <a:srgbClr val="863094"/>
      </a:accent1>
      <a:accent2>
        <a:srgbClr val="F37D0C"/>
      </a:accent2>
      <a:accent3>
        <a:srgbClr val="53A3B4"/>
      </a:accent3>
      <a:accent4>
        <a:srgbClr val="12256F"/>
      </a:accent4>
      <a:accent5>
        <a:srgbClr val="A7A7A7"/>
      </a:accent5>
      <a:accent6>
        <a:srgbClr val="383A3C"/>
      </a:accent6>
      <a:hlink>
        <a:srgbClr val="F37D0C"/>
      </a:hlink>
      <a:folHlink>
        <a:srgbClr val="863094"/>
      </a:folHlink>
    </a:clrScheme>
    <a:fontScheme name="NTC NEW">
      <a:majorFont>
        <a:latin typeface="Arial"/>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TC_main_template_01">
  <a:themeElements>
    <a:clrScheme name="NTC FINAL COLOR PALETTE">
      <a:dk1>
        <a:srgbClr val="585858"/>
      </a:dk1>
      <a:lt1>
        <a:srgbClr val="FFFFFF"/>
      </a:lt1>
      <a:dk2>
        <a:srgbClr val="0083A9"/>
      </a:dk2>
      <a:lt2>
        <a:srgbClr val="DEDFD9"/>
      </a:lt2>
      <a:accent1>
        <a:srgbClr val="0083A9"/>
      </a:accent1>
      <a:accent2>
        <a:srgbClr val="8CC63F"/>
      </a:accent2>
      <a:accent3>
        <a:srgbClr val="44822D"/>
      </a:accent3>
      <a:accent4>
        <a:srgbClr val="585858"/>
      </a:accent4>
      <a:accent5>
        <a:srgbClr val="9ACADA"/>
      </a:accent5>
      <a:accent6>
        <a:srgbClr val="004964"/>
      </a:accent6>
      <a:hlink>
        <a:srgbClr val="0083A9"/>
      </a:hlink>
      <a:folHlink>
        <a:srgbClr val="0083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ec60daf9-795a-4040-9785-6b9d8ae581da">2020-07-18T21:06:40+00:00</Remediation_x0020_Date>
    <Priority xmlns="ec60daf9-795a-4040-9785-6b9d8ae581da">New</Priority>
    <Estimated_x0020_Creation_x0020_Date xmlns="ec60daf9-795a-4040-9785-6b9d8ae581d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F345F31F18E44680D1011C5E8A15A0" ma:contentTypeVersion="6" ma:contentTypeDescription="Create a new document." ma:contentTypeScope="" ma:versionID="d6fb99deb2dc95688930dc2652d35da3">
  <xsd:schema xmlns:xsd="http://www.w3.org/2001/XMLSchema" xmlns:xs="http://www.w3.org/2001/XMLSchema" xmlns:p="http://schemas.microsoft.com/office/2006/metadata/properties" xmlns:ns1="http://schemas.microsoft.com/sharepoint/v3" xmlns:ns2="ec60daf9-795a-4040-9785-6b9d8ae581da" targetNamespace="http://schemas.microsoft.com/office/2006/metadata/properties" ma:root="true" ma:fieldsID="cb1c7d4551c6d7fd7a9b7e90f8482228" ns1:_="" ns2:_="">
    <xsd:import namespace="http://schemas.microsoft.com/sharepoint/v3"/>
    <xsd:import namespace="ec60daf9-795a-4040-9785-6b9d8ae581da"/>
    <xsd:element name="properties">
      <xsd:complexType>
        <xsd:sequence>
          <xsd:element name="documentManagement">
            <xsd:complexType>
              <xsd:all>
                <xsd:element ref="ns2:Estimated_x0020_Creation_x0020_Date" minOccurs="0"/>
                <xsd:element ref="ns2:Remediation_x0020_Date" minOccurs="0"/>
                <xsd:element ref="ns1:PublishingStartDate" minOccurs="0"/>
                <xsd:element ref="ns1:PublishingExpirationDate" minOccurs="0"/>
                <xsd:element ref="ns2:Prior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6"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7"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60daf9-795a-4040-9785-6b9d8ae581da" elementFormDefault="qualified">
    <xsd:import namespace="http://schemas.microsoft.com/office/2006/documentManagement/types"/>
    <xsd:import namespace="http://schemas.microsoft.com/office/infopath/2007/PartnerControls"/>
    <xsd:element name="Estimated_x0020_Creation_x0020_Date" ma:index="2" nillable="true" ma:displayName="Estimated Creation Date" ma:format="DateOnly" ma:internalName="Estimated_x0020_Creation_x0020_Date0" ma:readOnly="false">
      <xsd:simpleType>
        <xsd:restriction base="dms:DateTime"/>
      </xsd:simpleType>
    </xsd:element>
    <xsd:element name="Remediation_x0020_Date" ma:index="3" nillable="true" ma:displayName="Remediation Date" ma:default="[today]" ma:format="DateOnly" ma:internalName="Remediation_x0020_Date0" ma:readOnly="false">
      <xsd:simpleType>
        <xsd:restriction base="dms:DateTime"/>
      </xsd:simpleType>
    </xsd:element>
    <xsd:element name="Priority" ma:index="8" nillable="true" ma:displayName="Priority" ma:default="New" ma:description="What Priority Level Is This Document?" ma:format="RadioButtons" ma:internalName="Priority0" ma:readOnly="false">
      <xsd:simpleType>
        <xsd:restriction base="dms:Choice">
          <xsd:enumeration value="New"/>
          <xsd:enumeration value="Legacy"/>
          <xsd:enumeration value="Tier 1"/>
          <xsd:enumeration value="Tier 2"/>
          <xsd:enumeration value="Tier 3"/>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8BB8DB-6EBB-4154-BF66-AA9B1343F5C3}"/>
</file>

<file path=customXml/itemProps2.xml><?xml version="1.0" encoding="utf-8"?>
<ds:datastoreItem xmlns:ds="http://schemas.openxmlformats.org/officeDocument/2006/customXml" ds:itemID="{392A7A63-5F9C-4BE3-9501-92420F0E5348}"/>
</file>

<file path=customXml/itemProps3.xml><?xml version="1.0" encoding="utf-8"?>
<ds:datastoreItem xmlns:ds="http://schemas.openxmlformats.org/officeDocument/2006/customXml" ds:itemID="{16250EE8-F9FC-435E-97B9-B7334F157FDD}"/>
</file>

<file path=docProps/app.xml><?xml version="1.0" encoding="utf-8"?>
<Properties xmlns="http://schemas.openxmlformats.org/officeDocument/2006/extended-properties" xmlns:vt="http://schemas.openxmlformats.org/officeDocument/2006/docPropsVTypes">
  <Template>NTC_Symposium2016</Template>
  <TotalTime>24142</TotalTime>
  <Words>3118</Words>
  <Application>Microsoft Macintosh PowerPoint</Application>
  <PresentationFormat>On-screen Show (4:3)</PresentationFormat>
  <Paragraphs>541</Paragraphs>
  <Slides>41</Slides>
  <Notes>41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NTC_Symposium2016</vt:lpstr>
      <vt:lpstr>Content Slides</vt:lpstr>
      <vt:lpstr>NTC_main_template_01</vt:lpstr>
      <vt:lpstr>Review of the 2016 TELL Oregon Survey Results  State Board of Education  May 19, 2016</vt:lpstr>
      <vt:lpstr>Today’s Objectives </vt:lpstr>
      <vt:lpstr>“We want to hear from you. As an educator, you are the most critical link to student success. Your feedback is essential to our ability to monitor and improve teaching and learning conditions.”  Governor Kate Brown</vt:lpstr>
      <vt:lpstr>TELL Survey Background</vt:lpstr>
      <vt:lpstr>The TELL survey is a voluntary, anonymous, online survey taken by teachers and building level licensed administrators and staff. </vt:lpstr>
      <vt:lpstr>TELL Survey Origin </vt:lpstr>
      <vt:lpstr>TELL Survey Purpose </vt:lpstr>
      <vt:lpstr>PowerPoint Presentation</vt:lpstr>
      <vt:lpstr>Teaching and Learning  Conditions Matter</vt:lpstr>
      <vt:lpstr>Teaching and Learning  Conditions Matter</vt:lpstr>
      <vt:lpstr>TELL measures 8 constructs linked to teacher retention and student achievement:</vt:lpstr>
      <vt:lpstr>TELL Constructs Defined</vt:lpstr>
      <vt:lpstr>TELL Oregon Survey Participation</vt:lpstr>
      <vt:lpstr>TELL Oregon 2016 Statistics</vt:lpstr>
      <vt:lpstr>Other States’ TELL Survey  Response Rates</vt:lpstr>
      <vt:lpstr>Survey Results  by Construct</vt:lpstr>
      <vt:lpstr>2016 TELL Construct Averages</vt:lpstr>
      <vt:lpstr>TELL Construct Averages, 2014 &amp; 2016</vt:lpstr>
      <vt:lpstr>Which aspect of your teaching conditions most affects your willingness to keep teaching at your school? </vt:lpstr>
      <vt:lpstr>Survey Results  for Selected Items</vt:lpstr>
      <vt:lpstr>Use of Time</vt:lpstr>
      <vt:lpstr>Professional Development</vt:lpstr>
      <vt:lpstr>Additional Item-Level Changes</vt:lpstr>
      <vt:lpstr>“Overall, my school is a good place to work and learn.” by Grade Level</vt:lpstr>
      <vt:lpstr>Responses for educators plan to stay were higher than for those who plan to move to a different school:</vt:lpstr>
      <vt:lpstr>Accessing and Using the TELL Results</vt:lpstr>
      <vt:lpstr>PowerPoint Presentation</vt:lpstr>
      <vt:lpstr>PowerPoint Presentation</vt:lpstr>
      <vt:lpstr>Use of the TELL Data at the State Level</vt:lpstr>
      <vt:lpstr>State Board Considerations</vt:lpstr>
      <vt:lpstr>Appendix Item-Level Results by Construct</vt:lpstr>
      <vt:lpstr>Use of Time</vt:lpstr>
      <vt:lpstr>Facilities and Resources</vt:lpstr>
      <vt:lpstr>Community Support and Involvement</vt:lpstr>
      <vt:lpstr>Managing Student Conduct</vt:lpstr>
      <vt:lpstr>Teacher Leadership</vt:lpstr>
      <vt:lpstr>School Leadership</vt:lpstr>
      <vt:lpstr>Professional Development</vt:lpstr>
      <vt:lpstr>Professional Development (cont.)</vt:lpstr>
      <vt:lpstr>Instructional Practices and Support</vt:lpstr>
      <vt:lpstr>Instructional Practices and Support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Slide</dc:title>
  <dc:creator>Jay O'Toole</dc:creator>
  <cp:lastModifiedBy>Hilda Rosselli</cp:lastModifiedBy>
  <cp:revision>461</cp:revision>
  <cp:lastPrinted>2016-05-03T00:29:39Z</cp:lastPrinted>
  <dcterms:created xsi:type="dcterms:W3CDTF">2011-03-11T21:11:29Z</dcterms:created>
  <dcterms:modified xsi:type="dcterms:W3CDTF">2016-05-11T14:10:36Z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0x0101005EF345F31F18E44680D1011C5E8A15A0</vt:lpwstr>
  </property>
  <property fmtid="{D5CDD505-2E9C-101B-9397-08002B2CF9AE}" pid="5" name="Priority">
    <vt:lpwstr>New</vt:lpwstr>
  </property>
</Properties>
</file>