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Override2.xml" ContentType="application/vnd.openxmlformats-officedocument.themeOverrid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327" r:id="rId2"/>
    <p:sldId id="294" r:id="rId3"/>
    <p:sldId id="295" r:id="rId4"/>
    <p:sldId id="300" r:id="rId5"/>
    <p:sldId id="296" r:id="rId6"/>
    <p:sldId id="297" r:id="rId7"/>
    <p:sldId id="298" r:id="rId8"/>
    <p:sldId id="299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76" autoAdjust="0"/>
  </p:normalViewPr>
  <p:slideViewPr>
    <p:cSldViewPr>
      <p:cViewPr varScale="1">
        <p:scale>
          <a:sx n="76" d="100"/>
          <a:sy n="76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E:\2016\WR\FT_Spring2016\Cha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E:\2016\WR\FT_Spring2016\Chart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140242433441476E-2"/>
          <c:y val="0.2074110414587316"/>
          <c:w val="0.83589937948455151"/>
          <c:h val="0.72948450242479079"/>
        </c:manualLayout>
      </c:layout>
      <c:ofPieChart>
        <c:ofPieType val="bar"/>
        <c:varyColors val="1"/>
        <c:ser>
          <c:idx val="0"/>
          <c:order val="0"/>
          <c:spPr>
            <a:effectLst>
              <a:outerShdw blurRad="203200" dist="50800" dir="7500000" rotWithShape="0">
                <a:srgbClr val="000000">
                  <a:alpha val="48000"/>
                </a:srgbClr>
              </a:outerShdw>
            </a:effectLst>
          </c:spPr>
          <c:dPt>
            <c:idx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203200" dist="50800" dir="7500000" rotWithShape="0">
                  <a:srgbClr val="000000">
                    <a:alpha val="48000"/>
                  </a:srgbClr>
                </a:outerShdw>
              </a:effectLst>
            </c:spPr>
          </c:dPt>
          <c:dPt>
            <c:idx val="1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203200" dist="50800" dir="7500000" rotWithShape="0">
                  <a:srgbClr val="000000">
                    <a:alpha val="48000"/>
                  </a:srgbClr>
                </a:outerShdw>
              </a:effectLst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effectLst>
                <a:outerShdw blurRad="203200" dist="50800" dir="7500000" rotWithShape="0">
                  <a:srgbClr val="000000">
                    <a:alpha val="48000"/>
                  </a:srgbClr>
                </a:outerShdw>
              </a:effectLst>
            </c:spPr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203200" dist="50800" dir="7500000" rotWithShape="0">
                  <a:srgbClr val="000000">
                    <a:alpha val="48000"/>
                  </a:srgbClr>
                </a:outerShdw>
              </a:effectLst>
            </c:spPr>
          </c:dPt>
          <c:dPt>
            <c:idx val="4"/>
            <c:bubble3D val="0"/>
            <c:explosion val="25"/>
            <c:spPr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03200" dist="50800" dir="7500000" rotWithShape="0">
                  <a:srgbClr val="000000">
                    <a:alpha val="4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0.15652457468607173"/>
                  <c:y val="-0.22467035550505265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/>
                      <a:t>Draft &amp; Official</a:t>
                    </a:r>
                    <a:br>
                      <a:rPr lang="en-US" sz="2400" baseline="0"/>
                    </a:br>
                    <a:r>
                      <a:rPr lang="en-US" sz="2400" baseline="0"/>
                      <a:t>Did not pass
55%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6.0735411731527654E-2"/>
                  <c:y val="0.21341887916154439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/>
                      <a:t>Draft &amp; Official</a:t>
                    </a:r>
                    <a:br>
                      <a:rPr lang="en-US" sz="2400" baseline="0"/>
                    </a:br>
                    <a:r>
                      <a:rPr lang="en-US" sz="2400" baseline="0"/>
                      <a:t>Passed
26%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0.1332567804024497"/>
                  <c:y val="-0.11894010644502769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/>
                      <a:t>Draft-Passed</a:t>
                    </a:r>
                    <a:br>
                      <a:rPr lang="en-US" sz="2400" baseline="0" dirty="0"/>
                    </a:br>
                    <a:r>
                      <a:rPr lang="en-US" sz="2400" baseline="0" dirty="0"/>
                      <a:t>Official-</a:t>
                    </a:r>
                    <a:r>
                      <a:rPr lang="en-US" sz="2400" baseline="0" dirty="0" err="1"/>
                      <a:t>DidNotPass</a:t>
                    </a:r>
                    <a:r>
                      <a:rPr lang="en-US" sz="2400" baseline="0" dirty="0"/>
                      <a:t/>
                    </a:r>
                    <a:br>
                      <a:rPr lang="en-US" sz="2400" baseline="0" dirty="0"/>
                    </a:br>
                    <a:r>
                      <a:rPr lang="en-US" sz="2400" baseline="0" dirty="0"/>
                      <a:t>10%</a:t>
                    </a:r>
                    <a:endParaRPr lang="en-US" sz="10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250269374222959"/>
                  <c:y val="3.56220836978711E-2"/>
                </c:manualLayout>
              </c:layout>
              <c:tx>
                <c:rich>
                  <a:bodyPr/>
                  <a:lstStyle/>
                  <a:p>
                    <a:r>
                      <a:rPr lang="en-US" sz="2400" baseline="0" dirty="0"/>
                      <a:t>Official-Passed</a:t>
                    </a:r>
                    <a:br>
                      <a:rPr lang="en-US" sz="2400" baseline="0" dirty="0"/>
                    </a:br>
                    <a:r>
                      <a:rPr lang="en-US" sz="2400" baseline="0" dirty="0"/>
                      <a:t>Draft-</a:t>
                    </a:r>
                    <a:r>
                      <a:rPr lang="en-US" sz="2400" baseline="0" dirty="0" err="1"/>
                      <a:t>DidNotPass</a:t>
                    </a:r>
                    <a:r>
                      <a:rPr lang="en-US" sz="2400" baseline="0" dirty="0"/>
                      <a:t>
9%</a:t>
                    </a:r>
                    <a:endParaRPr lang="en-US" sz="100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2400" b="0" baseline="0">
                        <a:solidFill>
                          <a:sysClr val="windowText" lastClr="000000"/>
                        </a:solidFill>
                        <a:latin typeface="+mj-lt"/>
                      </a:rPr>
                      <a:t>19%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2400" b="0" baseline="0">
                    <a:solidFill>
                      <a:sysClr val="windowText" lastClr="000000"/>
                    </a:solidFill>
                    <a:latin typeface="+mj-lt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Average!$J$19:$J$22</c:f>
              <c:strCache>
                <c:ptCount val="4"/>
                <c:pt idx="0">
                  <c:v>Did not pass</c:v>
                </c:pt>
                <c:pt idx="1">
                  <c:v>Passed</c:v>
                </c:pt>
                <c:pt idx="2">
                  <c:v>Draft-Passed</c:v>
                </c:pt>
                <c:pt idx="3">
                  <c:v>Official-Passed</c:v>
                </c:pt>
              </c:strCache>
            </c:strRef>
          </c:cat>
          <c:val>
            <c:numRef>
              <c:f>Average!$K$19:$K$22</c:f>
              <c:numCache>
                <c:formatCode>0%</c:formatCode>
                <c:ptCount val="4"/>
                <c:pt idx="0">
                  <c:v>0.5505050505050505</c:v>
                </c:pt>
                <c:pt idx="1">
                  <c:v>0.25757575757575757</c:v>
                </c:pt>
                <c:pt idx="2">
                  <c:v>9.9326599326599332E-2</c:v>
                </c:pt>
                <c:pt idx="3">
                  <c:v>9.2592592592592587E-2</c:v>
                </c:pt>
              </c:numCache>
            </c:numRef>
          </c:val>
        </c:ser>
        <c:ser>
          <c:idx val="1"/>
          <c:order val="1"/>
          <c:dLbls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Average!$J$19:$J$22</c:f>
              <c:strCache>
                <c:ptCount val="4"/>
                <c:pt idx="0">
                  <c:v>Did not pass</c:v>
                </c:pt>
                <c:pt idx="1">
                  <c:v>Passed</c:v>
                </c:pt>
                <c:pt idx="2">
                  <c:v>Draft-Passed</c:v>
                </c:pt>
                <c:pt idx="3">
                  <c:v>Official-Passed</c:v>
                </c:pt>
              </c:strCache>
            </c:strRef>
          </c:cat>
          <c:val>
            <c:numRef>
              <c:f>Average!$K$19:$K$22</c:f>
              <c:numCache>
                <c:formatCode>0%</c:formatCode>
                <c:ptCount val="4"/>
                <c:pt idx="0">
                  <c:v>0.5505050505050505</c:v>
                </c:pt>
                <c:pt idx="1">
                  <c:v>0.25757575757575757</c:v>
                </c:pt>
                <c:pt idx="2">
                  <c:v>9.9326599326599332E-2</c:v>
                </c:pt>
                <c:pt idx="3">
                  <c:v>9.2592592592592587E-2</c:v>
                </c:pt>
              </c:numCache>
            </c:numRef>
          </c:val>
        </c:ser>
        <c:dLbls>
          <c:dLblPos val="bestFit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>
                <a:solidFill>
                  <a:schemeClr val="bg1">
                    <a:lumMod val="50000"/>
                  </a:schemeClr>
                </a:solidFill>
              </a:defRPr>
            </a:pPr>
            <a:r>
              <a:rPr lang="en-US" sz="2400" b="1" i="0" u="none" strike="noStrike" baseline="0">
                <a:effectLst/>
                <a:latin typeface="+mj-lt"/>
              </a:rPr>
              <a:t>Writing</a:t>
            </a:r>
            <a:endParaRPr lang="en-US" sz="2400">
              <a:solidFill>
                <a:schemeClr val="bg1">
                  <a:lumMod val="50000"/>
                </a:schemeClr>
              </a:solidFill>
              <a:latin typeface="+mj-lt"/>
            </a:endParaRP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Average!$C$4</c:f>
              <c:strCache>
                <c:ptCount val="1"/>
                <c:pt idx="0">
                  <c:v>Official</c:v>
                </c:pt>
              </c:strCache>
            </c:strRef>
          </c:tx>
          <c:invertIfNegative val="0"/>
          <c:cat>
            <c:strRef>
              <c:f>Average!$D$3:$G$3</c:f>
              <c:strCache>
                <c:ptCount val="4"/>
                <c:pt idx="0">
                  <c:v>I</c:v>
                </c:pt>
                <c:pt idx="1">
                  <c:v>O</c:v>
                </c:pt>
                <c:pt idx="2">
                  <c:v>S</c:v>
                </c:pt>
                <c:pt idx="3">
                  <c:v>C</c:v>
                </c:pt>
              </c:strCache>
            </c:strRef>
          </c:cat>
          <c:val>
            <c:numRef>
              <c:f>Average!$D$4:$G$4</c:f>
              <c:numCache>
                <c:formatCode>0.00</c:formatCode>
                <c:ptCount val="4"/>
                <c:pt idx="0">
                  <c:v>3.57</c:v>
                </c:pt>
                <c:pt idx="1">
                  <c:v>3.5</c:v>
                </c:pt>
                <c:pt idx="2">
                  <c:v>3.72</c:v>
                </c:pt>
                <c:pt idx="3">
                  <c:v>3.56</c:v>
                </c:pt>
              </c:numCache>
            </c:numRef>
          </c:val>
        </c:ser>
        <c:ser>
          <c:idx val="1"/>
          <c:order val="1"/>
          <c:tx>
            <c:strRef>
              <c:f>Average!$C$5</c:f>
              <c:strCache>
                <c:ptCount val="1"/>
                <c:pt idx="0">
                  <c:v>Draft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cat>
            <c:strRef>
              <c:f>Average!$D$3:$G$3</c:f>
              <c:strCache>
                <c:ptCount val="4"/>
                <c:pt idx="0">
                  <c:v>I</c:v>
                </c:pt>
                <c:pt idx="1">
                  <c:v>O</c:v>
                </c:pt>
                <c:pt idx="2">
                  <c:v>S</c:v>
                </c:pt>
                <c:pt idx="3">
                  <c:v>C</c:v>
                </c:pt>
              </c:strCache>
            </c:strRef>
          </c:cat>
          <c:val>
            <c:numRef>
              <c:f>Average!$D$5:$G$5</c:f>
              <c:numCache>
                <c:formatCode>0.00</c:formatCode>
                <c:ptCount val="4"/>
                <c:pt idx="0">
                  <c:v>3.57</c:v>
                </c:pt>
                <c:pt idx="1">
                  <c:v>3.54</c:v>
                </c:pt>
                <c:pt idx="2">
                  <c:v>3.63</c:v>
                </c:pt>
                <c:pt idx="3">
                  <c:v>3.58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712512"/>
        <c:axId val="23714048"/>
      </c:barChart>
      <c:catAx>
        <c:axId val="23712512"/>
        <c:scaling>
          <c:orientation val="minMax"/>
        </c:scaling>
        <c:delete val="0"/>
        <c:axPos val="b"/>
        <c:majorTickMark val="none"/>
        <c:minorTickMark val="none"/>
        <c:tickLblPos val="nextTo"/>
        <c:crossAx val="23714048"/>
        <c:crosses val="autoZero"/>
        <c:auto val="1"/>
        <c:lblAlgn val="ctr"/>
        <c:lblOffset val="100"/>
        <c:noMultiLvlLbl val="0"/>
      </c:catAx>
      <c:valAx>
        <c:axId val="23714048"/>
        <c:scaling>
          <c:orientation val="minMax"/>
          <c:max val="4"/>
          <c:min val="3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 b="0">
                    <a:latin typeface="+mj-lt"/>
                  </a:defRPr>
                </a:pPr>
                <a:r>
                  <a:rPr lang="en-US" sz="2000" b="0">
                    <a:latin typeface="+mj-lt"/>
                  </a:rPr>
                  <a:t>Mean Trait Score</a:t>
                </a:r>
              </a:p>
            </c:rich>
          </c:tx>
          <c:layout/>
          <c:overlay val="0"/>
        </c:title>
        <c:numFmt formatCode="0.00" sourceLinked="0"/>
        <c:majorTickMark val="none"/>
        <c:minorTickMark val="none"/>
        <c:tickLblPos val="nextTo"/>
        <c:txPr>
          <a:bodyPr/>
          <a:lstStyle/>
          <a:p>
            <a:pPr>
              <a:defRPr sz="2400" b="0"/>
            </a:pPr>
            <a:endParaRPr lang="en-US"/>
          </a:p>
        </c:txPr>
        <c:crossAx val="237125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2400"/>
            </a:pPr>
            <a:endParaRPr lang="en-US"/>
          </a:p>
        </c:txPr>
      </c:dTable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0.57759</cdr:x>
      <cdr:y>0.89188</cdr:y>
    </cdr:from>
    <cdr:to>
      <cdr:x>0.81032</cdr:x>
      <cdr:y>0.97283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944581" y="4064943"/>
          <a:ext cx="1589445" cy="3689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000" baseline="0" dirty="0">
              <a:solidFill>
                <a:schemeClr val="bg1">
                  <a:lumMod val="50000"/>
                </a:schemeClr>
              </a:solidFill>
              <a:latin typeface="+mj-lt"/>
            </a:rPr>
            <a:t>non-Agreement</a:t>
          </a:r>
          <a:endParaRPr lang="en-US" sz="2000" dirty="0">
            <a:solidFill>
              <a:schemeClr val="bg1">
                <a:lumMod val="50000"/>
              </a:schemeClr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0.04342</cdr:x>
      <cdr:y>0.1954</cdr:y>
    </cdr:from>
    <cdr:to>
      <cdr:x>0.2223</cdr:x>
      <cdr:y>0.27691</cdr:y>
    </cdr:to>
    <cdr:sp macro="" textlink="">
      <cdr:nvSpPr>
        <cdr:cNvPr id="3" name="TextBox 1"/>
        <cdr:cNvSpPr txBox="1"/>
      </cdr:nvSpPr>
      <cdr:spPr>
        <a:xfrm xmlns:a="http://schemas.openxmlformats.org/drawingml/2006/main" rot="19096696">
          <a:off x="296505" y="890588"/>
          <a:ext cx="1221687" cy="37147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aseline="0" dirty="0">
              <a:solidFill>
                <a:schemeClr val="bg1">
                  <a:lumMod val="50000"/>
                </a:schemeClr>
              </a:solidFill>
              <a:latin typeface="+mj-lt"/>
            </a:rPr>
            <a:t>Agreement</a:t>
          </a:r>
          <a:endParaRPr lang="en-US" sz="2800" dirty="0">
            <a:solidFill>
              <a:schemeClr val="bg1">
                <a:lumMod val="50000"/>
              </a:schemeClr>
            </a:solidFill>
            <a:latin typeface="+mj-lt"/>
          </a:endParaRPr>
        </a:p>
      </cdr:txBody>
    </cdr:sp>
  </cdr:relSizeAnchor>
  <cdr:relSizeAnchor xmlns:cdr="http://schemas.openxmlformats.org/drawingml/2006/chartDrawing">
    <cdr:from>
      <cdr:x>0.54533</cdr:x>
      <cdr:y>0.6698</cdr:y>
    </cdr:from>
    <cdr:to>
      <cdr:x>0.60251</cdr:x>
      <cdr:y>0.90178</cdr:y>
    </cdr:to>
    <cdr:cxnSp macro="">
      <cdr:nvCxnSpPr>
        <cdr:cNvPr id="5" name="Straight Arrow Connector 4"/>
        <cdr:cNvCxnSpPr/>
      </cdr:nvCxnSpPr>
      <cdr:spPr>
        <a:xfrm xmlns:a="http://schemas.openxmlformats.org/drawingml/2006/main" flipH="1" flipV="1">
          <a:off x="3724276" y="3052764"/>
          <a:ext cx="390525" cy="1057275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A787D60-AE0E-4C7C-BF36-A23573624724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21BC9C-031C-458F-A1BE-6FE7DE8BE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7941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1588A9C-D3EC-4D3D-B561-601F51DC6100}" type="slidenum">
              <a:rPr lang="en-US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Sentence Fluency (S)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showed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largest computed difference of 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0.09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All trait scores range from 1 to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1BC9C-031C-458F-A1BE-6FE7DE8BEA6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48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1BC9C-031C-458F-A1BE-6FE7DE8BEA6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481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1BC9C-031C-458F-A1BE-6FE7DE8BEA6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48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1BC9C-031C-458F-A1BE-6FE7DE8BEA6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48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21BC9C-031C-458F-A1BE-6FE7DE8BEA6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48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5128EA-51AD-4F6F-A5A6-D6344E29D515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E52B1-27F3-4BDC-A09B-49946C560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87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68B2E-21FA-48A9-B5F9-2836C798CA2A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8DAC-6DA7-42C4-853C-C411DBC05B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30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45270-229D-4975-9ACF-D58D76331D4E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7DD7-85E3-4856-BBDC-7126E3932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7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D828-D066-4B06-8514-22ED4AC30485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337F9-C276-40FA-847C-0D9FF421B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4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DA8A7-A6B1-4F30-8A94-D094A1EE2204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5E168-A460-4418-AE5B-A4807D50B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3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340B2-3B84-43B6-AC85-62709C1B2787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E5228-4D93-4318-BD2C-A30066B62D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4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4F2E6-ED83-4229-9F6E-F4513E084CBB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B6233-F8EB-4596-B530-67094BDB79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96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3D1E1-36DD-4F73-AFB4-281307FDCFE6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368C8-5247-4B8E-B780-553DC2A84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272D9-3C59-4E24-BF29-36CC6DD7D5DC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B18DB-659C-4BF1-A7CF-421EF6418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F649B-56F5-4DA1-A9DE-A34D4D770DEF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8BC9E-27F2-45F7-B1B3-C7C5925A0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76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C9743-8152-49F9-81DE-3FC8C9A270C3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F3041-FFE6-4968-9E38-E2ABFEC69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06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C7E534-4DBE-45DD-AD92-E22CA1E9BECC}" type="datetimeFigureOut">
              <a:rPr lang="en-US"/>
              <a:pPr>
                <a:defRPr/>
              </a:pPr>
              <a:t>6/15/2016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55C91E-44B9-4AF6-A517-57FEE021D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Writing Scoring Guide</a:t>
            </a:r>
          </a:p>
        </p:txBody>
      </p:sp>
    </p:spTree>
    <p:extLst>
      <p:ext uri="{BB962C8B-B14F-4D97-AF65-F5344CB8AC3E}">
        <p14:creationId xmlns:p14="http://schemas.microsoft.com/office/powerpoint/2010/main" val="354069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52400" y="76200"/>
            <a:ext cx="9296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Draft and Official Writing Scoring Guide</a:t>
            </a:r>
          </a:p>
        </p:txBody>
      </p:sp>
      <p:graphicFrame>
        <p:nvGraphicFramePr>
          <p:cNvPr id="5" name="Picture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813754"/>
              </p:ext>
            </p:extLst>
          </p:nvPr>
        </p:nvGraphicFramePr>
        <p:xfrm>
          <a:off x="304800" y="1219200"/>
          <a:ext cx="8686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2528455" y="1295400"/>
            <a:ext cx="6629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  <a:r>
              <a:rPr lang="en-US" dirty="0" smtClean="0"/>
              <a:t>Study </a:t>
            </a:r>
            <a:r>
              <a:rPr lang="en-US" dirty="0"/>
              <a:t>included 594 writing samples that were double scored using </a:t>
            </a:r>
            <a:r>
              <a:rPr lang="en-US" dirty="0" smtClean="0"/>
              <a:t>both </a:t>
            </a:r>
            <a:r>
              <a:rPr lang="en-US" dirty="0"/>
              <a:t>the Draft and Official Writing Scoring rubrics.</a:t>
            </a:r>
          </a:p>
        </p:txBody>
      </p:sp>
    </p:spTree>
    <p:extLst>
      <p:ext uri="{BB962C8B-B14F-4D97-AF65-F5344CB8AC3E}">
        <p14:creationId xmlns:p14="http://schemas.microsoft.com/office/powerpoint/2010/main" val="102957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-152400" y="76200"/>
            <a:ext cx="92964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Draft and Official Writing Scoring Guide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5741022"/>
              </p:ext>
            </p:extLst>
          </p:nvPr>
        </p:nvGraphicFramePr>
        <p:xfrm>
          <a:off x="609600" y="1066800"/>
          <a:ext cx="8305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5564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 to Sentence Fluency</a:t>
            </a:r>
            <a:endParaRPr lang="en-US" dirty="0"/>
          </a:p>
        </p:txBody>
      </p:sp>
      <p:pic>
        <p:nvPicPr>
          <p:cNvPr id="327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6553200" cy="5368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7801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"/>
            <a:ext cx="8915400" cy="6477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257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hart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4" y="76200"/>
            <a:ext cx="8982635" cy="6629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0685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2" y="22412"/>
            <a:ext cx="8987118" cy="66831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5398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7928"/>
            <a:ext cx="8915400" cy="66114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4434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565&quot;&gt;&lt;property id=&quot;20148&quot; value=&quot;5&quot;/&gt;&lt;property id=&quot;20300&quot; value=&quot;Slide 11 - &amp;quot;SAT: Mathematics&amp;quot;&quot;/&gt;&lt;property id=&quot;20307&quot; value=&quot;272&quot;/&gt;&lt;/object&gt;&lt;object type=&quot;3&quot; unique_id=&quot;10566&quot;&gt;&lt;property id=&quot;20148&quot; value=&quot;5&quot;/&gt;&lt;property id=&quot;20300&quot; value=&quot;Slide 12 - &amp;quot;Essential Skill Definition: Mathematics&amp;quot;&quot;/&gt;&lt;property id=&quot;20307&quot; value=&quot;273&quot;/&gt;&lt;/object&gt;&lt;object type=&quot;3&quot; unique_id=&quot;10567&quot;&gt;&lt;property id=&quot;20148&quot; value=&quot;5&quot;/&gt;&lt;property id=&quot;20300&quot; value=&quot;Slide 14 - &amp;quot;Comparison&amp;quot;&quot;/&gt;&lt;property id=&quot;20307&quot; value=&quot;274&quot;/&gt;&lt;/object&gt;&lt;object type=&quot;3&quot; unique_id=&quot;10568&quot;&gt;&lt;property id=&quot;20148&quot; value=&quot;5&quot;/&gt;&lt;property id=&quot;20300&quot; value=&quot;Slide 15 - &amp;quot;Comparison&amp;quot;&quot;/&gt;&lt;property id=&quot;20307&quot; value=&quot;275&quot;/&gt;&lt;/object&gt;&lt;object type=&quot;3&quot; unique_id=&quot;10569&quot;&gt;&lt;property id=&quot;20148&quot; value=&quot;5&quot;/&gt;&lt;property id=&quot;20300&quot; value=&quot;Slide 16&quot;/&gt;&lt;property id=&quot;20307&quot; value=&quot;276&quot;/&gt;&lt;/object&gt;&lt;object type=&quot;3&quot; unique_id=&quot;10570&quot;&gt;&lt;property id=&quot;20148&quot; value=&quot;5&quot;/&gt;&lt;property id=&quot;20300&quot; value=&quot;Slide 17&quot;/&gt;&lt;property id=&quot;20307&quot; value=&quot;277&quot;/&gt;&lt;/object&gt;&lt;object type=&quot;3&quot; unique_id=&quot;10852&quot;&gt;&lt;property id=&quot;20148&quot; value=&quot;5&quot;/&gt;&lt;property id=&quot;20300&quot; value=&quot;Slide 35 - &amp;quot;Draft and Official Writing Scoring Guide&amp;quot;&quot;/&gt;&lt;property id=&quot;20307&quot; value=&quot;294&quot;/&gt;&lt;/object&gt;&lt;object type=&quot;3&quot; unique_id=&quot;11048&quot;&gt;&lt;property id=&quot;20148&quot; value=&quot;5&quot;/&gt;&lt;property id=&quot;20300&quot; value=&quot;Slide 36 - &amp;quot;Draft and Official Writing Scoring Guide&amp;quot;&quot;/&gt;&lt;property id=&quot;20307&quot; value=&quot;295&quot;/&gt;&lt;/object&gt;&lt;object type=&quot;3&quot; unique_id=&quot;11049&quot;&gt;&lt;property id=&quot;20148&quot; value=&quot;5&quot;/&gt;&lt;property id=&quot;20300&quot; value=&quot;Slide 38&quot;/&gt;&lt;property id=&quot;20307&quot; value=&quot;296&quot;/&gt;&lt;/object&gt;&lt;object type=&quot;3&quot; unique_id=&quot;11050&quot;&gt;&lt;property id=&quot;20148&quot; value=&quot;5&quot;/&gt;&lt;property id=&quot;20300&quot; value=&quot;Slide 39&quot;/&gt;&lt;property id=&quot;20307&quot; value=&quot;297&quot;/&gt;&lt;/object&gt;&lt;object type=&quot;3&quot; unique_id=&quot;11219&quot;&gt;&lt;property id=&quot;20148&quot; value=&quot;5&quot;/&gt;&lt;property id=&quot;20300&quot; value=&quot;Slide 40&quot;/&gt;&lt;property id=&quot;20307&quot; value=&quot;298&quot;/&gt;&lt;/object&gt;&lt;object type=&quot;3&quot; unique_id=&quot;11220&quot;&gt;&lt;property id=&quot;20148&quot; value=&quot;5&quot;/&gt;&lt;property id=&quot;20300&quot; value=&quot;Slide 41&quot;/&gt;&lt;property id=&quot;20307&quot; value=&quot;299&quot;/&gt;&lt;/object&gt;&lt;object type=&quot;3&quot; unique_id=&quot;12145&quot;&gt;&lt;property id=&quot;20148&quot; value=&quot;5&quot;/&gt;&lt;property id=&quot;20300&quot; value=&quot;Slide 1 - &amp;quot;AESRP &amp;quot;&quot;/&gt;&lt;property id=&quot;20307&quot; value=&quot;303&quot;/&gt;&lt;/object&gt;&lt;object type=&quot;3&quot; unique_id=&quot;12146&quot;&gt;&lt;property id=&quot;20148&quot; value=&quot;5&quot;/&gt;&lt;property id=&quot;20300&quot; value=&quot;Slide 6 - &amp;quot;Final PSAT&amp;quot;&quot;/&gt;&lt;property id=&quot;20307&quot; value=&quot;301&quot;/&gt;&lt;/object&gt;&lt;object type=&quot;3&quot; unique_id=&quot;12147&quot;&gt;&lt;property id=&quot;20148&quot; value=&quot;5&quot;/&gt;&lt;property id=&quot;20300&quot; value=&quot;Slide 7 - &amp;quot;Final PSAT&amp;quot;&quot;/&gt;&lt;property id=&quot;20307&quot; value=&quot;302&quot;/&gt;&lt;/object&gt;&lt;object type=&quot;3&quot; unique_id=&quot;12154&quot;&gt;&lt;property id=&quot;20148&quot; value=&quot;5&quot;/&gt;&lt;property id=&quot;20300&quot; value=&quot;Slide 20 - &amp;quot;Essential Skill Definition&amp;quot;&quot;/&gt;&lt;property id=&quot;20307&quot; value=&quot;310&quot;/&gt;&lt;/object&gt;&lt;object type=&quot;3&quot; unique_id=&quot;12155&quot;&gt;&lt;property id=&quot;20148&quot; value=&quot;5&quot;/&gt;&lt;property id=&quot;20300&quot; value=&quot;Slide 22&quot;/&gt;&lt;property id=&quot;20307&quot; value=&quot;308&quot;/&gt;&lt;/object&gt;&lt;object type=&quot;3&quot; unique_id=&quot;12156&quot;&gt;&lt;property id=&quot;20148&quot; value=&quot;5&quot;/&gt;&lt;property id=&quot;20300&quot; value=&quot;Slide 23&quot;/&gt;&lt;property id=&quot;20307&quot; value=&quot;315&quot;/&gt;&lt;/object&gt;&lt;object type=&quot;3&quot; unique_id=&quot;12158&quot;&gt;&lt;property id=&quot;20148&quot; value=&quot;5&quot;/&gt;&lt;property id=&quot;20300&quot; value=&quot;Slide 37 - &amp;quot;Edit to Sentence Fluency&amp;quot;&quot;/&gt;&lt;property id=&quot;20307&quot; value=&quot;300&quot;/&gt;&lt;/object&gt;&lt;object type=&quot;3&quot; unique_id=&quot;12508&quot;&gt;&lt;property id=&quot;20148&quot; value=&quot;5&quot;/&gt;&lt;property id=&quot;20300&quot; value=&quot;Slide 21 - &amp;quot;Comparison&amp;quot;&quot;/&gt;&lt;property id=&quot;20307&quot; value=&quot;318&quot;/&gt;&lt;/object&gt;&lt;object type=&quot;3&quot; unique_id=&quot;12509&quot;&gt;&lt;property id=&quot;20148&quot; value=&quot;5&quot;/&gt;&lt;property id=&quot;20300&quot; value=&quot;Slide 24&quot;/&gt;&lt;property id=&quot;20307&quot; value=&quot;316&quot;/&gt;&lt;/object&gt;&lt;object type=&quot;3&quot; unique_id=&quot;13493&quot;&gt;&lt;property id=&quot;20148&quot; value=&quot;5&quot;/&gt;&lt;property id=&quot;20300&quot; value=&quot;Slide 8 - &amp;quot;SAT&amp;quot;&quot;/&gt;&lt;property id=&quot;20307&quot; value=&quot;322&quot;/&gt;&lt;/object&gt;&lt;object type=&quot;3&quot; unique_id=&quot;13494&quot;&gt;&lt;property id=&quot;20148&quot; value=&quot;5&quot;/&gt;&lt;property id=&quot;20300&quot; value=&quot;Slide 9 - &amp;quot;Changes: Broadly&amp;quot;&quot;/&gt;&lt;property id=&quot;20307&quot; value=&quot;323&quot;/&gt;&lt;/object&gt;&lt;object type=&quot;3&quot; unique_id=&quot;13495&quot;&gt;&lt;property id=&quot;20148&quot; value=&quot;5&quot;/&gt;&lt;property id=&quot;20300&quot; value=&quot;Slide 10 - &amp;quot;Concordance Study&amp;quot;&quot;/&gt;&lt;property id=&quot;20307&quot; value=&quot;330&quot;/&gt;&lt;/object&gt;&lt;object type=&quot;3&quot; unique_id=&quot;13496&quot;&gt;&lt;property id=&quot;20148&quot; value=&quot;5&quot;/&gt;&lt;property id=&quot;20300&quot; value=&quot;Slide 13 - &amp;quot;Changes&amp;quot;&quot;/&gt;&lt;property id=&quot;20307&quot; value=&quot;325&quot;/&gt;&lt;/object&gt;&lt;object type=&quot;3&quot; unique_id=&quot;13497&quot;&gt;&lt;property id=&quot;20148&quot; value=&quot;5&quot;/&gt;&lt;property id=&quot;20300&quot; value=&quot;Slide 18 - &amp;quot;Math SAT Motion?&amp;quot;&quot;/&gt;&lt;property id=&quot;20307&quot; value=&quot;321&quot;/&gt;&lt;/object&gt;&lt;object type=&quot;3&quot; unique_id=&quot;13500&quot;&gt;&lt;property id=&quot;20148&quot; value=&quot;5&quot;/&gt;&lt;property id=&quot;20300&quot; value=&quot;Slide 19 - &amp;quot;SAT: Writing&amp;quot;&quot;/&gt;&lt;property id=&quot;20307&quot; value=&quot;326&quot;/&gt;&lt;/object&gt;&lt;object type=&quot;3&quot; unique_id=&quot;13501&quot;&gt;&lt;property id=&quot;20148&quot; value=&quot;5&quot;/&gt;&lt;property id=&quot;20300&quot; value=&quot;Slide 25 - &amp;quot;Writing SAT Motion?&amp;quot;&quot;/&gt;&lt;property id=&quot;20307&quot; value=&quot;329&quot;/&gt;&lt;/object&gt;&lt;object type=&quot;3&quot; unique_id=&quot;13502&quot;&gt;&lt;property id=&quot;20148&quot; value=&quot;5&quot;/&gt;&lt;property id=&quot;20300&quot; value=&quot;Slide 34 - &amp;quot;Writing Scoring Guide&amp;quot;&quot;/&gt;&lt;property id=&quot;20307&quot; value=&quot;327&quot;/&gt;&lt;/object&gt;&lt;object type=&quot;3&quot; unique_id=&quot;14215&quot;&gt;&lt;property id=&quot;20148&quot; value=&quot;5&quot;/&gt;&lt;property id=&quot;20300&quot; value=&quot;Slide 70 - &amp;quot;Scoring Guide Motion?&amp;quot;&quot;/&gt;&lt;property id=&quot;20307&quot; value=&quot;333&quot;/&gt;&lt;/object&gt;&lt;object type=&quot;3&quot; unique_id=&quot;14875&quot;&gt;&lt;property id=&quot;20148&quot; value=&quot;5&quot;/&gt;&lt;property id=&quot;20300&quot; value=&quot;Slide 26 - &amp;quot;SAT: Reading&amp;quot;&quot;/&gt;&lt;property id=&quot;20307&quot; value=&quot;334&quot;/&gt;&lt;/object&gt;&lt;object type=&quot;3&quot; unique_id=&quot;14876&quot;&gt;&lt;property id=&quot;20148&quot; value=&quot;5&quot;/&gt;&lt;property id=&quot;20300&quot; value=&quot;Slide 27 - &amp;quot;Essential Skill Definition&amp;quot;&quot;/&gt;&lt;property id=&quot;20307&quot; value=&quot;335&quot;/&gt;&lt;/object&gt;&lt;object type=&quot;3&quot; unique_id=&quot;14877&quot;&gt;&lt;property id=&quot;20148&quot; value=&quot;5&quot;/&gt;&lt;property id=&quot;20300&quot; value=&quot;Slide 28 - &amp;quot;Comparison&amp;quot;&quot;/&gt;&lt;property id=&quot;20307&quot; value=&quot;336&quot;/&gt;&lt;/object&gt;&lt;object type=&quot;3&quot; unique_id=&quot;14878&quot;&gt;&lt;property id=&quot;20148&quot; value=&quot;5&quot;/&gt;&lt;property id=&quot;20300&quot; value=&quot;Slide 29&quot;/&gt;&lt;property id=&quot;20307&quot; value=&quot;337&quot;/&gt;&lt;/object&gt;&lt;object type=&quot;3&quot; unique_id=&quot;14879&quot;&gt;&lt;property id=&quot;20148&quot; value=&quot;5&quot;/&gt;&lt;property id=&quot;20300&quot; value=&quot;Slide 30&quot;/&gt;&lt;property id=&quot;20307&quot; value=&quot;338&quot;/&gt;&lt;/object&gt;&lt;object type=&quot;3&quot; unique_id=&quot;14880&quot;&gt;&lt;property id=&quot;20148&quot; value=&quot;5&quot;/&gt;&lt;property id=&quot;20300&quot; value=&quot;Slide 31&quot;/&gt;&lt;property id=&quot;20307&quot; value=&quot;339&quot;/&gt;&lt;/object&gt;&lt;object type=&quot;3&quot; unique_id=&quot;14881&quot;&gt;&lt;property id=&quot;20148&quot; value=&quot;5&quot;/&gt;&lt;property id=&quot;20300&quot; value=&quot;Slide 32&quot;/&gt;&lt;property id=&quot;20307&quot; value=&quot;340&quot;/&gt;&lt;/object&gt;&lt;object type=&quot;3&quot; unique_id=&quot;14882&quot;&gt;&lt;property id=&quot;20148&quot; value=&quot;5&quot;/&gt;&lt;property id=&quot;20300&quot; value=&quot;Slide 33 - &amp;quot;Reading SAT Motion?&amp;quot;&quot;/&gt;&lt;property id=&quot;20307&quot; value=&quot;341&quot;/&gt;&lt;/object&gt;&lt;object type=&quot;3&quot; unique_id=&quot;15636&quot;&gt;&lt;property id=&quot;20148&quot; value=&quot;5&quot;/&gt;&lt;property id=&quot;20300&quot; value=&quot;Slide 71 - &amp;quot;2016-17 Meetings&amp;quot;&quot;/&gt;&lt;property id=&quot;20307&quot; value=&quot;343&quot;/&gt;&lt;/object&gt;&lt;object type=&quot;3&quot; unique_id=&quot;15637&quot;&gt;&lt;property id=&quot;20148&quot; value=&quot;5&quot;/&gt;&lt;property id=&quot;20300&quot; value=&quot;Slide 72 - &amp;quot;2016-17 Meetings&amp;quot;&quot;/&gt;&lt;property id=&quot;20307&quot; value=&quot;342&quot;/&gt;&lt;/object&gt;&lt;object type=&quot;3&quot; unique_id=&quot;15638&quot;&gt;&lt;property id=&quot;20148&quot; value=&quot;5&quot;/&gt;&lt;property id=&quot;20300&quot; value=&quot;Slide 73 - &amp;quot;2016-17 Meetings&amp;quot;&quot;/&gt;&lt;property id=&quot;20307&quot; value=&quot;344&quot;/&gt;&lt;/object&gt;&lt;object type=&quot;3&quot; unique_id=&quot;15639&quot;&gt;&lt;property id=&quot;20148&quot; value=&quot;5&quot;/&gt;&lt;property id=&quot;20300&quot; value=&quot;Slide 74 - &amp;quot;2016-17 Meetings&amp;quot;&quot;/&gt;&lt;property id=&quot;20307&quot; value=&quot;345&quot;/&gt;&lt;/object&gt;&lt;object type=&quot;3&quot; unique_id=&quot;18089&quot;&gt;&lt;property id=&quot;20148&quot; value=&quot;5&quot;/&gt;&lt;property id=&quot;20300&quot; value=&quot;Slide 2 - &amp;quot;AESRP &amp;quot;&quot;/&gt;&lt;property id=&quot;20307&quot; value=&quot;374&quot;/&gt;&lt;/object&gt;&lt;object type=&quot;3&quot; unique_id=&quot;18090&quot;&gt;&lt;property id=&quot;20148&quot; value=&quot;5&quot;/&gt;&lt;property id=&quot;20300&quot; value=&quot;Slide 3 - &amp;quot;Public Comment&amp;quot;&quot;/&gt;&lt;property id=&quot;20307&quot; value=&quot;376&quot;/&gt;&lt;/object&gt;&lt;object type=&quot;3&quot; unique_id=&quot;18091&quot;&gt;&lt;property id=&quot;20148&quot; value=&quot;5&quot;/&gt;&lt;property id=&quot;20300&quot; value=&quot;Slide 4 - &amp;quot;Motions&amp;quot;&quot;/&gt;&lt;property id=&quot;20307&quot; value=&quot;377&quot;/&gt;&lt;/object&gt;&lt;object type=&quot;3&quot; unique_id=&quot;18092&quot;&gt;&lt;property id=&quot;20148&quot; value=&quot;5&quot;/&gt;&lt;property id=&quot;20300&quot; value=&quot;Slide 5 - &amp;quot;Minutes&amp;quot;&quot;/&gt;&lt;property id=&quot;20307&quot; value=&quot;375&quot;/&gt;&lt;/object&gt;&lt;object type=&quot;3&quot; unique_id=&quot;18093&quot;&gt;&lt;property id=&quot;20148&quot; value=&quot;5&quot;/&gt;&lt;property id=&quot;20300&quot; value=&quot;Slide 42 - &amp;quot;Plan to Aspire&amp;quot;&quot;/&gt;&lt;property id=&quot;20307&quot; value=&quot;346&quot;/&gt;&lt;/object&gt;&lt;object type=&quot;3&quot; unique_id=&quot;18094&quot;&gt;&lt;property id=&quot;20148&quot; value=&quot;5&quot;/&gt;&lt;property id=&quot;20300&quot; value=&quot;Slide 43 - &amp;quot;Concordance Study&amp;quot;&quot;/&gt;&lt;property id=&quot;20307&quot; value=&quot;347&quot;/&gt;&lt;/object&gt;&lt;object type=&quot;3&quot; unique_id=&quot;18095&quot;&gt;&lt;property id=&quot;20148&quot; value=&quot;5&quot;/&gt;&lt;property id=&quot;20300&quot; value=&quot;Slide 44 - &amp;quot;Aspire: Match to Essential Skills in Mathematics&amp;quot;&quot;/&gt;&lt;property id=&quot;20307&quot; value=&quot;348&quot;/&gt;&lt;/object&gt;&lt;object type=&quot;3&quot; unique_id=&quot;18096&quot;&gt;&lt;property id=&quot;20148&quot; value=&quot;5&quot;/&gt;&lt;property id=&quot;20300&quot; value=&quot;Slide 45 - &amp;quot;Essential Skill Definition: Mathematics&amp;quot;&quot;/&gt;&lt;property id=&quot;20307&quot; value=&quot;349&quot;/&gt;&lt;/object&gt;&lt;object type=&quot;3&quot; unique_id=&quot;18097&quot;&gt;&lt;property id=&quot;20148&quot; value=&quot;5&quot;/&gt;&lt;property id=&quot;20300&quot; value=&quot;Slide 46 - &amp;quot;Comparison&amp;quot;&quot;/&gt;&lt;property id=&quot;20307&quot; value=&quot;350&quot;/&gt;&lt;/object&gt;&lt;object type=&quot;3&quot; unique_id=&quot;18098&quot;&gt;&lt;property id=&quot;20148&quot; value=&quot;5&quot;/&gt;&lt;property id=&quot;20300&quot; value=&quot;Slide 47 - &amp;quot;Comparison&amp;quot;&quot;/&gt;&lt;property id=&quot;20307&quot; value=&quot;351&quot;/&gt;&lt;/object&gt;&lt;object type=&quot;3&quot; unique_id=&quot;18099&quot;&gt;&lt;property id=&quot;20148&quot; value=&quot;5&quot;/&gt;&lt;property id=&quot;20300&quot; value=&quot;Slide 48&quot;/&gt;&lt;property id=&quot;20307&quot; value=&quot;352&quot;/&gt;&lt;/object&gt;&lt;object type=&quot;3&quot; unique_id=&quot;18100&quot;&gt;&lt;property id=&quot;20148&quot; value=&quot;5&quot;/&gt;&lt;property id=&quot;20300&quot; value=&quot;Slide 49 - &amp;quot;Comparison&amp;quot;&quot;/&gt;&lt;property id=&quot;20307&quot; value=&quot;353&quot;/&gt;&lt;/object&gt;&lt;object type=&quot;3&quot; unique_id=&quot;18101&quot;&gt;&lt;property id=&quot;20148&quot; value=&quot;5&quot;/&gt;&lt;property id=&quot;20300&quot; value=&quot;Slide 50 - &amp;quot;Comparison&amp;quot;&quot;/&gt;&lt;property id=&quot;20307&quot; value=&quot;354&quot;/&gt;&lt;/object&gt;&lt;object type=&quot;3&quot; unique_id=&quot;18102&quot;&gt;&lt;property id=&quot;20148&quot; value=&quot;5&quot;/&gt;&lt;property id=&quot;20300&quot; value=&quot;Slide 51 - &amp;quot;Comparison&amp;quot;&quot;/&gt;&lt;property id=&quot;20307&quot; value=&quot;355&quot;/&gt;&lt;/object&gt;&lt;object type=&quot;3&quot; unique_id=&quot;18103&quot;&gt;&lt;property id=&quot;20148&quot; value=&quot;5&quot;/&gt;&lt;property id=&quot;20300&quot; value=&quot;Slide 52&quot;/&gt;&lt;property id=&quot;20307&quot; value=&quot;356&quot;/&gt;&lt;/object&gt;&lt;object type=&quot;3&quot; unique_id=&quot;18104&quot;&gt;&lt;property id=&quot;20148&quot; value=&quot;5&quot;/&gt;&lt;property id=&quot;20300&quot; value=&quot;Slide 53 - &amp;quot;ACT Plan to ACT Aspire&amp;quot;&quot;/&gt;&lt;property id=&quot;20307&quot; value=&quot;357&quot;/&gt;&lt;/object&gt;&lt;object type=&quot;3&quot; unique_id=&quot;18105&quot;&gt;&lt;property id=&quot;20148&quot; value=&quot;5&quot;/&gt;&lt;property id=&quot;20300&quot; value=&quot;Slide 54 - &amp;quot;Aspire: Match to Essential Skills In Reading&amp;quot;&quot;/&gt;&lt;property id=&quot;20307&quot; value=&quot;358&quot;/&gt;&lt;/object&gt;&lt;object type=&quot;3&quot; unique_id=&quot;18106&quot;&gt;&lt;property id=&quot;20148&quot; value=&quot;5&quot;/&gt;&lt;property id=&quot;20300&quot; value=&quot;Slide 55 - &amp;quot;Essential Skill Definition: Reading&amp;quot;&quot;/&gt;&lt;property id=&quot;20307&quot; value=&quot;359&quot;/&gt;&lt;/object&gt;&lt;object type=&quot;3&quot; unique_id=&quot;18107&quot;&gt;&lt;property id=&quot;20148&quot; value=&quot;5&quot;/&gt;&lt;property id=&quot;20300&quot; value=&quot;Slide 56 - &amp;quot;Comparison&amp;quot;&quot;/&gt;&lt;property id=&quot;20307&quot; value=&quot;360&quot;/&gt;&lt;/object&gt;&lt;object type=&quot;3&quot; unique_id=&quot;18108&quot;&gt;&lt;property id=&quot;20148&quot; value=&quot;5&quot;/&gt;&lt;property id=&quot;20300&quot; value=&quot;Slide 57 - &amp;quot;Comparison&amp;quot;&quot;/&gt;&lt;property id=&quot;20307&quot; value=&quot;361&quot;/&gt;&lt;/object&gt;&lt;object type=&quot;3&quot; unique_id=&quot;18109&quot;&gt;&lt;property id=&quot;20148&quot; value=&quot;5&quot;/&gt;&lt;property id=&quot;20300&quot; value=&quot;Slide 58 - &amp;quot;Comparison&amp;quot;&quot;/&gt;&lt;property id=&quot;20307&quot; value=&quot;362&quot;/&gt;&lt;/object&gt;&lt;object type=&quot;3&quot; unique_id=&quot;18110&quot;&gt;&lt;property id=&quot;20148&quot; value=&quot;5&quot;/&gt;&lt;property id=&quot;20300&quot; value=&quot;Slide 59 - &amp;quot;Comparison&amp;quot;&quot;/&gt;&lt;property id=&quot;20307&quot; value=&quot;363&quot;/&gt;&lt;/object&gt;&lt;object type=&quot;3&quot; unique_id=&quot;18111&quot;&gt;&lt;property id=&quot;20148&quot; value=&quot;5&quot;/&gt;&lt;property id=&quot;20300&quot; value=&quot;Slide 60 - &amp;quot;Aspire: Item Types&amp;quot;&quot;/&gt;&lt;property id=&quot;20307&quot; value=&quot;364&quot;/&gt;&lt;/object&gt;&lt;object type=&quot;3&quot; unique_id=&quot;18112&quot;&gt;&lt;property id=&quot;20148&quot; value=&quot;5&quot;/&gt;&lt;property id=&quot;20300&quot; value=&quot;Slide 61 - &amp;quot;Aspire: Test Structure/Reporting&amp;quot;&quot;/&gt;&lt;property id=&quot;20307&quot; value=&quot;365&quot;/&gt;&lt;/object&gt;&lt;object type=&quot;3&quot; unique_id=&quot;18113&quot;&gt;&lt;property id=&quot;20148&quot; value=&quot;5&quot;/&gt;&lt;property id=&quot;20300&quot; value=&quot;Slide 62 - &amp;quot;ASPIRE READING ITEMS&amp;quot;&quot;/&gt;&lt;property id=&quot;20307&quot; value=&quot;366&quot;/&gt;&lt;/object&gt;&lt;object type=&quot;3&quot; unique_id=&quot;18114&quot;&gt;&lt;property id=&quot;20148&quot; value=&quot;5&quot;/&gt;&lt;property id=&quot;20300&quot; value=&quot;Slide 63 - &amp;quot;Aspire: Types of Passages&amp;quot;&quot;/&gt;&lt;property id=&quot;20307&quot; value=&quot;367&quot;/&gt;&lt;/object&gt;&lt;object type=&quot;3&quot; unique_id=&quot;18115&quot;&gt;&lt;property id=&quot;20148&quot; value=&quot;5&quot;/&gt;&lt;property id=&quot;20300&quot; value=&quot;Slide 64 - &amp;quot;Aspire: Types of Items&amp;quot;&quot;/&gt;&lt;property id=&quot;20307&quot; value=&quot;368&quot;/&gt;&lt;/object&gt;&lt;object type=&quot;3&quot; unique_id=&quot;18116&quot;&gt;&lt;property id=&quot;20148&quot; value=&quot;5&quot;/&gt;&lt;property id=&quot;20300&quot; value=&quot;Slide 65 - &amp;quot;Sample Item: Selected Response&amp;quot;&quot;/&gt;&lt;property id=&quot;20307&quot; value=&quot;369&quot;/&gt;&lt;/object&gt;&lt;object type=&quot;3&quot; unique_id=&quot;18117&quot;&gt;&lt;property id=&quot;20148&quot; value=&quot;5&quot;/&gt;&lt;property id=&quot;20300&quot; value=&quot;Slide 66 - &amp;quot;Sample Item: Technology-enhanced&amp;quot;&quot;/&gt;&lt;property id=&quot;20307&quot; value=&quot;370&quot;/&gt;&lt;/object&gt;&lt;object type=&quot;3&quot; unique_id=&quot;18118&quot;&gt;&lt;property id=&quot;20148&quot; value=&quot;5&quot;/&gt;&lt;property id=&quot;20300&quot; value=&quot;Slide 67 - &amp;quot;Sample Item: Constructed Response&amp;quot;&quot;/&gt;&lt;property id=&quot;20307&quot; value=&quot;371&quot;/&gt;&lt;/object&gt;&lt;object type=&quot;3&quot; unique_id=&quot;18119&quot;&gt;&lt;property id=&quot;20148&quot; value=&quot;5&quot;/&gt;&lt;property id=&quot;20300&quot; value=&quot;Slide 68 - &amp;quot;Constructed Response: Sample Rubric&amp;quot;&quot;/&gt;&lt;property id=&quot;20307&quot; value=&quot;372&quot;/&gt;&lt;/object&gt;&lt;object type=&quot;3&quot; unique_id=&quot;18120&quot;&gt;&lt;property id=&quot;20148&quot; value=&quot;5&quot;/&gt;&lt;property id=&quot;20300&quot; value=&quot;Slide 69 - &amp;quot;Motion?&amp;quot;&quot;/&gt;&lt;property id=&quot;20307&quot; value=&quot;373&quot;/&gt;&lt;/object&gt;&lt;/object&gt;&lt;object type=&quot;8&quot; unique_id=&quot;1002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F345F31F18E44680D1011C5E8A15A0" ma:contentTypeVersion="6" ma:contentTypeDescription="Create a new document." ma:contentTypeScope="" ma:versionID="d6fb99deb2dc95688930dc2652d35da3">
  <xsd:schema xmlns:xsd="http://www.w3.org/2001/XMLSchema" xmlns:xs="http://www.w3.org/2001/XMLSchema" xmlns:p="http://schemas.microsoft.com/office/2006/metadata/properties" xmlns:ns1="http://schemas.microsoft.com/sharepoint/v3" xmlns:ns2="ec60daf9-795a-4040-9785-6b9d8ae581da" targetNamespace="http://schemas.microsoft.com/office/2006/metadata/properties" ma:root="true" ma:fieldsID="cb1c7d4551c6d7fd7a9b7e90f8482228" ns1:_="" ns2:_="">
    <xsd:import namespace="http://schemas.microsoft.com/sharepoint/v3"/>
    <xsd:import namespace="ec60daf9-795a-4040-9785-6b9d8ae581da"/>
    <xsd:element name="properties">
      <xsd:complexType>
        <xsd:sequence>
          <xsd:element name="documentManagement">
            <xsd:complexType>
              <xsd:all>
                <xsd:element ref="ns2:Estimated_x0020_Creation_x0020_Date" minOccurs="0"/>
                <xsd:element ref="ns2:Remediation_x0020_Date" minOccurs="0"/>
                <xsd:element ref="ns1:PublishingStartDate" minOccurs="0"/>
                <xsd:element ref="ns1:PublishingExpirationDate" minOccurs="0"/>
                <xsd:element ref="ns2:Prior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6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7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60daf9-795a-4040-9785-6b9d8ae581da" elementFormDefault="qualified">
    <xsd:import namespace="http://schemas.microsoft.com/office/2006/documentManagement/types"/>
    <xsd:import namespace="http://schemas.microsoft.com/office/infopath/2007/PartnerControls"/>
    <xsd:element name="Estimated_x0020_Creation_x0020_Date" ma:index="2" nillable="true" ma:displayName="Estimated Creation Date" ma:format="DateOnly" ma:internalName="Estimated_x0020_Creation_x0020_Date0" ma:readOnly="false">
      <xsd:simpleType>
        <xsd:restriction base="dms:DateTime"/>
      </xsd:simpleType>
    </xsd:element>
    <xsd:element name="Remediation_x0020_Date" ma:index="3" nillable="true" ma:displayName="Remediation Date" ma:default="[today]" ma:format="DateOnly" ma:internalName="Remediation_x0020_Date0" ma:readOnly="false">
      <xsd:simpleType>
        <xsd:restriction base="dms:DateTime"/>
      </xsd:simpleType>
    </xsd:element>
    <xsd:element name="Priority" ma:index="8" nillable="true" ma:displayName="Priority" ma:default="New" ma:description="What Priority Level Is This Document?" ma:format="RadioButtons" ma:internalName="Priority0" ma:readOnly="false">
      <xsd:simpleType>
        <xsd:restriction base="dms:Choice">
          <xsd:enumeration value="New"/>
          <xsd:enumeration value="Legacy"/>
          <xsd:enumeration value="Tier 1"/>
          <xsd:enumeration value="Tier 2"/>
          <xsd:enumeration value="Tier 3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Remediation_x0020_Date xmlns="ec60daf9-795a-4040-9785-6b9d8ae581da">2020-07-18T14:41:05+00:00</Remediation_x0020_Date>
    <Priority xmlns="ec60daf9-795a-4040-9785-6b9d8ae581da">New</Priority>
    <Estimated_x0020_Creation_x0020_Date xmlns="ec60daf9-795a-4040-9785-6b9d8ae581da" xsi:nil="true"/>
  </documentManagement>
</p:properties>
</file>

<file path=customXml/itemProps1.xml><?xml version="1.0" encoding="utf-8"?>
<ds:datastoreItem xmlns:ds="http://schemas.openxmlformats.org/officeDocument/2006/customXml" ds:itemID="{0B8D3EFA-F0B6-4BD2-A318-B76591BE3C59}"/>
</file>

<file path=customXml/itemProps2.xml><?xml version="1.0" encoding="utf-8"?>
<ds:datastoreItem xmlns:ds="http://schemas.openxmlformats.org/officeDocument/2006/customXml" ds:itemID="{EB3F3284-BB68-4779-9B69-61AB2B40437C}"/>
</file>

<file path=customXml/itemProps3.xml><?xml version="1.0" encoding="utf-8"?>
<ds:datastoreItem xmlns:ds="http://schemas.openxmlformats.org/officeDocument/2006/customXml" ds:itemID="{71B65BF8-CD5E-4C46-9CCC-24021E14B70E}"/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63</Words>
  <Application>Microsoft Office PowerPoint</Application>
  <PresentationFormat>On-screen Show (4:3)</PresentationFormat>
  <Paragraphs>22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Writing Scoring Guide</vt:lpstr>
      <vt:lpstr>Draft and Official Writing Scoring Guide</vt:lpstr>
      <vt:lpstr>Draft and Official Writing Scoring Guide</vt:lpstr>
      <vt:lpstr>Edit to Sentence Fluency</vt:lpstr>
      <vt:lpstr>PowerPoint Presentation</vt:lpstr>
      <vt:lpstr>PowerPoint Presentation</vt:lpstr>
      <vt:lpstr>PowerPoint Presentation</vt:lpstr>
      <vt:lpstr>PowerPoint Presentation</vt:lpstr>
    </vt:vector>
  </TitlesOfParts>
  <Company>Oregon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Aspire: Content Review</dc:title>
  <dc:creator>Ken Hermens</dc:creator>
  <cp:lastModifiedBy>Ken Hermens</cp:lastModifiedBy>
  <cp:revision>32</cp:revision>
  <dcterms:created xsi:type="dcterms:W3CDTF">2016-03-03T23:57:00Z</dcterms:created>
  <dcterms:modified xsi:type="dcterms:W3CDTF">2016-06-15T22:53:51Z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0x0101005EF345F31F18E44680D1011C5E8A15A0</vt:lpwstr>
  </property>
  <property fmtid="{D5CDD505-2E9C-101B-9397-08002B2CF9AE}" pid="5" name="Priority">
    <vt:lpwstr>New</vt:lpwstr>
  </property>
</Properties>
</file>