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6"/>
  </p:notesMasterIdLst>
  <p:sldIdLst>
    <p:sldId id="256" r:id="rId2"/>
    <p:sldId id="301" r:id="rId3"/>
    <p:sldId id="259" r:id="rId4"/>
    <p:sldId id="261" r:id="rId5"/>
    <p:sldId id="281" r:id="rId6"/>
    <p:sldId id="296" r:id="rId7"/>
    <p:sldId id="303" r:id="rId8"/>
    <p:sldId id="280" r:id="rId9"/>
    <p:sldId id="276" r:id="rId10"/>
    <p:sldId id="304" r:id="rId11"/>
    <p:sldId id="305" r:id="rId12"/>
    <p:sldId id="285" r:id="rId13"/>
    <p:sldId id="307" r:id="rId14"/>
    <p:sldId id="306" r:id="rId15"/>
    <p:sldId id="287" r:id="rId16"/>
    <p:sldId id="264" r:id="rId17"/>
    <p:sldId id="289" r:id="rId18"/>
    <p:sldId id="286" r:id="rId19"/>
    <p:sldId id="278" r:id="rId20"/>
    <p:sldId id="288" r:id="rId21"/>
    <p:sldId id="308" r:id="rId22"/>
    <p:sldId id="302" r:id="rId23"/>
    <p:sldId id="290" r:id="rId24"/>
    <p:sldId id="30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583"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51F12-F674-4A40-8CAF-0F33E32AEE38}" type="datetimeFigureOut">
              <a:rPr lang="en-US" smtClean="0"/>
              <a:pPr/>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B4EEF-AA1C-4F76-86D2-3977B61EABBD}" type="slidenum">
              <a:rPr lang="en-US" smtClean="0"/>
              <a:pPr/>
              <a:t>‹#›</a:t>
            </a:fld>
            <a:endParaRPr lang="en-US" dirty="0"/>
          </a:p>
        </p:txBody>
      </p:sp>
    </p:spTree>
    <p:extLst>
      <p:ext uri="{BB962C8B-B14F-4D97-AF65-F5344CB8AC3E}">
        <p14:creationId xmlns:p14="http://schemas.microsoft.com/office/powerpoint/2010/main" val="276151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B4EEF-AA1C-4F76-86D2-3977B61EABBD}"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D814B-014B-44E0-A447-CA24C4D5C6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EF564B-6A76-47A6-80EA-59D786AAC88C}"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DD814B-014B-44E0-A447-CA24C4D5C6D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EF564B-6A76-47A6-80EA-59D786AAC88C}" type="datetimeFigureOut">
              <a:rPr lang="en-US" smtClean="0"/>
              <a:pPr/>
              <a:t>1/21/2015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DD814B-014B-44E0-A447-CA24C4D5C6D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905000"/>
          </a:xfrm>
        </p:spPr>
        <p:txBody>
          <a:bodyPr>
            <a:noAutofit/>
          </a:bodyPr>
          <a:lstStyle/>
          <a:p>
            <a:pPr algn="ctr"/>
            <a:r>
              <a:rPr lang="en-US" sz="5400" dirty="0" smtClean="0"/>
              <a:t>Update to </a:t>
            </a:r>
            <a:br>
              <a:rPr lang="en-US" sz="5400" dirty="0" smtClean="0"/>
            </a:br>
            <a:r>
              <a:rPr lang="en-US" sz="5400" dirty="0" smtClean="0"/>
              <a:t>State Board of Education</a:t>
            </a:r>
            <a:endParaRPr lang="en-US" sz="5400" dirty="0"/>
          </a:p>
        </p:txBody>
      </p:sp>
      <p:sp>
        <p:nvSpPr>
          <p:cNvPr id="3" name="Subtitle 2"/>
          <p:cNvSpPr>
            <a:spLocks noGrp="1"/>
          </p:cNvSpPr>
          <p:nvPr>
            <p:ph type="subTitle" idx="1"/>
          </p:nvPr>
        </p:nvSpPr>
        <p:spPr/>
        <p:txBody>
          <a:bodyPr>
            <a:normAutofit fontScale="92500" lnSpcReduction="10000"/>
          </a:bodyPr>
          <a:lstStyle/>
          <a:p>
            <a:endParaRPr lang="en-US" dirty="0" smtClean="0"/>
          </a:p>
          <a:p>
            <a:endParaRPr lang="en-US" dirty="0" smtClean="0"/>
          </a:p>
          <a:p>
            <a:pPr algn="ctr"/>
            <a:endParaRPr lang="en-US" i="1" dirty="0" smtClean="0"/>
          </a:p>
          <a:p>
            <a:pPr algn="ctr"/>
            <a:r>
              <a:rPr lang="en-US" dirty="0" smtClean="0"/>
              <a:t>January 2015</a:t>
            </a:r>
            <a:endParaRPr lang="en-US" dirty="0"/>
          </a:p>
        </p:txBody>
      </p:sp>
      <p:pic>
        <p:nvPicPr>
          <p:cNvPr id="4" name="Picture 3" descr="logoSWCS.gif"/>
          <p:cNvPicPr>
            <a:picLocks noChangeAspect="1"/>
          </p:cNvPicPr>
          <p:nvPr/>
        </p:nvPicPr>
        <p:blipFill>
          <a:blip r:embed="rId3" cstate="print"/>
          <a:stretch>
            <a:fillRect/>
          </a:stretch>
        </p:blipFill>
        <p:spPr>
          <a:xfrm>
            <a:off x="1945002" y="1158240"/>
            <a:ext cx="5293998" cy="1280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Partnerships</a:t>
            </a:r>
            <a:endParaRPr lang="en-US" dirty="0"/>
          </a:p>
        </p:txBody>
      </p:sp>
      <p:sp>
        <p:nvSpPr>
          <p:cNvPr id="3" name="Content Placeholder 2"/>
          <p:cNvSpPr>
            <a:spLocks noGrp="1"/>
          </p:cNvSpPr>
          <p:nvPr>
            <p:ph idx="1"/>
          </p:nvPr>
        </p:nvSpPr>
        <p:spPr>
          <a:xfrm>
            <a:off x="685800" y="1905000"/>
            <a:ext cx="7789333" cy="4495800"/>
          </a:xfrm>
        </p:spPr>
        <p:txBody>
          <a:bodyPr>
            <a:normAutofit fontScale="47500" lnSpcReduction="20000"/>
          </a:bodyPr>
          <a:lstStyle/>
          <a:p>
            <a:endParaRPr lang="en-US" sz="2800" dirty="0"/>
          </a:p>
          <a:p>
            <a:r>
              <a:rPr lang="en-US" sz="3300" dirty="0"/>
              <a:t>Waterfront Foursquare Church – offered a secular, healthy relationship seminar open to parents and the community </a:t>
            </a:r>
          </a:p>
          <a:p>
            <a:r>
              <a:rPr lang="en-US" sz="3300" dirty="0" smtClean="0"/>
              <a:t>Communities </a:t>
            </a:r>
            <a:r>
              <a:rPr lang="en-US" sz="3300" dirty="0"/>
              <a:t>for Safe Kids – Bullying &amp; child abuse workshops for teachers, parents and students </a:t>
            </a:r>
          </a:p>
          <a:p>
            <a:r>
              <a:rPr lang="en-US" sz="3300" dirty="0" smtClean="0"/>
              <a:t>Wind </a:t>
            </a:r>
            <a:r>
              <a:rPr lang="en-US" sz="3300" dirty="0"/>
              <a:t>&amp; Oar Boat School – hosted a subset of 7/8 students to build a wooden, oar-driven boat </a:t>
            </a:r>
          </a:p>
          <a:p>
            <a:r>
              <a:rPr lang="en-US" sz="3300" dirty="0" smtClean="0"/>
              <a:t>Mirabella </a:t>
            </a:r>
            <a:r>
              <a:rPr lang="en-US" sz="3300" dirty="0"/>
              <a:t>Portland – hosted 7/8 interns, 1/2 students visited elderly residents on multiple visits </a:t>
            </a:r>
          </a:p>
          <a:p>
            <a:r>
              <a:rPr lang="en-US" sz="3300" dirty="0" smtClean="0"/>
              <a:t>Zidell </a:t>
            </a:r>
            <a:r>
              <a:rPr lang="en-US" sz="3300" dirty="0"/>
              <a:t>Marine Corporation </a:t>
            </a:r>
          </a:p>
          <a:p>
            <a:r>
              <a:rPr lang="en-US" sz="3300" dirty="0" smtClean="0"/>
              <a:t>Rock </a:t>
            </a:r>
            <a:r>
              <a:rPr lang="en-US" sz="3300" dirty="0"/>
              <a:t>&amp; Roll Camp for Girls – hosted 3 sessions of their rock camp for girls in the Summer of 2012 and 2013 </a:t>
            </a:r>
          </a:p>
          <a:p>
            <a:r>
              <a:rPr lang="en-US" sz="3300" dirty="0" smtClean="0"/>
              <a:t>South </a:t>
            </a:r>
            <a:r>
              <a:rPr lang="en-US" sz="3300" dirty="0"/>
              <a:t>Portland Business Association – SWCS is a member </a:t>
            </a:r>
          </a:p>
          <a:p>
            <a:r>
              <a:rPr lang="en-US" sz="3300" dirty="0" smtClean="0"/>
              <a:t>Oregon </a:t>
            </a:r>
            <a:r>
              <a:rPr lang="en-US" sz="3300" dirty="0"/>
              <a:t>Food Bank – hosted 5/6 students for 4 community service projects </a:t>
            </a:r>
          </a:p>
          <a:p>
            <a:r>
              <a:rPr lang="en-US" sz="3300" dirty="0" smtClean="0"/>
              <a:t>Portland </a:t>
            </a:r>
            <a:r>
              <a:rPr lang="en-US" sz="3300" dirty="0"/>
              <a:t>Parks &amp; Recreation – SWCS has a stewardship agreement with PPR with regard to Cottonwood Bay, a nearby natural area owned by the Parks.</a:t>
            </a:r>
          </a:p>
          <a:p>
            <a:pPr marL="0" indent="0">
              <a:buNone/>
            </a:pPr>
            <a:r>
              <a:rPr lang="en-US" sz="2800" i="1" dirty="0" smtClean="0"/>
              <a:t> </a:t>
            </a:r>
            <a:endParaRPr lang="en-US" sz="2800" dirty="0"/>
          </a:p>
          <a:p>
            <a:pPr lvl="2">
              <a:buNone/>
            </a:pPr>
            <a:endParaRPr lang="en-US" dirty="0" smtClean="0"/>
          </a:p>
        </p:txBody>
      </p:sp>
    </p:spTree>
    <p:extLst>
      <p:ext uri="{BB962C8B-B14F-4D97-AF65-F5344CB8AC3E}">
        <p14:creationId xmlns:p14="http://schemas.microsoft.com/office/powerpoint/2010/main" val="1462283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Partnerships</a:t>
            </a:r>
            <a:endParaRPr lang="en-US" dirty="0"/>
          </a:p>
        </p:txBody>
      </p:sp>
      <p:sp>
        <p:nvSpPr>
          <p:cNvPr id="3" name="Content Placeholder 2"/>
          <p:cNvSpPr>
            <a:spLocks noGrp="1"/>
          </p:cNvSpPr>
          <p:nvPr>
            <p:ph idx="1"/>
          </p:nvPr>
        </p:nvSpPr>
        <p:spPr>
          <a:xfrm>
            <a:off x="685800" y="1905000"/>
            <a:ext cx="7408333" cy="4495800"/>
          </a:xfrm>
        </p:spPr>
        <p:txBody>
          <a:bodyPr>
            <a:normAutofit fontScale="62500" lnSpcReduction="20000"/>
          </a:bodyPr>
          <a:lstStyle/>
          <a:p>
            <a:pPr marL="0" indent="0">
              <a:buNone/>
            </a:pPr>
            <a:endParaRPr lang="en-US" sz="2800" dirty="0"/>
          </a:p>
          <a:p>
            <a:r>
              <a:rPr lang="en-US" sz="2800" dirty="0" smtClean="0"/>
              <a:t>Metro </a:t>
            </a:r>
            <a:r>
              <a:rPr lang="en-US" sz="2800" dirty="0"/>
              <a:t>Heritage Cemeteries – Worked with 7/8 students on Civil War Veteran Cemetery Quests </a:t>
            </a:r>
          </a:p>
          <a:p>
            <a:r>
              <a:rPr lang="en-US" sz="2800" dirty="0" smtClean="0"/>
              <a:t>City </a:t>
            </a:r>
            <a:r>
              <a:rPr lang="en-US" sz="2800" dirty="0"/>
              <a:t>Hall – Worked with 7/8 students on Project Citizen project </a:t>
            </a:r>
          </a:p>
          <a:p>
            <a:r>
              <a:rPr lang="en-US" sz="2800" dirty="0" smtClean="0"/>
              <a:t>7/8 </a:t>
            </a:r>
            <a:r>
              <a:rPr lang="en-US" sz="2800" dirty="0"/>
              <a:t>Internship Partners </a:t>
            </a:r>
            <a:endParaRPr lang="en-US" sz="2800" dirty="0" smtClean="0"/>
          </a:p>
          <a:p>
            <a:pPr lvl="1"/>
            <a:r>
              <a:rPr lang="en-US" dirty="0" smtClean="0"/>
              <a:t>Mirabella </a:t>
            </a:r>
            <a:endParaRPr lang="en-US" dirty="0"/>
          </a:p>
          <a:p>
            <a:pPr lvl="1"/>
            <a:r>
              <a:rPr lang="en-US" dirty="0" smtClean="0"/>
              <a:t>Park </a:t>
            </a:r>
            <a:r>
              <a:rPr lang="en-US" dirty="0"/>
              <a:t>Place – Senior Living </a:t>
            </a:r>
          </a:p>
          <a:p>
            <a:pPr lvl="1"/>
            <a:r>
              <a:rPr lang="en-US" dirty="0" smtClean="0"/>
              <a:t>Free </a:t>
            </a:r>
            <a:r>
              <a:rPr lang="en-US" dirty="0"/>
              <a:t>Geek </a:t>
            </a:r>
          </a:p>
          <a:p>
            <a:pPr lvl="1"/>
            <a:r>
              <a:rPr lang="en-US" dirty="0" smtClean="0"/>
              <a:t>Johnson </a:t>
            </a:r>
            <a:r>
              <a:rPr lang="en-US" dirty="0"/>
              <a:t>Creek Watershed Council </a:t>
            </a:r>
          </a:p>
          <a:p>
            <a:pPr lvl="1"/>
            <a:r>
              <a:rPr lang="en-US" dirty="0" smtClean="0"/>
              <a:t>The </a:t>
            </a:r>
            <a:r>
              <a:rPr lang="en-US" dirty="0"/>
              <a:t>Dog House </a:t>
            </a:r>
          </a:p>
          <a:p>
            <a:pPr lvl="1"/>
            <a:r>
              <a:rPr lang="en-US" dirty="0" smtClean="0"/>
              <a:t>Gray’s </a:t>
            </a:r>
            <a:r>
              <a:rPr lang="en-US" dirty="0"/>
              <a:t>Landing – REACH </a:t>
            </a:r>
          </a:p>
          <a:p>
            <a:pPr lvl="1"/>
            <a:r>
              <a:rPr lang="en-US" dirty="0" smtClean="0"/>
              <a:t>Courtyard </a:t>
            </a:r>
            <a:r>
              <a:rPr lang="en-US" dirty="0"/>
              <a:t>at Mt. Tabor – Park </a:t>
            </a:r>
          </a:p>
          <a:p>
            <a:pPr lvl="1"/>
            <a:r>
              <a:rPr lang="en-US" dirty="0" smtClean="0"/>
              <a:t>Tryon </a:t>
            </a:r>
            <a:r>
              <a:rPr lang="en-US" dirty="0"/>
              <a:t>Creek State Park </a:t>
            </a:r>
          </a:p>
          <a:p>
            <a:pPr lvl="1"/>
            <a:r>
              <a:rPr lang="en-US" dirty="0" smtClean="0"/>
              <a:t>Neighborhood </a:t>
            </a:r>
            <a:r>
              <a:rPr lang="en-US" dirty="0"/>
              <a:t>House </a:t>
            </a:r>
          </a:p>
          <a:p>
            <a:pPr lvl="1"/>
            <a:r>
              <a:rPr lang="en-US" dirty="0" smtClean="0"/>
              <a:t>American </a:t>
            </a:r>
            <a:r>
              <a:rPr lang="en-US" dirty="0"/>
              <a:t>Red Cross </a:t>
            </a:r>
          </a:p>
          <a:p>
            <a:endParaRPr lang="en-US" sz="2800" dirty="0"/>
          </a:p>
          <a:p>
            <a:r>
              <a:rPr lang="en-US" sz="2800" dirty="0" smtClean="0"/>
              <a:t>Additionally</a:t>
            </a:r>
            <a:r>
              <a:rPr lang="en-US" sz="2800" dirty="0"/>
              <a:t>, over 280 vendors donated to our annual auction in support of SWCS </a:t>
            </a:r>
          </a:p>
          <a:p>
            <a:pPr lvl="2">
              <a:buNone/>
            </a:pPr>
            <a:endParaRPr lang="en-US" dirty="0" smtClean="0"/>
          </a:p>
        </p:txBody>
      </p:sp>
    </p:spTree>
    <p:extLst>
      <p:ext uri="{BB962C8B-B14F-4D97-AF65-F5344CB8AC3E}">
        <p14:creationId xmlns:p14="http://schemas.microsoft.com/office/powerpoint/2010/main" val="2677655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Assessment</a:t>
            </a:r>
            <a:endParaRPr lang="en-US" dirty="0"/>
          </a:p>
        </p:txBody>
      </p:sp>
      <p:sp>
        <p:nvSpPr>
          <p:cNvPr id="3" name="Content Placeholder 2"/>
          <p:cNvSpPr>
            <a:spLocks noGrp="1"/>
          </p:cNvSpPr>
          <p:nvPr>
            <p:ph sz="half" idx="1"/>
          </p:nvPr>
        </p:nvSpPr>
        <p:spPr/>
        <p:txBody>
          <a:bodyPr>
            <a:normAutofit/>
          </a:bodyPr>
          <a:lstStyle/>
          <a:p>
            <a:r>
              <a:rPr lang="en-US" dirty="0" smtClean="0"/>
              <a:t>State tests - 100% participation</a:t>
            </a:r>
          </a:p>
          <a:p>
            <a:r>
              <a:rPr lang="en-US" dirty="0"/>
              <a:t>Percent meeting/exceeding standards this year improved in:</a:t>
            </a:r>
          </a:p>
          <a:p>
            <a:pPr lvl="1"/>
            <a:r>
              <a:rPr lang="en-US" dirty="0"/>
              <a:t>Reading – 3</a:t>
            </a:r>
            <a:r>
              <a:rPr lang="en-US" baseline="30000" dirty="0"/>
              <a:t>rd</a:t>
            </a:r>
            <a:r>
              <a:rPr lang="en-US" dirty="0"/>
              <a:t>, 4</a:t>
            </a:r>
            <a:r>
              <a:rPr lang="en-US" baseline="30000" dirty="0"/>
              <a:t>th</a:t>
            </a:r>
            <a:r>
              <a:rPr lang="en-US" dirty="0"/>
              <a:t>, 5</a:t>
            </a:r>
            <a:r>
              <a:rPr lang="en-US" baseline="30000" dirty="0"/>
              <a:t>th</a:t>
            </a:r>
            <a:r>
              <a:rPr lang="en-US" dirty="0"/>
              <a:t>, 7</a:t>
            </a:r>
            <a:r>
              <a:rPr lang="en-US" baseline="30000" dirty="0"/>
              <a:t>th</a:t>
            </a:r>
            <a:r>
              <a:rPr lang="en-US" dirty="0"/>
              <a:t> &amp; 8</a:t>
            </a:r>
            <a:r>
              <a:rPr lang="en-US" baseline="30000" dirty="0"/>
              <a:t>th</a:t>
            </a:r>
            <a:r>
              <a:rPr lang="en-US" dirty="0"/>
              <a:t> </a:t>
            </a:r>
          </a:p>
          <a:p>
            <a:pPr lvl="1"/>
            <a:r>
              <a:rPr lang="en-US" dirty="0"/>
              <a:t>Math – 3</a:t>
            </a:r>
            <a:r>
              <a:rPr lang="en-US" baseline="30000" dirty="0"/>
              <a:t>rd</a:t>
            </a:r>
            <a:r>
              <a:rPr lang="en-US" dirty="0"/>
              <a:t>, 5</a:t>
            </a:r>
            <a:r>
              <a:rPr lang="en-US" baseline="30000" dirty="0"/>
              <a:t>th</a:t>
            </a:r>
            <a:r>
              <a:rPr lang="en-US" dirty="0"/>
              <a:t>, 7</a:t>
            </a:r>
            <a:r>
              <a:rPr lang="en-US" baseline="30000" dirty="0"/>
              <a:t>th</a:t>
            </a:r>
            <a:r>
              <a:rPr lang="en-US" dirty="0"/>
              <a:t> &amp; 8</a:t>
            </a:r>
            <a:r>
              <a:rPr lang="en-US" baseline="30000" dirty="0"/>
              <a:t>th</a:t>
            </a:r>
            <a:endParaRPr lang="en-US" dirty="0"/>
          </a:p>
          <a:p>
            <a:pPr lvl="1"/>
            <a:r>
              <a:rPr lang="en-US" dirty="0"/>
              <a:t>Science – 5</a:t>
            </a:r>
            <a:r>
              <a:rPr lang="en-US" baseline="30000" dirty="0"/>
              <a:t>th</a:t>
            </a:r>
            <a:r>
              <a:rPr lang="en-US" dirty="0"/>
              <a:t> &amp; 8</a:t>
            </a:r>
            <a:r>
              <a:rPr lang="en-US" baseline="30000" dirty="0"/>
              <a:t>th </a:t>
            </a:r>
          </a:p>
          <a:p>
            <a:endParaRPr lang="en-US" dirty="0" smtClean="0"/>
          </a:p>
          <a:p>
            <a:pPr marL="393192" lvl="1" indent="0">
              <a:buNone/>
            </a:pPr>
            <a:endParaRPr lang="en-US" dirty="0" smtClean="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792" y="1920875"/>
            <a:ext cx="3325416" cy="44338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Assessment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0704" y="2575267"/>
            <a:ext cx="7742591" cy="310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23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133600"/>
            <a:ext cx="7408333" cy="4191000"/>
          </a:xfrm>
        </p:spPr>
        <p:txBody>
          <a:bodyPr>
            <a:normAutofit/>
          </a:bodyPr>
          <a:lstStyle/>
          <a:p>
            <a:pPr lvl="1"/>
            <a:endParaRPr lang="en-US" dirty="0" smtClean="0"/>
          </a:p>
          <a:p>
            <a:pPr marL="393192" lvl="1"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849368762"/>
              </p:ext>
            </p:extLst>
          </p:nvPr>
        </p:nvGraphicFramePr>
        <p:xfrm>
          <a:off x="609600" y="908160"/>
          <a:ext cx="7848600" cy="5797440"/>
        </p:xfrm>
        <a:graphic>
          <a:graphicData uri="http://schemas.openxmlformats.org/drawingml/2006/table">
            <a:tbl>
              <a:tblPr firstRow="1" firstCol="1" bandRow="1">
                <a:tableStyleId>{5C22544A-7EE6-4342-B048-85BDC9FD1C3A}</a:tableStyleId>
              </a:tblPr>
              <a:tblGrid>
                <a:gridCol w="3860491"/>
                <a:gridCol w="3988109"/>
              </a:tblGrid>
              <a:tr h="685792">
                <a:tc>
                  <a:txBody>
                    <a:bodyPr/>
                    <a:lstStyle/>
                    <a:p>
                      <a:pPr marL="0" marR="0" algn="ctr">
                        <a:lnSpc>
                          <a:spcPct val="115000"/>
                        </a:lnSpc>
                        <a:spcBef>
                          <a:spcPts val="0"/>
                        </a:spcBef>
                        <a:spcAft>
                          <a:spcPts val="0"/>
                        </a:spcAft>
                      </a:pPr>
                      <a:r>
                        <a:rPr lang="en-US" sz="1800" dirty="0">
                          <a:effectLst/>
                        </a:rPr>
                        <a:t>Areas Where SWCS Scores Were Higher than PPS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Areas where SWCS Scores Were Higher  than State</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3</a:t>
                      </a:r>
                      <a:r>
                        <a:rPr lang="en-US" sz="1800" baseline="30000" dirty="0">
                          <a:effectLst/>
                        </a:rPr>
                        <a:t>rd</a:t>
                      </a:r>
                      <a:r>
                        <a:rPr lang="en-US" sz="1800" dirty="0">
                          <a:effectLst/>
                        </a:rPr>
                        <a:t> reading</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r>
                        <a:rPr lang="en-US" sz="1800" baseline="30000" dirty="0">
                          <a:effectLst/>
                        </a:rPr>
                        <a:t>rd</a:t>
                      </a:r>
                      <a:r>
                        <a:rPr lang="en-US" sz="1800" dirty="0">
                          <a:effectLst/>
                        </a:rPr>
                        <a:t>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5</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a:t>
                      </a:r>
                      <a:r>
                        <a:rPr lang="en-US" sz="1800" baseline="30000" dirty="0">
                          <a:effectLst/>
                        </a:rPr>
                        <a:t>rd</a:t>
                      </a:r>
                      <a:r>
                        <a:rPr lang="en-US" sz="1800" dirty="0">
                          <a:effectLst/>
                        </a:rPr>
                        <a:t> math</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5</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5</a:t>
                      </a:r>
                      <a:r>
                        <a:rPr lang="en-US" sz="1800" baseline="30000" dirty="0">
                          <a:effectLst/>
                        </a:rPr>
                        <a:t>th</a:t>
                      </a:r>
                      <a:r>
                        <a:rPr lang="en-US" sz="1800" dirty="0">
                          <a:effectLst/>
                        </a:rPr>
                        <a:t> science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6</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7</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a:t>
                      </a:r>
                      <a:r>
                        <a:rPr lang="en-US" sz="1800" baseline="30000" dirty="0">
                          <a:effectLst/>
                        </a:rPr>
                        <a:t>th</a:t>
                      </a:r>
                      <a:r>
                        <a:rPr lang="en-US" sz="1800" dirty="0">
                          <a:effectLst/>
                        </a:rPr>
                        <a:t> science</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7</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6</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8</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6</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8</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7</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8</a:t>
                      </a:r>
                      <a:r>
                        <a:rPr lang="en-US" sz="1800" baseline="30000" dirty="0">
                          <a:effectLst/>
                        </a:rPr>
                        <a:t>th</a:t>
                      </a:r>
                      <a:r>
                        <a:rPr lang="en-US" sz="1800" dirty="0">
                          <a:effectLst/>
                        </a:rPr>
                        <a:t> science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7</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Overall reading</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a:t>
                      </a:r>
                      <a:r>
                        <a:rPr lang="en-US" sz="1800" baseline="30000" dirty="0">
                          <a:effectLst/>
                        </a:rPr>
                        <a:t>th</a:t>
                      </a:r>
                      <a:r>
                        <a:rPr lang="en-US" sz="1800" dirty="0">
                          <a:effectLst/>
                        </a:rPr>
                        <a:t>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Overall math</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a:t>
                      </a:r>
                      <a:r>
                        <a:rPr lang="en-US" sz="1800" baseline="30000" dirty="0">
                          <a:effectLst/>
                        </a:rPr>
                        <a:t>th</a:t>
                      </a:r>
                      <a:r>
                        <a:rPr lang="en-US" sz="1800" dirty="0">
                          <a:effectLst/>
                        </a:rPr>
                        <a:t> math</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Overall science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a:t>
                      </a:r>
                      <a:r>
                        <a:rPr lang="en-US" sz="1800" baseline="30000" dirty="0">
                          <a:effectLst/>
                        </a:rPr>
                        <a:t>th</a:t>
                      </a:r>
                      <a:r>
                        <a:rPr lang="en-US" sz="1800" dirty="0">
                          <a:effectLst/>
                        </a:rPr>
                        <a:t> science</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Overall reading</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Overall math</a:t>
                      </a:r>
                      <a:endParaRPr lang="en-US" sz="2400" dirty="0">
                        <a:effectLst/>
                        <a:latin typeface="Calibri"/>
                        <a:ea typeface="Calibri"/>
                        <a:cs typeface="Times New Roman"/>
                      </a:endParaRPr>
                    </a:p>
                  </a:txBody>
                  <a:tcPr marL="68580" marR="68580" marT="0" marB="0"/>
                </a:tc>
              </a:tr>
              <a:tr h="319478">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Overall science</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2939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Assessment</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3792" y="1920875"/>
            <a:ext cx="3325416" cy="4433888"/>
          </a:xfrm>
        </p:spPr>
      </p:pic>
      <p:sp>
        <p:nvSpPr>
          <p:cNvPr id="5" name="Content Placeholder 4"/>
          <p:cNvSpPr>
            <a:spLocks noGrp="1"/>
          </p:cNvSpPr>
          <p:nvPr>
            <p:ph sz="half" idx="2"/>
          </p:nvPr>
        </p:nvSpPr>
        <p:spPr/>
        <p:txBody>
          <a:bodyPr>
            <a:normAutofit lnSpcReduction="10000"/>
          </a:bodyPr>
          <a:lstStyle/>
          <a:p>
            <a:r>
              <a:rPr lang="en-US" dirty="0"/>
              <a:t>Project-based rubrics</a:t>
            </a:r>
          </a:p>
          <a:p>
            <a:r>
              <a:rPr lang="en-US" dirty="0"/>
              <a:t>Individualized student goals</a:t>
            </a:r>
          </a:p>
          <a:p>
            <a:r>
              <a:rPr lang="en-US" dirty="0"/>
              <a:t>Create portfolios of student work</a:t>
            </a:r>
          </a:p>
          <a:p>
            <a:r>
              <a:rPr lang="en-US" dirty="0"/>
              <a:t>Use pre/post tests in many subjects</a:t>
            </a:r>
          </a:p>
          <a:p>
            <a:r>
              <a:rPr lang="en-US" dirty="0"/>
              <a:t>Standards-based report cards</a:t>
            </a:r>
          </a:p>
          <a:p>
            <a:r>
              <a:rPr lang="en-US" dirty="0" smtClean="0"/>
              <a:t>EasyCBM</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Student Demographics</a:t>
            </a:r>
            <a:endParaRPr lang="en-US" dirty="0"/>
          </a:p>
        </p:txBody>
      </p:sp>
      <p:sp>
        <p:nvSpPr>
          <p:cNvPr id="3" name="Content Placeholder 2"/>
          <p:cNvSpPr>
            <a:spLocks noGrp="1"/>
          </p:cNvSpPr>
          <p:nvPr>
            <p:ph sz="half" idx="1"/>
          </p:nvPr>
        </p:nvSpPr>
        <p:spPr>
          <a:xfrm>
            <a:off x="457200" y="1676400"/>
            <a:ext cx="4038600" cy="4434840"/>
          </a:xfrm>
        </p:spPr>
        <p:txBody>
          <a:bodyPr>
            <a:normAutofit fontScale="92500" lnSpcReduction="20000"/>
          </a:bodyPr>
          <a:lstStyle/>
          <a:p>
            <a:r>
              <a:rPr lang="en-US" dirty="0" smtClean="0"/>
              <a:t>Gender</a:t>
            </a:r>
          </a:p>
          <a:p>
            <a:pPr lvl="1"/>
            <a:r>
              <a:rPr lang="en-US" dirty="0" smtClean="0"/>
              <a:t>60.5% Boys</a:t>
            </a:r>
          </a:p>
          <a:p>
            <a:pPr lvl="1"/>
            <a:r>
              <a:rPr lang="en-US" dirty="0" smtClean="0"/>
              <a:t>39.5% Girls</a:t>
            </a:r>
          </a:p>
          <a:p>
            <a:endParaRPr lang="en-US" dirty="0" smtClean="0"/>
          </a:p>
          <a:p>
            <a:r>
              <a:rPr lang="en-US" dirty="0" smtClean="0"/>
              <a:t>Race/ethnicity</a:t>
            </a:r>
          </a:p>
          <a:p>
            <a:pPr lvl="1"/>
            <a:r>
              <a:rPr lang="en-US" dirty="0" smtClean="0"/>
              <a:t>4.4% Hispanic/Latino</a:t>
            </a:r>
          </a:p>
          <a:p>
            <a:pPr lvl="1"/>
            <a:r>
              <a:rPr lang="en-US" dirty="0" smtClean="0"/>
              <a:t>2.2% American Indian</a:t>
            </a:r>
          </a:p>
          <a:p>
            <a:pPr lvl="1"/>
            <a:r>
              <a:rPr lang="en-US" dirty="0" smtClean="0"/>
              <a:t>1.3% Asian/Pacific Islander</a:t>
            </a:r>
          </a:p>
          <a:p>
            <a:pPr lvl="1"/>
            <a:r>
              <a:rPr lang="en-US" dirty="0" smtClean="0"/>
              <a:t>2.2% African American</a:t>
            </a:r>
          </a:p>
          <a:p>
            <a:pPr lvl="1"/>
            <a:r>
              <a:rPr lang="en-US" dirty="0" smtClean="0"/>
              <a:t>6.4% Multi-racial</a:t>
            </a:r>
          </a:p>
          <a:p>
            <a:pPr lvl="1"/>
            <a:r>
              <a:rPr lang="en-US" dirty="0" smtClean="0"/>
              <a:t>87% White (non-Hispanic)</a:t>
            </a:r>
          </a:p>
          <a:p>
            <a:pPr marL="393192" lvl="1" indent="0">
              <a:buNone/>
            </a:pPr>
            <a:endParaRPr lang="en-US" dirty="0" smtClean="0"/>
          </a:p>
          <a:p>
            <a:endParaRPr lang="en-US" dirty="0" smtClean="0"/>
          </a:p>
          <a:p>
            <a:pPr lvl="1"/>
            <a:endParaRPr lang="en-US" dirty="0" smtClean="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23344"/>
            <a:ext cx="4038600" cy="30289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Demographics</a:t>
            </a:r>
            <a:endParaRPr lang="en-US" dirty="0"/>
          </a:p>
        </p:txBody>
      </p:sp>
      <p:sp>
        <p:nvSpPr>
          <p:cNvPr id="2" name="Content Placeholder 1"/>
          <p:cNvSpPr>
            <a:spLocks noGrp="1"/>
          </p:cNvSpPr>
          <p:nvPr>
            <p:ph sz="half" idx="1"/>
          </p:nvPr>
        </p:nvSpPr>
        <p:spPr/>
        <p:txBody>
          <a:bodyPr/>
          <a:lstStyle/>
          <a:p>
            <a:endParaRPr lang="en-US" dirty="0" smtClean="0"/>
          </a:p>
          <a:p>
            <a:pPr marL="0" indent="0">
              <a:buNone/>
            </a:pPr>
            <a:endParaRPr lang="en-US" dirty="0" smtClean="0"/>
          </a:p>
        </p:txBody>
      </p:sp>
      <p:sp>
        <p:nvSpPr>
          <p:cNvPr id="4" name="Content Placeholder 3"/>
          <p:cNvSpPr>
            <a:spLocks noGrp="1"/>
          </p:cNvSpPr>
          <p:nvPr>
            <p:ph sz="half" idx="2"/>
          </p:nvPr>
        </p:nvSpPr>
        <p:spPr/>
        <p:txBody>
          <a:bodyPr/>
          <a:lstStyle/>
          <a:p>
            <a:r>
              <a:rPr lang="en-US" dirty="0"/>
              <a:t>10% qualify for free/reduced lunch program</a:t>
            </a:r>
          </a:p>
          <a:p>
            <a:endParaRPr lang="en-US" dirty="0"/>
          </a:p>
          <a:p>
            <a:r>
              <a:rPr lang="en-US" dirty="0"/>
              <a:t>Students represent 9 different school districts</a:t>
            </a:r>
          </a:p>
          <a:p>
            <a:pPr lvl="1"/>
            <a:r>
              <a:rPr lang="en-US" dirty="0"/>
              <a:t>88% from Portland Public Schools</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905000"/>
            <a:ext cx="3371850" cy="4495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 with Disabilities</a:t>
            </a:r>
            <a:endParaRPr lang="en-US" dirty="0"/>
          </a:p>
        </p:txBody>
      </p:sp>
      <p:sp>
        <p:nvSpPr>
          <p:cNvPr id="2" name="Content Placeholder 1"/>
          <p:cNvSpPr>
            <a:spLocks noGrp="1"/>
          </p:cNvSpPr>
          <p:nvPr>
            <p:ph sz="half" idx="1"/>
          </p:nvPr>
        </p:nvSpPr>
        <p:spPr/>
        <p:txBody>
          <a:bodyPr>
            <a:normAutofit/>
          </a:bodyPr>
          <a:lstStyle/>
          <a:p>
            <a:r>
              <a:rPr lang="en-US" dirty="0" smtClean="0"/>
              <a:t>18.7% of our students had IEPs </a:t>
            </a:r>
          </a:p>
          <a:p>
            <a:pPr lvl="1"/>
            <a:r>
              <a:rPr lang="en-US" dirty="0" smtClean="0"/>
              <a:t>14.3% in 2012-2013</a:t>
            </a:r>
          </a:p>
          <a:p>
            <a:endParaRPr lang="en-US" dirty="0"/>
          </a:p>
          <a:p>
            <a:r>
              <a:rPr lang="en-US" dirty="0" smtClean="0"/>
              <a:t>7 have 504 plans</a:t>
            </a:r>
          </a:p>
          <a:p>
            <a:endParaRPr lang="en-US" dirty="0"/>
          </a:p>
          <a:p>
            <a:r>
              <a:rPr lang="en-US" dirty="0" smtClean="0"/>
              <a:t>9 students with IEPs left because of insufficient services at SWCS</a:t>
            </a:r>
          </a:p>
          <a:p>
            <a:pPr marL="109728" indent="0">
              <a:buNone/>
            </a:pPr>
            <a:endParaRPr lang="en-US" dirty="0" smtClean="0"/>
          </a:p>
          <a:p>
            <a:pPr marL="109728" indent="0">
              <a:buNone/>
            </a:pP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23344"/>
            <a:ext cx="4038600" cy="30289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7 &amp; 8 at SWCS</a:t>
            </a:r>
            <a:endParaRPr lang="en-US" dirty="0"/>
          </a:p>
        </p:txBody>
      </p:sp>
      <p:sp>
        <p:nvSpPr>
          <p:cNvPr id="3" name="Content Placeholder 2"/>
          <p:cNvSpPr>
            <a:spLocks noGrp="1"/>
          </p:cNvSpPr>
          <p:nvPr>
            <p:ph sz="half" idx="1"/>
          </p:nvPr>
        </p:nvSpPr>
        <p:spPr/>
        <p:txBody>
          <a:bodyPr>
            <a:normAutofit lnSpcReduction="10000"/>
          </a:bodyPr>
          <a:lstStyle/>
          <a:p>
            <a:pPr marL="301943" lvl="1" indent="0">
              <a:buNone/>
            </a:pPr>
            <a:endParaRPr lang="en-US" i="1" dirty="0" smtClean="0"/>
          </a:p>
          <a:p>
            <a:pPr lvl="1">
              <a:buNone/>
            </a:pPr>
            <a:endParaRPr lang="en-US" dirty="0" smtClean="0"/>
          </a:p>
          <a:p>
            <a:endParaRPr lang="en-US" dirty="0"/>
          </a:p>
        </p:txBody>
      </p:sp>
      <p:sp>
        <p:nvSpPr>
          <p:cNvPr id="5" name="Content Placeholder 4"/>
          <p:cNvSpPr>
            <a:spLocks noGrp="1"/>
          </p:cNvSpPr>
          <p:nvPr>
            <p:ph sz="half" idx="2"/>
          </p:nvPr>
        </p:nvSpPr>
        <p:spPr/>
        <p:txBody>
          <a:bodyPr>
            <a:normAutofit lnSpcReduction="10000"/>
          </a:bodyPr>
          <a:lstStyle/>
          <a:p>
            <a:r>
              <a:rPr lang="en-US" dirty="0"/>
              <a:t>4</a:t>
            </a:r>
            <a:r>
              <a:rPr lang="en-US" dirty="0" smtClean="0"/>
              <a:t> </a:t>
            </a:r>
            <a:r>
              <a:rPr lang="en-US" dirty="0"/>
              <a:t>Project Citizen statewide wins</a:t>
            </a:r>
          </a:p>
          <a:p>
            <a:pPr lvl="1"/>
            <a:r>
              <a:rPr lang="en-US" dirty="0"/>
              <a:t>Policy-based solutions to community problems</a:t>
            </a:r>
          </a:p>
          <a:p>
            <a:pPr lvl="1"/>
            <a:r>
              <a:rPr lang="en-US" dirty="0"/>
              <a:t>Last year</a:t>
            </a:r>
            <a:r>
              <a:rPr lang="en-US" dirty="0" smtClean="0"/>
              <a:t>: No Smoking in Portland Parks</a:t>
            </a:r>
            <a:endParaRPr lang="en-US" dirty="0"/>
          </a:p>
          <a:p>
            <a:r>
              <a:rPr lang="en-US" dirty="0" smtClean="0"/>
              <a:t>Metro Cemetery Project</a:t>
            </a:r>
          </a:p>
          <a:p>
            <a:r>
              <a:rPr lang="en-US" dirty="0" smtClean="0"/>
              <a:t>More </a:t>
            </a:r>
            <a:r>
              <a:rPr lang="en-US" dirty="0"/>
              <a:t>intensive field work</a:t>
            </a:r>
          </a:p>
          <a:p>
            <a:pPr lvl="1"/>
            <a:r>
              <a:rPr lang="en-US" dirty="0"/>
              <a:t>8-week internships</a:t>
            </a:r>
          </a:p>
          <a:p>
            <a:pPr lvl="1"/>
            <a:r>
              <a:rPr lang="en-US" dirty="0"/>
              <a:t>Career internships</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91" y="2590800"/>
            <a:ext cx="4165600" cy="3124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Mission &amp; Vision</a:t>
            </a:r>
            <a:endParaRPr lang="en-US" dirty="0"/>
          </a:p>
        </p:txBody>
      </p:sp>
      <p:sp>
        <p:nvSpPr>
          <p:cNvPr id="2" name="Content Placeholder 1"/>
          <p:cNvSpPr>
            <a:spLocks noGrp="1"/>
          </p:cNvSpPr>
          <p:nvPr>
            <p:ph idx="1"/>
          </p:nvPr>
        </p:nvSpPr>
        <p:spPr>
          <a:xfrm>
            <a:off x="872067" y="2438400"/>
            <a:ext cx="7408333" cy="3962400"/>
          </a:xfrm>
        </p:spPr>
        <p:txBody>
          <a:bodyPr>
            <a:normAutofit fontScale="85000" lnSpcReduction="10000"/>
          </a:bodyPr>
          <a:lstStyle/>
          <a:p>
            <a:pPr algn="ctr"/>
            <a:r>
              <a:rPr lang="en-US" dirty="0"/>
              <a:t>To provide a creative learning environment where students develop a sense of place and become stewards of the natural world and active citizens within our community.</a:t>
            </a:r>
            <a:br>
              <a:rPr lang="en-US" dirty="0"/>
            </a:br>
            <a:endParaRPr lang="en-US" dirty="0"/>
          </a:p>
          <a:p>
            <a:pPr algn="ctr"/>
            <a:r>
              <a:rPr lang="en-US" dirty="0"/>
              <a:t>Our vision is to look beyond classroom walls. </a:t>
            </a:r>
            <a:r>
              <a:rPr lang="en-US" dirty="0" smtClean="0"/>
              <a:t>We </a:t>
            </a:r>
            <a:r>
              <a:rPr lang="en-US" dirty="0"/>
              <a:t>believe that healthy communities are created by engaged, informed &amp; compassionate citizens. Through service, integrated curriculum and experiential learning, </a:t>
            </a:r>
            <a:r>
              <a:rPr lang="en-US" dirty="0" smtClean="0"/>
              <a:t>we </a:t>
            </a:r>
            <a:r>
              <a:rPr lang="en-US" dirty="0"/>
              <a:t>provide opportunities for our students to actively build relationships </a:t>
            </a:r>
            <a:r>
              <a:rPr lang="en-US" dirty="0" smtClean="0"/>
              <a:t>locally, inspiring </a:t>
            </a:r>
            <a:r>
              <a:rPr lang="en-US" dirty="0"/>
              <a:t>them to become catalysts of change in a global community.</a:t>
            </a:r>
          </a:p>
          <a:p>
            <a:endParaRPr lang="en-US" dirty="0"/>
          </a:p>
        </p:txBody>
      </p:sp>
    </p:spTree>
    <p:extLst>
      <p:ext uri="{BB962C8B-B14F-4D97-AF65-F5344CB8AC3E}">
        <p14:creationId xmlns:p14="http://schemas.microsoft.com/office/powerpoint/2010/main" val="1119231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Reaching Out</a:t>
            </a:r>
            <a:endParaRPr lang="en-US" dirty="0"/>
          </a:p>
        </p:txBody>
      </p:sp>
      <p:sp>
        <p:nvSpPr>
          <p:cNvPr id="2" name="Content Placeholder 1"/>
          <p:cNvSpPr>
            <a:spLocks noGrp="1"/>
          </p:cNvSpPr>
          <p:nvPr>
            <p:ph sz="half" idx="1"/>
          </p:nvPr>
        </p:nvSpPr>
        <p:spPr/>
        <p:txBody>
          <a:bodyPr>
            <a:normAutofit/>
          </a:bodyPr>
          <a:lstStyle/>
          <a:p>
            <a:r>
              <a:rPr lang="en-US" dirty="0" smtClean="0"/>
              <a:t>Foreign Visitors </a:t>
            </a:r>
          </a:p>
          <a:p>
            <a:pPr lvl="1"/>
            <a:r>
              <a:rPr lang="en-US" dirty="0" smtClean="0"/>
              <a:t>Matt Little – UK  - Real Ideas </a:t>
            </a:r>
            <a:r>
              <a:rPr lang="en-US" dirty="0" smtClean="0"/>
              <a:t>Organisation</a:t>
            </a:r>
            <a:endParaRPr lang="en-US" dirty="0" smtClean="0"/>
          </a:p>
          <a:p>
            <a:pPr lvl="1"/>
            <a:r>
              <a:rPr lang="en-US" dirty="0" smtClean="0"/>
              <a:t>Pre-service Teachers (6) from </a:t>
            </a:r>
            <a:r>
              <a:rPr lang="en-US" dirty="0" smtClean="0"/>
              <a:t>JeJu</a:t>
            </a:r>
            <a:r>
              <a:rPr lang="en-US" dirty="0" smtClean="0"/>
              <a:t> National University – Seoul, South Korea</a:t>
            </a:r>
          </a:p>
          <a:p>
            <a:pPr lvl="1"/>
            <a:endParaRPr lang="en-US" dirty="0" smtClean="0"/>
          </a:p>
          <a:p>
            <a:pPr lvl="1"/>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23344"/>
            <a:ext cx="4038600" cy="30289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Reaching Out</a:t>
            </a:r>
            <a:endParaRPr lang="en-US" dirty="0"/>
          </a:p>
        </p:txBody>
      </p:sp>
      <p:sp>
        <p:nvSpPr>
          <p:cNvPr id="2" name="Content Placeholder 1"/>
          <p:cNvSpPr>
            <a:spLocks noGrp="1"/>
          </p:cNvSpPr>
          <p:nvPr>
            <p:ph idx="1"/>
          </p:nvPr>
        </p:nvSpPr>
        <p:spPr/>
        <p:txBody>
          <a:bodyPr>
            <a:normAutofit/>
          </a:bodyPr>
          <a:lstStyle/>
          <a:p>
            <a:pPr marL="0" indent="0">
              <a:buNone/>
            </a:pPr>
            <a:endParaRPr lang="en-US" dirty="0" smtClean="0"/>
          </a:p>
          <a:p>
            <a:r>
              <a:rPr lang="en-US" dirty="0" smtClean="0"/>
              <a:t>Place-based Learning</a:t>
            </a:r>
          </a:p>
          <a:p>
            <a:pPr lvl="1"/>
            <a:r>
              <a:rPr lang="en-US" dirty="0" smtClean="0"/>
              <a:t>Participate/present with Lewis &amp; Clark’s PBE Consortium</a:t>
            </a:r>
          </a:p>
          <a:p>
            <a:r>
              <a:rPr lang="en-US" dirty="0" smtClean="0"/>
              <a:t>School Visit Day</a:t>
            </a:r>
          </a:p>
          <a:p>
            <a:pPr lvl="1"/>
            <a:r>
              <a:rPr lang="en-US" sz="2200" dirty="0"/>
              <a:t>Lowrie</a:t>
            </a:r>
            <a:r>
              <a:rPr lang="en-US" sz="2200" dirty="0"/>
              <a:t> </a:t>
            </a:r>
            <a:r>
              <a:rPr lang="en-US" sz="2200" dirty="0" smtClean="0"/>
              <a:t>Elementary, West Linn</a:t>
            </a:r>
            <a:endParaRPr lang="en-US" sz="3000" dirty="0"/>
          </a:p>
          <a:p>
            <a:pPr lvl="1"/>
            <a:r>
              <a:rPr lang="en-US" sz="2200" dirty="0"/>
              <a:t>Jane Goodall Environmental Middle </a:t>
            </a:r>
            <a:r>
              <a:rPr lang="en-US" sz="2200" dirty="0" smtClean="0"/>
              <a:t>School, Salem</a:t>
            </a:r>
            <a:endParaRPr lang="en-US" sz="3000" dirty="0"/>
          </a:p>
          <a:p>
            <a:pPr lvl="1"/>
            <a:r>
              <a:rPr lang="en-US" sz="2200" dirty="0"/>
              <a:t>Emerson Charter </a:t>
            </a:r>
            <a:r>
              <a:rPr lang="en-US" sz="2200" dirty="0" smtClean="0"/>
              <a:t>School, Portland</a:t>
            </a:r>
            <a:endParaRPr lang="en-US" sz="3000" dirty="0"/>
          </a:p>
          <a:p>
            <a:pPr lvl="1"/>
            <a:r>
              <a:rPr lang="en-US" sz="2200" dirty="0"/>
              <a:t>Portland Waldorf </a:t>
            </a:r>
            <a:r>
              <a:rPr lang="en-US" sz="2200" dirty="0" smtClean="0"/>
              <a:t>School, Portland</a:t>
            </a:r>
            <a:endParaRPr lang="en-US" sz="3000" dirty="0"/>
          </a:p>
          <a:p>
            <a:pPr lvl="1"/>
            <a:endParaRPr lang="en-US" dirty="0" smtClean="0"/>
          </a:p>
          <a:p>
            <a:pPr lvl="1"/>
            <a:endParaRPr lang="en-US" dirty="0"/>
          </a:p>
        </p:txBody>
      </p:sp>
    </p:spTree>
    <p:extLst>
      <p:ext uri="{BB962C8B-B14F-4D97-AF65-F5344CB8AC3E}">
        <p14:creationId xmlns:p14="http://schemas.microsoft.com/office/powerpoint/2010/main" val="330484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 for 2014-2015</a:t>
            </a:r>
            <a:endParaRPr lang="en-US" dirty="0"/>
          </a:p>
        </p:txBody>
      </p:sp>
      <p:sp>
        <p:nvSpPr>
          <p:cNvPr id="2" name="Content Placeholder 1"/>
          <p:cNvSpPr>
            <a:spLocks noGrp="1"/>
          </p:cNvSpPr>
          <p:nvPr>
            <p:ph idx="1"/>
          </p:nvPr>
        </p:nvSpPr>
        <p:spPr/>
        <p:txBody>
          <a:bodyPr>
            <a:normAutofit lnSpcReduction="10000"/>
          </a:bodyPr>
          <a:lstStyle/>
          <a:p>
            <a:r>
              <a:rPr lang="en-US" dirty="0" smtClean="0"/>
              <a:t>Math Performance Goals</a:t>
            </a:r>
          </a:p>
          <a:p>
            <a:pPr lvl="1"/>
            <a:r>
              <a:rPr lang="en-US" dirty="0" smtClean="0"/>
              <a:t>From 69% to 70% meeting/exceeding</a:t>
            </a:r>
          </a:p>
          <a:p>
            <a:r>
              <a:rPr lang="en-US" dirty="0" smtClean="0"/>
              <a:t>Reading Performance Goal</a:t>
            </a:r>
          </a:p>
          <a:p>
            <a:pPr lvl="1"/>
            <a:r>
              <a:rPr lang="en-US" dirty="0" smtClean="0"/>
              <a:t>From 83% to 84% meeting/exceeding</a:t>
            </a:r>
          </a:p>
          <a:p>
            <a:r>
              <a:rPr lang="en-US" dirty="0" smtClean="0"/>
              <a:t>Increased rigor &amp; parent communication about student progress</a:t>
            </a:r>
          </a:p>
          <a:p>
            <a:r>
              <a:rPr lang="en-US" dirty="0" smtClean="0"/>
              <a:t>Field work &amp; community partner improvements</a:t>
            </a:r>
          </a:p>
          <a:p>
            <a:r>
              <a:rPr lang="en-US" dirty="0" smtClean="0"/>
              <a:t>Stronger scope/sequence for language arts</a:t>
            </a:r>
          </a:p>
          <a:p>
            <a:r>
              <a:rPr lang="en-US" dirty="0" smtClean="0"/>
              <a:t>Teacher retention &amp; continued prof. development</a:t>
            </a:r>
          </a:p>
          <a:p>
            <a:r>
              <a:rPr lang="en-US" dirty="0" smtClean="0"/>
              <a:t>Telling our story!</a:t>
            </a:r>
            <a:endParaRPr lang="en-US" dirty="0"/>
          </a:p>
        </p:txBody>
      </p:sp>
    </p:spTree>
    <p:extLst>
      <p:ext uri="{BB962C8B-B14F-4D97-AF65-F5344CB8AC3E}">
        <p14:creationId xmlns:p14="http://schemas.microsoft.com/office/powerpoint/2010/main" val="739865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Thoughts</a:t>
            </a:r>
            <a:endParaRPr lang="en-US" dirty="0"/>
          </a:p>
        </p:txBody>
      </p:sp>
      <p:sp>
        <p:nvSpPr>
          <p:cNvPr id="2" name="Content Placeholder 1"/>
          <p:cNvSpPr>
            <a:spLocks noGrp="1"/>
          </p:cNvSpPr>
          <p:nvPr>
            <p:ph idx="1"/>
          </p:nvPr>
        </p:nvSpPr>
        <p:spPr/>
        <p:txBody>
          <a:bodyPr>
            <a:normAutofit fontScale="62500" lnSpcReduction="20000"/>
          </a:bodyPr>
          <a:lstStyle/>
          <a:p>
            <a:pPr marL="0" indent="0">
              <a:buNone/>
            </a:pPr>
            <a:r>
              <a:rPr lang="en-US" dirty="0" smtClean="0"/>
              <a:t>From the comment book at the Grand Army of the Republic Cemetery</a:t>
            </a:r>
          </a:p>
          <a:p>
            <a:pPr marL="0" indent="0">
              <a:buNone/>
            </a:pPr>
            <a:r>
              <a:rPr lang="en-US" dirty="0" smtClean="0"/>
              <a:t>August </a:t>
            </a:r>
            <a:r>
              <a:rPr lang="en-US" dirty="0"/>
              <a:t>1, 2014</a:t>
            </a:r>
          </a:p>
          <a:p>
            <a:pPr marL="0" indent="0">
              <a:buNone/>
            </a:pPr>
            <a:endParaRPr lang="en-US" dirty="0" smtClean="0"/>
          </a:p>
          <a:p>
            <a:pPr marL="0" indent="0">
              <a:buNone/>
            </a:pPr>
            <a:r>
              <a:rPr lang="en-US" dirty="0" smtClean="0"/>
              <a:t>I </a:t>
            </a:r>
            <a:r>
              <a:rPr lang="en-US" dirty="0"/>
              <a:t>just moved from New York (city and metro </a:t>
            </a:r>
            <a:r>
              <a:rPr lang="en-US" dirty="0" smtClean="0"/>
              <a:t>area) </a:t>
            </a:r>
            <a:r>
              <a:rPr lang="en-US" dirty="0"/>
              <a:t>where I grew up and Williamsburg, </a:t>
            </a:r>
            <a:r>
              <a:rPr lang="en-US" dirty="0" smtClean="0"/>
              <a:t>Virginia </a:t>
            </a:r>
            <a:r>
              <a:rPr lang="en-US" dirty="0"/>
              <a:t>, to West Linn, Oregon. We lived in Virginia for about five years and during that time, I visited many Civil War battle sites and GAR cemeteries all over the state. My wife and I became Civil War addicts, you might say. I went to many, many Civil War sites -- Virginia, Petersburg, Williamsburg, Cold Harbor, Seven Acres, Appomattox to name a few -- nothing moved </a:t>
            </a:r>
            <a:r>
              <a:rPr lang="en-US" dirty="0" smtClean="0"/>
              <a:t>me </a:t>
            </a:r>
            <a:r>
              <a:rPr lang="en-US" dirty="0"/>
              <a:t>more than this remarkable 8th grade project. This humanized the soldiers and the war like nothing I have seen.</a:t>
            </a:r>
          </a:p>
          <a:p>
            <a:pPr marL="0" indent="0">
              <a:buNone/>
            </a:pPr>
            <a:r>
              <a:rPr lang="en-US" dirty="0"/>
              <a:t>I intended to spend a few minutes here, I spent most of the afternoon. I came across this project after walking the cemetery and recognized the names in the Cemetery Quest booklet and went around again and looked at the grave sites with deeper knowledge and appreciation for what these men and women did to preserve the Union and free the slaves because now I really knew about them as individuals.</a:t>
            </a:r>
          </a:p>
          <a:p>
            <a:pPr marL="0" indent="0">
              <a:buNone/>
            </a:pPr>
            <a:r>
              <a:rPr lang="en-US" dirty="0"/>
              <a:t>Congratulations to the SWCS class of 2014 8th </a:t>
            </a:r>
            <a:r>
              <a:rPr lang="en-US" dirty="0" smtClean="0"/>
              <a:t>graders and </a:t>
            </a:r>
            <a:r>
              <a:rPr lang="en-US" dirty="0"/>
              <a:t>your teachers. This is a great </a:t>
            </a:r>
            <a:r>
              <a:rPr lang="en-US" dirty="0" smtClean="0"/>
              <a:t>project, </a:t>
            </a:r>
            <a:r>
              <a:rPr lang="en-US" dirty="0"/>
              <a:t>and it must have been terrific working on it.</a:t>
            </a:r>
          </a:p>
          <a:p>
            <a:pPr algn="ctr">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19200"/>
            <a:ext cx="7713540" cy="5105400"/>
          </a:xfrm>
        </p:spPr>
      </p:pic>
    </p:spTree>
    <p:extLst>
      <p:ext uri="{BB962C8B-B14F-4D97-AF65-F5344CB8AC3E}">
        <p14:creationId xmlns:p14="http://schemas.microsoft.com/office/powerpoint/2010/main" val="180686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Philosophy</a:t>
            </a:r>
            <a:endParaRPr lang="en-US" dirty="0"/>
          </a:p>
        </p:txBody>
      </p:sp>
      <p:sp>
        <p:nvSpPr>
          <p:cNvPr id="3" name="Content Placeholder 2"/>
          <p:cNvSpPr>
            <a:spLocks noGrp="1"/>
          </p:cNvSpPr>
          <p:nvPr>
            <p:ph idx="1"/>
          </p:nvPr>
        </p:nvSpPr>
        <p:spPr/>
        <p:txBody>
          <a:bodyPr>
            <a:normAutofit/>
          </a:bodyPr>
          <a:lstStyle/>
          <a:p>
            <a:r>
              <a:rPr lang="en-US" dirty="0" smtClean="0"/>
              <a:t>Place-based learning</a:t>
            </a:r>
          </a:p>
          <a:p>
            <a:pPr lvl="1"/>
            <a:r>
              <a:rPr lang="en-US" dirty="0" smtClean="0"/>
              <a:t>Connects kids to the community</a:t>
            </a:r>
          </a:p>
          <a:p>
            <a:pPr lvl="1"/>
            <a:r>
              <a:rPr lang="en-US" dirty="0" smtClean="0"/>
              <a:t>Uses the social and natural environment as an additional classroom</a:t>
            </a:r>
          </a:p>
          <a:p>
            <a:pPr lvl="1"/>
            <a:r>
              <a:rPr lang="en-US" dirty="0" smtClean="0"/>
              <a:t>Integrated learning experiences</a:t>
            </a:r>
          </a:p>
          <a:p>
            <a:pPr lvl="1"/>
            <a:r>
              <a:rPr lang="en-US" dirty="0" smtClean="0"/>
              <a:t>Authentic, hands-on, real world learning experiences</a:t>
            </a:r>
          </a:p>
          <a:p>
            <a:r>
              <a:rPr lang="en-US" dirty="0" smtClean="0"/>
              <a:t>Science, Art &amp; Civics are the primary lenses</a:t>
            </a:r>
          </a:p>
          <a:p>
            <a:r>
              <a:rPr lang="en-US" dirty="0" smtClean="0"/>
              <a:t>Small class and school size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Southwest Charter School?</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9160" y="1920875"/>
            <a:ext cx="2934679" cy="4433888"/>
          </a:xfrm>
        </p:spPr>
      </p:pic>
      <p:sp>
        <p:nvSpPr>
          <p:cNvPr id="8" name="Content Placeholder 7"/>
          <p:cNvSpPr>
            <a:spLocks noGrp="1"/>
          </p:cNvSpPr>
          <p:nvPr>
            <p:ph sz="half" idx="2"/>
          </p:nvPr>
        </p:nvSpPr>
        <p:spPr/>
        <p:txBody>
          <a:bodyPr>
            <a:normAutofit lnSpcReduction="10000"/>
          </a:bodyPr>
          <a:lstStyle/>
          <a:p>
            <a:r>
              <a:rPr lang="en-US" dirty="0"/>
              <a:t>Fewer educational options in SW Portland</a:t>
            </a:r>
          </a:p>
          <a:p>
            <a:pPr lvl="1"/>
            <a:r>
              <a:rPr lang="en-US" dirty="0"/>
              <a:t>28 public options on the east side of Portland</a:t>
            </a:r>
          </a:p>
          <a:p>
            <a:pPr lvl="1"/>
            <a:r>
              <a:rPr lang="en-US" dirty="0"/>
              <a:t>6 public options on the west side of Portland</a:t>
            </a:r>
          </a:p>
          <a:p>
            <a:r>
              <a:rPr lang="en-US" dirty="0"/>
              <a:t>Small class size &amp; small school size</a:t>
            </a:r>
          </a:p>
          <a:p>
            <a:r>
              <a:rPr lang="en-US" dirty="0"/>
              <a:t>Community involvement</a:t>
            </a:r>
          </a:p>
          <a:p>
            <a:r>
              <a:rPr lang="en-US" dirty="0"/>
              <a:t>Authentic, place-based </a:t>
            </a:r>
            <a:r>
              <a:rPr lang="en-US" dirty="0" smtClean="0"/>
              <a:t>learning</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Southwest Charter</a:t>
            </a:r>
            <a:endParaRPr lang="en-US" dirty="0"/>
          </a:p>
        </p:txBody>
      </p:sp>
      <p:sp>
        <p:nvSpPr>
          <p:cNvPr id="3" name="Content Placeholder 2"/>
          <p:cNvSpPr>
            <a:spLocks noGrp="1"/>
          </p:cNvSpPr>
          <p:nvPr>
            <p:ph sz="half" idx="1"/>
          </p:nvPr>
        </p:nvSpPr>
        <p:spPr>
          <a:xfrm>
            <a:off x="533400" y="1828800"/>
            <a:ext cx="4114800" cy="4572000"/>
          </a:xfrm>
        </p:spPr>
        <p:txBody>
          <a:bodyPr>
            <a:normAutofit fontScale="92500"/>
          </a:bodyPr>
          <a:lstStyle/>
          <a:p>
            <a:r>
              <a:rPr lang="en-US" dirty="0" smtClean="0"/>
              <a:t>Opened in 2007</a:t>
            </a:r>
          </a:p>
          <a:p>
            <a:r>
              <a:rPr lang="en-US" dirty="0" smtClean="0"/>
              <a:t>Grown from 29 students to 200+</a:t>
            </a:r>
          </a:p>
          <a:p>
            <a:r>
              <a:rPr lang="en-US" dirty="0" smtClean="0"/>
              <a:t>Over 275 applied last year</a:t>
            </a:r>
          </a:p>
          <a:p>
            <a:r>
              <a:rPr lang="en-US" dirty="0" smtClean="0"/>
              <a:t>Waiting list grown to 200+ students</a:t>
            </a:r>
          </a:p>
          <a:p>
            <a:r>
              <a:rPr lang="en-US" dirty="0" smtClean="0"/>
              <a:t>Operated in 7 different locations</a:t>
            </a:r>
          </a:p>
          <a:p>
            <a:r>
              <a:rPr lang="en-US" dirty="0" smtClean="0"/>
              <a:t>Renewed in 2010 for 3 years</a:t>
            </a:r>
          </a:p>
          <a:p>
            <a:r>
              <a:rPr lang="en-US" dirty="0" smtClean="0"/>
              <a:t>Renewed in 2013 for 5 years</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23344"/>
            <a:ext cx="4038600" cy="30289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US" dirty="0" smtClean="0"/>
              <a:t>Significant Accomplishments </a:t>
            </a:r>
            <a:br>
              <a:rPr lang="en-US" dirty="0" smtClean="0"/>
            </a:br>
            <a:r>
              <a:rPr lang="en-US" dirty="0" smtClean="0"/>
              <a:t>in 2013-2014</a:t>
            </a:r>
            <a:endParaRPr lang="en-US" dirty="0"/>
          </a:p>
        </p:txBody>
      </p:sp>
      <p:sp>
        <p:nvSpPr>
          <p:cNvPr id="3" name="Content Placeholder 2"/>
          <p:cNvSpPr>
            <a:spLocks noGrp="1"/>
          </p:cNvSpPr>
          <p:nvPr>
            <p:ph idx="1"/>
          </p:nvPr>
        </p:nvSpPr>
        <p:spPr>
          <a:xfrm>
            <a:off x="914400" y="2209800"/>
            <a:ext cx="7408333" cy="4191000"/>
          </a:xfrm>
        </p:spPr>
        <p:txBody>
          <a:bodyPr>
            <a:normAutofit lnSpcReduction="10000"/>
          </a:bodyPr>
          <a:lstStyle/>
          <a:p>
            <a:pPr marL="0" indent="0">
              <a:buNone/>
            </a:pPr>
            <a:endParaRPr lang="en-US" dirty="0"/>
          </a:p>
          <a:p>
            <a:r>
              <a:rPr lang="en-US" sz="2900" dirty="0"/>
              <a:t>Large improvement in our overall reading, math and science scores on the OAKS. </a:t>
            </a:r>
          </a:p>
          <a:p>
            <a:r>
              <a:rPr lang="en-US" sz="2900" dirty="0" smtClean="0"/>
              <a:t>Implementation </a:t>
            </a:r>
            <a:r>
              <a:rPr lang="en-US" sz="2900" dirty="0"/>
              <a:t>of new math curriculum, </a:t>
            </a:r>
            <a:r>
              <a:rPr lang="en-US" sz="2900" i="1" dirty="0"/>
              <a:t>Singapore Math</a:t>
            </a:r>
            <a:r>
              <a:rPr lang="en-US" sz="2900" dirty="0"/>
              <a:t>. </a:t>
            </a:r>
          </a:p>
          <a:p>
            <a:r>
              <a:rPr lang="en-US" sz="2900" dirty="0" smtClean="0"/>
              <a:t>Successful </a:t>
            </a:r>
            <a:r>
              <a:rPr lang="en-US" sz="2900" dirty="0"/>
              <a:t>fundraising with over $80,000 raised to support programming at SWCS. </a:t>
            </a:r>
          </a:p>
          <a:p>
            <a:r>
              <a:rPr lang="en-US" sz="2900" dirty="0" smtClean="0"/>
              <a:t>Second </a:t>
            </a:r>
            <a:r>
              <a:rPr lang="en-US" sz="2900" dirty="0"/>
              <a:t>year as a level 4 school on the newly revised Oregon School Report Card. </a:t>
            </a:r>
          </a:p>
          <a:p>
            <a:endParaRPr lang="en-US" dirty="0"/>
          </a:p>
          <a:p>
            <a:pPr>
              <a:buNone/>
            </a:pPr>
            <a:endParaRPr lang="en-US" dirty="0"/>
          </a:p>
        </p:txBody>
      </p:sp>
    </p:spTree>
    <p:extLst>
      <p:ext uri="{BB962C8B-B14F-4D97-AF65-F5344CB8AC3E}">
        <p14:creationId xmlns:p14="http://schemas.microsoft.com/office/powerpoint/2010/main" val="242406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US" dirty="0" smtClean="0"/>
              <a:t>Significant Accomplishments </a:t>
            </a:r>
            <a:br>
              <a:rPr lang="en-US" dirty="0" smtClean="0"/>
            </a:br>
            <a:r>
              <a:rPr lang="en-US" dirty="0" smtClean="0"/>
              <a:t>in 2013-2014</a:t>
            </a:r>
            <a:endParaRPr lang="en-US" dirty="0"/>
          </a:p>
        </p:txBody>
      </p:sp>
      <p:sp>
        <p:nvSpPr>
          <p:cNvPr id="3" name="Content Placeholder 2"/>
          <p:cNvSpPr>
            <a:spLocks noGrp="1"/>
          </p:cNvSpPr>
          <p:nvPr>
            <p:ph idx="1"/>
          </p:nvPr>
        </p:nvSpPr>
        <p:spPr>
          <a:xfrm>
            <a:off x="838200" y="2209800"/>
            <a:ext cx="7696200" cy="4343400"/>
          </a:xfrm>
        </p:spPr>
        <p:txBody>
          <a:bodyPr>
            <a:normAutofit fontScale="40000" lnSpcReduction="20000"/>
          </a:bodyPr>
          <a:lstStyle/>
          <a:p>
            <a:pPr marL="0" indent="0">
              <a:buNone/>
            </a:pPr>
            <a:endParaRPr lang="en-US" sz="3600" dirty="0"/>
          </a:p>
          <a:p>
            <a:r>
              <a:rPr lang="en-US" sz="6000" dirty="0" smtClean="0"/>
              <a:t>Maintenance </a:t>
            </a:r>
            <a:r>
              <a:rPr lang="en-US" sz="6000" dirty="0"/>
              <a:t>of both enrollment and waiting lists. </a:t>
            </a:r>
          </a:p>
          <a:p>
            <a:r>
              <a:rPr lang="en-US" sz="6000" dirty="0" smtClean="0"/>
              <a:t>Largest </a:t>
            </a:r>
            <a:r>
              <a:rPr lang="en-US" sz="6000" dirty="0"/>
              <a:t>7/8 classes yet. </a:t>
            </a:r>
          </a:p>
          <a:p>
            <a:r>
              <a:rPr lang="en-US" sz="6000" dirty="0" smtClean="0"/>
              <a:t>Implemented </a:t>
            </a:r>
            <a:r>
              <a:rPr lang="en-US" sz="6000" dirty="0"/>
              <a:t>three new artists-in-residence. </a:t>
            </a:r>
          </a:p>
          <a:p>
            <a:r>
              <a:rPr lang="en-US" sz="6000" dirty="0" smtClean="0"/>
              <a:t>Continued </a:t>
            </a:r>
            <a:r>
              <a:rPr lang="en-US" sz="6000" dirty="0"/>
              <a:t>to identify needs and implement more professional development for teachers including full staff training in </a:t>
            </a:r>
            <a:r>
              <a:rPr lang="en-US" sz="6000" i="1" dirty="0"/>
              <a:t>Singapore Math </a:t>
            </a:r>
            <a:r>
              <a:rPr lang="en-US" sz="6000" dirty="0"/>
              <a:t>and joint training with Eagle Charter School in Education for the Future’s school improvement techniques. </a:t>
            </a:r>
          </a:p>
          <a:p>
            <a:r>
              <a:rPr lang="en-US" sz="6000" dirty="0" smtClean="0"/>
              <a:t>Fourth </a:t>
            </a:r>
            <a:r>
              <a:rPr lang="en-US" sz="6000" dirty="0"/>
              <a:t>year win for our 7th/8th grade students of the statewide Project Citizen project. </a:t>
            </a:r>
          </a:p>
          <a:p>
            <a:endParaRPr lang="en-US" dirty="0"/>
          </a:p>
          <a:p>
            <a:pPr>
              <a:buNone/>
            </a:pPr>
            <a:endParaRPr lang="en-US" dirty="0"/>
          </a:p>
        </p:txBody>
      </p:sp>
    </p:spTree>
    <p:extLst>
      <p:ext uri="{BB962C8B-B14F-4D97-AF65-F5344CB8AC3E}">
        <p14:creationId xmlns:p14="http://schemas.microsoft.com/office/powerpoint/2010/main" val="3517351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Work</a:t>
            </a:r>
            <a:endParaRPr lang="en-US" dirty="0"/>
          </a:p>
        </p:txBody>
      </p:sp>
      <p:sp>
        <p:nvSpPr>
          <p:cNvPr id="3" name="Content Placeholder 2"/>
          <p:cNvSpPr>
            <a:spLocks noGrp="1"/>
          </p:cNvSpPr>
          <p:nvPr>
            <p:ph sz="half" idx="1"/>
          </p:nvPr>
        </p:nvSpPr>
        <p:spPr/>
        <p:txBody>
          <a:bodyPr>
            <a:normAutofit/>
          </a:bodyPr>
          <a:lstStyle/>
          <a:p>
            <a:pPr lvl="2">
              <a:buNone/>
            </a:pPr>
            <a:endParaRPr lang="en-US" dirty="0" smtClean="0"/>
          </a:p>
          <a:p>
            <a:r>
              <a:rPr lang="en-US" dirty="0" smtClean="0"/>
              <a:t>An integral part of the learning at SWCS</a:t>
            </a:r>
          </a:p>
          <a:p>
            <a:pPr lvl="1"/>
            <a:r>
              <a:rPr lang="en-US" dirty="0" smtClean="0"/>
              <a:t>Authentic experiences for students</a:t>
            </a:r>
          </a:p>
          <a:p>
            <a:pPr lvl="1"/>
            <a:r>
              <a:rPr lang="en-US" dirty="0" smtClean="0"/>
              <a:t>Broadens their concept of where learning happens</a:t>
            </a:r>
          </a:p>
          <a:p>
            <a:pPr lvl="1"/>
            <a:r>
              <a:rPr lang="en-US" dirty="0" smtClean="0"/>
              <a:t>Connects classroom learning with real world application</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21855" y="1920875"/>
            <a:ext cx="2491290" cy="44338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Field Work</a:t>
            </a:r>
            <a:endParaRPr lang="en-US" dirty="0"/>
          </a:p>
        </p:txBody>
      </p:sp>
      <p:sp>
        <p:nvSpPr>
          <p:cNvPr id="3" name="Content Placeholder 2"/>
          <p:cNvSpPr>
            <a:spLocks noGrp="1"/>
          </p:cNvSpPr>
          <p:nvPr>
            <p:ph idx="1"/>
          </p:nvPr>
        </p:nvSpPr>
        <p:spPr>
          <a:xfrm>
            <a:off x="685800" y="1676400"/>
            <a:ext cx="7408333" cy="4495800"/>
          </a:xfrm>
        </p:spPr>
        <p:txBody>
          <a:bodyPr>
            <a:normAutofit fontScale="77500" lnSpcReduction="20000"/>
          </a:bodyPr>
          <a:lstStyle/>
          <a:p>
            <a:r>
              <a:rPr lang="en-US" dirty="0" smtClean="0"/>
              <a:t>Over 150 field work experiences this year</a:t>
            </a:r>
          </a:p>
          <a:p>
            <a:pPr lvl="1"/>
            <a:r>
              <a:rPr lang="en-US" dirty="0" smtClean="0"/>
              <a:t>Weekly trips to neighborhood resources (e.g. Community Garden, Cottonwood Bay)</a:t>
            </a:r>
          </a:p>
          <a:p>
            <a:pPr lvl="1"/>
            <a:r>
              <a:rPr lang="en-US" dirty="0" smtClean="0"/>
              <a:t>Library trips at grade levels 1-8 (monthly)</a:t>
            </a:r>
          </a:p>
          <a:p>
            <a:pPr lvl="1"/>
            <a:r>
              <a:rPr lang="en-US" dirty="0" smtClean="0"/>
              <a:t>Art experiences </a:t>
            </a:r>
          </a:p>
          <a:p>
            <a:pPr lvl="2"/>
            <a:r>
              <a:rPr lang="en-US" dirty="0" smtClean="0"/>
              <a:t>Portland Art Museum</a:t>
            </a:r>
          </a:p>
          <a:p>
            <a:pPr lvl="2"/>
            <a:r>
              <a:rPr lang="en-US" dirty="0" smtClean="0"/>
              <a:t>Theater &amp; Music performances</a:t>
            </a:r>
          </a:p>
          <a:p>
            <a:pPr lvl="1"/>
            <a:r>
              <a:rPr lang="en-US" dirty="0" smtClean="0"/>
              <a:t>Science experiences</a:t>
            </a:r>
          </a:p>
          <a:p>
            <a:pPr lvl="2"/>
            <a:r>
              <a:rPr lang="en-US" dirty="0" smtClean="0"/>
              <a:t>Bull Run Reservoir</a:t>
            </a:r>
          </a:p>
          <a:p>
            <a:pPr lvl="2"/>
            <a:r>
              <a:rPr lang="en-US" dirty="0" smtClean="0"/>
              <a:t>Outdoor school – multi-day trips for grades 5/6</a:t>
            </a:r>
          </a:p>
          <a:p>
            <a:pPr lvl="2"/>
            <a:r>
              <a:rPr lang="en-US" dirty="0" smtClean="0"/>
              <a:t>Pond studies at Oaks Bottom for grades K-2</a:t>
            </a:r>
          </a:p>
          <a:p>
            <a:pPr lvl="1"/>
            <a:r>
              <a:rPr lang="en-US" dirty="0" smtClean="0"/>
              <a:t>Civics experiences</a:t>
            </a:r>
          </a:p>
          <a:p>
            <a:pPr lvl="2"/>
            <a:r>
              <a:rPr lang="en-US" dirty="0" smtClean="0"/>
              <a:t>Project Citizen in Salem – follow-up with City Council</a:t>
            </a:r>
          </a:p>
          <a:p>
            <a:pPr lvl="2"/>
            <a:r>
              <a:rPr lang="en-US" dirty="0" smtClean="0"/>
              <a:t>Metro Cemetery project</a:t>
            </a:r>
          </a:p>
          <a:p>
            <a:pPr lvl="2"/>
            <a:r>
              <a:rPr lang="en-US" dirty="0" smtClean="0"/>
              <a:t>Seattle Trip for grades 7/8</a:t>
            </a:r>
          </a:p>
          <a:p>
            <a:pPr lvl="2"/>
            <a:r>
              <a:rPr lang="en-US" dirty="0" smtClean="0"/>
              <a:t>Portland connections – Oregon Food Bank, Zidell Marine Corporation</a:t>
            </a:r>
          </a:p>
          <a:p>
            <a:pPr lvl="2">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345F31F18E44680D1011C5E8A15A0" ma:contentTypeVersion="6" ma:contentTypeDescription="Create a new document." ma:contentTypeScope="" ma:versionID="d6fb99deb2dc95688930dc2652d35da3">
  <xsd:schema xmlns:xsd="http://www.w3.org/2001/XMLSchema" xmlns:xs="http://www.w3.org/2001/XMLSchema" xmlns:p="http://schemas.microsoft.com/office/2006/metadata/properties" xmlns:ns1="http://schemas.microsoft.com/sharepoint/v3" xmlns:ns2="ec60daf9-795a-4040-9785-6b9d8ae581da" targetNamespace="http://schemas.microsoft.com/office/2006/metadata/properties" ma:root="true" ma:fieldsID="cb1c7d4551c6d7fd7a9b7e90f8482228" ns1:_="" ns2:_="">
    <xsd:import namespace="http://schemas.microsoft.com/sharepoint/v3"/>
    <xsd:import namespace="ec60daf9-795a-4040-9785-6b9d8ae581da"/>
    <xsd:element name="properties">
      <xsd:complexType>
        <xsd:sequence>
          <xsd:element name="documentManagement">
            <xsd:complexType>
              <xsd:all>
                <xsd:element ref="ns2:Estimated_x0020_Creation_x0020_Date" minOccurs="0"/>
                <xsd:element ref="ns2:Remediation_x0020_Date" minOccurs="0"/>
                <xsd:element ref="ns1:PublishingStartDate" minOccurs="0"/>
                <xsd:element ref="ns1:PublishingExpiration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60daf9-795a-4040-9785-6b9d8ae581da" elementFormDefault="qualified">
    <xsd:import namespace="http://schemas.microsoft.com/office/2006/documentManagement/types"/>
    <xsd:import namespace="http://schemas.microsoft.com/office/infopath/2007/PartnerControls"/>
    <xsd:element name="Estimated_x0020_Creation_x0020_Date" ma:index="2" nillable="true" ma:displayName="Estimated Creation Date" ma:format="DateOnly" ma:internalName="Estimated_x0020_Creation_x0020_Date0" ma:readOnly="false">
      <xsd:simpleType>
        <xsd:restriction base="dms:DateTime"/>
      </xsd:simpleType>
    </xsd:element>
    <xsd:element name="Remediation_x0020_Date" ma:index="3" nillable="true" ma:displayName="Remediation Date" ma:default="[today]" ma:format="DateOnly" ma:internalName="Remediation_x0020_Date0" ma:readOnly="false">
      <xsd:simpleType>
        <xsd:restriction base="dms:DateTime"/>
      </xsd:simpleType>
    </xsd:element>
    <xsd:element name="Priority" ma:index="8" nillable="true" ma:displayName="Priority" ma:default="New" ma:description="What Priority Level Is This Document?" ma:format="RadioButtons" ma:internalName="Priority0"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ec60daf9-795a-4040-9785-6b9d8ae581da">2020-07-18T14:43:45+00:00</Remediation_x0020_Date>
    <Priority xmlns="ec60daf9-795a-4040-9785-6b9d8ae581da">New</Priority>
    <Estimated_x0020_Creation_x0020_Date xmlns="ec60daf9-795a-4040-9785-6b9d8ae581da" xsi:nil="true"/>
  </documentManagement>
</p:properties>
</file>

<file path=customXml/itemProps1.xml><?xml version="1.0" encoding="utf-8"?>
<ds:datastoreItem xmlns:ds="http://schemas.openxmlformats.org/officeDocument/2006/customXml" ds:itemID="{3DA2AFB8-0D30-4935-B257-32BBAA51136F}"/>
</file>

<file path=customXml/itemProps2.xml><?xml version="1.0" encoding="utf-8"?>
<ds:datastoreItem xmlns:ds="http://schemas.openxmlformats.org/officeDocument/2006/customXml" ds:itemID="{2BC57CDA-37E6-4775-83FF-C1F3A05A5012}"/>
</file>

<file path=customXml/itemProps3.xml><?xml version="1.0" encoding="utf-8"?>
<ds:datastoreItem xmlns:ds="http://schemas.openxmlformats.org/officeDocument/2006/customXml" ds:itemID="{9795579D-B680-495B-971A-56BE55C153BD}"/>
</file>

<file path=docProps/app.xml><?xml version="1.0" encoding="utf-8"?>
<Properties xmlns="http://schemas.openxmlformats.org/officeDocument/2006/extended-properties" xmlns:vt="http://schemas.openxmlformats.org/officeDocument/2006/docPropsVTypes">
  <Template>Flow</Template>
  <TotalTime>2156</TotalTime>
  <Words>1108</Words>
  <Application>Microsoft Office PowerPoint</Application>
  <PresentationFormat>On-screen Show (4:3)</PresentationFormat>
  <Paragraphs>229</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Update to  State Board of Education</vt:lpstr>
      <vt:lpstr>Mission &amp; Vision</vt:lpstr>
      <vt:lpstr>Educational Philosophy</vt:lpstr>
      <vt:lpstr>Why Southwest Charter School?</vt:lpstr>
      <vt:lpstr>History of Southwest Charter</vt:lpstr>
      <vt:lpstr>Significant Accomplishments  in 2013-2014</vt:lpstr>
      <vt:lpstr>Significant Accomplishments  in 2013-2014</vt:lpstr>
      <vt:lpstr>Field Work</vt:lpstr>
      <vt:lpstr>Field Work</vt:lpstr>
      <vt:lpstr>Community Partnerships</vt:lpstr>
      <vt:lpstr>Community Partnerships</vt:lpstr>
      <vt:lpstr>Student Assessment</vt:lpstr>
      <vt:lpstr>Student Assessment</vt:lpstr>
      <vt:lpstr>PowerPoint Presentation</vt:lpstr>
      <vt:lpstr>Student Assessment</vt:lpstr>
      <vt:lpstr>Student Demographics</vt:lpstr>
      <vt:lpstr>Student Demographics</vt:lpstr>
      <vt:lpstr>Students with Disabilities</vt:lpstr>
      <vt:lpstr>Grades 7 &amp; 8 at SWCS</vt:lpstr>
      <vt:lpstr>Reaching Out</vt:lpstr>
      <vt:lpstr>Reaching Out</vt:lpstr>
      <vt:lpstr>Goals for 2014-2015</vt:lpstr>
      <vt:lpstr>Final Thoughts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 Welcome!</dc:title>
  <dc:creator>_SWCS Reception</dc:creator>
  <cp:lastModifiedBy>AGurnee</cp:lastModifiedBy>
  <cp:revision>86</cp:revision>
  <dcterms:created xsi:type="dcterms:W3CDTF">2009-01-22T22:59:19Z</dcterms:created>
  <dcterms:modified xsi:type="dcterms:W3CDTF">2015-01-21T19:13:21Z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0x0101005EF345F31F18E44680D1011C5E8A15A0</vt:lpwstr>
  </property>
  <property fmtid="{D5CDD505-2E9C-101B-9397-08002B2CF9AE}" pid="5" name="Priority">
    <vt:lpwstr>New</vt:lpwstr>
  </property>
</Properties>
</file>