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489" r:id="rId2"/>
    <p:sldId id="490" r:id="rId3"/>
    <p:sldId id="491" r:id="rId4"/>
    <p:sldId id="507" r:id="rId5"/>
    <p:sldId id="508" r:id="rId6"/>
    <p:sldId id="497" r:id="rId7"/>
    <p:sldId id="510" r:id="rId8"/>
    <p:sldId id="511" r:id="rId9"/>
    <p:sldId id="523" r:id="rId10"/>
    <p:sldId id="524" r:id="rId11"/>
    <p:sldId id="521" r:id="rId12"/>
    <p:sldId id="518" r:id="rId13"/>
    <p:sldId id="519" r:id="rId14"/>
    <p:sldId id="496" r:id="rId15"/>
  </p:sldIdLst>
  <p:sldSz cx="9144000" cy="6858000" type="screen4x3"/>
  <p:notesSz cx="6881813"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LEAN Cristen" initials="MC" lastIdx="11" clrIdx="0"/>
  <p:cmAuthor id="1" name="POPE Sarah" initials="P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CCCC"/>
    <a:srgbClr val="C0C0C0"/>
    <a:srgbClr val="0099CC"/>
    <a:srgbClr val="6699FF"/>
    <a:srgbClr val="99CCFF"/>
    <a:srgbClr val="000066"/>
    <a:srgbClr val="FF3300"/>
    <a:srgbClr val="FFCC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1" autoAdjust="0"/>
    <p:restoredTop sz="81702" autoAdjust="0"/>
  </p:normalViewPr>
  <p:slideViewPr>
    <p:cSldViewPr>
      <p:cViewPr varScale="1">
        <p:scale>
          <a:sx n="90" d="100"/>
          <a:sy n="90" d="100"/>
        </p:scale>
        <p:origin x="-666" y="-96"/>
      </p:cViewPr>
      <p:guideLst>
        <p:guide orient="horz" pos="2160"/>
        <p:guide pos="2880"/>
      </p:guideLst>
    </p:cSldViewPr>
  </p:slideViewPr>
  <p:notesTextViewPr>
    <p:cViewPr>
      <p:scale>
        <a:sx n="125" d="100"/>
        <a:sy n="125"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82119"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108" y="1"/>
            <a:ext cx="2982119" cy="464820"/>
          </a:xfrm>
          <a:prstGeom prst="rect">
            <a:avLst/>
          </a:prstGeom>
        </p:spPr>
        <p:txBody>
          <a:bodyPr vert="horz" lIns="91440" tIns="45720" rIns="91440" bIns="45720" rtlCol="0"/>
          <a:lstStyle>
            <a:lvl1pPr algn="r">
              <a:defRPr sz="1200"/>
            </a:lvl1pPr>
          </a:lstStyle>
          <a:p>
            <a:fld id="{AC4698EB-CE10-4DC2-9161-0014005DF0BF}" type="datetimeFigureOut">
              <a:rPr lang="en-US" smtClean="0"/>
              <a:t>1/21/2015</a:t>
            </a:fld>
            <a:endParaRPr lang="en-US"/>
          </a:p>
        </p:txBody>
      </p:sp>
      <p:sp>
        <p:nvSpPr>
          <p:cNvPr id="4" name="Footer Placeholder 3"/>
          <p:cNvSpPr>
            <a:spLocks noGrp="1"/>
          </p:cNvSpPr>
          <p:nvPr>
            <p:ph type="ftr" sz="quarter" idx="2"/>
          </p:nvPr>
        </p:nvSpPr>
        <p:spPr>
          <a:xfrm>
            <a:off x="6" y="8829968"/>
            <a:ext cx="2982119"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108" y="8829968"/>
            <a:ext cx="2982119" cy="464820"/>
          </a:xfrm>
          <a:prstGeom prst="rect">
            <a:avLst/>
          </a:prstGeom>
        </p:spPr>
        <p:txBody>
          <a:bodyPr vert="horz" lIns="91440" tIns="45720" rIns="91440" bIns="45720" rtlCol="0" anchor="b"/>
          <a:lstStyle>
            <a:lvl1pPr algn="r">
              <a:defRPr sz="1200"/>
            </a:lvl1pPr>
          </a:lstStyle>
          <a:p>
            <a:fld id="{61E3656B-D0F9-40DD-B107-ADF87C0993CF}" type="slidenum">
              <a:rPr lang="en-US" smtClean="0"/>
              <a:t>‹#›</a:t>
            </a:fld>
            <a:endParaRPr lang="en-US"/>
          </a:p>
        </p:txBody>
      </p:sp>
    </p:spTree>
    <p:extLst>
      <p:ext uri="{BB962C8B-B14F-4D97-AF65-F5344CB8AC3E}">
        <p14:creationId xmlns:p14="http://schemas.microsoft.com/office/powerpoint/2010/main" val="237699706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8211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8" y="1"/>
            <a:ext cx="2982119" cy="465138"/>
          </a:xfrm>
          <a:prstGeom prst="rect">
            <a:avLst/>
          </a:prstGeom>
        </p:spPr>
        <p:txBody>
          <a:bodyPr vert="horz" lIns="91440" tIns="45720" rIns="91440" bIns="45720" rtlCol="0"/>
          <a:lstStyle>
            <a:lvl1pPr algn="r">
              <a:defRPr sz="1200"/>
            </a:lvl1pPr>
          </a:lstStyle>
          <a:p>
            <a:fld id="{21596073-7328-41E2-A960-5619B751714F}" type="datetimeFigureOut">
              <a:rPr lang="en-US" smtClean="0"/>
              <a:t>1/21/2015</a:t>
            </a:fld>
            <a:endParaRPr lang="en-US"/>
          </a:p>
        </p:txBody>
      </p:sp>
      <p:sp>
        <p:nvSpPr>
          <p:cNvPr id="4" name="Slide Image Placeholder 3"/>
          <p:cNvSpPr>
            <a:spLocks noGrp="1" noRot="1" noChangeAspect="1"/>
          </p:cNvSpPr>
          <p:nvPr>
            <p:ph type="sldImg" idx="2"/>
          </p:nvPr>
        </p:nvSpPr>
        <p:spPr>
          <a:xfrm>
            <a:off x="1116013" y="696913"/>
            <a:ext cx="4649787" cy="34877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6440"/>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 y="8829675"/>
            <a:ext cx="2982119"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8" y="8829675"/>
            <a:ext cx="2982119" cy="465138"/>
          </a:xfrm>
          <a:prstGeom prst="rect">
            <a:avLst/>
          </a:prstGeom>
        </p:spPr>
        <p:txBody>
          <a:bodyPr vert="horz" lIns="91440" tIns="45720" rIns="91440" bIns="45720" rtlCol="0" anchor="b"/>
          <a:lstStyle>
            <a:lvl1pPr algn="r">
              <a:defRPr sz="1200"/>
            </a:lvl1pPr>
          </a:lstStyle>
          <a:p>
            <a:fld id="{4E040D18-754D-4059-B008-C5D80A9CEA3F}" type="slidenum">
              <a:rPr lang="en-US" smtClean="0"/>
              <a:t>‹#›</a:t>
            </a:fld>
            <a:endParaRPr lang="en-US"/>
          </a:p>
        </p:txBody>
      </p:sp>
    </p:spTree>
    <p:extLst>
      <p:ext uri="{BB962C8B-B14F-4D97-AF65-F5344CB8AC3E}">
        <p14:creationId xmlns:p14="http://schemas.microsoft.com/office/powerpoint/2010/main" val="31771235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53041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2856546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6546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6546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6546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237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5CB054-E6A7-495E-B3A9-02F2D4289A9B}" type="slidenum">
              <a:rPr lang="en-US" smtClean="0"/>
              <a:pPr>
                <a:defRPr/>
              </a:pPr>
              <a:t>2</a:t>
            </a:fld>
            <a:endParaRPr lang="en-US"/>
          </a:p>
        </p:txBody>
      </p:sp>
    </p:spTree>
    <p:extLst>
      <p:ext uri="{BB962C8B-B14F-4D97-AF65-F5344CB8AC3E}">
        <p14:creationId xmlns:p14="http://schemas.microsoft.com/office/powerpoint/2010/main" val="3078417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1202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654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6546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1346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6546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654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654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607751-B836-47F8-A774-F31534EBD80B}" type="datetime1">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2DDA79-DE5A-4CD5-BC49-1F58D41949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88FC7-C4C9-43BE-AAD2-802056C58A63}" type="datetime1">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9078F-F120-4CA7-8855-9F2153DE559D}" type="datetime1">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0DF-3BC0-407F-9D9D-C2DEF91257A4}" type="datetime1">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795A56-05B3-4D95-BB25-000094898B2F}" type="datetime1">
              <a:rPr lang="en-US" smtClean="0"/>
              <a:t>1/21/2015</a:t>
            </a:fld>
            <a:endParaRPr lang="en-US"/>
          </a:p>
        </p:txBody>
      </p:sp>
      <p:sp>
        <p:nvSpPr>
          <p:cNvPr id="8" name="Slide Number Placeholder 7"/>
          <p:cNvSpPr>
            <a:spLocks noGrp="1"/>
          </p:cNvSpPr>
          <p:nvPr>
            <p:ph type="sldNum" sz="quarter" idx="11"/>
          </p:nvPr>
        </p:nvSpPr>
        <p:spPr/>
        <p:txBody>
          <a:bodyPr/>
          <a:lstStyle/>
          <a:p>
            <a:fld id="{A82DDA79-DE5A-4CD5-BC49-1F58D419497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779DDD-47A9-43C4-A5C8-72C8BE875EC8}" type="datetime1">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0E96F1-CA4C-4F6D-987F-25BF43CF3A3E}" type="datetime1">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989D0-884B-4F5B-B303-D281EA4CC0FC}" type="datetime1">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BD37D-2F9C-493D-B8BF-FEFA42FB48F4}" type="datetime1">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DDA79-DE5A-4CD5-BC49-1F58D41949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A0A6-AF93-495A-8500-F7782C05E1C4}" type="datetime1">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DDA79-DE5A-4CD5-BC49-1F58D419497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D5E93-A3B7-4671-9A6B-CB018572EF48}" type="datetime1">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2DDA79-DE5A-4CD5-BC49-1F58D419497E}"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alpha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536773F-D3A0-4E06-AA53-816B27A68362}" type="datetime1">
              <a:rPr lang="en-US" smtClean="0"/>
              <a:t>1/21/2015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2DDA79-DE5A-4CD5-BC49-1F58D419497E}"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risten.mclean@state.or.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derek.brown@state.or.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831917" y="1752600"/>
            <a:ext cx="7427913" cy="2057400"/>
          </a:xfrm>
        </p:spPr>
        <p:txBody>
          <a:bodyPr>
            <a:normAutofit fontScale="90000"/>
          </a:bodyPr>
          <a:lstStyle/>
          <a:p>
            <a:r>
              <a:rPr lang="en-US" sz="4000" dirty="0"/>
              <a:t>Essential Skills Achievement Standard on Smarter Balanced</a:t>
            </a:r>
            <a:r>
              <a:rPr lang="en-US" sz="4400" b="1" dirty="0" smtClean="0">
                <a:latin typeface="+mn-lt"/>
              </a:rPr>
              <a:t/>
            </a:r>
            <a:br>
              <a:rPr lang="en-US" sz="4400" b="1" dirty="0" smtClean="0">
                <a:latin typeface="+mn-lt"/>
              </a:rPr>
            </a:br>
            <a:r>
              <a:rPr lang="en-US" sz="4400" b="1" dirty="0" smtClean="0">
                <a:latin typeface="+mn-lt"/>
              </a:rPr>
              <a:t> </a:t>
            </a:r>
            <a:r>
              <a:rPr lang="en-US" sz="4000" b="1" dirty="0">
                <a:latin typeface="+mn-lt"/>
              </a:rPr>
              <a:t/>
            </a:r>
            <a:br>
              <a:rPr lang="en-US" sz="4000" b="1" dirty="0">
                <a:latin typeface="+mn-lt"/>
              </a:rPr>
            </a:br>
            <a:endParaRPr lang="en-US" sz="3100" dirty="0" smtClean="0">
              <a:latin typeface="+mn-lt"/>
            </a:endParaRPr>
          </a:p>
        </p:txBody>
      </p:sp>
      <p:sp>
        <p:nvSpPr>
          <p:cNvPr id="4" name="Subtitle 2"/>
          <p:cNvSpPr txBox="1">
            <a:spLocks/>
          </p:cNvSpPr>
          <p:nvPr/>
        </p:nvSpPr>
        <p:spPr bwMode="auto">
          <a:xfrm>
            <a:off x="4832498" y="4669465"/>
            <a:ext cx="365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rtl="0" eaLnBrk="0" fontAlgn="base" hangingPunct="0">
              <a:spcBef>
                <a:spcPct val="20000"/>
              </a:spcBef>
              <a:spcAft>
                <a:spcPct val="0"/>
              </a:spcAft>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Clr>
                <a:schemeClr val="accent1"/>
              </a:buClr>
              <a:buSzPct val="76000"/>
              <a:buFont typeface="Wingdings 2" pitchFamily="18" charset="2"/>
              <a:buNone/>
              <a:defRPr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Clr>
                <a:schemeClr val="accent1"/>
              </a:buClr>
              <a:buSzPct val="76000"/>
              <a:buFont typeface="Wingdings 2"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eaLnBrk="1" hangingPunct="1"/>
            <a:r>
              <a:rPr lang="en-US" sz="2300" dirty="0" err="1" smtClean="0">
                <a:solidFill>
                  <a:schemeClr val="tx2"/>
                </a:solidFill>
              </a:rPr>
              <a:t>Cristen</a:t>
            </a:r>
            <a:r>
              <a:rPr lang="en-US" sz="2300" dirty="0" smtClean="0">
                <a:solidFill>
                  <a:schemeClr val="tx2"/>
                </a:solidFill>
              </a:rPr>
              <a:t> McLean</a:t>
            </a:r>
          </a:p>
          <a:p>
            <a:r>
              <a:rPr lang="en-US" sz="1700" dirty="0" smtClean="0">
                <a:solidFill>
                  <a:schemeClr val="tx2"/>
                </a:solidFill>
              </a:rPr>
              <a:t>Policy Analyst</a:t>
            </a:r>
            <a:endParaRPr lang="en-US" sz="1700" dirty="0">
              <a:solidFill>
                <a:schemeClr val="tx2"/>
              </a:solidFill>
            </a:endParaRPr>
          </a:p>
        </p:txBody>
      </p:sp>
      <p:pic>
        <p:nvPicPr>
          <p:cNvPr id="7"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p:cNvSpPr txBox="1">
            <a:spLocks/>
          </p:cNvSpPr>
          <p:nvPr/>
        </p:nvSpPr>
        <p:spPr bwMode="auto">
          <a:xfrm>
            <a:off x="4844903" y="3505200"/>
            <a:ext cx="365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rtl="0" eaLnBrk="0" fontAlgn="base" hangingPunct="0">
              <a:spcBef>
                <a:spcPct val="20000"/>
              </a:spcBef>
              <a:spcAft>
                <a:spcPct val="0"/>
              </a:spcAft>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Clr>
                <a:schemeClr val="accent1"/>
              </a:buClr>
              <a:buSzPct val="76000"/>
              <a:buFont typeface="Wingdings 2" pitchFamily="18" charset="2"/>
              <a:buNone/>
              <a:defRPr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Clr>
                <a:schemeClr val="accent1"/>
              </a:buClr>
              <a:buSzPct val="76000"/>
              <a:buFont typeface="Wingdings 2"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eaLnBrk="1" hangingPunct="1"/>
            <a:r>
              <a:rPr lang="en-US" sz="2300" dirty="0" smtClean="0">
                <a:solidFill>
                  <a:schemeClr val="tx2"/>
                </a:solidFill>
              </a:rPr>
              <a:t>Derek Brown</a:t>
            </a:r>
          </a:p>
          <a:p>
            <a:r>
              <a:rPr lang="en-US" sz="1700" dirty="0" smtClean="0">
                <a:solidFill>
                  <a:schemeClr val="tx2"/>
                </a:solidFill>
              </a:rPr>
              <a:t>Director of Assessment</a:t>
            </a:r>
            <a:endParaRPr lang="en-US" sz="1700" dirty="0">
              <a:solidFill>
                <a:schemeClr val="tx2"/>
              </a:solidFill>
            </a:endParaRPr>
          </a:p>
        </p:txBody>
      </p:sp>
    </p:spTree>
    <p:extLst>
      <p:ext uri="{BB962C8B-B14F-4D97-AF65-F5344CB8AC3E}">
        <p14:creationId xmlns:p14="http://schemas.microsoft.com/office/powerpoint/2010/main" val="1808011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572000"/>
          </a:xfrm>
        </p:spPr>
        <p:txBody>
          <a:bodyPr>
            <a:normAutofit/>
          </a:bodyPr>
          <a:lstStyle/>
          <a:p>
            <a:pPr marL="731520" lvl="1" indent="-457200">
              <a:lnSpc>
                <a:spcPct val="90000"/>
              </a:lnSpc>
              <a:buFont typeface="+mj-lt"/>
              <a:buAutoNum type="arabicPeriod" startAt="3"/>
              <a:defRPr/>
            </a:pPr>
            <a:r>
              <a:rPr lang="en-US" sz="2400" b="1" dirty="0" err="1" smtClean="0"/>
              <a:t>Equi</a:t>
            </a:r>
            <a:r>
              <a:rPr lang="en-US" sz="2400" b="1" dirty="0" smtClean="0"/>
              <a:t>-Percentile</a:t>
            </a:r>
            <a:r>
              <a:rPr lang="en-US" sz="2400" b="1" dirty="0"/>
              <a:t>: OAKS </a:t>
            </a:r>
            <a:r>
              <a:rPr lang="en-US" sz="2400" b="1" dirty="0" smtClean="0"/>
              <a:t>and Smarter </a:t>
            </a:r>
            <a:r>
              <a:rPr lang="en-US" sz="2400" b="1" dirty="0" smtClean="0"/>
              <a:t>Balanced Assessment</a:t>
            </a:r>
            <a:endParaRPr lang="en-US" sz="2400" b="1" dirty="0"/>
          </a:p>
          <a:p>
            <a:pPr marL="274320" lvl="1" indent="0">
              <a:lnSpc>
                <a:spcPct val="90000"/>
              </a:lnSpc>
              <a:buNone/>
              <a:defRPr/>
            </a:pPr>
            <a:r>
              <a:rPr lang="en-US" sz="2400" dirty="0" smtClean="0"/>
              <a:t>	</a:t>
            </a:r>
            <a:r>
              <a:rPr lang="en-US" sz="2400" dirty="0"/>
              <a:t>ODE will identify the percentage of </a:t>
            </a:r>
            <a:r>
              <a:rPr lang="en-US" sz="2400" dirty="0" smtClean="0"/>
              <a:t>	students </a:t>
            </a:r>
            <a:r>
              <a:rPr lang="en-US" sz="2400" dirty="0"/>
              <a:t>who earned at or above a “meets” </a:t>
            </a:r>
            <a:r>
              <a:rPr lang="en-US" sz="2400" dirty="0" smtClean="0"/>
              <a:t>	score </a:t>
            </a:r>
            <a:r>
              <a:rPr lang="en-US" sz="2400" dirty="0"/>
              <a:t>on the OAKS </a:t>
            </a:r>
            <a:r>
              <a:rPr lang="en-US" sz="2400" dirty="0" smtClean="0"/>
              <a:t>and </a:t>
            </a:r>
            <a:r>
              <a:rPr lang="en-US" sz="2400" dirty="0"/>
              <a:t>will identify </a:t>
            </a:r>
            <a:r>
              <a:rPr lang="en-US" sz="2400" dirty="0" smtClean="0"/>
              <a:t>	the </a:t>
            </a:r>
            <a:r>
              <a:rPr lang="en-US" sz="2400" dirty="0"/>
              <a:t>Smarter Balanced score at which the </a:t>
            </a:r>
            <a:r>
              <a:rPr lang="en-US" sz="2400" dirty="0" smtClean="0"/>
              <a:t>	same </a:t>
            </a:r>
            <a:r>
              <a:rPr lang="en-US" sz="2400" dirty="0"/>
              <a:t>percentage of students would pass </a:t>
            </a:r>
            <a:r>
              <a:rPr lang="en-US" sz="2400" dirty="0" smtClean="0"/>
              <a:t>	the </a:t>
            </a:r>
            <a:r>
              <a:rPr lang="en-US" sz="2400" dirty="0"/>
              <a:t>respective Smarter Balanced </a:t>
            </a:r>
            <a:r>
              <a:rPr lang="en-US" sz="2400" dirty="0" smtClean="0"/>
              <a:t>	assessment</a:t>
            </a:r>
            <a:r>
              <a:rPr lang="en-US" sz="2400" dirty="0"/>
              <a:t>.</a:t>
            </a:r>
          </a:p>
          <a:p>
            <a:pPr lvl="1">
              <a:lnSpc>
                <a:spcPct val="90000"/>
              </a:lnSpc>
              <a:defRPr/>
            </a:pPr>
            <a:endParaRPr lang="en-US" sz="2400" dirty="0"/>
          </a:p>
        </p:txBody>
      </p:sp>
      <p:sp>
        <p:nvSpPr>
          <p:cNvPr id="5" name="Title 1"/>
          <p:cNvSpPr>
            <a:spLocks noGrp="1"/>
          </p:cNvSpPr>
          <p:nvPr>
            <p:ph type="title"/>
          </p:nvPr>
        </p:nvSpPr>
        <p:spPr>
          <a:xfrm>
            <a:off x="1042988" y="838200"/>
            <a:ext cx="7024687" cy="1143000"/>
          </a:xfrm>
        </p:spPr>
        <p:txBody>
          <a:bodyPr/>
          <a:lstStyle/>
          <a:p>
            <a:r>
              <a:rPr lang="en-US" dirty="0" smtClean="0"/>
              <a:t>Methods</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5436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133600"/>
            <a:ext cx="6934200" cy="4572000"/>
          </a:xfrm>
        </p:spPr>
        <p:txBody>
          <a:bodyPr>
            <a:normAutofit/>
          </a:bodyPr>
          <a:lstStyle/>
          <a:p>
            <a:r>
              <a:rPr lang="en-US" sz="2400" b="0" dirty="0" smtClean="0"/>
              <a:t>If </a:t>
            </a:r>
            <a:r>
              <a:rPr lang="en-US" sz="2400" b="0" dirty="0"/>
              <a:t>there is not reasonable confirmatory evidence of equivalent rigor, professional judgment </a:t>
            </a:r>
            <a:r>
              <a:rPr lang="en-US" sz="2400" b="0" dirty="0" smtClean="0"/>
              <a:t>could be used</a:t>
            </a:r>
            <a:r>
              <a:rPr lang="en-US" sz="2400" b="0" dirty="0" smtClean="0"/>
              <a:t>.</a:t>
            </a:r>
          </a:p>
          <a:p>
            <a:endParaRPr lang="en-US" sz="2400" b="0" dirty="0" smtClean="0"/>
          </a:p>
          <a:p>
            <a:r>
              <a:rPr lang="en-US" sz="2400" b="0" dirty="0" smtClean="0"/>
              <a:t>In this case, ODE </a:t>
            </a:r>
            <a:r>
              <a:rPr lang="en-US" sz="2400" b="0" dirty="0" smtClean="0"/>
              <a:t>would engage a panel of Oregon stakeholders in a professional judgment activities, including examining data from the three analyses and other external research. </a:t>
            </a:r>
            <a:endParaRPr lang="en-US" sz="2400" b="0" dirty="0"/>
          </a:p>
          <a:p>
            <a:pPr lvl="1">
              <a:lnSpc>
                <a:spcPct val="90000"/>
              </a:lnSpc>
              <a:defRPr/>
            </a:pPr>
            <a:endParaRPr lang="en-US" sz="2600" dirty="0"/>
          </a:p>
        </p:txBody>
      </p:sp>
      <p:sp>
        <p:nvSpPr>
          <p:cNvPr id="5" name="Title 1"/>
          <p:cNvSpPr>
            <a:spLocks noGrp="1"/>
          </p:cNvSpPr>
          <p:nvPr>
            <p:ph type="title"/>
          </p:nvPr>
        </p:nvSpPr>
        <p:spPr>
          <a:xfrm>
            <a:off x="1042988" y="838200"/>
            <a:ext cx="7024687" cy="1143000"/>
          </a:xfrm>
        </p:spPr>
        <p:txBody>
          <a:bodyPr/>
          <a:lstStyle/>
          <a:p>
            <a:r>
              <a:rPr lang="en-US" dirty="0" smtClean="0"/>
              <a:t>Methods</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556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838200"/>
            <a:ext cx="7024687" cy="1143000"/>
          </a:xfrm>
        </p:spPr>
        <p:txBody>
          <a:bodyPr/>
          <a:lstStyle/>
          <a:p>
            <a:r>
              <a:rPr lang="en-US" dirty="0" smtClean="0"/>
              <a:t>Transition Timeline</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contenu 2"/>
          <p:cNvSpPr>
            <a:spLocks noGrp="1"/>
          </p:cNvSpPr>
          <p:nvPr>
            <p:ph idx="1"/>
          </p:nvPr>
        </p:nvSpPr>
        <p:spPr>
          <a:xfrm>
            <a:off x="914400" y="2209800"/>
            <a:ext cx="6934200" cy="4572000"/>
          </a:xfrm>
        </p:spPr>
        <p:txBody>
          <a:bodyPr>
            <a:normAutofit/>
          </a:bodyPr>
          <a:lstStyle/>
          <a:p>
            <a:pPr indent="-182880">
              <a:lnSpc>
                <a:spcPct val="90000"/>
              </a:lnSpc>
              <a:defRPr/>
            </a:pPr>
            <a:r>
              <a:rPr lang="en-US" sz="2400" dirty="0" smtClean="0"/>
              <a:t>February 2015: </a:t>
            </a:r>
            <a:r>
              <a:rPr lang="en-US" sz="2400" b="0" dirty="0" smtClean="0"/>
              <a:t>Conduct direct linking study</a:t>
            </a:r>
            <a:endParaRPr lang="en-US" sz="2400" b="0" dirty="0"/>
          </a:p>
          <a:p>
            <a:pPr indent="-182880">
              <a:lnSpc>
                <a:spcPct val="90000"/>
              </a:lnSpc>
              <a:defRPr/>
            </a:pPr>
            <a:r>
              <a:rPr lang="en-US" sz="2400" dirty="0" smtClean="0"/>
              <a:t>July 2015: </a:t>
            </a:r>
            <a:r>
              <a:rPr lang="en-US" sz="2400" b="0" dirty="0"/>
              <a:t>Conduct </a:t>
            </a:r>
            <a:r>
              <a:rPr lang="en-US" sz="2400" b="0" dirty="0" smtClean="0"/>
              <a:t>item embedding and </a:t>
            </a:r>
            <a:r>
              <a:rPr lang="en-US" sz="2400" b="0" dirty="0" err="1" smtClean="0"/>
              <a:t>equi</a:t>
            </a:r>
            <a:r>
              <a:rPr lang="en-US" sz="2400" b="0" dirty="0" smtClean="0"/>
              <a:t>-percentile analyses</a:t>
            </a:r>
          </a:p>
          <a:p>
            <a:pPr indent="-182880">
              <a:lnSpc>
                <a:spcPct val="90000"/>
              </a:lnSpc>
              <a:defRPr/>
            </a:pPr>
            <a:r>
              <a:rPr lang="en-US" sz="2400" dirty="0"/>
              <a:t>August </a:t>
            </a:r>
            <a:r>
              <a:rPr lang="en-US" sz="2400" dirty="0" smtClean="0"/>
              <a:t>2015: </a:t>
            </a:r>
            <a:r>
              <a:rPr lang="en-US" sz="2400" b="0" dirty="0" smtClean="0"/>
              <a:t>Engage AESRP to develop recommendation and </a:t>
            </a:r>
            <a:r>
              <a:rPr lang="en-US" sz="2400" b="0" dirty="0"/>
              <a:t>present 1</a:t>
            </a:r>
            <a:r>
              <a:rPr lang="en-US" sz="2400" b="0" baseline="30000" dirty="0"/>
              <a:t>st</a:t>
            </a:r>
            <a:r>
              <a:rPr lang="en-US" sz="2400" b="0" dirty="0"/>
              <a:t> read of achievement standard to State Board</a:t>
            </a:r>
            <a:endParaRPr lang="en-US" sz="2400" b="0" dirty="0" smtClean="0"/>
          </a:p>
          <a:p>
            <a:pPr indent="-182880">
              <a:lnSpc>
                <a:spcPct val="90000"/>
              </a:lnSpc>
              <a:defRPr/>
            </a:pPr>
            <a:r>
              <a:rPr lang="en-US" sz="2400" dirty="0" smtClean="0"/>
              <a:t>September 2015: </a:t>
            </a:r>
            <a:r>
              <a:rPr lang="en-US" sz="2400" b="0" dirty="0" smtClean="0"/>
              <a:t>Collect feedback on achievement standard</a:t>
            </a:r>
            <a:br>
              <a:rPr lang="en-US" sz="2400" b="0" dirty="0" smtClean="0"/>
            </a:br>
            <a:r>
              <a:rPr lang="en-US" sz="2400" dirty="0" smtClean="0"/>
              <a:t>October 2015</a:t>
            </a:r>
            <a:r>
              <a:rPr lang="en-US" sz="2400" dirty="0"/>
              <a:t>: </a:t>
            </a:r>
            <a:r>
              <a:rPr lang="en-US" sz="2400" b="0" dirty="0" smtClean="0"/>
              <a:t>Present achievement standard for adoption to State Board </a:t>
            </a:r>
            <a:endParaRPr lang="en-US" sz="2400" b="0" dirty="0"/>
          </a:p>
          <a:p>
            <a:pPr indent="-182880">
              <a:lnSpc>
                <a:spcPct val="90000"/>
              </a:lnSpc>
              <a:defRPr/>
            </a:pPr>
            <a:endParaRPr lang="en-US" sz="2400" b="0" dirty="0" smtClean="0"/>
          </a:p>
          <a:p>
            <a:pPr indent="-182880">
              <a:lnSpc>
                <a:spcPct val="90000"/>
              </a:lnSpc>
              <a:defRPr/>
            </a:pPr>
            <a:endParaRPr lang="en-US" sz="2400" b="0" dirty="0"/>
          </a:p>
          <a:p>
            <a:pPr indent="-182880">
              <a:lnSpc>
                <a:spcPct val="90000"/>
              </a:lnSpc>
              <a:defRPr/>
            </a:pPr>
            <a:endParaRPr lang="en-US" sz="2400" dirty="0" smtClean="0"/>
          </a:p>
        </p:txBody>
      </p:sp>
    </p:spTree>
    <p:extLst>
      <p:ext uri="{BB962C8B-B14F-4D97-AF65-F5344CB8AC3E}">
        <p14:creationId xmlns:p14="http://schemas.microsoft.com/office/powerpoint/2010/main" val="2434027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42988" y="838200"/>
            <a:ext cx="7024687" cy="1143000"/>
          </a:xfrm>
        </p:spPr>
        <p:txBody>
          <a:bodyPr>
            <a:normAutofit fontScale="90000"/>
          </a:bodyPr>
          <a:lstStyle/>
          <a:p>
            <a:r>
              <a:rPr lang="en-US" dirty="0" smtClean="0"/>
              <a:t>Stakeholder Engagement</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contenu 2"/>
          <p:cNvSpPr>
            <a:spLocks noGrp="1"/>
          </p:cNvSpPr>
          <p:nvPr>
            <p:ph idx="1"/>
          </p:nvPr>
        </p:nvSpPr>
        <p:spPr>
          <a:xfrm>
            <a:off x="914400" y="2209800"/>
            <a:ext cx="6934200" cy="4572000"/>
          </a:xfrm>
        </p:spPr>
        <p:txBody>
          <a:bodyPr>
            <a:normAutofit/>
          </a:bodyPr>
          <a:lstStyle/>
          <a:p>
            <a:pPr marL="0" lvl="1">
              <a:lnSpc>
                <a:spcPct val="90000"/>
              </a:lnSpc>
              <a:spcAft>
                <a:spcPts val="600"/>
              </a:spcAft>
              <a:buClrTx/>
              <a:buNone/>
              <a:defRPr/>
            </a:pPr>
            <a:r>
              <a:rPr lang="en-US" sz="2400" dirty="0" smtClean="0"/>
              <a:t>ODE will be engage educators and stakeholders throughout the process</a:t>
            </a:r>
          </a:p>
          <a:p>
            <a:pPr marL="160020" lvl="1" indent="-342900">
              <a:lnSpc>
                <a:spcPct val="90000"/>
              </a:lnSpc>
              <a:spcAft>
                <a:spcPts val="600"/>
              </a:spcAft>
              <a:buClrTx/>
              <a:buFont typeface="Wingdings" panose="05000000000000000000" pitchFamily="2" charset="2"/>
              <a:buChar char="q"/>
              <a:defRPr/>
            </a:pPr>
            <a:r>
              <a:rPr lang="en-US" sz="2400" dirty="0" smtClean="0"/>
              <a:t>AESRP </a:t>
            </a:r>
            <a:r>
              <a:rPr lang="en-US" sz="2400" dirty="0"/>
              <a:t>includes educators and educational stakeholders</a:t>
            </a:r>
          </a:p>
          <a:p>
            <a:pPr marL="160020" lvl="1" indent="-342900">
              <a:lnSpc>
                <a:spcPct val="90000"/>
              </a:lnSpc>
              <a:spcAft>
                <a:spcPts val="600"/>
              </a:spcAft>
              <a:buClrTx/>
              <a:buFont typeface="Wingdings" panose="05000000000000000000" pitchFamily="2" charset="2"/>
              <a:buChar char="q"/>
              <a:defRPr/>
            </a:pPr>
            <a:r>
              <a:rPr lang="en-US" sz="2400" dirty="0" smtClean="0"/>
              <a:t>Feedback will be collected broadly during September</a:t>
            </a:r>
            <a:endParaRPr lang="en-US" sz="2400" dirty="0"/>
          </a:p>
          <a:p>
            <a:pPr marL="160020" lvl="1" indent="-342900">
              <a:lnSpc>
                <a:spcPct val="90000"/>
              </a:lnSpc>
              <a:spcAft>
                <a:spcPts val="600"/>
              </a:spcAft>
              <a:buClrTx/>
              <a:buFont typeface="Wingdings" panose="05000000000000000000" pitchFamily="2" charset="2"/>
              <a:buChar char="q"/>
              <a:defRPr/>
            </a:pPr>
            <a:r>
              <a:rPr lang="en-US" sz="2400" dirty="0" smtClean="0"/>
              <a:t>State Board updates provide opportunity for public comment</a:t>
            </a:r>
            <a:endParaRPr lang="en-US" sz="2400" dirty="0"/>
          </a:p>
          <a:p>
            <a:pPr indent="-182880">
              <a:lnSpc>
                <a:spcPct val="90000"/>
              </a:lnSpc>
              <a:defRPr/>
            </a:pPr>
            <a:endParaRPr lang="en-US" sz="2400" b="0" dirty="0" smtClean="0"/>
          </a:p>
          <a:p>
            <a:pPr indent="-182880">
              <a:lnSpc>
                <a:spcPct val="90000"/>
              </a:lnSpc>
              <a:defRPr/>
            </a:pPr>
            <a:endParaRPr lang="en-US" sz="2400" b="0" dirty="0" smtClean="0"/>
          </a:p>
          <a:p>
            <a:pPr indent="-182880">
              <a:lnSpc>
                <a:spcPct val="90000"/>
              </a:lnSpc>
              <a:defRPr/>
            </a:pPr>
            <a:endParaRPr lang="en-US" sz="2400" b="0" dirty="0"/>
          </a:p>
          <a:p>
            <a:pPr indent="-182880">
              <a:lnSpc>
                <a:spcPct val="90000"/>
              </a:lnSpc>
              <a:defRPr/>
            </a:pPr>
            <a:endParaRPr lang="en-US" sz="2400" dirty="0" smtClean="0"/>
          </a:p>
        </p:txBody>
      </p:sp>
    </p:spTree>
    <p:extLst>
      <p:ext uri="{BB962C8B-B14F-4D97-AF65-F5344CB8AC3E}">
        <p14:creationId xmlns:p14="http://schemas.microsoft.com/office/powerpoint/2010/main" val="376476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5791200" cy="1371600"/>
          </a:xfrm>
        </p:spPr>
        <p:txBody>
          <a:bodyPr>
            <a:normAutofit fontScale="90000"/>
          </a:bodyPr>
          <a:lstStyle/>
          <a:p>
            <a:r>
              <a:rPr lang="en-US" dirty="0" smtClean="0"/>
              <a:t>Contact Information					</a:t>
            </a:r>
            <a:endParaRPr lang="en-US" sz="3200" b="1" dirty="0"/>
          </a:p>
        </p:txBody>
      </p:sp>
      <p:sp>
        <p:nvSpPr>
          <p:cNvPr id="3" name="Content Placeholder 2"/>
          <p:cNvSpPr>
            <a:spLocks noGrp="1"/>
          </p:cNvSpPr>
          <p:nvPr>
            <p:ph idx="1"/>
          </p:nvPr>
        </p:nvSpPr>
        <p:spPr>
          <a:xfrm>
            <a:off x="457200" y="2255837"/>
            <a:ext cx="7620000" cy="4373563"/>
          </a:xfrm>
        </p:spPr>
        <p:txBody>
          <a:bodyPr/>
          <a:lstStyle/>
          <a:p>
            <a:pPr marL="69850" indent="0" eaLnBrk="1" hangingPunct="1">
              <a:buNone/>
            </a:pPr>
            <a:r>
              <a:rPr lang="en-US" dirty="0" smtClean="0"/>
              <a:t>Cristen McLean, </a:t>
            </a:r>
            <a:r>
              <a:rPr lang="en-US" sz="1800" dirty="0" smtClean="0"/>
              <a:t>Policy Analyst</a:t>
            </a:r>
            <a:endParaRPr lang="en-US" sz="1800" dirty="0"/>
          </a:p>
          <a:p>
            <a:pPr marL="69850" indent="0">
              <a:buNone/>
            </a:pPr>
            <a:r>
              <a:rPr lang="en-US" sz="1800" dirty="0"/>
              <a:t>Ph. </a:t>
            </a:r>
            <a:r>
              <a:rPr lang="en-US" sz="1800" dirty="0" smtClean="0"/>
              <a:t>503-947-5842</a:t>
            </a:r>
            <a:endParaRPr lang="en-US" sz="1800" dirty="0"/>
          </a:p>
          <a:p>
            <a:pPr marL="69850" indent="0">
              <a:buNone/>
            </a:pPr>
            <a:r>
              <a:rPr lang="en-US" sz="1800" u="sng" dirty="0" smtClean="0">
                <a:hlinkClick r:id="rId3"/>
              </a:rPr>
              <a:t>cristen.mclean@state.or.us</a:t>
            </a:r>
            <a:endParaRPr lang="en-US" sz="1800" dirty="0"/>
          </a:p>
          <a:p>
            <a:pPr marL="69850" indent="0">
              <a:buNone/>
            </a:pPr>
            <a:endParaRPr lang="en-US" dirty="0" smtClean="0"/>
          </a:p>
          <a:p>
            <a:pPr marL="69850" indent="0" eaLnBrk="1" hangingPunct="1">
              <a:buNone/>
            </a:pPr>
            <a:r>
              <a:rPr lang="en-US" dirty="0"/>
              <a:t>Derek Brown, </a:t>
            </a:r>
            <a:r>
              <a:rPr lang="en-US" sz="1800" dirty="0" smtClean="0"/>
              <a:t>Director of Assessment</a:t>
            </a:r>
            <a:endParaRPr lang="en-US" sz="1800" dirty="0"/>
          </a:p>
          <a:p>
            <a:pPr marL="69850" indent="0">
              <a:buNone/>
            </a:pPr>
            <a:r>
              <a:rPr lang="en-US" sz="1800" dirty="0"/>
              <a:t>Ph. 503-947-5841</a:t>
            </a:r>
          </a:p>
          <a:p>
            <a:pPr marL="69850" indent="0">
              <a:buNone/>
            </a:pPr>
            <a:r>
              <a:rPr lang="en-US" sz="1800" u="sng" dirty="0">
                <a:hlinkClick r:id="rId4"/>
              </a:rPr>
              <a:t>derek.brown@state.or.us</a:t>
            </a:r>
            <a:endParaRPr lang="en-US" sz="1800" u="sng" dirty="0"/>
          </a:p>
          <a:p>
            <a:pPr marL="69850" indent="0">
              <a:buNone/>
            </a:pPr>
            <a:r>
              <a:rPr lang="en-US" dirty="0"/>
              <a:t> </a:t>
            </a:r>
          </a:p>
          <a:p>
            <a:pPr marL="69850" indent="0">
              <a:buNone/>
            </a:pPr>
            <a:endParaRPr lang="en-US" dirty="0"/>
          </a:p>
          <a:p>
            <a:pPr marL="69850" indent="0">
              <a:buNone/>
            </a:pPr>
            <a:endParaRPr lang="en-US" dirty="0"/>
          </a:p>
          <a:p>
            <a:endParaRPr lang="en-US" dirty="0"/>
          </a:p>
        </p:txBody>
      </p:sp>
      <p:pic>
        <p:nvPicPr>
          <p:cNvPr id="4" name="Picture 9" descr="C:\Users\MacGlasS\AppData\Local\Microsoft\Windows\Temporary Internet Files\Content.Outlook\83CAQP2M\ode_logo_print_med.jpg"/>
          <p:cNvPicPr>
            <a:picLocks noChangeAspect="1" noChangeArrowheads="1"/>
          </p:cNvPicPr>
          <p:nvPr/>
        </p:nvPicPr>
        <p:blipFill>
          <a:blip r:embed="rId5">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04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38200"/>
            <a:ext cx="7024687" cy="1143000"/>
          </a:xfrm>
        </p:spPr>
        <p:txBody>
          <a:bodyPr/>
          <a:lstStyle/>
          <a:p>
            <a:r>
              <a:rPr lang="en-US" dirty="0" smtClean="0"/>
              <a:t>Objectives</a:t>
            </a:r>
            <a:endParaRPr lang="en-US" dirty="0"/>
          </a:p>
        </p:txBody>
      </p:sp>
      <p:sp>
        <p:nvSpPr>
          <p:cNvPr id="5" name="Content Placeholder 2"/>
          <p:cNvSpPr>
            <a:spLocks noGrp="1"/>
          </p:cNvSpPr>
          <p:nvPr>
            <p:ph idx="1"/>
          </p:nvPr>
        </p:nvSpPr>
        <p:spPr>
          <a:xfrm>
            <a:off x="1042988" y="2054225"/>
            <a:ext cx="6777037" cy="3508375"/>
          </a:xfrm>
        </p:spPr>
        <p:txBody>
          <a:bodyPr>
            <a:noAutofit/>
          </a:bodyPr>
          <a:lstStyle/>
          <a:p>
            <a:pPr lvl="1">
              <a:lnSpc>
                <a:spcPct val="90000"/>
              </a:lnSpc>
              <a:defRPr/>
            </a:pPr>
            <a:r>
              <a:rPr lang="en-US" sz="2400" dirty="0"/>
              <a:t>Review Essential Skills Graduation Requirement, including assessment options</a:t>
            </a:r>
          </a:p>
          <a:p>
            <a:pPr lvl="1">
              <a:lnSpc>
                <a:spcPct val="90000"/>
              </a:lnSpc>
              <a:defRPr/>
            </a:pPr>
            <a:r>
              <a:rPr lang="en-US" sz="2400" dirty="0"/>
              <a:t>Discuss transition from OAKS to Smarter Balanced</a:t>
            </a:r>
          </a:p>
          <a:p>
            <a:pPr lvl="1">
              <a:lnSpc>
                <a:spcPct val="90000"/>
              </a:lnSpc>
              <a:defRPr/>
            </a:pPr>
            <a:r>
              <a:rPr lang="en-US" sz="2400" dirty="0"/>
              <a:t>Describe methodology for </a:t>
            </a:r>
            <a:r>
              <a:rPr lang="en-US" sz="2400" dirty="0" smtClean="0"/>
              <a:t>identifying performance </a:t>
            </a:r>
            <a:r>
              <a:rPr lang="en-US" sz="2400" dirty="0"/>
              <a:t>level on the Smarter Balanced scale that represents an equivalent level of rigor to the current OAKS “meets” achievement </a:t>
            </a:r>
            <a:r>
              <a:rPr lang="en-US" sz="2400" dirty="0" smtClean="0"/>
              <a:t>standards</a:t>
            </a:r>
            <a:endParaRPr lang="en-US" sz="2400" dirty="0"/>
          </a:p>
          <a:p>
            <a:pPr lvl="1">
              <a:lnSpc>
                <a:spcPct val="90000"/>
              </a:lnSpc>
              <a:defRPr/>
            </a:pPr>
            <a:r>
              <a:rPr lang="en-US" sz="2400" dirty="0"/>
              <a:t>Show timeline for transition</a:t>
            </a:r>
          </a:p>
        </p:txBody>
      </p:sp>
      <p:pic>
        <p:nvPicPr>
          <p:cNvPr id="7"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4818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495800"/>
          </a:xfrm>
        </p:spPr>
        <p:txBody>
          <a:bodyPr/>
          <a:lstStyle/>
          <a:p>
            <a:pPr lvl="1">
              <a:lnSpc>
                <a:spcPct val="90000"/>
              </a:lnSpc>
              <a:buFont typeface="Wingdings" pitchFamily="2" charset="2"/>
              <a:buChar char="q"/>
              <a:defRPr/>
            </a:pPr>
            <a:r>
              <a:rPr lang="en-US" sz="2400" dirty="0"/>
              <a:t>The Essential Skills graduation requirements were adopted by the State Board of Education in June 2008. </a:t>
            </a:r>
            <a:endParaRPr lang="en-US" sz="2400" dirty="0" smtClean="0"/>
          </a:p>
          <a:p>
            <a:pPr lvl="1">
              <a:lnSpc>
                <a:spcPct val="90000"/>
              </a:lnSpc>
              <a:buFont typeface="Wingdings" pitchFamily="2" charset="2"/>
              <a:buChar char="q"/>
              <a:defRPr/>
            </a:pPr>
            <a:r>
              <a:rPr lang="en-US" sz="2400" dirty="0" smtClean="0"/>
              <a:t>Essential </a:t>
            </a:r>
            <a:r>
              <a:rPr lang="en-US" sz="2400" dirty="0"/>
              <a:t>Skill requirements apply to all regular or modified </a:t>
            </a:r>
            <a:r>
              <a:rPr lang="en-US" sz="2400" dirty="0" smtClean="0"/>
              <a:t>diplomas</a:t>
            </a:r>
          </a:p>
          <a:p>
            <a:pPr lvl="1">
              <a:lnSpc>
                <a:spcPct val="90000"/>
              </a:lnSpc>
              <a:buFont typeface="Wingdings" pitchFamily="2" charset="2"/>
              <a:buChar char="q"/>
              <a:defRPr/>
            </a:pPr>
            <a:r>
              <a:rPr lang="en-US" sz="2400" dirty="0" smtClean="0"/>
              <a:t>Essential </a:t>
            </a:r>
            <a:r>
              <a:rPr lang="en-US" sz="2400" dirty="0"/>
              <a:t>Skills </a:t>
            </a:r>
            <a:r>
              <a:rPr lang="en-US" sz="2400" dirty="0" smtClean="0"/>
              <a:t>apply </a:t>
            </a:r>
            <a:r>
              <a:rPr lang="en-US" sz="2400" dirty="0"/>
              <a:t>to students based on when they first enter high school, referred to as the “cohort year</a:t>
            </a:r>
            <a:r>
              <a:rPr lang="en-US" sz="2400" dirty="0" smtClean="0"/>
              <a:t>,</a:t>
            </a:r>
          </a:p>
          <a:p>
            <a:pPr lvl="2">
              <a:lnSpc>
                <a:spcPct val="90000"/>
              </a:lnSpc>
              <a:buFont typeface="Wingdings" pitchFamily="2" charset="2"/>
              <a:buChar char="q"/>
              <a:defRPr/>
            </a:pPr>
            <a:r>
              <a:rPr lang="en-US" sz="2200" dirty="0" smtClean="0"/>
              <a:t>2008-2009 </a:t>
            </a:r>
            <a:r>
              <a:rPr lang="en-US" sz="2200" dirty="0"/>
              <a:t>Cohort – Reading</a:t>
            </a:r>
          </a:p>
          <a:p>
            <a:pPr lvl="2">
              <a:lnSpc>
                <a:spcPct val="90000"/>
              </a:lnSpc>
              <a:buFont typeface="Wingdings" pitchFamily="2" charset="2"/>
              <a:buChar char="q"/>
              <a:defRPr/>
            </a:pPr>
            <a:r>
              <a:rPr lang="en-US" sz="2200" dirty="0"/>
              <a:t>2009-2010 Cohort – Reading and Writing</a:t>
            </a:r>
          </a:p>
          <a:p>
            <a:pPr lvl="2">
              <a:lnSpc>
                <a:spcPct val="90000"/>
              </a:lnSpc>
              <a:buFont typeface="Wingdings" pitchFamily="2" charset="2"/>
              <a:buChar char="q"/>
              <a:defRPr/>
            </a:pPr>
            <a:r>
              <a:rPr lang="en-US" sz="2200" dirty="0"/>
              <a:t>2010-2011 Cohort – Reading, Writing, and Math</a:t>
            </a:r>
          </a:p>
          <a:p>
            <a:pPr lvl="1">
              <a:lnSpc>
                <a:spcPct val="90000"/>
              </a:lnSpc>
              <a:buFont typeface="Wingdings" pitchFamily="2" charset="2"/>
              <a:buChar char="q"/>
              <a:defRPr/>
            </a:pPr>
            <a:endParaRPr lang="en-US" sz="2400" dirty="0" smtClean="0"/>
          </a:p>
        </p:txBody>
      </p:sp>
      <p:sp>
        <p:nvSpPr>
          <p:cNvPr id="5" name="Title 1"/>
          <p:cNvSpPr>
            <a:spLocks noGrp="1"/>
          </p:cNvSpPr>
          <p:nvPr>
            <p:ph type="title"/>
          </p:nvPr>
        </p:nvSpPr>
        <p:spPr>
          <a:xfrm>
            <a:off x="1042988" y="838200"/>
            <a:ext cx="7024687" cy="1143000"/>
          </a:xfrm>
        </p:spPr>
        <p:txBody>
          <a:bodyPr/>
          <a:lstStyle/>
          <a:p>
            <a:r>
              <a:rPr lang="en-US" dirty="0" smtClean="0"/>
              <a:t>Review</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4293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572000"/>
          </a:xfrm>
        </p:spPr>
        <p:txBody>
          <a:bodyPr/>
          <a:lstStyle/>
          <a:p>
            <a:pPr marL="274320" lvl="1" indent="0">
              <a:lnSpc>
                <a:spcPct val="90000"/>
              </a:lnSpc>
              <a:buNone/>
              <a:defRPr/>
            </a:pPr>
            <a:r>
              <a:rPr lang="en-US" sz="2400" dirty="0"/>
              <a:t>There are three </a:t>
            </a:r>
            <a:r>
              <a:rPr lang="en-US" sz="2400" dirty="0" smtClean="0"/>
              <a:t>primary approved </a:t>
            </a:r>
            <a:r>
              <a:rPr lang="en-US" sz="2400" dirty="0"/>
              <a:t>assessment options for Essential Skill requirements:</a:t>
            </a:r>
          </a:p>
          <a:p>
            <a:pPr lvl="1">
              <a:lnSpc>
                <a:spcPct val="90000"/>
              </a:lnSpc>
              <a:buFont typeface="Wingdings" pitchFamily="2" charset="2"/>
              <a:buChar char="q"/>
              <a:defRPr/>
            </a:pPr>
            <a:r>
              <a:rPr lang="en-US" sz="2600" b="1" dirty="0" smtClean="0"/>
              <a:t>Statewide Assessment </a:t>
            </a:r>
            <a:r>
              <a:rPr lang="en-US" sz="2400" dirty="0"/>
              <a:t>(currently the Oregon Assessment of Knowledge and Skills, or OAKS, transitioning to the Smarter Balanced assessment in 2014-15); </a:t>
            </a:r>
          </a:p>
          <a:p>
            <a:pPr lvl="1">
              <a:lnSpc>
                <a:spcPct val="90000"/>
              </a:lnSpc>
              <a:buFont typeface="Wingdings" pitchFamily="2" charset="2"/>
              <a:buChar char="q"/>
              <a:defRPr/>
            </a:pPr>
            <a:r>
              <a:rPr lang="en-US" sz="2600" b="1" dirty="0"/>
              <a:t>Other S</a:t>
            </a:r>
            <a:r>
              <a:rPr lang="en-US" sz="2600" b="1" dirty="0" smtClean="0"/>
              <a:t>tandardized Tests </a:t>
            </a:r>
            <a:r>
              <a:rPr lang="en-US" sz="2400" dirty="0"/>
              <a:t>(such as SAT, ACT, etc.); </a:t>
            </a:r>
            <a:r>
              <a:rPr lang="en-US" sz="2600" dirty="0"/>
              <a:t>and </a:t>
            </a:r>
          </a:p>
          <a:p>
            <a:pPr lvl="1">
              <a:lnSpc>
                <a:spcPct val="90000"/>
              </a:lnSpc>
              <a:buFont typeface="Wingdings" pitchFamily="2" charset="2"/>
              <a:buChar char="q"/>
              <a:defRPr/>
            </a:pPr>
            <a:r>
              <a:rPr lang="en-US" sz="2600" b="1" dirty="0"/>
              <a:t>Work </a:t>
            </a:r>
            <a:r>
              <a:rPr lang="en-US" sz="2600" b="1" dirty="0" smtClean="0"/>
              <a:t>Samples </a:t>
            </a:r>
            <a:r>
              <a:rPr lang="en-US" sz="2400" dirty="0"/>
              <a:t>(local performance assessments scored using the official state scoring guides</a:t>
            </a:r>
            <a:r>
              <a:rPr lang="en-US" sz="2400" dirty="0" smtClean="0"/>
              <a:t>).</a:t>
            </a:r>
            <a:endParaRPr lang="en-US" sz="2400" dirty="0"/>
          </a:p>
        </p:txBody>
      </p:sp>
      <p:sp>
        <p:nvSpPr>
          <p:cNvPr id="5" name="Title 1"/>
          <p:cNvSpPr>
            <a:spLocks noGrp="1"/>
          </p:cNvSpPr>
          <p:nvPr>
            <p:ph type="title"/>
          </p:nvPr>
        </p:nvSpPr>
        <p:spPr>
          <a:xfrm>
            <a:off x="1042988" y="838200"/>
            <a:ext cx="7024687" cy="1143000"/>
          </a:xfrm>
        </p:spPr>
        <p:txBody>
          <a:bodyPr/>
          <a:lstStyle/>
          <a:p>
            <a:r>
              <a:rPr lang="en-US" dirty="0" smtClean="0"/>
              <a:t>Review</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23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572000"/>
          </a:xfrm>
        </p:spPr>
        <p:txBody>
          <a:bodyPr/>
          <a:lstStyle/>
          <a:p>
            <a:pPr lvl="1">
              <a:lnSpc>
                <a:spcPct val="90000"/>
              </a:lnSpc>
              <a:defRPr/>
            </a:pPr>
            <a:r>
              <a:rPr lang="en-US" sz="2400" dirty="0" smtClean="0"/>
              <a:t>Students </a:t>
            </a:r>
            <a:r>
              <a:rPr lang="en-US" sz="2400" dirty="0"/>
              <a:t>may demonstrate proficiency in the required Essential Skills using any of the assessment </a:t>
            </a:r>
            <a:r>
              <a:rPr lang="en-US" sz="2400" dirty="0" smtClean="0"/>
              <a:t>options</a:t>
            </a:r>
          </a:p>
          <a:p>
            <a:pPr lvl="1">
              <a:lnSpc>
                <a:spcPct val="90000"/>
              </a:lnSpc>
              <a:defRPr/>
            </a:pPr>
            <a:r>
              <a:rPr lang="en-US" sz="2400" dirty="0" smtClean="0"/>
              <a:t>Students need </a:t>
            </a:r>
            <a:r>
              <a:rPr lang="en-US" sz="2400" dirty="0"/>
              <a:t>evidence from only one assessment option per Essential Skill.  </a:t>
            </a:r>
            <a:endParaRPr lang="en-US" sz="2400" dirty="0" smtClean="0"/>
          </a:p>
          <a:p>
            <a:pPr lvl="1">
              <a:lnSpc>
                <a:spcPct val="90000"/>
              </a:lnSpc>
              <a:defRPr/>
            </a:pPr>
            <a:r>
              <a:rPr lang="en-US" sz="2400" dirty="0" smtClean="0"/>
              <a:t>Statewide </a:t>
            </a:r>
            <a:r>
              <a:rPr lang="en-US" sz="2400" dirty="0"/>
              <a:t>Assessments are administered in grade </a:t>
            </a:r>
            <a:r>
              <a:rPr lang="en-US" sz="2400" dirty="0" smtClean="0"/>
              <a:t>11; retake option has been available in grade 12.</a:t>
            </a:r>
          </a:p>
          <a:p>
            <a:pPr lvl="1">
              <a:lnSpc>
                <a:spcPct val="90000"/>
              </a:lnSpc>
              <a:defRPr/>
            </a:pPr>
            <a:r>
              <a:rPr lang="en-US" sz="2400" dirty="0" smtClean="0"/>
              <a:t>Other assessments may be administered across high school based on district decision.</a:t>
            </a:r>
            <a:endParaRPr lang="en-US" sz="2400" dirty="0"/>
          </a:p>
          <a:p>
            <a:pPr lvl="1">
              <a:lnSpc>
                <a:spcPct val="90000"/>
              </a:lnSpc>
              <a:defRPr/>
            </a:pPr>
            <a:r>
              <a:rPr lang="en-US" sz="2400" dirty="0" smtClean="0"/>
              <a:t>All </a:t>
            </a:r>
            <a:r>
              <a:rPr lang="en-US" sz="2400" dirty="0"/>
              <a:t>assessment </a:t>
            </a:r>
            <a:r>
              <a:rPr lang="en-US" sz="2400" dirty="0" smtClean="0"/>
              <a:t>options must require </a:t>
            </a:r>
            <a:r>
              <a:rPr lang="en-US" sz="2400" dirty="0"/>
              <a:t>equivalent achievement standards to pass.   </a:t>
            </a:r>
            <a:endParaRPr lang="en-US" sz="2400" dirty="0" smtClean="0"/>
          </a:p>
        </p:txBody>
      </p:sp>
      <p:sp>
        <p:nvSpPr>
          <p:cNvPr id="5" name="Title 1"/>
          <p:cNvSpPr>
            <a:spLocks noGrp="1"/>
          </p:cNvSpPr>
          <p:nvPr>
            <p:ph type="title"/>
          </p:nvPr>
        </p:nvSpPr>
        <p:spPr>
          <a:xfrm>
            <a:off x="1042988" y="838200"/>
            <a:ext cx="7024687" cy="1143000"/>
          </a:xfrm>
        </p:spPr>
        <p:txBody>
          <a:bodyPr/>
          <a:lstStyle/>
          <a:p>
            <a:r>
              <a:rPr lang="en-US" dirty="0" smtClean="0"/>
              <a:t>Review</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063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66306"/>
            <a:ext cx="8534400" cy="5886893"/>
          </a:xfrm>
        </p:spPr>
        <p:txBody>
          <a:bodyPr>
            <a:normAutofit/>
          </a:bodyPr>
          <a:lstStyle/>
          <a:p>
            <a:pPr lvl="1" algn="l" rtl="0">
              <a:spcBef>
                <a:spcPct val="0"/>
              </a:spcBef>
            </a:pPr>
            <a:r>
              <a:rPr lang="en-US" sz="3600" kern="1200" cap="all" spc="-60" dirty="0" smtClean="0">
                <a:solidFill>
                  <a:schemeClr val="tx2"/>
                </a:solidFill>
                <a:latin typeface="+mj-lt"/>
                <a:ea typeface="+mj-ea"/>
                <a:cs typeface="+mj-cs"/>
              </a:rPr>
              <a:t>Statewide Assessment Transition</a:t>
            </a:r>
            <a:br>
              <a:rPr lang="en-US" sz="3600" kern="1200" cap="all" spc="-60" dirty="0" smtClean="0">
                <a:solidFill>
                  <a:schemeClr val="tx2"/>
                </a:solidFill>
                <a:latin typeface="+mj-lt"/>
                <a:ea typeface="+mj-ea"/>
                <a:cs typeface="+mj-cs"/>
              </a:rPr>
            </a:br>
            <a:r>
              <a:rPr lang="en-US" sz="2400" dirty="0" smtClean="0"/>
              <a:t>For students entering grade 11 this year, ODE </a:t>
            </a:r>
            <a:r>
              <a:rPr lang="en-US" sz="2400" dirty="0"/>
              <a:t>must establish </a:t>
            </a:r>
            <a:r>
              <a:rPr lang="en-US" sz="2400" i="1" dirty="0"/>
              <a:t>equivalent levels of rigor</a:t>
            </a:r>
            <a:r>
              <a:rPr lang="en-US" sz="2400" dirty="0"/>
              <a:t> on the grade 11 Smarter Balanced assessments relative to the “meets” achievement standards on the </a:t>
            </a:r>
            <a:r>
              <a:rPr lang="en-US" sz="2400" dirty="0" smtClean="0"/>
              <a:t>high school OAKS</a:t>
            </a:r>
            <a:r>
              <a:rPr lang="en-US" sz="2400" dirty="0"/>
              <a:t>.</a:t>
            </a:r>
            <a:r>
              <a:rPr lang="en-US" sz="2400" dirty="0" smtClean="0">
                <a:latin typeface="Franklin Gothic Book" pitchFamily="34" charset="0"/>
              </a:rPr>
              <a:t/>
            </a:r>
            <a:br>
              <a:rPr lang="en-US" sz="2400" dirty="0" smtClean="0">
                <a:latin typeface="Franklin Gothic Book" pitchFamily="34" charset="0"/>
              </a:rPr>
            </a:br>
            <a:r>
              <a:rPr lang="en-US" sz="2400" dirty="0">
                <a:latin typeface="Franklin Gothic Book" pitchFamily="34" charset="0"/>
              </a:rPr>
              <a:t/>
            </a:r>
            <a:br>
              <a:rPr lang="en-US" sz="2400" dirty="0">
                <a:latin typeface="Franklin Gothic Book" pitchFamily="34" charset="0"/>
              </a:rPr>
            </a:br>
            <a:r>
              <a:rPr lang="en-US" sz="2400" dirty="0" smtClean="0">
                <a:latin typeface="Franklin Gothic Book" pitchFamily="34" charset="0"/>
              </a:rPr>
              <a:t/>
            </a:r>
            <a:br>
              <a:rPr lang="en-US" sz="2400" dirty="0" smtClean="0">
                <a:latin typeface="Franklin Gothic Book" pitchFamily="34" charset="0"/>
              </a:rPr>
            </a:br>
            <a:r>
              <a:rPr lang="en-US" sz="2400" dirty="0" smtClean="0">
                <a:latin typeface="Franklin Gothic Book" pitchFamily="34" charset="0"/>
              </a:rPr>
              <a:t/>
            </a:r>
            <a:br>
              <a:rPr lang="en-US" sz="2400" dirty="0" smtClean="0">
                <a:latin typeface="Franklin Gothic Book" pitchFamily="34" charset="0"/>
              </a:rPr>
            </a:br>
            <a:endParaRPr lang="en-US" dirty="0"/>
          </a:p>
        </p:txBody>
      </p:sp>
      <p:pic>
        <p:nvPicPr>
          <p:cNvPr id="5"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159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572000"/>
          </a:xfrm>
        </p:spPr>
        <p:txBody>
          <a:bodyPr>
            <a:normAutofit/>
          </a:bodyPr>
          <a:lstStyle/>
          <a:p>
            <a:pPr marL="274320" lvl="1" indent="0">
              <a:lnSpc>
                <a:spcPct val="90000"/>
              </a:lnSpc>
              <a:buNone/>
              <a:defRPr/>
            </a:pPr>
            <a:r>
              <a:rPr lang="en-US" sz="2400" dirty="0" smtClean="0"/>
              <a:t>ODE </a:t>
            </a:r>
            <a:r>
              <a:rPr lang="en-US" sz="2400" dirty="0" smtClean="0"/>
              <a:t>plans to </a:t>
            </a:r>
            <a:r>
              <a:rPr lang="en-US" sz="2400" dirty="0"/>
              <a:t>use information from three quantitative </a:t>
            </a:r>
            <a:r>
              <a:rPr lang="en-US" sz="2400" dirty="0" smtClean="0"/>
              <a:t>methods </a:t>
            </a:r>
            <a:r>
              <a:rPr lang="en-US" sz="2400" dirty="0"/>
              <a:t>in order to understand the relationship between scores on the two </a:t>
            </a:r>
            <a:r>
              <a:rPr lang="en-US" sz="2400" dirty="0" smtClean="0"/>
              <a:t>assessments.</a:t>
            </a:r>
            <a:endParaRPr lang="en-US" sz="2400" dirty="0"/>
          </a:p>
          <a:p>
            <a:pPr marL="274320" lvl="1" indent="0">
              <a:lnSpc>
                <a:spcPct val="90000"/>
              </a:lnSpc>
              <a:buNone/>
              <a:defRPr/>
            </a:pPr>
            <a:endParaRPr lang="en-US" sz="2400" dirty="0"/>
          </a:p>
          <a:p>
            <a:pPr marL="274320" lvl="1" indent="0">
              <a:lnSpc>
                <a:spcPct val="90000"/>
              </a:lnSpc>
              <a:buNone/>
              <a:defRPr/>
            </a:pPr>
            <a:r>
              <a:rPr lang="en-US" sz="2400" dirty="0" smtClean="0"/>
              <a:t>Each </a:t>
            </a:r>
            <a:r>
              <a:rPr lang="en-US" sz="2400" dirty="0"/>
              <a:t>analyses will include be conducted for the total population and for subgroup; ODE will be paying close attention to equity when we look at the results.</a:t>
            </a:r>
          </a:p>
          <a:p>
            <a:pPr marL="274320" lvl="1" indent="0">
              <a:lnSpc>
                <a:spcPct val="90000"/>
              </a:lnSpc>
              <a:buNone/>
              <a:defRPr/>
            </a:pPr>
            <a:endParaRPr lang="en-US" sz="2800" dirty="0" smtClean="0"/>
          </a:p>
          <a:p>
            <a:pPr lvl="3">
              <a:lnSpc>
                <a:spcPct val="90000"/>
              </a:lnSpc>
              <a:defRPr/>
            </a:pPr>
            <a:endParaRPr lang="en-US" sz="2200" dirty="0" smtClean="0"/>
          </a:p>
        </p:txBody>
      </p:sp>
      <p:sp>
        <p:nvSpPr>
          <p:cNvPr id="5" name="Title 1"/>
          <p:cNvSpPr>
            <a:spLocks noGrp="1"/>
          </p:cNvSpPr>
          <p:nvPr>
            <p:ph type="title"/>
          </p:nvPr>
        </p:nvSpPr>
        <p:spPr>
          <a:xfrm>
            <a:off x="1042988" y="838200"/>
            <a:ext cx="7024687" cy="1143000"/>
          </a:xfrm>
        </p:spPr>
        <p:txBody>
          <a:bodyPr/>
          <a:lstStyle/>
          <a:p>
            <a:r>
              <a:rPr lang="en-US" dirty="0" smtClean="0"/>
              <a:t>Methods</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8556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572000"/>
          </a:xfrm>
        </p:spPr>
        <p:txBody>
          <a:bodyPr>
            <a:normAutofit/>
          </a:bodyPr>
          <a:lstStyle/>
          <a:p>
            <a:pPr marL="731520" lvl="1" indent="-457200">
              <a:lnSpc>
                <a:spcPct val="90000"/>
              </a:lnSpc>
              <a:buFont typeface="+mj-lt"/>
              <a:buAutoNum type="arabicPeriod"/>
              <a:defRPr/>
            </a:pPr>
            <a:r>
              <a:rPr lang="en-US" sz="2400" b="1" dirty="0" smtClean="0"/>
              <a:t>Direct </a:t>
            </a:r>
            <a:r>
              <a:rPr lang="en-US" sz="2400" b="1" dirty="0" smtClean="0"/>
              <a:t>Linking: OAKS to Smarter Balanced</a:t>
            </a:r>
          </a:p>
          <a:p>
            <a:pPr marL="274320" lvl="1" indent="0">
              <a:lnSpc>
                <a:spcPct val="90000"/>
              </a:lnSpc>
              <a:buNone/>
              <a:defRPr/>
            </a:pPr>
            <a:r>
              <a:rPr lang="en-US" sz="2400" dirty="0" smtClean="0"/>
              <a:t>	ODE will create a direct link to student 	performance on the OAKS</a:t>
            </a:r>
            <a:endParaRPr lang="en-US" sz="2200" b="1" dirty="0"/>
          </a:p>
          <a:p>
            <a:pPr lvl="1">
              <a:lnSpc>
                <a:spcPct val="90000"/>
              </a:lnSpc>
              <a:defRPr/>
            </a:pPr>
            <a:endParaRPr lang="en-US" sz="2400" dirty="0"/>
          </a:p>
        </p:txBody>
      </p:sp>
      <p:sp>
        <p:nvSpPr>
          <p:cNvPr id="5" name="Title 1"/>
          <p:cNvSpPr>
            <a:spLocks noGrp="1"/>
          </p:cNvSpPr>
          <p:nvPr>
            <p:ph type="title"/>
          </p:nvPr>
        </p:nvSpPr>
        <p:spPr>
          <a:xfrm>
            <a:off x="1042988" y="838200"/>
            <a:ext cx="7024687" cy="1143000"/>
          </a:xfrm>
        </p:spPr>
        <p:txBody>
          <a:bodyPr/>
          <a:lstStyle/>
          <a:p>
            <a:r>
              <a:rPr lang="en-US" dirty="0" smtClean="0"/>
              <a:t>Methods</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7555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914400" y="2209800"/>
            <a:ext cx="6934200" cy="4572000"/>
          </a:xfrm>
        </p:spPr>
        <p:txBody>
          <a:bodyPr>
            <a:normAutofit/>
          </a:bodyPr>
          <a:lstStyle/>
          <a:p>
            <a:pPr marL="731520" lvl="1" indent="-457200">
              <a:lnSpc>
                <a:spcPct val="90000"/>
              </a:lnSpc>
              <a:buFont typeface="+mj-lt"/>
              <a:buAutoNum type="arabicPeriod" startAt="2"/>
              <a:defRPr/>
            </a:pPr>
            <a:r>
              <a:rPr lang="en-US" sz="2400" b="1" dirty="0" smtClean="0"/>
              <a:t>OAKS </a:t>
            </a:r>
            <a:r>
              <a:rPr lang="en-US" sz="2400" b="1" dirty="0"/>
              <a:t>Item Embedding in </a:t>
            </a:r>
            <a:r>
              <a:rPr lang="en-US" sz="2400" b="1" dirty="0" smtClean="0"/>
              <a:t>Smarter </a:t>
            </a:r>
            <a:r>
              <a:rPr lang="en-US" sz="2400" b="1" dirty="0"/>
              <a:t>Balanced </a:t>
            </a:r>
            <a:r>
              <a:rPr lang="en-US" sz="2400" b="1" dirty="0" smtClean="0"/>
              <a:t>Assessment</a:t>
            </a:r>
            <a:endParaRPr lang="en-US" sz="2400" b="1" dirty="0"/>
          </a:p>
          <a:p>
            <a:pPr marL="274320" lvl="1" indent="0">
              <a:lnSpc>
                <a:spcPct val="90000"/>
              </a:lnSpc>
              <a:buNone/>
              <a:defRPr/>
            </a:pPr>
            <a:r>
              <a:rPr lang="en-US" sz="2400" dirty="0" smtClean="0"/>
              <a:t>	ODE will embed OAKS items that 	represent “meets” level to provide 	evidence of comparability of scales.</a:t>
            </a:r>
            <a:endParaRPr lang="en-US" sz="2200" b="1" dirty="0"/>
          </a:p>
          <a:p>
            <a:pPr lvl="1">
              <a:lnSpc>
                <a:spcPct val="90000"/>
              </a:lnSpc>
              <a:defRPr/>
            </a:pPr>
            <a:endParaRPr lang="en-US" sz="2400" dirty="0"/>
          </a:p>
        </p:txBody>
      </p:sp>
      <p:sp>
        <p:nvSpPr>
          <p:cNvPr id="5" name="Title 1"/>
          <p:cNvSpPr>
            <a:spLocks noGrp="1"/>
          </p:cNvSpPr>
          <p:nvPr>
            <p:ph type="title"/>
          </p:nvPr>
        </p:nvSpPr>
        <p:spPr>
          <a:xfrm>
            <a:off x="1042988" y="838200"/>
            <a:ext cx="7024687" cy="1143000"/>
          </a:xfrm>
        </p:spPr>
        <p:txBody>
          <a:bodyPr/>
          <a:lstStyle/>
          <a:p>
            <a:r>
              <a:rPr lang="en-US" dirty="0" smtClean="0"/>
              <a:t>Methods</a:t>
            </a:r>
            <a:endParaRPr lang="en-US" dirty="0"/>
          </a:p>
        </p:txBody>
      </p:sp>
      <p:pic>
        <p:nvPicPr>
          <p:cNvPr id="6" name="Picture 9" descr="C:\Users\MacGlasS\AppData\Local\Microsoft\Windows\Temporary Internet Files\Content.Outlook\83CAQP2M\ode_logo_print_med.jpg"/>
          <p:cNvPicPr>
            <a:picLocks noChangeAspect="1" noChangeArrowheads="1"/>
          </p:cNvPicPr>
          <p:nvPr/>
        </p:nvPicPr>
        <p:blipFill>
          <a:blip r:embed="rId3">
            <a:duotone>
              <a:prstClr val="black"/>
              <a:schemeClr val="bg1">
                <a:lumMod val="50000"/>
                <a:tint val="45000"/>
                <a:satMod val="400000"/>
              </a:schemeClr>
            </a:duotone>
            <a:extLst>
              <a:ext uri="{28A0092B-C50C-407E-A947-70E740481C1C}">
                <a14:useLocalDpi xmlns:a14="http://schemas.microsoft.com/office/drawing/2010/main" val="0"/>
              </a:ext>
            </a:extLst>
          </a:blip>
          <a:srcRect/>
          <a:stretch>
            <a:fillRect/>
          </a:stretch>
        </p:blipFill>
        <p:spPr bwMode="auto">
          <a:xfrm>
            <a:off x="152400" y="188595"/>
            <a:ext cx="2743200" cy="49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3941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1386&quot;&gt;&lt;object type=&quot;3&quot; unique_id=&quot;11387&quot;&gt;&lt;property id=&quot;20148&quot; value=&quot;5&quot;/&gt;&lt;property id=&quot;20300&quot; value=&quot;Slide 1 - &amp;quot;Essential Skills Achievement Standard on Smarter Balanced   &amp;quot;&quot;/&gt;&lt;property id=&quot;20307&quot; value=&quot;489&quot;/&gt;&lt;/object&gt;&lt;object type=&quot;3&quot; unique_id=&quot;11388&quot;&gt;&lt;property id=&quot;20148&quot; value=&quot;5&quot;/&gt;&lt;property id=&quot;20300&quot; value=&quot;Slide 2 - &amp;quot;Objectives&amp;quot;&quot;/&gt;&lt;property id=&quot;20307&quot; value=&quot;490&quot;/&gt;&lt;/object&gt;&lt;object type=&quot;3&quot; unique_id=&quot;11389&quot;&gt;&lt;property id=&quot;20148&quot; value=&quot;5&quot;/&gt;&lt;property id=&quot;20300&quot; value=&quot;Slide 3 - &amp;quot;Review&amp;quot;&quot;/&gt;&lt;property id=&quot;20307&quot; value=&quot;491&quot;/&gt;&lt;/object&gt;&lt;object type=&quot;3&quot; unique_id=&quot;11390&quot;&gt;&lt;property id=&quot;20148&quot; value=&quot;5&quot;/&gt;&lt;property id=&quot;20300&quot; value=&quot;Slide 4 - &amp;quot;Review&amp;quot;&quot;/&gt;&lt;property id=&quot;20307&quot; value=&quot;507&quot;/&gt;&lt;/object&gt;&lt;object type=&quot;3&quot; unique_id=&quot;11391&quot;&gt;&lt;property id=&quot;20148&quot; value=&quot;5&quot;/&gt;&lt;property id=&quot;20300&quot; value=&quot;Slide 5 - &amp;quot;Review&amp;quot;&quot;/&gt;&lt;property id=&quot;20307&quot; value=&quot;508&quot;/&gt;&lt;/object&gt;&lt;object type=&quot;3&quot; unique_id=&quot;11392&quot;&gt;&lt;property id=&quot;20148&quot; value=&quot;5&quot;/&gt;&lt;property id=&quot;20300&quot; value=&quot;Slide 6 - &amp;quot;Statewide Assessment Transition For students entering grade 11 this year, ODE must establish equivalent levels of r&quot;/&gt;&lt;property id=&quot;20307&quot; value=&quot;497&quot;/&gt;&lt;/object&gt;&lt;object type=&quot;3&quot; unique_id=&quot;11393&quot;&gt;&lt;property id=&quot;20148&quot; value=&quot;5&quot;/&gt;&lt;property id=&quot;20300&quot; value=&quot;Slide 7 - &amp;quot;Methods&amp;quot;&quot;/&gt;&lt;property id=&quot;20307&quot; value=&quot;510&quot;/&gt;&lt;/object&gt;&lt;object type=&quot;3&quot; unique_id=&quot;11394&quot;&gt;&lt;property id=&quot;20148&quot; value=&quot;5&quot;/&gt;&lt;property id=&quot;20300&quot; value=&quot;Slide 8 - &amp;quot;Methods&amp;quot;&quot;/&gt;&lt;property id=&quot;20307&quot; value=&quot;511&quot;/&gt;&lt;/object&gt;&lt;object type=&quot;3&quot; unique_id=&quot;11397&quot;&gt;&lt;property id=&quot;20148&quot; value=&quot;5&quot;/&gt;&lt;property id=&quot;20300&quot; value=&quot;Slide 12 - &amp;quot;Transition Timeline&amp;quot;&quot;/&gt;&lt;property id=&quot;20307&quot; value=&quot;518&quot;/&gt;&lt;/object&gt;&lt;object type=&quot;3&quot; unique_id=&quot;11399&quot;&gt;&lt;property id=&quot;20148&quot; value=&quot;5&quot;/&gt;&lt;property id=&quot;20300&quot; value=&quot;Slide 13 - &amp;quot;Stakeholder Engagement&amp;quot;&quot;/&gt;&lt;property id=&quot;20307&quot; value=&quot;519&quot;/&gt;&lt;/object&gt;&lt;object type=&quot;3&quot; unique_id=&quot;11400&quot;&gt;&lt;property id=&quot;20148&quot; value=&quot;5&quot;/&gt;&lt;property id=&quot;20300&quot; value=&quot;Slide 14 - &amp;quot;Contact Information&amp;amp;#x09;&amp;amp;#x09;&amp;amp;#x09;&amp;amp;#x09;&amp;amp;#x09;&amp;quot;&quot;/&gt;&lt;property id=&quot;20307&quot; value=&quot;496&quot;/&gt;&lt;/object&gt;&lt;object type=&quot;3&quot; unique_id=&quot;11594&quot;&gt;&lt;property id=&quot;20148&quot; value=&quot;5&quot;/&gt;&lt;property id=&quot;20300&quot; value=&quot;Slide 9 - &amp;quot;Methods&amp;quot;&quot;/&gt;&lt;property id=&quot;20307&quot; value=&quot;523&quot;/&gt;&lt;/object&gt;&lt;object type=&quot;3&quot; unique_id=&quot;11595&quot;&gt;&lt;property id=&quot;20148&quot; value=&quot;5&quot;/&gt;&lt;property id=&quot;20300&quot; value=&quot;Slide 10 - &amp;quot;Methods&amp;quot;&quot;/&gt;&lt;property id=&quot;20307&quot; value=&quot;524&quot;/&gt;&lt;/object&gt;&lt;object type=&quot;3&quot; unique_id=&quot;11596&quot;&gt;&lt;property id=&quot;20148&quot; value=&quot;5&quot;/&gt;&lt;property id=&quot;20300&quot; value=&quot;Slide 11 - &amp;quot;Methods&amp;quot;&quot;/&gt;&lt;property id=&quot;20307&quot; value=&quot;521&quot;/&gt;&lt;/object&gt;&lt;/object&gt;&lt;object type=&quot;8&quot; unique_id=&quot;1141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F345F31F18E44680D1011C5E8A15A0" ma:contentTypeVersion="6" ma:contentTypeDescription="Create a new document." ma:contentTypeScope="" ma:versionID="d6fb99deb2dc95688930dc2652d35da3">
  <xsd:schema xmlns:xsd="http://www.w3.org/2001/XMLSchema" xmlns:xs="http://www.w3.org/2001/XMLSchema" xmlns:p="http://schemas.microsoft.com/office/2006/metadata/properties" xmlns:ns1="http://schemas.microsoft.com/sharepoint/v3" xmlns:ns2="ec60daf9-795a-4040-9785-6b9d8ae581da" targetNamespace="http://schemas.microsoft.com/office/2006/metadata/properties" ma:root="true" ma:fieldsID="cb1c7d4551c6d7fd7a9b7e90f8482228" ns1:_="" ns2:_="">
    <xsd:import namespace="http://schemas.microsoft.com/sharepoint/v3"/>
    <xsd:import namespace="ec60daf9-795a-4040-9785-6b9d8ae581da"/>
    <xsd:element name="properties">
      <xsd:complexType>
        <xsd:sequence>
          <xsd:element name="documentManagement">
            <xsd:complexType>
              <xsd:all>
                <xsd:element ref="ns2:Estimated_x0020_Creation_x0020_Date" minOccurs="0"/>
                <xsd:element ref="ns2:Remediation_x0020_Date" minOccurs="0"/>
                <xsd:element ref="ns1:PublishingStartDate" minOccurs="0"/>
                <xsd:element ref="ns1:PublishingExpirationDate" minOccurs="0"/>
                <xsd:element ref="ns2:Prior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7"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c60daf9-795a-4040-9785-6b9d8ae581da" elementFormDefault="qualified">
    <xsd:import namespace="http://schemas.microsoft.com/office/2006/documentManagement/types"/>
    <xsd:import namespace="http://schemas.microsoft.com/office/infopath/2007/PartnerControls"/>
    <xsd:element name="Estimated_x0020_Creation_x0020_Date" ma:index="2" nillable="true" ma:displayName="Estimated Creation Date" ma:format="DateOnly" ma:internalName="Estimated_x0020_Creation_x0020_Date0" ma:readOnly="false">
      <xsd:simpleType>
        <xsd:restriction base="dms:DateTime"/>
      </xsd:simpleType>
    </xsd:element>
    <xsd:element name="Remediation_x0020_Date" ma:index="3" nillable="true" ma:displayName="Remediation Date" ma:default="[today]" ma:format="DateOnly" ma:internalName="Remediation_x0020_Date0" ma:readOnly="false">
      <xsd:simpleType>
        <xsd:restriction base="dms:DateTime"/>
      </xsd:simpleType>
    </xsd:element>
    <xsd:element name="Priority" ma:index="8" nillable="true" ma:displayName="Priority" ma:default="New" ma:description="What Priority Level Is This Document?" ma:format="RadioButtons" ma:internalName="Priority0" ma:readOnly="false">
      <xsd:simpleType>
        <xsd:restriction base="dms:Choice">
          <xsd:enumeration value="New"/>
          <xsd:enumeration value="Legacy"/>
          <xsd:enumeration value="Tier 1"/>
          <xsd:enumeration value="Tier 2"/>
          <xsd:enumeration value="Tier 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ec60daf9-795a-4040-9785-6b9d8ae581da">2020-07-18T14:41:04+00:00</Remediation_x0020_Date>
    <Priority xmlns="ec60daf9-795a-4040-9785-6b9d8ae581da">New</Priority>
    <Estimated_x0020_Creation_x0020_Date xmlns="ec60daf9-795a-4040-9785-6b9d8ae581da" xsi:nil="true"/>
  </documentManagement>
</p:properties>
</file>

<file path=customXml/itemProps1.xml><?xml version="1.0" encoding="utf-8"?>
<ds:datastoreItem xmlns:ds="http://schemas.openxmlformats.org/officeDocument/2006/customXml" ds:itemID="{360CA1D1-06D5-4749-BCD9-83C386A437F1}"/>
</file>

<file path=customXml/itemProps2.xml><?xml version="1.0" encoding="utf-8"?>
<ds:datastoreItem xmlns:ds="http://schemas.openxmlformats.org/officeDocument/2006/customXml" ds:itemID="{7D9ADC60-99B0-4B42-B96A-DCD162A55269}"/>
</file>

<file path=customXml/itemProps3.xml><?xml version="1.0" encoding="utf-8"?>
<ds:datastoreItem xmlns:ds="http://schemas.openxmlformats.org/officeDocument/2006/customXml" ds:itemID="{A99D9B40-F1B4-453D-BF65-2164DD71D6C4}"/>
</file>

<file path=docProps/app.xml><?xml version="1.0" encoding="utf-8"?>
<Properties xmlns="http://schemas.openxmlformats.org/officeDocument/2006/extended-properties" xmlns:vt="http://schemas.openxmlformats.org/officeDocument/2006/docPropsVTypes">
  <Template>Essential</Template>
  <TotalTime>4528</TotalTime>
  <Words>492</Words>
  <Application>Microsoft Office PowerPoint</Application>
  <PresentationFormat>On-screen Show (4:3)</PresentationFormat>
  <Paragraphs>70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Essential Skills Achievement Standard on Smarter Balanced   </vt:lpstr>
      <vt:lpstr>Objectives</vt:lpstr>
      <vt:lpstr>Review</vt:lpstr>
      <vt:lpstr>Review</vt:lpstr>
      <vt:lpstr>Review</vt:lpstr>
      <vt:lpstr>Statewide Assessment Transition For students entering grade 11 this year, ODE must establish equivalent levels of rigor on the grade 11 Smarter Balanced assessments relative to the “meets” achievement standards on the high school OAKS.    </vt:lpstr>
      <vt:lpstr>Methods</vt:lpstr>
      <vt:lpstr>Methods</vt:lpstr>
      <vt:lpstr>Methods</vt:lpstr>
      <vt:lpstr>Methods</vt:lpstr>
      <vt:lpstr>Methods</vt:lpstr>
      <vt:lpstr>Transition Timeline</vt:lpstr>
      <vt:lpstr>Stakeholder Engagement</vt:lpstr>
      <vt:lpstr>Contact Information     </vt:lpstr>
    </vt:vector>
  </TitlesOfParts>
  <Company>Oregon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MCLEAN Cristen</dc:creator>
  <cp:lastModifiedBy>MCLEAN Cristen</cp:lastModifiedBy>
  <cp:revision>450</cp:revision>
  <cp:lastPrinted>2015-01-21T17:00:13Z</cp:lastPrinted>
  <dcterms:created xsi:type="dcterms:W3CDTF">2013-04-24T23:55:07Z</dcterms:created>
  <dcterms:modified xsi:type="dcterms:W3CDTF">2015-01-21T17:56:15Z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0x0101005EF345F31F18E44680D1011C5E8A15A0</vt:lpwstr>
  </property>
  <property fmtid="{D5CDD505-2E9C-101B-9397-08002B2CF9AE}" pid="5" name="Priority">
    <vt:lpwstr>New</vt:lpwstr>
  </property>
</Properties>
</file>