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57" r:id="rId4"/>
    <p:sldId id="271" r:id="rId5"/>
    <p:sldId id="272" r:id="rId6"/>
    <p:sldId id="273" r:id="rId7"/>
    <p:sldId id="274" r:id="rId8"/>
    <p:sldId id="275" r:id="rId9"/>
    <p:sldId id="277" r:id="rId10"/>
    <p:sldId id="281" r:id="rId11"/>
    <p:sldId id="258" r:id="rId12"/>
    <p:sldId id="259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ABFB-0BDD-4278-8C13-36B37BA4C52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0872-6B45-4AA4-A30D-865664C7F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ABFB-0BDD-4278-8C13-36B37BA4C52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0872-6B45-4AA4-A30D-865664C7F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ABFB-0BDD-4278-8C13-36B37BA4C52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0872-6B45-4AA4-A30D-865664C7F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ABFB-0BDD-4278-8C13-36B37BA4C52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0872-6B45-4AA4-A30D-865664C7F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ABFB-0BDD-4278-8C13-36B37BA4C52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0872-6B45-4AA4-A30D-865664C7F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ABFB-0BDD-4278-8C13-36B37BA4C52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0872-6B45-4AA4-A30D-865664C7F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ABFB-0BDD-4278-8C13-36B37BA4C52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0872-6B45-4AA4-A30D-865664C7F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ABFB-0BDD-4278-8C13-36B37BA4C52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0872-6B45-4AA4-A30D-865664C7F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ABFB-0BDD-4278-8C13-36B37BA4C52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0872-6B45-4AA4-A30D-865664C7F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ABFB-0BDD-4278-8C13-36B37BA4C52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0872-6B45-4AA4-A30D-865664C7F4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ABFB-0BDD-4278-8C13-36B37BA4C52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570872-6B45-4AA4-A30D-865664C7F4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8570872-6B45-4AA4-A30D-865664C7F4B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6AEABFB-0BDD-4278-8C13-36B37BA4C520}" type="datetimeFigureOut">
              <a:rPr lang="en-US" smtClean="0"/>
              <a:t>4/12/2016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1"/>
            <a:ext cx="7772400" cy="22098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cap="all" dirty="0" smtClean="0"/>
              <a:t>EL Strategic Plan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Status and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781800" cy="1066800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/>
              <a:t>Taffy Carlisle – Education Specialist, Equity &amp; English Learners</a:t>
            </a:r>
          </a:p>
          <a:p>
            <a:r>
              <a:rPr lang="en-US" dirty="0"/>
              <a:t>Oregon Department of Education</a:t>
            </a:r>
          </a:p>
          <a:p>
            <a:r>
              <a:rPr lang="en-US" dirty="0" smtClean="0"/>
              <a:t>Office of the Deputy Superintendent </a:t>
            </a:r>
          </a:p>
        </p:txBody>
      </p:sp>
    </p:spTree>
    <p:extLst>
      <p:ext uri="{BB962C8B-B14F-4D97-AF65-F5344CB8AC3E}">
        <p14:creationId xmlns:p14="http://schemas.microsoft.com/office/powerpoint/2010/main" val="334504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114800"/>
            <a:ext cx="7659687" cy="9906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4400" dirty="0" smtClean="0"/>
              <a:t>C</a:t>
            </a:r>
            <a:r>
              <a:rPr lang="en-US" dirty="0" smtClean="0"/>
              <a:t>urrent </a:t>
            </a:r>
            <a:r>
              <a:rPr lang="en-US" sz="4400" dirty="0" smtClean="0"/>
              <a:t>w</a:t>
            </a:r>
            <a:r>
              <a:rPr lang="en-US" dirty="0" smtClean="0"/>
              <a:t>ork </a:t>
            </a:r>
            <a:r>
              <a:rPr lang="en-US" sz="4400" dirty="0" smtClean="0"/>
              <a:t>i</a:t>
            </a:r>
            <a:r>
              <a:rPr lang="en-US" dirty="0" smtClean="0"/>
              <a:t>n </a:t>
            </a:r>
            <a:r>
              <a:rPr lang="en-US" sz="4400" dirty="0" smtClean="0"/>
              <a:t>p</a:t>
            </a:r>
            <a:r>
              <a:rPr lang="en-US" dirty="0" smtClean="0"/>
              <a:t>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838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r>
              <a:rPr lang="en-US" dirty="0" smtClean="0"/>
              <a:t>A Picture of ELs in Oregon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1232"/>
              </p:ext>
            </p:extLst>
          </p:nvPr>
        </p:nvGraphicFramePr>
        <p:xfrm>
          <a:off x="409575" y="1600200"/>
          <a:ext cx="7620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47244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English learner student counts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r>
                        <a:rPr lang="en-US" b="1" baseline="0" dirty="0" smtClean="0"/>
                        <a:t> number of English Learners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57,158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English learners receiving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54,876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English learners waiving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2,282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Elementary English</a:t>
                      </a:r>
                      <a:r>
                        <a:rPr lang="en-US" baseline="0" dirty="0" smtClean="0"/>
                        <a:t> learners (K-5)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43,710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Middle</a:t>
                      </a:r>
                      <a:r>
                        <a:rPr lang="en-US" baseline="0" dirty="0" smtClean="0"/>
                        <a:t> School English learners (6-8)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7,780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High School English learners (9-12)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5,668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67200" y="4396509"/>
            <a:ext cx="381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2014-2015 LEP collection and Oregon State Report Card</a:t>
            </a:r>
            <a:endParaRPr lang="en-US" sz="1200" dirty="0"/>
          </a:p>
        </p:txBody>
      </p:sp>
      <p:grpSp>
        <p:nvGrpSpPr>
          <p:cNvPr id="7" name="Group 6"/>
          <p:cNvGrpSpPr/>
          <p:nvPr/>
        </p:nvGrpSpPr>
        <p:grpSpPr>
          <a:xfrm>
            <a:off x="609600" y="5943600"/>
            <a:ext cx="7315200" cy="600075"/>
            <a:chOff x="609600" y="5943600"/>
            <a:chExt cx="7315200" cy="600075"/>
          </a:xfrm>
        </p:grpSpPr>
        <p:pic>
          <p:nvPicPr>
            <p:cNvPr id="8" name="Content Placeholder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5943600"/>
              <a:ext cx="2714625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>
              <a:off x="609600" y="5943600"/>
              <a:ext cx="73152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275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4000" dirty="0" smtClean="0"/>
              <a:t>Oregon English Learner Statistics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539467"/>
              </p:ext>
            </p:extLst>
          </p:nvPr>
        </p:nvGraphicFramePr>
        <p:xfrm>
          <a:off x="381000" y="1600200"/>
          <a:ext cx="7709408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4432808"/>
                <a:gridCol w="1828800"/>
              </a:tblGrid>
              <a:tr h="365760">
                <a:tc rowSpan="3">
                  <a:txBody>
                    <a:bodyPr/>
                    <a:lstStyle/>
                    <a:p>
                      <a:r>
                        <a:rPr lang="en-US" sz="1600" dirty="0" smtClean="0"/>
                        <a:t>Monitored English</a:t>
                      </a:r>
                      <a:r>
                        <a:rPr lang="en-US" sz="1600" baseline="0" dirty="0" smtClean="0"/>
                        <a:t> learner student counts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number of Former ELs in Oregon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Monitor year 1 ELs (exited 14-15)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9,397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Monitor year 2</a:t>
                      </a:r>
                      <a:r>
                        <a:rPr lang="en-US" baseline="0" dirty="0" smtClean="0"/>
                        <a:t> ELs  (exited 13-14)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7,868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rowSpan="4">
                  <a:txBody>
                    <a:bodyPr/>
                    <a:lstStyle/>
                    <a:p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English learners 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with IEP’s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Number of ELs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on an IEP (ELSWD)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Elementary School ELs on an IEP</a:t>
                      </a:r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6,376</a:t>
                      </a:r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Middle</a:t>
                      </a:r>
                      <a:r>
                        <a:rPr lang="en-US" baseline="0" dirty="0" smtClean="0"/>
                        <a:t> School ELs on an IEP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2,680</a:t>
                      </a:r>
                      <a:endParaRPr lang="en-US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High School ELs on an IEP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1,553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rowSpan="6">
                  <a:txBody>
                    <a:bodyPr/>
                    <a:lstStyle/>
                    <a:p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Top five (5) languages spoken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by English learners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Number of ELs by language of origin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Spanish speaking ELs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44,413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Russian speaking</a:t>
                      </a:r>
                      <a:r>
                        <a:rPr lang="en-US" baseline="0" dirty="0" smtClean="0"/>
                        <a:t> ELs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1,895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Vietnamese speaking ELs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1,453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Chinese speaking 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993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Arabic speaking 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967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83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83657" y="381000"/>
            <a:ext cx="8077201" cy="584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dirty="0"/>
              <a:t>Map of Oregon’s Districts with English Learners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827" y="1038226"/>
            <a:ext cx="6629400" cy="501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821413" y="6082030"/>
            <a:ext cx="6748227" cy="38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99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3200" dirty="0" smtClean="0"/>
              <a:t>Oregon English Learner Statistics </a:t>
            </a:r>
            <a:r>
              <a:rPr lang="en-US" sz="1800" dirty="0" smtClean="0"/>
              <a:t>(2014-2015)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582717"/>
              </p:ext>
            </p:extLst>
          </p:nvPr>
        </p:nvGraphicFramePr>
        <p:xfrm>
          <a:off x="533400" y="1524000"/>
          <a:ext cx="7467602" cy="5126355"/>
        </p:xfrm>
        <a:graphic>
          <a:graphicData uri="http://schemas.openxmlformats.org/drawingml/2006/table">
            <a:tbl>
              <a:tblPr/>
              <a:tblGrid>
                <a:gridCol w="4045092"/>
                <a:gridCol w="81660"/>
                <a:gridCol w="2149678"/>
                <a:gridCol w="81660"/>
                <a:gridCol w="1109512"/>
              </a:tblGrid>
              <a:tr h="207206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Top ten districts with largest English 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learner 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population by student count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Salem-Keizer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</a:tr>
              <a:tr h="207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Beaverton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207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</a:tr>
              <a:tr h="207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Hillsboro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207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Reynolds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</a:tr>
              <a:tr h="207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David Douglas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2,386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207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Woodburn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</a:tr>
              <a:tr h="207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 Clackamas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207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Tigard-Tualatin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</a:tr>
              <a:tr h="207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Gresham-Barlow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203788">
                <a:tc gridSpan="5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11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788">
                <a:tc gridSpan="5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111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Top 10 districts with largest percentage of English 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learners 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 total district enrollment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Woodburn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38.56%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</a:tr>
              <a:tr h="218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Umatilla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34.15%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218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Jefferson Co.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28.82%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</a:tr>
              <a:tr h="218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Nyssa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27.97%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218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Reynolds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27.87%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</a:tr>
              <a:tr h="218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Gervais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26.94%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218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Milton-Freewater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23.42%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</a:tr>
              <a:tr h="218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Morrow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22.89%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218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David Douglas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21.61%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</a:tr>
              <a:tr h="218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Salem-Keizer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20.38%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86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Goal #1:  </a:t>
            </a:r>
            <a:r>
              <a:rPr lang="en-US" sz="2200" dirty="0" smtClean="0">
                <a:solidFill>
                  <a:schemeClr val="tx1"/>
                </a:solidFill>
              </a:rPr>
              <a:t>Develop tools and resources in order to support implementation, benchmarking, and continuous improvement of instructional programs for English learners.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Method Of Online Communication (MOOCs) through Stanford and OSU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Biliteracy Pathways Grant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Dual Language Community of Practice meetings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HB 3499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EL Strategic Plan</a:t>
            </a:r>
          </a:p>
          <a:p>
            <a:r>
              <a:rPr lang="en-US" sz="2400" dirty="0" smtClean="0"/>
              <a:t>ODE/OSU Collaboration on Reclassification methods of EL students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846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Goal #2</a:t>
            </a:r>
            <a:r>
              <a:rPr lang="en-US" sz="2200" dirty="0" smtClean="0">
                <a:solidFill>
                  <a:schemeClr val="tx1"/>
                </a:solidFill>
              </a:rPr>
              <a:t>:  Systemic approaches to “capacity building” for all stakeholders will occur and will positively impact academic achievement for all English learners.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COSA EL Alliance Conference – yearly format for ODE staff to present</a:t>
            </a:r>
          </a:p>
          <a:p>
            <a:pPr lvl="1"/>
            <a:r>
              <a:rPr lang="en-US" dirty="0" smtClean="0"/>
              <a:t>Best practices from districts who met all three AMAO</a:t>
            </a:r>
          </a:p>
          <a:p>
            <a:pPr lvl="1"/>
            <a:r>
              <a:rPr lang="en-US" dirty="0" smtClean="0"/>
              <a:t>Reclassification – using multiple measures (ODE/OSU)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How, when, and why </a:t>
            </a:r>
            <a:r>
              <a:rPr lang="en-US" dirty="0"/>
              <a:t> </a:t>
            </a:r>
            <a:r>
              <a:rPr lang="en-US" dirty="0" smtClean="0"/>
              <a:t>- parent communication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Collaboration with Indian Ed on culturally appropriate communication between districts and communities/ families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/>
              <a:t>Biliteracy</a:t>
            </a:r>
            <a:r>
              <a:rPr lang="en-US" sz="2400" dirty="0" smtClean="0"/>
              <a:t> Seal opportunity for dual credit</a:t>
            </a:r>
          </a:p>
          <a:p>
            <a:r>
              <a:rPr lang="en-US" sz="2400" dirty="0" smtClean="0"/>
              <a:t>Monthly Title III new and general Director webinars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677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Goal #3:  </a:t>
            </a:r>
            <a:r>
              <a:rPr lang="en-US" sz="2200" dirty="0" smtClean="0">
                <a:solidFill>
                  <a:schemeClr val="tx1"/>
                </a:solidFill>
              </a:rPr>
              <a:t>School districts engage and involve families and communities as equal partners in order to support and enhance programs designed for English learners.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Migrant Education – Active district/statewide parent meetings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EL Plans – Heightened engagement and accountability for parent involvement and communication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Indian Ed discussions on culturally appropriate communication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Dual Language Grant commitment to parent understanding and communication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57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Goal #4:  </a:t>
            </a:r>
            <a:r>
              <a:rPr lang="en-US" sz="2200" dirty="0" smtClean="0">
                <a:solidFill>
                  <a:schemeClr val="tx1"/>
                </a:solidFill>
              </a:rPr>
              <a:t>Develop a team of expert practitioners and researchers to guide the development, improvement, and accountability for English learner program models and practices.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 smtClean="0"/>
              <a:t>ODE/OSU collaboration – multiple measures for reclassification</a:t>
            </a:r>
          </a:p>
          <a:p>
            <a:r>
              <a:rPr lang="en-US" sz="2400" dirty="0" smtClean="0"/>
              <a:t>ODE staff part of workgroups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national discussion on a common definition for an EL and a long-term EL student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Common program models and data collection requirements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Benefit from national leaders and experts in the field</a:t>
            </a:r>
          </a:p>
          <a:p>
            <a:r>
              <a:rPr lang="en-US" sz="2400" dirty="0" smtClean="0"/>
              <a:t>HB 3499 workgroups on coding and outcomes</a:t>
            </a:r>
          </a:p>
        </p:txBody>
      </p:sp>
    </p:spTree>
    <p:extLst>
      <p:ext uri="{BB962C8B-B14F-4D97-AF65-F5344CB8AC3E}">
        <p14:creationId xmlns:p14="http://schemas.microsoft.com/office/powerpoint/2010/main" val="84336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Goal #5</a:t>
            </a:r>
            <a:r>
              <a:rPr lang="en-US" sz="2200" dirty="0" smtClean="0">
                <a:solidFill>
                  <a:schemeClr val="tx1"/>
                </a:solidFill>
              </a:rPr>
              <a:t>:  Develop a process for replicating exemplar programs across the state.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COSA EL Alliance Annual Conference</a:t>
            </a:r>
          </a:p>
          <a:p>
            <a:pPr lvl="1"/>
            <a:r>
              <a:rPr lang="en-US" dirty="0" smtClean="0"/>
              <a:t>Exemplar programs meeting all 3 AMAO targets</a:t>
            </a:r>
          </a:p>
          <a:p>
            <a:pPr lvl="1"/>
            <a:r>
              <a:rPr lang="en-US" dirty="0" smtClean="0"/>
              <a:t>Districts piloting </a:t>
            </a:r>
          </a:p>
          <a:p>
            <a:pPr lvl="2"/>
            <a:r>
              <a:rPr lang="en-US" dirty="0" smtClean="0"/>
              <a:t>Common Home Language Use Survey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Multiple Measures for Reclassification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Biliteracy Seal districts sharing best practices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SB 1564 best practices in reporting data</a:t>
            </a:r>
          </a:p>
          <a:p>
            <a:r>
              <a:rPr lang="en-US" sz="2400" dirty="0" smtClean="0"/>
              <a:t>Dual Language/K-12 Biliteracy Pathways grantees to share exemplar practices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32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4114800"/>
            <a:ext cx="7659687" cy="11684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4400" dirty="0" smtClean="0"/>
              <a:t>A</a:t>
            </a:r>
            <a:r>
              <a:rPr lang="en-US" dirty="0" smtClean="0"/>
              <a:t> </a:t>
            </a:r>
            <a:r>
              <a:rPr lang="en-US" sz="4400" dirty="0" smtClean="0"/>
              <a:t>l</a:t>
            </a:r>
            <a:r>
              <a:rPr lang="en-US" dirty="0" smtClean="0"/>
              <a:t>ook </a:t>
            </a:r>
            <a:r>
              <a:rPr lang="en-US" sz="4400" dirty="0" smtClean="0"/>
              <a:t>a</a:t>
            </a:r>
            <a:r>
              <a:rPr lang="en-US" dirty="0" smtClean="0"/>
              <a:t>t </a:t>
            </a:r>
            <a:r>
              <a:rPr lang="en-US" sz="4400" dirty="0" smtClean="0"/>
              <a:t>t</a:t>
            </a:r>
            <a:r>
              <a:rPr lang="en-US" dirty="0" smtClean="0"/>
              <a:t>he </a:t>
            </a:r>
            <a:r>
              <a:rPr lang="en-US" sz="4400" dirty="0" smtClean="0"/>
              <a:t>b</a:t>
            </a:r>
            <a:r>
              <a:rPr lang="en-US" dirty="0" smtClean="0"/>
              <a:t>eginning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63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Goal #6:  </a:t>
            </a:r>
            <a:r>
              <a:rPr lang="en-US" sz="2200" dirty="0" smtClean="0">
                <a:solidFill>
                  <a:schemeClr val="tx1"/>
                </a:solidFill>
              </a:rPr>
              <a:t>Create and align assessment systems to support all English learner program models that include the performance of both current and former English learners.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400" dirty="0" smtClean="0"/>
              <a:t>Oregon is lead state in: </a:t>
            </a:r>
          </a:p>
          <a:p>
            <a:pPr lvl="1"/>
            <a:r>
              <a:rPr lang="en-US" dirty="0" smtClean="0"/>
              <a:t>The multi-state ELPA21 consortium aligning the ELPA21 assessment to the new English Language Proficiency standards</a:t>
            </a:r>
          </a:p>
          <a:p>
            <a:pPr marL="411480" lvl="1" indent="0">
              <a:buNone/>
            </a:pPr>
            <a:endParaRPr lang="en-US" sz="1100" dirty="0" smtClean="0"/>
          </a:p>
          <a:p>
            <a:pPr>
              <a:spcAft>
                <a:spcPts val="1200"/>
              </a:spcAft>
            </a:pPr>
            <a:r>
              <a:rPr lang="en-US" sz="2400" dirty="0" smtClean="0"/>
              <a:t>ODE/OSU partnership first to propose a flag to track former EL students in the state data collection system</a:t>
            </a:r>
          </a:p>
          <a:p>
            <a:r>
              <a:rPr lang="en-US" sz="2400" dirty="0" smtClean="0"/>
              <a:t>Oregon was the lead state to create training modules for the ELP standards and the ELPA21 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5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Goal #7:  </a:t>
            </a:r>
            <a:r>
              <a:rPr lang="en-US" sz="2200" dirty="0" smtClean="0">
                <a:solidFill>
                  <a:schemeClr val="tx1"/>
                </a:solidFill>
              </a:rPr>
              <a:t>Oregon provides support to provide all educators the knowledge and skills they need in their positions to better serve English learners.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Title I-C and Title III technical assistance onsite and remotely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Monthly Title III Directors’ webinars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COSA EL Alliance Annual Conference open to all educators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Dual Language and K-12 Biliteracy Pathway support</a:t>
            </a:r>
          </a:p>
          <a:p>
            <a:r>
              <a:rPr lang="en-US" sz="2400" dirty="0" smtClean="0"/>
              <a:t>ODE staff presentations at multiple forums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514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Goal #8:  </a:t>
            </a:r>
            <a:r>
              <a:rPr lang="en-US" sz="2200" dirty="0" smtClean="0">
                <a:solidFill>
                  <a:schemeClr val="tx1"/>
                </a:solidFill>
              </a:rPr>
              <a:t>The Universal Preschool Program will ensure that English learners receive a quality early learning experience that provides a powerful foundation for their education.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Migrant Education Parent Meetings</a:t>
            </a:r>
          </a:p>
          <a:p>
            <a:pPr lvl="1"/>
            <a:r>
              <a:rPr lang="en-US" dirty="0" smtClean="0"/>
              <a:t>Activities for parents and children to do </a:t>
            </a:r>
          </a:p>
          <a:p>
            <a:pPr lvl="1"/>
            <a:r>
              <a:rPr lang="en-US" dirty="0" smtClean="0"/>
              <a:t>Pre-Kindergarten checklist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 </a:t>
            </a:r>
            <a:r>
              <a:rPr lang="en-US" sz="2400" dirty="0"/>
              <a:t>Collaboration with Early </a:t>
            </a:r>
            <a:r>
              <a:rPr lang="en-US" sz="2400" dirty="0" smtClean="0"/>
              <a:t>Learning</a:t>
            </a:r>
          </a:p>
          <a:p>
            <a:endParaRPr lang="en-US" sz="2400" dirty="0" smtClean="0"/>
          </a:p>
          <a:p>
            <a:r>
              <a:rPr lang="en-US" sz="2400" dirty="0" smtClean="0"/>
              <a:t>Preschool Incentive Grant Consortium</a:t>
            </a:r>
          </a:p>
          <a:p>
            <a:pPr lvl="1"/>
            <a:r>
              <a:rPr lang="en-US" dirty="0" smtClean="0"/>
              <a:t>Ten states looking at best practices and materials for migrant students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71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49362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Next Steps…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400" dirty="0" smtClean="0"/>
              <a:t>HB 3499 – task with the EL Strategic Plan </a:t>
            </a:r>
          </a:p>
          <a:p>
            <a:pPr lvl="1"/>
            <a:r>
              <a:rPr lang="en-US" dirty="0" smtClean="0"/>
              <a:t>OEIB stakeholder group has sunset</a:t>
            </a:r>
          </a:p>
          <a:p>
            <a:pPr lvl="1"/>
            <a:r>
              <a:rPr lang="en-US" dirty="0" smtClean="0"/>
              <a:t>Create a subgroup to analyze the plan to continue the work as outlined, for revisions, and for updates</a:t>
            </a:r>
          </a:p>
          <a:p>
            <a:pPr lvl="1"/>
            <a:r>
              <a:rPr lang="en-US" dirty="0" smtClean="0"/>
              <a:t>Create workgroups to develop each goal, training materials, and seek opportunities to disseminate information</a:t>
            </a:r>
          </a:p>
          <a:p>
            <a:pPr marL="411480" lvl="1" indent="0">
              <a:buNone/>
            </a:pPr>
            <a:endParaRPr lang="en-US" sz="1100" dirty="0" smtClean="0"/>
          </a:p>
          <a:p>
            <a:r>
              <a:rPr lang="en-US" sz="2400" dirty="0" smtClean="0"/>
              <a:t>SB 1564 – work with districts to collect data</a:t>
            </a:r>
          </a:p>
          <a:p>
            <a:pPr lvl="1"/>
            <a:r>
              <a:rPr lang="en-US" dirty="0" smtClean="0"/>
              <a:t>ODE consolidates and reports back to districts</a:t>
            </a:r>
          </a:p>
          <a:p>
            <a:pPr lvl="1"/>
            <a:r>
              <a:rPr lang="en-US" dirty="0" smtClean="0"/>
              <a:t>Assists districts in communicating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4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086600" cy="2593975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ctr"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7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Steering Committee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6280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David Bautista</a:t>
            </a:r>
          </a:p>
          <a:p>
            <a:r>
              <a:rPr lang="en-US" dirty="0" smtClean="0"/>
              <a:t>Yvonne Curtis</a:t>
            </a:r>
          </a:p>
          <a:p>
            <a:r>
              <a:rPr lang="en-US" sz="2800" dirty="0" smtClean="0"/>
              <a:t>Miriam Fox</a:t>
            </a:r>
          </a:p>
          <a:p>
            <a:r>
              <a:rPr lang="en-US" dirty="0" smtClean="0"/>
              <a:t>Karen Gray</a:t>
            </a:r>
          </a:p>
          <a:p>
            <a:r>
              <a:rPr lang="en-US" sz="2800" dirty="0" smtClean="0"/>
              <a:t>Sandy Husk</a:t>
            </a:r>
          </a:p>
          <a:p>
            <a:r>
              <a:rPr lang="en-US" dirty="0" smtClean="0"/>
              <a:t>Steve Larsen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3657600" cy="4526280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Doris McEwen</a:t>
            </a:r>
          </a:p>
          <a:p>
            <a:r>
              <a:rPr lang="en-US" dirty="0" smtClean="0"/>
              <a:t>Salam Noor</a:t>
            </a:r>
          </a:p>
          <a:p>
            <a:r>
              <a:rPr lang="en-US" dirty="0" smtClean="0"/>
              <a:t>Chuck Ransom</a:t>
            </a:r>
          </a:p>
          <a:p>
            <a:r>
              <a:rPr lang="en-US" dirty="0" smtClean="0"/>
              <a:t>Bill Rhoades</a:t>
            </a:r>
          </a:p>
          <a:p>
            <a:r>
              <a:rPr lang="en-US" dirty="0" smtClean="0"/>
              <a:t>Hilda </a:t>
            </a:r>
            <a:r>
              <a:rPr lang="en-US" dirty="0" err="1" smtClean="0"/>
              <a:t>Rosselli</a:t>
            </a:r>
            <a:endParaRPr lang="en-US" dirty="0" smtClean="0"/>
          </a:p>
          <a:p>
            <a:r>
              <a:rPr lang="en-US" dirty="0" smtClean="0"/>
              <a:t>Jada </a:t>
            </a:r>
            <a:r>
              <a:rPr lang="en-US" dirty="0" err="1" smtClean="0"/>
              <a:t>Rupley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09600" y="5943600"/>
            <a:ext cx="7315200" cy="600075"/>
            <a:chOff x="609600" y="5943600"/>
            <a:chExt cx="7315200" cy="600075"/>
          </a:xfrm>
        </p:grpSpPr>
        <p:pic>
          <p:nvPicPr>
            <p:cNvPr id="4" name="Content Placeholder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5943600"/>
              <a:ext cx="2714625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Straight Connector 5"/>
            <p:cNvCxnSpPr/>
            <p:nvPr/>
          </p:nvCxnSpPr>
          <p:spPr>
            <a:xfrm>
              <a:off x="609600" y="5943600"/>
              <a:ext cx="73152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990600" y="5029200"/>
            <a:ext cx="6553200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Oregon English Learner Strategic Plan 2013-2016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179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94456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Charge ~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800600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100" dirty="0" smtClean="0"/>
              <a:t>Focus educators across the P-20 system using research informed practices and models to:</a:t>
            </a:r>
          </a:p>
          <a:p>
            <a:pPr lvl="1"/>
            <a:r>
              <a:rPr lang="en-US" sz="3000" dirty="0" smtClean="0"/>
              <a:t>Eliminate the achievement gap</a:t>
            </a:r>
          </a:p>
          <a:p>
            <a:pPr lvl="1"/>
            <a:r>
              <a:rPr lang="en-US" sz="3000" dirty="0" smtClean="0"/>
              <a:t>Increase English learner high school graduation rates</a:t>
            </a:r>
          </a:p>
          <a:p>
            <a:pPr lvl="1"/>
            <a:r>
              <a:rPr lang="en-US" sz="3000" dirty="0" smtClean="0"/>
              <a:t>Provide for English learners to complete college</a:t>
            </a:r>
          </a:p>
        </p:txBody>
      </p:sp>
    </p:spTree>
    <p:extLst>
      <p:ext uri="{BB962C8B-B14F-4D97-AF65-F5344CB8AC3E}">
        <p14:creationId xmlns:p14="http://schemas.microsoft.com/office/powerpoint/2010/main" val="369411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9144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Overview of the Strategic Planning Process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341692" y="1447800"/>
            <a:ext cx="3657600" cy="4572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Steering Committee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09600" y="1943100"/>
            <a:ext cx="2590800" cy="8382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</a:rPr>
              <a:t>G</a:t>
            </a:r>
            <a:r>
              <a:rPr lang="en-US" sz="1600" dirty="0" smtClean="0">
                <a:solidFill>
                  <a:schemeClr val="tx1"/>
                </a:solidFill>
              </a:rPr>
              <a:t>overnor &amp; Legislature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State-wide Vision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40/40/20 &amp; P-20System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09600" y="4191000"/>
            <a:ext cx="2590800" cy="5334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ODE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Goals, Objectives, Strategies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09600" y="3181350"/>
            <a:ext cx="2590800" cy="5334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OEIB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Objectives &amp; Initiatives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09600" y="5105400"/>
            <a:ext cx="2590800" cy="762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ELL Collaborative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Blue Print and Policy Recommendations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315528" y="5219700"/>
            <a:ext cx="3657600" cy="6858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1600" dirty="0" smtClean="0">
                <a:solidFill>
                  <a:schemeClr val="bg1"/>
                </a:solidFill>
              </a:rPr>
              <a:t>Strategic Plan to ODE April 10, 2013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315528" y="4171950"/>
            <a:ext cx="3657600" cy="6096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Strategic Plan to OEIB  April  9,2013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325197" y="3171825"/>
            <a:ext cx="3657600" cy="6096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1600" dirty="0" smtClean="0">
                <a:solidFill>
                  <a:schemeClr val="bg1"/>
                </a:solidFill>
              </a:rPr>
              <a:t>Participation 465 Educators and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150 Superintendents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341692" y="2324100"/>
            <a:ext cx="3657600" cy="4572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1600" dirty="0" smtClean="0">
                <a:solidFill>
                  <a:schemeClr val="bg1"/>
                </a:solidFill>
              </a:rPr>
              <a:t>Vision, Mission, Values, and Goals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0" name="Right Brace 19"/>
          <p:cNvSpPr/>
          <p:nvPr/>
        </p:nvSpPr>
        <p:spPr>
          <a:xfrm>
            <a:off x="3429000" y="1905000"/>
            <a:ext cx="533400" cy="4038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6056192" y="1905000"/>
            <a:ext cx="228600" cy="436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6056192" y="27813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6056192" y="3781425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6056192" y="48006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2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3600" dirty="0" smtClean="0"/>
              <a:t>Statewide Vision for English Learners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285750"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/>
              <a:t>English learners achieve their dreams and remain in Oregon to contribute to building our world-class public education system.</a:t>
            </a:r>
          </a:p>
          <a:p>
            <a:pPr marL="285750"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/>
              <a:t>The nation’s best educators flock to Oregon to serve students in a seamless public education system, from cradle to career.</a:t>
            </a:r>
          </a:p>
          <a:p>
            <a:pPr marL="285750"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/>
              <a:t>Businesses move to Oregon to hire multilingual English </a:t>
            </a:r>
            <a:r>
              <a:rPr lang="en-US" sz="2600" dirty="0"/>
              <a:t>l</a:t>
            </a:r>
            <a:r>
              <a:rPr lang="en-US" sz="2600" dirty="0" smtClean="0"/>
              <a:t>earners to fill top positions.</a:t>
            </a:r>
          </a:p>
          <a:p>
            <a:pPr marL="285750"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/>
              <a:t>Oregon contributes to world-wide efforts to improve.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1748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1295400" cy="6278562"/>
          </a:xfrm>
          <a:solidFill>
            <a:schemeClr val="accent1">
              <a:lumMod val="60000"/>
              <a:lumOff val="40000"/>
            </a:schemeClr>
          </a:solidFill>
        </p:spPr>
        <p:txBody>
          <a:bodyPr vert="wordArtVert"/>
          <a:lstStyle/>
          <a:p>
            <a:r>
              <a:rPr lang="en-US" dirty="0" smtClean="0"/>
              <a:t>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248400" cy="5867400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en-US" sz="3600" dirty="0" smtClean="0"/>
              <a:t>Prepare all English learner students to be ready with the language and academic skills necessary to access and achieve success in college and multiple career pathways by 2015.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04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Value Statements: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smtClean="0"/>
              <a:t>It is important to demonstrate acceptance and appreciation for all cultures and languages.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All English Learner students should have access to a rigorous curriculum and engaging learning opportunities.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By providing exemplary educational programs for all of our ELs, they will exit our school systems as graduates sought after.</a:t>
            </a:r>
          </a:p>
          <a:p>
            <a:r>
              <a:rPr lang="en-US" sz="2400" dirty="0" smtClean="0"/>
              <a:t>A variety of effective, research information models can be sued to educate English learners.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1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Value Statements cont’d: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smtClean="0"/>
              <a:t>Training and professional development are essential to the implementation of effective instructional programs.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Multilingualism will strengthen our educational programs, and prepare our students to compete in a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Century global school.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Parent education and the partnerships are essential components of education.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06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F345F31F18E44680D1011C5E8A15A0" ma:contentTypeVersion="6" ma:contentTypeDescription="Create a new document." ma:contentTypeScope="" ma:versionID="d6fb99deb2dc95688930dc2652d35da3">
  <xsd:schema xmlns:xsd="http://www.w3.org/2001/XMLSchema" xmlns:xs="http://www.w3.org/2001/XMLSchema" xmlns:p="http://schemas.microsoft.com/office/2006/metadata/properties" xmlns:ns1="http://schemas.microsoft.com/sharepoint/v3" xmlns:ns2="ec60daf9-795a-4040-9785-6b9d8ae581da" targetNamespace="http://schemas.microsoft.com/office/2006/metadata/properties" ma:root="true" ma:fieldsID="cb1c7d4551c6d7fd7a9b7e90f8482228" ns1:_="" ns2:_="">
    <xsd:import namespace="http://schemas.microsoft.com/sharepoint/v3"/>
    <xsd:import namespace="ec60daf9-795a-4040-9785-6b9d8ae581da"/>
    <xsd:element name="properties">
      <xsd:complexType>
        <xsd:sequence>
          <xsd:element name="documentManagement">
            <xsd:complexType>
              <xsd:all>
                <xsd:element ref="ns2:Estimated_x0020_Creation_x0020_Date" minOccurs="0"/>
                <xsd:element ref="ns2:Remediation_x0020_Date" minOccurs="0"/>
                <xsd:element ref="ns1:PublishingStartDate" minOccurs="0"/>
                <xsd:element ref="ns1:PublishingExpirationDate" minOccurs="0"/>
                <xsd:element ref="ns2:Prior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6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7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60daf9-795a-4040-9785-6b9d8ae581da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2" nillable="true" ma:displayName="Estimated Creation Date" ma:format="DateOnly" ma:internalName="Estimated_x0020_Creation_x0020_Date0" ma:readOnly="false">
      <xsd:simpleType>
        <xsd:restriction base="dms:DateTime"/>
      </xsd:simpleType>
    </xsd:element>
    <xsd:element name="Remediation_x0020_Date" ma:index="3" nillable="true" ma:displayName="Remediation Date" ma:default="[today]" ma:format="DateOnly" ma:internalName="Remediation_x0020_Date0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0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mediation_x0020_Date xmlns="ec60daf9-795a-4040-9785-6b9d8ae581da">2020-07-18T07:48:21+00:00</Remediation_x0020_Date>
    <Priority xmlns="ec60daf9-795a-4040-9785-6b9d8ae581da">New</Priority>
    <Estimated_x0020_Creation_x0020_Date xmlns="ec60daf9-795a-4040-9785-6b9d8ae581da" xsi:nil="true"/>
  </documentManagement>
</p:properties>
</file>

<file path=customXml/itemProps1.xml><?xml version="1.0" encoding="utf-8"?>
<ds:datastoreItem xmlns:ds="http://schemas.openxmlformats.org/officeDocument/2006/customXml" ds:itemID="{30267495-9F4F-4C3E-94C0-33DCC9B06243}"/>
</file>

<file path=customXml/itemProps2.xml><?xml version="1.0" encoding="utf-8"?>
<ds:datastoreItem xmlns:ds="http://schemas.openxmlformats.org/officeDocument/2006/customXml" ds:itemID="{87527682-960C-4259-BAE9-F3AD2FD8F02E}"/>
</file>

<file path=customXml/itemProps3.xml><?xml version="1.0" encoding="utf-8"?>
<ds:datastoreItem xmlns:ds="http://schemas.openxmlformats.org/officeDocument/2006/customXml" ds:itemID="{5348F85E-883C-42E7-B4EB-65514B244DB7}"/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1648</TotalTime>
  <Words>1263</Words>
  <Application>Microsoft Office PowerPoint</Application>
  <PresentationFormat>On-screen Show (4:3)</PresentationFormat>
  <Paragraphs>218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Adjacency</vt:lpstr>
      <vt:lpstr>EL Strategic Plan Status and Update</vt:lpstr>
      <vt:lpstr>A look at the beginning</vt:lpstr>
      <vt:lpstr>Steering Committee Members</vt:lpstr>
      <vt:lpstr>Charge ~</vt:lpstr>
      <vt:lpstr> Overview of the Strategic Planning Process </vt:lpstr>
      <vt:lpstr>Statewide Vision for English Learners</vt:lpstr>
      <vt:lpstr>MISSION </vt:lpstr>
      <vt:lpstr>Value Statements:</vt:lpstr>
      <vt:lpstr>Value Statements cont’d:</vt:lpstr>
      <vt:lpstr>Current work in progress</vt:lpstr>
      <vt:lpstr>A Picture of ELs in Oregon</vt:lpstr>
      <vt:lpstr>Oregon English Learner Statistics</vt:lpstr>
      <vt:lpstr>PowerPoint Presentation</vt:lpstr>
      <vt:lpstr>Oregon English Learner Statistics (2014-2015)</vt:lpstr>
      <vt:lpstr>Goal #1:  Develop tools and resources in order to support implementation, benchmarking, and continuous improvement of instructional programs for English learners.</vt:lpstr>
      <vt:lpstr>Goal #2:  Systemic approaches to “capacity building” for all stakeholders will occur and will positively impact academic achievement for all English learners.</vt:lpstr>
      <vt:lpstr>Goal #3:  School districts engage and involve families and communities as equal partners in order to support and enhance programs designed for English learners.</vt:lpstr>
      <vt:lpstr>Goal #4:  Develop a team of expert practitioners and researchers to guide the development, improvement, and accountability for English learner program models and practices.</vt:lpstr>
      <vt:lpstr>Goal #5:  Develop a process for replicating exemplar programs across the state.</vt:lpstr>
      <vt:lpstr>Goal #6:  Create and align assessment systems to support all English learner program models that include the performance of both current and former English learners.</vt:lpstr>
      <vt:lpstr>Goal #7:  Oregon provides support to provide all educators the knowledge and skills they need in their positions to better serve English learners.</vt:lpstr>
      <vt:lpstr>Goal #8:  The Universal Preschool Program will ensure that English learners receive a quality early learning experience that provides a powerful foundation for their education.</vt:lpstr>
      <vt:lpstr>Next Steps…</vt:lpstr>
      <vt:lpstr>Thank you</vt:lpstr>
    </vt:vector>
  </TitlesOfParts>
  <Company>Oregon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Strategic Plan Status and Update</dc:title>
  <dc:creator>CARLISLE Taffy</dc:creator>
  <cp:lastModifiedBy>CARLISLE Taffy</cp:lastModifiedBy>
  <cp:revision>46</cp:revision>
  <dcterms:created xsi:type="dcterms:W3CDTF">2016-03-07T23:02:49Z</dcterms:created>
  <dcterms:modified xsi:type="dcterms:W3CDTF">2016-04-12T23:14:38Z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0x0101005EF345F31F18E44680D1011C5E8A15A0</vt:lpwstr>
  </property>
  <property fmtid="{D5CDD505-2E9C-101B-9397-08002B2CF9AE}" pid="5" name="Priority">
    <vt:lpwstr>New</vt:lpwstr>
  </property>
</Properties>
</file>