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88" r:id="rId1"/>
  </p:sldMasterIdLst>
  <p:notesMasterIdLst>
    <p:notesMasterId r:id="rId7"/>
  </p:notesMasterIdLst>
  <p:handoutMasterIdLst>
    <p:handoutMasterId r:id="rId8"/>
  </p:handoutMasterIdLst>
  <p:sldIdLst>
    <p:sldId id="265" r:id="rId2"/>
    <p:sldId id="257" r:id="rId3"/>
    <p:sldId id="268" r:id="rId4"/>
    <p:sldId id="266" r:id="rId5"/>
    <p:sldId id="26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00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5" autoAdjust="0"/>
    <p:restoredTop sz="86765" autoAdjust="0"/>
  </p:normalViewPr>
  <p:slideViewPr>
    <p:cSldViewPr>
      <p:cViewPr varScale="1">
        <p:scale>
          <a:sx n="79" d="100"/>
          <a:sy n="79" d="100"/>
        </p:scale>
        <p:origin x="174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2964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1EF04A-710C-4B8B-8DE4-B6C52F909D28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3ACC85-86D8-45A3-B087-3E67010DFB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7853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0F015C-3CA0-4C86-86F5-D2D0E659609E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65BB6D-9A27-4660-BDF6-04A70C1BC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433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New math course titles are illustrative only.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5BB6D-9A27-4660-BDF6-04A70C1BCF9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450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 userDrawn="1"/>
        </p:nvSpPr>
        <p:spPr>
          <a:xfrm>
            <a:off x="197945" y="228599"/>
            <a:ext cx="8752020" cy="556260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ubtitle 8"/>
          <p:cNvSpPr txBox="1">
            <a:spLocks/>
          </p:cNvSpPr>
          <p:nvPr userDrawn="1"/>
        </p:nvSpPr>
        <p:spPr>
          <a:xfrm>
            <a:off x="177350" y="5895958"/>
            <a:ext cx="2108650" cy="784928"/>
          </a:xfrm>
          <a:prstGeom prst="rect">
            <a:avLst/>
          </a:prstGeom>
          <a:solidFill>
            <a:srgbClr val="00B0F0"/>
          </a:solidFill>
          <a:ln>
            <a:noFill/>
            <a:rou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None/>
              <a:defRPr sz="2600" kern="1200" spc="15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None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None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0" cap="all" dirty="0" smtClean="0">
                <a:solidFill>
                  <a:srgbClr val="FFFFFF"/>
                </a:solidFill>
                <a:effectLst/>
                <a:latin typeface="Tahoma"/>
                <a:ea typeface="Arial Unicode MS"/>
                <a:cs typeface="Arial Unicode MS"/>
              </a:rPr>
              <a:t> </a:t>
            </a:r>
            <a:endParaRPr lang="en-US" sz="1400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7162800" y="6278880"/>
            <a:ext cx="1600200" cy="121920"/>
          </a:xfrm>
          <a:prstGeom prst="rect">
            <a:avLst/>
          </a:prstGeom>
        </p:spPr>
        <p:txBody>
          <a:bodyPr/>
          <a:lstStyle>
            <a:lvl1pPr>
              <a:defRPr sz="1400" baseline="0">
                <a:solidFill>
                  <a:schemeClr val="tx1"/>
                </a:solidFill>
              </a:defRPr>
            </a:lvl1pPr>
          </a:lstStyle>
          <a:p>
            <a:fld id="{14AD7302-E485-4338-9795-15DED8275312}" type="datetime1">
              <a:rPr lang="en-US" smtClean="0"/>
              <a:pPr/>
              <a:t>4/13/2016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229600" y="6355080"/>
            <a:ext cx="699770" cy="35186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A9C078F-3D3D-4D61-9397-44D0ED2105D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Title 12"/>
          <p:cNvSpPr txBox="1">
            <a:spLocks/>
          </p:cNvSpPr>
          <p:nvPr userDrawn="1"/>
        </p:nvSpPr>
        <p:spPr>
          <a:xfrm>
            <a:off x="457200" y="2590800"/>
            <a:ext cx="6324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aseline="0" dirty="0" smtClean="0"/>
              <a:t> 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 hasCustomPrompt="1"/>
          </p:nvPr>
        </p:nvSpPr>
        <p:spPr>
          <a:xfrm>
            <a:off x="2399288" y="2819400"/>
            <a:ext cx="4896002" cy="2837605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38100" cmpd="sng">
            <a:solidFill>
              <a:schemeClr val="bg1"/>
            </a:solidFill>
          </a:ln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Insert picture (optional)</a:t>
            </a:r>
            <a:endParaRPr lang="en-US" dirty="0"/>
          </a:p>
        </p:txBody>
      </p:sp>
      <p:sp>
        <p:nvSpPr>
          <p:cNvPr id="16" name="Subtitle 8"/>
          <p:cNvSpPr txBox="1">
            <a:spLocks/>
          </p:cNvSpPr>
          <p:nvPr userDrawn="1"/>
        </p:nvSpPr>
        <p:spPr>
          <a:xfrm>
            <a:off x="2362200" y="5895958"/>
            <a:ext cx="6567170" cy="784928"/>
          </a:xfrm>
          <a:prstGeom prst="rect">
            <a:avLst/>
          </a:prstGeom>
          <a:solidFill>
            <a:schemeClr val="accent6"/>
          </a:solidFill>
          <a:ln>
            <a:noFill/>
            <a:rou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None/>
              <a:defRPr sz="2600" kern="1200" spc="15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None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None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0" cap="all" dirty="0" smtClean="0">
                <a:solidFill>
                  <a:srgbClr val="FFFFFF"/>
                </a:solidFill>
                <a:effectLst/>
                <a:latin typeface="Tahoma"/>
                <a:ea typeface="Arial Unicode MS"/>
                <a:cs typeface="Arial Unicode MS"/>
              </a:rPr>
              <a:t>  </a:t>
            </a:r>
            <a:endParaRPr lang="en-US" sz="1400" dirty="0"/>
          </a:p>
        </p:txBody>
      </p:sp>
      <p:sp>
        <p:nvSpPr>
          <p:cNvPr id="20" name="AutoShape 3"/>
          <p:cNvSpPr>
            <a:spLocks noChangeArrowheads="1"/>
          </p:cNvSpPr>
          <p:nvPr userDrawn="1"/>
        </p:nvSpPr>
        <p:spPr bwMode="auto">
          <a:xfrm>
            <a:off x="6177194" y="0"/>
            <a:ext cx="2944152" cy="1790700"/>
          </a:xfrm>
          <a:prstGeom prst="roundRect">
            <a:avLst>
              <a:gd name="adj" fmla="val 20000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pic>
        <p:nvPicPr>
          <p:cNvPr id="14" name="officeArt object"/>
          <p:cNvPicPr/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6471285" y="401859"/>
            <a:ext cx="2458085" cy="1175385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590550" y="1447800"/>
            <a:ext cx="7943110" cy="939553"/>
          </a:xfrm>
        </p:spPr>
        <p:txBody>
          <a:bodyPr/>
          <a:lstStyle>
            <a:lvl1pPr>
              <a:defRPr sz="4000" b="0" cap="none">
                <a:latin typeface="Adobe Garamond Pro" pitchFamily="18" charset="0"/>
              </a:defRPr>
            </a:lvl1pPr>
          </a:lstStyle>
          <a:p>
            <a:r>
              <a:rPr lang="en-US" dirty="0" smtClean="0"/>
              <a:t>Click to edit master title  </a:t>
            </a:r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6" hasCustomPrompt="1"/>
          </p:nvPr>
        </p:nvSpPr>
        <p:spPr>
          <a:xfrm>
            <a:off x="228600" y="6096000"/>
            <a:ext cx="1828800" cy="381000"/>
          </a:xfrm>
        </p:spPr>
        <p:txBody>
          <a:bodyPr>
            <a:normAutofit/>
          </a:bodyPr>
          <a:lstStyle>
            <a:lvl1pPr marL="4572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2" pitchFamily="18" charset="2"/>
              <a:buNone/>
              <a:tabLst/>
              <a:defRPr lang="en-US" sz="1400" baseline="0" smtClean="0">
                <a:solidFill>
                  <a:schemeClr val="accent3"/>
                </a:solidFill>
                <a:latin typeface="Tahoma" panose="020B0604030504040204" pitchFamily="34" charset="0"/>
              </a:defRPr>
            </a:lvl1pPr>
          </a:lstStyle>
          <a:p>
            <a:pPr marL="27432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2" pitchFamily="18" charset="2"/>
              <a:buChar char=""/>
              <a:tabLst/>
              <a:defRPr/>
            </a:pPr>
            <a:r>
              <a:rPr lang="en-US" sz="1800" dirty="0" smtClean="0">
                <a:latin typeface="+mj-lt"/>
              </a:rPr>
              <a:t>12/3/2014</a:t>
            </a:r>
          </a:p>
        </p:txBody>
      </p:sp>
      <p:sp>
        <p:nvSpPr>
          <p:cNvPr id="26" name="Content Placeholder 25"/>
          <p:cNvSpPr>
            <a:spLocks noGrp="1"/>
          </p:cNvSpPr>
          <p:nvPr>
            <p:ph sz="quarter" idx="20" hasCustomPrompt="1"/>
          </p:nvPr>
        </p:nvSpPr>
        <p:spPr>
          <a:xfrm>
            <a:off x="609600" y="2286000"/>
            <a:ext cx="6019800" cy="685800"/>
          </a:xfrm>
        </p:spPr>
        <p:txBody>
          <a:bodyPr>
            <a:normAutofit/>
          </a:bodyPr>
          <a:lstStyle>
            <a:lvl1pPr marL="45720" indent="0">
              <a:buNone/>
              <a:defRPr sz="1800" b="0" baseline="0">
                <a:solidFill>
                  <a:schemeClr val="accent3"/>
                </a:solidFill>
                <a:latin typeface="Tahom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CLICK TO EDIT SUBTITLE</a:t>
            </a:r>
            <a:endParaRPr lang="en-US" dirty="0"/>
          </a:p>
        </p:txBody>
      </p:sp>
      <p:sp>
        <p:nvSpPr>
          <p:cNvPr id="27" name="Content Placeholder 25"/>
          <p:cNvSpPr>
            <a:spLocks noGrp="1"/>
          </p:cNvSpPr>
          <p:nvPr>
            <p:ph sz="quarter" idx="21" hasCustomPrompt="1"/>
          </p:nvPr>
        </p:nvSpPr>
        <p:spPr>
          <a:xfrm>
            <a:off x="2590800" y="6096000"/>
            <a:ext cx="6019800" cy="685800"/>
          </a:xfrm>
        </p:spPr>
        <p:txBody>
          <a:bodyPr>
            <a:normAutofit/>
          </a:bodyPr>
          <a:lstStyle>
            <a:lvl1pPr marL="45720" indent="0">
              <a:buNone/>
              <a:defRPr sz="1800" b="0" baseline="0">
                <a:solidFill>
                  <a:schemeClr val="accent3"/>
                </a:solidFill>
                <a:latin typeface="Adobe Garamond Pro" pitchFamily="18" charset="0"/>
              </a:defRPr>
            </a:lvl1pPr>
          </a:lstStyle>
          <a:p>
            <a:pPr lvl="0"/>
            <a:r>
              <a:rPr lang="en-US" dirty="0" smtClean="0"/>
              <a:t>Click to edit presenter and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97945" y="228599"/>
            <a:ext cx="8752020" cy="556260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7162800" y="6278880"/>
            <a:ext cx="1600200" cy="121920"/>
          </a:xfrm>
          <a:prstGeom prst="rect">
            <a:avLst/>
          </a:prstGeom>
        </p:spPr>
        <p:txBody>
          <a:bodyPr/>
          <a:lstStyle>
            <a:lvl1pPr>
              <a:defRPr sz="1400" baseline="0">
                <a:solidFill>
                  <a:schemeClr val="tx1"/>
                </a:solidFill>
              </a:defRPr>
            </a:lvl1pPr>
          </a:lstStyle>
          <a:p>
            <a:fld id="{14AD7302-E485-4338-9795-15DED8275312}" type="datetime1">
              <a:rPr lang="en-US" smtClean="0"/>
              <a:pPr/>
              <a:t>4/13/2016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229600" y="6355080"/>
            <a:ext cx="699770" cy="35186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A9C078F-3D3D-4D61-9397-44D0ED2105D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AutoShape 3"/>
          <p:cNvSpPr>
            <a:spLocks noChangeArrowheads="1"/>
          </p:cNvSpPr>
          <p:nvPr userDrawn="1"/>
        </p:nvSpPr>
        <p:spPr bwMode="auto">
          <a:xfrm>
            <a:off x="6172200" y="38100"/>
            <a:ext cx="2944152" cy="1790700"/>
          </a:xfrm>
          <a:prstGeom prst="roundRect">
            <a:avLst>
              <a:gd name="adj" fmla="val 20000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pic>
        <p:nvPicPr>
          <p:cNvPr id="14" name="officeArt object"/>
          <p:cNvPicPr/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6471285" y="401859"/>
            <a:ext cx="2458085" cy="1175385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15" name="Title 12"/>
          <p:cNvSpPr txBox="1">
            <a:spLocks/>
          </p:cNvSpPr>
          <p:nvPr userDrawn="1"/>
        </p:nvSpPr>
        <p:spPr>
          <a:xfrm>
            <a:off x="457200" y="2590800"/>
            <a:ext cx="6324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aseline="0" dirty="0" smtClean="0"/>
              <a:t> 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 hasCustomPrompt="1"/>
          </p:nvPr>
        </p:nvSpPr>
        <p:spPr>
          <a:xfrm>
            <a:off x="2399288" y="2743200"/>
            <a:ext cx="4896002" cy="2837605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38100" cmpd="sng">
            <a:solidFill>
              <a:schemeClr val="bg1"/>
            </a:solidFill>
          </a:ln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Insert picture (optional)</a:t>
            </a:r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177350" y="5891221"/>
            <a:ext cx="2062930" cy="762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fld id="{4749241A-4970-466F-A9CE-800BC82C899D}" type="slidenum">
              <a:rPr lang="en-US" sz="1600" baseline="0" smtClean="0">
                <a:latin typeface="Garamond" panose="02020404030301010803" pitchFamily="18" charset="0"/>
              </a:rPr>
              <a:pPr algn="ctr" eaLnBrk="1" latinLnBrk="0" hangingPunct="1"/>
              <a:t>‹#›</a:t>
            </a:fld>
            <a:endParaRPr kumimoji="0" lang="en-US" sz="1600" baseline="0" dirty="0">
              <a:latin typeface="Garamond" panose="02020404030301010803" pitchFamily="18" charset="0"/>
            </a:endParaRPr>
          </a:p>
        </p:txBody>
      </p:sp>
      <p:sp>
        <p:nvSpPr>
          <p:cNvPr id="16" name="Subtitle 8"/>
          <p:cNvSpPr txBox="1">
            <a:spLocks/>
          </p:cNvSpPr>
          <p:nvPr userDrawn="1"/>
        </p:nvSpPr>
        <p:spPr>
          <a:xfrm>
            <a:off x="2362200" y="5879757"/>
            <a:ext cx="6567170" cy="762000"/>
          </a:xfrm>
          <a:prstGeom prst="rect">
            <a:avLst/>
          </a:prstGeom>
          <a:solidFill>
            <a:schemeClr val="accent6"/>
          </a:solidFill>
          <a:ln>
            <a:noFill/>
            <a:rou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None/>
              <a:defRPr sz="2600" kern="1200" spc="15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None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None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0" cap="all" dirty="0" smtClean="0">
                <a:solidFill>
                  <a:srgbClr val="FFFFFF"/>
                </a:solidFill>
                <a:effectLst/>
                <a:latin typeface="Tahoma"/>
                <a:ea typeface="Arial Unicode MS"/>
                <a:cs typeface="Arial Unicode MS"/>
              </a:rPr>
              <a:t>  </a:t>
            </a:r>
            <a:endParaRPr lang="en-US" sz="1400" dirty="0"/>
          </a:p>
        </p:txBody>
      </p:sp>
      <p:sp>
        <p:nvSpPr>
          <p:cNvPr id="17" name="Date Placeholder 27"/>
          <p:cNvSpPr txBox="1">
            <a:spLocks/>
          </p:cNvSpPr>
          <p:nvPr userDrawn="1"/>
        </p:nvSpPr>
        <p:spPr>
          <a:xfrm>
            <a:off x="76200" y="6019800"/>
            <a:ext cx="2057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aseline="0" dirty="0" smtClean="0">
                <a:latin typeface="Tahoma" panose="020B0604030504040204" pitchFamily="34" charset="0"/>
              </a:rPr>
              <a:t> </a:t>
            </a:r>
            <a:endParaRPr lang="en-US" sz="1800" baseline="0" dirty="0">
              <a:latin typeface="Tahoma" panose="020B0604030504040204" pitchFamily="34" charset="0"/>
            </a:endParaRPr>
          </a:p>
        </p:txBody>
      </p:sp>
      <p:sp>
        <p:nvSpPr>
          <p:cNvPr id="13" name="Title 2"/>
          <p:cNvSpPr>
            <a:spLocks noGrp="1"/>
          </p:cNvSpPr>
          <p:nvPr>
            <p:ph type="title" hasCustomPrompt="1"/>
          </p:nvPr>
        </p:nvSpPr>
        <p:spPr>
          <a:xfrm>
            <a:off x="590550" y="1727447"/>
            <a:ext cx="7943110" cy="939553"/>
          </a:xfrm>
        </p:spPr>
        <p:txBody>
          <a:bodyPr/>
          <a:lstStyle>
            <a:lvl1pPr>
              <a:defRPr sz="4000" b="0" cap="none">
                <a:solidFill>
                  <a:schemeClr val="bg1"/>
                </a:solidFill>
                <a:latin typeface="Adobe Garamond Pro" pitchFamily="18" charset="0"/>
              </a:defRPr>
            </a:lvl1pPr>
          </a:lstStyle>
          <a:p>
            <a:r>
              <a:rPr lang="en-US" dirty="0" smtClean="0"/>
              <a:t>Click to edit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9323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1"/>
            <a:ext cx="8179292" cy="3962400"/>
          </a:xfrm>
        </p:spPr>
        <p:txBody>
          <a:bodyPr/>
          <a:lstStyle>
            <a:lvl1pPr>
              <a:defRPr sz="2800" baseline="0"/>
            </a:lvl1pPr>
            <a:lvl2pPr>
              <a:defRPr sz="2200" baseline="0"/>
            </a:lvl2pPr>
            <a:lvl3pPr>
              <a:defRPr sz="2200" baseline="0"/>
            </a:lvl3pPr>
            <a:lvl4pPr>
              <a:defRPr sz="1800" baseline="0"/>
            </a:lvl4pPr>
            <a:lvl5pPr>
              <a:defRPr sz="1800" baseline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5715000"/>
            <a:ext cx="6553200" cy="838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609600" y="393406"/>
            <a:ext cx="8609860" cy="1054394"/>
          </a:xfrm>
        </p:spPr>
        <p:txBody>
          <a:bodyPr/>
          <a:lstStyle>
            <a:lvl1pPr algn="l">
              <a:defRPr sz="2800" baseline="0">
                <a:solidFill>
                  <a:schemeClr val="accent3"/>
                </a:solidFill>
              </a:defRPr>
            </a:lvl1pPr>
          </a:lstStyle>
          <a:p>
            <a:r>
              <a:rPr lang="en-US" dirty="0" smtClean="0"/>
              <a:t>Slide title here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3919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86000" y="6172200"/>
            <a:ext cx="6476999" cy="304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 baseline="0">
                <a:solidFill>
                  <a:schemeClr val="accent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2004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86000" y="6248400"/>
            <a:ext cx="6476999" cy="304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 baseline="0">
                <a:solidFill>
                  <a:schemeClr val="accent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09800" y="5867401"/>
            <a:ext cx="6553199" cy="685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 baseline="0">
                <a:solidFill>
                  <a:schemeClr val="accent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0550" y="1524000"/>
            <a:ext cx="8198342" cy="46024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0" y="6009501"/>
            <a:ext cx="6476999" cy="4674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0550" y="304800"/>
            <a:ext cx="7943110" cy="9395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Slide title here</a:t>
            </a: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6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Slide Number Placeholder 22"/>
          <p:cNvSpPr txBox="1">
            <a:spLocks/>
          </p:cNvSpPr>
          <p:nvPr userDrawn="1"/>
        </p:nvSpPr>
        <p:spPr>
          <a:xfrm>
            <a:off x="0" y="1272222"/>
            <a:ext cx="533400" cy="244476"/>
          </a:xfrm>
          <a:prstGeom prst="rect">
            <a:avLst/>
          </a:prstGeom>
          <a:solidFill>
            <a:srgbClr val="00B0F0"/>
          </a:solidFill>
        </p:spPr>
        <p:txBody>
          <a:bodyPr vert="horz" anchor="ctr" anchorCtr="0">
            <a:normAutofit fontScale="85000" lnSpcReduction="20000"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749241A-4970-466F-A9CE-800BC82C89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 flipV="1">
            <a:off x="-10297" y="6720840"/>
            <a:ext cx="914400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052168"/>
            <a:ext cx="1199316" cy="59913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8" r:id="rId2"/>
    <p:sldLayoutId id="2147483890" r:id="rId3"/>
    <p:sldLayoutId id="2147483892" r:id="rId4"/>
    <p:sldLayoutId id="2147483893" r:id="rId5"/>
    <p:sldLayoutId id="2147483894" r:id="rId6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accent3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600" kern="1200" spc="150" baseline="0">
          <a:solidFill>
            <a:schemeClr val="tx2"/>
          </a:solidFill>
          <a:latin typeface="Garamond" panose="02020404030301010803" pitchFamily="18" charset="0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24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24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Pathways Update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6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4/14/2016	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r>
              <a:rPr lang="en-US" dirty="0" smtClean="0"/>
              <a:t>State Board of Education – HECC Joint Meeting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r>
              <a:rPr lang="en-US" dirty="0" smtClean="0"/>
              <a:t>Ben Cannon, Executive Director</a:t>
            </a:r>
            <a:endParaRPr lang="en-US" dirty="0"/>
          </a:p>
        </p:txBody>
      </p:sp>
      <p:pic>
        <p:nvPicPr>
          <p:cNvPr id="7" name="Picture 2" descr="C:\Users\hartigae\AppData\Local\Microsoft\Windows\Temporary Internet Files\Content.IE5\SDVIMMOL\MP900422590[1].jpg"/>
          <p:cNvPicPr>
            <a:picLocks noGrp="1" noChangeAspect="1" noChangeArrowheads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42" b="6542"/>
          <a:stretch>
            <a:fillRect/>
          </a:stretch>
        </p:blipFill>
        <p:spPr bwMode="auto"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470773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What steps, if any, do the boards and/or </a:t>
            </a:r>
            <a:r>
              <a:rPr lang="en-US" dirty="0" smtClean="0"/>
              <a:t>the institutions with which we work need </a:t>
            </a:r>
            <a:r>
              <a:rPr lang="en-US" dirty="0"/>
              <a:t>to take to better-align high school and college math standards, particularly in light of the newly-approved college math pathway?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questions for the boards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07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676400"/>
            <a:ext cx="8179292" cy="4648199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In 2015, HECC added flexibility to the standards for the Associate of Arts/Oregon Transfer (AAOT) degree:</a:t>
            </a:r>
          </a:p>
          <a:p>
            <a:pPr lvl="2"/>
            <a:r>
              <a:rPr lang="en-US" dirty="0" smtClean="0"/>
              <a:t>Conventional math pathway to a college degree: College Algebra (Math 111), with </a:t>
            </a:r>
            <a:r>
              <a:rPr lang="en-US" dirty="0"/>
              <a:t>Intermediate Algebra (Math 95) </a:t>
            </a:r>
            <a:r>
              <a:rPr lang="en-US" dirty="0" smtClean="0"/>
              <a:t>as a prerequisite</a:t>
            </a:r>
          </a:p>
          <a:p>
            <a:pPr lvl="2"/>
            <a:r>
              <a:rPr lang="en-US" dirty="0" smtClean="0"/>
              <a:t>Potential new math pathway to a college degree</a:t>
            </a:r>
            <a:r>
              <a:rPr lang="en-US" dirty="0"/>
              <a:t>: </a:t>
            </a:r>
            <a:r>
              <a:rPr lang="en-US" dirty="0" smtClean="0"/>
              <a:t>“Introduction to Contemporary Mathematics” </a:t>
            </a:r>
            <a:r>
              <a:rPr lang="en-US" dirty="0"/>
              <a:t>(Math </a:t>
            </a:r>
            <a:r>
              <a:rPr lang="en-US" dirty="0" smtClean="0"/>
              <a:t>105), with </a:t>
            </a:r>
            <a:r>
              <a:rPr lang="en-US" dirty="0" smtClean="0"/>
              <a:t>“Quantitative Literacy” (Math 98) as a prerequisite</a:t>
            </a:r>
          </a:p>
          <a:p>
            <a:pPr lvl="1"/>
            <a:r>
              <a:rPr lang="en-US" dirty="0" smtClean="0"/>
              <a:t>The new math pathway is probably not appropriate for students who intend to major in STEM fields.</a:t>
            </a:r>
            <a:endParaRPr lang="en-US" dirty="0" smtClean="0"/>
          </a:p>
          <a:p>
            <a:pPr lvl="1"/>
            <a:r>
              <a:rPr lang="en-US" dirty="0" smtClean="0"/>
              <a:t>If widely implemented, this shift could have a dramatic impact on student opportunity and success in math.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06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Challenge: more pathways to degree could mean more complexity in aligning standards with K-12</a:t>
            </a:r>
          </a:p>
          <a:p>
            <a:pPr lvl="1"/>
            <a:r>
              <a:rPr lang="en-US" dirty="0" smtClean="0"/>
              <a:t>K12-to-higher education math alignment efforts have focused recently on rethinking community college placement criteria to take into account Smarter Balanced scores and senior-year work.</a:t>
            </a:r>
            <a:endParaRPr lang="en-US" dirty="0"/>
          </a:p>
          <a:p>
            <a:pPr lvl="1"/>
            <a:r>
              <a:rPr lang="en-US" dirty="0" smtClean="0"/>
              <a:t>What else is necessary?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45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What steps, if any, do the boards and/or </a:t>
            </a:r>
            <a:r>
              <a:rPr lang="en-US" dirty="0" smtClean="0"/>
              <a:t>the institutions with which we work need </a:t>
            </a:r>
            <a:r>
              <a:rPr lang="en-US" dirty="0"/>
              <a:t>to take to better-align high school and college math standards, particularly in light of the newly-approved college math pathway?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questions for the boards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2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imple Content Page">
  <a:themeElements>
    <a:clrScheme name="HECC Custom 2">
      <a:dk1>
        <a:srgbClr val="595959"/>
      </a:dk1>
      <a:lt1>
        <a:sysClr val="window" lastClr="FFFFFF"/>
      </a:lt1>
      <a:dk2>
        <a:srgbClr val="595959"/>
      </a:dk2>
      <a:lt2>
        <a:srgbClr val="63C357"/>
      </a:lt2>
      <a:accent1>
        <a:srgbClr val="00E6D7"/>
      </a:accent1>
      <a:accent2>
        <a:srgbClr val="00E6D7"/>
      </a:accent2>
      <a:accent3>
        <a:srgbClr val="552503"/>
      </a:accent3>
      <a:accent4>
        <a:srgbClr val="63C357"/>
      </a:accent4>
      <a:accent5>
        <a:srgbClr val="63C357"/>
      </a:accent5>
      <a:accent6>
        <a:srgbClr val="55DAAE"/>
      </a:accent6>
      <a:hlink>
        <a:srgbClr val="00E6D7"/>
      </a:hlink>
      <a:folHlink>
        <a:srgbClr val="3BDF00"/>
      </a:folHlink>
    </a:clrScheme>
    <a:fontScheme name="Custom 2">
      <a:majorFont>
        <a:latin typeface="Tahoma"/>
        <a:ea typeface=""/>
        <a:cs typeface=""/>
      </a:majorFont>
      <a:minorFont>
        <a:latin typeface="Garamond"/>
        <a:ea typeface=""/>
        <a:cs typeface="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4000" baseline="0" dirty="0" smtClean="0">
            <a:solidFill>
              <a:schemeClr val="accent3"/>
            </a:solidFill>
            <a:effectLst/>
            <a:uFill>
              <a:solidFill>
                <a:srgbClr val="000000"/>
              </a:solidFill>
            </a:uFill>
            <a:latin typeface="Adobe Garamond Pro"/>
            <a:ea typeface="Calibri"/>
            <a:cs typeface="Calibri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Remediation_x0020_Date xmlns="ec60daf9-795a-4040-9785-6b9d8ae581da">2020-07-18T10:38:02+00:00</Remediation_x0020_Date>
    <Priority xmlns="ec60daf9-795a-4040-9785-6b9d8ae581da">New</Priority>
    <Estimated_x0020_Creation_x0020_Date xmlns="ec60daf9-795a-4040-9785-6b9d8ae581da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F345F31F18E44680D1011C5E8A15A0" ma:contentTypeVersion="6" ma:contentTypeDescription="Create a new document." ma:contentTypeScope="" ma:versionID="d6fb99deb2dc95688930dc2652d35da3">
  <xsd:schema xmlns:xsd="http://www.w3.org/2001/XMLSchema" xmlns:xs="http://www.w3.org/2001/XMLSchema" xmlns:p="http://schemas.microsoft.com/office/2006/metadata/properties" xmlns:ns1="http://schemas.microsoft.com/sharepoint/v3" xmlns:ns2="ec60daf9-795a-4040-9785-6b9d8ae581da" targetNamespace="http://schemas.microsoft.com/office/2006/metadata/properties" ma:root="true" ma:fieldsID="cb1c7d4551c6d7fd7a9b7e90f8482228" ns1:_="" ns2:_="">
    <xsd:import namespace="http://schemas.microsoft.com/sharepoint/v3"/>
    <xsd:import namespace="ec60daf9-795a-4040-9785-6b9d8ae581da"/>
    <xsd:element name="properties">
      <xsd:complexType>
        <xsd:sequence>
          <xsd:element name="documentManagement">
            <xsd:complexType>
              <xsd:all>
                <xsd:element ref="ns2:Estimated_x0020_Creation_x0020_Date" minOccurs="0"/>
                <xsd:element ref="ns2:Remediation_x0020_Date" minOccurs="0"/>
                <xsd:element ref="ns1:PublishingStartDate" minOccurs="0"/>
                <xsd:element ref="ns1:PublishingExpirationDate" minOccurs="0"/>
                <xsd:element ref="ns2:Prior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6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7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60daf9-795a-4040-9785-6b9d8ae581da" elementFormDefault="qualified">
    <xsd:import namespace="http://schemas.microsoft.com/office/2006/documentManagement/types"/>
    <xsd:import namespace="http://schemas.microsoft.com/office/infopath/2007/PartnerControls"/>
    <xsd:element name="Estimated_x0020_Creation_x0020_Date" ma:index="2" nillable="true" ma:displayName="Estimated Creation Date" ma:format="DateOnly" ma:internalName="Estimated_x0020_Creation_x0020_Date0" ma:readOnly="false">
      <xsd:simpleType>
        <xsd:restriction base="dms:DateTime"/>
      </xsd:simpleType>
    </xsd:element>
    <xsd:element name="Remediation_x0020_Date" ma:index="3" nillable="true" ma:displayName="Remediation Date" ma:default="[today]" ma:format="DateOnly" ma:internalName="Remediation_x0020_Date0" ma:readOnly="false">
      <xsd:simpleType>
        <xsd:restriction base="dms:DateTime"/>
      </xsd:simpleType>
    </xsd:element>
    <xsd:element name="Priority" ma:index="8" nillable="true" ma:displayName="Priority" ma:default="New" ma:description="What Priority Level Is This Document?" ma:format="RadioButtons" ma:internalName="Priority0" ma:readOnly="false">
      <xsd:simpleType>
        <xsd:restriction base="dms:Choice">
          <xsd:enumeration value="New"/>
          <xsd:enumeration value="Legacy"/>
          <xsd:enumeration value="Tier 1"/>
          <xsd:enumeration value="Tier 2"/>
          <xsd:enumeration value="Tier 3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9958756-8370-4426-A746-0EEFD0B25A38}"/>
</file>

<file path=customXml/itemProps2.xml><?xml version="1.0" encoding="utf-8"?>
<ds:datastoreItem xmlns:ds="http://schemas.openxmlformats.org/officeDocument/2006/customXml" ds:itemID="{13DD4782-4EB8-462E-B380-B81A97FC21CE}"/>
</file>

<file path=customXml/itemProps3.xml><?xml version="1.0" encoding="utf-8"?>
<ds:datastoreItem xmlns:ds="http://schemas.openxmlformats.org/officeDocument/2006/customXml" ds:itemID="{DBB9E9EE-40CD-4C30-8FEC-8DAC1BE1E0EE}"/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797</TotalTime>
  <Words>271</Words>
  <Application>Microsoft Office PowerPoint</Application>
  <PresentationFormat>On-screen Show (4:3)</PresentationFormat>
  <Paragraphs>20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 Unicode MS</vt:lpstr>
      <vt:lpstr>Adobe Garamond Pro</vt:lpstr>
      <vt:lpstr>Calibri</vt:lpstr>
      <vt:lpstr>Garamond</vt:lpstr>
      <vt:lpstr>Tahoma</vt:lpstr>
      <vt:lpstr>Wingdings</vt:lpstr>
      <vt:lpstr>Wingdings 2</vt:lpstr>
      <vt:lpstr>Simple Content Page</vt:lpstr>
      <vt:lpstr>Math Pathways Update</vt:lpstr>
      <vt:lpstr>Key questions for the boards</vt:lpstr>
      <vt:lpstr>background</vt:lpstr>
      <vt:lpstr>Background</vt:lpstr>
      <vt:lpstr>Key questions for the boards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HARTIGAN Endi - HECC</dc:creator>
  <cp:lastModifiedBy>Ben Cannon</cp:lastModifiedBy>
  <cp:revision>59</cp:revision>
  <dcterms:created xsi:type="dcterms:W3CDTF">2014-11-25T21:24:03Z</dcterms:created>
  <dcterms:modified xsi:type="dcterms:W3CDTF">2016-04-14T04:21:19Z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0x0101005EF345F31F18E44680D1011C5E8A15A0</vt:lpwstr>
  </property>
  <property fmtid="{D5CDD505-2E9C-101B-9397-08002B2CF9AE}" pid="5" name="Priority">
    <vt:lpwstr>New</vt:lpwstr>
  </property>
</Properties>
</file>