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7" r:id="rId2"/>
    <p:sldId id="446" r:id="rId3"/>
    <p:sldId id="468" r:id="rId4"/>
    <p:sldId id="475" r:id="rId5"/>
    <p:sldId id="473" r:id="rId6"/>
    <p:sldId id="476" r:id="rId7"/>
    <p:sldId id="4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586417-7056-47C7-8B5F-29685C97D211}">
          <p14:sldIdLst>
            <p14:sldId id="277"/>
            <p14:sldId id="446"/>
            <p14:sldId id="468"/>
            <p14:sldId id="475"/>
            <p14:sldId id="473"/>
            <p14:sldId id="476"/>
            <p14:sldId id="457"/>
          </p14:sldIdLst>
        </p14:section>
        <p14:section name="Untitled Section" id="{92ADE30E-103C-4F36-8DC1-BFC71187B4FD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wyn Bachtle" initials="" lastIdx="7" clrIdx="0"/>
  <p:cmAuthor id="1" name="BACHTLE Gwyn - ELD" initials="BG-E" lastIdx="2" clrIdx="1"/>
  <p:cmAuthor id="2" name="MANNING Annie - ELD" initials="MA-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4" autoAdjust="0"/>
    <p:restoredTop sz="92720" autoAdjust="0"/>
  </p:normalViewPr>
  <p:slideViewPr>
    <p:cSldViewPr>
      <p:cViewPr>
        <p:scale>
          <a:sx n="100" d="100"/>
          <a:sy n="100" d="100"/>
        </p:scale>
        <p:origin x="-248" y="1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529759-27FB-4B8D-B28F-C9F12783E70F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B527CD-AECA-4DE5-A547-DEA40B41F818}">
      <dgm:prSet phldrT="[Text]" custT="1"/>
      <dgm:spPr>
        <a:xfrm>
          <a:off x="2829817" y="1001017"/>
          <a:ext cx="2493764" cy="2493764"/>
        </a:xfr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Eligible for Mixed Delivery Funding</a:t>
          </a:r>
        </a:p>
      </dgm:t>
    </dgm:pt>
    <dgm:pt modelId="{A5EFA8F3-66F3-4318-9F42-1C6F3FFDD5FA}" type="parTrans" cxnId="{CA027489-8B59-4098-8513-BE2D7CDF48AB}">
      <dgm:prSet/>
      <dgm:spPr/>
      <dgm:t>
        <a:bodyPr/>
        <a:lstStyle/>
        <a:p>
          <a:endParaRPr lang="en-US"/>
        </a:p>
      </dgm:t>
    </dgm:pt>
    <dgm:pt modelId="{207E60E7-D7FE-4D54-A27D-A090FB962795}" type="sibTrans" cxnId="{CA027489-8B59-4098-8513-BE2D7CDF48AB}">
      <dgm:prSet/>
      <dgm:spPr/>
      <dgm:t>
        <a:bodyPr/>
        <a:lstStyle/>
        <a:p>
          <a:endParaRPr lang="en-US"/>
        </a:p>
      </dgm:t>
    </dgm:pt>
    <dgm:pt modelId="{2B7A4B03-4CC0-457B-80FB-650CE58A3D31}">
      <dgm:prSet phldrT="[Text]"/>
      <dgm:spPr>
        <a:xfrm>
          <a:off x="3453258" y="445"/>
          <a:ext cx="1246882" cy="1246882"/>
        </a:xfrm>
        <a:solidFill>
          <a:srgbClr val="9BBB59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Head Start/OPK</a:t>
          </a:r>
        </a:p>
      </dgm:t>
    </dgm:pt>
    <dgm:pt modelId="{F9997612-53EC-467D-8A25-18666430A913}" type="parTrans" cxnId="{7242FBEB-069E-4F31-92E4-0FC0FEE8127E}">
      <dgm:prSet/>
      <dgm:spPr/>
      <dgm:t>
        <a:bodyPr/>
        <a:lstStyle/>
        <a:p>
          <a:endParaRPr lang="en-US"/>
        </a:p>
      </dgm:t>
    </dgm:pt>
    <dgm:pt modelId="{E56F6E16-FB65-49E2-AFBD-933002E7E3DA}" type="sibTrans" cxnId="{7242FBEB-069E-4F31-92E4-0FC0FEE8127E}">
      <dgm:prSet/>
      <dgm:spPr/>
      <dgm:t>
        <a:bodyPr/>
        <a:lstStyle/>
        <a:p>
          <a:endParaRPr lang="en-US"/>
        </a:p>
      </dgm:t>
    </dgm:pt>
    <dgm:pt modelId="{B95C9183-A5FD-4815-B7BE-5463A5988713}">
      <dgm:prSet phldrT="[Text]"/>
      <dgm:spPr>
        <a:xfrm>
          <a:off x="4601610" y="476107"/>
          <a:ext cx="1246882" cy="1246882"/>
        </a:xfr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Relief Nursery</a:t>
          </a:r>
        </a:p>
      </dgm:t>
    </dgm:pt>
    <dgm:pt modelId="{EE94215D-8A64-4F43-ACCE-E3AFD2D8F0CD}" type="parTrans" cxnId="{7489EA7D-7DD4-42E6-8E11-36039EDE0DD0}">
      <dgm:prSet/>
      <dgm:spPr/>
      <dgm:t>
        <a:bodyPr/>
        <a:lstStyle/>
        <a:p>
          <a:endParaRPr lang="en-US"/>
        </a:p>
      </dgm:t>
    </dgm:pt>
    <dgm:pt modelId="{EDE765AF-FD6B-4766-8A7C-A111C8C3578A}" type="sibTrans" cxnId="{7489EA7D-7DD4-42E6-8E11-36039EDE0DD0}">
      <dgm:prSet/>
      <dgm:spPr/>
      <dgm:t>
        <a:bodyPr/>
        <a:lstStyle/>
        <a:p>
          <a:endParaRPr lang="en-US"/>
        </a:p>
      </dgm:t>
    </dgm:pt>
    <dgm:pt modelId="{119E9086-FA7E-4114-B434-868A722D86BF}">
      <dgm:prSet phldrT="[Text]"/>
      <dgm:spPr>
        <a:xfrm>
          <a:off x="5077272" y="1624458"/>
          <a:ext cx="1246882" cy="1246882"/>
        </a:xfr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Public Charter School</a:t>
          </a:r>
        </a:p>
      </dgm:t>
    </dgm:pt>
    <dgm:pt modelId="{C61C035F-758D-4EA3-A350-1952D2B43990}" type="parTrans" cxnId="{B45D8369-E0F0-4C61-98E8-537BFB9BA47F}">
      <dgm:prSet/>
      <dgm:spPr/>
      <dgm:t>
        <a:bodyPr/>
        <a:lstStyle/>
        <a:p>
          <a:endParaRPr lang="en-US"/>
        </a:p>
      </dgm:t>
    </dgm:pt>
    <dgm:pt modelId="{4F83587E-8DAC-476F-ABF2-1938A7BD1C56}" type="sibTrans" cxnId="{B45D8369-E0F0-4C61-98E8-537BFB9BA47F}">
      <dgm:prSet/>
      <dgm:spPr/>
      <dgm:t>
        <a:bodyPr/>
        <a:lstStyle/>
        <a:p>
          <a:endParaRPr lang="en-US"/>
        </a:p>
      </dgm:t>
    </dgm:pt>
    <dgm:pt modelId="{FBBA1053-5C8D-4BF5-B5BF-021FDE639008}">
      <dgm:prSet phldrT="[Text]"/>
      <dgm:spPr>
        <a:xfrm>
          <a:off x="4601610" y="2772810"/>
          <a:ext cx="1246882" cy="1246882"/>
        </a:xfr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Childcare Provider</a:t>
          </a:r>
        </a:p>
      </dgm:t>
    </dgm:pt>
    <dgm:pt modelId="{CB4F8605-E795-4001-93A8-E55227164CBF}" type="parTrans" cxnId="{6CF36EC8-1CC3-4791-9EA0-90052B6420A2}">
      <dgm:prSet/>
      <dgm:spPr/>
      <dgm:t>
        <a:bodyPr/>
        <a:lstStyle/>
        <a:p>
          <a:endParaRPr lang="en-US"/>
        </a:p>
      </dgm:t>
    </dgm:pt>
    <dgm:pt modelId="{561E44AC-3781-428C-BCDD-8EF1586931C8}" type="sibTrans" cxnId="{6CF36EC8-1CC3-4791-9EA0-90052B6420A2}">
      <dgm:prSet/>
      <dgm:spPr/>
      <dgm:t>
        <a:bodyPr/>
        <a:lstStyle/>
        <a:p>
          <a:endParaRPr lang="en-US"/>
        </a:p>
      </dgm:t>
    </dgm:pt>
    <dgm:pt modelId="{FDD64422-497E-4103-A2F1-970ACD522B53}">
      <dgm:prSet/>
      <dgm:spPr>
        <a:xfrm>
          <a:off x="3453258" y="3248472"/>
          <a:ext cx="1246882" cy="1246882"/>
        </a:xfr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Private Preschool</a:t>
          </a:r>
        </a:p>
      </dgm:t>
    </dgm:pt>
    <dgm:pt modelId="{F8704DB3-5BF8-4AAB-B862-0E2915DE52F7}" type="parTrans" cxnId="{C6082EE2-C3F9-4648-8CD5-26C3257937F6}">
      <dgm:prSet/>
      <dgm:spPr/>
      <dgm:t>
        <a:bodyPr/>
        <a:lstStyle/>
        <a:p>
          <a:endParaRPr lang="en-US"/>
        </a:p>
      </dgm:t>
    </dgm:pt>
    <dgm:pt modelId="{CE538943-79D6-46E9-BE85-CA037969EE4C}" type="sibTrans" cxnId="{C6082EE2-C3F9-4648-8CD5-26C3257937F6}">
      <dgm:prSet/>
      <dgm:spPr/>
      <dgm:t>
        <a:bodyPr/>
        <a:lstStyle/>
        <a:p>
          <a:endParaRPr lang="en-US"/>
        </a:p>
      </dgm:t>
    </dgm:pt>
    <dgm:pt modelId="{EEB84A47-6482-4585-9FD9-BE903D918BC4}">
      <dgm:prSet/>
      <dgm:spPr>
        <a:xfrm>
          <a:off x="2304907" y="476107"/>
          <a:ext cx="1246882" cy="1246882"/>
        </a:xfr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Education Service District</a:t>
          </a:r>
        </a:p>
      </dgm:t>
    </dgm:pt>
    <dgm:pt modelId="{D36C5566-FCE4-4F27-BF73-6F930D1F4157}" type="parTrans" cxnId="{E401FABD-D952-4B0A-AC53-18805C35F8F4}">
      <dgm:prSet/>
      <dgm:spPr/>
      <dgm:t>
        <a:bodyPr/>
        <a:lstStyle/>
        <a:p>
          <a:endParaRPr lang="en-US"/>
        </a:p>
      </dgm:t>
    </dgm:pt>
    <dgm:pt modelId="{52F3F0A1-168C-4D45-B0CB-4C45763EFA38}" type="sibTrans" cxnId="{E401FABD-D952-4B0A-AC53-18805C35F8F4}">
      <dgm:prSet/>
      <dgm:spPr/>
      <dgm:t>
        <a:bodyPr/>
        <a:lstStyle/>
        <a:p>
          <a:endParaRPr lang="en-US"/>
        </a:p>
      </dgm:t>
    </dgm:pt>
    <dgm:pt modelId="{AD70E655-B815-49CF-A176-DF3495A4D1BE}">
      <dgm:prSet/>
      <dgm:spPr>
        <a:xfrm>
          <a:off x="2304907" y="2772810"/>
          <a:ext cx="1246882" cy="1246882"/>
        </a:xfrm>
        <a:solidFill>
          <a:srgbClr val="9BBB59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Public School</a:t>
          </a:r>
        </a:p>
      </dgm:t>
    </dgm:pt>
    <dgm:pt modelId="{07DA1E43-1FF5-4217-9C32-FC97C260D1BD}" type="parTrans" cxnId="{C31FAEEA-B7F5-455F-BA41-8DBE3880C925}">
      <dgm:prSet/>
      <dgm:spPr/>
      <dgm:t>
        <a:bodyPr/>
        <a:lstStyle/>
        <a:p>
          <a:endParaRPr lang="en-US"/>
        </a:p>
      </dgm:t>
    </dgm:pt>
    <dgm:pt modelId="{764DDB23-231A-4843-B166-68E77F4EAA7B}" type="sibTrans" cxnId="{C31FAEEA-B7F5-455F-BA41-8DBE3880C925}">
      <dgm:prSet/>
      <dgm:spPr/>
      <dgm:t>
        <a:bodyPr/>
        <a:lstStyle/>
        <a:p>
          <a:endParaRPr lang="en-US"/>
        </a:p>
      </dgm:t>
    </dgm:pt>
    <dgm:pt modelId="{8F466306-C051-45A1-A960-64EF90E7EEF7}">
      <dgm:prSet/>
      <dgm:spPr>
        <a:xfrm>
          <a:off x="1829245" y="1624458"/>
          <a:ext cx="1246882" cy="1246882"/>
        </a:xfr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Commmunity Based Organization</a:t>
          </a:r>
        </a:p>
      </dgm:t>
    </dgm:pt>
    <dgm:pt modelId="{E782D71B-D3FA-4ADB-97C7-9ADCD05931CC}" type="parTrans" cxnId="{99BF3DEC-D433-4471-9068-9F953A81039C}">
      <dgm:prSet/>
      <dgm:spPr/>
      <dgm:t>
        <a:bodyPr/>
        <a:lstStyle/>
        <a:p>
          <a:endParaRPr lang="en-US"/>
        </a:p>
      </dgm:t>
    </dgm:pt>
    <dgm:pt modelId="{0C429589-F002-410B-B228-BF8E98ACC24E}" type="sibTrans" cxnId="{99BF3DEC-D433-4471-9068-9F953A81039C}">
      <dgm:prSet/>
      <dgm:spPr/>
      <dgm:t>
        <a:bodyPr/>
        <a:lstStyle/>
        <a:p>
          <a:endParaRPr lang="en-US"/>
        </a:p>
      </dgm:t>
    </dgm:pt>
    <dgm:pt modelId="{DE06F0FC-3D2A-4D90-9142-4C425CDF524D}" type="pres">
      <dgm:prSet presAssocID="{81529759-27FB-4B8D-B28F-C9F12783E7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586064-9888-4419-A425-34032E74B3A0}" type="pres">
      <dgm:prSet presAssocID="{81529759-27FB-4B8D-B28F-C9F12783E70F}" presName="radial" presStyleCnt="0">
        <dgm:presLayoutVars>
          <dgm:animLvl val="ctr"/>
        </dgm:presLayoutVars>
      </dgm:prSet>
      <dgm:spPr/>
    </dgm:pt>
    <dgm:pt modelId="{A3519107-6CFA-405C-A0E4-4FDADD5835B9}" type="pres">
      <dgm:prSet presAssocID="{35B527CD-AECA-4DE5-A547-DEA40B41F818}" presName="centerShape" presStyleLbl="vennNode1" presStyleIdx="0" presStyleCnt="9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A18CA81-57CA-45CB-9399-78EAD427F3EA}" type="pres">
      <dgm:prSet presAssocID="{2B7A4B03-4CC0-457B-80FB-650CE58A3D31}" presName="node" presStyleLbl="vennNode1" presStyleIdx="1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F93686B-8FC7-41A6-B71D-D7366DB1BAC7}" type="pres">
      <dgm:prSet presAssocID="{B95C9183-A5FD-4815-B7BE-5463A5988713}" presName="node" presStyleLbl="vennNode1" presStyleIdx="2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6916E34-775B-4312-9EF9-29B888E606F0}" type="pres">
      <dgm:prSet presAssocID="{119E9086-FA7E-4114-B434-868A722D86BF}" presName="node" presStyleLbl="vennNode1" presStyleIdx="3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ECABA24-B7A3-4D11-A7FB-A115D544EB2C}" type="pres">
      <dgm:prSet presAssocID="{FBBA1053-5C8D-4BF5-B5BF-021FDE639008}" presName="node" presStyleLbl="vennNode1" presStyleIdx="4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34DE161A-BFB5-4F33-9842-597D66F96A18}" type="pres">
      <dgm:prSet presAssocID="{FDD64422-497E-4103-A2F1-970ACD522B53}" presName="node" presStyleLbl="vennNode1" presStyleIdx="5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CC3338E-9E81-4FB6-B180-6722CCBDFA66}" type="pres">
      <dgm:prSet presAssocID="{AD70E655-B815-49CF-A176-DF3495A4D1BE}" presName="node" presStyleLbl="vennNode1" presStyleIdx="6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2724DA9-56D4-43DB-A21F-6D6F4CEEDFFC}" type="pres">
      <dgm:prSet presAssocID="{8F466306-C051-45A1-A960-64EF90E7EEF7}" presName="node" presStyleLbl="vennNode1" presStyleIdx="7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B7EF4D9-BE56-4BE7-A823-6865E53C1448}" type="pres">
      <dgm:prSet presAssocID="{EEB84A47-6482-4585-9FD9-BE903D918BC4}" presName="node" presStyleLbl="vennNode1" presStyleIdx="8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C6082EE2-C3F9-4648-8CD5-26C3257937F6}" srcId="{35B527CD-AECA-4DE5-A547-DEA40B41F818}" destId="{FDD64422-497E-4103-A2F1-970ACD522B53}" srcOrd="4" destOrd="0" parTransId="{F8704DB3-5BF8-4AAB-B862-0E2915DE52F7}" sibTransId="{CE538943-79D6-46E9-BE85-CA037969EE4C}"/>
    <dgm:cxn modelId="{6CF36EC8-1CC3-4791-9EA0-90052B6420A2}" srcId="{35B527CD-AECA-4DE5-A547-DEA40B41F818}" destId="{FBBA1053-5C8D-4BF5-B5BF-021FDE639008}" srcOrd="3" destOrd="0" parTransId="{CB4F8605-E795-4001-93A8-E55227164CBF}" sibTransId="{561E44AC-3781-428C-BCDD-8EF1586931C8}"/>
    <dgm:cxn modelId="{7489EA7D-7DD4-42E6-8E11-36039EDE0DD0}" srcId="{35B527CD-AECA-4DE5-A547-DEA40B41F818}" destId="{B95C9183-A5FD-4815-B7BE-5463A5988713}" srcOrd="1" destOrd="0" parTransId="{EE94215D-8A64-4F43-ACCE-E3AFD2D8F0CD}" sibTransId="{EDE765AF-FD6B-4766-8A7C-A111C8C3578A}"/>
    <dgm:cxn modelId="{E68D763D-21C9-448B-9D63-3CC662DFF94C}" type="presOf" srcId="{B95C9183-A5FD-4815-B7BE-5463A5988713}" destId="{0F93686B-8FC7-41A6-B71D-D7366DB1BAC7}" srcOrd="0" destOrd="0" presId="urn:microsoft.com/office/officeart/2005/8/layout/radial3"/>
    <dgm:cxn modelId="{EDBA507C-C20D-4898-BF2F-3521895B0093}" type="presOf" srcId="{81529759-27FB-4B8D-B28F-C9F12783E70F}" destId="{DE06F0FC-3D2A-4D90-9142-4C425CDF524D}" srcOrd="0" destOrd="0" presId="urn:microsoft.com/office/officeart/2005/8/layout/radial3"/>
    <dgm:cxn modelId="{2B0440D6-6500-4555-AC38-A88A642F173C}" type="presOf" srcId="{FBBA1053-5C8D-4BF5-B5BF-021FDE639008}" destId="{CECABA24-B7A3-4D11-A7FB-A115D544EB2C}" srcOrd="0" destOrd="0" presId="urn:microsoft.com/office/officeart/2005/8/layout/radial3"/>
    <dgm:cxn modelId="{36634D23-7844-4DFD-B4C7-ABF0A37D8665}" type="presOf" srcId="{119E9086-FA7E-4114-B434-868A722D86BF}" destId="{16916E34-775B-4312-9EF9-29B888E606F0}" srcOrd="0" destOrd="0" presId="urn:microsoft.com/office/officeart/2005/8/layout/radial3"/>
    <dgm:cxn modelId="{CA027489-8B59-4098-8513-BE2D7CDF48AB}" srcId="{81529759-27FB-4B8D-B28F-C9F12783E70F}" destId="{35B527CD-AECA-4DE5-A547-DEA40B41F818}" srcOrd="0" destOrd="0" parTransId="{A5EFA8F3-66F3-4318-9F42-1C6F3FFDD5FA}" sibTransId="{207E60E7-D7FE-4D54-A27D-A090FB962795}"/>
    <dgm:cxn modelId="{E401FABD-D952-4B0A-AC53-18805C35F8F4}" srcId="{35B527CD-AECA-4DE5-A547-DEA40B41F818}" destId="{EEB84A47-6482-4585-9FD9-BE903D918BC4}" srcOrd="7" destOrd="0" parTransId="{D36C5566-FCE4-4F27-BF73-6F930D1F4157}" sibTransId="{52F3F0A1-168C-4D45-B0CB-4C45763EFA38}"/>
    <dgm:cxn modelId="{DCD8A4AA-1110-4940-A0ED-0F62C321C2BE}" type="presOf" srcId="{FDD64422-497E-4103-A2F1-970ACD522B53}" destId="{34DE161A-BFB5-4F33-9842-597D66F96A18}" srcOrd="0" destOrd="0" presId="urn:microsoft.com/office/officeart/2005/8/layout/radial3"/>
    <dgm:cxn modelId="{B45D8369-E0F0-4C61-98E8-537BFB9BA47F}" srcId="{35B527CD-AECA-4DE5-A547-DEA40B41F818}" destId="{119E9086-FA7E-4114-B434-868A722D86BF}" srcOrd="2" destOrd="0" parTransId="{C61C035F-758D-4EA3-A350-1952D2B43990}" sibTransId="{4F83587E-8DAC-476F-ABF2-1938A7BD1C56}"/>
    <dgm:cxn modelId="{0C20CAE0-47C1-4106-8BF5-EE60DDA402E0}" type="presOf" srcId="{EEB84A47-6482-4585-9FD9-BE903D918BC4}" destId="{9B7EF4D9-BE56-4BE7-A823-6865E53C1448}" srcOrd="0" destOrd="0" presId="urn:microsoft.com/office/officeart/2005/8/layout/radial3"/>
    <dgm:cxn modelId="{B001A57E-7CFB-4A36-B455-EF06A4A22125}" type="presOf" srcId="{AD70E655-B815-49CF-A176-DF3495A4D1BE}" destId="{ACC3338E-9E81-4FB6-B180-6722CCBDFA66}" srcOrd="0" destOrd="0" presId="urn:microsoft.com/office/officeart/2005/8/layout/radial3"/>
    <dgm:cxn modelId="{7242FBEB-069E-4F31-92E4-0FC0FEE8127E}" srcId="{35B527CD-AECA-4DE5-A547-DEA40B41F818}" destId="{2B7A4B03-4CC0-457B-80FB-650CE58A3D31}" srcOrd="0" destOrd="0" parTransId="{F9997612-53EC-467D-8A25-18666430A913}" sibTransId="{E56F6E16-FB65-49E2-AFBD-933002E7E3DA}"/>
    <dgm:cxn modelId="{E4991EE5-6CDD-4E9A-851E-6BF992932F8D}" type="presOf" srcId="{35B527CD-AECA-4DE5-A547-DEA40B41F818}" destId="{A3519107-6CFA-405C-A0E4-4FDADD5835B9}" srcOrd="0" destOrd="0" presId="urn:microsoft.com/office/officeart/2005/8/layout/radial3"/>
    <dgm:cxn modelId="{131311E6-AAEF-4C2C-8FE1-E76FDF367BA5}" type="presOf" srcId="{2B7A4B03-4CC0-457B-80FB-650CE58A3D31}" destId="{6A18CA81-57CA-45CB-9399-78EAD427F3EA}" srcOrd="0" destOrd="0" presId="urn:microsoft.com/office/officeart/2005/8/layout/radial3"/>
    <dgm:cxn modelId="{9FE7FCF2-06B0-483B-8050-D027843DEF43}" type="presOf" srcId="{8F466306-C051-45A1-A960-64EF90E7EEF7}" destId="{B2724DA9-56D4-43DB-A21F-6D6F4CEEDFFC}" srcOrd="0" destOrd="0" presId="urn:microsoft.com/office/officeart/2005/8/layout/radial3"/>
    <dgm:cxn modelId="{C31FAEEA-B7F5-455F-BA41-8DBE3880C925}" srcId="{35B527CD-AECA-4DE5-A547-DEA40B41F818}" destId="{AD70E655-B815-49CF-A176-DF3495A4D1BE}" srcOrd="5" destOrd="0" parTransId="{07DA1E43-1FF5-4217-9C32-FC97C260D1BD}" sibTransId="{764DDB23-231A-4843-B166-68E77F4EAA7B}"/>
    <dgm:cxn modelId="{99BF3DEC-D433-4471-9068-9F953A81039C}" srcId="{35B527CD-AECA-4DE5-A547-DEA40B41F818}" destId="{8F466306-C051-45A1-A960-64EF90E7EEF7}" srcOrd="6" destOrd="0" parTransId="{E782D71B-D3FA-4ADB-97C7-9ADCD05931CC}" sibTransId="{0C429589-F002-410B-B228-BF8E98ACC24E}"/>
    <dgm:cxn modelId="{A5155EB0-B811-485B-A353-8DAEB1EE407C}" type="presParOf" srcId="{DE06F0FC-3D2A-4D90-9142-4C425CDF524D}" destId="{5C586064-9888-4419-A425-34032E74B3A0}" srcOrd="0" destOrd="0" presId="urn:microsoft.com/office/officeart/2005/8/layout/radial3"/>
    <dgm:cxn modelId="{8993155F-31B0-43C8-9B89-03E0E5DDCE44}" type="presParOf" srcId="{5C586064-9888-4419-A425-34032E74B3A0}" destId="{A3519107-6CFA-405C-A0E4-4FDADD5835B9}" srcOrd="0" destOrd="0" presId="urn:microsoft.com/office/officeart/2005/8/layout/radial3"/>
    <dgm:cxn modelId="{C65EC2DD-F011-40F8-B1CE-D897DF145593}" type="presParOf" srcId="{5C586064-9888-4419-A425-34032E74B3A0}" destId="{6A18CA81-57CA-45CB-9399-78EAD427F3EA}" srcOrd="1" destOrd="0" presId="urn:microsoft.com/office/officeart/2005/8/layout/radial3"/>
    <dgm:cxn modelId="{D111ED7C-6EA4-46E1-8077-DB8909EAED7D}" type="presParOf" srcId="{5C586064-9888-4419-A425-34032E74B3A0}" destId="{0F93686B-8FC7-41A6-B71D-D7366DB1BAC7}" srcOrd="2" destOrd="0" presId="urn:microsoft.com/office/officeart/2005/8/layout/radial3"/>
    <dgm:cxn modelId="{8A14E51E-C3AF-4003-9D8D-01F8823022CF}" type="presParOf" srcId="{5C586064-9888-4419-A425-34032E74B3A0}" destId="{16916E34-775B-4312-9EF9-29B888E606F0}" srcOrd="3" destOrd="0" presId="urn:microsoft.com/office/officeart/2005/8/layout/radial3"/>
    <dgm:cxn modelId="{9CD18BCC-F1A8-4709-BE44-EFD907120773}" type="presParOf" srcId="{5C586064-9888-4419-A425-34032E74B3A0}" destId="{CECABA24-B7A3-4D11-A7FB-A115D544EB2C}" srcOrd="4" destOrd="0" presId="urn:microsoft.com/office/officeart/2005/8/layout/radial3"/>
    <dgm:cxn modelId="{A05634D8-3D24-4D82-B002-17CB8831D53C}" type="presParOf" srcId="{5C586064-9888-4419-A425-34032E74B3A0}" destId="{34DE161A-BFB5-4F33-9842-597D66F96A18}" srcOrd="5" destOrd="0" presId="urn:microsoft.com/office/officeart/2005/8/layout/radial3"/>
    <dgm:cxn modelId="{C1D58878-3157-4DAD-BC32-691EA2C62024}" type="presParOf" srcId="{5C586064-9888-4419-A425-34032E74B3A0}" destId="{ACC3338E-9E81-4FB6-B180-6722CCBDFA66}" srcOrd="6" destOrd="0" presId="urn:microsoft.com/office/officeart/2005/8/layout/radial3"/>
    <dgm:cxn modelId="{B7269715-4622-43FE-B4A9-079986744FB9}" type="presParOf" srcId="{5C586064-9888-4419-A425-34032E74B3A0}" destId="{B2724DA9-56D4-43DB-A21F-6D6F4CEEDFFC}" srcOrd="7" destOrd="0" presId="urn:microsoft.com/office/officeart/2005/8/layout/radial3"/>
    <dgm:cxn modelId="{BAC7446D-E9F3-4013-9AAD-4BA5F87D24AE}" type="presParOf" srcId="{5C586064-9888-4419-A425-34032E74B3A0}" destId="{9B7EF4D9-BE56-4BE7-A823-6865E53C1448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19107-6CFA-405C-A0E4-4FDADD5835B9}">
      <dsp:nvSpPr>
        <dsp:cNvPr id="0" name=""/>
        <dsp:cNvSpPr/>
      </dsp:nvSpPr>
      <dsp:spPr>
        <a:xfrm>
          <a:off x="2829817" y="1001017"/>
          <a:ext cx="2493764" cy="2493764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Eligible for Mixed Delivery Funding</a:t>
          </a:r>
        </a:p>
      </dsp:txBody>
      <dsp:txXfrm>
        <a:off x="3195020" y="1366220"/>
        <a:ext cx="1763358" cy="1763358"/>
      </dsp:txXfrm>
    </dsp:sp>
    <dsp:sp modelId="{6A18CA81-57CA-45CB-9399-78EAD427F3EA}">
      <dsp:nvSpPr>
        <dsp:cNvPr id="0" name=""/>
        <dsp:cNvSpPr/>
      </dsp:nvSpPr>
      <dsp:spPr>
        <a:xfrm>
          <a:off x="3453258" y="445"/>
          <a:ext cx="1246882" cy="1246882"/>
        </a:xfrm>
        <a:prstGeom prst="ellipse">
          <a:avLst/>
        </a:prstGeom>
        <a:solidFill>
          <a:srgbClr val="9BBB59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Head Start/OPK</a:t>
          </a:r>
        </a:p>
      </dsp:txBody>
      <dsp:txXfrm>
        <a:off x="3635860" y="183047"/>
        <a:ext cx="881678" cy="881678"/>
      </dsp:txXfrm>
    </dsp:sp>
    <dsp:sp modelId="{0F93686B-8FC7-41A6-B71D-D7366DB1BAC7}">
      <dsp:nvSpPr>
        <dsp:cNvPr id="0" name=""/>
        <dsp:cNvSpPr/>
      </dsp:nvSpPr>
      <dsp:spPr>
        <a:xfrm>
          <a:off x="4601610" y="476107"/>
          <a:ext cx="1246882" cy="1246882"/>
        </a:xfrm>
        <a:prstGeom prst="ellipse">
          <a:avLst/>
        </a:prstGeo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Relief Nursery</a:t>
          </a:r>
        </a:p>
      </dsp:txBody>
      <dsp:txXfrm>
        <a:off x="4784212" y="658709"/>
        <a:ext cx="881678" cy="881678"/>
      </dsp:txXfrm>
    </dsp:sp>
    <dsp:sp modelId="{16916E34-775B-4312-9EF9-29B888E606F0}">
      <dsp:nvSpPr>
        <dsp:cNvPr id="0" name=""/>
        <dsp:cNvSpPr/>
      </dsp:nvSpPr>
      <dsp:spPr>
        <a:xfrm>
          <a:off x="5077272" y="1624458"/>
          <a:ext cx="1246882" cy="1246882"/>
        </a:xfrm>
        <a:prstGeom prst="ellipse">
          <a:avLst/>
        </a:prstGeo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Public Charter School</a:t>
          </a:r>
        </a:p>
      </dsp:txBody>
      <dsp:txXfrm>
        <a:off x="5259874" y="1807060"/>
        <a:ext cx="881678" cy="881678"/>
      </dsp:txXfrm>
    </dsp:sp>
    <dsp:sp modelId="{CECABA24-B7A3-4D11-A7FB-A115D544EB2C}">
      <dsp:nvSpPr>
        <dsp:cNvPr id="0" name=""/>
        <dsp:cNvSpPr/>
      </dsp:nvSpPr>
      <dsp:spPr>
        <a:xfrm>
          <a:off x="4601610" y="2772810"/>
          <a:ext cx="1246882" cy="1246882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Childcare Provider</a:t>
          </a:r>
        </a:p>
      </dsp:txBody>
      <dsp:txXfrm>
        <a:off x="4784212" y="2955412"/>
        <a:ext cx="881678" cy="881678"/>
      </dsp:txXfrm>
    </dsp:sp>
    <dsp:sp modelId="{34DE161A-BFB5-4F33-9842-597D66F96A18}">
      <dsp:nvSpPr>
        <dsp:cNvPr id="0" name=""/>
        <dsp:cNvSpPr/>
      </dsp:nvSpPr>
      <dsp:spPr>
        <a:xfrm>
          <a:off x="3453258" y="3248472"/>
          <a:ext cx="1246882" cy="1246882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Private Preschool</a:t>
          </a:r>
        </a:p>
      </dsp:txBody>
      <dsp:txXfrm>
        <a:off x="3635860" y="3431074"/>
        <a:ext cx="881678" cy="881678"/>
      </dsp:txXfrm>
    </dsp:sp>
    <dsp:sp modelId="{ACC3338E-9E81-4FB6-B180-6722CCBDFA66}">
      <dsp:nvSpPr>
        <dsp:cNvPr id="0" name=""/>
        <dsp:cNvSpPr/>
      </dsp:nvSpPr>
      <dsp:spPr>
        <a:xfrm>
          <a:off x="2304907" y="2772810"/>
          <a:ext cx="1246882" cy="1246882"/>
        </a:xfrm>
        <a:prstGeom prst="ellipse">
          <a:avLst/>
        </a:prstGeom>
        <a:solidFill>
          <a:srgbClr val="9BBB59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Public School</a:t>
          </a:r>
        </a:p>
      </dsp:txBody>
      <dsp:txXfrm>
        <a:off x="2487509" y="2955412"/>
        <a:ext cx="881678" cy="881678"/>
      </dsp:txXfrm>
    </dsp:sp>
    <dsp:sp modelId="{B2724DA9-56D4-43DB-A21F-6D6F4CEEDFFC}">
      <dsp:nvSpPr>
        <dsp:cNvPr id="0" name=""/>
        <dsp:cNvSpPr/>
      </dsp:nvSpPr>
      <dsp:spPr>
        <a:xfrm>
          <a:off x="1829245" y="1624458"/>
          <a:ext cx="1246882" cy="1246882"/>
        </a:xfrm>
        <a:prstGeom prst="ellipse">
          <a:avLst/>
        </a:prstGeo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Commmunity Based Organization</a:t>
          </a:r>
        </a:p>
      </dsp:txBody>
      <dsp:txXfrm>
        <a:off x="2011847" y="1807060"/>
        <a:ext cx="881678" cy="881678"/>
      </dsp:txXfrm>
    </dsp:sp>
    <dsp:sp modelId="{9B7EF4D9-BE56-4BE7-A823-6865E53C1448}">
      <dsp:nvSpPr>
        <dsp:cNvPr id="0" name=""/>
        <dsp:cNvSpPr/>
      </dsp:nvSpPr>
      <dsp:spPr>
        <a:xfrm>
          <a:off x="2304907" y="476107"/>
          <a:ext cx="1246882" cy="1246882"/>
        </a:xfrm>
        <a:prstGeom prst="ellipse">
          <a:avLst/>
        </a:prstGeo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Education Service District</a:t>
          </a:r>
        </a:p>
      </dsp:txBody>
      <dsp:txXfrm>
        <a:off x="2487509" y="658709"/>
        <a:ext cx="881678" cy="881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0FA68-1783-43A3-89C8-2EA1F875621F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51FB9-90A8-4B42-B909-04CC5D1EE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8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4BD488-4F98-4C8F-BEF4-D10803BFB6D3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462CB8-F7F9-4D77-882C-5B1138C37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1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62CB8-F7F9-4D77-882C-5B1138C377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88B7C2-F495-42FA-A03E-25D434B6594A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69C08F-1D80-4167-8A6C-47774A0652B0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53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8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0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712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67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31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38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5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69C08F-1D80-4167-8A6C-47774A0652B0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20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34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167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88B7C2-F495-42FA-A03E-25D434B6594A}" type="datetimeFigureOut">
              <a:rPr lang="en-US" smtClean="0">
                <a:solidFill>
                  <a:srgbClr val="775F55"/>
                </a:solidFill>
              </a:rPr>
              <a:pPr/>
              <a:t>4/13/2016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69C08F-1D80-4167-8A6C-47774A065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9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02" y="2667000"/>
            <a:ext cx="8763000" cy="2438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3800" b="1" dirty="0"/>
              <a:t/>
            </a:r>
            <a:br>
              <a:rPr lang="en-US" sz="3800" b="1" dirty="0"/>
            </a:br>
            <a:r>
              <a:rPr lang="en-US" sz="4200" b="1" dirty="0" smtClean="0"/>
              <a:t>Preschool </a:t>
            </a:r>
            <a:r>
              <a:rPr lang="en-US" sz="4200" b="1" dirty="0" smtClean="0"/>
              <a:t>Promise</a:t>
            </a:r>
            <a:br>
              <a:rPr lang="en-US" sz="4200" b="1" dirty="0" smtClean="0"/>
            </a:br>
            <a:r>
              <a:rPr lang="en-US" sz="4200" b="1" dirty="0" smtClean="0"/>
              <a:t>Early Learning </a:t>
            </a:r>
            <a:r>
              <a:rPr lang="en-US" sz="4200" b="1" smtClean="0"/>
              <a:t>Update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sz="2400" dirty="0" smtClean="0"/>
              <a:t>April </a:t>
            </a:r>
            <a:r>
              <a:rPr lang="en-US" sz="2400" dirty="0" smtClean="0"/>
              <a:t>14, </a:t>
            </a:r>
            <a:r>
              <a:rPr lang="en-US" sz="2400" dirty="0" smtClean="0"/>
              <a:t>2016 </a:t>
            </a:r>
          </a:p>
          <a:p>
            <a:pPr algn="r"/>
            <a:r>
              <a:rPr lang="en-US" sz="2400" dirty="0" smtClean="0"/>
              <a:t>                                               </a:t>
            </a:r>
            <a:r>
              <a:rPr lang="en-US" sz="2400" dirty="0" smtClean="0"/>
              <a:t>David Mandell, Early Learning Division</a:t>
            </a:r>
            <a:r>
              <a:rPr lang="en-US" sz="24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042" y="0"/>
            <a:ext cx="2268947" cy="1539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802" y="0"/>
            <a:ext cx="1987598" cy="15392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" t="1327" r="4609" b="-1327"/>
          <a:stretch/>
        </p:blipFill>
        <p:spPr>
          <a:xfrm>
            <a:off x="2362200" y="0"/>
            <a:ext cx="2176702" cy="1539276"/>
          </a:xfrm>
          <a:prstGeom prst="rect">
            <a:avLst/>
          </a:prstGeom>
        </p:spPr>
      </p:pic>
      <p:pic>
        <p:nvPicPr>
          <p:cNvPr id="2051" name="Picture 3" descr="J:\Branding &amp; Logos\Early Learning Division Logos\Web\PNG\ELD_Logo_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661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of HB3380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673090"/>
              </a:buClr>
              <a:buNone/>
            </a:pPr>
            <a:r>
              <a:rPr lang="en-US" sz="2200" b="1" dirty="0">
                <a:solidFill>
                  <a:prstClr val="black"/>
                </a:solidFill>
              </a:rPr>
              <a:t>The Need:</a:t>
            </a:r>
          </a:p>
          <a:p>
            <a:pPr lvl="0">
              <a:buClr>
                <a:srgbClr val="673090"/>
              </a:buClr>
            </a:pPr>
            <a:r>
              <a:rPr lang="en-US" sz="1900" dirty="0">
                <a:solidFill>
                  <a:prstClr val="black"/>
                </a:solidFill>
              </a:rPr>
              <a:t>In Oregon only 15,000 children, out of 96,000  3 &amp; 4 year olds, have access to publicly funded preschool.</a:t>
            </a:r>
          </a:p>
          <a:p>
            <a:pPr lvl="0">
              <a:buClr>
                <a:srgbClr val="673090"/>
              </a:buClr>
            </a:pPr>
            <a:r>
              <a:rPr lang="en-US" sz="1900" dirty="0">
                <a:solidFill>
                  <a:prstClr val="black"/>
                </a:solidFill>
              </a:rPr>
              <a:t>Currently access to publicly funded preschool is restricted to children who are living at or below 100% of the federal poverty level.</a:t>
            </a:r>
            <a:r>
              <a:rPr lang="en-US" sz="1800" dirty="0">
                <a:solidFill>
                  <a:prstClr val="black"/>
                </a:solidFill>
              </a:rPr>
              <a:t>	</a:t>
            </a:r>
          </a:p>
          <a:p>
            <a:pPr marL="0" lvl="0" indent="0">
              <a:buClr>
                <a:srgbClr val="673090"/>
              </a:buClr>
              <a:buNone/>
            </a:pPr>
            <a:endParaRPr lang="en-US" sz="1000" dirty="0">
              <a:solidFill>
                <a:prstClr val="black"/>
              </a:solidFill>
            </a:endParaRPr>
          </a:p>
          <a:p>
            <a:pPr marL="0" lvl="0" indent="0">
              <a:buClr>
                <a:srgbClr val="673090"/>
              </a:buClr>
              <a:buNone/>
            </a:pPr>
            <a:r>
              <a:rPr lang="en-US" sz="2200" b="1" dirty="0">
                <a:solidFill>
                  <a:prstClr val="black"/>
                </a:solidFill>
              </a:rPr>
              <a:t>The Plan: </a:t>
            </a:r>
          </a:p>
          <a:p>
            <a:pPr lvl="0">
              <a:buClr>
                <a:srgbClr val="673090"/>
              </a:buClr>
            </a:pPr>
            <a:r>
              <a:rPr lang="en-US" sz="1900" dirty="0">
                <a:solidFill>
                  <a:prstClr val="black"/>
                </a:solidFill>
              </a:rPr>
              <a:t>Provide high quality preschool, in a variety of settings, to children from a higher threshold of the federal poverty level.</a:t>
            </a:r>
          </a:p>
          <a:p>
            <a:pPr marL="0" lvl="0" indent="0">
              <a:buClr>
                <a:srgbClr val="673090"/>
              </a:buClr>
              <a:buNone/>
            </a:pPr>
            <a:endParaRPr lang="en-US" sz="1000" dirty="0">
              <a:solidFill>
                <a:prstClr val="black"/>
              </a:solidFill>
            </a:endParaRPr>
          </a:p>
          <a:p>
            <a:pPr marL="0" lvl="0" indent="0">
              <a:buClr>
                <a:srgbClr val="673090"/>
              </a:buClr>
              <a:buNone/>
            </a:pPr>
            <a:r>
              <a:rPr lang="en-US" sz="2200" b="1" dirty="0">
                <a:solidFill>
                  <a:prstClr val="black"/>
                </a:solidFill>
              </a:rPr>
              <a:t>The Outcome:</a:t>
            </a:r>
          </a:p>
          <a:p>
            <a:pPr lvl="0">
              <a:buClr>
                <a:srgbClr val="673090"/>
              </a:buClr>
            </a:pPr>
            <a:r>
              <a:rPr lang="en-US" sz="1900" dirty="0">
                <a:solidFill>
                  <a:prstClr val="black"/>
                </a:solidFill>
              </a:rPr>
              <a:t>Children who attend high quality preschool are more likely to arrive at kindergarten ready to learn and are more likely to sustain an academic growth trajectory.</a:t>
            </a:r>
          </a:p>
          <a:p>
            <a:pPr lvl="0">
              <a:buClr>
                <a:srgbClr val="673090"/>
              </a:buClr>
            </a:pPr>
            <a:r>
              <a:rPr lang="en-US" sz="1900" dirty="0">
                <a:solidFill>
                  <a:prstClr val="black"/>
                </a:solidFill>
              </a:rPr>
              <a:t>High quality preschool is one of the most effective strategies for closing opportunity and learning gaps. </a:t>
            </a:r>
          </a:p>
          <a:p>
            <a:pPr marL="0" lvl="0" indent="0">
              <a:buClr>
                <a:srgbClr val="673090"/>
              </a:buClr>
              <a:buNone/>
            </a:pPr>
            <a:r>
              <a:rPr lang="en-US" sz="1800" dirty="0">
                <a:solidFill>
                  <a:prstClr val="black"/>
                </a:solidFill>
              </a:rPr>
              <a:t>		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in a name? </a:t>
            </a:r>
            <a:br>
              <a:rPr lang="en-US" dirty="0" smtClean="0"/>
            </a:br>
            <a:r>
              <a:rPr lang="en-US" dirty="0" smtClean="0"/>
              <a:t>Mixed Delivery vs. Preschool Promise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5079240"/>
              </p:ext>
            </p:extLst>
          </p:nvPr>
        </p:nvGraphicFramePr>
        <p:xfrm>
          <a:off x="381000" y="18288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492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/>
              <a:t>Roles &amp; Responsibilities</a:t>
            </a:r>
            <a:endParaRPr lang="en-US" sz="4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0004668"/>
              </p:ext>
            </p:extLst>
          </p:nvPr>
        </p:nvGraphicFramePr>
        <p:xfrm>
          <a:off x="152400" y="1676400"/>
          <a:ext cx="8763001" cy="3901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  <a:gridCol w="2209800"/>
                <a:gridCol w="2209800"/>
                <a:gridCol w="2057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Early Learning Council</a:t>
                      </a:r>
                    </a:p>
                    <a:p>
                      <a:pPr algn="ctr"/>
                      <a:r>
                        <a:rPr lang="en-US" sz="1200" dirty="0" smtClean="0"/>
                        <a:t>Policy Body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Early Learning Division</a:t>
                      </a:r>
                    </a:p>
                    <a:p>
                      <a:pPr algn="ctr"/>
                      <a:r>
                        <a:rPr lang="en-US" sz="1200" dirty="0" smtClean="0"/>
                        <a:t>State Agency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Early Learning Hubs</a:t>
                      </a:r>
                    </a:p>
                    <a:p>
                      <a:pPr algn="ctr"/>
                      <a:r>
                        <a:rPr lang="en-US" sz="1200" dirty="0" smtClean="0"/>
                        <a:t>Local Contractors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Preschool Providers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Establish criteria and process for selecting Early Learning Hubs who will sub-contract with local preschool providers.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Identify resources necessary for the ELD to develop, support and sustain the implementation of a high quality preschool program.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Ensure that professional development pathways and supports are available to teachers and assistants.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Establish minimum salary and target salary requirements for lead preschool teachers.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Develop strategies that strive to increase the mean salary for lead preschool teachers in this state.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Administer waivers.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Set program standards, teacher qualifications, and compensation scales.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Support professional development of workforce (state system alignment).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Develop Technical and Training Assistance supports for both contractors and providers.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Monitor local contractors for proper execution of sub-contracts with providers, including quality improvement plans associated with waivers.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Build data system to support program objectives and reporting requirements.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Identify community priorities. 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Create an Implementation Plan that addresses priorities.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Identify a set of providers that would actualize the Implementation Plan.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Subcontract with selected providers to implement preschool program.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Monitor program providers.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Make investments in providers in order to meet program standards. 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Support community collaboration to meet the needs of children and families enrolled in the preschool program.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Recruit and determine child eligibility.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Implement preschool model according to program standards.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Recruitment of staff that meet requirements.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Participate in continuous quality improvement plans to meet standards.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Collect and report data on child outcomes and other identified program goals.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6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/>
              <a:t>Budget</a:t>
            </a:r>
            <a:endParaRPr lang="en-US" sz="4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6480790"/>
              </p:ext>
            </p:extLst>
          </p:nvPr>
        </p:nvGraphicFramePr>
        <p:xfrm>
          <a:off x="2133600" y="1828800"/>
          <a:ext cx="4617308" cy="45835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30165"/>
                <a:gridCol w="1387143"/>
              </a:tblGrid>
              <a:tr h="637953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</a:t>
                      </a:r>
                    </a:p>
                    <a:p>
                      <a:r>
                        <a:rPr lang="en-US" dirty="0" smtClean="0"/>
                        <a:t>(millions)</a:t>
                      </a:r>
                      <a:endParaRPr lang="en-US" i="1" dirty="0"/>
                    </a:p>
                  </a:txBody>
                  <a:tcPr/>
                </a:tc>
              </a:tr>
              <a:tr h="369608">
                <a:tc>
                  <a:txBody>
                    <a:bodyPr/>
                    <a:lstStyle/>
                    <a:p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Child Program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$14.3M</a:t>
                      </a:r>
                      <a:endParaRPr lang="en-US" dirty="0"/>
                    </a:p>
                  </a:txBody>
                  <a:tcPr/>
                </a:tc>
              </a:tr>
              <a:tr h="637953">
                <a:tc>
                  <a:txBody>
                    <a:bodyPr/>
                    <a:lstStyle/>
                    <a:p>
                      <a:r>
                        <a:rPr lang="en-US" dirty="0" smtClean="0"/>
                        <a:t>Preschool Provider Start-Up</a:t>
                      </a:r>
                      <a:r>
                        <a:rPr lang="en-US" baseline="0" dirty="0" smtClean="0"/>
                        <a:t> &amp; Capacity Building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$1.5M</a:t>
                      </a:r>
                      <a:endParaRPr lang="en-US" dirty="0"/>
                    </a:p>
                  </a:txBody>
                  <a:tcPr/>
                </a:tc>
              </a:tr>
              <a:tr h="637953">
                <a:tc>
                  <a:txBody>
                    <a:bodyPr/>
                    <a:lstStyle/>
                    <a:p>
                      <a:r>
                        <a:rPr lang="en-US" dirty="0" smtClean="0"/>
                        <a:t>Hub Coordination, Support</a:t>
                      </a:r>
                      <a:r>
                        <a:rPr lang="en-US" baseline="0" dirty="0" smtClean="0"/>
                        <a:t> and Administrative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$1.1M</a:t>
                      </a:r>
                      <a:endParaRPr lang="en-US" dirty="0"/>
                    </a:p>
                  </a:txBody>
                  <a:tcPr/>
                </a:tc>
              </a:tr>
              <a:tr h="63795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for Hub Contract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$16.9M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9608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r>
                        <a:rPr lang="en-US" baseline="0" dirty="0" smtClean="0"/>
                        <a:t> &amp; Technical Assistance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$.4M</a:t>
                      </a:r>
                      <a:endParaRPr lang="en-US" dirty="0"/>
                    </a:p>
                  </a:txBody>
                  <a:tcPr/>
                </a:tc>
              </a:tr>
              <a:tr h="911362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 of Administrative</a:t>
                      </a:r>
                      <a:r>
                        <a:rPr lang="en-US" baseline="0" dirty="0" smtClean="0"/>
                        <a:t> Services (DAS) </a:t>
                      </a:r>
                    </a:p>
                    <a:p>
                      <a:r>
                        <a:rPr lang="en-US" baseline="0" dirty="0" smtClean="0"/>
                        <a:t>Cost for RFA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$.2M</a:t>
                      </a:r>
                      <a:endParaRPr lang="en-US" dirty="0"/>
                    </a:p>
                  </a:txBody>
                  <a:tcPr/>
                </a:tc>
              </a:tr>
              <a:tr h="36960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TOTAL</a:t>
                      </a:r>
                      <a:r>
                        <a:rPr lang="en-US" b="0" baseline="0" dirty="0" smtClean="0"/>
                        <a:t> ALLOCATION</a:t>
                      </a:r>
                      <a:endParaRPr lang="en-US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$17.5M</a:t>
                      </a:r>
                      <a:endParaRPr lang="en-US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681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/>
              <a:t>Budget: Major Cost Drivers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760220"/>
            <a:ext cx="4876800" cy="2438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600" dirty="0"/>
              <a:t>Maximum classroom size of 20 </a:t>
            </a:r>
            <a:r>
              <a:rPr lang="en-US" sz="2600" dirty="0" smtClean="0"/>
              <a:t>children</a:t>
            </a:r>
          </a:p>
          <a:p>
            <a:pPr marL="0" lvl="0" indent="0">
              <a:buNone/>
            </a:pPr>
            <a:endParaRPr lang="en-US" sz="100" dirty="0" smtClean="0"/>
          </a:p>
          <a:p>
            <a:pPr lvl="0"/>
            <a:r>
              <a:rPr lang="en-US" sz="2600" dirty="0" smtClean="0"/>
              <a:t>Lead </a:t>
            </a:r>
            <a:r>
              <a:rPr lang="en-US" sz="2600" dirty="0"/>
              <a:t>teacher and teacher’s assistant in every </a:t>
            </a:r>
            <a:r>
              <a:rPr lang="en-US" sz="2600" dirty="0" smtClean="0"/>
              <a:t>classroom (adult</a:t>
            </a:r>
            <a:r>
              <a:rPr lang="en-US" sz="2600" dirty="0"/>
              <a:t>: child ratio of 1:10</a:t>
            </a:r>
            <a:r>
              <a:rPr lang="en-US" sz="2600" dirty="0" smtClean="0"/>
              <a:t>)</a:t>
            </a:r>
          </a:p>
          <a:p>
            <a:pPr marL="0" lvl="0" indent="0">
              <a:buNone/>
            </a:pPr>
            <a:endParaRPr lang="en-US" sz="100" dirty="0" smtClean="0"/>
          </a:p>
          <a:p>
            <a:pPr lvl="0"/>
            <a:r>
              <a:rPr lang="en-US" sz="2600" dirty="0" smtClean="0"/>
              <a:t>Transportation </a:t>
            </a:r>
            <a:r>
              <a:rPr lang="en-US" sz="2600" dirty="0"/>
              <a:t>funding included </a:t>
            </a:r>
            <a:endParaRPr lang="en-US" sz="2600" dirty="0" smtClean="0"/>
          </a:p>
          <a:p>
            <a:pPr marL="0" lvl="0" indent="0">
              <a:buNone/>
            </a:pPr>
            <a:endParaRPr lang="en-US" sz="100" dirty="0" smtClean="0"/>
          </a:p>
          <a:p>
            <a:pPr lvl="0"/>
            <a:r>
              <a:rPr lang="en-US" sz="2600" dirty="0" smtClean="0"/>
              <a:t>Lead </a:t>
            </a:r>
            <a:r>
              <a:rPr lang="en-US" sz="2600" dirty="0"/>
              <a:t>teacher with a bachelor’s degree in early childhood or related </a:t>
            </a:r>
            <a:r>
              <a:rPr lang="en-US" sz="2600" dirty="0" smtClean="0"/>
              <a:t>field</a:t>
            </a:r>
          </a:p>
        </p:txBody>
      </p:sp>
      <p:pic>
        <p:nvPicPr>
          <p:cNvPr id="1027" name="Picture 3" descr="C:\Users\manninga\Desktop\teacher and gir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" r="10200" b="15805"/>
          <a:stretch/>
        </p:blipFill>
        <p:spPr bwMode="auto">
          <a:xfrm>
            <a:off x="609600" y="1752600"/>
            <a:ext cx="3329940" cy="214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191000"/>
            <a:ext cx="7315200" cy="19812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1600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Salaries for lead teacher commensurate with kindergarten teachers (with salary floor to be set by Early Learning Council)</a:t>
            </a:r>
          </a:p>
          <a:p>
            <a:pPr marL="0" indent="0">
              <a:buFont typeface="Wingdings"/>
              <a:buNone/>
            </a:pPr>
            <a:endParaRPr lang="en-US" sz="200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Full-day schedule</a:t>
            </a:r>
          </a:p>
          <a:p>
            <a:pPr>
              <a:buFont typeface="Wingdings" charset="2"/>
              <a:buChar char="u"/>
            </a:pPr>
            <a:endParaRPr lang="en-US" sz="200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Instructional hours equivalent to full day Kindergarten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Hubs selected for an Award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Selected 6 Applications, that include 9 Hubs, to serve approximately 1300 children in year one of implementation.</a:t>
            </a:r>
          </a:p>
          <a:p>
            <a:endParaRPr lang="en-US" sz="2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Marion &amp; Polk Early Learning Hub, Inc.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South-Central Oregon Early Learning Hub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Lane Early Learning Alliance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Southern Oregon Early Learning Hub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Eastern Oregon Early Learning Hub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NW Regional joint application 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dirty="0"/>
              <a:t>NW Regional Early Learning </a:t>
            </a:r>
            <a:r>
              <a:rPr lang="en-US" dirty="0" smtClean="0"/>
              <a:t>Hub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dirty="0"/>
              <a:t>Early Learning Washington </a:t>
            </a:r>
            <a:r>
              <a:rPr lang="en-US" dirty="0" smtClean="0"/>
              <a:t>County</a:t>
            </a:r>
            <a:endParaRPr lang="en-US" dirty="0"/>
          </a:p>
          <a:p>
            <a:pPr marL="1154430" lvl="2" indent="-514350">
              <a:buFont typeface="+mj-lt"/>
              <a:buAutoNum type="arabicPeriod"/>
            </a:pPr>
            <a:r>
              <a:rPr lang="en-US" dirty="0"/>
              <a:t>Early Learning Multnomah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dirty="0"/>
              <a:t>Clackamas Early Learning Hub</a:t>
            </a:r>
          </a:p>
          <a:p>
            <a:pPr marL="1154430" lvl="2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83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746458"/>
      </a:dk2>
      <a:lt2>
        <a:srgbClr val="EBDDC3"/>
      </a:lt2>
      <a:accent1>
        <a:srgbClr val="00A79D"/>
      </a:accent1>
      <a:accent2>
        <a:srgbClr val="673090"/>
      </a:accent2>
      <a:accent3>
        <a:srgbClr val="2CB673"/>
      </a:accent3>
      <a:accent4>
        <a:srgbClr val="932A8E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46458"/>
    </a:dk2>
    <a:lt2>
      <a:srgbClr val="EBDDC3"/>
    </a:lt2>
    <a:accent1>
      <a:srgbClr val="00A79D"/>
    </a:accent1>
    <a:accent2>
      <a:srgbClr val="673090"/>
    </a:accent2>
    <a:accent3>
      <a:srgbClr val="2CB673"/>
    </a:accent3>
    <a:accent4>
      <a:srgbClr val="932A8E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2020-07-18T01:02:41+00:00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Props1.xml><?xml version="1.0" encoding="utf-8"?>
<ds:datastoreItem xmlns:ds="http://schemas.openxmlformats.org/officeDocument/2006/customXml" ds:itemID="{CEB4D3A2-7AD6-470C-8891-28175A693268}"/>
</file>

<file path=customXml/itemProps2.xml><?xml version="1.0" encoding="utf-8"?>
<ds:datastoreItem xmlns:ds="http://schemas.openxmlformats.org/officeDocument/2006/customXml" ds:itemID="{F2B6EA3F-E5C5-4962-A742-DBE71B8F25A9}"/>
</file>

<file path=customXml/itemProps3.xml><?xml version="1.0" encoding="utf-8"?>
<ds:datastoreItem xmlns:ds="http://schemas.openxmlformats.org/officeDocument/2006/customXml" ds:itemID="{2C50C534-D75F-4F46-A9F5-14F81D2988D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4888</TotalTime>
  <Words>571</Words>
  <Application>Microsoft Office PowerPoint</Application>
  <PresentationFormat>On-screen Show (4:3)</PresentationFormat>
  <Paragraphs>103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  Preschool Promise Early Learning Update    </vt:lpstr>
      <vt:lpstr>Vision of HB3380</vt:lpstr>
      <vt:lpstr>What’s in a name?  Mixed Delivery vs. Preschool Promise</vt:lpstr>
      <vt:lpstr>Roles &amp; Responsibilities</vt:lpstr>
      <vt:lpstr>Budget</vt:lpstr>
      <vt:lpstr>Budget: Major Cost Drivers</vt:lpstr>
      <vt:lpstr>Hubs selected for an Award 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Learning Kindergarten Standards Alignment Work Group</dc:title>
  <dc:creator>Administrator</dc:creator>
  <cp:lastModifiedBy>MANDELL David P - ELD</cp:lastModifiedBy>
  <cp:revision>312</cp:revision>
  <cp:lastPrinted>2016-03-16T00:36:10Z</cp:lastPrinted>
  <dcterms:created xsi:type="dcterms:W3CDTF">2015-03-12T22:10:07Z</dcterms:created>
  <dcterms:modified xsi:type="dcterms:W3CDTF">2016-04-13T15:22:53Z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