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3" r:id="rId2"/>
    <p:sldId id="286" r:id="rId3"/>
    <p:sldId id="288" r:id="rId4"/>
    <p:sldId id="278" r:id="rId5"/>
    <p:sldId id="264" r:id="rId6"/>
    <p:sldId id="274" r:id="rId7"/>
    <p:sldId id="275" r:id="rId8"/>
    <p:sldId id="290" r:id="rId9"/>
    <p:sldId id="285" r:id="rId10"/>
    <p:sldId id="271" r:id="rId11"/>
    <p:sldId id="282" r:id="rId12"/>
    <p:sldId id="289" r:id="rId13"/>
    <p:sldId id="287" r:id="rId14"/>
    <p:sldId id="263" r:id="rId15"/>
    <p:sldId id="291" r:id="rId16"/>
    <p:sldId id="293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CEF"/>
    <a:srgbClr val="E3E7FC"/>
    <a:srgbClr val="43B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866E6-CEBA-CA48-A48A-7BDA4EEDC27C}" v="1" dt="2024-09-17T00:02:07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246"/>
    <p:restoredTop sz="94714"/>
  </p:normalViewPr>
  <p:slideViewPr>
    <p:cSldViewPr snapToGrid="0" snapToObjects="1">
      <p:cViewPr varScale="1">
        <p:scale>
          <a:sx n="112" d="100"/>
          <a:sy n="112" d="100"/>
        </p:scale>
        <p:origin x="1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96232-9445-9843-88CA-3313D9DF056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D0E8C-53D5-FC47-AD3A-693BE7EF8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9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ublic Sans"/>
              </a:rPr>
              <a:t>U.S. crop producers use a variety of 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ublic Sans"/>
              </a:rPr>
              <a:t>They may choose crop choices, planting date adjustments, and crop rotations to limit the emergence and spread of weeds, insects, and funguses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87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4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17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2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0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5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001E44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Agricultural establishment</a:t>
            </a:r>
          </a:p>
          <a:p>
            <a:pPr algn="l"/>
            <a:r>
              <a:rPr lang="en-US" b="0" i="0" dirty="0">
                <a:solidFill>
                  <a:srgbClr val="1F212E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any farm, forest operation, nursery, or orchard involved in the outdoor or enclosed-space production of agricultural plants; any establishment that produces for transplant or uses agricultural plants (in part or their entirety) in another location instead of purchasing the agricultural plants. Enclosed-space examples: Greenhouses, mushroom houses, hoop houses, high tunnels, and grow houses.</a:t>
            </a:r>
          </a:p>
          <a:p>
            <a:pPr algn="l"/>
            <a:r>
              <a:rPr lang="en-US" b="1" i="0" dirty="0">
                <a:solidFill>
                  <a:srgbClr val="001E44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Agricultural plants</a:t>
            </a:r>
          </a:p>
          <a:p>
            <a:pPr algn="l"/>
            <a:r>
              <a:rPr lang="en-US" b="0" i="0" dirty="0">
                <a:solidFill>
                  <a:srgbClr val="1F212E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plants grown or maintained for commercial or research purposes. Examples are food, feed, and fiber plants; trees; turfgrass; flowers, shrubs, ornamentals; and seedlings.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3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0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Workers include anyone employed for any type of compensation (including self-employed) doing tasks such as: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carrying nursery stock;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repotting plants;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watering; or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other tasks directly related to the production of agricultural plants on an agricultural establishment.*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B1B1B"/>
              </a:solidFill>
              <a:effectLst/>
              <a:highlight>
                <a:srgbClr val="FFFFFF"/>
              </a:highlight>
              <a:latin typeface="Source Sans Pro Web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Pesticide Handlers: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mix, load, or apply agricultural pesticides;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clean or repair pesticide application equipment; 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assist with the application of pesticides.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B1B1B"/>
              </a:solidFill>
              <a:effectLst/>
              <a:highlight>
                <a:srgbClr val="FFFFFF"/>
              </a:highlight>
              <a:latin typeface="Source Sans Pro Web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13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53" y="926432"/>
            <a:ext cx="10932694" cy="223386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653" y="3582414"/>
            <a:ext cx="10932694" cy="1336636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l. Conten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9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-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567892"/>
            <a:ext cx="9652000" cy="4182180"/>
          </a:xfrm>
        </p:spPr>
        <p:txBody>
          <a:bodyPr anchor="ctr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(subtitle)-Yellow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595086" y="-1"/>
            <a:ext cx="11001828" cy="6858001"/>
          </a:xfrm>
          <a:custGeom>
            <a:avLst/>
            <a:gdLst>
              <a:gd name="connsiteX0" fmla="*/ 1167829 w 11001828"/>
              <a:gd name="connsiteY0" fmla="*/ 0 h 6858001"/>
              <a:gd name="connsiteX1" fmla="*/ 9833999 w 11001828"/>
              <a:gd name="connsiteY1" fmla="*/ 0 h 6858001"/>
              <a:gd name="connsiteX2" fmla="*/ 9908991 w 11001828"/>
              <a:gd name="connsiteY2" fmla="*/ 96959 h 6858001"/>
              <a:gd name="connsiteX3" fmla="*/ 11001828 w 11001828"/>
              <a:gd name="connsiteY3" fmla="*/ 3441034 h 6858001"/>
              <a:gd name="connsiteX4" fmla="*/ 9908991 w 11001828"/>
              <a:gd name="connsiteY4" fmla="*/ 6785109 h 6858001"/>
              <a:gd name="connsiteX5" fmla="*/ 9852614 w 11001828"/>
              <a:gd name="connsiteY5" fmla="*/ 6858001 h 6858001"/>
              <a:gd name="connsiteX6" fmla="*/ 1149214 w 11001828"/>
              <a:gd name="connsiteY6" fmla="*/ 6858001 h 6858001"/>
              <a:gd name="connsiteX7" fmla="*/ 1092837 w 11001828"/>
              <a:gd name="connsiteY7" fmla="*/ 6785109 h 6858001"/>
              <a:gd name="connsiteX8" fmla="*/ 0 w 11001828"/>
              <a:gd name="connsiteY8" fmla="*/ 3441034 h 6858001"/>
              <a:gd name="connsiteX9" fmla="*/ 1092837 w 11001828"/>
              <a:gd name="connsiteY9" fmla="*/ 96959 h 6858001"/>
              <a:gd name="connsiteX10" fmla="*/ 1167829 w 11001828"/>
              <a:gd name="connsiteY10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1828" h="6858001">
                <a:moveTo>
                  <a:pt x="1167829" y="0"/>
                </a:moveTo>
                <a:lnTo>
                  <a:pt x="9833999" y="0"/>
                </a:lnTo>
                <a:lnTo>
                  <a:pt x="9908991" y="96959"/>
                </a:lnTo>
                <a:cubicBezTo>
                  <a:pt x="10595363" y="1029467"/>
                  <a:pt x="11001828" y="2187021"/>
                  <a:pt x="11001828" y="3441034"/>
                </a:cubicBezTo>
                <a:cubicBezTo>
                  <a:pt x="11001828" y="4695046"/>
                  <a:pt x="10595363" y="5852601"/>
                  <a:pt x="9908991" y="6785109"/>
                </a:cubicBezTo>
                <a:lnTo>
                  <a:pt x="9852614" y="6858001"/>
                </a:lnTo>
                <a:lnTo>
                  <a:pt x="1149214" y="6858001"/>
                </a:lnTo>
                <a:lnTo>
                  <a:pt x="1092837" y="6785109"/>
                </a:lnTo>
                <a:cubicBezTo>
                  <a:pt x="406465" y="5852601"/>
                  <a:pt x="0" y="4695046"/>
                  <a:pt x="0" y="3441034"/>
                </a:cubicBezTo>
                <a:cubicBezTo>
                  <a:pt x="0" y="2187021"/>
                  <a:pt x="406465" y="1029467"/>
                  <a:pt x="1092837" y="96959"/>
                </a:cubicBezTo>
                <a:lnTo>
                  <a:pt x="11678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07003"/>
            <a:ext cx="9652000" cy="2576060"/>
          </a:xfrm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70000" y="3405182"/>
            <a:ext cx="9652000" cy="1427998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70000" y="3221867"/>
            <a:ext cx="9652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713297"/>
            <a:ext cx="8212774" cy="3522846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5801627"/>
            <a:ext cx="8212138" cy="49088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tabLst>
                <a:tab pos="7821613" algn="l"/>
              </a:tabLst>
              <a:defRPr sz="2400" i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740447"/>
            <a:ext cx="786163" cy="570602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1722922" y="972152"/>
            <a:ext cx="710834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41146" y="5698156"/>
            <a:ext cx="179029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in Circle)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2184400"/>
            <a:ext cx="8212138" cy="36195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hoto/Tex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2618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5435" y="365125"/>
            <a:ext cx="4918509" cy="2012315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88758" y="349553"/>
            <a:ext cx="6217920" cy="6217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17234" y="1078029"/>
            <a:ext cx="4760968" cy="476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5923" y="1232034"/>
            <a:ext cx="4343590" cy="44529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795435" y="2858068"/>
            <a:ext cx="4918509" cy="2550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24977" y="2184400"/>
            <a:ext cx="5106922" cy="3619500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125" y="2560318"/>
            <a:ext cx="2800350" cy="28003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, Conten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0" y="1825625"/>
            <a:ext cx="78790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2405514" cy="4351338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-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567892"/>
            <a:ext cx="9652000" cy="4182180"/>
          </a:xfrm>
        </p:spPr>
        <p:txBody>
          <a:bodyPr anchor="ctr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l. Conten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567892"/>
            <a:ext cx="9652000" cy="4182180"/>
          </a:xfrm>
        </p:spPr>
        <p:txBody>
          <a:bodyPr anchor="ctr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(subtitle)-Blu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595086" y="-1"/>
            <a:ext cx="11001828" cy="6858001"/>
          </a:xfrm>
          <a:custGeom>
            <a:avLst/>
            <a:gdLst>
              <a:gd name="connsiteX0" fmla="*/ 1167829 w 11001828"/>
              <a:gd name="connsiteY0" fmla="*/ 0 h 6858001"/>
              <a:gd name="connsiteX1" fmla="*/ 9833999 w 11001828"/>
              <a:gd name="connsiteY1" fmla="*/ 0 h 6858001"/>
              <a:gd name="connsiteX2" fmla="*/ 9908991 w 11001828"/>
              <a:gd name="connsiteY2" fmla="*/ 96959 h 6858001"/>
              <a:gd name="connsiteX3" fmla="*/ 11001828 w 11001828"/>
              <a:gd name="connsiteY3" fmla="*/ 3441034 h 6858001"/>
              <a:gd name="connsiteX4" fmla="*/ 9908991 w 11001828"/>
              <a:gd name="connsiteY4" fmla="*/ 6785109 h 6858001"/>
              <a:gd name="connsiteX5" fmla="*/ 9852614 w 11001828"/>
              <a:gd name="connsiteY5" fmla="*/ 6858001 h 6858001"/>
              <a:gd name="connsiteX6" fmla="*/ 1149214 w 11001828"/>
              <a:gd name="connsiteY6" fmla="*/ 6858001 h 6858001"/>
              <a:gd name="connsiteX7" fmla="*/ 1092837 w 11001828"/>
              <a:gd name="connsiteY7" fmla="*/ 6785109 h 6858001"/>
              <a:gd name="connsiteX8" fmla="*/ 0 w 11001828"/>
              <a:gd name="connsiteY8" fmla="*/ 3441034 h 6858001"/>
              <a:gd name="connsiteX9" fmla="*/ 1092837 w 11001828"/>
              <a:gd name="connsiteY9" fmla="*/ 96959 h 6858001"/>
              <a:gd name="connsiteX10" fmla="*/ 1167829 w 11001828"/>
              <a:gd name="connsiteY10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1828" h="6858001">
                <a:moveTo>
                  <a:pt x="1167829" y="0"/>
                </a:moveTo>
                <a:lnTo>
                  <a:pt x="9833999" y="0"/>
                </a:lnTo>
                <a:lnTo>
                  <a:pt x="9908991" y="96959"/>
                </a:lnTo>
                <a:cubicBezTo>
                  <a:pt x="10595363" y="1029467"/>
                  <a:pt x="11001828" y="2187021"/>
                  <a:pt x="11001828" y="3441034"/>
                </a:cubicBezTo>
                <a:cubicBezTo>
                  <a:pt x="11001828" y="4695046"/>
                  <a:pt x="10595363" y="5852601"/>
                  <a:pt x="9908991" y="6785109"/>
                </a:cubicBezTo>
                <a:lnTo>
                  <a:pt x="9852614" y="6858001"/>
                </a:lnTo>
                <a:lnTo>
                  <a:pt x="1149214" y="6858001"/>
                </a:lnTo>
                <a:lnTo>
                  <a:pt x="1092837" y="6785109"/>
                </a:lnTo>
                <a:cubicBezTo>
                  <a:pt x="406465" y="5852601"/>
                  <a:pt x="0" y="4695046"/>
                  <a:pt x="0" y="3441034"/>
                </a:cubicBezTo>
                <a:cubicBezTo>
                  <a:pt x="0" y="2187021"/>
                  <a:pt x="406465" y="1029467"/>
                  <a:pt x="1092837" y="96959"/>
                </a:cubicBezTo>
                <a:lnTo>
                  <a:pt x="11678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07003"/>
            <a:ext cx="9652000" cy="2576060"/>
          </a:xfrm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70000" y="3405182"/>
            <a:ext cx="9652000" cy="1427998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70000" y="3221867"/>
            <a:ext cx="965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713297"/>
            <a:ext cx="8212774" cy="3522846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5801627"/>
            <a:ext cx="8212138" cy="49088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tabLst>
                <a:tab pos="7821613" algn="l"/>
              </a:tabLst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740447"/>
            <a:ext cx="786162" cy="570602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1722922" y="972152"/>
            <a:ext cx="7108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41146" y="5698156"/>
            <a:ext cx="17902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(in Circle)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2184400"/>
            <a:ext cx="8212138" cy="3619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Photo/Tex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261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5435" y="365125"/>
            <a:ext cx="4918509" cy="201231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88758" y="349553"/>
            <a:ext cx="6217920" cy="6217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17234" y="1078029"/>
            <a:ext cx="4760968" cy="476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5923" y="1232034"/>
            <a:ext cx="4343590" cy="44529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795435" y="2858068"/>
            <a:ext cx="4918509" cy="2550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24977" y="2184400"/>
            <a:ext cx="5106922" cy="3619500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125" y="2560318"/>
            <a:ext cx="2800350" cy="28003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, 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Photo, 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0" y="1825625"/>
            <a:ext cx="78790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2405514" cy="435133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(subtitle)-Green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595086" y="-1"/>
            <a:ext cx="11001828" cy="6858001"/>
          </a:xfrm>
          <a:custGeom>
            <a:avLst/>
            <a:gdLst>
              <a:gd name="connsiteX0" fmla="*/ 1167829 w 11001828"/>
              <a:gd name="connsiteY0" fmla="*/ 0 h 6858001"/>
              <a:gd name="connsiteX1" fmla="*/ 9833999 w 11001828"/>
              <a:gd name="connsiteY1" fmla="*/ 0 h 6858001"/>
              <a:gd name="connsiteX2" fmla="*/ 9908991 w 11001828"/>
              <a:gd name="connsiteY2" fmla="*/ 96959 h 6858001"/>
              <a:gd name="connsiteX3" fmla="*/ 11001828 w 11001828"/>
              <a:gd name="connsiteY3" fmla="*/ 3441034 h 6858001"/>
              <a:gd name="connsiteX4" fmla="*/ 9908991 w 11001828"/>
              <a:gd name="connsiteY4" fmla="*/ 6785109 h 6858001"/>
              <a:gd name="connsiteX5" fmla="*/ 9852614 w 11001828"/>
              <a:gd name="connsiteY5" fmla="*/ 6858001 h 6858001"/>
              <a:gd name="connsiteX6" fmla="*/ 1149214 w 11001828"/>
              <a:gd name="connsiteY6" fmla="*/ 6858001 h 6858001"/>
              <a:gd name="connsiteX7" fmla="*/ 1092837 w 11001828"/>
              <a:gd name="connsiteY7" fmla="*/ 6785109 h 6858001"/>
              <a:gd name="connsiteX8" fmla="*/ 0 w 11001828"/>
              <a:gd name="connsiteY8" fmla="*/ 3441034 h 6858001"/>
              <a:gd name="connsiteX9" fmla="*/ 1092837 w 11001828"/>
              <a:gd name="connsiteY9" fmla="*/ 96959 h 6858001"/>
              <a:gd name="connsiteX10" fmla="*/ 1167829 w 11001828"/>
              <a:gd name="connsiteY10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1828" h="6858001">
                <a:moveTo>
                  <a:pt x="1167829" y="0"/>
                </a:moveTo>
                <a:lnTo>
                  <a:pt x="9833999" y="0"/>
                </a:lnTo>
                <a:lnTo>
                  <a:pt x="9908991" y="96959"/>
                </a:lnTo>
                <a:cubicBezTo>
                  <a:pt x="10595363" y="1029467"/>
                  <a:pt x="11001828" y="2187021"/>
                  <a:pt x="11001828" y="3441034"/>
                </a:cubicBezTo>
                <a:cubicBezTo>
                  <a:pt x="11001828" y="4695046"/>
                  <a:pt x="10595363" y="5852601"/>
                  <a:pt x="9908991" y="6785109"/>
                </a:cubicBezTo>
                <a:lnTo>
                  <a:pt x="9852614" y="6858001"/>
                </a:lnTo>
                <a:lnTo>
                  <a:pt x="1149214" y="6858001"/>
                </a:lnTo>
                <a:lnTo>
                  <a:pt x="1092837" y="6785109"/>
                </a:lnTo>
                <a:cubicBezTo>
                  <a:pt x="406465" y="5852601"/>
                  <a:pt x="0" y="4695046"/>
                  <a:pt x="0" y="3441034"/>
                </a:cubicBezTo>
                <a:cubicBezTo>
                  <a:pt x="0" y="2187021"/>
                  <a:pt x="406465" y="1029467"/>
                  <a:pt x="1092837" y="96959"/>
                </a:cubicBezTo>
                <a:lnTo>
                  <a:pt x="11678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07003"/>
            <a:ext cx="9652000" cy="2576060"/>
          </a:xfrm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70000" y="3405182"/>
            <a:ext cx="9652000" cy="1427998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70000" y="3221867"/>
            <a:ext cx="9652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908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, 2 Col. 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" y="192940"/>
            <a:ext cx="2285050" cy="76300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965" y="-3176"/>
            <a:ext cx="12101035" cy="6861175"/>
          </a:xfrm>
          <a:custGeom>
            <a:avLst/>
            <a:gdLst>
              <a:gd name="connsiteX0" fmla="*/ 0 w 12101035"/>
              <a:gd name="connsiteY0" fmla="*/ 0 h 6858000"/>
              <a:gd name="connsiteX1" fmla="*/ 12101035 w 12101035"/>
              <a:gd name="connsiteY1" fmla="*/ 0 h 6858000"/>
              <a:gd name="connsiteX2" fmla="*/ 12101035 w 12101035"/>
              <a:gd name="connsiteY2" fmla="*/ 6858000 h 6858000"/>
              <a:gd name="connsiteX3" fmla="*/ 0 w 12101035"/>
              <a:gd name="connsiteY3" fmla="*/ 6858000 h 6858000"/>
              <a:gd name="connsiteX4" fmla="*/ 0 w 12101035"/>
              <a:gd name="connsiteY4" fmla="*/ 0 h 6858000"/>
              <a:gd name="connsiteX0" fmla="*/ 1504950 w 12101035"/>
              <a:gd name="connsiteY0" fmla="*/ 1190625 h 6858000"/>
              <a:gd name="connsiteX1" fmla="*/ 12101035 w 12101035"/>
              <a:gd name="connsiteY1" fmla="*/ 0 h 6858000"/>
              <a:gd name="connsiteX2" fmla="*/ 12101035 w 12101035"/>
              <a:gd name="connsiteY2" fmla="*/ 6858000 h 6858000"/>
              <a:gd name="connsiteX3" fmla="*/ 0 w 12101035"/>
              <a:gd name="connsiteY3" fmla="*/ 6858000 h 6858000"/>
              <a:gd name="connsiteX4" fmla="*/ 1504950 w 12101035"/>
              <a:gd name="connsiteY4" fmla="*/ 1190625 h 6858000"/>
              <a:gd name="connsiteX0" fmla="*/ 4886325 w 12101035"/>
              <a:gd name="connsiteY0" fmla="*/ 0 h 6886575"/>
              <a:gd name="connsiteX1" fmla="*/ 12101035 w 12101035"/>
              <a:gd name="connsiteY1" fmla="*/ 28575 h 6886575"/>
              <a:gd name="connsiteX2" fmla="*/ 12101035 w 12101035"/>
              <a:gd name="connsiteY2" fmla="*/ 6886575 h 6886575"/>
              <a:gd name="connsiteX3" fmla="*/ 0 w 12101035"/>
              <a:gd name="connsiteY3" fmla="*/ 6886575 h 6886575"/>
              <a:gd name="connsiteX4" fmla="*/ 4886325 w 12101035"/>
              <a:gd name="connsiteY4" fmla="*/ 0 h 6886575"/>
              <a:gd name="connsiteX0" fmla="*/ 4286250 w 12101035"/>
              <a:gd name="connsiteY0" fmla="*/ 0 h 6867525"/>
              <a:gd name="connsiteX1" fmla="*/ 12101035 w 12101035"/>
              <a:gd name="connsiteY1" fmla="*/ 9525 h 6867525"/>
              <a:gd name="connsiteX2" fmla="*/ 12101035 w 12101035"/>
              <a:gd name="connsiteY2" fmla="*/ 6867525 h 6867525"/>
              <a:gd name="connsiteX3" fmla="*/ 0 w 12101035"/>
              <a:gd name="connsiteY3" fmla="*/ 6867525 h 6867525"/>
              <a:gd name="connsiteX4" fmla="*/ 4286250 w 12101035"/>
              <a:gd name="connsiteY4" fmla="*/ 0 h 6867525"/>
              <a:gd name="connsiteX0" fmla="*/ 4397375 w 12101035"/>
              <a:gd name="connsiteY0" fmla="*/ 28575 h 6858000"/>
              <a:gd name="connsiteX1" fmla="*/ 12101035 w 12101035"/>
              <a:gd name="connsiteY1" fmla="*/ 0 h 6858000"/>
              <a:gd name="connsiteX2" fmla="*/ 12101035 w 12101035"/>
              <a:gd name="connsiteY2" fmla="*/ 6858000 h 6858000"/>
              <a:gd name="connsiteX3" fmla="*/ 0 w 12101035"/>
              <a:gd name="connsiteY3" fmla="*/ 6858000 h 6858000"/>
              <a:gd name="connsiteX4" fmla="*/ 4397375 w 12101035"/>
              <a:gd name="connsiteY4" fmla="*/ 28575 h 6858000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1035" h="6861175">
                <a:moveTo>
                  <a:pt x="4270375" y="0"/>
                </a:moveTo>
                <a:lnTo>
                  <a:pt x="12101035" y="3175"/>
                </a:lnTo>
                <a:lnTo>
                  <a:pt x="12101035" y="6861175"/>
                </a:lnTo>
                <a:lnTo>
                  <a:pt x="0" y="6861175"/>
                </a:lnTo>
                <a:cubicBezTo>
                  <a:pt x="401274" y="4737208"/>
                  <a:pt x="1545814" y="2078405"/>
                  <a:pt x="4270375" y="0"/>
                </a:cubicBezTo>
                <a:close/>
              </a:path>
            </a:pathLst>
          </a:custGeom>
          <a:solidFill>
            <a:schemeClr val="bg1">
              <a:lumMod val="85000"/>
              <a:alpha val="36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4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665645" y="-6304"/>
            <a:ext cx="6695712" cy="68643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7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Vide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713297"/>
            <a:ext cx="8212774" cy="3522846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5801627"/>
            <a:ext cx="8212138" cy="49088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tabLst>
                <a:tab pos="7821613" algn="l"/>
              </a:tabLst>
              <a:defRPr sz="2400" i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740447"/>
            <a:ext cx="786163" cy="570602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1722922" y="972152"/>
            <a:ext cx="710834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41146" y="5698156"/>
            <a:ext cx="179029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in Circle)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2184400"/>
            <a:ext cx="8212138" cy="36195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hoto/Tex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261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5435" y="365125"/>
            <a:ext cx="4918509" cy="2012315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88758" y="349553"/>
            <a:ext cx="6217920" cy="62179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17234" y="1078029"/>
            <a:ext cx="4760968" cy="476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5923" y="1232034"/>
            <a:ext cx="4343590" cy="44529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795435" y="2858068"/>
            <a:ext cx="4918509" cy="2550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55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24977" y="2184400"/>
            <a:ext cx="5106922" cy="3619500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125" y="2560318"/>
            <a:ext cx="2800350" cy="2800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, Conten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0" y="1825625"/>
            <a:ext cx="78790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2405514" cy="4351338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95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60" r:id="rId4"/>
    <p:sldLayoutId id="2147483661" r:id="rId5"/>
    <p:sldLayoutId id="2147483662" r:id="rId6"/>
    <p:sldLayoutId id="2147483665" r:id="rId7"/>
    <p:sldLayoutId id="2147483666" r:id="rId8"/>
    <p:sldLayoutId id="2147483650" r:id="rId9"/>
    <p:sldLayoutId id="2147483652" r:id="rId10"/>
    <p:sldLayoutId id="2147483653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68" r:id="rId32"/>
    <p:sldLayoutId id="2147483667" r:id="rId33"/>
    <p:sldLayoutId id="214748366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Overpass" charset="0"/>
          <a:ea typeface="Overpass" charset="0"/>
          <a:cs typeface="Overpas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0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Vanessa.Vassilaros@oda.oregon.gov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Field application&#10;&#10;&#10;Description automatically generated">
            <a:extLst>
              <a:ext uri="{FF2B5EF4-FFF2-40B4-BE49-F238E27FC236}">
                <a16:creationId xmlns:a16="http://schemas.microsoft.com/office/drawing/2014/main" id="{21F1E85D-2017-79C4-DCE8-05BB2E76C5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202" b="12202"/>
          <a:stretch>
            <a:fillRect/>
          </a:stretch>
        </p:blipFill>
        <p:spPr>
          <a:xfrm>
            <a:off x="4107579" y="0"/>
            <a:ext cx="12101035" cy="68611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D54861-263C-0A22-915E-F58052847326}"/>
              </a:ext>
            </a:extLst>
          </p:cNvPr>
          <p:cNvSpPr txBox="1"/>
          <p:nvPr/>
        </p:nvSpPr>
        <p:spPr>
          <a:xfrm>
            <a:off x="1045660" y="1279892"/>
            <a:ext cx="3578941" cy="37279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Overpass" pitchFamily="2" charset="77"/>
              </a:rPr>
              <a:t>Worker Protection Standard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227C6-F706-82F5-0AB6-5C0F401C2FE4}"/>
              </a:ext>
            </a:extLst>
          </p:cNvPr>
          <p:cNvSpPr txBox="1"/>
          <p:nvPr/>
        </p:nvSpPr>
        <p:spPr>
          <a:xfrm>
            <a:off x="1861159" y="6428526"/>
            <a:ext cx="276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by Patrick R. ODA</a:t>
            </a:r>
          </a:p>
        </p:txBody>
      </p:sp>
    </p:spTree>
    <p:extLst>
      <p:ext uri="{BB962C8B-B14F-4D97-AF65-F5344CB8AC3E}">
        <p14:creationId xmlns:p14="http://schemas.microsoft.com/office/powerpoint/2010/main" val="2289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C4210-EF64-DC19-A9AE-48E802C584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t"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C50B1-1203-19AD-9943-1393C99928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5830" y="2387283"/>
            <a:ext cx="3455988" cy="1616075"/>
          </a:xfrm>
        </p:spPr>
        <p:txBody>
          <a:bodyPr anchor="b">
            <a:normAutofit/>
          </a:bodyPr>
          <a:lstStyle/>
          <a:p>
            <a:r>
              <a:rPr lang="en-US" dirty="0"/>
              <a:t>Why?</a:t>
            </a:r>
          </a:p>
        </p:txBody>
      </p:sp>
      <p:pic>
        <p:nvPicPr>
          <p:cNvPr id="4" name="Content Placeholder 4" descr="A chart of agriculture's top commodities&#10;&#10;Description automatically generated">
            <a:extLst>
              <a:ext uri="{FF2B5EF4-FFF2-40B4-BE49-F238E27FC236}">
                <a16:creationId xmlns:a16="http://schemas.microsoft.com/office/drawing/2014/main" id="{3453278E-6155-2C20-28ED-EE2030BE1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5" r="6617" b="2"/>
          <a:stretch/>
        </p:blipFill>
        <p:spPr>
          <a:xfrm>
            <a:off x="5003833" y="10"/>
            <a:ext cx="7188168" cy="69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341A5-C4A6-5575-EBA3-110280D1DA64}"/>
              </a:ext>
            </a:extLst>
          </p:cNvPr>
          <p:cNvSpPr txBox="1"/>
          <p:nvPr/>
        </p:nvSpPr>
        <p:spPr>
          <a:xfrm>
            <a:off x="9856517" y="6465584"/>
            <a:ext cx="2280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Photos  by Patrick R. ODA</a:t>
            </a:r>
          </a:p>
        </p:txBody>
      </p:sp>
      <p:pic>
        <p:nvPicPr>
          <p:cNvPr id="7" name="Picture 6" descr="Christmas tree field&#10;&#10;Description automatically generated">
            <a:extLst>
              <a:ext uri="{FF2B5EF4-FFF2-40B4-BE49-F238E27FC236}">
                <a16:creationId xmlns:a16="http://schemas.microsoft.com/office/drawing/2014/main" id="{755AF688-33FA-BD81-E426-F222B6E91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460" y="3612587"/>
            <a:ext cx="4152810" cy="3114607"/>
          </a:xfrm>
          <a:prstGeom prst="rect">
            <a:avLst/>
          </a:prstGeom>
        </p:spPr>
      </p:pic>
      <p:pic>
        <p:nvPicPr>
          <p:cNvPr id="9" name="Picture 8" descr="A field of green plants&#10;&#10;">
            <a:extLst>
              <a:ext uri="{FF2B5EF4-FFF2-40B4-BE49-F238E27FC236}">
                <a16:creationId xmlns:a16="http://schemas.microsoft.com/office/drawing/2014/main" id="{4A1AFFE3-DE03-56B9-B1CE-03FFD9194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0" y="3612587"/>
            <a:ext cx="4152810" cy="3114607"/>
          </a:xfrm>
          <a:prstGeom prst="rect">
            <a:avLst/>
          </a:prstGeom>
        </p:spPr>
      </p:pic>
      <p:pic>
        <p:nvPicPr>
          <p:cNvPr id="11" name="Picture 10" descr="Farmworkers in a field of flowers&#10;&#10;Description automatically generated">
            <a:extLst>
              <a:ext uri="{FF2B5EF4-FFF2-40B4-BE49-F238E27FC236}">
                <a16:creationId xmlns:a16="http://schemas.microsoft.com/office/drawing/2014/main" id="{885BE52C-C0BA-C789-56EB-E866CE7B35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37" b="11517"/>
          <a:stretch/>
        </p:blipFill>
        <p:spPr>
          <a:xfrm>
            <a:off x="8400270" y="3612587"/>
            <a:ext cx="3670997" cy="311460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FBC251C-AD25-67D6-641D-44B3B0919E04}"/>
              </a:ext>
            </a:extLst>
          </p:cNvPr>
          <p:cNvSpPr txBox="1">
            <a:spLocks/>
          </p:cNvSpPr>
          <p:nvPr/>
        </p:nvSpPr>
        <p:spPr>
          <a:xfrm>
            <a:off x="772886" y="1472010"/>
            <a:ext cx="10515600" cy="2359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0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Variety of practices to reduce yield losses to pests.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Crop choices,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Planting date adjustments, and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Crop rotation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9C83F8-0708-570D-E77B-3AF357D1D3DE}"/>
              </a:ext>
            </a:extLst>
          </p:cNvPr>
          <p:cNvSpPr txBox="1"/>
          <p:nvPr/>
        </p:nvSpPr>
        <p:spPr>
          <a:xfrm>
            <a:off x="3453783" y="6727194"/>
            <a:ext cx="2280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by Patrick R. ODA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5E32BD-1116-3EFC-52D5-B94163D49FD6}"/>
              </a:ext>
            </a:extLst>
          </p:cNvPr>
          <p:cNvSpPr txBox="1"/>
          <p:nvPr/>
        </p:nvSpPr>
        <p:spPr>
          <a:xfrm>
            <a:off x="9495518" y="6727194"/>
            <a:ext cx="2280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by Vanessa V. ODA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01E0AE-12EA-1ED3-69C1-DF05FEBA4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Oregon Agriculture</a:t>
            </a:r>
          </a:p>
        </p:txBody>
      </p:sp>
    </p:spTree>
    <p:extLst>
      <p:ext uri="{BB962C8B-B14F-4D97-AF65-F5344CB8AC3E}">
        <p14:creationId xmlns:p14="http://schemas.microsoft.com/office/powerpoint/2010/main" val="32611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597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E3DD-2A13-BDCF-C9DD-EA4E902F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3.When to Train WPS?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B67FD-535B-3920-DDD7-BAC949CF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57" y="319077"/>
            <a:ext cx="2890943" cy="150654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6406B4-F768-E209-8F6A-0622692F1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Annual mandatory training</a:t>
            </a:r>
          </a:p>
          <a:p>
            <a:pPr>
              <a:lnSpc>
                <a:spcPct val="150000"/>
              </a:lnSpc>
            </a:pPr>
            <a:r>
              <a:rPr lang="en-US" dirty="0"/>
              <a:t>No grace period to train workers (there has never been a grace period to train handlers).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5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3C76-AC08-CD08-1A79-094082C6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Oregon top violations (2013)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CC92B2A-1EB7-3D70-9039-DB24026E92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116101"/>
              </p:ext>
            </p:extLst>
          </p:nvPr>
        </p:nvGraphicFramePr>
        <p:xfrm>
          <a:off x="838200" y="1825625"/>
          <a:ext cx="10515598" cy="3976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565">
                  <a:extLst>
                    <a:ext uri="{9D8B030D-6E8A-4147-A177-3AD203B41FA5}">
                      <a16:colId xmlns:a16="http://schemas.microsoft.com/office/drawing/2014/main" val="1520578312"/>
                    </a:ext>
                  </a:extLst>
                </a:gridCol>
                <a:gridCol w="1575047">
                  <a:extLst>
                    <a:ext uri="{9D8B030D-6E8A-4147-A177-3AD203B41FA5}">
                      <a16:colId xmlns:a16="http://schemas.microsoft.com/office/drawing/2014/main" val="27926760"/>
                    </a:ext>
                  </a:extLst>
                </a:gridCol>
                <a:gridCol w="7529785">
                  <a:extLst>
                    <a:ext uri="{9D8B030D-6E8A-4147-A177-3AD203B41FA5}">
                      <a16:colId xmlns:a16="http://schemas.microsoft.com/office/drawing/2014/main" val="908069573"/>
                    </a:ext>
                  </a:extLst>
                </a:gridCol>
                <a:gridCol w="787201">
                  <a:extLst>
                    <a:ext uri="{9D8B030D-6E8A-4147-A177-3AD203B41FA5}">
                      <a16:colId xmlns:a16="http://schemas.microsoft.com/office/drawing/2014/main" val="2480943051"/>
                    </a:ext>
                  </a:extLst>
                </a:gridCol>
              </a:tblGrid>
              <a:tr h="706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</a:b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Rank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Standard</a:t>
                      </a:r>
                      <a:b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</a:b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Violated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</a:b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Subject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Total Violations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0645596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170.240(f)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Cleaning and maintenance of personal protective equipment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54590996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170.122(c)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Required pesticide application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4254884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170.130(a)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General requirements for worker pesticide safety training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56964392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170.222(a)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96475592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170.230(a)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Requirements for pesticide safety training for handlers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207544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170.135(b)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Requirements for pesticide safety posters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14696017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170.250(c)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Location of decontamination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97095124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170.135(c)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Requirements for displaying emergency medical care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45956827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170.230(c)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09755237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170.240(c)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Provision of personal protective equipment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0001732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170.120(b)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Notification to workers on farms, nurseries, or forests of pesticide applications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119016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75C1AA8-8B02-A506-122B-69941132B906}"/>
              </a:ext>
            </a:extLst>
          </p:cNvPr>
          <p:cNvSpPr txBox="1"/>
          <p:nvPr/>
        </p:nvSpPr>
        <p:spPr>
          <a:xfrm>
            <a:off x="1051560" y="6362070"/>
            <a:ext cx="6035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Overpass" pitchFamily="2" charset="77"/>
              </a:rPr>
              <a:t>Source: Department of Consumer and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375864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3C76-AC08-CD08-1A79-094082C6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Oregon top violations (2023)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FC09E0-319C-7E86-B614-F41672001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874442"/>
              </p:ext>
            </p:extLst>
          </p:nvPr>
        </p:nvGraphicFramePr>
        <p:xfrm>
          <a:off x="838200" y="1825625"/>
          <a:ext cx="10515597" cy="4012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502">
                  <a:extLst>
                    <a:ext uri="{9D8B030D-6E8A-4147-A177-3AD203B41FA5}">
                      <a16:colId xmlns:a16="http://schemas.microsoft.com/office/drawing/2014/main" val="3815013383"/>
                    </a:ext>
                  </a:extLst>
                </a:gridCol>
                <a:gridCol w="1585685">
                  <a:extLst>
                    <a:ext uri="{9D8B030D-6E8A-4147-A177-3AD203B41FA5}">
                      <a16:colId xmlns:a16="http://schemas.microsoft.com/office/drawing/2014/main" val="955139524"/>
                    </a:ext>
                  </a:extLst>
                </a:gridCol>
                <a:gridCol w="3099106">
                  <a:extLst>
                    <a:ext uri="{9D8B030D-6E8A-4147-A177-3AD203B41FA5}">
                      <a16:colId xmlns:a16="http://schemas.microsoft.com/office/drawing/2014/main" val="32359520"/>
                    </a:ext>
                  </a:extLst>
                </a:gridCol>
                <a:gridCol w="3732456">
                  <a:extLst>
                    <a:ext uri="{9D8B030D-6E8A-4147-A177-3AD203B41FA5}">
                      <a16:colId xmlns:a16="http://schemas.microsoft.com/office/drawing/2014/main" val="1705376608"/>
                    </a:ext>
                  </a:extLst>
                </a:gridCol>
                <a:gridCol w="1406848">
                  <a:extLst>
                    <a:ext uri="{9D8B030D-6E8A-4147-A177-3AD203B41FA5}">
                      <a16:colId xmlns:a16="http://schemas.microsoft.com/office/drawing/2014/main" val="4115088104"/>
                    </a:ext>
                  </a:extLst>
                </a:gridCol>
              </a:tblGrid>
              <a:tr h="6336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</a:t>
                      </a:r>
                      <a:b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Violated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b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Violations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1379913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170.311(b)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Pesticide application &amp; hazard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53156630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170.311(a)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Display of Pesticide Safety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72948037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170.501(a)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Training requirements for handlers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23767243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170.311(b)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9165241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170.401(a)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Training requirements for workers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50519735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170.401(d)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21129989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170.507(b)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Employer provided PPE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87581155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170.309(h)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78231012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170.501(d)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01469318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170.507(b)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1939288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7B705D-BDF9-C99E-10D7-FACCD6773240}"/>
              </a:ext>
            </a:extLst>
          </p:cNvPr>
          <p:cNvSpPr txBox="1"/>
          <p:nvPr/>
        </p:nvSpPr>
        <p:spPr>
          <a:xfrm>
            <a:off x="1051560" y="6362070"/>
            <a:ext cx="6035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Overpass" pitchFamily="2" charset="77"/>
              </a:rPr>
              <a:t>Source: Department of Consumer and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254041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B3CDF-15C0-90AD-4B9D-5F2896AB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latin typeface="Overpass" pitchFamily="2" charset="77"/>
                <a:ea typeface="+mj-ea"/>
                <a:cs typeface="+mj-cs"/>
              </a:rPr>
              <a:t>Partnership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C551F-A11A-9E7D-67E7-34A557D0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48" y="1485229"/>
            <a:ext cx="8096303" cy="42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E305-09FB-559C-7C7B-A3A93AFC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B3868-4F46-21C3-A49B-B238A54B9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800" i="0" dirty="0"/>
              <a:t>Vanessa Vassilaros</a:t>
            </a:r>
          </a:p>
          <a:p>
            <a:r>
              <a:rPr lang="en-US" sz="3400" dirty="0"/>
              <a:t>WPS Outreach Specialist</a:t>
            </a:r>
          </a:p>
          <a:p>
            <a:r>
              <a:rPr lang="en-US" dirty="0">
                <a:hlinkClick r:id="rId2"/>
              </a:rPr>
              <a:t>Vanessa.Vassilaros@oda.oregon.gov</a:t>
            </a:r>
            <a:endParaRPr lang="en-US" dirty="0"/>
          </a:p>
          <a:p>
            <a:r>
              <a:rPr lang="en-US" dirty="0"/>
              <a:t>Email: </a:t>
            </a:r>
            <a:r>
              <a:rPr lang="en-US" i="0" dirty="0">
                <a:solidFill>
                  <a:schemeClr val="bg2"/>
                </a:solidFill>
              </a:rPr>
              <a:t>Vanessa.Vassilaros@oda.oregon.gov</a:t>
            </a:r>
          </a:p>
          <a:p>
            <a:r>
              <a:rPr lang="en-US" i="0" dirty="0"/>
              <a:t>Phone</a:t>
            </a:r>
            <a:r>
              <a:rPr lang="en-US" dirty="0"/>
              <a:t>: 971.707.0001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Agenda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68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45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E3DD-2A13-BDCF-C9DD-EA4E902F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1.What is Worker Protection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CA23F-FC7A-45CC-9731-E5EE519AC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Worker Protection Standard (WPS) is a federal program designed to protect agricultural workers.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B67FD-535B-3920-DDD7-BAC949CF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3248332"/>
            <a:ext cx="5410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6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8AB3-3048-E60C-A025-23EFE5D1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Audience: AG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6B1F5-0579-FAF2-7DB7-F2393B3F5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68"/>
            <a:ext cx="10515600" cy="466279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Employees that work producing agricultural plants in agricultural establishments: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Farms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Forests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Nurseries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Enclosed space production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AE5DB-6274-5B88-43FB-3DE7BC69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34" y="3102871"/>
            <a:ext cx="3278647" cy="217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9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3D6A4-605E-BCED-C92D-E19405720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32" y="2920174"/>
            <a:ext cx="10515600" cy="2335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43B48A"/>
                </a:solidFill>
              </a:rPr>
              <a:t>Agricultural                                         Pesticide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43B48A"/>
                </a:solidFill>
              </a:rPr>
              <a:t>   Workers                                             Handlers</a:t>
            </a:r>
          </a:p>
          <a:p>
            <a:pPr marL="0" indent="0" algn="ctr">
              <a:buNone/>
            </a:pP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29A1D-232D-1D10-0949-1F36D4A1E7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2573" y="1922874"/>
            <a:ext cx="4578701" cy="2364658"/>
          </a:xfrm>
          <a:prstGeom prst="rect">
            <a:avLst/>
          </a:prstGeom>
        </p:spPr>
      </p:pic>
      <p:sp>
        <p:nvSpPr>
          <p:cNvPr id="8" name="Bent Arrow 7">
            <a:extLst>
              <a:ext uri="{FF2B5EF4-FFF2-40B4-BE49-F238E27FC236}">
                <a16:creationId xmlns:a16="http://schemas.microsoft.com/office/drawing/2014/main" id="{087E0AF2-7F99-F978-9346-46DAE7ABCE34}"/>
              </a:ext>
            </a:extLst>
          </p:cNvPr>
          <p:cNvSpPr/>
          <p:nvPr/>
        </p:nvSpPr>
        <p:spPr>
          <a:xfrm>
            <a:off x="2984090" y="2880852"/>
            <a:ext cx="678426" cy="968478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>
            <a:extLst>
              <a:ext uri="{FF2B5EF4-FFF2-40B4-BE49-F238E27FC236}">
                <a16:creationId xmlns:a16="http://schemas.microsoft.com/office/drawing/2014/main" id="{BD23E9CD-1D53-F5CE-4AA9-AD3D24AB752B}"/>
              </a:ext>
            </a:extLst>
          </p:cNvPr>
          <p:cNvSpPr/>
          <p:nvPr/>
        </p:nvSpPr>
        <p:spPr>
          <a:xfrm flipH="1">
            <a:off x="8426242" y="2880852"/>
            <a:ext cx="678426" cy="968478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4E9BB-79CA-A21D-505B-4172A43308F2}"/>
              </a:ext>
            </a:extLst>
          </p:cNvPr>
          <p:cNvSpPr txBox="1">
            <a:spLocks/>
          </p:cNvSpPr>
          <p:nvPr/>
        </p:nvSpPr>
        <p:spPr>
          <a:xfrm>
            <a:off x="839788" y="1340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Overpass" charset="0"/>
                <a:ea typeface="Overpass" charset="0"/>
                <a:cs typeface="Overpass" charset="0"/>
              </a:defRPr>
            </a:lvl1pPr>
          </a:lstStyle>
          <a:p>
            <a:r>
              <a:rPr lang="en-US"/>
              <a:t>Groups protected under WPS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3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202E-B6B9-95FA-D906-F52B023B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40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Groups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protected under WPS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603D-1202-AA8D-92A5-6DE97F30B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9349" y="1071563"/>
            <a:ext cx="3898664" cy="82391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>
              <a:lnSpc>
                <a:spcPct val="110000"/>
              </a:lnSpc>
            </a:pPr>
            <a:r>
              <a:rPr lang="en-US" sz="9600" b="0" dirty="0">
                <a:solidFill>
                  <a:srgbClr val="43B48A"/>
                </a:solidFill>
              </a:rPr>
              <a:t>Agricultural Workers</a:t>
            </a:r>
          </a:p>
          <a:p>
            <a:pPr algn="ctr"/>
            <a:endParaRPr lang="en-US" dirty="0"/>
          </a:p>
        </p:txBody>
      </p:sp>
      <p:pic>
        <p:nvPicPr>
          <p:cNvPr id="10" name="Content Placeholder 9" descr="Farmworkers in a field of flowers&#10;&#10;Description automatically generated">
            <a:extLst>
              <a:ext uri="{FF2B5EF4-FFF2-40B4-BE49-F238E27FC236}">
                <a16:creationId xmlns:a16="http://schemas.microsoft.com/office/drawing/2014/main" id="{1F8D81C5-92D0-BB1A-947B-FE7CFEC0AD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1469349" y="1895475"/>
            <a:ext cx="3898664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F5B4C7-5A32-CDF9-2D7B-619E88E66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82072" y="1071563"/>
            <a:ext cx="2763443" cy="82391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9600" b="0" dirty="0">
                <a:solidFill>
                  <a:srgbClr val="43B48A"/>
                </a:solidFill>
              </a:rPr>
              <a:t>Pesticide</a:t>
            </a:r>
            <a:r>
              <a:rPr lang="en-US" sz="9600" dirty="0"/>
              <a:t> </a:t>
            </a:r>
            <a:r>
              <a:rPr lang="en-US" sz="9600" b="0" dirty="0">
                <a:solidFill>
                  <a:srgbClr val="43B48A"/>
                </a:solidFill>
              </a:rPr>
              <a:t>Handlers</a:t>
            </a:r>
          </a:p>
          <a:p>
            <a:endParaRPr lang="en-US" dirty="0"/>
          </a:p>
        </p:txBody>
      </p:sp>
      <p:pic>
        <p:nvPicPr>
          <p:cNvPr id="7" name="Content Placeholder 6" descr="Applicator wearing a face mask and standing next to a truck&#10;&#10;Description automatically generated">
            <a:extLst>
              <a:ext uri="{FF2B5EF4-FFF2-40B4-BE49-F238E27FC236}">
                <a16:creationId xmlns:a16="http://schemas.microsoft.com/office/drawing/2014/main" id="{4C0FB9DD-9995-D274-24C9-88E4C60323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tretch/>
        </p:blipFill>
        <p:spPr>
          <a:xfrm rot="5400000">
            <a:off x="6921500" y="2356048"/>
            <a:ext cx="3684588" cy="276344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4EC808-D23A-17B5-70B1-CAAC6497EB82}"/>
              </a:ext>
            </a:extLst>
          </p:cNvPr>
          <p:cNvSpPr txBox="1"/>
          <p:nvPr/>
        </p:nvSpPr>
        <p:spPr>
          <a:xfrm>
            <a:off x="7382072" y="5586640"/>
            <a:ext cx="276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by Patrick R. ODA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DA276-8BD7-AF19-C0D5-9CE200E21100}"/>
              </a:ext>
            </a:extLst>
          </p:cNvPr>
          <p:cNvSpPr txBox="1"/>
          <p:nvPr/>
        </p:nvSpPr>
        <p:spPr>
          <a:xfrm>
            <a:off x="1469350" y="5586640"/>
            <a:ext cx="3898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by Vanessa V. ODA</a:t>
            </a:r>
          </a:p>
        </p:txBody>
      </p:sp>
    </p:spTree>
    <p:extLst>
      <p:ext uri="{BB962C8B-B14F-4D97-AF65-F5344CB8AC3E}">
        <p14:creationId xmlns:p14="http://schemas.microsoft.com/office/powerpoint/2010/main" val="320761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5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E3DD-2A13-BDCF-C9DD-EA4E902F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2. Why 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CA23F-FC7A-45CC-9731-E5EE519AC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Regardless of working conditions…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Due to exposure to hazardous factors, agriculture has been ranked as one of the most hazardous industries.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B67FD-535B-3920-DDD7-BAC949CF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203" y="278990"/>
            <a:ext cx="2124930" cy="11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DA">
      <a:dk1>
        <a:srgbClr val="000000"/>
      </a:dk1>
      <a:lt1>
        <a:srgbClr val="FFFFFF"/>
      </a:lt1>
      <a:dk2>
        <a:srgbClr val="191A33"/>
      </a:dk2>
      <a:lt2>
        <a:srgbClr val="E7E6E6"/>
      </a:lt2>
      <a:accent1>
        <a:srgbClr val="4156A6"/>
      </a:accent1>
      <a:accent2>
        <a:srgbClr val="47B289"/>
      </a:accent2>
      <a:accent3>
        <a:srgbClr val="A5A5A5"/>
      </a:accent3>
      <a:accent4>
        <a:srgbClr val="E9C938"/>
      </a:accent4>
      <a:accent5>
        <a:srgbClr val="F3704B"/>
      </a:accent5>
      <a:accent6>
        <a:srgbClr val="0A5451"/>
      </a:accent6>
      <a:hlink>
        <a:srgbClr val="4156A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8D2BDFA2C6CF40A602498C72A9C3C8" ma:contentTypeVersion="7" ma:contentTypeDescription="Create a new document." ma:contentTypeScope="" ma:versionID="9584685be326df71c0130e658b38a67f">
  <xsd:schema xmlns:xsd="http://www.w3.org/2001/XMLSchema" xmlns:xs="http://www.w3.org/2001/XMLSchema" xmlns:p="http://schemas.microsoft.com/office/2006/metadata/properties" xmlns:ns1="http://schemas.microsoft.com/sharepoint/v3" xmlns:ns2="198db3a4-94a2-4913-bd11-44e378a45fe1" targetNamespace="http://schemas.microsoft.com/office/2006/metadata/properties" ma:root="true" ma:fieldsID="45be5594229ef1cdda327c9ce38b62c6" ns1:_="" ns2:_="">
    <xsd:import namespace="http://schemas.microsoft.com/sharepoint/v3"/>
    <xsd:import namespace="198db3a4-94a2-4913-bd11-44e378a45fe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db3a4-94a2-4913-bd11-44e378a45f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D9BB39C-02C4-40F5-B7AB-A6810A297471}"/>
</file>

<file path=customXml/itemProps2.xml><?xml version="1.0" encoding="utf-8"?>
<ds:datastoreItem xmlns:ds="http://schemas.openxmlformats.org/officeDocument/2006/customXml" ds:itemID="{4FEB360A-BD8E-4BD0-8714-EA170F305741}"/>
</file>

<file path=customXml/itemProps3.xml><?xml version="1.0" encoding="utf-8"?>
<ds:datastoreItem xmlns:ds="http://schemas.openxmlformats.org/officeDocument/2006/customXml" ds:itemID="{1B01CAB9-FC90-4823-9659-926A266E5A06}"/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794</Words>
  <Application>Microsoft Macintosh PowerPoint</Application>
  <PresentationFormat>Widescreen</PresentationFormat>
  <Paragraphs>194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Nunito Sans</vt:lpstr>
      <vt:lpstr>Overpass</vt:lpstr>
      <vt:lpstr>Public Sans</vt:lpstr>
      <vt:lpstr>Source Sans Pro Web</vt:lpstr>
      <vt:lpstr>Wingdings</vt:lpstr>
      <vt:lpstr>Office Theme</vt:lpstr>
      <vt:lpstr>PowerPoint Presentation</vt:lpstr>
      <vt:lpstr>Agenda</vt:lpstr>
      <vt:lpstr>WPS</vt:lpstr>
      <vt:lpstr>1.What is Worker Protection Standard?</vt:lpstr>
      <vt:lpstr>Target Audience: AG workers</vt:lpstr>
      <vt:lpstr>PowerPoint Presentation</vt:lpstr>
      <vt:lpstr>Groups protected under WPS</vt:lpstr>
      <vt:lpstr>WPS</vt:lpstr>
      <vt:lpstr>2. Why is important?</vt:lpstr>
      <vt:lpstr>Why?</vt:lpstr>
      <vt:lpstr>Oregon Agriculture</vt:lpstr>
      <vt:lpstr>WPS</vt:lpstr>
      <vt:lpstr>3.When to Train WPS?</vt:lpstr>
      <vt:lpstr>Oregon top violations (2013)</vt:lpstr>
      <vt:lpstr>Oregon top violations (2023)</vt:lpstr>
      <vt:lpstr>Partnership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Frank</dc:creator>
  <cp:lastModifiedBy>ZIMMERMAN Andy * ODA</cp:lastModifiedBy>
  <cp:revision>40</cp:revision>
  <dcterms:created xsi:type="dcterms:W3CDTF">2020-03-09T20:58:25Z</dcterms:created>
  <dcterms:modified xsi:type="dcterms:W3CDTF">2024-09-17T20:30:36Z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WatermarkLocations">
    <vt:lpwstr>Office Theme:5</vt:lpwstr>
  </property>
  <property fmtid="{D5CDD505-2E9C-101B-9397-08002B2CF9AE}" pid="3" name="ClassificationWatermarkText">
    <vt:lpwstr>This asset must be properly classified Level 1, Level 2, Level 3 or Level 4.</vt:lpwstr>
  </property>
  <property fmtid="{D5CDD505-2E9C-101B-9397-08002B2CF9AE}" pid="4" name="MSIP_Label_09b73270-2993-4076-be47-9c78f42a1e84_Enabled">
    <vt:lpwstr>true</vt:lpwstr>
  </property>
  <property fmtid="{D5CDD505-2E9C-101B-9397-08002B2CF9AE}" pid="5" name="MSIP_Label_09b73270-2993-4076-be47-9c78f42a1e84_SetDate">
    <vt:lpwstr>2024-07-08T16:40:11Z</vt:lpwstr>
  </property>
  <property fmtid="{D5CDD505-2E9C-101B-9397-08002B2CF9AE}" pid="6" name="MSIP_Label_09b73270-2993-4076-be47-9c78f42a1e84_Method">
    <vt:lpwstr>Privileged</vt:lpwstr>
  </property>
  <property fmtid="{D5CDD505-2E9C-101B-9397-08002B2CF9AE}" pid="7" name="MSIP_Label_09b73270-2993-4076-be47-9c78f42a1e84_Name">
    <vt:lpwstr>Level 1 - Published (Items)</vt:lpwstr>
  </property>
  <property fmtid="{D5CDD505-2E9C-101B-9397-08002B2CF9AE}" pid="8" name="MSIP_Label_09b73270-2993-4076-be47-9c78f42a1e84_SiteId">
    <vt:lpwstr>aa3f6932-fa7c-47b4-a0ce-a598cad161cf</vt:lpwstr>
  </property>
  <property fmtid="{D5CDD505-2E9C-101B-9397-08002B2CF9AE}" pid="9" name="MSIP_Label_09b73270-2993-4076-be47-9c78f42a1e84_ActionId">
    <vt:lpwstr>369ad1a8-b619-4d59-9a6f-dc1835c4d794</vt:lpwstr>
  </property>
  <property fmtid="{D5CDD505-2E9C-101B-9397-08002B2CF9AE}" pid="10" name="MSIP_Label_09b73270-2993-4076-be47-9c78f42a1e84_ContentBits">
    <vt:lpwstr>0</vt:lpwstr>
  </property>
  <property fmtid="{D5CDD505-2E9C-101B-9397-08002B2CF9AE}" pid="11" name="ContentTypeId">
    <vt:lpwstr>0x0101009E8D2BDFA2C6CF40A602498C72A9C3C8</vt:lpwstr>
  </property>
</Properties>
</file>