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handoutMasterIdLst>
    <p:handoutMasterId r:id="rId27"/>
  </p:handoutMasterIdLst>
  <p:sldIdLst>
    <p:sldId id="730" r:id="rId2"/>
    <p:sldId id="1002" r:id="rId3"/>
    <p:sldId id="1043" r:id="rId4"/>
    <p:sldId id="984" r:id="rId5"/>
    <p:sldId id="999" r:id="rId6"/>
    <p:sldId id="544" r:id="rId7"/>
    <p:sldId id="773" r:id="rId8"/>
    <p:sldId id="778" r:id="rId9"/>
    <p:sldId id="753" r:id="rId10"/>
    <p:sldId id="1052" r:id="rId11"/>
    <p:sldId id="1050" r:id="rId12"/>
    <p:sldId id="545" r:id="rId13"/>
    <p:sldId id="779" r:id="rId14"/>
    <p:sldId id="971" r:id="rId15"/>
    <p:sldId id="774" r:id="rId16"/>
    <p:sldId id="775" r:id="rId17"/>
    <p:sldId id="960" r:id="rId18"/>
    <p:sldId id="969" r:id="rId19"/>
    <p:sldId id="962" r:id="rId20"/>
    <p:sldId id="970" r:id="rId21"/>
    <p:sldId id="736" r:id="rId22"/>
    <p:sldId id="974" r:id="rId23"/>
    <p:sldId id="975" r:id="rId24"/>
    <p:sldId id="732" r:id="rId25"/>
  </p:sldIdLst>
  <p:sldSz cx="9144000" cy="6858000" type="screen4x3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3"/>
    <a:srgbClr val="F890A9"/>
    <a:srgbClr val="F5798A"/>
    <a:srgbClr val="FF5050"/>
    <a:srgbClr val="FFA3E7"/>
    <a:srgbClr val="EAB200"/>
    <a:srgbClr val="D6A300"/>
    <a:srgbClr val="C87638"/>
    <a:srgbClr val="E55A1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71" autoAdjust="0"/>
    <p:restoredTop sz="96247" autoAdjust="0"/>
  </p:normalViewPr>
  <p:slideViewPr>
    <p:cSldViewPr>
      <p:cViewPr varScale="1">
        <p:scale>
          <a:sx n="127" d="100"/>
          <a:sy n="127" d="100"/>
        </p:scale>
        <p:origin x="12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12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050" y="-90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1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501D85-8242-4353-B5AA-2B5F02CDC4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21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48175"/>
            <a:ext cx="566102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1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893175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FA4105-A3DC-4061-A262-7791A2950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80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15711-CACC-4CE5-E427-BFC64BC8B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E37F920-BA9F-1D86-10DF-F54ACE5A6C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ED0680D5-908D-B4B5-7A0A-18ABA709B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Image available at:  https://www.cpc.ncep.noaa.gov/products/analysis_monitoring/enso_update/gsstanim.shtml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B7AF3C0F-97C7-E59E-528C-B8489B8613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2000" indent="-2921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731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430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129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CCF352C-392A-4686-9062-55F210F83EA6}" type="slidenum">
              <a:rPr lang="en-US" altLang="en-US" smtClean="0">
                <a:latin typeface="Arial" panose="020B0604020202020204" pitchFamily="34" charset="0"/>
              </a:rPr>
              <a:pPr/>
              <a:t>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790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 generated at:  https://www.esrl.noaa.gov/psd/cgi-bin/data/composites/printpage.pl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A4105-A3DC-4061-A262-7791A2950DA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7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Data from NCEI: https://www.ncdc.noaa.gov/</a:t>
            </a:r>
            <a:r>
              <a:rPr lang="en-US" altLang="en-US" baseline="0" dirty="0">
                <a:latin typeface="Arial" panose="020B0604020202020204" pitchFamily="34" charset="0"/>
              </a:rPr>
              <a:t>  &amp;  Charts generated locally by ODA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A4105-A3DC-4061-A262-7791A2950DA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31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Charts generated at:  https://www.esrl.noaa.gov/psd/cgi-bin/data/composites/printpage.pl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A4105-A3DC-4061-A262-7791A2950DA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68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Data from NCEI: https://www.ncdc.noaa.gov/</a:t>
            </a:r>
            <a:r>
              <a:rPr lang="en-US" altLang="en-US" baseline="0" dirty="0">
                <a:latin typeface="Arial" panose="020B0604020202020204" pitchFamily="34" charset="0"/>
              </a:rPr>
              <a:t>  &amp;  Charts generated locally by ODA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A4105-A3DC-4061-A262-7791A2950DA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93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A0FC6-58F7-BD68-FE7A-224F04B93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1E9BF8-C5E4-A45D-D4E6-D0392B67FF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E62DAA-BA8F-224E-2B30-DBF155384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Charts generated at:  https://www.esrl.noaa.gov/psd/cgi-bin/data/composites/printpage.pl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549BE-3D8A-B61F-F905-7D69693378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A4105-A3DC-4061-A262-7791A2950DA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57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41F4A-7E8C-AF94-6C48-68524C4EF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1EEDF2-BC91-C31F-78CE-C4BCCF0050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FB81B6-7940-1B9A-666D-348E3AC64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Data from NCEI: https://www.ncdc.noaa.gov/</a:t>
            </a:r>
            <a:r>
              <a:rPr lang="en-US" altLang="en-US" baseline="0" dirty="0">
                <a:latin typeface="Arial" panose="020B0604020202020204" pitchFamily="34" charset="0"/>
              </a:rPr>
              <a:t>  &amp;  Charts generated locally by ODA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041E4-4D97-2822-F61A-EFC991E053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A4105-A3DC-4061-A262-7791A2950DA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08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Charts generated at:  https://www.esrl.noaa.gov/psd/cgi-bin/data/composites/printpage.pl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A4105-A3DC-4061-A262-7791A2950DA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81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Data from NCEI: https://www.ncdc.noaa.gov/</a:t>
            </a:r>
            <a:r>
              <a:rPr lang="en-US" altLang="en-US" baseline="0" dirty="0">
                <a:latin typeface="Arial" panose="020B0604020202020204" pitchFamily="34" charset="0"/>
              </a:rPr>
              <a:t>  &amp;  Charts generated locally by ODA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2000" indent="-2921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731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430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129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5A6C34C-7C3D-4499-9258-44970E99F112}" type="slidenum">
              <a:rPr lang="en-US" altLang="en-US" smtClean="0">
                <a:latin typeface="Arial" panose="020B0604020202020204" pitchFamily="34" charset="0"/>
              </a:rPr>
              <a:pPr/>
              <a:t>20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191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2000" indent="-2921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731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430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129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7F66E78-D44F-4763-A345-77D72B370DD2}" type="slidenum">
              <a:rPr lang="en-US" altLang="en-US" smtClean="0">
                <a:latin typeface="Arial" panose="020B0604020202020204" pitchFamily="34" charset="0"/>
              </a:rPr>
              <a:pPr/>
              <a:t>21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12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2000" indent="-2921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731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430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129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035C7BA-8F70-4631-BF01-4F1FC40EF217}" type="slidenum">
              <a:rPr lang="en-US" altLang="en-US" smtClean="0">
                <a:latin typeface="Arial" panose="020B0604020202020204" pitchFamily="34" charset="0"/>
              </a:rPr>
              <a:pPr/>
              <a:t>22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6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Weekly ENSO update:  </a:t>
            </a:r>
            <a:r>
              <a:rPr lang="en-US" altLang="en-US" sz="1200" dirty="0">
                <a:solidFill>
                  <a:srgbClr val="FFFF00"/>
                </a:solidFill>
                <a:latin typeface="Comic Sans MS" panose="030F0702030302020204" pitchFamily="66" charset="0"/>
              </a:rPr>
              <a:t>https://www.cpc.ncep.noaa.gov/products/analysis_monitoring/lanina/enso_evolution-status-fcsts-web.pdf</a:t>
            </a:r>
            <a:endParaRPr lang="en-US" altLang="en-US" sz="1200" dirty="0">
              <a:latin typeface="Comic Sans MS" panose="030F0702030302020204" pitchFamily="66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2000" indent="-2921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731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430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129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700D156-9535-4AFC-A8D7-3669639326A4}" type="slidenum">
              <a:rPr lang="en-US" altLang="en-US" smtClean="0">
                <a:latin typeface="Arial" panose="020B0604020202020204" pitchFamily="34" charset="0"/>
              </a:rPr>
              <a:pPr/>
              <a:t>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43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2000" indent="-2921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731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430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129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3B3AEB3-1A53-4432-B5DE-8727756E62B9}" type="slidenum">
              <a:rPr lang="en-US" altLang="en-US" smtClean="0">
                <a:latin typeface="Arial" panose="020B0604020202020204" pitchFamily="34" charset="0"/>
              </a:rPr>
              <a:pPr/>
              <a:t>23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9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SOI data</a:t>
            </a:r>
            <a:r>
              <a:rPr lang="en-US" altLang="en-US" baseline="0" dirty="0">
                <a:latin typeface="Arial" panose="020B0604020202020204" pitchFamily="34" charset="0"/>
              </a:rPr>
              <a:t> from:  https://www.cpc.ncep.noaa.gov/data/indices/soi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2000" indent="-2921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731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430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129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4956893-3CD7-4657-A9B2-FDA48282F4E6}" type="slidenum">
              <a:rPr lang="en-US" altLang="en-US" smtClean="0">
                <a:latin typeface="Arial" panose="020B0604020202020204" pitchFamily="34" charset="0"/>
              </a:rPr>
              <a:pPr/>
              <a:t>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73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ONI data</a:t>
            </a:r>
            <a:r>
              <a:rPr lang="en-US" altLang="en-US" baseline="0" dirty="0">
                <a:latin typeface="Arial" panose="020B0604020202020204" pitchFamily="34" charset="0"/>
              </a:rPr>
              <a:t> from: </a:t>
            </a:r>
            <a:r>
              <a:rPr lang="en-US" altLang="en-US" dirty="0">
                <a:latin typeface="Arial" panose="020B0604020202020204" pitchFamily="34" charset="0"/>
              </a:rPr>
              <a:t> https://origin.cpc.ncep.noaa.gov/products/analysis_monitoring/ensostuff/ONI_v5.php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2000" indent="-2921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731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430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129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61EB38F-9A3C-4AF2-936E-E253094E15CC}" type="slidenum">
              <a:rPr lang="en-US" altLang="en-US" smtClean="0">
                <a:latin typeface="Arial" panose="020B0604020202020204" pitchFamily="34" charset="0"/>
              </a:rPr>
              <a:pPr/>
              <a:t>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0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701675"/>
            <a:ext cx="4683125" cy="35115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PDO data from:  https://oceanview.pfeg.noaa.gov/erddap/tabledap/cciea_OC_PDO.htmlTable?time,PDO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2000" indent="-2921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731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430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12963" indent="-233363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701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273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845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941763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5275780-8C82-4B4A-853A-7C3269D66BBE}" type="slidenum">
              <a:rPr lang="en-US" altLang="en-US" smtClean="0">
                <a:latin typeface="Arial" panose="020B0604020202020204" pitchFamily="34" charset="0"/>
              </a:rPr>
              <a:pPr/>
              <a:t>8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11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Charts generated at:  https://www.esrl.noaa.gov/psd/cgi-bin/data/composites/printpage.pl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A4105-A3DC-4061-A262-7791A2950DA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49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8F0C2-6BF4-3BE3-54CD-EDDF51D28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40A40F-F2BD-E215-9377-432521456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13EB6F-74DF-99C8-8FCB-8CEF44CFD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Charts generated at:  https://www.esrl.noaa.gov/psd/cgi-bin/data/composites/printpage.pl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EC45D-16B6-085C-595B-D10B421C8B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A4105-A3DC-4061-A262-7791A2950DA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69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8F0C2-6BF4-3BE3-54CD-EDDF51D28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40A40F-F2BD-E215-9377-432521456E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13EB6F-74DF-99C8-8FCB-8CEF44CFD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Charts generated at:  https://www.esrl.noaa.gov/psd/cgi-bin/data/composites/printpage.pl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EC45D-16B6-085C-595B-D10B421C8B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A4105-A3DC-4061-A262-7791A2950DA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12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</a:t>
            </a:r>
            <a:r>
              <a:rPr lang="en-US" baseline="0" dirty="0"/>
              <a:t> created by ODA.  Shape file from Oregon Climate Service (George Taylor)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A4105-A3DC-4061-A262-7791A2950DA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3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8 h 1906"/>
                <a:gd name="T4" fmla="*/ 6608 w 5740"/>
                <a:gd name="T5" fmla="*/ 78 h 1906"/>
                <a:gd name="T6" fmla="*/ 660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40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40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6816C-1EF7-427D-AD54-3D5329AD29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4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8E26A-91D8-490F-80B8-0E072DBB9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8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E9A85-ED5F-4D52-8B48-DA9802BF6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9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64598-42DC-4377-9A23-E268EFBAA0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9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BF77A-B4FF-4A47-868B-FD952F564A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6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D1B71-166E-4A9F-B63E-F44C1E249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56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59401-C019-41CA-93DE-78642F8899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5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395A7-94C0-48D6-A722-1D1642CFB0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3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8242F-AA49-44F5-8663-471A80544B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5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B93B8-C1E8-4086-A5E7-5FBC10B6CD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E3A1E-5963-4352-98F4-D96095BEB7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7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CEE76E-3716-4791-80F9-953C01DA1B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2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829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29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29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29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3829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8 h 1906"/>
                <a:gd name="T4" fmla="*/ 6608 w 5740"/>
                <a:gd name="T5" fmla="*/ 78 h 1906"/>
                <a:gd name="T6" fmla="*/ 660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29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29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29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222" r:id="rId1"/>
    <p:sldLayoutId id="2147487212" r:id="rId2"/>
    <p:sldLayoutId id="2147487213" r:id="rId3"/>
    <p:sldLayoutId id="2147487214" r:id="rId4"/>
    <p:sldLayoutId id="2147487215" r:id="rId5"/>
    <p:sldLayoutId id="2147487216" r:id="rId6"/>
    <p:sldLayoutId id="2147487217" r:id="rId7"/>
    <p:sldLayoutId id="2147487218" r:id="rId8"/>
    <p:sldLayoutId id="2147487219" r:id="rId9"/>
    <p:sldLayoutId id="2147487220" r:id="rId10"/>
    <p:sldLayoutId id="21474872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gj.parsons@odf.oregon.go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drroyspencer.com/latest-global-temperatur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drroyspencer.com/latest-global-temperature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c.ncep.noaa.gov/products/analysis_monitoring/ensocycle/ensocycle.s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da.direct/Weathe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pc.ncep.noaa.gov/products/predictions/long_range/seasonal.php?lead=1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m.gov.au/climate/enso" TargetMode="External"/><Relationship Id="rId3" Type="http://schemas.openxmlformats.org/officeDocument/2006/relationships/hyperlink" Target="https://www.oregon.gov/ODA/programs/NaturalResources/Pages/Weather.aspx" TargetMode="External"/><Relationship Id="rId7" Type="http://schemas.openxmlformats.org/officeDocument/2006/relationships/hyperlink" Target="http://www.bom.gov.au/climate/model-summary/#region=NINO34&amp;tabs=Overview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pc.ncep.noaa.gov/products/analysis_monitoring/enso_advisory" TargetMode="External"/><Relationship Id="rId5" Type="http://schemas.openxmlformats.org/officeDocument/2006/relationships/hyperlink" Target="https://www.cpc.ncep.noaa.gov/products/predictions/long_range/fxus07.html" TargetMode="External"/><Relationship Id="rId4" Type="http://schemas.openxmlformats.org/officeDocument/2006/relationships/hyperlink" Target="https://www.cpc.ncep.noaa.gov/products/predictions/long_range/seasonal.php?lead=01" TargetMode="External"/><Relationship Id="rId9" Type="http://schemas.openxmlformats.org/officeDocument/2006/relationships/hyperlink" Target="https://iri.columbia.edu/our-expertise/climate/forecasts/enso/current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rcc.dri.edu/wwdt/" TargetMode="External"/><Relationship Id="rId3" Type="http://schemas.openxmlformats.org/officeDocument/2006/relationships/hyperlink" Target="https://www.cpc.ncep.noaa.gov/products/expert_assessment/season_drought.png" TargetMode="External"/><Relationship Id="rId7" Type="http://schemas.openxmlformats.org/officeDocument/2006/relationships/hyperlink" Target="https://www.drought.gov/nadm/content/percent-average-precipitatio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oughtmonitor.unl.edu/" TargetMode="External"/><Relationship Id="rId5" Type="http://schemas.openxmlformats.org/officeDocument/2006/relationships/hyperlink" Target="https://www.nrcs.usda.gov/wps/portal/wcc/home/snowClimateMonitoring/snowpack/" TargetMode="External"/><Relationship Id="rId4" Type="http://schemas.openxmlformats.org/officeDocument/2006/relationships/hyperlink" Target="https://www.wcc.nrcs.usda.gov/ftpref/data/water/wcs/gis/maps/or_swepctnormal_update.pdf" TargetMode="External"/><Relationship Id="rId9" Type="http://schemas.openxmlformats.org/officeDocument/2006/relationships/hyperlink" Target="https://gacc.nifc.gov/nwcc/predict/outlook.asp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peter.gj.parsons@odf.oregon.gov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da.fyi/SubscribeSC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c.ncep.noaa.gov/products/analysis_monitoring/enso_update/gsstanim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c.ncep.noaa.gov/products/analysis_monitoring/lanina/enso_evolution-status-fcsts-web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jisao.washington.edu/pdo/img/pdo_warm_cool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E52103-6C1F-424E-79CC-D040D9CFCB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42"/>
            <a:ext cx="9144000" cy="6853515"/>
          </a:xfrm>
          <a:prstGeom prst="rect">
            <a:avLst/>
          </a:prstGeom>
        </p:spPr>
      </p:pic>
      <p:sp>
        <p:nvSpPr>
          <p:cNvPr id="3881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17526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F890A9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</a:rPr>
              <a:t>Seasonal Climate Forecast</a:t>
            </a:r>
            <a:br>
              <a:rPr lang="en-US" sz="4800" dirty="0">
                <a:solidFill>
                  <a:srgbClr val="F890A9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</a:rPr>
            </a:br>
            <a:r>
              <a:rPr lang="en-US" sz="4800" dirty="0">
                <a:solidFill>
                  <a:srgbClr val="F890A9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</a:rPr>
              <a:t>Dec. 2024 – Feb. 2025</a:t>
            </a:r>
            <a:br>
              <a:rPr lang="en-US" sz="4800" dirty="0">
                <a:solidFill>
                  <a:srgbClr val="F6D970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</a:rPr>
              <a:t>Issued:  November 21, 2024</a:t>
            </a:r>
            <a:br>
              <a:rPr lang="en-US" sz="2800" dirty="0">
                <a:solidFill>
                  <a:srgbClr val="FF99FF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</a:rPr>
            </a:br>
            <a:endParaRPr lang="en-US" sz="2800" i="1" dirty="0">
              <a:solidFill>
                <a:srgbClr val="FF99FF"/>
              </a:solidFill>
              <a:effectLst>
                <a:outerShdw blurRad="50800" dist="508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388105" name="Text Box 9"/>
          <p:cNvSpPr txBox="1">
            <a:spLocks noChangeArrowheads="1"/>
          </p:cNvSpPr>
          <p:nvPr/>
        </p:nvSpPr>
        <p:spPr bwMode="auto">
          <a:xfrm>
            <a:off x="0" y="4724400"/>
            <a:ext cx="91328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800" dirty="0">
              <a:solidFill>
                <a:srgbClr val="FFC000"/>
              </a:solidFill>
              <a:effectLst>
                <a:outerShdw blurRad="50800" dist="50800" dir="2700000" algn="tl" rotWithShape="0">
                  <a:prstClr val="black"/>
                </a:outerShdw>
              </a:effectLst>
            </a:endParaRPr>
          </a:p>
          <a:p>
            <a:pPr lvl="0" algn="ctr">
              <a:defRPr/>
            </a:pPr>
            <a:r>
              <a:rPr lang="en-US" sz="2400" dirty="0">
                <a:effectLst>
                  <a:outerShdw blurRad="50800" dist="50800" dir="2700000" algn="tl" rotWithShape="0">
                    <a:prstClr val="black"/>
                  </a:outerShdw>
                </a:effectLst>
              </a:rPr>
              <a:t>Contact:  ODF Lead Meteorologist Pete Parsons</a:t>
            </a:r>
          </a:p>
          <a:p>
            <a:pPr lvl="0" algn="ctr">
              <a:defRPr/>
            </a:pPr>
            <a:r>
              <a:rPr lang="en-US" sz="2400" dirty="0">
                <a:effectLst>
                  <a:outerShdw blurRad="50800" dist="50800" dir="2700000" algn="tl" rotWithShape="0">
                    <a:prstClr val="black"/>
                  </a:outerShdw>
                </a:effectLst>
              </a:rPr>
              <a:t>503-945-7448 or </a:t>
            </a:r>
            <a:r>
              <a:rPr lang="en-US" sz="2400" dirty="0">
                <a:effectLst>
                  <a:outerShdw blurRad="50800" dist="50800" dir="2700000" algn="tl" rotWithShape="0">
                    <a:prstClr val="black"/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peter.gj.parsons@odf.oregon.gov</a:t>
            </a:r>
            <a:endParaRPr lang="en-US" sz="2400" dirty="0">
              <a:effectLst>
                <a:outerShdw blurRad="50800" dist="50800" dir="2700000" algn="tl" rotWithShape="0">
                  <a:prstClr val="black"/>
                </a:outerShdw>
              </a:effectLst>
            </a:endParaRPr>
          </a:p>
          <a:p>
            <a:pPr lvl="0" algn="ctr">
              <a:defRPr/>
            </a:pPr>
            <a:endParaRPr lang="en-US" sz="1600" dirty="0">
              <a:solidFill>
                <a:srgbClr val="FF99FF"/>
              </a:solidFill>
              <a:effectLst>
                <a:outerShdw blurRad="50800" dist="50800" dir="2700000" algn="tl" rotWithShape="0">
                  <a:prstClr val="black"/>
                </a:outerShdw>
              </a:effectLst>
            </a:endParaRPr>
          </a:p>
          <a:p>
            <a:pPr lvl="0" algn="ctr">
              <a:defRPr/>
            </a:pPr>
            <a:r>
              <a:rPr lang="en-US" dirty="0">
                <a:solidFill>
                  <a:srgbClr val="F890A9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</a:rPr>
              <a:t>ODA Team:  Diana Walker; Andy Zimmerman; Jenn Ambrose; Taylor Harding        ODF Team:  Julie Vondrachek; Kristin Cody</a:t>
            </a:r>
          </a:p>
        </p:txBody>
      </p:sp>
    </p:spTree>
    <p:extLst>
      <p:ext uri="{BB962C8B-B14F-4D97-AF65-F5344CB8AC3E}">
        <p14:creationId xmlns:p14="http://schemas.microsoft.com/office/powerpoint/2010/main" val="53400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C5B85-DE37-18BF-3548-7DD11080B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>
            <a:extLst>
              <a:ext uri="{FF2B5EF4-FFF2-40B4-BE49-F238E27FC236}">
                <a16:creationId xmlns:a16="http://schemas.microsoft.com/office/drawing/2014/main" id="{4BA69D3D-0F5D-A423-0E60-3E73C9FF83D5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502" y="1925394"/>
            <a:ext cx="8594991" cy="401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34" name="Rectangle 2">
            <a:extLst>
              <a:ext uri="{FF2B5EF4-FFF2-40B4-BE49-F238E27FC236}">
                <a16:creationId xmlns:a16="http://schemas.microsoft.com/office/drawing/2014/main" id="{23B1FAB6-5D31-747A-514D-EDEF6A32C1D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504825"/>
            <a:ext cx="9144000" cy="409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Niño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Niña</a:t>
            </a:r>
            <a:r>
              <a:rPr lang="en-US" dirty="0">
                <a:solidFill>
                  <a:schemeClr val="tx1"/>
                </a:solidFill>
              </a:rPr>
              <a:t> Impact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Global Temperatures...</a:t>
            </a:r>
          </a:p>
        </p:txBody>
      </p:sp>
      <p:sp>
        <p:nvSpPr>
          <p:cNvPr id="31748" name="Text Box 3">
            <a:extLst>
              <a:ext uri="{FF2B5EF4-FFF2-40B4-BE49-F238E27FC236}">
                <a16:creationId xmlns:a16="http://schemas.microsoft.com/office/drawing/2014/main" id="{C7D7FE2C-AE2A-BABA-5F37-7F9D3B09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4" y="6397823"/>
            <a:ext cx="8839200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Courtesy:</a:t>
            </a:r>
            <a:r>
              <a:rPr lang="en-US" altLang="en-US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  </a:t>
            </a:r>
            <a:r>
              <a:rPr lang="en-US" altLang="en-US" sz="1800" dirty="0">
                <a:solidFill>
                  <a:srgbClr val="FFFF00"/>
                </a:solidFill>
                <a:latin typeface="Comic Sans MS" panose="030F0702030302020204" pitchFamily="66" charset="0"/>
                <a:hlinkClick r:id="rId4"/>
              </a:rPr>
              <a:t>http://www.drroyspencer.com/latest-global-temperatures/</a:t>
            </a:r>
            <a:endParaRPr lang="en-US" altLang="en-US" sz="1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Straight Arrow Connector 14">
            <a:extLst>
              <a:ext uri="{FF2B5EF4-FFF2-40B4-BE49-F238E27FC236}">
                <a16:creationId xmlns:a16="http://schemas.microsoft.com/office/drawing/2014/main" id="{92814D20-6AEC-E980-CBE1-31A78151D4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29400" y="2379077"/>
            <a:ext cx="1905000" cy="28792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14">
            <a:extLst>
              <a:ext uri="{FF2B5EF4-FFF2-40B4-BE49-F238E27FC236}">
                <a16:creationId xmlns:a16="http://schemas.microsoft.com/office/drawing/2014/main" id="{26A89645-A3DB-6EA1-463A-A7C036BDFE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0" y="2379077"/>
            <a:ext cx="228600" cy="97372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4">
            <a:extLst>
              <a:ext uri="{FF2B5EF4-FFF2-40B4-BE49-F238E27FC236}">
                <a16:creationId xmlns:a16="http://schemas.microsoft.com/office/drawing/2014/main" id="{923423D9-EE13-9BB9-BE9E-11C05B86E3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9800" y="2438400"/>
            <a:ext cx="1295400" cy="3810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4">
            <a:extLst>
              <a:ext uri="{FF2B5EF4-FFF2-40B4-BE49-F238E27FC236}">
                <a16:creationId xmlns:a16="http://schemas.microsoft.com/office/drawing/2014/main" id="{5F5C4BE2-C657-2934-272D-9D5E4DB4E98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19600" y="2438400"/>
            <a:ext cx="1295400" cy="5334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DFBC03E-7D21-AC4C-1A5C-5229F29164F0}"/>
              </a:ext>
            </a:extLst>
          </p:cNvPr>
          <p:cNvSpPr txBox="1"/>
          <p:nvPr/>
        </p:nvSpPr>
        <p:spPr>
          <a:xfrm>
            <a:off x="5486400" y="2209800"/>
            <a:ext cx="141317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Niño</a:t>
            </a:r>
          </a:p>
        </p:txBody>
      </p:sp>
      <p:cxnSp>
        <p:nvCxnSpPr>
          <p:cNvPr id="27" name="Straight Arrow Connector 14">
            <a:extLst>
              <a:ext uri="{FF2B5EF4-FFF2-40B4-BE49-F238E27FC236}">
                <a16:creationId xmlns:a16="http://schemas.microsoft.com/office/drawing/2014/main" id="{797B3413-9A71-E7FA-D095-7186C6D39E5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14800" y="4876800"/>
            <a:ext cx="533400" cy="457200"/>
          </a:xfrm>
          <a:prstGeom prst="straightConnector1">
            <a:avLst/>
          </a:prstGeom>
          <a:noFill/>
          <a:ln w="28575" algn="ctr">
            <a:solidFill>
              <a:schemeClr val="tx2">
                <a:lumMod val="50000"/>
              </a:schemeClr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14">
            <a:extLst>
              <a:ext uri="{FF2B5EF4-FFF2-40B4-BE49-F238E27FC236}">
                <a16:creationId xmlns:a16="http://schemas.microsoft.com/office/drawing/2014/main" id="{E76BC8DE-21A2-BE5A-4283-BB7285F4D61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133600" y="5334000"/>
            <a:ext cx="838200" cy="93077"/>
          </a:xfrm>
          <a:prstGeom prst="straightConnector1">
            <a:avLst/>
          </a:prstGeom>
          <a:noFill/>
          <a:ln w="28575" algn="ctr">
            <a:solidFill>
              <a:schemeClr val="tx2">
                <a:lumMod val="50000"/>
              </a:schemeClr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05270D4-8E9C-A36C-4C30-F68F06E8D475}"/>
              </a:ext>
            </a:extLst>
          </p:cNvPr>
          <p:cNvSpPr txBox="1"/>
          <p:nvPr/>
        </p:nvSpPr>
        <p:spPr>
          <a:xfrm>
            <a:off x="2895600" y="5257800"/>
            <a:ext cx="141704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Niña</a:t>
            </a:r>
          </a:p>
        </p:txBody>
      </p:sp>
      <p:cxnSp>
        <p:nvCxnSpPr>
          <p:cNvPr id="581637" name="Straight Arrow Connector 14">
            <a:extLst>
              <a:ext uri="{FF2B5EF4-FFF2-40B4-BE49-F238E27FC236}">
                <a16:creationId xmlns:a16="http://schemas.microsoft.com/office/drawing/2014/main" id="{EE30500B-4C66-351B-9ACB-5CD3EE3A9AA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12640" y="4800600"/>
            <a:ext cx="1707160" cy="533400"/>
          </a:xfrm>
          <a:prstGeom prst="straightConnector1">
            <a:avLst/>
          </a:prstGeom>
          <a:noFill/>
          <a:ln w="28575" algn="ctr">
            <a:solidFill>
              <a:schemeClr val="tx2">
                <a:lumMod val="50000"/>
              </a:schemeClr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1646" name="Straight Arrow Connector 14">
            <a:extLst>
              <a:ext uri="{FF2B5EF4-FFF2-40B4-BE49-F238E27FC236}">
                <a16:creationId xmlns:a16="http://schemas.microsoft.com/office/drawing/2014/main" id="{EE30500B-4C66-351B-9ACB-5CD3EE3A9AAE}"/>
              </a:ext>
            </a:extLst>
          </p:cNvPr>
          <p:cNvCxnSpPr>
            <a:cxnSpLocks noChangeShapeType="1"/>
            <a:stCxn id="24" idx="3"/>
          </p:cNvCxnSpPr>
          <p:nvPr/>
        </p:nvCxnSpPr>
        <p:spPr bwMode="auto">
          <a:xfrm flipV="1">
            <a:off x="4312640" y="4800600"/>
            <a:ext cx="2316760" cy="626477"/>
          </a:xfrm>
          <a:prstGeom prst="straightConnector1">
            <a:avLst/>
          </a:prstGeom>
          <a:noFill/>
          <a:ln w="28575" algn="ctr">
            <a:solidFill>
              <a:schemeClr val="tx2">
                <a:lumMod val="50000"/>
              </a:schemeClr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069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81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C5B85-DE37-18BF-3548-7DD11080B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>
            <a:extLst>
              <a:ext uri="{FF2B5EF4-FFF2-40B4-BE49-F238E27FC236}">
                <a16:creationId xmlns:a16="http://schemas.microsoft.com/office/drawing/2014/main" id="{23B1FAB6-5D31-747A-514D-EDEF6A32C1D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504825"/>
            <a:ext cx="9144000" cy="409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EAB200"/>
                </a:solidFill>
              </a:rPr>
              <a:t>Global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EAB200"/>
                </a:solidFill>
              </a:rPr>
              <a:t>Temperature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EAB200"/>
                </a:solidFill>
              </a:rPr>
              <a:t>Trends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Increase Error in Analog Forecasts!</a:t>
            </a:r>
          </a:p>
        </p:txBody>
      </p:sp>
      <p:pic>
        <p:nvPicPr>
          <p:cNvPr id="31746" name="Picture 1">
            <a:extLst>
              <a:ext uri="{FF2B5EF4-FFF2-40B4-BE49-F238E27FC236}">
                <a16:creationId xmlns:a16="http://schemas.microsoft.com/office/drawing/2014/main" id="{4BA69D3D-0F5D-A423-0E60-3E73C9FF83D5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502" y="1925394"/>
            <a:ext cx="8594991" cy="401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3">
            <a:extLst>
              <a:ext uri="{FF2B5EF4-FFF2-40B4-BE49-F238E27FC236}">
                <a16:creationId xmlns:a16="http://schemas.microsoft.com/office/drawing/2014/main" id="{C7D7FE2C-AE2A-BABA-5F37-7F9D3B09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4" y="6397823"/>
            <a:ext cx="8839200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Comic Sans MS" panose="030F0702030302020204" pitchFamily="66" charset="0"/>
              </a:rPr>
              <a:t>Courtesy:</a:t>
            </a:r>
            <a:r>
              <a:rPr lang="en-US" altLang="en-US" sz="1800" dirty="0">
                <a:solidFill>
                  <a:srgbClr val="FFFF00"/>
                </a:solidFill>
                <a:latin typeface="Comic Sans MS" panose="030F0702030302020204" pitchFamily="66" charset="0"/>
              </a:rPr>
              <a:t>  </a:t>
            </a:r>
            <a:r>
              <a:rPr lang="en-US" altLang="en-US" sz="1800" dirty="0">
                <a:solidFill>
                  <a:srgbClr val="FFFF00"/>
                </a:solidFill>
                <a:latin typeface="Comic Sans MS" panose="030F0702030302020204" pitchFamily="66" charset="0"/>
                <a:hlinkClick r:id="rId4"/>
              </a:rPr>
              <a:t>http://www.drroyspencer.com/latest-global-temperatures/</a:t>
            </a:r>
            <a:endParaRPr lang="en-US" altLang="en-US" sz="1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" name="Straight Arrow Connector 14">
            <a:extLst>
              <a:ext uri="{FF2B5EF4-FFF2-40B4-BE49-F238E27FC236}">
                <a16:creationId xmlns:a16="http://schemas.microsoft.com/office/drawing/2014/main" id="{22EA1036-AD9B-47B9-8E3F-B442C9DACA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62800" y="2438400"/>
            <a:ext cx="1600200" cy="3810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F17F38D-8209-5365-CA85-B7D11D8B72E0}"/>
              </a:ext>
            </a:extLst>
          </p:cNvPr>
          <p:cNvSpPr txBox="1"/>
          <p:nvPr/>
        </p:nvSpPr>
        <p:spPr>
          <a:xfrm>
            <a:off x="5292428" y="2252246"/>
            <a:ext cx="1901132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October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E7A0C5-BE03-C1C4-69F3-BC089D98172C}"/>
              </a:ext>
            </a:extLst>
          </p:cNvPr>
          <p:cNvSpPr txBox="1"/>
          <p:nvPr/>
        </p:nvSpPr>
        <p:spPr>
          <a:xfrm>
            <a:off x="1752600" y="3048000"/>
            <a:ext cx="19812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Current Analogs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are 1966; 1992; 2016</a:t>
            </a:r>
          </a:p>
        </p:txBody>
      </p:sp>
      <p:cxnSp>
        <p:nvCxnSpPr>
          <p:cNvPr id="5" name="Straight Arrow Connector 14">
            <a:extLst>
              <a:ext uri="{FF2B5EF4-FFF2-40B4-BE49-F238E27FC236}">
                <a16:creationId xmlns:a16="http://schemas.microsoft.com/office/drawing/2014/main" id="{CB17E4B2-0D96-F727-4546-198F2EFE9DA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0353" y="3546725"/>
            <a:ext cx="1897393" cy="1135786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14">
            <a:extLst>
              <a:ext uri="{FF2B5EF4-FFF2-40B4-BE49-F238E27FC236}">
                <a16:creationId xmlns:a16="http://schemas.microsoft.com/office/drawing/2014/main" id="{D08EBFC9-E0A8-CE60-7E6B-CA2F4AECD49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43000" y="3352800"/>
            <a:ext cx="7620000" cy="1290739"/>
          </a:xfrm>
          <a:prstGeom prst="straightConnector1">
            <a:avLst/>
          </a:prstGeom>
          <a:noFill/>
          <a:ln w="123825" algn="ctr">
            <a:solidFill>
              <a:srgbClr val="FFC000">
                <a:alpha val="75000"/>
              </a:srgbClr>
            </a:solidFill>
            <a:round/>
            <a:headEnd/>
            <a:tailEnd type="arrow" w="med" len="med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D8F4D0-045C-987E-FDD7-D2CC6A3C05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81400" y="3463042"/>
            <a:ext cx="3886200" cy="8368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14">
            <a:extLst>
              <a:ext uri="{FF2B5EF4-FFF2-40B4-BE49-F238E27FC236}">
                <a16:creationId xmlns:a16="http://schemas.microsoft.com/office/drawing/2014/main" id="{093FBAA5-605D-9B35-644D-1D90D032A0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58624" y="3546725"/>
            <a:ext cx="317976" cy="72312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87C1091-18FC-C9CB-E980-32798A30F046}"/>
              </a:ext>
            </a:extLst>
          </p:cNvPr>
          <p:cNvSpPr txBox="1"/>
          <p:nvPr/>
        </p:nvSpPr>
        <p:spPr>
          <a:xfrm>
            <a:off x="4537038" y="2590800"/>
            <a:ext cx="1752600" cy="830997"/>
          </a:xfrm>
          <a:prstGeom prst="rect">
            <a:avLst/>
          </a:prstGeom>
          <a:solidFill>
            <a:schemeClr val="tx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Warming of  ≈0.15°C / Decade Since 1979</a:t>
            </a:r>
          </a:p>
        </p:txBody>
      </p:sp>
    </p:spTree>
    <p:extLst>
      <p:ext uri="{BB962C8B-B14F-4D97-AF65-F5344CB8AC3E}">
        <p14:creationId xmlns:p14="http://schemas.microsoft.com/office/powerpoint/2010/main" val="22187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2" descr="ClimateZoneV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588" y="1298562"/>
            <a:ext cx="4362450" cy="394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2"/>
            <a:ext cx="9144000" cy="409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December 2024 Forecast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52400" y="776290"/>
            <a:ext cx="426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Mean Upper-Air Pattern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5014915" y="776290"/>
            <a:ext cx="3671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Upper-Air Anomalies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5241969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Analogs had anomalous troughing centered just offshore (1966), over Oregon (1992), or just east of the Pacific Northwest (2016).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The analog blend (above) puts highly anomalous ridging in the Gulf of Alaska with corresponding troughing over the Pacific Northwest.</a:t>
            </a:r>
          </a:p>
        </p:txBody>
      </p:sp>
      <p:pic>
        <p:nvPicPr>
          <p:cNvPr id="29703" name="Picture 9"/>
          <p:cNvPicPr>
            <a:picLocks noGrp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298562"/>
            <a:ext cx="4362450" cy="39592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443978"/>
      </p:ext>
    </p:extLst>
  </p:cSld>
  <p:clrMapOvr>
    <a:masterClrMapping/>
  </p:clrMapOvr>
  <p:transition spd="slow"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8200" y="1295400"/>
            <a:ext cx="43640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588" y="1295400"/>
            <a:ext cx="43624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2"/>
            <a:ext cx="9144000" cy="409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December 2024 Forecast</a:t>
            </a: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914400" y="776290"/>
            <a:ext cx="255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Temperatures</a:t>
            </a:r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5754688" y="776290"/>
            <a:ext cx="2322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Precipitation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638" y="525780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A slightly mild 1966 is offset (above) by progressively colder 1992 and 2016 analogs, which included arctic air and lowland snow/ice events.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Analogs were more consistent on precipitation with near or above-average rain and mountain snow.</a:t>
            </a: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42411040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588" y="1298556"/>
            <a:ext cx="4362450" cy="395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2"/>
            <a:ext cx="9144000" cy="409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January 2025 Forecast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52400" y="776290"/>
            <a:ext cx="426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Mean Upper-Air Pattern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5014915" y="776290"/>
            <a:ext cx="3671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Upper-Air Anomalies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525780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Analogs all had anomalous mean ridging in the Gulf of Alaska with subsequent downstream troughing over the Pacific Northwest.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The composite (above) shows anomalous troughing centered on NW Oregon, but analogs had significant variation in its location.</a:t>
            </a:r>
          </a:p>
        </p:txBody>
      </p:sp>
      <p:pic>
        <p:nvPicPr>
          <p:cNvPr id="31751" name="Picture 9"/>
          <p:cNvPicPr>
            <a:picLocks noGrp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298556"/>
            <a:ext cx="4362450" cy="39592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59490"/>
      </p:ext>
    </p:extLst>
  </p:cSld>
  <p:clrMapOvr>
    <a:masterClrMapping/>
  </p:clrMapOvr>
  <p:transition spd="slow"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8200" y="1304931"/>
            <a:ext cx="4364038" cy="39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588" y="1304931"/>
            <a:ext cx="4362450" cy="39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2"/>
            <a:ext cx="9144000" cy="409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January 2025 Forecast</a:t>
            </a: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914400" y="772180"/>
            <a:ext cx="2552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Temperatures</a:t>
            </a:r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5754688" y="776290"/>
            <a:ext cx="2322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Precipitation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638" y="5334000"/>
            <a:ext cx="91233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1967 centered anomalous troughing offshore.  Strong storms produced high winds &amp; heavy mountain snow, especially south…lowlands stayed mild.  1993 &amp; 2017 had troughing centered over Oregon, bringing less precipitation but much colder temperatures and lowland snow.</a:t>
            </a:r>
            <a:endParaRPr lang="en-US" sz="24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3447398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A2654-6D23-8F54-454D-FC34EF0E8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>
            <a:extLst>
              <a:ext uri="{FF2B5EF4-FFF2-40B4-BE49-F238E27FC236}">
                <a16:creationId xmlns:a16="http://schemas.microsoft.com/office/drawing/2014/main" id="{527755BE-5412-CBA0-F597-6AF068C958A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588" y="1298556"/>
            <a:ext cx="4362450" cy="395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34" name="Rectangle 2">
            <a:extLst>
              <a:ext uri="{FF2B5EF4-FFF2-40B4-BE49-F238E27FC236}">
                <a16:creationId xmlns:a16="http://schemas.microsoft.com/office/drawing/2014/main" id="{2D9F367F-8AAA-D1B4-929D-54FE5014AD2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152402"/>
            <a:ext cx="9144000" cy="409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February 2025 Forecast</a:t>
            </a:r>
          </a:p>
        </p:txBody>
      </p:sp>
      <p:sp>
        <p:nvSpPr>
          <p:cNvPr id="31748" name="Text Box 3">
            <a:extLst>
              <a:ext uri="{FF2B5EF4-FFF2-40B4-BE49-F238E27FC236}">
                <a16:creationId xmlns:a16="http://schemas.microsoft.com/office/drawing/2014/main" id="{0254ADF2-8A61-9BF9-D9D4-E575DA78B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76290"/>
            <a:ext cx="426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Mean Upper-Air Pattern</a:t>
            </a:r>
          </a:p>
        </p:txBody>
      </p:sp>
      <p:sp>
        <p:nvSpPr>
          <p:cNvPr id="31749" name="Text Box 4">
            <a:extLst>
              <a:ext uri="{FF2B5EF4-FFF2-40B4-BE49-F238E27FC236}">
                <a16:creationId xmlns:a16="http://schemas.microsoft.com/office/drawing/2014/main" id="{51E5C9C1-A419-DA5A-9065-AAC32489F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5" y="776290"/>
            <a:ext cx="3671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Upper-Air Anomalies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41D474E-25DB-4260-D82F-0A87560DF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249151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Huge variation among analogs...  1967 had anomalous ridging over Oregon, while 1993 &amp; 2017 maintained anomalous troughing.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A blend of the analog years (shown above) favors more upper-level troughing than normal.</a:t>
            </a:r>
          </a:p>
        </p:txBody>
      </p:sp>
      <p:pic>
        <p:nvPicPr>
          <p:cNvPr id="31751" name="Picture 9">
            <a:extLst>
              <a:ext uri="{FF2B5EF4-FFF2-40B4-BE49-F238E27FC236}">
                <a16:creationId xmlns:a16="http://schemas.microsoft.com/office/drawing/2014/main" id="{885FD293-9E49-E674-DFF3-84BF5782F1C2}"/>
              </a:ext>
            </a:extLst>
          </p:cNvPr>
          <p:cNvPicPr>
            <a:picLocks noGrp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298556"/>
            <a:ext cx="4362450" cy="39592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6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915E9-134D-E989-D9A5-38A1232A2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>
            <a:extLst>
              <a:ext uri="{FF2B5EF4-FFF2-40B4-BE49-F238E27FC236}">
                <a16:creationId xmlns:a16="http://schemas.microsoft.com/office/drawing/2014/main" id="{0BEAA0CA-064F-3167-DC1A-E7CC35C3830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8200" y="1295400"/>
            <a:ext cx="43640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">
            <a:extLst>
              <a:ext uri="{FF2B5EF4-FFF2-40B4-BE49-F238E27FC236}">
                <a16:creationId xmlns:a16="http://schemas.microsoft.com/office/drawing/2014/main" id="{6BE8FA3D-849C-D41A-B7D4-396A0B9F7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588" y="1295400"/>
            <a:ext cx="43624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34" name="Rectangle 2">
            <a:extLst>
              <a:ext uri="{FF2B5EF4-FFF2-40B4-BE49-F238E27FC236}">
                <a16:creationId xmlns:a16="http://schemas.microsoft.com/office/drawing/2014/main" id="{DF48C038-59BD-C961-4C05-69112116A31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152402"/>
            <a:ext cx="9144000" cy="409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February 2025 Forecast</a:t>
            </a:r>
          </a:p>
        </p:txBody>
      </p:sp>
      <p:sp>
        <p:nvSpPr>
          <p:cNvPr id="30725" name="Text Box 3">
            <a:extLst>
              <a:ext uri="{FF2B5EF4-FFF2-40B4-BE49-F238E27FC236}">
                <a16:creationId xmlns:a16="http://schemas.microsoft.com/office/drawing/2014/main" id="{254E7BB4-475A-0D2C-AE50-873BED6E7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776290"/>
            <a:ext cx="255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Temperatures</a:t>
            </a:r>
          </a:p>
        </p:txBody>
      </p:sp>
      <p:sp>
        <p:nvSpPr>
          <p:cNvPr id="30726" name="Text Box 4">
            <a:extLst>
              <a:ext uri="{FF2B5EF4-FFF2-40B4-BE49-F238E27FC236}">
                <a16:creationId xmlns:a16="http://schemas.microsoft.com/office/drawing/2014/main" id="{7CE36672-1C39-C4B2-6156-97671E5BA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688" y="776290"/>
            <a:ext cx="2322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Precipitation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1AC4FF5-F3F6-3C85-7ADD-1567178B4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8" y="525780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Huge variation among the analog years, ranging from a warm &amp; dry 1967 to a cool &amp; very wet 2017.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Current analog “blend” favors slightly cooler than average with near-normal precipitation, but an analog update is likely prior to February…</a:t>
            </a:r>
          </a:p>
        </p:txBody>
      </p:sp>
    </p:spTree>
    <p:extLst>
      <p:ext uri="{BB962C8B-B14F-4D97-AF65-F5344CB8AC3E}">
        <p14:creationId xmlns:p14="http://schemas.microsoft.com/office/powerpoint/2010/main" val="318505611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588" y="1298548"/>
            <a:ext cx="4362450" cy="395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2"/>
            <a:ext cx="9144000" cy="409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Dec. 2024 – Feb. 2025 Forecast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52400" y="776290"/>
            <a:ext cx="426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Mean Upper-Air Pattern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5014915" y="776290"/>
            <a:ext cx="3671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Upper-Air Anomalies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5257770"/>
            <a:ext cx="8991600" cy="158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Analogs all had anomalous ridging in the western Gulf of Alaska and downstream troughing centered near the Pacific Northwest.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December &amp; January should bring some degree of anomalous troughing over Oregon with the analogs diverging by February</a:t>
            </a: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.</a:t>
            </a:r>
          </a:p>
        </p:txBody>
      </p:sp>
      <p:pic>
        <p:nvPicPr>
          <p:cNvPr id="31751" name="Picture 9"/>
          <p:cNvPicPr>
            <a:picLocks noGrp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298548"/>
            <a:ext cx="4362450" cy="39592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28878"/>
      </p:ext>
    </p:extLst>
  </p:cSld>
  <p:clrMapOvr>
    <a:masterClrMapping/>
  </p:clrMapOvr>
  <p:transition spd="slow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0000"/>
                </a:solidFill>
              </a:rPr>
              <a:t>El Niño </a:t>
            </a:r>
            <a:r>
              <a:rPr lang="en-US" sz="4000" dirty="0">
                <a:solidFill>
                  <a:schemeClr val="tx1"/>
                </a:solidFill>
              </a:rPr>
              <a:t>vs 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 Niña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(SST Patterns in the Tropical Pacific Ocean)</a:t>
            </a:r>
          </a:p>
        </p:txBody>
      </p:sp>
      <p:pic>
        <p:nvPicPr>
          <p:cNvPr id="6758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95400"/>
            <a:ext cx="9144000" cy="5117068"/>
          </a:xfrm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0" y="6412468"/>
            <a:ext cx="9144000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dirty="0"/>
              <a:t>Courtesy: </a:t>
            </a:r>
            <a:r>
              <a:rPr lang="en-US" altLang="en-US" dirty="0"/>
              <a:t> </a:t>
            </a:r>
            <a:r>
              <a:rPr lang="en-US" altLang="en-US" sz="1400" dirty="0">
                <a:solidFill>
                  <a:schemeClr val="bg2"/>
                </a:solidFill>
                <a:hlinkClick r:id="rId3"/>
              </a:rPr>
              <a:t>https://www.cpc.ncep.noaa.gov/products/analysis_monitoring/ensocycle/ensocycle.shtml</a:t>
            </a:r>
            <a:endParaRPr lang="en-US" alt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2"/>
            <a:ext cx="9144000" cy="409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Dec. 2024 – Feb. 2025 Forecast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14400" y="776290"/>
            <a:ext cx="255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Temperatures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754688" y="776290"/>
            <a:ext cx="2322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latin typeface="Comic Sans MS" panose="030F0702030302020204" pitchFamily="66" charset="0"/>
              </a:rPr>
              <a:t>Precipitation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257800"/>
            <a:ext cx="90138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Volatile weather likely in December &amp; January (mild/stormy or cold/snowy at times).  Lower confidence in the February forecast.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Near-to-above average precipitation with above-average snowfall in the mountains.  Increased chances for lowland snow and coastal storms.</a:t>
            </a:r>
          </a:p>
        </p:txBody>
      </p:sp>
      <p:pic>
        <p:nvPicPr>
          <p:cNvPr id="34822" name="Picture 12"/>
          <p:cNvPicPr>
            <a:picLocks noGrp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296988"/>
            <a:ext cx="4362450" cy="396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13"/>
          <p:cNvPicPr>
            <a:picLocks noGrp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75" y="1296988"/>
            <a:ext cx="4362450" cy="396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26523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Forecast Highlights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280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</p:spPr>
        <p:txBody>
          <a:bodyPr/>
          <a:lstStyle/>
          <a:p>
            <a:pPr marL="0" indent="0" eaLnBrk="1" hangingPunct="1">
              <a:buClr>
                <a:srgbClr val="FFCC00"/>
              </a:buClr>
              <a:defRPr/>
            </a:pPr>
            <a:r>
              <a:rPr lang="en-US" sz="2400" dirty="0"/>
              <a:t>  This forecast is based on weather that occurred during the </a:t>
            </a:r>
            <a:r>
              <a:rPr lang="en-US" sz="2400" dirty="0">
                <a:solidFill>
                  <a:srgbClr val="FFFF93"/>
                </a:solidFill>
              </a:rPr>
              <a:t>(1966-67; 1992-93; 2016-17</a:t>
            </a:r>
            <a:r>
              <a:rPr lang="en-US" sz="2400" dirty="0"/>
              <a:t>) analog years </a:t>
            </a:r>
            <a:r>
              <a:rPr lang="en-US" sz="2400" dirty="0">
                <a:solidFill>
                  <a:srgbClr val="FFFF93"/>
                </a:solidFill>
              </a:rPr>
              <a:t>(unchanged from last month).</a:t>
            </a:r>
          </a:p>
          <a:p>
            <a:pPr marL="0" indent="0" eaLnBrk="1" hangingPunct="1">
              <a:buClr>
                <a:srgbClr val="FFCC00"/>
              </a:buClr>
              <a:defRPr/>
            </a:pPr>
            <a:endParaRPr lang="en-US" sz="800" dirty="0"/>
          </a:p>
          <a:p>
            <a:pPr marL="0" indent="0" eaLnBrk="1" hangingPunct="1">
              <a:buClr>
                <a:srgbClr val="FFCC00"/>
              </a:buClr>
              <a:defRPr/>
            </a:pPr>
            <a:r>
              <a:rPr lang="en-US" sz="2400" dirty="0">
                <a:solidFill>
                  <a:srgbClr val="FFFF93"/>
                </a:solidFill>
              </a:rPr>
              <a:t>  </a:t>
            </a:r>
            <a:r>
              <a:rPr lang="en-US" sz="2400" dirty="0"/>
              <a:t>Expect the 2024-25 winter to behave markedly different from last winter, which was influenced by a </a:t>
            </a:r>
            <a:r>
              <a:rPr lang="en-US" sz="2400" dirty="0">
                <a:solidFill>
                  <a:srgbClr val="F5798A"/>
                </a:solidFill>
              </a:rPr>
              <a:t>strong El Niño</a:t>
            </a:r>
            <a:r>
              <a:rPr lang="en-US" sz="2400" dirty="0"/>
              <a:t>.</a:t>
            </a:r>
          </a:p>
          <a:p>
            <a:pPr marL="0" indent="0" eaLnBrk="1" hangingPunct="1">
              <a:buClr>
                <a:srgbClr val="FFCC00"/>
              </a:buClr>
              <a:defRPr/>
            </a:pPr>
            <a:endParaRPr lang="en-US" sz="800" dirty="0"/>
          </a:p>
          <a:p>
            <a:pPr marL="0" indent="0" eaLnBrk="1" hangingPunct="1">
              <a:buClr>
                <a:srgbClr val="FFCC00"/>
              </a:buClr>
              <a:defRPr/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FFFF93"/>
                </a:solidFill>
              </a:rPr>
              <a:t>Cold ENSO-neutral</a:t>
            </a:r>
            <a:r>
              <a:rPr lang="en-US" sz="2400" dirty="0"/>
              <a:t> conditions are present and may transition to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weak La Niña </a:t>
            </a:r>
            <a:r>
              <a:rPr lang="en-US" sz="2400" dirty="0"/>
              <a:t>during this forecast period.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 1966-67 and 1992-93 remained in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ENSO-neutral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, while 2016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-17 transitioned into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weak La Niña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.</a:t>
            </a:r>
          </a:p>
          <a:p>
            <a:pPr marL="0" indent="0" eaLnBrk="1" hangingPunct="1">
              <a:buClr>
                <a:srgbClr val="FFCC00"/>
              </a:buClr>
              <a:defRPr/>
            </a:pPr>
            <a:endParaRPr lang="en-US" sz="800" dirty="0"/>
          </a:p>
          <a:p>
            <a:pPr marL="0" indent="0" eaLnBrk="1" hangingPunct="1">
              <a:buClr>
                <a:srgbClr val="FFCC00"/>
              </a:buClr>
              <a:defRPr/>
            </a:pPr>
            <a:r>
              <a:rPr lang="en-US" sz="2400" dirty="0"/>
              <a:t>  Increased chances for stormy or cold/snowy periods in December and January with above-average mountain snow.  Forecast confidence drops in February (analog diverge).  Analog update likely before then…</a:t>
            </a:r>
          </a:p>
          <a:p>
            <a:pPr marL="0" indent="0" eaLnBrk="1" hangingPunct="1">
              <a:buClr>
                <a:srgbClr val="FFCC00"/>
              </a:buClr>
              <a:buNone/>
              <a:defRPr/>
            </a:pPr>
            <a:endParaRPr lang="en-US" sz="800" dirty="0"/>
          </a:p>
          <a:p>
            <a:pPr marL="0" indent="0" eaLnBrk="1" hangingPunct="1">
              <a:buNone/>
              <a:defRPr/>
            </a:pPr>
            <a:r>
              <a:rPr lang="en-US" sz="2000" i="1" dirty="0"/>
              <a:t>Disclaimer:  This forecast is not associated with NOAA’s CPC (see “Forecasting Methods…” at: </a:t>
            </a:r>
            <a:r>
              <a:rPr lang="en-US" sz="2000" i="1" u="sng" dirty="0">
                <a:effectLst/>
                <a:hlinkClick r:id="rId3"/>
              </a:rPr>
              <a:t>https://oda.direct/Weather</a:t>
            </a:r>
            <a:r>
              <a:rPr lang="en-US" sz="2000" i="1" dirty="0"/>
              <a:t>) nor the official CPC “Three-Month Outlooks,” which are available at: </a:t>
            </a:r>
          </a:p>
          <a:p>
            <a:pPr marL="0" indent="0" eaLnBrk="1" hangingPunct="1">
              <a:buNone/>
              <a:defRPr/>
            </a:pPr>
            <a:r>
              <a:rPr lang="en-US" sz="2000" i="1" dirty="0">
                <a:hlinkClick r:id="rId4"/>
              </a:rPr>
              <a:t>https://www.cpc.ncep.noaa.gov/products/predictions/long_range/seasonal.php?lead=1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1325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Forecast Resources</a:t>
            </a:r>
          </a:p>
        </p:txBody>
      </p:sp>
      <p:sp>
        <p:nvSpPr>
          <p:cNvPr id="4280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9436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ODA Seasonal Climate Forecast Home: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  <a:hlinkClick r:id="rId3"/>
              </a:rPr>
              <a:t>https://www.oregon.gov/ODA/programs/NaturalResources/Pages/Weather.aspx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aramond"/>
              <a:ea typeface="+mn-ea"/>
              <a:cs typeface="+mn-cs"/>
            </a:endParaRPr>
          </a:p>
          <a:p>
            <a:pPr marL="0" indent="0" eaLnBrk="1" hangingPunct="1">
              <a:defRPr/>
            </a:pPr>
            <a:r>
              <a:rPr lang="en-US" sz="2800" dirty="0"/>
              <a:t>CPC Official US Three-Month Forecasts (Graphics):</a:t>
            </a:r>
          </a:p>
          <a:p>
            <a:pPr marL="0" indent="0" eaLnBrk="1" hangingPunct="1">
              <a:buNone/>
              <a:defRPr/>
            </a:pPr>
            <a:r>
              <a:rPr lang="en-US" sz="1800" dirty="0">
                <a:hlinkClick r:id="rId4"/>
              </a:rPr>
              <a:t>h</a:t>
            </a:r>
            <a:r>
              <a:rPr lang="en-US" sz="1800" dirty="0">
                <a:effectLst>
                  <a:outerShdw blurRad="50800" dist="76200" algn="l" rotWithShape="0">
                    <a:prstClr val="black"/>
                  </a:outerShdw>
                </a:effectLst>
                <a:hlinkClick r:id="rId4"/>
              </a:rPr>
              <a:t>ttps://www.cpc.ncep.noaa.gov/products/predictions/long_range/seasonal.php?lead=01</a:t>
            </a:r>
            <a:endParaRPr lang="en-US" sz="1200" dirty="0">
              <a:effectLst>
                <a:outerShdw blurRad="50800" dist="76200" algn="l" rotWithShape="0">
                  <a:prstClr val="black"/>
                </a:outerShdw>
              </a:effectLst>
            </a:endParaRPr>
          </a:p>
          <a:p>
            <a:pPr marL="0" indent="0" eaLnBrk="1" hangingPunct="1">
              <a:defRPr/>
            </a:pPr>
            <a:r>
              <a:rPr lang="en-US" sz="2800" dirty="0"/>
              <a:t> CPC US 30-Day &amp; 90-Day Forecasts (Discussions):</a:t>
            </a:r>
          </a:p>
          <a:p>
            <a:pPr marL="0" indent="0" eaLnBrk="1" hangingPunct="1">
              <a:buNone/>
              <a:defRPr/>
            </a:pPr>
            <a:r>
              <a:rPr lang="en-US" sz="1800" dirty="0">
                <a:effectLst>
                  <a:outerShdw blurRad="50800" dist="76200" algn="l" rotWithShape="0">
                    <a:prstClr val="black"/>
                  </a:outerShdw>
                </a:effectLst>
                <a:hlinkClick r:id="rId5"/>
              </a:rPr>
              <a:t>https://www.cpc.ncep.noaa.gov/products/predictions/long_range/fxus07.html</a:t>
            </a:r>
            <a:endParaRPr lang="en-US" sz="1800" dirty="0">
              <a:effectLst>
                <a:outerShdw blurRad="50800" dist="76200" algn="l" rotWithShape="0">
                  <a:prstClr val="black"/>
                </a:outerShdw>
              </a:effectLst>
            </a:endParaRPr>
          </a:p>
          <a:p>
            <a:pPr marL="0" indent="0" eaLnBrk="1" hangingPunct="1">
              <a:defRPr/>
            </a:pPr>
            <a:r>
              <a:rPr lang="en-US" sz="2800" dirty="0"/>
              <a:t> CPC </a:t>
            </a:r>
            <a:r>
              <a:rPr lang="en-US" sz="2800" dirty="0">
                <a:effectLst>
                  <a:outerShdw blurRad="50800" dist="76200" algn="l" rotWithShape="0">
                    <a:prstClr val="black"/>
                  </a:outerShdw>
                </a:effectLst>
              </a:rPr>
              <a:t>Weekly &amp; Monthly ENSO Discussions: </a:t>
            </a:r>
            <a:r>
              <a:rPr lang="en-US" sz="1800" dirty="0">
                <a:effectLst>
                  <a:outerShdw blurRad="50800" dist="76200" algn="l" rotWithShape="0">
                    <a:prstClr val="black"/>
                  </a:outerShdw>
                </a:effectLst>
                <a:hlinkClick r:id="rId6"/>
              </a:rPr>
              <a:t>https://www.cpc.ncep.noaa.gov/products/analysis_monitoring/enso_advisory</a:t>
            </a:r>
            <a:endParaRPr lang="en-US" sz="1800" dirty="0">
              <a:effectLst>
                <a:outerShdw blurRad="50800" dist="76200" algn="l" rotWithShape="0">
                  <a:prstClr val="black"/>
                </a:outerShdw>
              </a:effectLst>
            </a:endParaRPr>
          </a:p>
          <a:p>
            <a:pPr marL="0" indent="0"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Australian Government Climate Model Summary:</a:t>
            </a:r>
          </a:p>
          <a:p>
            <a:pPr marL="0" indent="0" eaLnBrk="1" hangingPunct="1">
              <a:buNone/>
              <a:defRPr/>
            </a:pPr>
            <a:r>
              <a:rPr lang="en-US" sz="1800" dirty="0">
                <a:effectLst>
                  <a:outerShdw blurRad="50800" dist="76200" algn="l" rotWithShape="0">
                    <a:prstClr val="black"/>
                  </a:outerShdw>
                </a:effectLst>
                <a:hlinkClick r:id="rId7"/>
              </a:rPr>
              <a:t>http://www.bom.gov.au/climate/model-summary/#region=NINO34&amp;tabs=Overview</a:t>
            </a:r>
            <a:endParaRPr lang="en-US" sz="1800" dirty="0">
              <a:effectLst>
                <a:outerShdw blurRad="50800" dist="76200" algn="l" rotWithShape="0">
                  <a:prstClr val="black"/>
                </a:outerShdw>
              </a:effectLst>
            </a:endParaRPr>
          </a:p>
          <a:p>
            <a:pPr marL="0" indent="0" eaLnBrk="1" hangingPunct="1">
              <a:defRPr/>
            </a:pPr>
            <a:r>
              <a:rPr lang="en-US" sz="2800" dirty="0"/>
              <a:t> Australian Government ENSO Wrap-Up:</a:t>
            </a:r>
          </a:p>
          <a:p>
            <a:pPr marL="0" indent="0" eaLnBrk="1" hangingPunct="1">
              <a:buNone/>
              <a:defRPr/>
            </a:pPr>
            <a:r>
              <a:rPr lang="en-US" sz="1800" dirty="0">
                <a:hlinkClick r:id="rId8"/>
              </a:rPr>
              <a:t>http://www.bom.gov.au/climate/enso</a:t>
            </a:r>
            <a:endParaRPr lang="en-US" sz="1800" dirty="0">
              <a:effectLst>
                <a:outerShdw blurRad="50800" dist="76200" algn="l" rotWithShape="0">
                  <a:prstClr val="black"/>
                </a:outerShdw>
              </a:effectLst>
            </a:endParaRPr>
          </a:p>
          <a:p>
            <a:pPr marL="0" indent="0"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IRI ENSO Quick Look:</a:t>
            </a:r>
          </a:p>
          <a:p>
            <a:pPr marL="0" indent="0" eaLnBrk="1" hangingPunct="1">
              <a:buClr>
                <a:srgbClr val="FFCC00"/>
              </a:buClr>
              <a:buNone/>
              <a:defRPr/>
            </a:pPr>
            <a:r>
              <a:rPr lang="en-US" sz="1800" dirty="0">
                <a:hlinkClick r:id="rId9"/>
              </a:rPr>
              <a:t>https://iri.columbia.edu/our-expertise/climate/forecasts/enso/current/</a:t>
            </a:r>
            <a:endParaRPr lang="en-US" dirty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endParaRPr lang="en-US" sz="1800" dirty="0">
              <a:effectLst>
                <a:outerShdw blurRad="50800" dist="76200" algn="l" rotWithShape="0">
                  <a:prstClr val="black"/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endParaRPr lang="en-US" sz="1800" dirty="0">
              <a:effectLst>
                <a:outerShdw blurRad="50800" dist="762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5876648"/>
      </p:ext>
    </p:extLst>
  </p:cSld>
  <p:clrMapOvr>
    <a:masterClrMapping/>
  </p:clrMapOvr>
  <p:transition spd="slow"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Water Supply / Fire-Potential Outlook</a:t>
            </a:r>
          </a:p>
        </p:txBody>
      </p:sp>
      <p:sp>
        <p:nvSpPr>
          <p:cNvPr id="4280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CPC U.S. Seasonal Drought Outlook: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  <a:hlinkClick r:id="rId3"/>
              </a:rPr>
              <a:t>https://www.cpc.ncep.noaa.gov/products/expert_assessment/season_drought.png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algn="l" rotWithShape="0">
                  <a:prstClr val="black"/>
                </a:outerShdw>
              </a:effectLst>
              <a:uLnTx/>
              <a:uFillTx/>
              <a:latin typeface="Garamond"/>
              <a:ea typeface="+mn-ea"/>
              <a:cs typeface="+mn-cs"/>
            </a:endParaRPr>
          </a:p>
          <a:p>
            <a:pPr marL="0" indent="0" eaLnBrk="1" hangingPunct="1">
              <a:buClr>
                <a:srgbClr val="FFCC00"/>
              </a:buClr>
              <a:defRPr/>
            </a:pPr>
            <a:r>
              <a:rPr lang="en-US" sz="2800" dirty="0"/>
              <a:t> NRCS Snow Water Equivalent Oregon Map:</a:t>
            </a:r>
          </a:p>
          <a:p>
            <a:pPr marL="0" indent="0" eaLnBrk="1" hangingPunct="1">
              <a:buClr>
                <a:srgbClr val="FFCC00"/>
              </a:buClr>
              <a:buNone/>
              <a:defRPr/>
            </a:pPr>
            <a:r>
              <a:rPr lang="en-US" sz="1800" dirty="0">
                <a:solidFill>
                  <a:srgbClr val="FFFFFF"/>
                </a:solidFill>
                <a:hlinkClick r:id="rId4"/>
              </a:rPr>
              <a:t>https://www.wcc.nrcs.usda.gov/ftpref/data/water/wcs/gis/maps/or_swepctnormal_update.pdf</a:t>
            </a:r>
            <a:endParaRPr lang="en-US" sz="1800" dirty="0">
              <a:solidFill>
                <a:srgbClr val="FFFFFF"/>
              </a:solidFill>
              <a:effectLst>
                <a:outerShdw blurRad="50800" dist="76200" algn="l" rotWithShape="0">
                  <a:prstClr val="black"/>
                </a:outerShdw>
              </a:effectLst>
            </a:endParaRPr>
          </a:p>
          <a:p>
            <a:pPr marL="0" indent="0"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NRCS/USDA Snow Water Equivalent Products:</a:t>
            </a:r>
          </a:p>
          <a:p>
            <a:pPr marL="0" indent="0" eaLnBrk="1" hangingPunct="1">
              <a:buNone/>
              <a:defRPr/>
            </a:pPr>
            <a:r>
              <a:rPr lang="en-US" sz="1800" dirty="0">
                <a:hlinkClick r:id="rId5"/>
              </a:rPr>
              <a:t>https://www.nrcs.usda.gov/wps/portal/wcc/home/snowClimateMonitoring/snowpack/</a:t>
            </a:r>
            <a:endParaRPr lang="en-US" sz="1800" dirty="0">
              <a:effectLst>
                <a:outerShdw blurRad="50800" dist="76200" algn="l" rotWithShape="0">
                  <a:prstClr val="black"/>
                </a:outerShdw>
              </a:effectLst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lang="en-US" sz="2800" dirty="0"/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NDMC U.S. Drought Monitor: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  <a:hlinkClick r:id="rId6"/>
              </a:rPr>
              <a:t>https://droughtmonitor.unl.edu/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algn="l" rotWithShape="0">
                  <a:prstClr val="black"/>
                </a:outerShdw>
              </a:effectLst>
              <a:uLnTx/>
              <a:uFillTx/>
              <a:latin typeface="Garamond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</a:rPr>
              <a:t>NIDIS North American Drought Portal: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/>
                <a:ea typeface="+mn-ea"/>
                <a:cs typeface="+mn-cs"/>
                <a:hlinkClick r:id="rId7"/>
              </a:rPr>
              <a:t>https://www.drought.gov/nadm/content/percent-average-precipitation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algn="l" rotWithShape="0">
                  <a:prstClr val="black"/>
                </a:outerShdw>
              </a:effectLst>
              <a:uLnTx/>
              <a:uFillTx/>
              <a:latin typeface="Garamond"/>
              <a:ea typeface="+mn-ea"/>
              <a:cs typeface="+mn-cs"/>
            </a:endParaRPr>
          </a:p>
          <a:p>
            <a:pPr marL="0" indent="0" eaLnBrk="1" hangingPunct="1">
              <a:defRPr/>
            </a:pPr>
            <a:r>
              <a:rPr lang="en-US" sz="2800" dirty="0"/>
              <a:t> WRCC WestWideDroughtTracker: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lang="en-US" sz="1800" dirty="0">
                <a:hlinkClick r:id="rId8"/>
              </a:rPr>
              <a:t>https://www.wrcc.dri.edu/wwdt/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algn="l" rotWithShape="0">
                  <a:prstClr val="black"/>
                </a:outerShdw>
              </a:effectLst>
              <a:uLnTx/>
              <a:uFillTx/>
              <a:latin typeface="Garamond"/>
              <a:ea typeface="+mn-ea"/>
              <a:cs typeface="+mn-cs"/>
            </a:endParaRPr>
          </a:p>
          <a:p>
            <a:pPr marL="0" indent="0" eaLnBrk="1" hangingPunct="1">
              <a:defRPr/>
            </a:pPr>
            <a:r>
              <a:rPr lang="en-US" sz="2800" dirty="0"/>
              <a:t> NWCC Northwest Interagency Coordination Center (video)</a:t>
            </a:r>
          </a:p>
          <a:p>
            <a:pPr marL="0" indent="0" eaLnBrk="1" hangingPunct="1">
              <a:buNone/>
              <a:defRPr/>
            </a:pPr>
            <a:r>
              <a:rPr lang="en-US" sz="1800" dirty="0">
                <a:hlinkClick r:id="rId9"/>
              </a:rPr>
              <a:t>https://gacc.nifc.gov/nwcc/predict/outlook.aspx</a:t>
            </a:r>
            <a:endParaRPr lang="en-US" sz="1800" dirty="0"/>
          </a:p>
          <a:p>
            <a:pPr marL="0" indent="0" eaLnBrk="1" hangingPunct="1">
              <a:buNone/>
              <a:defRPr/>
            </a:pPr>
            <a:endParaRPr lang="en-US" sz="1800" dirty="0">
              <a:effectLst>
                <a:outerShdw blurRad="50800" dist="762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1803888"/>
      </p:ext>
    </p:extLst>
  </p:cSld>
  <p:clrMapOvr>
    <a:masterClrMapping/>
  </p:clrMapOvr>
  <p:transition spd="slow"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now covered road&#10;&#10;Description automatically generated with low confidence">
            <a:extLst>
              <a:ext uri="{FF2B5EF4-FFF2-40B4-BE49-F238E27FC236}">
                <a16:creationId xmlns:a16="http://schemas.microsoft.com/office/drawing/2014/main" id="{2D8D2A7B-882B-A8BA-817A-B70B227CD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77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668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FFFF93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Updated Monthly</a:t>
            </a:r>
            <a:endParaRPr lang="en-US" sz="2800" dirty="0">
              <a:solidFill>
                <a:srgbClr val="FFFF93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577540" name="Text Box 4"/>
          <p:cNvSpPr txBox="1">
            <a:spLocks noChangeArrowheads="1"/>
          </p:cNvSpPr>
          <p:nvPr/>
        </p:nvSpPr>
        <p:spPr bwMode="auto">
          <a:xfrm>
            <a:off x="0" y="564600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Contact:  Pete Parsons, ODF Lead Meteorologist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at 503-945-7448 or </a:t>
            </a:r>
            <a:r>
              <a:rPr lang="en-US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peter.gj.parsons@odf.oregon.gov</a:t>
            </a:r>
            <a:endParaRPr lang="en-US" altLang="en-US" sz="2000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50800" dist="50800" dir="2700000" algn="t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77541" name="Text Box 5"/>
          <p:cNvSpPr txBox="1">
            <a:spLocks noChangeArrowheads="1"/>
          </p:cNvSpPr>
          <p:nvPr/>
        </p:nvSpPr>
        <p:spPr bwMode="auto">
          <a:xfrm>
            <a:off x="3928" y="2514600"/>
            <a:ext cx="9144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lvl="0" algn="ctr">
              <a:spcBef>
                <a:spcPct val="0"/>
              </a:spcBef>
              <a:buClrTx/>
              <a:buSzTx/>
              <a:buNone/>
            </a:pPr>
            <a:r>
              <a:rPr lang="en-US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Your Feedback is Welcome!</a:t>
            </a:r>
          </a:p>
          <a:p>
            <a:pPr lvl="0" algn="ctr">
              <a:spcBef>
                <a:spcPct val="0"/>
              </a:spcBef>
              <a:buClrTx/>
              <a:buSzTx/>
              <a:buNone/>
            </a:pPr>
            <a:endParaRPr lang="en-US" altLang="en-US" sz="1600" dirty="0">
              <a:solidFill>
                <a:srgbClr val="FFFF93"/>
              </a:solidFill>
              <a:effectLst>
                <a:outerShdw blurRad="50800" dist="50800" dir="2700000" algn="t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lvl="0" algn="ctr">
              <a:spcBef>
                <a:spcPct val="0"/>
              </a:spcBef>
              <a:buClrTx/>
              <a:buSzTx/>
              <a:buNone/>
            </a:pPr>
            <a:endParaRPr lang="en-US" altLang="en-US" sz="1600" dirty="0">
              <a:solidFill>
                <a:srgbClr val="FFFF93"/>
              </a:solidFill>
              <a:effectLst>
                <a:outerShdw blurRad="50800" dist="50800" dir="2700000" algn="t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lvl="0" algn="ctr">
              <a:spcBef>
                <a:spcPct val="0"/>
              </a:spcBef>
              <a:buClrTx/>
              <a:buSzTx/>
              <a:buNone/>
            </a:pPr>
            <a:endParaRPr lang="en-US" altLang="en-US" sz="1600" dirty="0">
              <a:solidFill>
                <a:srgbClr val="FFFF93"/>
              </a:solidFill>
              <a:effectLst>
                <a:outerShdw blurRad="50800" dist="50800" dir="2700000" algn="t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lvl="0" algn="ctr">
              <a:spcBef>
                <a:spcPct val="0"/>
              </a:spcBef>
              <a:buClrTx/>
              <a:buSzTx/>
              <a:buNone/>
            </a:pPr>
            <a:endParaRPr lang="en-US" altLang="en-US" sz="1600" dirty="0">
              <a:solidFill>
                <a:srgbClr val="FFFF93"/>
              </a:solidFill>
              <a:effectLst>
                <a:outerShdw blurRad="50800" dist="50800" dir="2700000" algn="t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lvl="0" algn="ctr">
              <a:spcBef>
                <a:spcPct val="0"/>
              </a:spcBef>
              <a:buClrTx/>
              <a:buSzTx/>
              <a:buNone/>
            </a:pPr>
            <a:endParaRPr lang="en-US" altLang="en-US" sz="1600" dirty="0">
              <a:solidFill>
                <a:srgbClr val="FFFF93"/>
              </a:solidFill>
              <a:effectLst>
                <a:outerShdw blurRad="50800" dist="50800" dir="2700000" algn="t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lvl="0" algn="ctr">
              <a:spcBef>
                <a:spcPct val="0"/>
              </a:spcBef>
              <a:buClrTx/>
              <a:buSzTx/>
              <a:buNone/>
            </a:pPr>
            <a:endParaRPr lang="en-US" altLang="en-US" sz="1600" dirty="0">
              <a:solidFill>
                <a:srgbClr val="FFFF93"/>
              </a:solidFill>
              <a:effectLst>
                <a:outerShdw blurRad="50800" dist="50800" dir="2700000" algn="t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lvl="0" algn="ctr">
              <a:spcBef>
                <a:spcPct val="0"/>
              </a:spcBef>
              <a:buClrTx/>
              <a:buSzTx/>
              <a:buNone/>
            </a:pPr>
            <a:endParaRPr lang="en-US" altLang="en-US" sz="800" dirty="0">
              <a:solidFill>
                <a:srgbClr val="FFFF93"/>
              </a:solidFill>
              <a:effectLst>
                <a:outerShdw blurRad="50800" dist="50800" dir="2700000" algn="t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93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Sign-up for Email Notification of Updates at: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93"/>
                </a:solidFill>
                <a:effectLst>
                  <a:outerShdw blurRad="50800" dist="50800" dir="2700000" algn="tl" rotWithShape="0">
                    <a:prstClr val="black"/>
                  </a:outerShdw>
                </a:effectLst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https://oda.fyi/SubscribeSCF</a:t>
            </a:r>
            <a:endParaRPr lang="en-US" altLang="en-US" sz="2400" dirty="0">
              <a:solidFill>
                <a:srgbClr val="FFFF93"/>
              </a:solidFill>
              <a:effectLst>
                <a:outerShdw blurRad="50800" dist="50800" dir="2700000" algn="t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solidFill>
                <a:srgbClr val="FF6699"/>
              </a:solidFill>
              <a:effectLst>
                <a:outerShdw blurRad="50800" dist="50800" dir="2700000" algn="t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3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77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77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882C6-A98D-ECDF-BCB8-703857390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>
            <a:extLst>
              <a:ext uri="{FF2B5EF4-FFF2-40B4-BE49-F238E27FC236}">
                <a16:creationId xmlns:a16="http://schemas.microsoft.com/office/drawing/2014/main" id="{9A79116B-43B6-096F-C9C2-A3D375E90C6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Sea Surface Temperatures (SSTs)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Animated </a:t>
            </a:r>
            <a:r>
              <a:rPr lang="en-US" sz="1800" dirty="0">
                <a:solidFill>
                  <a:schemeClr val="tx1"/>
                </a:solidFill>
              </a:rPr>
              <a:t>(PowerPoint only) </a:t>
            </a:r>
            <a:r>
              <a:rPr lang="en-US" sz="2400" dirty="0">
                <a:solidFill>
                  <a:schemeClr val="tx1"/>
                </a:solidFill>
              </a:rPr>
              <a:t>SSTs (top) / Anomalies (bottom)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B0FB8B-8486-70A4-98DB-D36A275B07A2}"/>
              </a:ext>
            </a:extLst>
          </p:cNvPr>
          <p:cNvSpPr txBox="1"/>
          <p:nvPr/>
        </p:nvSpPr>
        <p:spPr>
          <a:xfrm>
            <a:off x="0" y="6550027"/>
            <a:ext cx="9144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</a:rPr>
              <a:t>Courtesy: </a:t>
            </a:r>
            <a:r>
              <a:rPr lang="en-US" sz="1400" dirty="0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hlinkClick r:id="rId3"/>
              </a:rPr>
              <a:t>https://www.cpc.ncep.noaa.gov/products/analysis_monitoring/enso_update/gsstanim.shtml</a:t>
            </a:r>
            <a:endParaRPr lang="en-US" sz="1400" dirty="0">
              <a:solidFill>
                <a:srgbClr val="FFFF00"/>
              </a:solidFill>
              <a:effectLst>
                <a:outerShdw blurRad="50800" dist="76200" algn="l" rotWithShape="0">
                  <a:prstClr val="black"/>
                </a:outerShdw>
              </a:effectLst>
            </a:endParaRPr>
          </a:p>
        </p:txBody>
      </p:sp>
      <p:pic>
        <p:nvPicPr>
          <p:cNvPr id="12292" name="Content Placeholder 5">
            <a:extLst>
              <a:ext uri="{FF2B5EF4-FFF2-40B4-BE49-F238E27FC236}">
                <a16:creationId xmlns:a16="http://schemas.microsoft.com/office/drawing/2014/main" id="{87EC8102-8CDD-EC5C-2505-E6431BB58A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99" y="1143002"/>
            <a:ext cx="8839199" cy="5407025"/>
          </a:xfrm>
        </p:spPr>
      </p:pic>
      <p:cxnSp>
        <p:nvCxnSpPr>
          <p:cNvPr id="9" name="Straight Arrow Connector 14">
            <a:extLst>
              <a:ext uri="{FF2B5EF4-FFF2-40B4-BE49-F238E27FC236}">
                <a16:creationId xmlns:a16="http://schemas.microsoft.com/office/drawing/2014/main" id="{B7FDE259-710C-4968-CDBE-69762955C2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19600" y="3886200"/>
            <a:ext cx="1295400" cy="1600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50800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14">
            <a:extLst>
              <a:ext uri="{FF2B5EF4-FFF2-40B4-BE49-F238E27FC236}">
                <a16:creationId xmlns:a16="http://schemas.microsoft.com/office/drawing/2014/main" id="{3F3C906F-6557-B381-1A91-DAB57C428A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19600" y="3886200"/>
            <a:ext cx="304800" cy="1600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50800" dir="54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1E132F4-04F6-1311-DD3D-81D0C47194FE}"/>
              </a:ext>
            </a:extLst>
          </p:cNvPr>
          <p:cNvSpPr/>
          <p:nvPr/>
        </p:nvSpPr>
        <p:spPr>
          <a:xfrm>
            <a:off x="914400" y="3666764"/>
            <a:ext cx="716280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solidFill>
                  <a:srgbClr val="FFFF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ENSO-neutral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conditions are present</a:t>
            </a:r>
            <a:endParaRPr lang="en-US" alt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33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El Niño Southern Oscillation (ENSO)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Current Status and Forecast</a:t>
            </a:r>
          </a:p>
        </p:txBody>
      </p:sp>
      <p:sp>
        <p:nvSpPr>
          <p:cNvPr id="4280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5102423"/>
          </a:xfrm>
        </p:spPr>
        <p:txBody>
          <a:bodyPr/>
          <a:lstStyle/>
          <a:p>
            <a:pPr marL="0" indent="0" eaLnBrk="1" hangingPunct="1">
              <a:buClr>
                <a:srgbClr val="FFCC00"/>
              </a:buClr>
              <a:defRPr/>
            </a:pPr>
            <a:r>
              <a:rPr lang="en-US" sz="2400" dirty="0">
                <a:solidFill>
                  <a:srgbClr val="FFFFFF"/>
                </a:solidFill>
              </a:rPr>
              <a:t>  </a:t>
            </a:r>
            <a:r>
              <a:rPr lang="en-US" sz="2400" dirty="0"/>
              <a:t>The October Southern Oscillation Index (SOI) of </a:t>
            </a:r>
            <a:r>
              <a:rPr lang="en-US" sz="2400" dirty="0">
                <a:solidFill>
                  <a:srgbClr val="FFFF93"/>
                </a:solidFill>
              </a:rPr>
              <a:t>0.5</a:t>
            </a:r>
            <a:r>
              <a:rPr lang="en-US" sz="2400" dirty="0"/>
              <a:t> reflected an increase in easterly trade wind strength in the equatorial Pacific Ocean.</a:t>
            </a:r>
          </a:p>
          <a:p>
            <a:pPr marL="0" indent="0" eaLnBrk="1" hangingPunct="1">
              <a:buClr>
                <a:srgbClr val="FFCC00"/>
              </a:buClr>
              <a:defRPr/>
            </a:pPr>
            <a:endParaRPr lang="en-US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eaLnBrk="1" hangingPunct="1">
              <a:buClr>
                <a:srgbClr val="FFCC00"/>
              </a:buClr>
              <a:defRPr/>
            </a:pPr>
            <a:r>
              <a:rPr lang="en-US" sz="2400" dirty="0">
                <a:solidFill>
                  <a:srgbClr val="FFFFFF"/>
                </a:solidFill>
              </a:rPr>
              <a:t>  The August – October Oceanic Niño Index (ONI) remained -</a:t>
            </a:r>
            <a:r>
              <a:rPr lang="en-US" sz="2400" dirty="0">
                <a:solidFill>
                  <a:srgbClr val="FFFF93"/>
                </a:solidFill>
              </a:rPr>
              <a:t>0.2°C</a:t>
            </a:r>
            <a:r>
              <a:rPr lang="en-US" sz="2400" dirty="0"/>
              <a:t>, reflecting near-to-below average sea surface temperatures (“SSTs”) in the central equatorial Pacific Ocean (within the </a:t>
            </a:r>
            <a:r>
              <a:rPr lang="en-US" sz="2400" dirty="0">
                <a:solidFill>
                  <a:srgbClr val="FFFF93"/>
                </a:solidFill>
              </a:rPr>
              <a:t>cold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FF93"/>
                </a:solidFill>
              </a:rPr>
              <a:t>ENSO-neutral</a:t>
            </a:r>
            <a:r>
              <a:rPr lang="en-US" sz="2400" dirty="0"/>
              <a:t> range).</a:t>
            </a:r>
          </a:p>
          <a:p>
            <a:pPr marL="0" indent="0" eaLnBrk="1" hangingPunct="1">
              <a:buClr>
                <a:srgbClr val="FFCC00"/>
              </a:buClr>
              <a:defRPr/>
            </a:pPr>
            <a:endParaRPr lang="en-US" sz="800" dirty="0"/>
          </a:p>
          <a:p>
            <a:pPr marL="0" indent="0" eaLnBrk="1" hangingPunct="1">
              <a:buClr>
                <a:srgbClr val="FFCC00"/>
              </a:buClr>
              <a:defRPr/>
            </a:pPr>
            <a:r>
              <a:rPr lang="en-US" sz="2400" dirty="0"/>
              <a:t>  NOAA’s Climate Prediction Center (CPC) expects a transition from </a:t>
            </a:r>
            <a:r>
              <a:rPr lang="en-US" sz="2400" dirty="0">
                <a:solidFill>
                  <a:srgbClr val="FFFF93"/>
                </a:solidFill>
              </a:rPr>
              <a:t>cold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FF93"/>
                </a:solidFill>
              </a:rPr>
              <a:t>ENSO-neutral</a:t>
            </a:r>
            <a:r>
              <a:rPr lang="en-US" sz="2400" dirty="0"/>
              <a:t> to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weak La Niña</a:t>
            </a:r>
            <a:r>
              <a:rPr lang="en-US" sz="2400" dirty="0"/>
              <a:t> during the October – December period, with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weak La Niña </a:t>
            </a:r>
            <a:r>
              <a:rPr lang="en-US" sz="2400" dirty="0"/>
              <a:t>persisting through January-March 2025. </a:t>
            </a:r>
            <a:endParaRPr lang="en-US" sz="800" dirty="0"/>
          </a:p>
          <a:p>
            <a:pPr marL="0" indent="0" eaLnBrk="1" hangingPunct="1">
              <a:buClr>
                <a:srgbClr val="FFCC00"/>
              </a:buClr>
              <a:defRPr/>
            </a:pPr>
            <a:endParaRPr lang="en-US" sz="800" dirty="0"/>
          </a:p>
          <a:p>
            <a:pPr marL="0" indent="0" eaLnBrk="1" hangingPunct="1">
              <a:buClr>
                <a:srgbClr val="FFCC00"/>
              </a:buClr>
              <a:buNone/>
              <a:defRPr/>
            </a:pPr>
            <a:r>
              <a:rPr lang="en-US" sz="2400" i="1" dirty="0"/>
              <a:t>Note:  </a:t>
            </a:r>
            <a:r>
              <a:rPr lang="en-US" sz="2400" i="1" u="sng" dirty="0">
                <a:solidFill>
                  <a:srgbClr val="FFFF93"/>
                </a:solidFill>
              </a:rPr>
              <a:t>This “analog” forecast does not consider NOAA’s ENSO forecast.</a:t>
            </a:r>
            <a:r>
              <a:rPr lang="en-US" sz="2400" i="1" dirty="0">
                <a:solidFill>
                  <a:srgbClr val="FFFF93"/>
                </a:solidFill>
              </a:rPr>
              <a:t>  </a:t>
            </a:r>
            <a:r>
              <a:rPr lang="en-US" sz="2400" i="1" dirty="0"/>
              <a:t>It uses only historical and current ENSO conditions to find “analog years” that most-closely match the recent evolution of the ENSO state.</a:t>
            </a:r>
            <a:endParaRPr lang="en-US" sz="2400" dirty="0"/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76200" y="6400800"/>
            <a:ext cx="8991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FFFF00"/>
                </a:solidFill>
                <a:latin typeface="Comic Sans MS" panose="030F0702030302020204" pitchFamily="66" charset="0"/>
                <a:hlinkClick r:id="rId3"/>
              </a:rPr>
              <a:t>https://www.cpc.ncep.noaa.gov/products/analysis_monitoring/lanina/enso_evolution-status-fcsts-web.pdf</a:t>
            </a:r>
            <a:endParaRPr lang="en-US" altLang="en-US" sz="1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14"/>
          <p:cNvCxnSpPr>
            <a:cxnSpLocks noChangeShapeType="1"/>
          </p:cNvCxnSpPr>
          <p:nvPr/>
        </p:nvCxnSpPr>
        <p:spPr bwMode="auto">
          <a:xfrm flipH="1">
            <a:off x="3656194" y="4828920"/>
            <a:ext cx="1831849" cy="1826419"/>
          </a:xfrm>
          <a:prstGeom prst="straightConnector1">
            <a:avLst/>
          </a:prstGeom>
          <a:noFill/>
          <a:ln w="57150" algn="ctr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14"/>
          <p:cNvCxnSpPr>
            <a:cxnSpLocks noChangeShapeType="1"/>
          </p:cNvCxnSpPr>
          <p:nvPr/>
        </p:nvCxnSpPr>
        <p:spPr bwMode="auto">
          <a:xfrm flipH="1" flipV="1">
            <a:off x="3656194" y="3953747"/>
            <a:ext cx="1905000" cy="1295400"/>
          </a:xfrm>
          <a:prstGeom prst="straightConnector1">
            <a:avLst/>
          </a:prstGeom>
          <a:noFill/>
          <a:ln w="38100" algn="ctr">
            <a:solidFill>
              <a:srgbClr val="1FB137"/>
            </a:solidFill>
            <a:round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14"/>
          <p:cNvCxnSpPr>
            <a:cxnSpLocks noChangeShapeType="1"/>
          </p:cNvCxnSpPr>
          <p:nvPr/>
        </p:nvCxnSpPr>
        <p:spPr bwMode="auto">
          <a:xfrm flipH="1" flipV="1">
            <a:off x="3223145" y="3953747"/>
            <a:ext cx="1752600" cy="1752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2764D3C-0662-82CD-C016-CDEA6BF0C52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" y="762000"/>
            <a:ext cx="8988552" cy="60197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245593" y="1799134"/>
            <a:ext cx="6096001" cy="1437467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235746" y="4383458"/>
            <a:ext cx="6096000" cy="14374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2667000" y="3505200"/>
            <a:ext cx="17828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  <a:latin typeface="Comic Sans MS" panose="030F0702030302020204" pitchFamily="66" charset="0"/>
              </a:rPr>
              <a:t>ENSO-neutral</a:t>
            </a:r>
            <a:endParaRPr lang="en-US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Southern Oscillation Index (SOI)</a:t>
            </a:r>
            <a:br>
              <a:rPr lang="en-US" sz="3600" dirty="0">
                <a:solidFill>
                  <a:srgbClr val="FFFF00"/>
                </a:solidFill>
              </a:rPr>
            </a:b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8730" y="4800600"/>
            <a:ext cx="1285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El Niño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2433637"/>
            <a:ext cx="12747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La Niña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6559632" y="3722860"/>
            <a:ext cx="252360" cy="107774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8" name="Straight Arrow Connector 14">
            <a:extLst>
              <a:ext uri="{FF2B5EF4-FFF2-40B4-BE49-F238E27FC236}">
                <a16:creationId xmlns:a16="http://schemas.microsoft.com/office/drawing/2014/main" id="{24E63243-8978-AE96-835E-57215B02761E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774484" y="4800600"/>
            <a:ext cx="823331" cy="429711"/>
          </a:xfrm>
          <a:prstGeom prst="straightConnector1">
            <a:avLst/>
          </a:prstGeom>
          <a:noFill/>
          <a:ln w="57150" algn="ctr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2" name="Text Box 5"/>
          <p:cNvSpPr txBox="1">
            <a:spLocks noChangeArrowheads="1"/>
          </p:cNvSpPr>
          <p:nvPr/>
        </p:nvSpPr>
        <p:spPr bwMode="auto">
          <a:xfrm>
            <a:off x="1620789" y="1443335"/>
            <a:ext cx="5312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70601"/>
                </a:solidFill>
                <a:latin typeface="Comic Sans MS" panose="030F0702030302020204" pitchFamily="66" charset="0"/>
              </a:rPr>
              <a:t>(</a:t>
            </a:r>
            <a:r>
              <a:rPr lang="en-US" alt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1965-1966;</a:t>
            </a:r>
            <a:r>
              <a:rPr lang="en-US" altLang="en-US" sz="2400" dirty="0">
                <a:solidFill>
                  <a:srgbClr val="4200FC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FA0802"/>
                </a:solidFill>
                <a:latin typeface="Comic Sans MS" panose="030F0702030302020204" pitchFamily="66" charset="0"/>
              </a:rPr>
              <a:t>1991-1992;</a:t>
            </a:r>
            <a:r>
              <a:rPr lang="en-US" altLang="en-US" sz="2400" dirty="0">
                <a:solidFill>
                  <a:srgbClr val="4200FC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2015-2016</a:t>
            </a:r>
            <a:r>
              <a:rPr lang="en-US" altLang="en-US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)</a:t>
            </a:r>
          </a:p>
        </p:txBody>
      </p:sp>
      <p:cxnSp>
        <p:nvCxnSpPr>
          <p:cNvPr id="14" name="Straight Arrow Connector 14"/>
          <p:cNvCxnSpPr>
            <a:cxnSpLocks noChangeShapeType="1"/>
          </p:cNvCxnSpPr>
          <p:nvPr/>
        </p:nvCxnSpPr>
        <p:spPr bwMode="auto">
          <a:xfrm flipH="1">
            <a:off x="6781800" y="2214066"/>
            <a:ext cx="813481" cy="1214934"/>
          </a:xfrm>
          <a:prstGeom prst="straightConnector1">
            <a:avLst/>
          </a:prstGeom>
          <a:noFill/>
          <a:ln w="57150" algn="ctr">
            <a:solidFill>
              <a:schemeClr val="tx2">
                <a:lumMod val="25000"/>
              </a:schemeClr>
            </a:solidFill>
            <a:round/>
            <a:headEnd/>
            <a:tailEnd type="arrow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Arrow Connector 14">
            <a:extLst>
              <a:ext uri="{FF2B5EF4-FFF2-40B4-BE49-F238E27FC236}">
                <a16:creationId xmlns:a16="http://schemas.microsoft.com/office/drawing/2014/main" id="{B3BF14B8-08DD-EFD8-C30A-C57AAE37AE74}"/>
              </a:ext>
            </a:extLst>
          </p:cNvPr>
          <p:cNvCxnSpPr>
            <a:cxnSpLocks noChangeShapeType="1"/>
            <a:endCxn id="27" idx="7"/>
          </p:cNvCxnSpPr>
          <p:nvPr/>
        </p:nvCxnSpPr>
        <p:spPr bwMode="auto">
          <a:xfrm flipH="1" flipV="1">
            <a:off x="6775035" y="3880691"/>
            <a:ext cx="738175" cy="1428835"/>
          </a:xfrm>
          <a:prstGeom prst="straightConnector1">
            <a:avLst/>
          </a:prstGeom>
          <a:noFill/>
          <a:ln w="57150" algn="ctr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2"/>
          <p:cNvSpPr/>
          <p:nvPr/>
        </p:nvSpPr>
        <p:spPr>
          <a:xfrm>
            <a:off x="7362335" y="4362271"/>
            <a:ext cx="1673352" cy="14773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Top Oct SOI analogs</a:t>
            </a:r>
          </a:p>
          <a:p>
            <a:pPr algn="ctr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ranged from ENSO-neutral</a:t>
            </a:r>
          </a:p>
          <a:p>
            <a:pPr algn="ctr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to</a:t>
            </a:r>
            <a:r>
              <a:rPr lang="en-US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altLang="en-US" b="1" dirty="0">
                <a:solidFill>
                  <a:srgbClr val="F579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El Niño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B148DF-A06F-4B46-B900-31A118E92E99}"/>
              </a:ext>
            </a:extLst>
          </p:cNvPr>
          <p:cNvSpPr/>
          <p:nvPr/>
        </p:nvSpPr>
        <p:spPr>
          <a:xfrm>
            <a:off x="7362335" y="1771471"/>
            <a:ext cx="1669404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Oct 2024 SOI (0.5) reflects ENSO-neutral conditions</a:t>
            </a:r>
            <a:endParaRPr lang="en-US" alt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6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14"/>
          <p:cNvCxnSpPr>
            <a:cxnSpLocks noChangeShapeType="1"/>
          </p:cNvCxnSpPr>
          <p:nvPr/>
        </p:nvCxnSpPr>
        <p:spPr bwMode="auto">
          <a:xfrm flipH="1" flipV="1">
            <a:off x="4171677" y="3436189"/>
            <a:ext cx="2057400" cy="2514600"/>
          </a:xfrm>
          <a:prstGeom prst="straightConnector1">
            <a:avLst/>
          </a:prstGeom>
          <a:noFill/>
          <a:ln w="38100" algn="ctr">
            <a:solidFill>
              <a:srgbClr val="1FB137"/>
            </a:solidFill>
            <a:round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14"/>
          <p:cNvCxnSpPr>
            <a:cxnSpLocks noChangeShapeType="1"/>
          </p:cNvCxnSpPr>
          <p:nvPr/>
        </p:nvCxnSpPr>
        <p:spPr bwMode="auto">
          <a:xfrm flipH="1" flipV="1">
            <a:off x="3568359" y="3564383"/>
            <a:ext cx="1905000" cy="2057400"/>
          </a:xfrm>
          <a:prstGeom prst="straightConnector1">
            <a:avLst/>
          </a:prstGeom>
          <a:noFill/>
          <a:ln w="38100" algn="ctr">
            <a:solidFill>
              <a:schemeClr val="accent2">
                <a:lumMod val="75000"/>
              </a:schemeClr>
            </a:solidFill>
            <a:round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9" name="Straight Arrow Connector 14"/>
          <p:cNvCxnSpPr>
            <a:cxnSpLocks noChangeShapeType="1"/>
          </p:cNvCxnSpPr>
          <p:nvPr/>
        </p:nvCxnSpPr>
        <p:spPr bwMode="auto">
          <a:xfrm flipH="1" flipV="1">
            <a:off x="3814272" y="3564383"/>
            <a:ext cx="1828800" cy="253161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347430C-6D6D-C935-C7C6-8403F9E4EC3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" y="762000"/>
            <a:ext cx="8988552" cy="6019799"/>
          </a:xfrm>
          <a:prstGeom prst="rect">
            <a:avLst/>
          </a:prstGeom>
        </p:spPr>
      </p:pic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257300" y="2117550"/>
            <a:ext cx="6080320" cy="1426676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73422" y="4131830"/>
            <a:ext cx="6080320" cy="1434436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11438" y="4687218"/>
            <a:ext cx="9013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Strong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09800" y="4400490"/>
            <a:ext cx="12469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Moderate</a:t>
            </a:r>
          </a:p>
        </p:txBody>
      </p:sp>
      <p:sp>
        <p:nvSpPr>
          <p:cNvPr id="18452" name="Rectangle 8"/>
          <p:cNvSpPr>
            <a:spLocks noChangeArrowheads="1"/>
          </p:cNvSpPr>
          <p:nvPr/>
        </p:nvSpPr>
        <p:spPr bwMode="auto">
          <a:xfrm>
            <a:off x="3179014" y="3669268"/>
            <a:ext cx="17828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  <a:latin typeface="Comic Sans MS" panose="030F0702030302020204" pitchFamily="66" charset="0"/>
              </a:rPr>
              <a:t>ENSO-neutral</a:t>
            </a:r>
            <a:endParaRPr lang="en-US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3392" y="2891135"/>
            <a:ext cx="1361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El Niño</a:t>
            </a:r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Oceanic Niño Index (ONI)</a:t>
            </a:r>
            <a:br>
              <a:rPr lang="en-US" sz="3600" dirty="0">
                <a:solidFill>
                  <a:srgbClr val="FFFF00"/>
                </a:solidFill>
              </a:rPr>
            </a:b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8443" name="Text Box 5"/>
          <p:cNvSpPr txBox="1">
            <a:spLocks noChangeArrowheads="1"/>
          </p:cNvSpPr>
          <p:nvPr/>
        </p:nvSpPr>
        <p:spPr bwMode="auto">
          <a:xfrm>
            <a:off x="1631330" y="1595735"/>
            <a:ext cx="5312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70601"/>
                </a:solidFill>
                <a:latin typeface="Comic Sans MS" panose="030F0702030302020204" pitchFamily="66" charset="0"/>
              </a:rPr>
              <a:t>(</a:t>
            </a:r>
            <a:r>
              <a:rPr lang="en-US" alt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1965-1966;</a:t>
            </a:r>
            <a:r>
              <a:rPr lang="en-US" altLang="en-US" sz="2400" dirty="0">
                <a:solidFill>
                  <a:srgbClr val="4200FC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FA0802"/>
                </a:solidFill>
                <a:latin typeface="Comic Sans MS" panose="030F0702030302020204" pitchFamily="66" charset="0"/>
              </a:rPr>
              <a:t>1991-1992;</a:t>
            </a:r>
            <a:r>
              <a:rPr lang="en-US" altLang="en-US" sz="2400" dirty="0">
                <a:solidFill>
                  <a:srgbClr val="4200FC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2015-2016</a:t>
            </a:r>
            <a:r>
              <a:rPr lang="en-US" altLang="en-US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6726" y="4343400"/>
            <a:ext cx="12747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La Niña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09800" y="3181290"/>
            <a:ext cx="8361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Weak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2571690"/>
            <a:ext cx="11972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Strong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6338915" y="3747307"/>
            <a:ext cx="256846" cy="4747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9800" y="2876490"/>
            <a:ext cx="1226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</a:rPr>
              <a:t>Moderate</a:t>
            </a:r>
          </a:p>
        </p:txBody>
      </p:sp>
      <p:cxnSp>
        <p:nvCxnSpPr>
          <p:cNvPr id="24" name="Straight Arrow Connector 14"/>
          <p:cNvCxnSpPr>
            <a:cxnSpLocks noChangeShapeType="1"/>
          </p:cNvCxnSpPr>
          <p:nvPr/>
        </p:nvCxnSpPr>
        <p:spPr bwMode="auto">
          <a:xfrm flipH="1">
            <a:off x="6477000" y="2040930"/>
            <a:ext cx="989421" cy="1865953"/>
          </a:xfrm>
          <a:prstGeom prst="straightConnector1">
            <a:avLst/>
          </a:prstGeom>
          <a:noFill/>
          <a:ln w="57150" algn="ctr">
            <a:solidFill>
              <a:schemeClr val="tx2">
                <a:lumMod val="25000"/>
              </a:schemeClr>
            </a:solidFill>
            <a:round/>
            <a:headEnd/>
            <a:tailEnd type="arrow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14"/>
          <p:cNvCxnSpPr>
            <a:cxnSpLocks noChangeShapeType="1"/>
          </p:cNvCxnSpPr>
          <p:nvPr/>
        </p:nvCxnSpPr>
        <p:spPr bwMode="auto">
          <a:xfrm flipH="1" flipV="1">
            <a:off x="6477000" y="4251777"/>
            <a:ext cx="1186338" cy="1865953"/>
          </a:xfrm>
          <a:prstGeom prst="straightConnector1">
            <a:avLst/>
          </a:prstGeom>
          <a:noFill/>
          <a:ln w="57150" algn="ctr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" name="Straight Arrow Connector 14">
            <a:extLst>
              <a:ext uri="{FF2B5EF4-FFF2-40B4-BE49-F238E27FC236}">
                <a16:creationId xmlns:a16="http://schemas.microsoft.com/office/drawing/2014/main" id="{9C19F578-CC6B-303A-D6F3-1A27020DE3E8}"/>
              </a:ext>
            </a:extLst>
          </p:cNvPr>
          <p:cNvCxnSpPr>
            <a:cxnSpLocks noChangeShapeType="1"/>
            <a:endCxn id="28" idx="6"/>
          </p:cNvCxnSpPr>
          <p:nvPr/>
        </p:nvCxnSpPr>
        <p:spPr bwMode="auto">
          <a:xfrm flipH="1" flipV="1">
            <a:off x="6595761" y="3984672"/>
            <a:ext cx="961932" cy="1985840"/>
          </a:xfrm>
          <a:prstGeom prst="straightConnector1">
            <a:avLst/>
          </a:prstGeom>
          <a:noFill/>
          <a:ln w="57150" algn="ctr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Rectangle 32"/>
          <p:cNvSpPr/>
          <p:nvPr/>
        </p:nvSpPr>
        <p:spPr>
          <a:xfrm>
            <a:off x="7374806" y="4847272"/>
            <a:ext cx="1655808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Aug  – Oct ONI analogs ranged from ENSO-neutral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to </a:t>
            </a:r>
            <a:r>
              <a:rPr lang="en-US" alt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weak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       </a:t>
            </a:r>
            <a:r>
              <a:rPr lang="en-US" alt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La Niña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9800" y="4095690"/>
            <a:ext cx="7897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</a:rPr>
              <a:t>Weak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74806" y="1293674"/>
            <a:ext cx="1655808" cy="14773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Aug – Oct  2024 ONI       (-0.2°C)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     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was in cold ENSO-neutral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The Pacific Decadal Oscillation (PDO) </a:t>
            </a:r>
            <a:r>
              <a:rPr lang="en-US" sz="3200" dirty="0">
                <a:solidFill>
                  <a:schemeClr val="tx1"/>
                </a:solidFill>
              </a:rPr>
              <a:t>(Reflects SST “Phase” in the North Pacific Ocean )</a:t>
            </a:r>
          </a:p>
        </p:txBody>
      </p:sp>
      <p:pic>
        <p:nvPicPr>
          <p:cNvPr id="67587" name="Picture 5" descr="PDO Warm Phase vs Cool Pha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62200"/>
            <a:ext cx="9144000" cy="3743325"/>
          </a:xfrm>
        </p:spPr>
      </p:pic>
      <p:sp>
        <p:nvSpPr>
          <p:cNvPr id="591878" name="Text Box 6"/>
          <p:cNvSpPr txBox="1">
            <a:spLocks noChangeArrowheads="1"/>
          </p:cNvSpPr>
          <p:nvPr/>
        </p:nvSpPr>
        <p:spPr bwMode="auto">
          <a:xfrm>
            <a:off x="316021" y="1295400"/>
            <a:ext cx="324159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A08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Positive (Warm)</a:t>
            </a:r>
          </a:p>
          <a:p>
            <a:pPr algn="ctr">
              <a:defRPr/>
            </a:pPr>
            <a:r>
              <a:rPr lang="en-US" sz="3200" dirty="0">
                <a:solidFill>
                  <a:srgbClr val="FA08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“Phase”</a:t>
            </a:r>
          </a:p>
        </p:txBody>
      </p:sp>
      <p:sp>
        <p:nvSpPr>
          <p:cNvPr id="591879" name="Text Box 7"/>
          <p:cNvSpPr txBox="1">
            <a:spLocks noChangeArrowheads="1"/>
          </p:cNvSpPr>
          <p:nvPr/>
        </p:nvSpPr>
        <p:spPr bwMode="auto">
          <a:xfrm>
            <a:off x="5636824" y="1284982"/>
            <a:ext cx="31149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Negative (Cool)</a:t>
            </a:r>
          </a:p>
          <a:p>
            <a:pPr algn="ctr">
              <a:defRPr/>
            </a:pP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“Phase”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0" y="6412468"/>
            <a:ext cx="9144000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dirty="0"/>
              <a:t>Courtesy:  </a:t>
            </a:r>
            <a:r>
              <a:rPr lang="en-US" altLang="en-US" dirty="0">
                <a:solidFill>
                  <a:schemeClr val="bg2"/>
                </a:solidFill>
                <a:hlinkClick r:id="rId3"/>
              </a:rPr>
              <a:t>http://research.jisao.washington.edu/pdo/img/pdo_warm_cool.jpg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A15EEA6-DAE8-410D-9E66-03FB11625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643860"/>
            <a:ext cx="2345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bg2"/>
                </a:solidFill>
              </a:rPr>
              <a:t>SST Anomalies</a:t>
            </a:r>
          </a:p>
        </p:txBody>
      </p:sp>
    </p:spTree>
    <p:extLst>
      <p:ext uri="{BB962C8B-B14F-4D97-AF65-F5344CB8AC3E}">
        <p14:creationId xmlns:p14="http://schemas.microsoft.com/office/powerpoint/2010/main" val="164198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14"/>
          <p:cNvCxnSpPr>
            <a:cxnSpLocks noChangeShapeType="1"/>
          </p:cNvCxnSpPr>
          <p:nvPr/>
        </p:nvCxnSpPr>
        <p:spPr bwMode="auto">
          <a:xfrm flipH="1">
            <a:off x="6589217" y="5047957"/>
            <a:ext cx="1309553" cy="26729"/>
          </a:xfrm>
          <a:prstGeom prst="straightConnector1">
            <a:avLst/>
          </a:prstGeom>
          <a:noFill/>
          <a:ln w="57150" algn="ctr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4"/>
          <p:cNvCxnSpPr>
            <a:cxnSpLocks noChangeShapeType="1"/>
          </p:cNvCxnSpPr>
          <p:nvPr/>
        </p:nvCxnSpPr>
        <p:spPr bwMode="auto">
          <a:xfrm flipH="1" flipV="1">
            <a:off x="5225246" y="4163374"/>
            <a:ext cx="1600200" cy="148709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4"/>
          <p:cNvCxnSpPr>
            <a:cxnSpLocks noChangeShapeType="1"/>
          </p:cNvCxnSpPr>
          <p:nvPr/>
        </p:nvCxnSpPr>
        <p:spPr bwMode="auto">
          <a:xfrm flipH="1" flipV="1">
            <a:off x="4523729" y="3763858"/>
            <a:ext cx="1676400" cy="1981200"/>
          </a:xfrm>
          <a:prstGeom prst="straightConnector1">
            <a:avLst/>
          </a:prstGeom>
          <a:noFill/>
          <a:ln w="38100" algn="ctr">
            <a:solidFill>
              <a:srgbClr val="1FB137"/>
            </a:solidFill>
            <a:round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4"/>
          <p:cNvCxnSpPr>
            <a:cxnSpLocks noChangeShapeType="1"/>
          </p:cNvCxnSpPr>
          <p:nvPr/>
        </p:nvCxnSpPr>
        <p:spPr bwMode="auto">
          <a:xfrm flipH="1" flipV="1">
            <a:off x="4128347" y="4194524"/>
            <a:ext cx="1600200" cy="2057402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C556101-33D4-4EB1-98CF-A19C510F2C1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" y="765048"/>
            <a:ext cx="8988552" cy="6016752"/>
          </a:xfrm>
          <a:prstGeom prst="rect">
            <a:avLst/>
          </a:prstGeom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253310" y="1811279"/>
            <a:ext cx="6096002" cy="903324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45230" y="4107733"/>
            <a:ext cx="6084939" cy="1689640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995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</a:rPr>
              <a:t>North Pacific Ocean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rgbClr val="FFFF93"/>
                </a:solidFill>
              </a:rPr>
              <a:t>(Poleward of 20°N Latitude)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3030" y="4948535"/>
            <a:ext cx="17222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Cool Phase</a:t>
            </a:r>
          </a:p>
        </p:txBody>
      </p:sp>
      <p:cxnSp>
        <p:nvCxnSpPr>
          <p:cNvPr id="21" name="Straight Arrow Connector 14"/>
          <p:cNvCxnSpPr>
            <a:cxnSpLocks noChangeShapeType="1"/>
          </p:cNvCxnSpPr>
          <p:nvPr/>
        </p:nvCxnSpPr>
        <p:spPr bwMode="auto">
          <a:xfrm flipH="1">
            <a:off x="6763350" y="4572000"/>
            <a:ext cx="1190128" cy="878630"/>
          </a:xfrm>
          <a:prstGeom prst="straightConnector1">
            <a:avLst/>
          </a:prstGeom>
          <a:noFill/>
          <a:ln w="57150" algn="ctr">
            <a:solidFill>
              <a:schemeClr val="tx2">
                <a:lumMod val="25000"/>
              </a:schemeClr>
            </a:solidFill>
            <a:round/>
            <a:headEnd/>
            <a:tailEnd type="arrow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14">
            <a:extLst>
              <a:ext uri="{FF2B5EF4-FFF2-40B4-BE49-F238E27FC236}">
                <a16:creationId xmlns:a16="http://schemas.microsoft.com/office/drawing/2014/main" id="{D7E6EE7C-D4B4-4B5D-3D52-8D6F16F1D86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763350" y="2248370"/>
            <a:ext cx="728812" cy="1466905"/>
          </a:xfrm>
          <a:prstGeom prst="straightConnector1">
            <a:avLst/>
          </a:prstGeom>
          <a:noFill/>
          <a:ln w="57150" algn="ctr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14">
            <a:extLst>
              <a:ext uri="{FF2B5EF4-FFF2-40B4-BE49-F238E27FC236}">
                <a16:creationId xmlns:a16="http://schemas.microsoft.com/office/drawing/2014/main" id="{D9C22A5A-DEA6-61E3-6CD4-9F33E8A42AB9}"/>
              </a:ext>
            </a:extLst>
          </p:cNvPr>
          <p:cNvCxnSpPr>
            <a:cxnSpLocks noChangeShapeType="1"/>
            <a:endCxn id="8" idx="0"/>
          </p:cNvCxnSpPr>
          <p:nvPr/>
        </p:nvCxnSpPr>
        <p:spPr bwMode="auto">
          <a:xfrm flipH="1">
            <a:off x="6653057" y="2265832"/>
            <a:ext cx="1131176" cy="485093"/>
          </a:xfrm>
          <a:prstGeom prst="straightConnector1">
            <a:avLst/>
          </a:prstGeom>
          <a:noFill/>
          <a:ln w="57150" algn="ctr">
            <a:solidFill>
              <a:schemeClr val="bg1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7384877" y="4362271"/>
            <a:ext cx="1632788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Oct 2024 PDO </a:t>
            </a:r>
            <a:r>
              <a:rPr lang="en-US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(-3.81)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was deeply in the  </a:t>
            </a:r>
            <a:r>
              <a:rPr lang="en-US" alt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“Cool”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Phase</a:t>
            </a:r>
          </a:p>
        </p:txBody>
      </p:sp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1625978" y="1443335"/>
            <a:ext cx="5312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70601"/>
                </a:solidFill>
                <a:latin typeface="Comic Sans MS" panose="030F0702030302020204" pitchFamily="66" charset="0"/>
              </a:rPr>
              <a:t>(</a:t>
            </a:r>
            <a:r>
              <a:rPr lang="en-US" alt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1965-1966;</a:t>
            </a:r>
            <a:r>
              <a:rPr lang="en-US" altLang="en-US" sz="2400" dirty="0">
                <a:solidFill>
                  <a:srgbClr val="4200FC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FA0802"/>
                </a:solidFill>
                <a:latin typeface="Comic Sans MS" panose="030F0702030302020204" pitchFamily="66" charset="0"/>
              </a:rPr>
              <a:t>1991-1992;</a:t>
            </a:r>
            <a:r>
              <a:rPr lang="en-US" altLang="en-US" sz="2400" dirty="0">
                <a:solidFill>
                  <a:srgbClr val="4200FC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2015-2016</a:t>
            </a:r>
            <a:r>
              <a:rPr lang="en-US" altLang="en-US" sz="2400" dirty="0">
                <a:solidFill>
                  <a:schemeClr val="bg2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540965" y="2750925"/>
            <a:ext cx="224184" cy="102377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82946" y="1828800"/>
            <a:ext cx="1632788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Top Oct PDO analogs were in “Neutral” Phase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0" y="1981200"/>
            <a:ext cx="205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Warm Phase</a:t>
            </a: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3429000" y="3135868"/>
            <a:ext cx="17588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bg2"/>
                </a:solidFill>
                <a:latin typeface="Comic Sans MS" panose="030F0702030302020204" pitchFamily="66" charset="0"/>
              </a:rPr>
              <a:t>Neutral Phase</a:t>
            </a:r>
            <a:endParaRPr lang="en-US" alt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2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588" y="1298548"/>
            <a:ext cx="4362450" cy="395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1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2"/>
            <a:ext cx="9144000" cy="4095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SST Anomalies Comparison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0" y="776290"/>
            <a:ext cx="45910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October Analogs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4648200" y="776290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October 2024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5257800"/>
            <a:ext cx="899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The SST anomalies of both the October analog composite (left) and October 2024 (right) reflected </a:t>
            </a:r>
            <a:r>
              <a:rPr lang="en-US" sz="2400" kern="0" dirty="0">
                <a:solidFill>
                  <a:srgbClr val="FFFF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ENSO-neutral </a:t>
            </a: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conditions, with the latter having stronger negative temperature anomalies in the central &amp; eastern equatorial Pacific Ocean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.  2016 is the best match of the analogs…</a:t>
            </a:r>
          </a:p>
        </p:txBody>
      </p:sp>
      <p:pic>
        <p:nvPicPr>
          <p:cNvPr id="31751" name="Picture 9"/>
          <p:cNvPicPr>
            <a:picLocks noGrp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298548"/>
            <a:ext cx="4362450" cy="39592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910876"/>
      </p:ext>
    </p:extLst>
  </p:cSld>
  <p:clrMapOvr>
    <a:masterClrMapping/>
  </p:clrMapOvr>
  <p:transition spd="slow">
    <p:pull dir="rd"/>
  </p:transition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2D586EC78964F8A8F8A79EC8C65D5" ma:contentTypeVersion="4" ma:contentTypeDescription="Create a new document." ma:contentTypeScope="" ma:versionID="58da3f497f6fe8f9beb1bdfa8ee7c94b">
  <xsd:schema xmlns:xsd="http://www.w3.org/2001/XMLSchema" xmlns:xs="http://www.w3.org/2001/XMLSchema" xmlns:p="http://schemas.microsoft.com/office/2006/metadata/properties" xmlns:ns1="http://schemas.microsoft.com/sharepoint/v3" xmlns:ns2="07312acf-1042-423e-b42e-fa8358d68e54" targetNamespace="http://schemas.microsoft.com/office/2006/metadata/properties" ma:root="true" ma:fieldsID="7647428b8fb533adf71886ea1bc512b1" ns1:_="" ns2:_="">
    <xsd:import namespace="http://schemas.microsoft.com/sharepoint/v3"/>
    <xsd:import namespace="07312acf-1042-423e-b42e-fa8358d68e5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12acf-1042-423e-b42e-fa8358d68e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4034D9E-2834-4BD5-9C65-AFF0C97DEF36}"/>
</file>

<file path=customXml/itemProps2.xml><?xml version="1.0" encoding="utf-8"?>
<ds:datastoreItem xmlns:ds="http://schemas.openxmlformats.org/officeDocument/2006/customXml" ds:itemID="{20454F1D-3126-44BE-89E5-B659B3013179}"/>
</file>

<file path=customXml/itemProps3.xml><?xml version="1.0" encoding="utf-8"?>
<ds:datastoreItem xmlns:ds="http://schemas.openxmlformats.org/officeDocument/2006/customXml" ds:itemID="{12BAE5C7-81DB-4841-8659-06605AAB694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265105</TotalTime>
  <Words>2085</Words>
  <Application>Microsoft Macintosh PowerPoint</Application>
  <PresentationFormat>On-screen Show (4:3)</PresentationFormat>
  <Paragraphs>199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Comic Sans MS</vt:lpstr>
      <vt:lpstr>Garamond</vt:lpstr>
      <vt:lpstr>Wingdings</vt:lpstr>
      <vt:lpstr>Stream</vt:lpstr>
      <vt:lpstr>Seasonal Climate Forecast Dec. 2024 – Feb. 2025 Issued:  November 21, 2024 </vt:lpstr>
      <vt:lpstr>El Niño vs La Niña (SST Patterns in the Tropical Pacific Ocean)</vt:lpstr>
      <vt:lpstr>Sea Surface Temperatures (SSTs) Animated (PowerPoint only) SSTs (top) / Anomalies (bottom)</vt:lpstr>
      <vt:lpstr>El Niño Southern Oscillation (ENSO) Current Status and Forecast</vt:lpstr>
      <vt:lpstr>Southern Oscillation Index (SOI) </vt:lpstr>
      <vt:lpstr>Oceanic Niño Index (ONI) </vt:lpstr>
      <vt:lpstr>The Pacific Decadal Oscillation (PDO) (Reflects SST “Phase” in the North Pacific Ocean )</vt:lpstr>
      <vt:lpstr>North Pacific Ocean (Poleward of 20°N Latitude)</vt:lpstr>
      <vt:lpstr>SST Anomalies Comparison</vt:lpstr>
      <vt:lpstr>El Niño &amp; La Niña Impact Global Temperatures...</vt:lpstr>
      <vt:lpstr>Global Temperature Trends Increase Error in Analog Forecasts!</vt:lpstr>
      <vt:lpstr>PowerPoint Presentation</vt:lpstr>
      <vt:lpstr>December 2024 Forecast</vt:lpstr>
      <vt:lpstr>December 2024 Forecast</vt:lpstr>
      <vt:lpstr>January 2025 Forecast</vt:lpstr>
      <vt:lpstr>January 2025 Forecast</vt:lpstr>
      <vt:lpstr>February 2025 Forecast</vt:lpstr>
      <vt:lpstr>February 2025 Forecast</vt:lpstr>
      <vt:lpstr>Dec. 2024 – Feb. 2025 Forecast</vt:lpstr>
      <vt:lpstr>Dec. 2024 – Feb. 2025 Forecast</vt:lpstr>
      <vt:lpstr>Forecast Highlights</vt:lpstr>
      <vt:lpstr>Forecast Resources</vt:lpstr>
      <vt:lpstr>Water Supply / Fire-Potential Outlook</vt:lpstr>
      <vt:lpstr>Updated Monthly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dlongrange</dc:title>
  <dc:creator>Pete Parsons</dc:creator>
  <cp:lastModifiedBy>ZIMMERMAN Andy * ODA</cp:lastModifiedBy>
  <cp:revision>7286</cp:revision>
  <cp:lastPrinted>2014-07-15T17:59:53Z</cp:lastPrinted>
  <dcterms:created xsi:type="dcterms:W3CDTF">2005-10-25T03:00:17Z</dcterms:created>
  <dcterms:modified xsi:type="dcterms:W3CDTF">2024-11-21T20:35:52Z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b73270-2993-4076-be47-9c78f42a1e84_Enabled">
    <vt:lpwstr>true</vt:lpwstr>
  </property>
  <property fmtid="{D5CDD505-2E9C-101B-9397-08002B2CF9AE}" pid="3" name="MSIP_Label_09b73270-2993-4076-be47-9c78f42a1e84_SetDate">
    <vt:lpwstr>2023-10-17T17:42:36Z</vt:lpwstr>
  </property>
  <property fmtid="{D5CDD505-2E9C-101B-9397-08002B2CF9AE}" pid="4" name="MSIP_Label_09b73270-2993-4076-be47-9c78f42a1e84_Method">
    <vt:lpwstr>Privileged</vt:lpwstr>
  </property>
  <property fmtid="{D5CDD505-2E9C-101B-9397-08002B2CF9AE}" pid="5" name="MSIP_Label_09b73270-2993-4076-be47-9c78f42a1e84_Name">
    <vt:lpwstr>Level 1 - Published (Items)</vt:lpwstr>
  </property>
  <property fmtid="{D5CDD505-2E9C-101B-9397-08002B2CF9AE}" pid="6" name="MSIP_Label_09b73270-2993-4076-be47-9c78f42a1e84_SiteId">
    <vt:lpwstr>aa3f6932-fa7c-47b4-a0ce-a598cad161cf</vt:lpwstr>
  </property>
  <property fmtid="{D5CDD505-2E9C-101B-9397-08002B2CF9AE}" pid="7" name="MSIP_Label_09b73270-2993-4076-be47-9c78f42a1e84_ActionId">
    <vt:lpwstr>12d2dfb1-32ed-4fa4-a3c3-a60b57759e51</vt:lpwstr>
  </property>
  <property fmtid="{D5CDD505-2E9C-101B-9397-08002B2CF9AE}" pid="8" name="MSIP_Label_09b73270-2993-4076-be47-9c78f42a1e84_ContentBits">
    <vt:lpwstr>0</vt:lpwstr>
  </property>
  <property fmtid="{D5CDD505-2E9C-101B-9397-08002B2CF9AE}" pid="9" name="ContentTypeId">
    <vt:lpwstr>0x010100CEF2D586EC78964F8A8F8A79EC8C65D5</vt:lpwstr>
  </property>
</Properties>
</file>