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57" r:id="rId5"/>
    <p:sldId id="297" r:id="rId6"/>
    <p:sldId id="293" r:id="rId7"/>
    <p:sldId id="308" r:id="rId8"/>
    <p:sldId id="294" r:id="rId9"/>
    <p:sldId id="309" r:id="rId10"/>
    <p:sldId id="310" r:id="rId11"/>
    <p:sldId id="298" r:id="rId12"/>
    <p:sldId id="299" r:id="rId13"/>
    <p:sldId id="301" r:id="rId14"/>
    <p:sldId id="300" r:id="rId15"/>
    <p:sldId id="302" r:id="rId16"/>
    <p:sldId id="311" r:id="rId17"/>
    <p:sldId id="303" r:id="rId18"/>
    <p:sldId id="312" r:id="rId19"/>
    <p:sldId id="305" r:id="rId20"/>
    <p:sldId id="306" r:id="rId21"/>
    <p:sldId id="314" r:id="rId22"/>
    <p:sldId id="296" r:id="rId23"/>
    <p:sldId id="307" r:id="rId24"/>
    <p:sldId id="27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TERO Tiffany * CJC" initials="QT*C" lastIdx="5" clrIdx="0">
    <p:extLst>
      <p:ext uri="{19B8F6BF-5375-455C-9EA6-DF929625EA0E}">
        <p15:presenceInfo xmlns:p15="http://schemas.microsoft.com/office/powerpoint/2012/main" userId="S-1-5-21-1220945662-2146788605-839522115-37771" providerId="AD"/>
      </p:ext>
    </p:extLst>
  </p:cmAuthor>
  <p:cmAuthor id="2" name="LIPPOLD Krystal M * CJC" initials="LKM*C" lastIdx="2" clrIdx="1">
    <p:extLst>
      <p:ext uri="{19B8F6BF-5375-455C-9EA6-DF929625EA0E}">
        <p15:presenceInfo xmlns:p15="http://schemas.microsoft.com/office/powerpoint/2012/main" userId="S-1-5-21-1220945662-2146788605-839522115-47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92730" autoAdjust="0"/>
  </p:normalViewPr>
  <p:slideViewPr>
    <p:cSldViewPr snapToGrid="0">
      <p:cViewPr varScale="1">
        <p:scale>
          <a:sx n="61" d="100"/>
          <a:sy n="61"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STER Stephen J * DPSST" userId="77bb8860-b50f-44ca-848a-6c7fbe4e1cd0" providerId="ADAL" clId="{BA327AA1-B7A0-4277-BDD7-8A8486B11EED}"/>
    <pc:docChg chg="undo custSel modSld">
      <pc:chgData name="WEBSTER Stephen J * DPSST" userId="77bb8860-b50f-44ca-848a-6c7fbe4e1cd0" providerId="ADAL" clId="{BA327AA1-B7A0-4277-BDD7-8A8486B11EED}" dt="2023-10-05T20:40:39.803" v="224" actId="20577"/>
      <pc:docMkLst>
        <pc:docMk/>
      </pc:docMkLst>
      <pc:sldChg chg="modSp mod">
        <pc:chgData name="WEBSTER Stephen J * DPSST" userId="77bb8860-b50f-44ca-848a-6c7fbe4e1cd0" providerId="ADAL" clId="{BA327AA1-B7A0-4277-BDD7-8A8486B11EED}" dt="2023-10-05T20:40:39.803" v="224" actId="20577"/>
        <pc:sldMkLst>
          <pc:docMk/>
          <pc:sldMk cId="1933403628" sldId="257"/>
        </pc:sldMkLst>
        <pc:spChg chg="mod">
          <ac:chgData name="WEBSTER Stephen J * DPSST" userId="77bb8860-b50f-44ca-848a-6c7fbe4e1cd0" providerId="ADAL" clId="{BA327AA1-B7A0-4277-BDD7-8A8486B11EED}" dt="2023-10-05T20:40:39.803" v="224" actId="20577"/>
          <ac:spMkLst>
            <pc:docMk/>
            <pc:sldMk cId="1933403628" sldId="257"/>
            <ac:spMk id="4" creationId="{00000000-0000-0000-0000-000000000000}"/>
          </ac:spMkLst>
        </pc:spChg>
      </pc:sldChg>
      <pc:sldChg chg="modSp mod modNotesTx">
        <pc:chgData name="WEBSTER Stephen J * DPSST" userId="77bb8860-b50f-44ca-848a-6c7fbe4e1cd0" providerId="ADAL" clId="{BA327AA1-B7A0-4277-BDD7-8A8486B11EED}" dt="2023-10-05T20:12:24.004" v="32" actId="20577"/>
        <pc:sldMkLst>
          <pc:docMk/>
          <pc:sldMk cId="1029036409" sldId="294"/>
        </pc:sldMkLst>
        <pc:spChg chg="mod">
          <ac:chgData name="WEBSTER Stephen J * DPSST" userId="77bb8860-b50f-44ca-848a-6c7fbe4e1cd0" providerId="ADAL" clId="{BA327AA1-B7A0-4277-BDD7-8A8486B11EED}" dt="2023-10-05T20:12:24.004" v="32" actId="20577"/>
          <ac:spMkLst>
            <pc:docMk/>
            <pc:sldMk cId="1029036409" sldId="294"/>
            <ac:spMk id="3" creationId="{00000000-0000-0000-0000-000000000000}"/>
          </ac:spMkLst>
        </pc:spChg>
      </pc:sldChg>
      <pc:sldChg chg="modSp mod">
        <pc:chgData name="WEBSTER Stephen J * DPSST" userId="77bb8860-b50f-44ca-848a-6c7fbe4e1cd0" providerId="ADAL" clId="{BA327AA1-B7A0-4277-BDD7-8A8486B11EED}" dt="2023-10-05T20:21:20.759" v="74" actId="1036"/>
        <pc:sldMkLst>
          <pc:docMk/>
          <pc:sldMk cId="3308669306" sldId="298"/>
        </pc:sldMkLst>
        <pc:graphicFrameChg chg="mod modGraphic">
          <ac:chgData name="WEBSTER Stephen J * DPSST" userId="77bb8860-b50f-44ca-848a-6c7fbe4e1cd0" providerId="ADAL" clId="{BA327AA1-B7A0-4277-BDD7-8A8486B11EED}" dt="2023-10-05T20:20:09.014" v="70" actId="114"/>
          <ac:graphicFrameMkLst>
            <pc:docMk/>
            <pc:sldMk cId="3308669306" sldId="298"/>
            <ac:graphicFrameMk id="2" creationId="{00000000-0000-0000-0000-000000000000}"/>
          </ac:graphicFrameMkLst>
        </pc:graphicFrameChg>
        <pc:picChg chg="mod">
          <ac:chgData name="WEBSTER Stephen J * DPSST" userId="77bb8860-b50f-44ca-848a-6c7fbe4e1cd0" providerId="ADAL" clId="{BA327AA1-B7A0-4277-BDD7-8A8486B11EED}" dt="2023-10-05T20:21:15.926" v="72" actId="1036"/>
          <ac:picMkLst>
            <pc:docMk/>
            <pc:sldMk cId="3308669306" sldId="298"/>
            <ac:picMk id="4" creationId="{00000000-0000-0000-0000-000000000000}"/>
          </ac:picMkLst>
        </pc:picChg>
        <pc:picChg chg="mod">
          <ac:chgData name="WEBSTER Stephen J * DPSST" userId="77bb8860-b50f-44ca-848a-6c7fbe4e1cd0" providerId="ADAL" clId="{BA327AA1-B7A0-4277-BDD7-8A8486B11EED}" dt="2023-10-05T20:21:20.759" v="74" actId="1036"/>
          <ac:picMkLst>
            <pc:docMk/>
            <pc:sldMk cId="3308669306" sldId="298"/>
            <ac:picMk id="7" creationId="{00000000-0000-0000-0000-000000000000}"/>
          </ac:picMkLst>
        </pc:picChg>
      </pc:sldChg>
      <pc:sldChg chg="modSp mod">
        <pc:chgData name="WEBSTER Stephen J * DPSST" userId="77bb8860-b50f-44ca-848a-6c7fbe4e1cd0" providerId="ADAL" clId="{BA327AA1-B7A0-4277-BDD7-8A8486B11EED}" dt="2023-10-05T20:24:24.392" v="82" actId="5793"/>
        <pc:sldMkLst>
          <pc:docMk/>
          <pc:sldMk cId="2843241959" sldId="299"/>
        </pc:sldMkLst>
        <pc:spChg chg="mod">
          <ac:chgData name="WEBSTER Stephen J * DPSST" userId="77bb8860-b50f-44ca-848a-6c7fbe4e1cd0" providerId="ADAL" clId="{BA327AA1-B7A0-4277-BDD7-8A8486B11EED}" dt="2023-10-05T20:24:24.392" v="82" actId="5793"/>
          <ac:spMkLst>
            <pc:docMk/>
            <pc:sldMk cId="2843241959" sldId="299"/>
            <ac:spMk id="3" creationId="{00000000-0000-0000-0000-000000000000}"/>
          </ac:spMkLst>
        </pc:spChg>
      </pc:sldChg>
      <pc:sldChg chg="modSp mod">
        <pc:chgData name="WEBSTER Stephen J * DPSST" userId="77bb8860-b50f-44ca-848a-6c7fbe4e1cd0" providerId="ADAL" clId="{BA327AA1-B7A0-4277-BDD7-8A8486B11EED}" dt="2023-10-05T20:29:19.842" v="165" actId="6549"/>
        <pc:sldMkLst>
          <pc:docMk/>
          <pc:sldMk cId="1887396824" sldId="302"/>
        </pc:sldMkLst>
        <pc:spChg chg="mod">
          <ac:chgData name="WEBSTER Stephen J * DPSST" userId="77bb8860-b50f-44ca-848a-6c7fbe4e1cd0" providerId="ADAL" clId="{BA327AA1-B7A0-4277-BDD7-8A8486B11EED}" dt="2023-10-05T20:29:19.842" v="165" actId="6549"/>
          <ac:spMkLst>
            <pc:docMk/>
            <pc:sldMk cId="1887396824" sldId="302"/>
            <ac:spMk id="7" creationId="{00000000-0000-0000-0000-000000000000}"/>
          </ac:spMkLst>
        </pc:spChg>
        <pc:spChg chg="mod">
          <ac:chgData name="WEBSTER Stephen J * DPSST" userId="77bb8860-b50f-44ca-848a-6c7fbe4e1cd0" providerId="ADAL" clId="{BA327AA1-B7A0-4277-BDD7-8A8486B11EED}" dt="2023-10-05T20:29:16.058" v="164" actId="20577"/>
          <ac:spMkLst>
            <pc:docMk/>
            <pc:sldMk cId="1887396824" sldId="302"/>
            <ac:spMk id="8" creationId="{00000000-0000-0000-0000-000000000000}"/>
          </ac:spMkLst>
        </pc:spChg>
      </pc:sldChg>
      <pc:sldChg chg="addSp delSp modSp mod">
        <pc:chgData name="WEBSTER Stephen J * DPSST" userId="77bb8860-b50f-44ca-848a-6c7fbe4e1cd0" providerId="ADAL" clId="{BA327AA1-B7A0-4277-BDD7-8A8486B11EED}" dt="2023-10-05T20:04:46.881" v="5" actId="1076"/>
        <pc:sldMkLst>
          <pc:docMk/>
          <pc:sldMk cId="759860693" sldId="308"/>
        </pc:sldMkLst>
        <pc:graphicFrameChg chg="del mod">
          <ac:chgData name="WEBSTER Stephen J * DPSST" userId="77bb8860-b50f-44ca-848a-6c7fbe4e1cd0" providerId="ADAL" clId="{BA327AA1-B7A0-4277-BDD7-8A8486B11EED}" dt="2023-10-05T20:03:02.990" v="1" actId="21"/>
          <ac:graphicFrameMkLst>
            <pc:docMk/>
            <pc:sldMk cId="759860693" sldId="308"/>
            <ac:graphicFrameMk id="6" creationId="{00000000-0000-0000-0000-000000000000}"/>
          </ac:graphicFrameMkLst>
        </pc:graphicFrameChg>
        <pc:picChg chg="add mod">
          <ac:chgData name="WEBSTER Stephen J * DPSST" userId="77bb8860-b50f-44ca-848a-6c7fbe4e1cd0" providerId="ADAL" clId="{BA327AA1-B7A0-4277-BDD7-8A8486B11EED}" dt="2023-10-05T20:04:46.881" v="5" actId="1076"/>
          <ac:picMkLst>
            <pc:docMk/>
            <pc:sldMk cId="759860693" sldId="308"/>
            <ac:picMk id="8" creationId="{D4FB42AD-93A5-7CFF-5AF3-B89F4EBEC73E}"/>
          </ac:picMkLst>
        </pc:picChg>
      </pc:sldChg>
      <pc:sldChg chg="modSp mod">
        <pc:chgData name="WEBSTER Stephen J * DPSST" userId="77bb8860-b50f-44ca-848a-6c7fbe4e1cd0" providerId="ADAL" clId="{BA327AA1-B7A0-4277-BDD7-8A8486B11EED}" dt="2023-10-05T20:18:22.335" v="67" actId="20577"/>
        <pc:sldMkLst>
          <pc:docMk/>
          <pc:sldMk cId="2515921547" sldId="310"/>
        </pc:sldMkLst>
        <pc:spChg chg="mod">
          <ac:chgData name="WEBSTER Stephen J * DPSST" userId="77bb8860-b50f-44ca-848a-6c7fbe4e1cd0" providerId="ADAL" clId="{BA327AA1-B7A0-4277-BDD7-8A8486B11EED}" dt="2023-10-05T20:18:22.335" v="67" actId="20577"/>
          <ac:spMkLst>
            <pc:docMk/>
            <pc:sldMk cId="2515921547" sldId="310"/>
            <ac:spMk id="3" creationId="{00000000-0000-0000-0000-000000000000}"/>
          </ac:spMkLst>
        </pc:spChg>
      </pc:sldChg>
      <pc:sldChg chg="modNotesTx">
        <pc:chgData name="WEBSTER Stephen J * DPSST" userId="77bb8860-b50f-44ca-848a-6c7fbe4e1cd0" providerId="ADAL" clId="{BA327AA1-B7A0-4277-BDD7-8A8486B11EED}" dt="2023-10-05T20:31:26.961" v="173"/>
        <pc:sldMkLst>
          <pc:docMk/>
          <pc:sldMk cId="1405845800" sldId="312"/>
        </pc:sldMkLst>
      </pc:sldChg>
      <pc:sldChg chg="modSp mod">
        <pc:chgData name="WEBSTER Stephen J * DPSST" userId="77bb8860-b50f-44ca-848a-6c7fbe4e1cd0" providerId="ADAL" clId="{BA327AA1-B7A0-4277-BDD7-8A8486B11EED}" dt="2023-10-05T20:37:37.330" v="212" actId="20577"/>
        <pc:sldMkLst>
          <pc:docMk/>
          <pc:sldMk cId="46777538" sldId="314"/>
        </pc:sldMkLst>
        <pc:spChg chg="mod">
          <ac:chgData name="WEBSTER Stephen J * DPSST" userId="77bb8860-b50f-44ca-848a-6c7fbe4e1cd0" providerId="ADAL" clId="{BA327AA1-B7A0-4277-BDD7-8A8486B11EED}" dt="2023-10-05T20:37:37.330" v="212" actId="20577"/>
          <ac:spMkLst>
            <pc:docMk/>
            <pc:sldMk cId="46777538" sldId="314"/>
            <ac:spMk id="3" creationId="{00000000-0000-0000-0000-000000000000}"/>
          </ac:spMkLst>
        </pc:spChg>
      </pc:sldChg>
    </pc:docChg>
  </pc:docChgLst>
  <pc:docChgLst>
    <pc:chgData name="REXFORD-BOREN Annie * DPSST" userId="e8b4760d-add2-45cc-a5ab-02bb1cf48efe" providerId="ADAL" clId="{81E72E72-7749-4861-8F77-9B50AE4CA8A3}"/>
    <pc:docChg chg="custSel mod modSld replTag">
      <pc:chgData name="REXFORD-BOREN Annie * DPSST" userId="e8b4760d-add2-45cc-a5ab-02bb1cf48efe" providerId="ADAL" clId="{81E72E72-7749-4861-8F77-9B50AE4CA8A3}" dt="2023-10-20T18:36:52.066" v="24" actId="1076"/>
      <pc:docMkLst>
        <pc:docMk/>
      </pc:docMkLst>
      <pc:sldChg chg="replTag">
        <pc:chgData name="REXFORD-BOREN Annie * DPSST" userId="e8b4760d-add2-45cc-a5ab-02bb1cf48efe" providerId="ADAL" clId="{81E72E72-7749-4861-8F77-9B50AE4CA8A3}" dt="2023-10-20T18:34:34.466" v="2"/>
        <pc:sldMkLst>
          <pc:docMk/>
          <pc:sldMk cId="3134091359" sldId="297"/>
        </pc:sldMkLst>
      </pc:sldChg>
      <pc:sldChg chg="addSp delSp modSp mod replTag delTag">
        <pc:chgData name="REXFORD-BOREN Annie * DPSST" userId="e8b4760d-add2-45cc-a5ab-02bb1cf48efe" providerId="ADAL" clId="{81E72E72-7749-4861-8F77-9B50AE4CA8A3}" dt="2023-10-20T18:36:52.066" v="24" actId="1076"/>
        <pc:sldMkLst>
          <pc:docMk/>
          <pc:sldMk cId="759860693" sldId="308"/>
        </pc:sldMkLst>
        <pc:spChg chg="mod">
          <ac:chgData name="REXFORD-BOREN Annie * DPSST" userId="e8b4760d-add2-45cc-a5ab-02bb1cf48efe" providerId="ADAL" clId="{81E72E72-7749-4861-8F77-9B50AE4CA8A3}" dt="2023-10-20T18:34:58.379" v="13" actId="20577"/>
          <ac:spMkLst>
            <pc:docMk/>
            <pc:sldMk cId="759860693" sldId="308"/>
            <ac:spMk id="4" creationId="{00000000-0000-0000-0000-000000000000}"/>
          </ac:spMkLst>
        </pc:spChg>
        <pc:picChg chg="del">
          <ac:chgData name="REXFORD-BOREN Annie * DPSST" userId="e8b4760d-add2-45cc-a5ab-02bb1cf48efe" providerId="ADAL" clId="{81E72E72-7749-4861-8F77-9B50AE4CA8A3}" dt="2023-10-20T18:36:29.440" v="20" actId="478"/>
          <ac:picMkLst>
            <pc:docMk/>
            <pc:sldMk cId="759860693" sldId="308"/>
            <ac:picMk id="2" creationId="{00000000-0000-0000-0000-000000000000}"/>
          </ac:picMkLst>
        </pc:picChg>
        <pc:picChg chg="add mod">
          <ac:chgData name="REXFORD-BOREN Annie * DPSST" userId="e8b4760d-add2-45cc-a5ab-02bb1cf48efe" providerId="ADAL" clId="{81E72E72-7749-4861-8F77-9B50AE4CA8A3}" dt="2023-10-20T18:36:52.066" v="24" actId="1076"/>
          <ac:picMkLst>
            <pc:docMk/>
            <pc:sldMk cId="759860693" sldId="308"/>
            <ac:picMk id="7" creationId="{05E4B152-D76E-1A74-AA8B-74DD505441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29499-BF8B-4221-9EAA-DABCF3282939}"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7E61D-C485-40D9-A9E2-5385F9E36185}" type="slidenum">
              <a:rPr lang="en-US" smtClean="0"/>
              <a:t>‹#›</a:t>
            </a:fld>
            <a:endParaRPr lang="en-US"/>
          </a:p>
        </p:txBody>
      </p:sp>
    </p:spTree>
    <p:extLst>
      <p:ext uri="{BB962C8B-B14F-4D97-AF65-F5344CB8AC3E}">
        <p14:creationId xmlns:p14="http://schemas.microsoft.com/office/powerpoint/2010/main" val="233310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7E61D-C485-40D9-A9E2-5385F9E36185}" type="slidenum">
              <a:rPr lang="en-US" smtClean="0"/>
              <a:t>1</a:t>
            </a:fld>
            <a:endParaRPr lang="en-US"/>
          </a:p>
        </p:txBody>
      </p:sp>
    </p:spTree>
    <p:extLst>
      <p:ext uri="{BB962C8B-B14F-4D97-AF65-F5344CB8AC3E}">
        <p14:creationId xmlns:p14="http://schemas.microsoft.com/office/powerpoint/2010/main" val="35907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Training</a:t>
            </a:r>
            <a:r>
              <a:rPr lang="en-US" b="1" baseline="0" dirty="0"/>
              <a:t> Idea:</a:t>
            </a:r>
          </a:p>
          <a:p>
            <a:r>
              <a:rPr lang="en-US" baseline="0" dirty="0"/>
              <a:t>Provide officers with a list of problematic location entries (pulled from your system or made-up).  Ask them to evaluate what information is missing or how the entry could be improved.</a:t>
            </a:r>
          </a:p>
        </p:txBody>
      </p:sp>
      <p:sp>
        <p:nvSpPr>
          <p:cNvPr id="4" name="Slide Number Placeholder 3"/>
          <p:cNvSpPr>
            <a:spLocks noGrp="1"/>
          </p:cNvSpPr>
          <p:nvPr>
            <p:ph type="sldNum" sz="quarter" idx="10"/>
          </p:nvPr>
        </p:nvSpPr>
        <p:spPr/>
        <p:txBody>
          <a:bodyPr/>
          <a:lstStyle/>
          <a:p>
            <a:fld id="{3727E61D-C485-40D9-A9E2-5385F9E36185}" type="slidenum">
              <a:rPr lang="en-US" smtClean="0"/>
              <a:t>10</a:t>
            </a:fld>
            <a:endParaRPr lang="en-US"/>
          </a:p>
        </p:txBody>
      </p:sp>
    </p:spTree>
    <p:extLst>
      <p:ext uri="{BB962C8B-B14F-4D97-AF65-F5344CB8AC3E}">
        <p14:creationId xmlns:p14="http://schemas.microsoft.com/office/powerpoint/2010/main" val="1587916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a:t>
            </a:r>
            <a:r>
              <a:rPr lang="en-US" baseline="0" dirty="0"/>
              <a:t> helps researches identify stops where bias is not likely a factor.</a:t>
            </a:r>
            <a:endParaRPr lang="en-US" dirty="0"/>
          </a:p>
        </p:txBody>
      </p:sp>
      <p:sp>
        <p:nvSpPr>
          <p:cNvPr id="4" name="Slide Number Placeholder 3"/>
          <p:cNvSpPr>
            <a:spLocks noGrp="1"/>
          </p:cNvSpPr>
          <p:nvPr>
            <p:ph type="sldNum" sz="quarter" idx="10"/>
          </p:nvPr>
        </p:nvSpPr>
        <p:spPr/>
        <p:txBody>
          <a:bodyPr/>
          <a:lstStyle/>
          <a:p>
            <a:fld id="{3727E61D-C485-40D9-A9E2-5385F9E36185}" type="slidenum">
              <a:rPr lang="en-US" smtClean="0"/>
              <a:t>13</a:t>
            </a:fld>
            <a:endParaRPr lang="en-US"/>
          </a:p>
        </p:txBody>
      </p:sp>
    </p:spTree>
    <p:extLst>
      <p:ext uri="{BB962C8B-B14F-4D97-AF65-F5344CB8AC3E}">
        <p14:creationId xmlns:p14="http://schemas.microsoft.com/office/powerpoint/2010/main" val="4176977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are using the STOP web form or mobile application and are unable to find a specific statute or category, please choose the closest option.</a:t>
            </a:r>
            <a:endParaRPr lang="en-US" dirty="0"/>
          </a:p>
        </p:txBody>
      </p:sp>
      <p:sp>
        <p:nvSpPr>
          <p:cNvPr id="4" name="Slide Number Placeholder 3"/>
          <p:cNvSpPr>
            <a:spLocks noGrp="1"/>
          </p:cNvSpPr>
          <p:nvPr>
            <p:ph type="sldNum" sz="quarter" idx="10"/>
          </p:nvPr>
        </p:nvSpPr>
        <p:spPr/>
        <p:txBody>
          <a:bodyPr/>
          <a:lstStyle/>
          <a:p>
            <a:fld id="{3727E61D-C485-40D9-A9E2-5385F9E36185}" type="slidenum">
              <a:rPr lang="en-US" smtClean="0"/>
              <a:t>14</a:t>
            </a:fld>
            <a:endParaRPr lang="en-US"/>
          </a:p>
        </p:txBody>
      </p:sp>
    </p:spTree>
    <p:extLst>
      <p:ext uri="{BB962C8B-B14F-4D97-AF65-F5344CB8AC3E}">
        <p14:creationId xmlns:p14="http://schemas.microsoft.com/office/powerpoint/2010/main" val="4040120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Example #2:</a:t>
            </a:r>
          </a:p>
          <a:p>
            <a:endParaRPr lang="en-US" dirty="0"/>
          </a:p>
          <a:p>
            <a:r>
              <a:rPr lang="en-US" dirty="0"/>
              <a:t>This time your observe a vehicle swerving within its traffic lane and traveling significantly under the speed limit for a number of miles. No actual violation is observed, but you suspect the driver may be impaired and initiate a traffic stop based on reasonable suspicion alone. </a:t>
            </a:r>
          </a:p>
          <a:p>
            <a:endParaRPr lang="en-US" dirty="0"/>
          </a:p>
          <a:p>
            <a:r>
              <a:rPr lang="en-US" dirty="0"/>
              <a:t>DO report your suspicion of driving under the influence as the reason for the stop. </a:t>
            </a:r>
          </a:p>
        </p:txBody>
      </p:sp>
      <p:sp>
        <p:nvSpPr>
          <p:cNvPr id="4" name="Slide Number Placeholder 3"/>
          <p:cNvSpPr>
            <a:spLocks noGrp="1"/>
          </p:cNvSpPr>
          <p:nvPr>
            <p:ph type="sldNum" sz="quarter" idx="10"/>
          </p:nvPr>
        </p:nvSpPr>
        <p:spPr/>
        <p:txBody>
          <a:bodyPr/>
          <a:lstStyle/>
          <a:p>
            <a:fld id="{3727E61D-C485-40D9-A9E2-5385F9E36185}" type="slidenum">
              <a:rPr lang="en-US" smtClean="0"/>
              <a:t>15</a:t>
            </a:fld>
            <a:endParaRPr lang="en-US"/>
          </a:p>
        </p:txBody>
      </p:sp>
    </p:spTree>
    <p:extLst>
      <p:ext uri="{BB962C8B-B14F-4D97-AF65-F5344CB8AC3E}">
        <p14:creationId xmlns:p14="http://schemas.microsoft.com/office/powerpoint/2010/main" val="1309257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may be multiple violations or crimes, and associated dispositions, identified at the conclusion of a stop.</a:t>
            </a:r>
            <a:r>
              <a:rPr lang="en-US" baseline="0" dirty="0"/>
              <a:t>  </a:t>
            </a:r>
            <a:r>
              <a:rPr lang="en-US" u="sng" baseline="0" dirty="0"/>
              <a:t>The STOP Program requires that only the most serious disposition is reported.</a:t>
            </a:r>
          </a:p>
          <a:p>
            <a:endParaRPr lang="en-US" u="none" dirty="0"/>
          </a:p>
          <a:p>
            <a:r>
              <a:rPr lang="en-US" b="1" i="0" baseline="0" dirty="0"/>
              <a:t>Training Idea:</a:t>
            </a:r>
          </a:p>
          <a:p>
            <a:r>
              <a:rPr lang="en-US" i="0" baseline="0" dirty="0"/>
              <a:t>Ask one officer to describe a recent traffic or pedestrian stop from start to finish.  Then ask other officers to evaluate and explain the following in accordance with the STOP Program:</a:t>
            </a:r>
          </a:p>
          <a:p>
            <a:r>
              <a:rPr lang="en-US" i="0" baseline="0" dirty="0"/>
              <a:t>  1. Does the stop need to reported?  (reference: slides 5-8)</a:t>
            </a:r>
          </a:p>
          <a:p>
            <a:r>
              <a:rPr lang="en-US" i="0" baseline="0" dirty="0"/>
              <a:t>  2. What violation or crime should be reported as the reason for the stop?  (reference: slides 14-15)</a:t>
            </a:r>
          </a:p>
          <a:p>
            <a:r>
              <a:rPr lang="en-US" i="0" baseline="0" dirty="0"/>
              <a:t>  3. What action should be reported as the most serious disposition of the stop?</a:t>
            </a:r>
          </a:p>
          <a:p>
            <a:r>
              <a:rPr lang="en-US" i="0" baseline="0" dirty="0"/>
              <a:t>  4. What violation or crime should be reported as the reason for the most serious disposition?  (reference: slide 17)</a:t>
            </a:r>
          </a:p>
        </p:txBody>
      </p:sp>
      <p:sp>
        <p:nvSpPr>
          <p:cNvPr id="4" name="Slide Number Placeholder 3"/>
          <p:cNvSpPr>
            <a:spLocks noGrp="1"/>
          </p:cNvSpPr>
          <p:nvPr>
            <p:ph type="sldNum" sz="quarter" idx="10"/>
          </p:nvPr>
        </p:nvSpPr>
        <p:spPr/>
        <p:txBody>
          <a:bodyPr/>
          <a:lstStyle/>
          <a:p>
            <a:fld id="{3727E61D-C485-40D9-A9E2-5385F9E36185}" type="slidenum">
              <a:rPr lang="en-US" smtClean="0"/>
              <a:t>16</a:t>
            </a:fld>
            <a:endParaRPr lang="en-US"/>
          </a:p>
        </p:txBody>
      </p:sp>
    </p:spTree>
    <p:extLst>
      <p:ext uri="{BB962C8B-B14F-4D97-AF65-F5344CB8AC3E}">
        <p14:creationId xmlns:p14="http://schemas.microsoft.com/office/powerpoint/2010/main" val="2035960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Additional information about the reason for the most serious disposition of a stop will help your agency understand and address any potential disparities.</a:t>
            </a:r>
            <a:endParaRPr lang="en-US" dirty="0"/>
          </a:p>
          <a:p>
            <a:endParaRPr lang="en-US" b="0" i="0" baseline="0" dirty="0"/>
          </a:p>
          <a:p>
            <a:r>
              <a:rPr lang="en-US" b="0" i="0" baseline="0" dirty="0"/>
              <a:t>Example:</a:t>
            </a:r>
          </a:p>
          <a:p>
            <a:r>
              <a:rPr lang="en-US" b="0" i="0" baseline="0" dirty="0"/>
              <a:t>An initial analysis of data from the Oregon State Police in 2019 identified a disparity in citation rates.  However, further evaluation of the </a:t>
            </a:r>
            <a:r>
              <a:rPr lang="en-US" b="0" i="0" u="sng" baseline="0" dirty="0"/>
              <a:t>reasons</a:t>
            </a:r>
            <a:r>
              <a:rPr lang="en-US" b="0" i="0" u="none" baseline="0" dirty="0"/>
              <a:t> for the citations determined that agency policy accounted for a portion of the disparity.  In this specific case, the additional data demonstrated that disparities cannot and should not always be attributed to bias on the part of officers, as other factors can lead to disparate outcomes.</a:t>
            </a:r>
            <a:endParaRPr lang="en-US" b="0" i="0" baseline="0" dirty="0"/>
          </a:p>
        </p:txBody>
      </p:sp>
      <p:sp>
        <p:nvSpPr>
          <p:cNvPr id="4" name="Slide Number Placeholder 3"/>
          <p:cNvSpPr>
            <a:spLocks noGrp="1"/>
          </p:cNvSpPr>
          <p:nvPr>
            <p:ph type="sldNum" sz="quarter" idx="10"/>
          </p:nvPr>
        </p:nvSpPr>
        <p:spPr/>
        <p:txBody>
          <a:bodyPr/>
          <a:lstStyle/>
          <a:p>
            <a:fld id="{3727E61D-C485-40D9-A9E2-5385F9E36185}" type="slidenum">
              <a:rPr lang="en-US" smtClean="0"/>
              <a:t>17</a:t>
            </a:fld>
            <a:endParaRPr lang="en-US"/>
          </a:p>
        </p:txBody>
      </p:sp>
    </p:spTree>
    <p:extLst>
      <p:ext uri="{BB962C8B-B14F-4D97-AF65-F5344CB8AC3E}">
        <p14:creationId xmlns:p14="http://schemas.microsoft.com/office/powerpoint/2010/main" val="359186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Remember, the</a:t>
            </a:r>
            <a:r>
              <a:rPr lang="en-US" b="0" baseline="0" dirty="0"/>
              <a:t> reporting requirements for the STOP Program are limited to </a:t>
            </a:r>
            <a:r>
              <a:rPr lang="en-US" b="0" u="sng" baseline="0" dirty="0"/>
              <a:t>officer-initiated</a:t>
            </a:r>
            <a:r>
              <a:rPr lang="en-US" b="0" i="1" u="none" baseline="0" dirty="0"/>
              <a:t> </a:t>
            </a:r>
            <a:r>
              <a:rPr lang="en-US" b="0" i="0" u="none" baseline="0" dirty="0"/>
              <a:t>stops (i.e. a detention NOT associated with a call for service).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Frequently Asked</a:t>
            </a:r>
            <a:r>
              <a:rPr lang="en-US" b="1" baseline="0" dirty="0"/>
              <a:t> Questions:</a:t>
            </a:r>
          </a:p>
          <a:p>
            <a:endParaRPr lang="en-US" i="1" dirty="0"/>
          </a:p>
          <a:p>
            <a:r>
              <a:rPr lang="en-US" i="1" dirty="0"/>
              <a:t>Do I report an inventory search of a vehicle prior to towing</a:t>
            </a:r>
            <a:r>
              <a:rPr lang="en-US" i="1" baseline="0" dirty="0"/>
              <a:t>?</a:t>
            </a:r>
          </a:p>
          <a:p>
            <a:r>
              <a:rPr lang="en-US" i="0" baseline="0" dirty="0"/>
              <a:t>  * No; only </a:t>
            </a:r>
            <a:r>
              <a:rPr lang="en-US" i="0" u="sng" baseline="0" dirty="0"/>
              <a:t>discretionary</a:t>
            </a:r>
            <a:r>
              <a:rPr lang="en-US" i="0" baseline="0" dirty="0"/>
              <a:t> searches conducted based on reasonable suspicion or probable cause should be reported.</a:t>
            </a:r>
          </a:p>
          <a:p>
            <a:endParaRPr lang="en-US" dirty="0"/>
          </a:p>
          <a:p>
            <a:r>
              <a:rPr lang="en-US" i="1" dirty="0"/>
              <a:t>What if another officer or K-9 conducted the search?</a:t>
            </a:r>
          </a:p>
          <a:p>
            <a:r>
              <a:rPr lang="en-US" i="0" dirty="0"/>
              <a:t>  * Regardless if</a:t>
            </a:r>
            <a:r>
              <a:rPr lang="en-US" i="0" baseline="0" dirty="0"/>
              <a:t> another officer conducted the search, if you are the officer who initiated the stop, you should report whether a discretionary search was conducted, the type of search, and whether or not anything was found.</a:t>
            </a:r>
            <a:endParaRPr lang="en-US" i="0" dirty="0"/>
          </a:p>
        </p:txBody>
      </p:sp>
      <p:sp>
        <p:nvSpPr>
          <p:cNvPr id="4" name="Slide Number Placeholder 3"/>
          <p:cNvSpPr>
            <a:spLocks noGrp="1"/>
          </p:cNvSpPr>
          <p:nvPr>
            <p:ph type="sldNum" sz="quarter" idx="10"/>
          </p:nvPr>
        </p:nvSpPr>
        <p:spPr/>
        <p:txBody>
          <a:bodyPr/>
          <a:lstStyle/>
          <a:p>
            <a:fld id="{3727E61D-C485-40D9-A9E2-5385F9E36185}" type="slidenum">
              <a:rPr lang="en-US" smtClean="0"/>
              <a:t>18</a:t>
            </a:fld>
            <a:endParaRPr lang="en-US"/>
          </a:p>
        </p:txBody>
      </p:sp>
    </p:spTree>
    <p:extLst>
      <p:ext uri="{BB962C8B-B14F-4D97-AF65-F5344CB8AC3E}">
        <p14:creationId xmlns:p14="http://schemas.microsoft.com/office/powerpoint/2010/main" val="3861527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reports,</a:t>
            </a:r>
            <a:r>
              <a:rPr lang="en-US" baseline="0" dirty="0"/>
              <a:t> and an interactive data dashboard, are available on CJC’s STOP Program webpage.</a:t>
            </a:r>
          </a:p>
          <a:p>
            <a:endParaRPr lang="en-US" baseline="0" dirty="0"/>
          </a:p>
          <a:p>
            <a:r>
              <a:rPr lang="en-US" baseline="0" dirty="0"/>
              <a:t>https://www.oregon.gov/cjc/stop/Pages/default.aspx</a:t>
            </a:r>
          </a:p>
          <a:p>
            <a:endParaRPr lang="en-US" dirty="0"/>
          </a:p>
        </p:txBody>
      </p:sp>
      <p:sp>
        <p:nvSpPr>
          <p:cNvPr id="4" name="Slide Number Placeholder 3"/>
          <p:cNvSpPr>
            <a:spLocks noGrp="1"/>
          </p:cNvSpPr>
          <p:nvPr>
            <p:ph type="sldNum" sz="quarter" idx="10"/>
          </p:nvPr>
        </p:nvSpPr>
        <p:spPr/>
        <p:txBody>
          <a:bodyPr/>
          <a:lstStyle/>
          <a:p>
            <a:fld id="{3727E61D-C485-40D9-A9E2-5385F9E36185}" type="slidenum">
              <a:rPr lang="en-US" smtClean="0"/>
              <a:t>19</a:t>
            </a:fld>
            <a:endParaRPr lang="en-US"/>
          </a:p>
        </p:txBody>
      </p:sp>
    </p:spTree>
    <p:extLst>
      <p:ext uri="{BB962C8B-B14F-4D97-AF65-F5344CB8AC3E}">
        <p14:creationId xmlns:p14="http://schemas.microsoft.com/office/powerpoint/2010/main" val="113290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Statistical</a:t>
            </a:r>
            <a:r>
              <a:rPr lang="en-US" b="1" baseline="0" dirty="0"/>
              <a:t> Transparency of Policing (STOP) Program </a:t>
            </a:r>
            <a:r>
              <a:rPr lang="en-US" b="0" baseline="0" dirty="0"/>
              <a:t>was created by the Oregon Legislature in 2017 to ensure fair and impartial policing practices statewide.</a:t>
            </a:r>
          </a:p>
          <a:p>
            <a:endParaRPr lang="en-US" b="0" baseline="0" dirty="0"/>
          </a:p>
          <a:p>
            <a:r>
              <a:rPr lang="en-US" b="0" baseline="0" dirty="0"/>
              <a:t>The current collection of statutes outlining this program are ORS 131.930 – 131.945.</a:t>
            </a:r>
          </a:p>
        </p:txBody>
      </p:sp>
      <p:sp>
        <p:nvSpPr>
          <p:cNvPr id="4" name="Slide Number Placeholder 3"/>
          <p:cNvSpPr>
            <a:spLocks noGrp="1"/>
          </p:cNvSpPr>
          <p:nvPr>
            <p:ph type="sldNum" sz="quarter" idx="10"/>
          </p:nvPr>
        </p:nvSpPr>
        <p:spPr/>
        <p:txBody>
          <a:bodyPr/>
          <a:lstStyle/>
          <a:p>
            <a:fld id="{3727E61D-C485-40D9-A9E2-5385F9E36185}" type="slidenum">
              <a:rPr lang="en-US" smtClean="0"/>
              <a:t>2</a:t>
            </a:fld>
            <a:endParaRPr lang="en-US"/>
          </a:p>
        </p:txBody>
      </p:sp>
    </p:spTree>
    <p:extLst>
      <p:ext uri="{BB962C8B-B14F-4D97-AF65-F5344CB8AC3E}">
        <p14:creationId xmlns:p14="http://schemas.microsoft.com/office/powerpoint/2010/main" val="397312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CJC and DPSST recognize stops, searches, etc. can involve a great deal of complexity, so it is important to note these materials are NOT intended to answer every possible question.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information is designed to provide some additional clarity and guidelines around what the STOP Program requires to help ensure</a:t>
            </a:r>
            <a:r>
              <a:rPr lang="en-US" sz="1200" kern="1200" baseline="0" dirty="0">
                <a:solidFill>
                  <a:schemeClr val="tx1"/>
                </a:solidFill>
                <a:effectLst/>
                <a:latin typeface="+mn-lt"/>
                <a:ea typeface="+mn-ea"/>
                <a:cs typeface="+mn-cs"/>
              </a:rPr>
              <a:t> accuracy and compliance in reporting</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Law</a:t>
            </a:r>
            <a:r>
              <a:rPr lang="en-US" sz="1200" b="1" kern="1200" baseline="0" dirty="0">
                <a:solidFill>
                  <a:schemeClr val="tx1"/>
                </a:solidFill>
                <a:effectLst/>
                <a:latin typeface="+mn-lt"/>
                <a:ea typeface="+mn-ea"/>
                <a:cs typeface="+mn-cs"/>
              </a:rPr>
              <a:t> enforcement agencies are</a:t>
            </a:r>
            <a:r>
              <a:rPr lang="en-US" sz="1200" b="1" kern="1200" dirty="0">
                <a:solidFill>
                  <a:schemeClr val="tx1"/>
                </a:solidFill>
                <a:effectLst/>
                <a:latin typeface="+mn-lt"/>
                <a:ea typeface="+mn-ea"/>
                <a:cs typeface="+mn-cs"/>
              </a:rPr>
              <a:t> encouraged to review and discuss</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their own policies and procedures to help their officers work through the myriad of “what ifs.”</a:t>
            </a:r>
            <a:endParaRPr lang="en-US" b="1" dirty="0"/>
          </a:p>
        </p:txBody>
      </p:sp>
      <p:sp>
        <p:nvSpPr>
          <p:cNvPr id="4" name="Slide Number Placeholder 3"/>
          <p:cNvSpPr>
            <a:spLocks noGrp="1"/>
          </p:cNvSpPr>
          <p:nvPr>
            <p:ph type="sldNum" sz="quarter" idx="10"/>
          </p:nvPr>
        </p:nvSpPr>
        <p:spPr/>
        <p:txBody>
          <a:bodyPr/>
          <a:lstStyle/>
          <a:p>
            <a:fld id="{3727E61D-C485-40D9-A9E2-5385F9E36185}" type="slidenum">
              <a:rPr lang="en-US" smtClean="0"/>
              <a:t>3</a:t>
            </a:fld>
            <a:endParaRPr lang="en-US"/>
          </a:p>
        </p:txBody>
      </p:sp>
    </p:spTree>
    <p:extLst>
      <p:ext uri="{BB962C8B-B14F-4D97-AF65-F5344CB8AC3E}">
        <p14:creationId xmlns:p14="http://schemas.microsoft.com/office/powerpoint/2010/main" val="388561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training resources are available on DPSST’s Prevention of Bias-Based Policing webpage.</a:t>
            </a:r>
          </a:p>
          <a:p>
            <a:endParaRPr lang="en-US" baseline="0" dirty="0"/>
          </a:p>
          <a:p>
            <a:r>
              <a:rPr lang="en-US" baseline="0" dirty="0"/>
              <a:t>https://www.oregon.gov/dpsst/CPE/Pages/prevention-of-bias-based-policing.aspx</a:t>
            </a:r>
          </a:p>
          <a:p>
            <a:endParaRPr lang="en-US" dirty="0"/>
          </a:p>
        </p:txBody>
      </p:sp>
      <p:sp>
        <p:nvSpPr>
          <p:cNvPr id="4" name="Slide Number Placeholder 3"/>
          <p:cNvSpPr>
            <a:spLocks noGrp="1"/>
          </p:cNvSpPr>
          <p:nvPr>
            <p:ph type="sldNum" sz="quarter" idx="10"/>
          </p:nvPr>
        </p:nvSpPr>
        <p:spPr/>
        <p:txBody>
          <a:bodyPr/>
          <a:lstStyle/>
          <a:p>
            <a:fld id="{3727E61D-C485-40D9-A9E2-5385F9E36185}" type="slidenum">
              <a:rPr lang="en-US" smtClean="0"/>
              <a:t>4</a:t>
            </a:fld>
            <a:endParaRPr lang="en-US"/>
          </a:p>
        </p:txBody>
      </p:sp>
    </p:spTree>
    <p:extLst>
      <p:ext uri="{BB962C8B-B14F-4D97-AF65-F5344CB8AC3E}">
        <p14:creationId xmlns:p14="http://schemas.microsoft.com/office/powerpoint/2010/main" val="77529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a:t>
            </a:r>
            <a:r>
              <a:rPr lang="en-US" b="0" baseline="0" dirty="0"/>
              <a:t> reporting requirements for the STOP Program are limited to </a:t>
            </a:r>
            <a:r>
              <a:rPr lang="en-US" b="0" u="sng" baseline="0" dirty="0"/>
              <a:t>officer-initiated</a:t>
            </a:r>
            <a:r>
              <a:rPr lang="en-US" b="0" i="1" u="none" baseline="0" dirty="0"/>
              <a:t> </a:t>
            </a:r>
            <a:r>
              <a:rPr lang="en-US" b="0" i="0" u="none" baseline="0" dirty="0"/>
              <a:t>stops (i.e. a detention NOT associated with a call for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purposes of the STOP program, a "call for service" is defined as: information obtained by an officer that results in a detention by the officer but was not initiated by the officer. It also includes activity based on a warrant, persons wanted for questioning, or reported suspect/vehicle descriptions.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Frequently Asked</a:t>
            </a:r>
            <a:r>
              <a:rPr lang="en-US" b="1" baseline="0" dirty="0"/>
              <a:t>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i="1" dirty="0"/>
              <a:t>Does any information about passengers</a:t>
            </a:r>
            <a:r>
              <a:rPr lang="en-US" i="1" baseline="0" dirty="0"/>
              <a:t> need to be reported to the STOP Program?</a:t>
            </a:r>
          </a:p>
          <a:p>
            <a:r>
              <a:rPr lang="en-US" i="0" baseline="0" dirty="0"/>
              <a:t>  * No; only driver information should be reported on a traffic stop.</a:t>
            </a:r>
          </a:p>
          <a:p>
            <a:endParaRPr lang="en-US" i="0" baseline="0" dirty="0"/>
          </a:p>
          <a:p>
            <a:r>
              <a:rPr lang="en-US" i="1" baseline="0" dirty="0"/>
              <a:t>What if I stop a bicyclist based on an observed violation?</a:t>
            </a:r>
          </a:p>
          <a:p>
            <a:r>
              <a:rPr lang="en-US" i="0" baseline="0" dirty="0"/>
              <a:t>  * Report it, because the purpose of the stop is a suspected violation of the Oregon Vehicle Code.</a:t>
            </a:r>
          </a:p>
          <a:p>
            <a:endParaRPr lang="en-US" i="1" baseline="0" dirty="0"/>
          </a:p>
          <a:p>
            <a:r>
              <a:rPr lang="en-US" i="1" dirty="0"/>
              <a:t>What if I stop a watercraft based on an observed violation?</a:t>
            </a:r>
          </a:p>
          <a:p>
            <a:r>
              <a:rPr lang="en-US" i="1" dirty="0"/>
              <a:t>  *  </a:t>
            </a:r>
            <a:r>
              <a:rPr lang="en-US" dirty="0"/>
              <a:t>Do not report it, because the vehicle code does not apply.</a:t>
            </a:r>
            <a:endParaRPr lang="en-US" i="1" dirty="0"/>
          </a:p>
        </p:txBody>
      </p:sp>
      <p:sp>
        <p:nvSpPr>
          <p:cNvPr id="4" name="Slide Number Placeholder 3"/>
          <p:cNvSpPr>
            <a:spLocks noGrp="1"/>
          </p:cNvSpPr>
          <p:nvPr>
            <p:ph type="sldNum" sz="quarter" idx="10"/>
          </p:nvPr>
        </p:nvSpPr>
        <p:spPr/>
        <p:txBody>
          <a:bodyPr/>
          <a:lstStyle/>
          <a:p>
            <a:fld id="{3727E61D-C485-40D9-A9E2-5385F9E36185}" type="slidenum">
              <a:rPr lang="en-US" smtClean="0"/>
              <a:t>5</a:t>
            </a:fld>
            <a:endParaRPr lang="en-US"/>
          </a:p>
        </p:txBody>
      </p:sp>
    </p:spTree>
    <p:extLst>
      <p:ext uri="{BB962C8B-B14F-4D97-AF65-F5344CB8AC3E}">
        <p14:creationId xmlns:p14="http://schemas.microsoft.com/office/powerpoint/2010/main" val="281160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Training Idea:</a:t>
            </a:r>
          </a:p>
          <a:p>
            <a:r>
              <a:rPr lang="en-US" i="0" baseline="0" dirty="0"/>
              <a:t>Ask one officer to describe a recent traffic stop.  Then ask other officers to discuss whether it should be reported under the STOP Program and why.</a:t>
            </a:r>
            <a:endParaRPr lang="en-US" i="1" dirty="0"/>
          </a:p>
          <a:p>
            <a:endParaRPr lang="en-US" b="1" dirty="0"/>
          </a:p>
          <a:p>
            <a:r>
              <a:rPr lang="en-US" b="1" dirty="0"/>
              <a:t>Additional Examples:</a:t>
            </a:r>
          </a:p>
          <a:p>
            <a:r>
              <a:rPr lang="en-US" i="1" dirty="0"/>
              <a:t>I stopped a truck for an equipment violation.</a:t>
            </a:r>
            <a:endParaRPr lang="en-US" i="0" dirty="0"/>
          </a:p>
          <a:p>
            <a:r>
              <a:rPr lang="en-US" i="0" baseline="0" dirty="0"/>
              <a:t>  * </a:t>
            </a:r>
            <a:r>
              <a:rPr lang="en-US" i="0" dirty="0"/>
              <a:t>Report</a:t>
            </a:r>
            <a:r>
              <a:rPr lang="en-US" i="0" baseline="0" dirty="0"/>
              <a:t> it; this stop was officer-initiated, not a call for service.</a:t>
            </a:r>
          </a:p>
          <a:p>
            <a:endParaRPr lang="en-US" i="0" baseline="0" dirty="0"/>
          </a:p>
          <a:p>
            <a:r>
              <a:rPr lang="en-US" i="1" baseline="0" dirty="0"/>
              <a:t>I stopped a car associated with an Amber Alert.</a:t>
            </a:r>
            <a:endParaRPr lang="en-US" i="0" baseline="0" dirty="0"/>
          </a:p>
          <a:p>
            <a:r>
              <a:rPr lang="en-US" i="0" baseline="0" dirty="0"/>
              <a:t>  * Do NOT report it; this stop would be considered a call for service.</a:t>
            </a:r>
          </a:p>
        </p:txBody>
      </p:sp>
      <p:sp>
        <p:nvSpPr>
          <p:cNvPr id="4" name="Slide Number Placeholder 3"/>
          <p:cNvSpPr>
            <a:spLocks noGrp="1"/>
          </p:cNvSpPr>
          <p:nvPr>
            <p:ph type="sldNum" sz="quarter" idx="10"/>
          </p:nvPr>
        </p:nvSpPr>
        <p:spPr/>
        <p:txBody>
          <a:bodyPr/>
          <a:lstStyle/>
          <a:p>
            <a:fld id="{3727E61D-C485-40D9-A9E2-5385F9E36185}" type="slidenum">
              <a:rPr lang="en-US" smtClean="0"/>
              <a:t>6</a:t>
            </a:fld>
            <a:endParaRPr lang="en-US"/>
          </a:p>
        </p:txBody>
      </p:sp>
    </p:spTree>
    <p:extLst>
      <p:ext uri="{BB962C8B-B14F-4D97-AF65-F5344CB8AC3E}">
        <p14:creationId xmlns:p14="http://schemas.microsoft.com/office/powerpoint/2010/main" val="7433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Again, the</a:t>
            </a:r>
            <a:r>
              <a:rPr lang="en-US" b="0" baseline="0" dirty="0"/>
              <a:t> reporting requirements for the STOP Program are limited to </a:t>
            </a:r>
            <a:r>
              <a:rPr lang="en-US" b="0" u="sng" baseline="0" dirty="0"/>
              <a:t>officer-initiated</a:t>
            </a:r>
            <a:r>
              <a:rPr lang="en-US" b="0" i="1" u="none" baseline="0" dirty="0"/>
              <a:t> </a:t>
            </a:r>
            <a:r>
              <a:rPr lang="en-US" b="0" i="0" u="none" baseline="0" dirty="0"/>
              <a:t>stops (i.e. a detention NOT associated with a call for service).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Frequently Asked</a:t>
            </a:r>
            <a:r>
              <a:rPr lang="en-US" b="1" baseline="0" dirty="0"/>
              <a:t> Questions:</a:t>
            </a:r>
          </a:p>
          <a:p>
            <a:endParaRPr lang="en-US" i="1" dirty="0"/>
          </a:p>
          <a:p>
            <a:r>
              <a:rPr lang="en-US" i="1" dirty="0"/>
              <a:t>If a group</a:t>
            </a:r>
            <a:r>
              <a:rPr lang="en-US" i="1" baseline="0" dirty="0"/>
              <a:t> of pedestrians is stopped, how should it be reported?</a:t>
            </a:r>
          </a:p>
          <a:p>
            <a:r>
              <a:rPr lang="en-US" i="0" baseline="0" dirty="0"/>
              <a:t>  * Each individual that is DETAINED based on unlawful activity, or responsible suspicion of such, should be reported </a:t>
            </a:r>
            <a:r>
              <a:rPr lang="en-US" b="1" i="0" u="sng" baseline="0" dirty="0"/>
              <a:t>separately</a:t>
            </a:r>
            <a:r>
              <a:rPr lang="en-US" i="0" baseline="0" dirty="0"/>
              <a:t>.</a:t>
            </a:r>
          </a:p>
          <a:p>
            <a:endParaRPr lang="en-US" dirty="0"/>
          </a:p>
        </p:txBody>
      </p:sp>
      <p:sp>
        <p:nvSpPr>
          <p:cNvPr id="4" name="Slide Number Placeholder 3"/>
          <p:cNvSpPr>
            <a:spLocks noGrp="1"/>
          </p:cNvSpPr>
          <p:nvPr>
            <p:ph type="sldNum" sz="quarter" idx="10"/>
          </p:nvPr>
        </p:nvSpPr>
        <p:spPr/>
        <p:txBody>
          <a:bodyPr/>
          <a:lstStyle/>
          <a:p>
            <a:fld id="{3727E61D-C485-40D9-A9E2-5385F9E36185}" type="slidenum">
              <a:rPr lang="en-US" smtClean="0"/>
              <a:t>7</a:t>
            </a:fld>
            <a:endParaRPr lang="en-US"/>
          </a:p>
        </p:txBody>
      </p:sp>
    </p:spTree>
    <p:extLst>
      <p:ext uri="{BB962C8B-B14F-4D97-AF65-F5344CB8AC3E}">
        <p14:creationId xmlns:p14="http://schemas.microsoft.com/office/powerpoint/2010/main" val="3546248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Training Idea:</a:t>
            </a:r>
          </a:p>
          <a:p>
            <a:r>
              <a:rPr lang="en-US" i="0" baseline="0" dirty="0"/>
              <a:t>Ask one officer to describe a recent pedestrian stop.  Then ask other officers to discuss whether it should be reported under the STOP Program and why.</a:t>
            </a:r>
            <a:endParaRPr lang="en-US" i="1" dirty="0"/>
          </a:p>
          <a:p>
            <a:endParaRPr lang="en-US" b="1" dirty="0"/>
          </a:p>
          <a:p>
            <a:r>
              <a:rPr lang="en-US" b="1" dirty="0"/>
              <a:t>Additional Examples:</a:t>
            </a:r>
          </a:p>
          <a:p>
            <a:r>
              <a:rPr lang="en-US" i="1" dirty="0"/>
              <a:t>I asked a man for information about a person he had recent contact with.</a:t>
            </a:r>
            <a:endParaRPr lang="en-US" i="0" dirty="0"/>
          </a:p>
          <a:p>
            <a:r>
              <a:rPr lang="en-US" i="0" baseline="0" dirty="0"/>
              <a:t>  * </a:t>
            </a:r>
            <a:r>
              <a:rPr lang="en-US" i="0" dirty="0"/>
              <a:t>Do NOT report it.</a:t>
            </a:r>
            <a:r>
              <a:rPr lang="en-US" i="0" baseline="0" dirty="0"/>
              <a:t>  T</a:t>
            </a:r>
            <a:r>
              <a:rPr lang="en-US" i="0" dirty="0"/>
              <a:t>his</a:t>
            </a:r>
            <a:r>
              <a:rPr lang="en-US" i="0" baseline="0" dirty="0"/>
              <a:t> was a mere conversation; the man was not detained.</a:t>
            </a:r>
          </a:p>
          <a:p>
            <a:endParaRPr lang="en-US" i="0" baseline="0" dirty="0"/>
          </a:p>
          <a:p>
            <a:r>
              <a:rPr lang="en-US" i="1" baseline="0" dirty="0"/>
              <a:t>I observed a woman on private property, developed a reasonable suspicion that she may be trespassing, and detained her for further investigation.</a:t>
            </a:r>
            <a:endParaRPr lang="en-US" i="0" baseline="0" dirty="0"/>
          </a:p>
          <a:p>
            <a:r>
              <a:rPr lang="en-US" i="0" baseline="0" dirty="0"/>
              <a:t>  * Report it; the woman was detained and the stop was not associated with a call for service.</a:t>
            </a:r>
          </a:p>
          <a:p>
            <a:endParaRPr lang="en-US" i="0" baseline="0" dirty="0"/>
          </a:p>
          <a:p>
            <a:r>
              <a:rPr lang="en-US" i="1" baseline="0" dirty="0"/>
              <a:t>I detained a man matching the reported description of a burglary suspect.</a:t>
            </a:r>
          </a:p>
          <a:p>
            <a:r>
              <a:rPr lang="en-US" i="0" baseline="0" dirty="0"/>
              <a:t>  * Do NOT report it.  Despite the man being detained, the stop was associated with a call for service.</a:t>
            </a:r>
          </a:p>
          <a:p>
            <a:endParaRPr lang="en-US" dirty="0"/>
          </a:p>
        </p:txBody>
      </p:sp>
      <p:sp>
        <p:nvSpPr>
          <p:cNvPr id="4" name="Slide Number Placeholder 3"/>
          <p:cNvSpPr>
            <a:spLocks noGrp="1"/>
          </p:cNvSpPr>
          <p:nvPr>
            <p:ph type="sldNum" sz="quarter" idx="10"/>
          </p:nvPr>
        </p:nvSpPr>
        <p:spPr/>
        <p:txBody>
          <a:bodyPr/>
          <a:lstStyle/>
          <a:p>
            <a:fld id="{3727E61D-C485-40D9-A9E2-5385F9E36185}" type="slidenum">
              <a:rPr lang="en-US" smtClean="0"/>
              <a:t>8</a:t>
            </a:fld>
            <a:endParaRPr lang="en-US"/>
          </a:p>
        </p:txBody>
      </p:sp>
    </p:spTree>
    <p:extLst>
      <p:ext uri="{BB962C8B-B14F-4D97-AF65-F5344CB8AC3E}">
        <p14:creationId xmlns:p14="http://schemas.microsoft.com/office/powerpoint/2010/main" val="161193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Accurate location data will help your agency understand and address any potential disparities.</a:t>
            </a:r>
          </a:p>
        </p:txBody>
      </p:sp>
      <p:sp>
        <p:nvSpPr>
          <p:cNvPr id="4" name="Slide Number Placeholder 3"/>
          <p:cNvSpPr>
            <a:spLocks noGrp="1"/>
          </p:cNvSpPr>
          <p:nvPr>
            <p:ph type="sldNum" sz="quarter" idx="10"/>
          </p:nvPr>
        </p:nvSpPr>
        <p:spPr/>
        <p:txBody>
          <a:bodyPr/>
          <a:lstStyle/>
          <a:p>
            <a:fld id="{3727E61D-C485-40D9-A9E2-5385F9E36185}" type="slidenum">
              <a:rPr lang="en-US" smtClean="0"/>
              <a:t>9</a:t>
            </a:fld>
            <a:endParaRPr lang="en-US"/>
          </a:p>
        </p:txBody>
      </p:sp>
    </p:spTree>
    <p:extLst>
      <p:ext uri="{BB962C8B-B14F-4D97-AF65-F5344CB8AC3E}">
        <p14:creationId xmlns:p14="http://schemas.microsoft.com/office/powerpoint/2010/main" val="140033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7C38DB-5CF0-45A8-9A82-9AA0F1886BF5}"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4D9EA-7E4F-491D-8E6C-0DD861DFAD0B}" type="slidenum">
              <a:rPr lang="en-US" smtClean="0"/>
              <a:t>‹#›</a:t>
            </a:fld>
            <a:endParaRPr lang="en-US"/>
          </a:p>
        </p:txBody>
      </p:sp>
    </p:spTree>
    <p:extLst>
      <p:ext uri="{BB962C8B-B14F-4D97-AF65-F5344CB8AC3E}">
        <p14:creationId xmlns:p14="http://schemas.microsoft.com/office/powerpoint/2010/main" val="416490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7C38DB-5CF0-45A8-9A82-9AA0F1886BF5}"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4D9EA-7E4F-491D-8E6C-0DD861DFAD0B}" type="slidenum">
              <a:rPr lang="en-US" smtClean="0"/>
              <a:t>‹#›</a:t>
            </a:fld>
            <a:endParaRPr lang="en-US"/>
          </a:p>
        </p:txBody>
      </p:sp>
    </p:spTree>
    <p:extLst>
      <p:ext uri="{BB962C8B-B14F-4D97-AF65-F5344CB8AC3E}">
        <p14:creationId xmlns:p14="http://schemas.microsoft.com/office/powerpoint/2010/main" val="155426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7C38DB-5CF0-45A8-9A82-9AA0F1886BF5}"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4D9EA-7E4F-491D-8E6C-0DD861DFAD0B}" type="slidenum">
              <a:rPr lang="en-US" smtClean="0"/>
              <a:t>‹#›</a:t>
            </a:fld>
            <a:endParaRPr lang="en-US"/>
          </a:p>
        </p:txBody>
      </p:sp>
    </p:spTree>
    <p:extLst>
      <p:ext uri="{BB962C8B-B14F-4D97-AF65-F5344CB8AC3E}">
        <p14:creationId xmlns:p14="http://schemas.microsoft.com/office/powerpoint/2010/main" val="137849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7C38DB-5CF0-45A8-9A82-9AA0F1886BF5}"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4D9EA-7E4F-491D-8E6C-0DD861DFAD0B}" type="slidenum">
              <a:rPr lang="en-US" smtClean="0"/>
              <a:t>‹#›</a:t>
            </a:fld>
            <a:endParaRPr lang="en-US"/>
          </a:p>
        </p:txBody>
      </p:sp>
    </p:spTree>
    <p:extLst>
      <p:ext uri="{BB962C8B-B14F-4D97-AF65-F5344CB8AC3E}">
        <p14:creationId xmlns:p14="http://schemas.microsoft.com/office/powerpoint/2010/main" val="309418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C38DB-5CF0-45A8-9A82-9AA0F1886BF5}"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4D9EA-7E4F-491D-8E6C-0DD861DFAD0B}" type="slidenum">
              <a:rPr lang="en-US" smtClean="0"/>
              <a:t>‹#›</a:t>
            </a:fld>
            <a:endParaRPr lang="en-US"/>
          </a:p>
        </p:txBody>
      </p:sp>
    </p:spTree>
    <p:extLst>
      <p:ext uri="{BB962C8B-B14F-4D97-AF65-F5344CB8AC3E}">
        <p14:creationId xmlns:p14="http://schemas.microsoft.com/office/powerpoint/2010/main" val="11875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7C38DB-5CF0-45A8-9A82-9AA0F1886BF5}"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4D9EA-7E4F-491D-8E6C-0DD861DFAD0B}" type="slidenum">
              <a:rPr lang="en-US" smtClean="0"/>
              <a:t>‹#›</a:t>
            </a:fld>
            <a:endParaRPr lang="en-US"/>
          </a:p>
        </p:txBody>
      </p:sp>
    </p:spTree>
    <p:extLst>
      <p:ext uri="{BB962C8B-B14F-4D97-AF65-F5344CB8AC3E}">
        <p14:creationId xmlns:p14="http://schemas.microsoft.com/office/powerpoint/2010/main" val="270494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7C38DB-5CF0-45A8-9A82-9AA0F1886BF5}"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04D9EA-7E4F-491D-8E6C-0DD861DFAD0B}" type="slidenum">
              <a:rPr lang="en-US" smtClean="0"/>
              <a:t>‹#›</a:t>
            </a:fld>
            <a:endParaRPr lang="en-US"/>
          </a:p>
        </p:txBody>
      </p:sp>
    </p:spTree>
    <p:extLst>
      <p:ext uri="{BB962C8B-B14F-4D97-AF65-F5344CB8AC3E}">
        <p14:creationId xmlns:p14="http://schemas.microsoft.com/office/powerpoint/2010/main" val="318854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7C38DB-5CF0-45A8-9A82-9AA0F1886BF5}"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04D9EA-7E4F-491D-8E6C-0DD861DFAD0B}" type="slidenum">
              <a:rPr lang="en-US" smtClean="0"/>
              <a:t>‹#›</a:t>
            </a:fld>
            <a:endParaRPr lang="en-US"/>
          </a:p>
        </p:txBody>
      </p:sp>
    </p:spTree>
    <p:extLst>
      <p:ext uri="{BB962C8B-B14F-4D97-AF65-F5344CB8AC3E}">
        <p14:creationId xmlns:p14="http://schemas.microsoft.com/office/powerpoint/2010/main" val="147744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C38DB-5CF0-45A8-9A82-9AA0F1886BF5}"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04D9EA-7E4F-491D-8E6C-0DD861DFAD0B}" type="slidenum">
              <a:rPr lang="en-US" smtClean="0"/>
              <a:t>‹#›</a:t>
            </a:fld>
            <a:endParaRPr lang="en-US"/>
          </a:p>
        </p:txBody>
      </p:sp>
    </p:spTree>
    <p:extLst>
      <p:ext uri="{BB962C8B-B14F-4D97-AF65-F5344CB8AC3E}">
        <p14:creationId xmlns:p14="http://schemas.microsoft.com/office/powerpoint/2010/main" val="3730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C38DB-5CF0-45A8-9A82-9AA0F1886BF5}"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4D9EA-7E4F-491D-8E6C-0DD861DFAD0B}" type="slidenum">
              <a:rPr lang="en-US" smtClean="0"/>
              <a:t>‹#›</a:t>
            </a:fld>
            <a:endParaRPr lang="en-US"/>
          </a:p>
        </p:txBody>
      </p:sp>
    </p:spTree>
    <p:extLst>
      <p:ext uri="{BB962C8B-B14F-4D97-AF65-F5344CB8AC3E}">
        <p14:creationId xmlns:p14="http://schemas.microsoft.com/office/powerpoint/2010/main" val="262632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C38DB-5CF0-45A8-9A82-9AA0F1886BF5}"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4D9EA-7E4F-491D-8E6C-0DD861DFAD0B}" type="slidenum">
              <a:rPr lang="en-US" smtClean="0"/>
              <a:t>‹#›</a:t>
            </a:fld>
            <a:endParaRPr lang="en-US"/>
          </a:p>
        </p:txBody>
      </p:sp>
    </p:spTree>
    <p:extLst>
      <p:ext uri="{BB962C8B-B14F-4D97-AF65-F5344CB8AC3E}">
        <p14:creationId xmlns:p14="http://schemas.microsoft.com/office/powerpoint/2010/main" val="142872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C38DB-5CF0-45A8-9A82-9AA0F1886BF5}" type="datetimeFigureOut">
              <a:rPr lang="en-US" smtClean="0"/>
              <a:t>10/20/2023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4D9EA-7E4F-491D-8E6C-0DD861DFAD0B}" type="slidenum">
              <a:rPr lang="en-US" smtClean="0"/>
              <a:t>‹#›</a:t>
            </a:fld>
            <a:endParaRPr lang="en-US"/>
          </a:p>
        </p:txBody>
      </p:sp>
    </p:spTree>
    <p:extLst>
      <p:ext uri="{BB962C8B-B14F-4D97-AF65-F5344CB8AC3E}">
        <p14:creationId xmlns:p14="http://schemas.microsoft.com/office/powerpoint/2010/main" val="1809601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oregon.gov/cjc/stop"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9.jpeg"/><Relationship Id="rId7"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kb.com/stops-data/"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3.gi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JC.stop@oregon.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905" y="1088571"/>
            <a:ext cx="11510211" cy="2216104"/>
          </a:xfrm>
        </p:spPr>
        <p:txBody>
          <a:bodyPr anchor="b">
            <a:noAutofit/>
          </a:bodyPr>
          <a:lstStyle/>
          <a:p>
            <a:r>
              <a:rPr lang="en-US" sz="2800" b="1" dirty="0">
                <a:latin typeface="Gill Sans MT" panose="020B0502020104020203" pitchFamily="34" charset="0"/>
              </a:rPr>
              <a:t>STATE OF OREGON</a:t>
            </a:r>
            <a:br>
              <a:rPr lang="en-US" sz="2800" b="1" dirty="0">
                <a:latin typeface="Gill Sans MT" panose="020B0502020104020203" pitchFamily="34" charset="0"/>
              </a:rPr>
            </a:br>
            <a:br>
              <a:rPr lang="en-US" sz="2800" b="1" dirty="0">
                <a:latin typeface="Gill Sans MT" panose="020B0502020104020203" pitchFamily="34" charset="0"/>
              </a:rPr>
            </a:br>
            <a:r>
              <a:rPr lang="en-US" sz="3600" b="1" dirty="0">
                <a:latin typeface="Gill Sans MT" panose="020B0502020104020203" pitchFamily="34" charset="0"/>
              </a:rPr>
              <a:t>STATISTICAL TRANSPARENCY OF POLICING (STOP)</a:t>
            </a:r>
            <a:br>
              <a:rPr lang="en-US" sz="3600" b="1" dirty="0">
                <a:latin typeface="Gill Sans MT" panose="020B0502020104020203" pitchFamily="34" charset="0"/>
              </a:rPr>
            </a:br>
            <a:endParaRPr lang="en-US" sz="2800" b="1" dirty="0">
              <a:solidFill>
                <a:schemeClr val="accent2">
                  <a:lumMod val="75000"/>
                </a:schemeClr>
              </a:solidFill>
              <a:latin typeface="Gill Sans MT" panose="020B0502020104020203" pitchFamily="34" charset="0"/>
            </a:endParaRPr>
          </a:p>
        </p:txBody>
      </p:sp>
      <p:sp>
        <p:nvSpPr>
          <p:cNvPr id="3" name="Subtitle 2"/>
          <p:cNvSpPr>
            <a:spLocks noGrp="1"/>
          </p:cNvSpPr>
          <p:nvPr>
            <p:ph type="subTitle" idx="1"/>
          </p:nvPr>
        </p:nvSpPr>
        <p:spPr>
          <a:xfrm>
            <a:off x="344905" y="3304674"/>
            <a:ext cx="11510211" cy="3272588"/>
          </a:xfrm>
          <a:solidFill>
            <a:schemeClr val="tx1"/>
          </a:solidFill>
        </p:spPr>
        <p:txBody>
          <a:bodyPr/>
          <a:lstStyle/>
          <a:p>
            <a:pPr algn="l"/>
            <a:endParaRPr lang="en-US" dirty="0"/>
          </a:p>
          <a:p>
            <a:pPr algn="l"/>
            <a:endParaRPr lang="en-US" dirty="0"/>
          </a:p>
          <a:p>
            <a:pPr algn="l"/>
            <a:endParaRPr lang="en-US" dirty="0"/>
          </a:p>
          <a:p>
            <a:pPr algn="l"/>
            <a:endParaRPr lang="en-US" dirty="0"/>
          </a:p>
        </p:txBody>
      </p:sp>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57" t="1183" b="-880"/>
          <a:stretch/>
        </p:blipFill>
        <p:spPr>
          <a:xfrm>
            <a:off x="9203071" y="3922023"/>
            <a:ext cx="2010933" cy="2037889"/>
          </a:xfrm>
          <a:prstGeom prst="rect">
            <a:avLst/>
          </a:prstGeom>
          <a:effectLst/>
        </p:spPr>
      </p:pic>
      <p:sp>
        <p:nvSpPr>
          <p:cNvPr id="4" name="TextBox 3"/>
          <p:cNvSpPr txBox="1"/>
          <p:nvPr/>
        </p:nvSpPr>
        <p:spPr>
          <a:xfrm>
            <a:off x="601457" y="4034077"/>
            <a:ext cx="8345062" cy="1686616"/>
          </a:xfrm>
          <a:prstGeom prst="rect">
            <a:avLst/>
          </a:prstGeom>
          <a:noFill/>
        </p:spPr>
        <p:txBody>
          <a:bodyPr wrap="square" rtlCol="0">
            <a:spAutoFit/>
          </a:bodyPr>
          <a:lstStyle/>
          <a:p>
            <a:pPr algn="r">
              <a:lnSpc>
                <a:spcPct val="200000"/>
              </a:lnSpc>
            </a:pPr>
            <a:r>
              <a:rPr lang="en-US" sz="2400" b="1" dirty="0">
                <a:solidFill>
                  <a:schemeClr val="bg1"/>
                </a:solidFill>
                <a:latin typeface="Gill Sans MT" panose="020B0502020104020203" pitchFamily="34" charset="0"/>
              </a:rPr>
              <a:t>DATA COLLECTION BRIEFING FOR OFFICERS</a:t>
            </a:r>
          </a:p>
          <a:p>
            <a:pPr algn="r">
              <a:lnSpc>
                <a:spcPct val="114000"/>
              </a:lnSpc>
              <a:spcBef>
                <a:spcPts val="1200"/>
              </a:spcBef>
            </a:pPr>
            <a:r>
              <a:rPr lang="en-US" sz="2000" dirty="0">
                <a:solidFill>
                  <a:schemeClr val="bg1"/>
                </a:solidFill>
                <a:latin typeface="Gill Sans MT" panose="020B0502020104020203" pitchFamily="34" charset="0"/>
              </a:rPr>
              <a:t>OCTOBER 2023</a:t>
            </a:r>
          </a:p>
          <a:p>
            <a:pPr algn="r">
              <a:lnSpc>
                <a:spcPct val="114000"/>
              </a:lnSpc>
            </a:pPr>
            <a:r>
              <a:rPr lang="en-US" sz="2000" dirty="0">
                <a:solidFill>
                  <a:schemeClr val="bg1"/>
                </a:solidFill>
                <a:latin typeface="Gill Sans MT" panose="020B0502020104020203" pitchFamily="34" charset="0"/>
                <a:hlinkClick r:id="rId4"/>
              </a:rPr>
              <a:t>https://oregon.gov/cjc/stop</a:t>
            </a:r>
            <a:r>
              <a:rPr lang="en-US" sz="2000" dirty="0">
                <a:solidFill>
                  <a:schemeClr val="bg1"/>
                </a:solidFill>
                <a:latin typeface="Gill Sans MT" panose="020B0502020104020203" pitchFamily="34" charset="0"/>
              </a:rPr>
              <a:t> </a:t>
            </a:r>
          </a:p>
        </p:txBody>
      </p:sp>
    </p:spTree>
    <p:extLst>
      <p:ext uri="{BB962C8B-B14F-4D97-AF65-F5344CB8AC3E}">
        <p14:creationId xmlns:p14="http://schemas.microsoft.com/office/powerpoint/2010/main" val="1933403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36136"/>
            <a:ext cx="10515600" cy="791450"/>
          </a:xfrm>
        </p:spPr>
        <p:txBody>
          <a:bodyPr>
            <a:normAutofit/>
          </a:bodyPr>
          <a:lstStyle/>
          <a:p>
            <a:pPr>
              <a:buClr>
                <a:schemeClr val="accent2">
                  <a:lumMod val="75000"/>
                </a:schemeClr>
              </a:buClr>
            </a:pPr>
            <a:r>
              <a:rPr lang="en-US" sz="2400" dirty="0">
                <a:latin typeface="Gill Sans MT" panose="020B0502020104020203" pitchFamily="34" charset="0"/>
              </a:rPr>
              <a:t>If reporting location using a street address, roadway designation, etc. please ensure your entry is accurate and complete.</a:t>
            </a: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LOCATION DATA</a:t>
            </a:r>
            <a:endParaRPr lang="en-US" sz="2800" dirty="0">
              <a:solidFill>
                <a:schemeClr val="accent2">
                  <a:lumMod val="75000"/>
                </a:schemeClr>
              </a:solidFill>
              <a:latin typeface="Gill Sans MT" panose="020B0502020104020203"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1689" y="2627586"/>
            <a:ext cx="2386761" cy="390459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1936" y="2627586"/>
            <a:ext cx="2386761" cy="390459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558" y="2794054"/>
            <a:ext cx="464296" cy="464296"/>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3732" y="2794054"/>
            <a:ext cx="485011" cy="485011"/>
          </a:xfrm>
          <a:prstGeom prst="rect">
            <a:avLst/>
          </a:prstGeom>
        </p:spPr>
      </p:pic>
      <p:sp>
        <p:nvSpPr>
          <p:cNvPr id="26" name="Rectangle 25"/>
          <p:cNvSpPr/>
          <p:nvPr/>
        </p:nvSpPr>
        <p:spPr>
          <a:xfrm>
            <a:off x="6466761" y="5475890"/>
            <a:ext cx="2290072" cy="672662"/>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Insufficient info. to determine location</a:t>
            </a:r>
          </a:p>
        </p:txBody>
      </p:sp>
      <p:sp>
        <p:nvSpPr>
          <p:cNvPr id="27" name="Rectangle 26"/>
          <p:cNvSpPr/>
          <p:nvPr/>
        </p:nvSpPr>
        <p:spPr>
          <a:xfrm>
            <a:off x="8910280" y="5475890"/>
            <a:ext cx="2290072" cy="672662"/>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Sufficient info. to determine location</a:t>
            </a:r>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b="7800"/>
          <a:stretch/>
        </p:blipFill>
        <p:spPr>
          <a:xfrm>
            <a:off x="3421191" y="2627690"/>
            <a:ext cx="2385792" cy="3904488"/>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7774" y="2794054"/>
            <a:ext cx="485011" cy="485011"/>
          </a:xfrm>
          <a:prstGeom prst="rect">
            <a:avLst/>
          </a:prstGeom>
        </p:spPr>
      </p:pic>
      <p:sp>
        <p:nvSpPr>
          <p:cNvPr id="23" name="Rectangle 22"/>
          <p:cNvSpPr/>
          <p:nvPr/>
        </p:nvSpPr>
        <p:spPr>
          <a:xfrm>
            <a:off x="3469051" y="5475890"/>
            <a:ext cx="2290072" cy="672662"/>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Sufficient info. to determine location</a:t>
            </a: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8426" y="2627690"/>
            <a:ext cx="2384420" cy="3904488"/>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996" y="2794054"/>
            <a:ext cx="464296" cy="464296"/>
          </a:xfrm>
          <a:prstGeom prst="rect">
            <a:avLst/>
          </a:prstGeom>
        </p:spPr>
      </p:pic>
      <p:sp>
        <p:nvSpPr>
          <p:cNvPr id="22" name="Rectangle 21"/>
          <p:cNvSpPr/>
          <p:nvPr/>
        </p:nvSpPr>
        <p:spPr>
          <a:xfrm>
            <a:off x="1018439" y="5475890"/>
            <a:ext cx="2290072" cy="672662"/>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Insufficient info. to determine location</a:t>
            </a:r>
          </a:p>
        </p:txBody>
      </p:sp>
      <p:sp>
        <p:nvSpPr>
          <p:cNvPr id="28" name="Rectangle 27"/>
          <p:cNvSpPr/>
          <p:nvPr/>
        </p:nvSpPr>
        <p:spPr>
          <a:xfrm>
            <a:off x="2532888" y="3546849"/>
            <a:ext cx="810632" cy="24791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900416" y="4248200"/>
            <a:ext cx="856417" cy="74442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572000" y="3550910"/>
            <a:ext cx="1161268" cy="24385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168129" y="4248200"/>
            <a:ext cx="1032224" cy="74442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99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10515600" cy="4848444"/>
          </a:xfrm>
        </p:spPr>
        <p:txBody>
          <a:bodyPr>
            <a:normAutofit/>
          </a:bodyPr>
          <a:lstStyle/>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The race, gender and age of the person stopped should be reported based on your </a:t>
            </a:r>
            <a:r>
              <a:rPr lang="en-US" sz="2400" u="sng" dirty="0">
                <a:latin typeface="Gill Sans MT" panose="020B0502020104020203" pitchFamily="34" charset="0"/>
              </a:rPr>
              <a:t>earliest</a:t>
            </a:r>
            <a:r>
              <a:rPr lang="en-US" sz="2400" dirty="0">
                <a:latin typeface="Gill Sans MT" panose="020B0502020104020203" pitchFamily="34" charset="0"/>
              </a:rPr>
              <a:t> observation of the person.</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There are no “wrong” answers in reporting your perception of each characteristic based on your observations and experience.</a:t>
            </a:r>
          </a:p>
          <a:p>
            <a:pPr>
              <a:buClr>
                <a:schemeClr val="accent2">
                  <a:lumMod val="75000"/>
                </a:schemeClr>
              </a:buClr>
            </a:pPr>
            <a:endParaRPr lang="en-US" sz="2400" dirty="0">
              <a:latin typeface="Gill Sans MT" panose="020B0502020104020203" pitchFamily="34" charset="0"/>
            </a:endParaRPr>
          </a:p>
          <a:p>
            <a:pPr>
              <a:buClr>
                <a:schemeClr val="accent2">
                  <a:lumMod val="75000"/>
                </a:schemeClr>
              </a:buClr>
            </a:pPr>
            <a:endParaRPr lang="en-US" sz="4400" dirty="0">
              <a:latin typeface="Gill Sans MT" panose="020B0502020104020203" pitchFamily="34" charset="0"/>
            </a:endParaRPr>
          </a:p>
          <a:p>
            <a:pPr>
              <a:buClr>
                <a:schemeClr val="accent2">
                  <a:lumMod val="75000"/>
                </a:schemeClr>
              </a:buClr>
            </a:pPr>
            <a:endParaRPr lang="en-US" sz="4400" dirty="0">
              <a:latin typeface="Gill Sans MT" panose="020B0502020104020203" pitchFamily="34" charset="0"/>
            </a:endParaRPr>
          </a:p>
          <a:p>
            <a:pPr marL="798513" indent="-798513">
              <a:buClr>
                <a:schemeClr val="accent2">
                  <a:lumMod val="75000"/>
                </a:schemeClr>
              </a:buClr>
              <a:buNone/>
              <a:tabLst>
                <a:tab pos="798513" algn="l"/>
              </a:tabLst>
            </a:pPr>
            <a:r>
              <a:rPr lang="en-US" sz="2000" dirty="0">
                <a:latin typeface="Gill Sans MT" panose="020B0502020104020203" pitchFamily="34" charset="0"/>
              </a:rPr>
              <a:t>NOTE:	It is acceptable to report a person’s actual gender or age if you are using a reporting system that automatically populates that data based on a driver’s license/identification.</a:t>
            </a:r>
            <a:endParaRPr lang="en-US" sz="4000" dirty="0">
              <a:latin typeface="Gill Sans MT" panose="020B0502020104020203" pitchFamily="34" charset="0"/>
            </a:endParaRP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RACE, GENDER AND AGE</a:t>
            </a:r>
            <a:endParaRPr lang="en-US" sz="2800" dirty="0">
              <a:solidFill>
                <a:schemeClr val="accent2">
                  <a:lumMod val="75000"/>
                </a:schemeClr>
              </a:solidFill>
              <a:latin typeface="Gill Sans MT" panose="020B0502020104020203" pitchFamily="34" charset="0"/>
            </a:endParaRPr>
          </a:p>
        </p:txBody>
      </p:sp>
      <p:sp>
        <p:nvSpPr>
          <p:cNvPr id="6" name="TextBox 5"/>
          <p:cNvSpPr txBox="1"/>
          <p:nvPr/>
        </p:nvSpPr>
        <p:spPr>
          <a:xfrm>
            <a:off x="1301568" y="4313752"/>
            <a:ext cx="4654296" cy="1014984"/>
          </a:xfrm>
          <a:prstGeom prst="rect">
            <a:avLst/>
          </a:prstGeom>
          <a:solidFill>
            <a:schemeClr val="accent2">
              <a:lumMod val="20000"/>
              <a:lumOff val="80000"/>
            </a:schemeClr>
          </a:solidFill>
          <a:ln>
            <a:solidFill>
              <a:schemeClr val="accent2">
                <a:lumMod val="75000"/>
              </a:schemeClr>
            </a:solidFill>
          </a:ln>
        </p:spPr>
        <p:txBody>
          <a:bodyPr wrap="square" rtlCol="0" anchor="ctr">
            <a:spAutoFit/>
          </a:bodyPr>
          <a:lstStyle/>
          <a:p>
            <a:pPr algn="ctr"/>
            <a:r>
              <a:rPr lang="en-US" sz="2000" b="1" dirty="0">
                <a:latin typeface="Gill Sans MT" panose="020B0502020104020203" pitchFamily="34" charset="0"/>
              </a:rPr>
              <a:t>DO</a:t>
            </a:r>
            <a:r>
              <a:rPr lang="en-US" sz="2000" dirty="0">
                <a:latin typeface="Gill Sans MT" panose="020B0502020104020203" pitchFamily="34" charset="0"/>
              </a:rPr>
              <a:t> report your own perception of a person’s race, gender and age.</a:t>
            </a:r>
          </a:p>
        </p:txBody>
      </p:sp>
      <p:sp>
        <p:nvSpPr>
          <p:cNvPr id="7" name="TextBox 6"/>
          <p:cNvSpPr txBox="1"/>
          <p:nvPr/>
        </p:nvSpPr>
        <p:spPr>
          <a:xfrm>
            <a:off x="6248438" y="4314973"/>
            <a:ext cx="4654296" cy="1014984"/>
          </a:xfrm>
          <a:prstGeom prst="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US" sz="2000" b="1" dirty="0">
                <a:latin typeface="Gill Sans MT" panose="020B0502020104020203" pitchFamily="34" charset="0"/>
              </a:rPr>
              <a:t>DO</a:t>
            </a:r>
            <a:r>
              <a:rPr lang="en-US" sz="2000" dirty="0">
                <a:latin typeface="Gill Sans MT" panose="020B0502020104020203" pitchFamily="34" charset="0"/>
              </a:rPr>
              <a:t> </a:t>
            </a:r>
            <a:r>
              <a:rPr lang="en-US" sz="2000" b="1" dirty="0">
                <a:latin typeface="Gill Sans MT" panose="020B0502020104020203" pitchFamily="34" charset="0"/>
              </a:rPr>
              <a:t>NOT</a:t>
            </a:r>
            <a:r>
              <a:rPr lang="en-US" sz="2000" dirty="0">
                <a:latin typeface="Gill Sans MT" panose="020B0502020104020203" pitchFamily="34" charset="0"/>
              </a:rPr>
              <a:t> ask a person to identify their race, gender or age.</a:t>
            </a:r>
          </a:p>
        </p:txBody>
      </p:sp>
    </p:spTree>
    <p:extLst>
      <p:ext uri="{BB962C8B-B14F-4D97-AF65-F5344CB8AC3E}">
        <p14:creationId xmlns:p14="http://schemas.microsoft.com/office/powerpoint/2010/main" val="170472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36134"/>
            <a:ext cx="10515601" cy="4846320"/>
          </a:xfrm>
        </p:spPr>
        <p:txBody>
          <a:bodyPr>
            <a:normAutofit/>
          </a:bodyPr>
          <a:lstStyle/>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In some cases it may not be possible to observe a person’s race, gender or age at the time you initiated the stop.</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In these instances, be sure to report your observations from the </a:t>
            </a:r>
            <a:r>
              <a:rPr lang="en-US" sz="2400" u="sng" dirty="0">
                <a:latin typeface="Gill Sans MT" panose="020B0502020104020203" pitchFamily="34" charset="0"/>
              </a:rPr>
              <a:t>earliest</a:t>
            </a:r>
            <a:r>
              <a:rPr lang="en-US" sz="2400" dirty="0">
                <a:latin typeface="Gill Sans MT" panose="020B0502020104020203" pitchFamily="34" charset="0"/>
              </a:rPr>
              <a:t> moment you were able to perceive these characteristics, such as during your approach or upon initial contact.</a:t>
            </a:r>
            <a:endParaRPr lang="en-US" sz="2000" dirty="0">
              <a:latin typeface="Gill Sans MT" panose="020B0502020104020203" pitchFamily="34" charset="0"/>
            </a:endParaRPr>
          </a:p>
          <a:p>
            <a:pPr marL="0" indent="0">
              <a:buClr>
                <a:schemeClr val="accent2">
                  <a:lumMod val="75000"/>
                </a:schemeClr>
              </a:buClr>
              <a:buNone/>
            </a:pPr>
            <a:endParaRPr lang="en-US" sz="2000" dirty="0">
              <a:latin typeface="Gill Sans MT" panose="020B0502020104020203" pitchFamily="34" charset="0"/>
            </a:endParaRP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RACE, GENDER AND AGE</a:t>
            </a:r>
            <a:endParaRPr lang="en-US" sz="2800" dirty="0">
              <a:solidFill>
                <a:schemeClr val="accent2">
                  <a:lumMod val="75000"/>
                </a:schemeClr>
              </a:solidFill>
              <a:latin typeface="Gill Sans MT" panose="020B0502020104020203" pitchFamily="34" charset="0"/>
            </a:endParaRPr>
          </a:p>
        </p:txBody>
      </p:sp>
      <p:sp>
        <p:nvSpPr>
          <p:cNvPr id="7" name="TextBox 6"/>
          <p:cNvSpPr txBox="1"/>
          <p:nvPr/>
        </p:nvSpPr>
        <p:spPr>
          <a:xfrm>
            <a:off x="1283279" y="4632524"/>
            <a:ext cx="4654296" cy="1015663"/>
          </a:xfrm>
          <a:prstGeom prst="rect">
            <a:avLst/>
          </a:prstGeom>
          <a:solidFill>
            <a:schemeClr val="accent2">
              <a:lumMod val="20000"/>
              <a:lumOff val="80000"/>
            </a:schemeClr>
          </a:solidFill>
          <a:ln>
            <a:solidFill>
              <a:schemeClr val="accent2">
                <a:lumMod val="75000"/>
              </a:schemeClr>
            </a:solidFill>
          </a:ln>
        </p:spPr>
        <p:txBody>
          <a:bodyPr wrap="square" rtlCol="0" anchor="ctr">
            <a:spAutoFit/>
          </a:bodyPr>
          <a:lstStyle/>
          <a:p>
            <a:pPr algn="ctr"/>
            <a:r>
              <a:rPr lang="en-US" sz="2000" b="1" dirty="0">
                <a:latin typeface="Gill Sans MT" panose="020B0502020104020203" pitchFamily="34" charset="0"/>
              </a:rPr>
              <a:t>DO</a:t>
            </a:r>
            <a:r>
              <a:rPr lang="en-US" sz="2000" dirty="0">
                <a:latin typeface="Gill Sans MT" panose="020B0502020104020203" pitchFamily="34" charset="0"/>
              </a:rPr>
              <a:t> report your </a:t>
            </a:r>
            <a:r>
              <a:rPr lang="en-US" sz="2000" i="1" dirty="0">
                <a:latin typeface="Gill Sans MT" panose="020B0502020104020203" pitchFamily="34" charset="0"/>
              </a:rPr>
              <a:t>initial</a:t>
            </a:r>
            <a:r>
              <a:rPr lang="en-US" sz="2000" dirty="0">
                <a:latin typeface="Gill Sans MT" panose="020B0502020104020203" pitchFamily="34" charset="0"/>
              </a:rPr>
              <a:t> perception of a person’s characteristics from the earliest moment it was possible to do so.</a:t>
            </a:r>
          </a:p>
        </p:txBody>
      </p:sp>
      <p:sp>
        <p:nvSpPr>
          <p:cNvPr id="8" name="TextBox 7"/>
          <p:cNvSpPr txBox="1"/>
          <p:nvPr/>
        </p:nvSpPr>
        <p:spPr>
          <a:xfrm>
            <a:off x="6230150" y="4634674"/>
            <a:ext cx="4654296" cy="1015663"/>
          </a:xfrm>
          <a:prstGeom prst="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US" sz="2000" b="1" dirty="0">
                <a:latin typeface="Gill Sans MT" panose="020B0502020104020203" pitchFamily="34" charset="0"/>
              </a:rPr>
              <a:t>DO</a:t>
            </a:r>
            <a:r>
              <a:rPr lang="en-US" sz="2000" dirty="0">
                <a:latin typeface="Gill Sans MT" panose="020B0502020104020203" pitchFamily="34" charset="0"/>
              </a:rPr>
              <a:t> </a:t>
            </a:r>
            <a:r>
              <a:rPr lang="en-US" sz="2000" b="1" dirty="0">
                <a:latin typeface="Gill Sans MT" panose="020B0502020104020203" pitchFamily="34" charset="0"/>
              </a:rPr>
              <a:t>NOT</a:t>
            </a:r>
            <a:r>
              <a:rPr lang="en-US" sz="2000" dirty="0">
                <a:latin typeface="Gill Sans MT" panose="020B0502020104020203" pitchFamily="34" charset="0"/>
              </a:rPr>
              <a:t> report any </a:t>
            </a:r>
            <a:r>
              <a:rPr lang="en-US" sz="2000" i="1" dirty="0">
                <a:latin typeface="Gill Sans MT" panose="020B0502020104020203" pitchFamily="34" charset="0"/>
              </a:rPr>
              <a:t>changes</a:t>
            </a:r>
            <a:r>
              <a:rPr lang="en-US" sz="2000" dirty="0">
                <a:latin typeface="Gill Sans MT" panose="020B0502020104020203" pitchFamily="34" charset="0"/>
              </a:rPr>
              <a:t> in perception that may occur over the course of the stop</a:t>
            </a:r>
          </a:p>
        </p:txBody>
      </p:sp>
    </p:spTree>
    <p:extLst>
      <p:ext uri="{BB962C8B-B14F-4D97-AF65-F5344CB8AC3E}">
        <p14:creationId xmlns:p14="http://schemas.microsoft.com/office/powerpoint/2010/main" val="188739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36134"/>
            <a:ext cx="6718739" cy="4846320"/>
          </a:xfrm>
        </p:spPr>
        <p:txBody>
          <a:bodyPr>
            <a:normAutofit/>
          </a:bodyPr>
          <a:lstStyle/>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In the STOP App there is an option to indicate whether you were able to perceive a person’s characteristics before your initial contact with them.</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endParaRPr lang="en-US" sz="2000" dirty="0">
              <a:latin typeface="Gill Sans MT" panose="020B0502020104020203" pitchFamily="34" charset="0"/>
            </a:endParaRPr>
          </a:p>
          <a:p>
            <a:pPr marL="0" indent="0">
              <a:buClr>
                <a:schemeClr val="accent2">
                  <a:lumMod val="75000"/>
                </a:schemeClr>
              </a:buClr>
              <a:buNone/>
            </a:pPr>
            <a:endParaRPr lang="en-US" sz="2000" dirty="0">
              <a:latin typeface="Gill Sans MT" panose="020B0502020104020203" pitchFamily="34" charset="0"/>
            </a:endParaRP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RACE, GENDER AND AGE</a:t>
            </a:r>
            <a:endParaRPr lang="en-US" sz="2800" dirty="0">
              <a:solidFill>
                <a:schemeClr val="accent2">
                  <a:lumMod val="75000"/>
                </a:schemeClr>
              </a:solidFill>
              <a:latin typeface="Gill Sans MT" panose="020B0502020104020203" pitchFamily="34" charset="0"/>
            </a:endParaRPr>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56634" y="1836134"/>
            <a:ext cx="3597166" cy="4846320"/>
          </a:xfrm>
        </p:spPr>
      </p:pic>
      <p:sp>
        <p:nvSpPr>
          <p:cNvPr id="14" name="Rectangle 13"/>
          <p:cNvSpPr/>
          <p:nvPr/>
        </p:nvSpPr>
        <p:spPr>
          <a:xfrm>
            <a:off x="7556938" y="2364828"/>
            <a:ext cx="3951890" cy="78827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89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36135"/>
            <a:ext cx="10515599" cy="4253769"/>
          </a:xfrm>
        </p:spPr>
        <p:txBody>
          <a:bodyPr>
            <a:normAutofit/>
          </a:bodyPr>
          <a:lstStyle/>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The reported reason for a stop should be the observed violation or crime that caused you to make the stop.</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Regardless of whether you reasonably suspect other unlawful activity, the reported reason for the stop should be the actual violation or crime you initially observed.</a:t>
            </a:r>
          </a:p>
          <a:p>
            <a:pPr>
              <a:buClr>
                <a:schemeClr val="accent2">
                  <a:lumMod val="75000"/>
                </a:schemeClr>
              </a:buClr>
            </a:pPr>
            <a:endParaRPr lang="en-US" sz="2400" dirty="0">
              <a:latin typeface="Gill Sans MT" panose="020B0502020104020203" pitchFamily="34" charset="0"/>
            </a:endParaRPr>
          </a:p>
          <a:p>
            <a:pPr>
              <a:buClr>
                <a:schemeClr val="accent2">
                  <a:lumMod val="75000"/>
                </a:schemeClr>
              </a:buClr>
            </a:pPr>
            <a:endParaRPr lang="en-US" sz="2400" dirty="0">
              <a:latin typeface="Gill Sans MT" panose="020B0502020104020203" pitchFamily="34" charset="0"/>
            </a:endParaRPr>
          </a:p>
          <a:p>
            <a:pPr>
              <a:buClr>
                <a:schemeClr val="accent2">
                  <a:lumMod val="75000"/>
                </a:schemeClr>
              </a:buClr>
            </a:pPr>
            <a:endParaRPr lang="en-US" sz="2400" dirty="0">
              <a:latin typeface="Gill Sans MT" panose="020B0502020104020203" pitchFamily="34" charset="0"/>
            </a:endParaRPr>
          </a:p>
          <a:p>
            <a:pPr marL="0" indent="0" algn="ctr">
              <a:buClr>
                <a:schemeClr val="accent2">
                  <a:lumMod val="75000"/>
                </a:schemeClr>
              </a:buClr>
              <a:buNone/>
            </a:pPr>
            <a:r>
              <a:rPr lang="en-US" sz="2000" dirty="0">
                <a:latin typeface="Gill Sans MT" panose="020B0502020104020203" pitchFamily="34" charset="0"/>
              </a:rPr>
              <a:t>SEE NEXT SLIDE FOR EXAMPLES</a:t>
            </a: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REASON FOR THE STOP</a:t>
            </a:r>
            <a:endParaRPr lang="en-US" sz="2800"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3946976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1836135"/>
            <a:ext cx="4273295" cy="4869465"/>
          </a:xfrm>
        </p:spPr>
        <p:txBody>
          <a:bodyPr>
            <a:normAutofit/>
          </a:bodyPr>
          <a:lstStyle/>
          <a:p>
            <a:pPr>
              <a:buClr>
                <a:schemeClr val="accent2">
                  <a:lumMod val="75000"/>
                </a:schemeClr>
              </a:buClr>
            </a:pPr>
            <a:endParaRPr lang="en-US" sz="1200" dirty="0">
              <a:latin typeface="Gill Sans MT" panose="020B0502020104020203" pitchFamily="34" charset="0"/>
            </a:endParaRPr>
          </a:p>
          <a:p>
            <a:pPr marL="0" indent="0">
              <a:buClr>
                <a:schemeClr val="accent2">
                  <a:lumMod val="75000"/>
                </a:schemeClr>
              </a:buClr>
              <a:buNone/>
            </a:pPr>
            <a:r>
              <a:rPr lang="en-US" sz="2400" i="1" u="sng" dirty="0">
                <a:latin typeface="Gill Sans MT" panose="020B0502020104020203" pitchFamily="34" charset="0"/>
              </a:rPr>
              <a:t>Example</a:t>
            </a:r>
            <a:r>
              <a:rPr lang="en-US" sz="2400" i="1" dirty="0">
                <a:latin typeface="Gill Sans MT" panose="020B0502020104020203" pitchFamily="34" charset="0"/>
              </a:rPr>
              <a:t>:</a:t>
            </a:r>
          </a:p>
          <a:p>
            <a:pPr marL="0" indent="0">
              <a:buClr>
                <a:schemeClr val="accent2">
                  <a:lumMod val="75000"/>
                </a:schemeClr>
              </a:buClr>
              <a:buNone/>
            </a:pPr>
            <a:r>
              <a:rPr lang="en-US" sz="2400" i="1" dirty="0">
                <a:latin typeface="Gill Sans MT" panose="020B0502020104020203" pitchFamily="34" charset="0"/>
              </a:rPr>
              <a:t>You observe a vehicle swerving in and out of its traffic lane for a number of miles.</a:t>
            </a:r>
          </a:p>
          <a:p>
            <a:pPr marL="0" indent="0">
              <a:buClr>
                <a:schemeClr val="accent2">
                  <a:lumMod val="75000"/>
                </a:schemeClr>
              </a:buClr>
              <a:buNone/>
            </a:pPr>
            <a:endParaRPr lang="en-US" sz="1200" i="1" dirty="0">
              <a:latin typeface="Gill Sans MT" panose="020B0502020104020203" pitchFamily="34" charset="0"/>
            </a:endParaRPr>
          </a:p>
          <a:p>
            <a:pPr marL="0" indent="0">
              <a:buClr>
                <a:schemeClr val="accent2">
                  <a:lumMod val="75000"/>
                </a:schemeClr>
              </a:buClr>
              <a:buNone/>
            </a:pPr>
            <a:r>
              <a:rPr lang="en-US" sz="2400" i="1" dirty="0">
                <a:latin typeface="Gill Sans MT" panose="020B0502020104020203" pitchFamily="34" charset="0"/>
              </a:rPr>
              <a:t>You suspect the driver may be impaired and initiate a traffic stop.</a:t>
            </a: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REASON FOR THE STOP</a:t>
            </a:r>
            <a:endParaRPr lang="en-US" sz="2800" dirty="0">
              <a:solidFill>
                <a:schemeClr val="accent2">
                  <a:lumMod val="75000"/>
                </a:schemeClr>
              </a:solidFill>
              <a:latin typeface="Gill Sans MT" panose="020B05020201040202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026" y="1862126"/>
            <a:ext cx="3095908" cy="471266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3474" y="5663775"/>
            <a:ext cx="485011" cy="485011"/>
          </a:xfrm>
          <a:prstGeom prst="rect">
            <a:avLst/>
          </a:prstGeom>
        </p:spPr>
      </p:pic>
      <p:sp>
        <p:nvSpPr>
          <p:cNvPr id="23" name="Rectangle 22"/>
          <p:cNvSpPr/>
          <p:nvPr/>
        </p:nvSpPr>
        <p:spPr>
          <a:xfrm>
            <a:off x="5482679" y="4669377"/>
            <a:ext cx="2290072" cy="822960"/>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DO</a:t>
            </a:r>
            <a:r>
              <a:rPr lang="en-US" sz="1600" dirty="0">
                <a:solidFill>
                  <a:schemeClr val="tx1"/>
                </a:solidFill>
              </a:rPr>
              <a:t> report the failure to drive within a lane</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7032" y="1862126"/>
            <a:ext cx="3096768" cy="4706957"/>
          </a:xfrm>
          <a:prstGeom prst="rect">
            <a:avLst/>
          </a:prstGeom>
        </p:spPr>
      </p:pic>
      <p:sp>
        <p:nvSpPr>
          <p:cNvPr id="22" name="Rectangle 21"/>
          <p:cNvSpPr/>
          <p:nvPr/>
        </p:nvSpPr>
        <p:spPr>
          <a:xfrm>
            <a:off x="8660380" y="4669377"/>
            <a:ext cx="2290072" cy="822960"/>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DO NOT </a:t>
            </a:r>
            <a:r>
              <a:rPr lang="en-US" sz="1600" dirty="0">
                <a:solidFill>
                  <a:schemeClr val="tx1"/>
                </a:solidFill>
              </a:rPr>
              <a:t>report your suspicion of driving under the influence</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3268" y="5674132"/>
            <a:ext cx="464296" cy="464296"/>
          </a:xfrm>
          <a:prstGeom prst="rect">
            <a:avLst/>
          </a:prstGeom>
        </p:spPr>
      </p:pic>
    </p:spTree>
    <p:extLst>
      <p:ext uri="{BB962C8B-B14F-4D97-AF65-F5344CB8AC3E}">
        <p14:creationId xmlns:p14="http://schemas.microsoft.com/office/powerpoint/2010/main" val="140584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4"/>
            <a:ext cx="10515600" cy="3514471"/>
          </a:xfrm>
        </p:spPr>
        <p:txBody>
          <a:bodyPr>
            <a:normAutofit lnSpcReduction="10000"/>
          </a:bodyPr>
          <a:lstStyle/>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The reported disposition of a stop should be the most serious outcome of the stop.</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Report the most serious disposition regardless if it is associated with the initial reason you made the stop.</a:t>
            </a:r>
          </a:p>
          <a:p>
            <a:pPr>
              <a:buClr>
                <a:schemeClr val="accent2">
                  <a:lumMod val="75000"/>
                </a:schemeClr>
              </a:buClr>
            </a:pPr>
            <a:endParaRPr lang="en-US" sz="4400" dirty="0">
              <a:latin typeface="Gill Sans MT" panose="020B0502020104020203" pitchFamily="34" charset="0"/>
            </a:endParaRPr>
          </a:p>
          <a:p>
            <a:pPr marL="1030288" indent="-1030288">
              <a:buClr>
                <a:schemeClr val="accent2">
                  <a:lumMod val="75000"/>
                </a:schemeClr>
              </a:buClr>
              <a:buNone/>
              <a:tabLst>
                <a:tab pos="1030288" algn="l"/>
              </a:tabLst>
            </a:pPr>
            <a:r>
              <a:rPr lang="en-US" sz="2000" i="1" u="sng" dirty="0">
                <a:latin typeface="Gill Sans MT" panose="020B0502020104020203" pitchFamily="34" charset="0"/>
              </a:rPr>
              <a:t>Example</a:t>
            </a:r>
            <a:r>
              <a:rPr lang="en-US" sz="2000" i="1" dirty="0">
                <a:latin typeface="Gill Sans MT" panose="020B0502020104020203" pitchFamily="34" charset="0"/>
              </a:rPr>
              <a:t>: 	You observe a vehicle speeding and initiate a stop.  Upon contact you determine the driver has a warrant.  You provide the driver with a warning for the moving violation, but take them into custody for the warrant.</a:t>
            </a:r>
            <a:endParaRPr lang="en-US" sz="1100" i="1" dirty="0">
              <a:latin typeface="Gill Sans MT" panose="020B0502020104020203" pitchFamily="34" charset="0"/>
            </a:endParaRP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DISPOSITION OF THE STOP</a:t>
            </a:r>
            <a:endParaRPr lang="en-US" sz="2800" dirty="0">
              <a:solidFill>
                <a:schemeClr val="accent2">
                  <a:lumMod val="75000"/>
                </a:schemeClr>
              </a:solidFill>
              <a:latin typeface="Gill Sans MT" panose="020B0502020104020203" pitchFamily="34" charset="0"/>
            </a:endParaRPr>
          </a:p>
        </p:txBody>
      </p:sp>
      <p:sp>
        <p:nvSpPr>
          <p:cNvPr id="6" name="TextBox 5"/>
          <p:cNvSpPr txBox="1"/>
          <p:nvPr/>
        </p:nvSpPr>
        <p:spPr>
          <a:xfrm>
            <a:off x="1255428" y="5407136"/>
            <a:ext cx="4654296" cy="1014984"/>
          </a:xfrm>
          <a:prstGeom prst="rect">
            <a:avLst/>
          </a:prstGeom>
          <a:solidFill>
            <a:schemeClr val="accent2">
              <a:lumMod val="20000"/>
              <a:lumOff val="80000"/>
            </a:schemeClr>
          </a:solidFill>
          <a:ln>
            <a:solidFill>
              <a:schemeClr val="accent2">
                <a:lumMod val="75000"/>
              </a:schemeClr>
            </a:solidFill>
          </a:ln>
        </p:spPr>
        <p:txBody>
          <a:bodyPr wrap="square" rtlCol="0" anchor="ctr">
            <a:spAutoFit/>
          </a:bodyPr>
          <a:lstStyle/>
          <a:p>
            <a:pPr algn="ctr"/>
            <a:r>
              <a:rPr lang="en-US" sz="2000" b="1" dirty="0">
                <a:latin typeface="Gill Sans MT" panose="020B0502020104020203" pitchFamily="34" charset="0"/>
              </a:rPr>
              <a:t>DO</a:t>
            </a:r>
            <a:r>
              <a:rPr lang="en-US" sz="2000" dirty="0">
                <a:latin typeface="Gill Sans MT" panose="020B0502020104020203" pitchFamily="34" charset="0"/>
              </a:rPr>
              <a:t> report the physical arrest for the warrant as the disposition of the stop.</a:t>
            </a:r>
          </a:p>
        </p:txBody>
      </p:sp>
      <p:sp>
        <p:nvSpPr>
          <p:cNvPr id="7" name="TextBox 6"/>
          <p:cNvSpPr txBox="1"/>
          <p:nvPr/>
        </p:nvSpPr>
        <p:spPr>
          <a:xfrm>
            <a:off x="6212808" y="5408357"/>
            <a:ext cx="4654296" cy="1014984"/>
          </a:xfrm>
          <a:prstGeom prst="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US" sz="2000" b="1" dirty="0">
                <a:latin typeface="Gill Sans MT" panose="020B0502020104020203" pitchFamily="34" charset="0"/>
              </a:rPr>
              <a:t>DO</a:t>
            </a:r>
            <a:r>
              <a:rPr lang="en-US" sz="2000" dirty="0">
                <a:latin typeface="Gill Sans MT" panose="020B0502020104020203" pitchFamily="34" charset="0"/>
              </a:rPr>
              <a:t> </a:t>
            </a:r>
            <a:r>
              <a:rPr lang="en-US" sz="2000" b="1" dirty="0">
                <a:latin typeface="Gill Sans MT" panose="020B0502020104020203" pitchFamily="34" charset="0"/>
              </a:rPr>
              <a:t>NOT</a:t>
            </a:r>
            <a:r>
              <a:rPr lang="en-US" sz="2000" dirty="0">
                <a:latin typeface="Gill Sans MT" panose="020B0502020104020203" pitchFamily="34" charset="0"/>
              </a:rPr>
              <a:t> report the warning for speeding as the disposition of the stop.</a:t>
            </a:r>
          </a:p>
        </p:txBody>
      </p:sp>
    </p:spTree>
    <p:extLst>
      <p:ext uri="{BB962C8B-B14F-4D97-AF65-F5344CB8AC3E}">
        <p14:creationId xmlns:p14="http://schemas.microsoft.com/office/powerpoint/2010/main" val="232677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36134"/>
            <a:ext cx="6718739" cy="4846320"/>
          </a:xfrm>
        </p:spPr>
        <p:txBody>
          <a:bodyPr>
            <a:normAutofit/>
          </a:bodyPr>
          <a:lstStyle/>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The reason for the most serious disposition of a stop can often help evaluate factors impacting arrest or citation rates.</a:t>
            </a:r>
          </a:p>
          <a:p>
            <a:pPr marL="0" indent="0">
              <a:buClr>
                <a:schemeClr val="accent2">
                  <a:lumMod val="75000"/>
                </a:schemeClr>
              </a:buClr>
              <a:buNone/>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Fields for the reason for the most serious disposition were added to the STOP App in 2021.</a:t>
            </a:r>
            <a:endParaRPr lang="en-US" sz="1200" dirty="0">
              <a:latin typeface="Gill Sans MT" panose="020B0502020104020203" pitchFamily="34" charset="0"/>
            </a:endParaRP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DISPOSITION OF THE STOP</a:t>
            </a:r>
            <a:endParaRPr lang="en-US" sz="2800" dirty="0">
              <a:solidFill>
                <a:schemeClr val="accent2">
                  <a:lumMod val="75000"/>
                </a:schemeClr>
              </a:solidFill>
              <a:latin typeface="Gill Sans MT" panose="020B0502020104020203"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3200"/>
          <a:stretch/>
        </p:blipFill>
        <p:spPr>
          <a:xfrm>
            <a:off x="7746125" y="1825625"/>
            <a:ext cx="3607675" cy="4846320"/>
          </a:xfrm>
          <a:prstGeom prst="rect">
            <a:avLst/>
          </a:prstGeom>
        </p:spPr>
      </p:pic>
      <p:sp>
        <p:nvSpPr>
          <p:cNvPr id="8" name="Rectangle 7"/>
          <p:cNvSpPr/>
          <p:nvPr/>
        </p:nvSpPr>
        <p:spPr>
          <a:xfrm>
            <a:off x="7574017" y="4157052"/>
            <a:ext cx="3951890" cy="195114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42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36134"/>
            <a:ext cx="6718739" cy="4846320"/>
          </a:xfrm>
        </p:spPr>
        <p:txBody>
          <a:bodyPr>
            <a:normAutofit fontScale="92500" lnSpcReduction="10000"/>
          </a:bodyPr>
          <a:lstStyle/>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Reporting whether a search was conducted only applies to stops already determined to be reportable under the STOP Program (i.e. a detention not associated with a call for service).</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Only </a:t>
            </a:r>
            <a:r>
              <a:rPr lang="en-US" sz="2400" u="sng" dirty="0">
                <a:latin typeface="Gill Sans MT" panose="020B0502020104020203" pitchFamily="34" charset="0"/>
              </a:rPr>
              <a:t>discretionary</a:t>
            </a:r>
            <a:r>
              <a:rPr lang="en-US" sz="2400" dirty="0">
                <a:latin typeface="Gill Sans MT" panose="020B0502020104020203" pitchFamily="34" charset="0"/>
              </a:rPr>
              <a:t> searches should be reported.</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Searches specifically determined NOT to be reportable in the STOP Program: </a:t>
            </a:r>
          </a:p>
          <a:p>
            <a:pPr lvl="1">
              <a:buClr>
                <a:schemeClr val="accent2">
                  <a:lumMod val="75000"/>
                </a:schemeClr>
              </a:buClr>
            </a:pPr>
            <a:r>
              <a:rPr lang="en-US" sz="1500" dirty="0"/>
              <a:t>Field Sobriety Tests </a:t>
            </a:r>
          </a:p>
          <a:p>
            <a:pPr lvl="1">
              <a:buClr>
                <a:schemeClr val="accent2">
                  <a:lumMod val="75000"/>
                </a:schemeClr>
              </a:buClr>
            </a:pPr>
            <a:r>
              <a:rPr lang="en-US" sz="1500" dirty="0"/>
              <a:t>Weapons pat-downs </a:t>
            </a:r>
          </a:p>
          <a:p>
            <a:pPr lvl="1">
              <a:buClr>
                <a:schemeClr val="accent2">
                  <a:lumMod val="75000"/>
                </a:schemeClr>
              </a:buClr>
            </a:pPr>
            <a:r>
              <a:rPr lang="en-US" sz="1500" dirty="0"/>
              <a:t>Searches incident to arrest </a:t>
            </a:r>
          </a:p>
          <a:p>
            <a:pPr lvl="1">
              <a:buClr>
                <a:schemeClr val="accent2">
                  <a:lumMod val="75000"/>
                </a:schemeClr>
              </a:buClr>
            </a:pPr>
            <a:r>
              <a:rPr lang="en-US" sz="1500" dirty="0"/>
              <a:t>Agency policy-directed inventory searches of a vehicle being towed</a:t>
            </a:r>
          </a:p>
          <a:p>
            <a:pPr lvl="1">
              <a:buClr>
                <a:schemeClr val="accent2">
                  <a:lumMod val="75000"/>
                </a:schemeClr>
              </a:buClr>
            </a:pPr>
            <a:endParaRPr lang="en-US" sz="15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In the STOP App “Other Search” refers to searches conducted without consent.</a:t>
            </a:r>
            <a:endParaRPr lang="en-US" sz="1200" dirty="0">
              <a:latin typeface="Gill Sans MT" panose="020B0502020104020203" pitchFamily="34" charset="0"/>
            </a:endParaRP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SEARCHES</a:t>
            </a:r>
            <a:endParaRPr lang="en-US" sz="2800" dirty="0">
              <a:solidFill>
                <a:schemeClr val="accent2">
                  <a:lumMod val="75000"/>
                </a:schemeClr>
              </a:solidFill>
              <a:latin typeface="Gill Sans MT" panose="020B0502020104020203" pitchFamily="34" charset="0"/>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46124" y="1836134"/>
            <a:ext cx="3607675" cy="4846320"/>
          </a:xfrm>
        </p:spPr>
      </p:pic>
    </p:spTree>
    <p:extLst>
      <p:ext uri="{BB962C8B-B14F-4D97-AF65-F5344CB8AC3E}">
        <p14:creationId xmlns:p14="http://schemas.microsoft.com/office/powerpoint/2010/main" val="46777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10515600" cy="4351338"/>
          </a:xfrm>
        </p:spPr>
        <p:txBody>
          <a:bodyPr>
            <a:normAutofit lnSpcReduction="10000"/>
          </a:bodyPr>
          <a:lstStyle/>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CJC uses multiple, evidence-based methods of analysis to identify if any agencies have statistically significant indications of racial disparities in their stop rates and/or post-stop outcomes.</a:t>
            </a:r>
          </a:p>
          <a:p>
            <a:pPr>
              <a:buClr>
                <a:schemeClr val="accent2">
                  <a:lumMod val="75000"/>
                </a:schemeClr>
              </a:buClr>
            </a:pPr>
            <a:endParaRPr lang="en-US" sz="400" dirty="0">
              <a:latin typeface="Gill Sans MT" panose="020B0502020104020203" pitchFamily="34" charset="0"/>
            </a:endParaRPr>
          </a:p>
          <a:p>
            <a:pPr marL="0" indent="0" algn="ctr">
              <a:buClr>
                <a:schemeClr val="accent2">
                  <a:lumMod val="75000"/>
                </a:schemeClr>
              </a:buClr>
              <a:buNone/>
            </a:pPr>
            <a:r>
              <a:rPr lang="en-US" sz="1800" dirty="0">
                <a:latin typeface="Gill Sans MT" panose="020B0502020104020203" pitchFamily="34" charset="0"/>
              </a:rPr>
              <a:t>NOTE:  A brief summary of the types of analyses conducted can be found on the </a:t>
            </a:r>
            <a:r>
              <a:rPr lang="en-US" sz="1800" b="1" dirty="0">
                <a:solidFill>
                  <a:schemeClr val="accent2">
                    <a:lumMod val="75000"/>
                  </a:schemeClr>
                </a:solidFill>
                <a:latin typeface="Gill Sans MT" panose="020B0502020104020203" pitchFamily="34" charset="0"/>
                <a:hlinkClick r:id="rId3"/>
              </a:rPr>
              <a:t>Oregon Knowledge Bank</a:t>
            </a:r>
            <a:r>
              <a:rPr lang="en-US" sz="1800" dirty="0">
                <a:latin typeface="Gill Sans MT" panose="020B0502020104020203" pitchFamily="34" charset="0"/>
              </a:rPr>
              <a:t>.</a:t>
            </a:r>
          </a:p>
          <a:p>
            <a:pPr>
              <a:buClr>
                <a:schemeClr val="accent2">
                  <a:lumMod val="75000"/>
                </a:schemeClr>
              </a:buClr>
            </a:pPr>
            <a:endParaRPr lang="en-US" sz="2400" dirty="0">
              <a:latin typeface="Gill Sans MT" panose="020B0502020104020203" pitchFamily="34" charset="0"/>
            </a:endParaRPr>
          </a:p>
          <a:p>
            <a:pPr>
              <a:buClr>
                <a:schemeClr val="accent2">
                  <a:lumMod val="75000"/>
                </a:schemeClr>
              </a:buClr>
            </a:pPr>
            <a:endParaRPr lang="en-US" sz="36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Agencies found to have a statistically significant disparity in two of the three analytical tests conducted by CJC are referred to DPSST for technical assistance.</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An annual report on the result of CJC’s analyses is published every December.</a:t>
            </a: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FACTS ABOUT DATA ANALYSIS</a:t>
            </a:r>
            <a:endParaRPr lang="en-US" sz="2800" dirty="0">
              <a:solidFill>
                <a:schemeClr val="accent2">
                  <a:lumMod val="75000"/>
                </a:schemeClr>
              </a:solidFill>
              <a:latin typeface="Gill Sans MT" panose="020B0502020104020203"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9275"/>
          <a:stretch/>
        </p:blipFill>
        <p:spPr>
          <a:xfrm>
            <a:off x="5570148" y="3643422"/>
            <a:ext cx="1051704" cy="715744"/>
          </a:xfrm>
          <a:prstGeom prst="rect">
            <a:avLst/>
          </a:prstGeom>
        </p:spPr>
      </p:pic>
    </p:spTree>
    <p:extLst>
      <p:ext uri="{BB962C8B-B14F-4D97-AF65-F5344CB8AC3E}">
        <p14:creationId xmlns:p14="http://schemas.microsoft.com/office/powerpoint/2010/main" val="189467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10515600" cy="4351338"/>
          </a:xfrm>
        </p:spPr>
        <p:txBody>
          <a:bodyPr>
            <a:normAutofit/>
          </a:bodyPr>
          <a:lstStyle/>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Established by the Oregon Legislature in 2017 (HB 2355)</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Requires every law enforcement agency to annually submit data on officer-initiated traffic and pedestrian stops to the Oregon Criminal Justice Commission (CJC) for analysis</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Directs the Department of Public Safety Standards and Training (DPSST) to offer related technical assistance and training</a:t>
            </a:r>
          </a:p>
          <a:p>
            <a:pPr>
              <a:buClr>
                <a:schemeClr val="accent2">
                  <a:lumMod val="75000"/>
                </a:schemeClr>
              </a:buClr>
            </a:pPr>
            <a:endParaRPr lang="en-US" sz="1000" dirty="0">
              <a:latin typeface="Gill Sans MT" panose="020B0502020104020203" pitchFamily="34" charset="0"/>
            </a:endParaRPr>
          </a:p>
          <a:p>
            <a:pPr marL="0" indent="0">
              <a:buClr>
                <a:schemeClr val="accent2">
                  <a:lumMod val="75000"/>
                </a:schemeClr>
              </a:buClr>
              <a:buNone/>
            </a:pPr>
            <a:endParaRPr lang="en-US" sz="2400" dirty="0">
              <a:latin typeface="Gill Sans MT" panose="020B0502020104020203" pitchFamily="34" charset="0"/>
            </a:endParaRP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OVERVIEW</a:t>
            </a:r>
            <a:endParaRPr lang="en-US" sz="2800" dirty="0">
              <a:solidFill>
                <a:schemeClr val="accent2">
                  <a:lumMod val="75000"/>
                </a:schemeClr>
              </a:solidFill>
              <a:latin typeface="Gill Sans MT" panose="020B0502020104020203" pitchFamily="34" charset="0"/>
            </a:endParaRPr>
          </a:p>
        </p:txBody>
      </p:sp>
      <p:pic>
        <p:nvPicPr>
          <p:cNvPr id="8" name="Picture 7"/>
          <p:cNvPicPr>
            <a:picLocks noChangeAspect="1"/>
          </p:cNvPicPr>
          <p:nvPr/>
        </p:nvPicPr>
        <p:blipFill>
          <a:blip r:embed="rId4"/>
          <a:stretch>
            <a:fillRect/>
          </a:stretch>
        </p:blipFill>
        <p:spPr>
          <a:xfrm>
            <a:off x="4197533" y="4761817"/>
            <a:ext cx="2299064" cy="230151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3086" y="5241137"/>
            <a:ext cx="1238250" cy="1343025"/>
          </a:xfrm>
          <a:prstGeom prst="rect">
            <a:avLst/>
          </a:prstGeom>
        </p:spPr>
      </p:pic>
    </p:spTree>
    <p:custDataLst>
      <p:tags r:id="rId1"/>
    </p:custDataLst>
    <p:extLst>
      <p:ext uri="{BB962C8B-B14F-4D97-AF65-F5344CB8AC3E}">
        <p14:creationId xmlns:p14="http://schemas.microsoft.com/office/powerpoint/2010/main" val="313409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4"/>
            <a:ext cx="10515600" cy="4797313"/>
          </a:xfrm>
        </p:spPr>
        <p:txBody>
          <a:bodyPr>
            <a:normAutofit/>
          </a:bodyPr>
          <a:lstStyle/>
          <a:p>
            <a:pPr marL="0" indent="0">
              <a:buClr>
                <a:schemeClr val="accent2">
                  <a:lumMod val="75000"/>
                </a:schemeClr>
              </a:buClr>
              <a:buNone/>
            </a:pPr>
            <a:endParaRPr lang="en-US" sz="2400" dirty="0">
              <a:latin typeface="Gill Sans MT" panose="020B0502020104020203" pitchFamily="34" charset="0"/>
            </a:endParaRPr>
          </a:p>
          <a:p>
            <a:pPr>
              <a:buClr>
                <a:schemeClr val="accent2">
                  <a:lumMod val="75000"/>
                </a:schemeClr>
              </a:buClr>
            </a:pPr>
            <a:endParaRPr lang="en-US" sz="2400" dirty="0">
              <a:latin typeface="Gill Sans MT" panose="020B0502020104020203" pitchFamily="34" charset="0"/>
            </a:endParaRPr>
          </a:p>
          <a:p>
            <a:pPr>
              <a:buClr>
                <a:schemeClr val="accent2">
                  <a:lumMod val="75000"/>
                </a:schemeClr>
              </a:buClr>
            </a:pPr>
            <a:endParaRPr lang="en-US" sz="2400" dirty="0">
              <a:latin typeface="Gill Sans MT" panose="020B0502020104020203" pitchFamily="34" charset="0"/>
            </a:endParaRPr>
          </a:p>
          <a:p>
            <a:pPr>
              <a:buClr>
                <a:schemeClr val="accent2">
                  <a:lumMod val="75000"/>
                </a:schemeClr>
              </a:buClr>
            </a:pPr>
            <a:endParaRPr lang="en-US" sz="2400" dirty="0">
              <a:latin typeface="Gill Sans MT" panose="020B0502020104020203" pitchFamily="34" charset="0"/>
            </a:endParaRPr>
          </a:p>
          <a:p>
            <a:pPr>
              <a:buClr>
                <a:schemeClr val="accent2">
                  <a:lumMod val="75000"/>
                </a:schemeClr>
              </a:buClr>
            </a:pPr>
            <a:endParaRPr lang="en-US" sz="2400" dirty="0">
              <a:latin typeface="Gill Sans MT" panose="020B0502020104020203" pitchFamily="34" charset="0"/>
            </a:endParaRPr>
          </a:p>
          <a:p>
            <a:pPr>
              <a:buClr>
                <a:schemeClr val="accent2">
                  <a:lumMod val="75000"/>
                </a:schemeClr>
              </a:buClr>
            </a:pPr>
            <a:endParaRPr lang="en-US" sz="2400" dirty="0">
              <a:latin typeface="Gill Sans MT" panose="020B0502020104020203" pitchFamily="34" charset="0"/>
            </a:endParaRPr>
          </a:p>
          <a:p>
            <a:pPr>
              <a:buClr>
                <a:schemeClr val="accent2">
                  <a:lumMod val="75000"/>
                </a:schemeClr>
              </a:buClr>
            </a:pPr>
            <a:endParaRPr lang="en-US" sz="2400" dirty="0">
              <a:latin typeface="Gill Sans MT" panose="020B0502020104020203" pitchFamily="34" charset="0"/>
            </a:endParaRPr>
          </a:p>
          <a:p>
            <a:pPr marL="0" indent="0">
              <a:buClr>
                <a:schemeClr val="accent2">
                  <a:lumMod val="75000"/>
                </a:schemeClr>
              </a:buClr>
              <a:buNone/>
            </a:pPr>
            <a:endParaRPr lang="en-US" sz="1200" dirty="0">
              <a:latin typeface="Gill Sans MT" panose="020B0502020104020203" pitchFamily="34" charset="0"/>
            </a:endParaRP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FACTS ABOUT DATA ANALYSIS</a:t>
            </a:r>
            <a:endParaRPr lang="en-US" sz="2800" dirty="0">
              <a:solidFill>
                <a:schemeClr val="accent2">
                  <a:lumMod val="75000"/>
                </a:schemeClr>
              </a:solidFill>
              <a:latin typeface="Gill Sans MT" panose="020B0502020104020203" pitchFamily="34" charset="0"/>
            </a:endParaRPr>
          </a:p>
        </p:txBody>
      </p:sp>
      <p:sp>
        <p:nvSpPr>
          <p:cNvPr id="6" name="TextBox 5"/>
          <p:cNvSpPr txBox="1"/>
          <p:nvPr/>
        </p:nvSpPr>
        <p:spPr>
          <a:xfrm>
            <a:off x="1300194" y="3597375"/>
            <a:ext cx="4654296" cy="1325880"/>
          </a:xfrm>
          <a:prstGeom prst="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US" sz="2000" dirty="0">
                <a:latin typeface="Gill Sans MT" panose="020B0502020104020203" pitchFamily="34" charset="0"/>
              </a:rPr>
              <a:t>The STOP Program does </a:t>
            </a:r>
            <a:r>
              <a:rPr lang="en-US" sz="2000" b="1" dirty="0">
                <a:latin typeface="Gill Sans MT" panose="020B0502020104020203" pitchFamily="34" charset="0"/>
              </a:rPr>
              <a:t>NOT</a:t>
            </a:r>
            <a:r>
              <a:rPr lang="en-US" sz="2000" dirty="0">
                <a:latin typeface="Gill Sans MT" panose="020B0502020104020203" pitchFamily="34" charset="0"/>
              </a:rPr>
              <a:t> assume that police officers engage in bias-based profiling.</a:t>
            </a:r>
          </a:p>
        </p:txBody>
      </p:sp>
      <p:sp>
        <p:nvSpPr>
          <p:cNvPr id="7" name="TextBox 6"/>
          <p:cNvSpPr txBox="1"/>
          <p:nvPr/>
        </p:nvSpPr>
        <p:spPr>
          <a:xfrm>
            <a:off x="1301111" y="5233919"/>
            <a:ext cx="4654296" cy="1323439"/>
          </a:xfrm>
          <a:prstGeom prst="rect">
            <a:avLst/>
          </a:prstGeom>
          <a:solidFill>
            <a:schemeClr val="accent2">
              <a:lumMod val="20000"/>
              <a:lumOff val="80000"/>
            </a:schemeClr>
          </a:solidFill>
          <a:ln>
            <a:solidFill>
              <a:schemeClr val="accent2">
                <a:lumMod val="75000"/>
              </a:schemeClr>
            </a:solidFill>
          </a:ln>
        </p:spPr>
        <p:txBody>
          <a:bodyPr wrap="square" rtlCol="0" anchor="ctr">
            <a:spAutoFit/>
          </a:bodyPr>
          <a:lstStyle/>
          <a:p>
            <a:pPr algn="ctr"/>
            <a:r>
              <a:rPr lang="en-US" sz="2000" dirty="0">
                <a:latin typeface="Gill Sans MT" panose="020B0502020104020203" pitchFamily="34" charset="0"/>
              </a:rPr>
              <a:t>Disparities identified by the STOP Program </a:t>
            </a:r>
            <a:r>
              <a:rPr lang="en-US" sz="2000" b="1" dirty="0">
                <a:latin typeface="Gill Sans MT" panose="020B0502020104020203" pitchFamily="34" charset="0"/>
              </a:rPr>
              <a:t>DO</a:t>
            </a:r>
            <a:r>
              <a:rPr lang="en-US" sz="2000" dirty="0">
                <a:latin typeface="Gill Sans MT" panose="020B0502020104020203" pitchFamily="34" charset="0"/>
              </a:rPr>
              <a:t> provide evidence of factors that warrant further analysis and discussion.</a:t>
            </a:r>
          </a:p>
        </p:txBody>
      </p:sp>
      <p:sp>
        <p:nvSpPr>
          <p:cNvPr id="8" name="TextBox 7"/>
          <p:cNvSpPr txBox="1"/>
          <p:nvPr/>
        </p:nvSpPr>
        <p:spPr>
          <a:xfrm>
            <a:off x="6236592" y="5232699"/>
            <a:ext cx="4654296" cy="1325880"/>
          </a:xfrm>
          <a:prstGeom prst="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US" sz="2000" dirty="0">
                <a:latin typeface="Gill Sans MT" panose="020B0502020104020203" pitchFamily="34" charset="0"/>
              </a:rPr>
              <a:t>Disparities identified by the STOP Program do </a:t>
            </a:r>
            <a:r>
              <a:rPr lang="en-US" sz="2000" b="1" dirty="0">
                <a:latin typeface="Gill Sans MT" panose="020B0502020104020203" pitchFamily="34" charset="0"/>
              </a:rPr>
              <a:t>NOT</a:t>
            </a:r>
            <a:r>
              <a:rPr lang="en-US" sz="2000" dirty="0">
                <a:latin typeface="Gill Sans MT" panose="020B0502020104020203" pitchFamily="34" charset="0"/>
              </a:rPr>
              <a:t> themselves provide conclusive evidence of bias-based profiling.</a:t>
            </a:r>
          </a:p>
        </p:txBody>
      </p:sp>
      <p:sp>
        <p:nvSpPr>
          <p:cNvPr id="9" name="TextBox 8"/>
          <p:cNvSpPr txBox="1"/>
          <p:nvPr/>
        </p:nvSpPr>
        <p:spPr>
          <a:xfrm>
            <a:off x="6236592" y="3599816"/>
            <a:ext cx="4653379" cy="1323439"/>
          </a:xfrm>
          <a:prstGeom prst="rect">
            <a:avLst/>
          </a:prstGeom>
          <a:solidFill>
            <a:schemeClr val="accent2">
              <a:lumMod val="20000"/>
              <a:lumOff val="80000"/>
            </a:schemeClr>
          </a:solidFill>
          <a:ln>
            <a:solidFill>
              <a:schemeClr val="accent2">
                <a:lumMod val="75000"/>
              </a:schemeClr>
            </a:solidFill>
          </a:ln>
        </p:spPr>
        <p:txBody>
          <a:bodyPr wrap="square" rtlCol="0" anchor="ctr">
            <a:spAutoFit/>
          </a:bodyPr>
          <a:lstStyle/>
          <a:p>
            <a:pPr algn="ctr"/>
            <a:r>
              <a:rPr lang="en-US" sz="2000" dirty="0">
                <a:latin typeface="Gill Sans MT" panose="020B0502020104020203" pitchFamily="34" charset="0"/>
              </a:rPr>
              <a:t>The STOP Program </a:t>
            </a:r>
            <a:r>
              <a:rPr lang="en-US" sz="2000" b="1" dirty="0">
                <a:latin typeface="Gill Sans MT" panose="020B0502020104020203" pitchFamily="34" charset="0"/>
              </a:rPr>
              <a:t>DOES</a:t>
            </a:r>
            <a:r>
              <a:rPr lang="en-US" sz="2000" dirty="0">
                <a:latin typeface="Gill Sans MT" panose="020B0502020104020203" pitchFamily="34" charset="0"/>
              </a:rPr>
              <a:t> examine whether statistically significant disparities exist in an agency’s stop rates and/or post-stop outcomes.</a:t>
            </a:r>
          </a:p>
        </p:txBody>
      </p:sp>
      <p:sp>
        <p:nvSpPr>
          <p:cNvPr id="10" name="TextBox 9"/>
          <p:cNvSpPr txBox="1"/>
          <p:nvPr/>
        </p:nvSpPr>
        <p:spPr>
          <a:xfrm>
            <a:off x="1301111" y="1971967"/>
            <a:ext cx="9589777" cy="1325880"/>
          </a:xfrm>
          <a:prstGeom prst="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US" sz="2000" dirty="0">
                <a:latin typeface="Gill Sans MT" panose="020B0502020104020203" pitchFamily="34" charset="0"/>
              </a:rPr>
              <a:t>The STOP Program does </a:t>
            </a:r>
            <a:r>
              <a:rPr lang="en-US" sz="2000" b="1" dirty="0">
                <a:latin typeface="Gill Sans MT" panose="020B0502020104020203" pitchFamily="34" charset="0"/>
              </a:rPr>
              <a:t>NOT</a:t>
            </a:r>
            <a:r>
              <a:rPr lang="en-US" sz="2000" dirty="0">
                <a:latin typeface="Gill Sans MT" panose="020B0502020104020203" pitchFamily="34" charset="0"/>
              </a:rPr>
              <a:t> single out individual officers.</a:t>
            </a:r>
          </a:p>
          <a:p>
            <a:pPr algn="ctr"/>
            <a:r>
              <a:rPr lang="en-US" sz="2000" dirty="0">
                <a:latin typeface="Gill Sans MT" panose="020B0502020104020203" pitchFamily="34" charset="0"/>
              </a:rPr>
              <a:t>By law, all data submitted to CJC may not contain information that reveals</a:t>
            </a:r>
          </a:p>
          <a:p>
            <a:pPr algn="ctr"/>
            <a:r>
              <a:rPr lang="en-US" sz="2000" dirty="0">
                <a:latin typeface="Gill Sans MT" panose="020B0502020104020203" pitchFamily="34" charset="0"/>
              </a:rPr>
              <a:t>the identity of any officer, or any stopped individual.</a:t>
            </a:r>
          </a:p>
        </p:txBody>
      </p:sp>
    </p:spTree>
    <p:extLst>
      <p:ext uri="{BB962C8B-B14F-4D97-AF65-F5344CB8AC3E}">
        <p14:creationId xmlns:p14="http://schemas.microsoft.com/office/powerpoint/2010/main" val="3446898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925" y="447675"/>
            <a:ext cx="5353050" cy="58959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000" y="1564391"/>
            <a:ext cx="4762499" cy="4278094"/>
          </a:xfrm>
          <a:prstGeom prst="rect">
            <a:avLst/>
          </a:prstGeom>
          <a:noFill/>
          <a:ln>
            <a:noFill/>
          </a:ln>
        </p:spPr>
        <p:txBody>
          <a:bodyPr wrap="square" rtlCol="0">
            <a:spAutoFit/>
          </a:bodyPr>
          <a:lstStyle/>
          <a:p>
            <a:pPr algn="ctr"/>
            <a:r>
              <a:rPr lang="en-US" sz="4000" dirty="0">
                <a:solidFill>
                  <a:schemeClr val="bg2"/>
                </a:solidFill>
                <a:latin typeface="Gill Sans MT" panose="020B0502020104020203" pitchFamily="34" charset="0"/>
              </a:rPr>
              <a:t> </a:t>
            </a:r>
          </a:p>
          <a:p>
            <a:pPr algn="ctr"/>
            <a:r>
              <a:rPr lang="en-US" sz="4000" dirty="0">
                <a:solidFill>
                  <a:schemeClr val="bg2"/>
                </a:solidFill>
                <a:latin typeface="Gill Sans MT" panose="020B0502020104020203" pitchFamily="34" charset="0"/>
              </a:rPr>
              <a:t>STOP Program</a:t>
            </a:r>
          </a:p>
          <a:p>
            <a:pPr algn="ctr"/>
            <a:r>
              <a:rPr lang="en-US" sz="4000" dirty="0">
                <a:solidFill>
                  <a:schemeClr val="bg2"/>
                </a:solidFill>
                <a:latin typeface="Gill Sans MT" panose="020B0502020104020203" pitchFamily="34" charset="0"/>
              </a:rPr>
              <a:t>Contact</a:t>
            </a:r>
          </a:p>
          <a:p>
            <a:pPr algn="ctr"/>
            <a:r>
              <a:rPr lang="en-US" sz="4000" dirty="0">
                <a:solidFill>
                  <a:schemeClr val="bg2"/>
                </a:solidFill>
                <a:latin typeface="Gill Sans MT" panose="020B0502020104020203" pitchFamily="34" charset="0"/>
              </a:rPr>
              <a:t>Information</a:t>
            </a:r>
          </a:p>
          <a:p>
            <a:pPr algn="ctr"/>
            <a:endParaRPr lang="en-US" sz="4000" dirty="0">
              <a:solidFill>
                <a:schemeClr val="bg2"/>
              </a:solidFill>
              <a:latin typeface="Gill Sans MT" panose="020B0502020104020203" pitchFamily="34" charset="0"/>
            </a:endParaRPr>
          </a:p>
          <a:p>
            <a:pPr algn="ctr"/>
            <a:r>
              <a:rPr lang="en-US" sz="2400" dirty="0">
                <a:solidFill>
                  <a:schemeClr val="bg2"/>
                </a:solidFill>
                <a:latin typeface="Gill Sans MT" panose="020B0502020104020203" pitchFamily="34" charset="0"/>
              </a:rPr>
              <a:t>503-378-4830</a:t>
            </a:r>
          </a:p>
          <a:p>
            <a:pPr algn="ctr"/>
            <a:r>
              <a:rPr lang="en-US" sz="2400" dirty="0">
                <a:solidFill>
                  <a:schemeClr val="accent2">
                    <a:lumMod val="75000"/>
                  </a:schemeClr>
                </a:solidFill>
                <a:latin typeface="Gill Sans MT" panose="020B0502020104020203" pitchFamily="34" charset="0"/>
                <a:hlinkClick r:id="rId2"/>
              </a:rPr>
              <a:t>CJC.stop@oregon.gov</a:t>
            </a:r>
            <a:endParaRPr lang="en-US" sz="2400" dirty="0">
              <a:solidFill>
                <a:schemeClr val="accent2">
                  <a:lumMod val="75000"/>
                </a:schemeClr>
              </a:solidFill>
              <a:latin typeface="Gill Sans MT" panose="020B0502020104020203" pitchFamily="34" charset="0"/>
            </a:endParaRPr>
          </a:p>
          <a:p>
            <a:pPr algn="ctr"/>
            <a:endParaRPr lang="en-US" sz="2400" dirty="0">
              <a:solidFill>
                <a:schemeClr val="bg2"/>
              </a:solidFill>
              <a:latin typeface="Gill Sans MT" panose="020B0502020104020203" pitchFamily="34" charset="0"/>
            </a:endParaRPr>
          </a:p>
        </p:txBody>
      </p:sp>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57" t="1183" b="-880"/>
          <a:stretch/>
        </p:blipFill>
        <p:spPr>
          <a:xfrm>
            <a:off x="6758877" y="1036090"/>
            <a:ext cx="4656721" cy="4719143"/>
          </a:xfrm>
          <a:prstGeom prst="rect">
            <a:avLst/>
          </a:prstGeom>
          <a:effectLst/>
        </p:spPr>
      </p:pic>
    </p:spTree>
    <p:extLst>
      <p:ext uri="{BB962C8B-B14F-4D97-AF65-F5344CB8AC3E}">
        <p14:creationId xmlns:p14="http://schemas.microsoft.com/office/powerpoint/2010/main" val="316564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10515600" cy="4566032"/>
          </a:xfrm>
        </p:spPr>
        <p:txBody>
          <a:bodyPr>
            <a:normAutofit/>
          </a:bodyPr>
          <a:lstStyle/>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Provide police officers with basic information to help ensure compliance with reporting requirements</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Answer frequently asked questions about reporting and the STOP Program</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Provide agencies with an opportunity to discuss local policies and procedures related to stop data collection</a:t>
            </a:r>
            <a:endParaRPr lang="en-US" sz="1000" dirty="0">
              <a:latin typeface="Gill Sans MT" panose="020B0502020104020203" pitchFamily="34" charset="0"/>
            </a:endParaRP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PRESENTATION OBJECTIVES</a:t>
            </a:r>
            <a:endParaRPr lang="en-US" sz="2800"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316079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89304" y="1825626"/>
            <a:ext cx="4508466" cy="460374"/>
          </a:xfrm>
        </p:spPr>
        <p:txBody>
          <a:bodyPr>
            <a:normAutofit/>
          </a:bodyPr>
          <a:lstStyle/>
          <a:p>
            <a:pPr marL="0" indent="0" algn="ctr">
              <a:lnSpc>
                <a:spcPct val="100000"/>
              </a:lnSpc>
              <a:spcBef>
                <a:spcPts val="0"/>
              </a:spcBef>
              <a:buClr>
                <a:schemeClr val="accent2">
                  <a:lumMod val="75000"/>
                </a:schemeClr>
              </a:buClr>
              <a:buNone/>
            </a:pPr>
            <a:r>
              <a:rPr lang="en-US" sz="2400" dirty="0">
                <a:solidFill>
                  <a:schemeClr val="accent2">
                    <a:lumMod val="75000"/>
                  </a:schemeClr>
                </a:solidFill>
                <a:latin typeface="Gill Sans MT" panose="020B0502020104020203" pitchFamily="34" charset="0"/>
              </a:rPr>
              <a:t>Officer Reference Guide</a:t>
            </a: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SUPPLEMENTAL MATERIALS</a:t>
            </a:r>
            <a:endParaRPr lang="en-US" sz="2800" dirty="0">
              <a:solidFill>
                <a:schemeClr val="accent2">
                  <a:lumMod val="75000"/>
                </a:schemeClr>
              </a:solidFill>
              <a:latin typeface="Gill Sans MT" panose="020B0502020104020203" pitchFamily="34" charset="0"/>
            </a:endParaRPr>
          </a:p>
        </p:txBody>
      </p:sp>
      <p:sp>
        <p:nvSpPr>
          <p:cNvPr id="4" name="TextBox 3"/>
          <p:cNvSpPr txBox="1"/>
          <p:nvPr/>
        </p:nvSpPr>
        <p:spPr>
          <a:xfrm>
            <a:off x="6528815" y="1825626"/>
            <a:ext cx="4516641" cy="461665"/>
          </a:xfrm>
          <a:prstGeom prst="rect">
            <a:avLst/>
          </a:prstGeom>
          <a:noFill/>
        </p:spPr>
        <p:txBody>
          <a:bodyPr wrap="square" rtlCol="0">
            <a:spAutoFit/>
          </a:bodyPr>
          <a:lstStyle/>
          <a:p>
            <a:pPr marL="0" lvl="1" algn="ctr">
              <a:buClr>
                <a:schemeClr val="accent2">
                  <a:lumMod val="75000"/>
                </a:schemeClr>
              </a:buClr>
            </a:pPr>
            <a:r>
              <a:rPr lang="en-US" sz="2400" dirty="0">
                <a:solidFill>
                  <a:schemeClr val="accent2">
                    <a:lumMod val="75000"/>
                  </a:schemeClr>
                </a:solidFill>
                <a:latin typeface="Gill Sans MT" panose="020B0502020104020203" pitchFamily="34" charset="0"/>
              </a:rPr>
              <a:t>Online Training</a:t>
            </a:r>
          </a:p>
        </p:txBody>
      </p:sp>
      <p:pic>
        <p:nvPicPr>
          <p:cNvPr id="8" name="Picture 7">
            <a:extLst>
              <a:ext uri="{FF2B5EF4-FFF2-40B4-BE49-F238E27FC236}">
                <a16:creationId xmlns:a16="http://schemas.microsoft.com/office/drawing/2014/main" id="{D4FB42AD-93A5-7CFF-5AF3-B89F4EBEC73E}"/>
              </a:ext>
            </a:extLst>
          </p:cNvPr>
          <p:cNvPicPr>
            <a:picLocks noChangeAspect="1"/>
          </p:cNvPicPr>
          <p:nvPr/>
        </p:nvPicPr>
        <p:blipFill>
          <a:blip r:embed="rId4"/>
          <a:stretch>
            <a:fillRect/>
          </a:stretch>
        </p:blipFill>
        <p:spPr>
          <a:xfrm>
            <a:off x="1829026" y="2304146"/>
            <a:ext cx="3429022" cy="4437062"/>
          </a:xfrm>
          <a:prstGeom prst="rect">
            <a:avLst/>
          </a:prstGeom>
        </p:spPr>
      </p:pic>
      <p:pic>
        <p:nvPicPr>
          <p:cNvPr id="7" name="Picture 6">
            <a:extLst>
              <a:ext uri="{FF2B5EF4-FFF2-40B4-BE49-F238E27FC236}">
                <a16:creationId xmlns:a16="http://schemas.microsoft.com/office/drawing/2014/main" id="{05E4B152-D76E-1A74-AA8B-74DD505441FB}"/>
              </a:ext>
            </a:extLst>
          </p:cNvPr>
          <p:cNvPicPr>
            <a:picLocks noChangeAspect="1"/>
          </p:cNvPicPr>
          <p:nvPr/>
        </p:nvPicPr>
        <p:blipFill>
          <a:blip r:embed="rId5"/>
          <a:stretch>
            <a:fillRect/>
          </a:stretch>
        </p:blipFill>
        <p:spPr>
          <a:xfrm>
            <a:off x="6464859" y="2286000"/>
            <a:ext cx="4644552" cy="3574440"/>
          </a:xfrm>
          <a:prstGeom prst="rect">
            <a:avLst/>
          </a:prstGeom>
        </p:spPr>
      </p:pic>
    </p:spTree>
    <p:custDataLst>
      <p:tags r:id="rId1"/>
    </p:custDataLst>
    <p:extLst>
      <p:ext uri="{BB962C8B-B14F-4D97-AF65-F5344CB8AC3E}">
        <p14:creationId xmlns:p14="http://schemas.microsoft.com/office/powerpoint/2010/main" val="75986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4"/>
            <a:ext cx="10515599" cy="4538599"/>
          </a:xfrm>
        </p:spPr>
        <p:txBody>
          <a:bodyPr>
            <a:normAutofit fontScale="85000" lnSpcReduction="10000"/>
          </a:bodyPr>
          <a:lstStyle/>
          <a:p>
            <a:pPr marL="0" indent="0">
              <a:buClr>
                <a:schemeClr val="accent2">
                  <a:lumMod val="75000"/>
                </a:schemeClr>
              </a:buClr>
              <a:buNone/>
              <a:tabLst>
                <a:tab pos="2060575" algn="l"/>
              </a:tabLst>
            </a:pPr>
            <a:endParaRPr lang="en-US" sz="1200" dirty="0">
              <a:latin typeface="Gill Sans MT" panose="020B0502020104020203" pitchFamily="34" charset="0"/>
            </a:endParaRPr>
          </a:p>
          <a:p>
            <a:pPr marL="0" indent="0">
              <a:buClr>
                <a:schemeClr val="accent2">
                  <a:lumMod val="75000"/>
                </a:schemeClr>
              </a:buClr>
              <a:buNone/>
              <a:tabLst>
                <a:tab pos="2060575" algn="l"/>
              </a:tabLst>
            </a:pPr>
            <a:r>
              <a:rPr lang="en-US" sz="2400" b="1" dirty="0">
                <a:latin typeface="Gill Sans MT" panose="020B0502020104020203" pitchFamily="34" charset="0"/>
              </a:rPr>
              <a:t>Requirement:</a:t>
            </a:r>
            <a:r>
              <a:rPr lang="en-US" sz="2400" dirty="0">
                <a:latin typeface="Gill Sans MT" panose="020B0502020104020203" pitchFamily="34" charset="0"/>
              </a:rPr>
              <a:t>	Report all </a:t>
            </a:r>
            <a:r>
              <a:rPr lang="en-US" sz="2400" u="sng" dirty="0">
                <a:latin typeface="Gill Sans MT" panose="020B0502020104020203" pitchFamily="34" charset="0"/>
              </a:rPr>
              <a:t>officer-initiated</a:t>
            </a:r>
            <a:r>
              <a:rPr lang="en-US" sz="2400" dirty="0">
                <a:latin typeface="Gill Sans MT" panose="020B0502020104020203" pitchFamily="34" charset="0"/>
              </a:rPr>
              <a:t> traffic stops.</a:t>
            </a:r>
          </a:p>
          <a:p>
            <a:pPr marL="0" indent="0">
              <a:buClr>
                <a:schemeClr val="accent2">
                  <a:lumMod val="75000"/>
                </a:schemeClr>
              </a:buClr>
              <a:buNone/>
              <a:tabLst>
                <a:tab pos="1773238" algn="l"/>
              </a:tabLst>
            </a:pPr>
            <a:endParaRPr lang="en-US" sz="1200" dirty="0">
              <a:latin typeface="Gill Sans MT" panose="020B0502020104020203" pitchFamily="34" charset="0"/>
            </a:endParaRPr>
          </a:p>
          <a:p>
            <a:pPr marL="2060575" indent="-2060575">
              <a:buClr>
                <a:schemeClr val="accent2">
                  <a:lumMod val="75000"/>
                </a:schemeClr>
              </a:buClr>
              <a:buNone/>
              <a:tabLst>
                <a:tab pos="2060575" algn="l"/>
              </a:tabLst>
            </a:pPr>
            <a:r>
              <a:rPr lang="en-US" sz="2400" b="1" dirty="0">
                <a:latin typeface="Gill Sans MT" panose="020B0502020104020203" pitchFamily="34" charset="0"/>
              </a:rPr>
              <a:t>Definition:</a:t>
            </a:r>
            <a:r>
              <a:rPr lang="en-US" sz="2400" dirty="0">
                <a:latin typeface="Gill Sans MT" panose="020B0502020104020203" pitchFamily="34" charset="0"/>
              </a:rPr>
              <a:t>	The detention of a motor vehicle, </a:t>
            </a:r>
            <a:r>
              <a:rPr lang="en-US" sz="2400" b="1" dirty="0">
                <a:solidFill>
                  <a:schemeClr val="accent4">
                    <a:lumMod val="50000"/>
                  </a:schemeClr>
                </a:solidFill>
                <a:latin typeface="Gill Sans MT" panose="020B0502020104020203" pitchFamily="34" charset="0"/>
              </a:rPr>
              <a:t>NOT</a:t>
            </a:r>
            <a:r>
              <a:rPr lang="en-US" sz="2400" dirty="0">
                <a:latin typeface="Gill Sans MT" panose="020B0502020104020203" pitchFamily="34" charset="0"/>
              </a:rPr>
              <a:t> associated with a call for service, for the purpose of investigating a suspected violation of the Oregon Vehicle Code.</a:t>
            </a:r>
          </a:p>
          <a:p>
            <a:pPr marL="2060575" indent="-2060575">
              <a:buClr>
                <a:schemeClr val="accent2">
                  <a:lumMod val="75000"/>
                </a:schemeClr>
              </a:buClr>
              <a:buNone/>
              <a:tabLst>
                <a:tab pos="2060575" algn="l"/>
              </a:tabLst>
            </a:pPr>
            <a:endParaRPr lang="en-US" sz="1200" dirty="0">
              <a:latin typeface="Gill Sans MT" panose="020B0502020104020203" pitchFamily="34" charset="0"/>
            </a:endParaRPr>
          </a:p>
          <a:p>
            <a:pPr marL="2060575" indent="-2060575">
              <a:buClr>
                <a:schemeClr val="accent2">
                  <a:lumMod val="75000"/>
                </a:schemeClr>
              </a:buClr>
              <a:buNone/>
              <a:tabLst>
                <a:tab pos="2060575" algn="l"/>
              </a:tabLst>
            </a:pPr>
            <a:r>
              <a:rPr lang="en-US" sz="2400" b="1" dirty="0">
                <a:latin typeface="Gill Sans MT" panose="020B0502020104020203" pitchFamily="34" charset="0"/>
              </a:rPr>
              <a:t>Key Point:</a:t>
            </a:r>
            <a:r>
              <a:rPr lang="en-US" sz="2400" dirty="0">
                <a:latin typeface="Gill Sans MT" panose="020B0502020104020203" pitchFamily="34" charset="0"/>
              </a:rPr>
              <a:t>	For the purposes of the STOP program, a "call for service" is defined as:</a:t>
            </a:r>
          </a:p>
          <a:p>
            <a:pPr marL="2060575" indent="-2060575">
              <a:buClr>
                <a:schemeClr val="accent2">
                  <a:lumMod val="75000"/>
                </a:schemeClr>
              </a:buClr>
              <a:buNone/>
              <a:tabLst>
                <a:tab pos="2060575" algn="l"/>
              </a:tabLst>
            </a:pPr>
            <a:r>
              <a:rPr lang="en-US" sz="2400" dirty="0">
                <a:latin typeface="Gill Sans MT" panose="020B0502020104020203" pitchFamily="34" charset="0"/>
              </a:rPr>
              <a:t>	information obtained by an officer that results in a detention by the officer but</a:t>
            </a:r>
          </a:p>
          <a:p>
            <a:pPr marL="2060575" indent="-2060575">
              <a:buClr>
                <a:schemeClr val="accent2">
                  <a:lumMod val="75000"/>
                </a:schemeClr>
              </a:buClr>
              <a:buNone/>
              <a:tabLst>
                <a:tab pos="2060575" algn="l"/>
              </a:tabLst>
            </a:pPr>
            <a:r>
              <a:rPr lang="en-US" sz="2400" dirty="0">
                <a:latin typeface="Gill Sans MT" panose="020B0502020104020203" pitchFamily="34" charset="0"/>
              </a:rPr>
              <a:t>	was not initiated by the officer. It also includes activity based on a warrant,</a:t>
            </a:r>
          </a:p>
          <a:p>
            <a:pPr marL="2060575" indent="-2060575">
              <a:buClr>
                <a:schemeClr val="accent2">
                  <a:lumMod val="75000"/>
                </a:schemeClr>
              </a:buClr>
              <a:buNone/>
              <a:tabLst>
                <a:tab pos="2060575" algn="l"/>
              </a:tabLst>
            </a:pPr>
            <a:r>
              <a:rPr lang="en-US" sz="2400" dirty="0">
                <a:latin typeface="Gill Sans MT" panose="020B0502020104020203" pitchFamily="34" charset="0"/>
              </a:rPr>
              <a:t>	persons wanted for questioning or reported suspect/vehicle descriptions.</a:t>
            </a:r>
          </a:p>
          <a:p>
            <a:pPr marL="2060575" indent="-2060575">
              <a:buClr>
                <a:schemeClr val="accent2">
                  <a:lumMod val="75000"/>
                </a:schemeClr>
              </a:buClr>
              <a:buNone/>
              <a:tabLst>
                <a:tab pos="2060575" algn="l"/>
              </a:tabLst>
            </a:pPr>
            <a:endParaRPr lang="en-US" sz="2400" dirty="0">
              <a:latin typeface="Gill Sans MT" panose="020B0502020104020203" pitchFamily="34" charset="0"/>
            </a:endParaRPr>
          </a:p>
          <a:p>
            <a:pPr marL="2060575" indent="-2060575">
              <a:buClr>
                <a:schemeClr val="accent2">
                  <a:lumMod val="75000"/>
                </a:schemeClr>
              </a:buClr>
              <a:buNone/>
              <a:tabLst>
                <a:tab pos="2060575" algn="l"/>
              </a:tabLst>
            </a:pPr>
            <a:endParaRPr lang="en-US" sz="2400" dirty="0">
              <a:latin typeface="Gill Sans MT" panose="020B0502020104020203" pitchFamily="34" charset="0"/>
            </a:endParaRPr>
          </a:p>
          <a:p>
            <a:pPr marL="2060575" indent="-2060575" algn="ctr">
              <a:buClr>
                <a:schemeClr val="accent2">
                  <a:lumMod val="75000"/>
                </a:schemeClr>
              </a:buClr>
              <a:buNone/>
              <a:tabLst>
                <a:tab pos="2060575" algn="l"/>
              </a:tabLst>
            </a:pPr>
            <a:r>
              <a:rPr lang="en-US" sz="2000" dirty="0">
                <a:latin typeface="Gill Sans MT" panose="020B0502020104020203" pitchFamily="34" charset="0"/>
              </a:rPr>
              <a:t>SEE NEXT SLIDE FOR EXAMPLES</a:t>
            </a: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OFFICER-INITIATED TRAFFIC STOPS</a:t>
            </a:r>
            <a:endParaRPr lang="en-US" sz="2800"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102903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OFFICER-INITIATED TRAFFIC STOPS</a:t>
            </a:r>
            <a:endParaRPr lang="en-US" sz="2800" dirty="0">
              <a:solidFill>
                <a:schemeClr val="accent2">
                  <a:lumMod val="75000"/>
                </a:schemeClr>
              </a:solidFill>
              <a:latin typeface="Gill Sans MT" panose="020B05020201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83086842"/>
              </p:ext>
            </p:extLst>
          </p:nvPr>
        </p:nvGraphicFramePr>
        <p:xfrm>
          <a:off x="838200" y="1975104"/>
          <a:ext cx="10515600" cy="4001009"/>
        </p:xfrm>
        <a:graphic>
          <a:graphicData uri="http://schemas.openxmlformats.org/drawingml/2006/table">
            <a:tbl>
              <a:tblPr firstRow="1" bandRow="1">
                <a:tableStyleId>{85BE263C-DBD7-4A20-BB59-AAB30ACAA65A}</a:tableStyleId>
              </a:tblPr>
              <a:tblGrid>
                <a:gridCol w="7102644">
                  <a:extLst>
                    <a:ext uri="{9D8B030D-6E8A-4147-A177-3AD203B41FA5}">
                      <a16:colId xmlns:a16="http://schemas.microsoft.com/office/drawing/2014/main" val="2260645158"/>
                    </a:ext>
                  </a:extLst>
                </a:gridCol>
                <a:gridCol w="3412956">
                  <a:extLst>
                    <a:ext uri="{9D8B030D-6E8A-4147-A177-3AD203B41FA5}">
                      <a16:colId xmlns:a16="http://schemas.microsoft.com/office/drawing/2014/main" val="1525081526"/>
                    </a:ext>
                  </a:extLst>
                </a:gridCol>
              </a:tblGrid>
              <a:tr h="674535">
                <a:tc>
                  <a:txBody>
                    <a:bodyPr/>
                    <a:lstStyle/>
                    <a:p>
                      <a:pPr algn="ctr"/>
                      <a:r>
                        <a:rPr lang="en-US" sz="2400" dirty="0"/>
                        <a:t>SITUATION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REPORT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496886"/>
                  </a:ext>
                </a:extLst>
              </a:tr>
              <a:tr h="1663237">
                <a:tc>
                  <a:txBody>
                    <a:bodyPr/>
                    <a:lstStyle/>
                    <a:p>
                      <a:pPr algn="ctr">
                        <a:lnSpc>
                          <a:spcPct val="200000"/>
                        </a:lnSpc>
                      </a:pPr>
                      <a:r>
                        <a:rPr lang="en-US" sz="1900" b="1" dirty="0"/>
                        <a:t>A stop</a:t>
                      </a:r>
                      <a:r>
                        <a:rPr lang="en-US" sz="1900" b="1" baseline="0" dirty="0"/>
                        <a:t> based on an observed violation.</a:t>
                      </a:r>
                    </a:p>
                    <a:p>
                      <a:pPr algn="ctr">
                        <a:lnSpc>
                          <a:spcPct val="200000"/>
                        </a:lnSpc>
                      </a:pPr>
                      <a:r>
                        <a:rPr lang="en-US" sz="1900" i="1" baseline="0" dirty="0"/>
                        <a:t>I stopped a car for speeding in a school zone.</a:t>
                      </a:r>
                      <a:endParaRPr lang="en-US" sz="19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p>
                      <a:pPr algn="ctr"/>
                      <a:endParaRPr lang="en-US" sz="1900" dirty="0"/>
                    </a:p>
                    <a:p>
                      <a:pPr algn="ctr"/>
                      <a:r>
                        <a:rPr lang="en-US" sz="1900" dirty="0"/>
                        <a:t>Yes;</a:t>
                      </a:r>
                      <a:r>
                        <a:rPr lang="en-US" sz="1900" baseline="0" dirty="0"/>
                        <a:t> not a call for service</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678009"/>
                  </a:ext>
                </a:extLst>
              </a:tr>
              <a:tr h="1663237">
                <a:tc>
                  <a:txBody>
                    <a:bodyPr/>
                    <a:lstStyle/>
                    <a:p>
                      <a:pPr algn="ctr">
                        <a:lnSpc>
                          <a:spcPct val="200000"/>
                        </a:lnSpc>
                      </a:pPr>
                      <a:r>
                        <a:rPr lang="en-US" sz="1900" b="1" dirty="0"/>
                        <a:t>A stop based on reported information.</a:t>
                      </a:r>
                    </a:p>
                    <a:p>
                      <a:pPr marL="0" marR="0" lvl="0" indent="0" algn="ctr" defTabSz="914400" rtl="0" eaLnBrk="1" fontAlgn="auto" latinLnBrk="0" hangingPunct="1">
                        <a:lnSpc>
                          <a:spcPct val="200000"/>
                        </a:lnSpc>
                        <a:spcBef>
                          <a:spcPts val="0"/>
                        </a:spcBef>
                        <a:spcAft>
                          <a:spcPts val="0"/>
                        </a:spcAft>
                        <a:buClrTx/>
                        <a:buSzTx/>
                        <a:buFontTx/>
                        <a:buNone/>
                        <a:tabLst/>
                        <a:defRPr/>
                      </a:pPr>
                      <a:r>
                        <a:rPr lang="en-US" sz="1900" i="1" dirty="0"/>
                        <a:t>I stopped an SUV matching the description</a:t>
                      </a:r>
                      <a:r>
                        <a:rPr lang="en-US" sz="1900" i="1" baseline="0" dirty="0"/>
                        <a:t> of a vehicle reported stolen.</a:t>
                      </a:r>
                      <a:endParaRPr lang="en-US" sz="19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p>
                      <a:pPr algn="ctr"/>
                      <a:endParaRPr lang="en-US" sz="1900" dirty="0"/>
                    </a:p>
                    <a:p>
                      <a:pPr algn="ctr"/>
                      <a:r>
                        <a:rPr lang="en-US" sz="1900" dirty="0"/>
                        <a:t>No;</a:t>
                      </a:r>
                      <a:r>
                        <a:rPr lang="en-US" sz="1900" baseline="0" dirty="0"/>
                        <a:t> considered a call for service</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745605"/>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3809" y="2764659"/>
            <a:ext cx="813816" cy="8138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3809" y="4438618"/>
            <a:ext cx="813816" cy="813816"/>
          </a:xfrm>
          <a:prstGeom prst="rect">
            <a:avLst/>
          </a:prstGeom>
        </p:spPr>
      </p:pic>
    </p:spTree>
    <p:extLst>
      <p:ext uri="{BB962C8B-B14F-4D97-AF65-F5344CB8AC3E}">
        <p14:creationId xmlns:p14="http://schemas.microsoft.com/office/powerpoint/2010/main" val="3653751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4"/>
            <a:ext cx="10515599" cy="4538599"/>
          </a:xfrm>
        </p:spPr>
        <p:txBody>
          <a:bodyPr>
            <a:normAutofit/>
          </a:bodyPr>
          <a:lstStyle/>
          <a:p>
            <a:pPr marL="0" indent="0">
              <a:lnSpc>
                <a:spcPct val="100000"/>
              </a:lnSpc>
              <a:buClr>
                <a:schemeClr val="accent2">
                  <a:lumMod val="75000"/>
                </a:schemeClr>
              </a:buClr>
              <a:buNone/>
              <a:tabLst>
                <a:tab pos="2060575" algn="l"/>
              </a:tabLst>
            </a:pPr>
            <a:endParaRPr lang="en-US" sz="1200" dirty="0">
              <a:latin typeface="Gill Sans MT" panose="020B0502020104020203" pitchFamily="34" charset="0"/>
            </a:endParaRPr>
          </a:p>
          <a:p>
            <a:pPr marL="0" indent="0">
              <a:buClr>
                <a:schemeClr val="accent2">
                  <a:lumMod val="75000"/>
                </a:schemeClr>
              </a:buClr>
              <a:buNone/>
              <a:tabLst>
                <a:tab pos="2060575" algn="l"/>
              </a:tabLst>
            </a:pPr>
            <a:r>
              <a:rPr lang="en-US" sz="2400" b="1" dirty="0">
                <a:latin typeface="Gill Sans MT" panose="020B0502020104020203" pitchFamily="34" charset="0"/>
              </a:rPr>
              <a:t>Requirement:</a:t>
            </a:r>
            <a:r>
              <a:rPr lang="en-US" sz="2400" dirty="0">
                <a:latin typeface="Gill Sans MT" panose="020B0502020104020203" pitchFamily="34" charset="0"/>
              </a:rPr>
              <a:t>	Report all </a:t>
            </a:r>
            <a:r>
              <a:rPr lang="en-US" sz="2400" u="sng" dirty="0">
                <a:latin typeface="Gill Sans MT" panose="020B0502020104020203" pitchFamily="34" charset="0"/>
              </a:rPr>
              <a:t>officer-initiated</a:t>
            </a:r>
            <a:r>
              <a:rPr lang="en-US" sz="2400" dirty="0">
                <a:latin typeface="Gill Sans MT" panose="020B0502020104020203" pitchFamily="34" charset="0"/>
              </a:rPr>
              <a:t> pedestrian stops.</a:t>
            </a:r>
          </a:p>
          <a:p>
            <a:pPr marL="0" indent="0">
              <a:buClr>
                <a:schemeClr val="accent2">
                  <a:lumMod val="75000"/>
                </a:schemeClr>
              </a:buClr>
              <a:buNone/>
              <a:tabLst>
                <a:tab pos="1773238" algn="l"/>
              </a:tabLst>
            </a:pPr>
            <a:endParaRPr lang="en-US" sz="1200" dirty="0">
              <a:latin typeface="Gill Sans MT" panose="020B0502020104020203" pitchFamily="34" charset="0"/>
            </a:endParaRPr>
          </a:p>
          <a:p>
            <a:pPr marL="2060575" indent="-2060575">
              <a:buClr>
                <a:schemeClr val="accent2">
                  <a:lumMod val="75000"/>
                </a:schemeClr>
              </a:buClr>
              <a:buNone/>
              <a:tabLst>
                <a:tab pos="2060575" algn="l"/>
              </a:tabLst>
            </a:pPr>
            <a:r>
              <a:rPr lang="en-US" sz="2400" b="1" dirty="0">
                <a:latin typeface="Gill Sans MT" panose="020B0502020104020203" pitchFamily="34" charset="0"/>
              </a:rPr>
              <a:t>Definition:</a:t>
            </a:r>
            <a:r>
              <a:rPr lang="en-US" sz="2400" dirty="0">
                <a:latin typeface="Gill Sans MT" panose="020B0502020104020203" pitchFamily="34" charset="0"/>
              </a:rPr>
              <a:t>	The detention of a pedestrian, </a:t>
            </a:r>
            <a:r>
              <a:rPr lang="en-US" sz="2400" b="1" dirty="0">
                <a:solidFill>
                  <a:schemeClr val="accent4">
                    <a:lumMod val="50000"/>
                  </a:schemeClr>
                </a:solidFill>
                <a:latin typeface="Gill Sans MT" panose="020B0502020104020203" pitchFamily="34" charset="0"/>
              </a:rPr>
              <a:t>NOT</a:t>
            </a:r>
            <a:r>
              <a:rPr lang="en-US" sz="2400" dirty="0">
                <a:latin typeface="Gill Sans MT" panose="020B0502020104020203" pitchFamily="34" charset="0"/>
              </a:rPr>
              <a:t> associated with a call for service.</a:t>
            </a:r>
          </a:p>
          <a:p>
            <a:pPr marL="2060575" indent="-2060575">
              <a:buClr>
                <a:schemeClr val="accent2">
                  <a:lumMod val="75000"/>
                </a:schemeClr>
              </a:buClr>
              <a:buNone/>
              <a:tabLst>
                <a:tab pos="2060575" algn="l"/>
              </a:tabLst>
            </a:pPr>
            <a:endParaRPr lang="en-US" sz="1200" dirty="0">
              <a:latin typeface="Gill Sans MT" panose="020B0502020104020203" pitchFamily="34" charset="0"/>
            </a:endParaRPr>
          </a:p>
          <a:p>
            <a:pPr marL="2060575" indent="-2060575">
              <a:buClr>
                <a:schemeClr val="accent2">
                  <a:lumMod val="75000"/>
                </a:schemeClr>
              </a:buClr>
              <a:buNone/>
              <a:tabLst>
                <a:tab pos="2060575" algn="l"/>
              </a:tabLst>
            </a:pPr>
            <a:r>
              <a:rPr lang="en-US" sz="2400" b="1" dirty="0">
                <a:latin typeface="Gill Sans MT" panose="020B0502020104020203" pitchFamily="34" charset="0"/>
              </a:rPr>
              <a:t>Key Points:</a:t>
            </a:r>
            <a:r>
              <a:rPr lang="en-US" sz="2400" dirty="0">
                <a:latin typeface="Gill Sans MT" panose="020B0502020104020203" pitchFamily="34" charset="0"/>
              </a:rPr>
              <a:t>	Detentions for routine searches performed at the point of entry to or exit from a controlled area are NOT reported. </a:t>
            </a:r>
          </a:p>
          <a:p>
            <a:pPr marL="2060575" indent="-2060575">
              <a:buClr>
                <a:schemeClr val="accent2">
                  <a:lumMod val="75000"/>
                </a:schemeClr>
              </a:buClr>
              <a:buNone/>
              <a:tabLst>
                <a:tab pos="2060575" algn="l"/>
              </a:tabLst>
            </a:pPr>
            <a:endParaRPr lang="en-US" sz="2400" dirty="0">
              <a:latin typeface="Gill Sans MT" panose="020B0502020104020203" pitchFamily="34" charset="0"/>
            </a:endParaRPr>
          </a:p>
          <a:p>
            <a:pPr marL="2060575" indent="-2060575">
              <a:buClr>
                <a:schemeClr val="accent2">
                  <a:lumMod val="75000"/>
                </a:schemeClr>
              </a:buClr>
              <a:buNone/>
              <a:tabLst>
                <a:tab pos="2060575" algn="l"/>
              </a:tabLst>
            </a:pPr>
            <a:endParaRPr lang="en-US" sz="2400" dirty="0">
              <a:latin typeface="Gill Sans MT" panose="020B0502020104020203" pitchFamily="34" charset="0"/>
            </a:endParaRPr>
          </a:p>
          <a:p>
            <a:pPr marL="2060575" indent="-2060575" algn="ctr">
              <a:buClr>
                <a:schemeClr val="accent2">
                  <a:lumMod val="75000"/>
                </a:schemeClr>
              </a:buClr>
              <a:buNone/>
              <a:tabLst>
                <a:tab pos="2060575" algn="l"/>
              </a:tabLst>
            </a:pPr>
            <a:r>
              <a:rPr lang="en-US" sz="2000" dirty="0">
                <a:latin typeface="Gill Sans MT" panose="020B0502020104020203" pitchFamily="34" charset="0"/>
              </a:rPr>
              <a:t>SEE NEXT SLIDE FOR EXAMPLES</a:t>
            </a: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OFFICER-INITIATED PEDESTRIAN STOPS</a:t>
            </a:r>
            <a:endParaRPr lang="en-US" sz="2800"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251592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OFFICER-INITIATED PEDESTRIAN STOPS</a:t>
            </a:r>
            <a:endParaRPr lang="en-US" sz="2800" dirty="0">
              <a:solidFill>
                <a:schemeClr val="accent2">
                  <a:lumMod val="75000"/>
                </a:schemeClr>
              </a:solidFill>
              <a:latin typeface="Gill Sans MT" panose="020B05020201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77038759"/>
              </p:ext>
            </p:extLst>
          </p:nvPr>
        </p:nvGraphicFramePr>
        <p:xfrm>
          <a:off x="838200" y="1925879"/>
          <a:ext cx="10515600" cy="4738753"/>
        </p:xfrm>
        <a:graphic>
          <a:graphicData uri="http://schemas.openxmlformats.org/drawingml/2006/table">
            <a:tbl>
              <a:tblPr firstRow="1" bandRow="1">
                <a:tableStyleId>{85BE263C-DBD7-4A20-BB59-AAB30ACAA65A}</a:tableStyleId>
              </a:tblPr>
              <a:tblGrid>
                <a:gridCol w="7482842">
                  <a:extLst>
                    <a:ext uri="{9D8B030D-6E8A-4147-A177-3AD203B41FA5}">
                      <a16:colId xmlns:a16="http://schemas.microsoft.com/office/drawing/2014/main" val="2260645158"/>
                    </a:ext>
                  </a:extLst>
                </a:gridCol>
                <a:gridCol w="3032758">
                  <a:extLst>
                    <a:ext uri="{9D8B030D-6E8A-4147-A177-3AD203B41FA5}">
                      <a16:colId xmlns:a16="http://schemas.microsoft.com/office/drawing/2014/main" val="1525081526"/>
                    </a:ext>
                  </a:extLst>
                </a:gridCol>
              </a:tblGrid>
              <a:tr h="502943">
                <a:tc>
                  <a:txBody>
                    <a:bodyPr/>
                    <a:lstStyle/>
                    <a:p>
                      <a:pPr algn="ctr"/>
                      <a:r>
                        <a:rPr lang="en-US" sz="2400" dirty="0"/>
                        <a:t>SITUATION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REPORT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496886"/>
                  </a:ext>
                </a:extLst>
              </a:tr>
              <a:tr h="1240133">
                <a:tc>
                  <a:txBody>
                    <a:bodyPr/>
                    <a:lstStyle/>
                    <a:p>
                      <a:pPr indent="0" algn="ctr">
                        <a:lnSpc>
                          <a:spcPct val="100000"/>
                        </a:lnSpc>
                        <a:spcBef>
                          <a:spcPts val="0"/>
                        </a:spcBef>
                        <a:spcAft>
                          <a:spcPts val="0"/>
                        </a:spcAft>
                      </a:pPr>
                      <a:r>
                        <a:rPr lang="en-US" sz="1900" b="1" dirty="0"/>
                        <a:t>A self-initiated mere conversation or field interview</a:t>
                      </a:r>
                      <a:r>
                        <a:rPr lang="en-US" sz="1900" b="1" baseline="0" dirty="0"/>
                        <a:t>.</a:t>
                      </a:r>
                    </a:p>
                    <a:p>
                      <a:pPr indent="0" algn="ctr">
                        <a:lnSpc>
                          <a:spcPct val="100000"/>
                        </a:lnSpc>
                        <a:spcBef>
                          <a:spcPts val="0"/>
                        </a:spcBef>
                        <a:spcAft>
                          <a:spcPts val="0"/>
                        </a:spcAft>
                      </a:pPr>
                      <a:endParaRPr lang="en-US" sz="1900" b="1" i="1" baseline="0" dirty="0"/>
                    </a:p>
                    <a:p>
                      <a:pPr indent="0" algn="ctr">
                        <a:lnSpc>
                          <a:spcPct val="100000"/>
                        </a:lnSpc>
                        <a:spcBef>
                          <a:spcPts val="0"/>
                        </a:spcBef>
                        <a:spcAft>
                          <a:spcPts val="0"/>
                        </a:spcAft>
                      </a:pPr>
                      <a:r>
                        <a:rPr lang="en-US" sz="2000" i="1" dirty="0"/>
                        <a:t>I asked a woman walking on the sidewalk for information about a series of thefts in the area.</a:t>
                      </a:r>
                      <a:endParaRPr lang="en-US" sz="19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Bef>
                          <a:spcPts val="0"/>
                        </a:spcBef>
                        <a:spcAft>
                          <a:spcPts val="0"/>
                        </a:spcAft>
                      </a:pPr>
                      <a:endParaRPr lang="en-US" sz="1900" dirty="0"/>
                    </a:p>
                    <a:p>
                      <a:pPr indent="0" algn="ctr">
                        <a:lnSpc>
                          <a:spcPct val="100000"/>
                        </a:lnSpc>
                        <a:spcBef>
                          <a:spcPts val="0"/>
                        </a:spcBef>
                        <a:spcAft>
                          <a:spcPts val="0"/>
                        </a:spcAft>
                      </a:pPr>
                      <a:endParaRPr lang="en-US" sz="1900" dirty="0"/>
                    </a:p>
                    <a:p>
                      <a:pPr indent="0" algn="ctr">
                        <a:lnSpc>
                          <a:spcPct val="100000"/>
                        </a:lnSpc>
                        <a:spcBef>
                          <a:spcPts val="0"/>
                        </a:spcBef>
                        <a:spcAft>
                          <a:spcPts val="0"/>
                        </a:spcAft>
                      </a:pPr>
                      <a:r>
                        <a:rPr lang="en-US" sz="1900" dirty="0"/>
                        <a:t>No;</a:t>
                      </a:r>
                      <a:r>
                        <a:rPr lang="en-US" sz="1900" baseline="0" dirty="0"/>
                        <a:t> not detained</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678009"/>
                  </a:ext>
                </a:extLst>
              </a:tr>
              <a:tr h="1426153">
                <a:tc>
                  <a:txBody>
                    <a:bodyPr/>
                    <a:lstStyle/>
                    <a:p>
                      <a:pPr indent="0" algn="ctr">
                        <a:lnSpc>
                          <a:spcPct val="100000"/>
                        </a:lnSpc>
                        <a:spcBef>
                          <a:spcPts val="0"/>
                        </a:spcBef>
                        <a:spcAft>
                          <a:spcPts val="0"/>
                        </a:spcAft>
                      </a:pPr>
                      <a:r>
                        <a:rPr lang="en-US" sz="1900" b="1" dirty="0"/>
                        <a:t>A self-initiated</a:t>
                      </a:r>
                      <a:r>
                        <a:rPr lang="en-US" sz="1900" b="1" baseline="0" dirty="0"/>
                        <a:t> detention due to unlawful activity,</a:t>
                      </a:r>
                    </a:p>
                    <a:p>
                      <a:pPr indent="0" algn="ctr">
                        <a:lnSpc>
                          <a:spcPct val="100000"/>
                        </a:lnSpc>
                        <a:spcBef>
                          <a:spcPts val="0"/>
                        </a:spcBef>
                        <a:spcAft>
                          <a:spcPts val="0"/>
                        </a:spcAft>
                      </a:pPr>
                      <a:r>
                        <a:rPr lang="en-US" sz="1900" b="1" baseline="0" dirty="0"/>
                        <a:t>or a reasonable suspicion of such</a:t>
                      </a:r>
                      <a:r>
                        <a:rPr lang="en-US" sz="1900" b="1" dirty="0"/>
                        <a:t>.</a:t>
                      </a:r>
                    </a:p>
                    <a:p>
                      <a:pPr indent="0" algn="ctr">
                        <a:lnSpc>
                          <a:spcPct val="100000"/>
                        </a:lnSpc>
                        <a:spcBef>
                          <a:spcPts val="0"/>
                        </a:spcBef>
                        <a:spcAft>
                          <a:spcPts val="0"/>
                        </a:spcAft>
                      </a:pPr>
                      <a:endParaRPr lang="en-US" sz="19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i="1" dirty="0"/>
                        <a:t>I detained a man I observed</a:t>
                      </a:r>
                      <a:r>
                        <a:rPr lang="en-US" sz="1900" i="1" baseline="0" dirty="0"/>
                        <a:t> damaging public property.</a:t>
                      </a:r>
                      <a:endParaRPr lang="en-US" sz="19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Bef>
                          <a:spcPts val="0"/>
                        </a:spcBef>
                        <a:spcAft>
                          <a:spcPts val="0"/>
                        </a:spcAft>
                      </a:pPr>
                      <a:endParaRPr lang="en-US" sz="1900" dirty="0"/>
                    </a:p>
                    <a:p>
                      <a:pPr indent="0" algn="ctr">
                        <a:lnSpc>
                          <a:spcPct val="100000"/>
                        </a:lnSpc>
                        <a:spcBef>
                          <a:spcPts val="0"/>
                        </a:spcBef>
                        <a:spcAft>
                          <a:spcPts val="0"/>
                        </a:spcAft>
                      </a:pPr>
                      <a:endParaRPr lang="en-US" sz="1900" dirty="0"/>
                    </a:p>
                    <a:p>
                      <a:pPr indent="0" algn="ctr">
                        <a:lnSpc>
                          <a:spcPct val="100000"/>
                        </a:lnSpc>
                        <a:spcBef>
                          <a:spcPts val="0"/>
                        </a:spcBef>
                        <a:spcAft>
                          <a:spcPts val="0"/>
                        </a:spcAft>
                      </a:pPr>
                      <a:r>
                        <a:rPr lang="en-US" sz="1900" dirty="0"/>
                        <a:t>Yes;</a:t>
                      </a:r>
                      <a:r>
                        <a:rPr lang="en-US" sz="1900" baseline="0" dirty="0"/>
                        <a:t> detained, no call for service</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745605"/>
                  </a:ext>
                </a:extLst>
              </a:tr>
              <a:tr h="15294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i="0" dirty="0"/>
                        <a:t>A</a:t>
                      </a:r>
                      <a:r>
                        <a:rPr lang="en-US" sz="1900" b="1" i="0" baseline="0" dirty="0"/>
                        <a:t> self-initiated detention based on reported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b="1" i="0"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i="1" baseline="0" dirty="0"/>
                        <a:t>I detained a woman I recognized as having a warrant.</a:t>
                      </a:r>
                      <a:endParaRPr lang="en-US" sz="19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Bef>
                          <a:spcPts val="0"/>
                        </a:spcBef>
                        <a:spcAft>
                          <a:spcPts val="0"/>
                        </a:spcAft>
                      </a:pPr>
                      <a:endParaRPr lang="en-US" sz="1900" dirty="0"/>
                    </a:p>
                    <a:p>
                      <a:pPr indent="0" algn="ctr">
                        <a:lnSpc>
                          <a:spcPct val="100000"/>
                        </a:lnSpc>
                        <a:spcBef>
                          <a:spcPts val="0"/>
                        </a:spcBef>
                        <a:spcAft>
                          <a:spcPts val="0"/>
                        </a:spcAft>
                      </a:pPr>
                      <a:endParaRPr lang="en-US" sz="1900" dirty="0"/>
                    </a:p>
                    <a:p>
                      <a:pPr indent="0" algn="ctr">
                        <a:lnSpc>
                          <a:spcPct val="100000"/>
                        </a:lnSpc>
                        <a:spcBef>
                          <a:spcPts val="0"/>
                        </a:spcBef>
                        <a:spcAft>
                          <a:spcPts val="0"/>
                        </a:spcAft>
                      </a:pPr>
                      <a:r>
                        <a:rPr lang="en-US" sz="1900" dirty="0"/>
                        <a:t>No;</a:t>
                      </a:r>
                      <a:r>
                        <a:rPr lang="en-US" sz="1900" baseline="0" dirty="0"/>
                        <a:t> detained, but associated with a call for service</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8897294"/>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2179" y="3719744"/>
            <a:ext cx="758952" cy="7589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2179" y="2470190"/>
            <a:ext cx="758952" cy="7589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2179" y="5161675"/>
            <a:ext cx="758952" cy="758952"/>
          </a:xfrm>
          <a:prstGeom prst="rect">
            <a:avLst/>
          </a:prstGeom>
        </p:spPr>
      </p:pic>
    </p:spTree>
    <p:extLst>
      <p:ext uri="{BB962C8B-B14F-4D97-AF65-F5344CB8AC3E}">
        <p14:creationId xmlns:p14="http://schemas.microsoft.com/office/powerpoint/2010/main" val="330866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36135"/>
            <a:ext cx="6687207" cy="4844296"/>
          </a:xfrm>
        </p:spPr>
        <p:txBody>
          <a:bodyPr>
            <a:normAutofit fontScale="92500" lnSpcReduction="20000"/>
          </a:bodyPr>
          <a:lstStyle/>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Accurate location data can often help evaluate the relationships between stop rates or post-stop outcomes with calls for service, accident rates, crime rates, and/or traffic patterns.</a:t>
            </a:r>
          </a:p>
          <a:p>
            <a:pPr>
              <a:buClr>
                <a:schemeClr val="accent2">
                  <a:lumMod val="75000"/>
                </a:schemeClr>
              </a:buClr>
            </a:pPr>
            <a:endParaRPr lang="en-US" sz="1200" dirty="0">
              <a:latin typeface="Gill Sans MT" panose="020B0502020104020203" pitchFamily="34" charset="0"/>
            </a:endParaRPr>
          </a:p>
          <a:p>
            <a:pPr>
              <a:buClr>
                <a:schemeClr val="accent2">
                  <a:lumMod val="75000"/>
                </a:schemeClr>
              </a:buClr>
            </a:pPr>
            <a:r>
              <a:rPr lang="en-US" sz="2400" dirty="0">
                <a:latin typeface="Gill Sans MT" panose="020B0502020104020203" pitchFamily="34" charset="0"/>
              </a:rPr>
              <a:t>When possible, X-Y coordinates are preferred</a:t>
            </a:r>
          </a:p>
          <a:p>
            <a:pPr lvl="1">
              <a:buClr>
                <a:schemeClr val="accent2">
                  <a:lumMod val="75000"/>
                </a:schemeClr>
              </a:buClr>
            </a:pPr>
            <a:r>
              <a:rPr lang="en-US" sz="1800" dirty="0">
                <a:solidFill>
                  <a:schemeClr val="accent4"/>
                </a:solidFill>
              </a:rPr>
              <a:t>Do not use this option if you have moved a significant distance from the stop location to enter the information for the STOP program.</a:t>
            </a:r>
            <a:r>
              <a:rPr lang="en-US" sz="1200" dirty="0"/>
              <a:t> </a:t>
            </a:r>
            <a:endParaRPr lang="en-US" sz="1600" dirty="0">
              <a:latin typeface="Gill Sans MT" panose="020B0502020104020203" pitchFamily="34" charset="0"/>
            </a:endParaRPr>
          </a:p>
          <a:p>
            <a:pPr>
              <a:buClr>
                <a:schemeClr val="accent2">
                  <a:lumMod val="75000"/>
                </a:schemeClr>
              </a:buClr>
            </a:pPr>
            <a:endParaRPr lang="en-US" sz="2000" dirty="0">
              <a:latin typeface="Gill Sans MT" panose="020B0502020104020203" pitchFamily="34" charset="0"/>
            </a:endParaRPr>
          </a:p>
          <a:p>
            <a:pPr>
              <a:buClr>
                <a:schemeClr val="accent2">
                  <a:lumMod val="75000"/>
                </a:schemeClr>
              </a:buClr>
            </a:pPr>
            <a:endParaRPr lang="en-US" sz="2000" dirty="0">
              <a:latin typeface="Gill Sans MT" panose="020B0502020104020203" pitchFamily="34" charset="0"/>
            </a:endParaRPr>
          </a:p>
          <a:p>
            <a:pPr>
              <a:buClr>
                <a:schemeClr val="accent2">
                  <a:lumMod val="75000"/>
                </a:schemeClr>
              </a:buClr>
            </a:pPr>
            <a:endParaRPr lang="en-US" sz="2000" dirty="0">
              <a:latin typeface="Gill Sans MT" panose="020B0502020104020203" pitchFamily="34" charset="0"/>
            </a:endParaRPr>
          </a:p>
          <a:p>
            <a:pPr marL="0" indent="0">
              <a:buClr>
                <a:schemeClr val="accent2">
                  <a:lumMod val="75000"/>
                </a:schemeClr>
              </a:buClr>
              <a:buNone/>
            </a:pPr>
            <a:endParaRPr lang="en-US" sz="4800" dirty="0">
              <a:latin typeface="Gill Sans MT" panose="020B0502020104020203" pitchFamily="34" charset="0"/>
            </a:endParaRPr>
          </a:p>
          <a:p>
            <a:pPr marL="0" indent="0" algn="ctr">
              <a:buClr>
                <a:schemeClr val="accent2">
                  <a:lumMod val="75000"/>
                </a:schemeClr>
              </a:buClr>
              <a:buNone/>
            </a:pPr>
            <a:r>
              <a:rPr lang="en-US" sz="2000" dirty="0">
                <a:latin typeface="Gill Sans MT" panose="020B0502020104020203" pitchFamily="34" charset="0"/>
              </a:rPr>
              <a:t>NOTE:  In the STOP App, click “Get Location”</a:t>
            </a:r>
          </a:p>
        </p:txBody>
      </p:sp>
      <p:sp>
        <p:nvSpPr>
          <p:cNvPr id="5" name="Title 1"/>
          <p:cNvSpPr txBox="1">
            <a:spLocks noGrp="1"/>
          </p:cNvSpPr>
          <p:nvPr>
            <p:ph type="title"/>
          </p:nvPr>
        </p:nvSpPr>
        <p:spPr>
          <a:prstGeom prst="rect">
            <a:avLst/>
          </a:prstGeom>
          <a:solidFill>
            <a:schemeClr val="tx1"/>
          </a:solid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2800" dirty="0">
                <a:solidFill>
                  <a:schemeClr val="bg1"/>
                </a:solidFill>
                <a:latin typeface="Gill Sans MT" panose="020B0502020104020203" pitchFamily="34" charset="0"/>
              </a:rPr>
              <a:t>OREGON STOP PROGRAM</a:t>
            </a:r>
            <a:br>
              <a:rPr lang="en-US" sz="2800" dirty="0">
                <a:latin typeface="Gill Sans MT" panose="020B0502020104020203" pitchFamily="34" charset="0"/>
              </a:rPr>
            </a:br>
            <a:r>
              <a:rPr lang="en-US" sz="2000" dirty="0">
                <a:solidFill>
                  <a:schemeClr val="accent2">
                    <a:lumMod val="75000"/>
                  </a:schemeClr>
                </a:solidFill>
                <a:latin typeface="Gill Sans MT" panose="020B0502020104020203" pitchFamily="34" charset="0"/>
              </a:rPr>
              <a:t>LOCATION DATA</a:t>
            </a:r>
            <a:endParaRPr lang="en-US" sz="2800" dirty="0">
              <a:solidFill>
                <a:schemeClr val="accent2">
                  <a:lumMod val="75000"/>
                </a:schemeClr>
              </a:solidFill>
              <a:latin typeface="Gill Sans MT" panose="020B0502020104020203"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085"/>
          <a:stretch/>
        </p:blipFill>
        <p:spPr>
          <a:xfrm>
            <a:off x="7744968" y="1834111"/>
            <a:ext cx="3608833" cy="4846320"/>
          </a:xfrm>
          <a:prstGeom prst="rect">
            <a:avLst/>
          </a:prstGeom>
        </p:spPr>
      </p:pic>
      <p:cxnSp>
        <p:nvCxnSpPr>
          <p:cNvPr id="8" name="Straight Arrow Connector 7"/>
          <p:cNvCxnSpPr/>
          <p:nvPr/>
        </p:nvCxnSpPr>
        <p:spPr>
          <a:xfrm>
            <a:off x="6600286" y="6473952"/>
            <a:ext cx="2949098" cy="27958"/>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843241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0000"/>
      </a:dk2>
      <a:lt2>
        <a:srgbClr val="E7E6E6"/>
      </a:lt2>
      <a:accent1>
        <a:srgbClr val="DCE0DF"/>
      </a:accent1>
      <a:accent2>
        <a:srgbClr val="00BDEF"/>
      </a:accent2>
      <a:accent3>
        <a:srgbClr val="A5A5A5"/>
      </a:accent3>
      <a:accent4>
        <a:srgbClr val="FE0000"/>
      </a:accent4>
      <a:accent5>
        <a:srgbClr val="4472C4"/>
      </a:accent5>
      <a:accent6>
        <a:srgbClr val="FFFFFF"/>
      </a:accent6>
      <a:hlink>
        <a:srgbClr val="00BDEF"/>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D428A63B4D754C9178B68BE65100B7" ma:contentTypeVersion="2" ma:contentTypeDescription="Create a new document." ma:contentTypeScope="" ma:versionID="5a9cb4d818dfad9fd0d36b8ee1a704e0">
  <xsd:schema xmlns:xsd="http://www.w3.org/2001/XMLSchema" xmlns:xs="http://www.w3.org/2001/XMLSchema" xmlns:p="http://schemas.microsoft.com/office/2006/metadata/properties" xmlns:ns1="http://schemas.microsoft.com/sharepoint/v3" xmlns:ns2="a634f0e4-b34e-4749-af93-5f1a30557b54" targetNamespace="http://schemas.microsoft.com/office/2006/metadata/properties" ma:root="true" ma:fieldsID="bfe754c57848bd16d46fe50ced65f889" ns1:_="" ns2:_="">
    <xsd:import namespace="http://schemas.microsoft.com/sharepoint/v3"/>
    <xsd:import namespace="a634f0e4-b34e-4749-af93-5f1a30557b5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34f0e4-b34e-4749-af93-5f1a30557b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CB41619-F8D2-43CF-B7ED-0ED5836C3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34f0e4-b34e-4749-af93-5f1a30557b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4438FC-578E-4E10-928A-58074642087E}">
  <ds:schemaRefs>
    <ds:schemaRef ds:uri="http://schemas.microsoft.com/sharepoint/v3/contenttype/forms"/>
  </ds:schemaRefs>
</ds:datastoreItem>
</file>

<file path=customXml/itemProps3.xml><?xml version="1.0" encoding="utf-8"?>
<ds:datastoreItem xmlns:ds="http://schemas.openxmlformats.org/officeDocument/2006/customXml" ds:itemID="{461FD0B2-EA74-473D-B37E-993CD6A2DE36}">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4570</TotalTime>
  <Words>2707</Words>
  <Application>Microsoft Office PowerPoint</Application>
  <PresentationFormat>Widescreen</PresentationFormat>
  <Paragraphs>296</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Gill Sans MT</vt:lpstr>
      <vt:lpstr>Office Theme</vt:lpstr>
      <vt:lpstr>STATE OF OREGON  STATISTICAL TRANSPARENCY OF POLICING (STOP) </vt:lpstr>
      <vt:lpstr>OREGON STOP PROGRAM OVERVIEW</vt:lpstr>
      <vt:lpstr>OREGON STOP PROGRAM PRESENTATION OBJECTIVES</vt:lpstr>
      <vt:lpstr>OREGON STOP PROGRAM SUPPLEMENTAL MATERIALS</vt:lpstr>
      <vt:lpstr>OREGON STOP PROGRAM OFFICER-INITIATED TRAFFIC STOPS</vt:lpstr>
      <vt:lpstr>OREGON STOP PROGRAM OFFICER-INITIATED TRAFFIC STOPS</vt:lpstr>
      <vt:lpstr>OREGON STOP PROGRAM OFFICER-INITIATED PEDESTRIAN STOPS</vt:lpstr>
      <vt:lpstr>OREGON STOP PROGRAM OFFICER-INITIATED PEDESTRIAN STOPS</vt:lpstr>
      <vt:lpstr>OREGON STOP PROGRAM LOCATION DATA</vt:lpstr>
      <vt:lpstr>OREGON STOP PROGRAM LOCATION DATA</vt:lpstr>
      <vt:lpstr>OREGON STOP PROGRAM RACE, GENDER AND AGE</vt:lpstr>
      <vt:lpstr>OREGON STOP PROGRAM RACE, GENDER AND AGE</vt:lpstr>
      <vt:lpstr>OREGON STOP PROGRAM RACE, GENDER AND AGE</vt:lpstr>
      <vt:lpstr>OREGON STOP PROGRAM REASON FOR THE STOP</vt:lpstr>
      <vt:lpstr>OREGON STOP PROGRAM REASON FOR THE STOP</vt:lpstr>
      <vt:lpstr>OREGON STOP PROGRAM DISPOSITION OF THE STOP</vt:lpstr>
      <vt:lpstr>OREGON STOP PROGRAM DISPOSITION OF THE STOP</vt:lpstr>
      <vt:lpstr>OREGON STOP PROGRAM SEARCHES</vt:lpstr>
      <vt:lpstr>OREGON STOP PROGRAM FACTS ABOUT DATA ANALYSIS</vt:lpstr>
      <vt:lpstr>OREGON STOP PROGRAM FACTS ABOUT DATA ANALYSIS</vt:lpstr>
      <vt:lpstr>PowerPoint Presentation</vt:lpstr>
    </vt:vector>
  </TitlesOfParts>
  <Company>State of Oregon - 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LIPPOLD Krystal M * CJC</dc:creator>
  <cp:lastModifiedBy>REXFORD-BOREN Annie * DPSST</cp:lastModifiedBy>
  <cp:revision>149</cp:revision>
  <dcterms:created xsi:type="dcterms:W3CDTF">2019-04-08T20:33:05Z</dcterms:created>
  <dcterms:modified xsi:type="dcterms:W3CDTF">2023-10-20T18:36:53Z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0x01010089D428A63B4D754C9178B68BE65100B7</vt:lpwstr>
  </property>
  <property fmtid="{D5CDD505-2E9C-101B-9397-08002B2CF9AE}" pid="3" name="MSIP_Label_09b73270-2993-4076-be47-9c78f42a1e84_Enabled">
    <vt:lpwstr>true</vt:lpwstr>
  </property>
  <property fmtid="{D5CDD505-2E9C-101B-9397-08002B2CF9AE}" pid="4" name="MSIP_Label_09b73270-2993-4076-be47-9c78f42a1e84_SetDate">
    <vt:lpwstr>2023-10-20T18:34:21Z</vt:lpwstr>
  </property>
  <property fmtid="{D5CDD505-2E9C-101B-9397-08002B2CF9AE}" pid="5" name="MSIP_Label_09b73270-2993-4076-be47-9c78f42a1e84_Method">
    <vt:lpwstr>Privileged</vt:lpwstr>
  </property>
  <property fmtid="{D5CDD505-2E9C-101B-9397-08002B2CF9AE}" pid="6" name="MSIP_Label_09b73270-2993-4076-be47-9c78f42a1e84_Name">
    <vt:lpwstr>Level 1 - Published (Items)</vt:lpwstr>
  </property>
  <property fmtid="{D5CDD505-2E9C-101B-9397-08002B2CF9AE}" pid="7" name="MSIP_Label_09b73270-2993-4076-be47-9c78f42a1e84_SiteId">
    <vt:lpwstr>aa3f6932-fa7c-47b4-a0ce-a598cad161cf</vt:lpwstr>
  </property>
  <property fmtid="{D5CDD505-2E9C-101B-9397-08002B2CF9AE}" pid="8" name="MSIP_Label_09b73270-2993-4076-be47-9c78f42a1e84_ActionId">
    <vt:lpwstr>47ea5efc-fc69-4a9d-b34c-524e1d459f92</vt:lpwstr>
  </property>
  <property fmtid="{D5CDD505-2E9C-101B-9397-08002B2CF9AE}" pid="9" name="MSIP_Label_09b73270-2993-4076-be47-9c78f42a1e84_ContentBits">
    <vt:lpwstr>0</vt:lpwstr>
  </property>
  <property fmtid="{D5CDD505-2E9C-101B-9397-08002B2CF9AE}" pid="10" name="ArticulateGUID">
    <vt:lpwstr>3DACE85F-4A76-4AFD-B0C7-C4A2EEC7B7EE</vt:lpwstr>
  </property>
  <property fmtid="{D5CDD505-2E9C-101B-9397-08002B2CF9AE}" pid="11" name="ArticulatePath">
    <vt:lpwstr>https://stateoforegon-my.sharepoint.com/personal/annie_rexford-boren_dpsst_oregon_gov/Documents/Desktop/STOP_Officer_Briefing_011321 (1)</vt:lpwstr>
  </property>
</Properties>
</file>