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9" r:id="rId4"/>
    <p:sldId id="260" r:id="rId5"/>
    <p:sldId id="261" r:id="rId6"/>
    <p:sldId id="262" r:id="rId7"/>
    <p:sldId id="274"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Proxima Nova" panose="020B0604020202020204" charset="0"/>
      <p:regular r:id="rId25"/>
      <p:bold r:id="rId26"/>
      <p:italic r:id="rId27"/>
      <p:boldItalic r:id="rId28"/>
    </p:embeddedFont>
  </p:embeddedFontLst>
  <p:custDataLst>
    <p:tags r:id="rId2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06" autoAdjust="0"/>
  </p:normalViewPr>
  <p:slideViewPr>
    <p:cSldViewPr>
      <p:cViewPr varScale="1">
        <p:scale>
          <a:sx n="126" d="100"/>
          <a:sy n="126" d="100"/>
        </p:scale>
        <p:origin x="202" y="9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12904261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171450" lvl="0" indent="-171450">
              <a:spcBef>
                <a:spcPts val="0"/>
              </a:spcBef>
              <a:buFont typeface="Arial" panose="020B0604020202020204" pitchFamily="34" charset="0"/>
              <a:buChar char="•"/>
            </a:pPr>
            <a:r>
              <a:rPr lang="en-US" dirty="0"/>
              <a:t>Introductory</a:t>
            </a:r>
            <a:r>
              <a:rPr lang="en-US" baseline="0" dirty="0"/>
              <a:t> statements</a:t>
            </a:r>
          </a:p>
          <a:p>
            <a:pPr marL="171450" lvl="0" indent="-171450">
              <a:spcBef>
                <a:spcPts val="0"/>
              </a:spcBef>
              <a:buFont typeface="Arial" panose="020B0604020202020204" pitchFamily="34" charset="0"/>
              <a:buChar char="•"/>
            </a:pPr>
            <a:endParaRPr lang="en-US" baseline="0" dirty="0"/>
          </a:p>
          <a:p>
            <a:pPr marL="171450" lvl="0" indent="-171450">
              <a:spcBef>
                <a:spcPts val="0"/>
              </a:spcBef>
              <a:buFont typeface="Arial" panose="020B0604020202020204" pitchFamily="34" charset="0"/>
              <a:buChar char="•"/>
            </a:pPr>
            <a:r>
              <a:rPr lang="en-US" baseline="0" dirty="0"/>
              <a:t>Q: How many agencies have already began or built a social media strategy?</a:t>
            </a:r>
          </a:p>
          <a:p>
            <a:pPr marL="171450" lvl="0" indent="-171450">
              <a:spcBef>
                <a:spcPts val="0"/>
              </a:spcBef>
              <a:buFont typeface="Arial" panose="020B0604020202020204" pitchFamily="34" charset="0"/>
              <a:buChar char="•"/>
            </a:pPr>
            <a:endParaRPr lang="en-US" baseline="0" dirty="0"/>
          </a:p>
          <a:p>
            <a:pPr marL="171450" lvl="0" indent="-171450">
              <a:spcBef>
                <a:spcPts val="0"/>
              </a:spcBef>
              <a:buFont typeface="Arial" panose="020B0604020202020204" pitchFamily="34" charset="0"/>
              <a:buChar char="•"/>
            </a:pPr>
            <a:r>
              <a:rPr lang="en-US" baseline="0" dirty="0"/>
              <a:t>Q (Follow-up): What sites social media sites are you already using?</a:t>
            </a:r>
            <a:endParaRPr dirty="0"/>
          </a:p>
        </p:txBody>
      </p:sp>
    </p:spTree>
    <p:extLst>
      <p:ext uri="{BB962C8B-B14F-4D97-AF65-F5344CB8AC3E}">
        <p14:creationId xmlns:p14="http://schemas.microsoft.com/office/powerpoint/2010/main" val="2422769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171450" lvl="0" indent="-171450">
              <a:spcBef>
                <a:spcPts val="0"/>
              </a:spcBef>
              <a:buFont typeface="Arial" panose="020B0604020202020204" pitchFamily="34" charset="0"/>
              <a:buChar char="•"/>
            </a:pPr>
            <a:r>
              <a:rPr lang="en-US" dirty="0"/>
              <a:t>LinkedIn</a:t>
            </a:r>
            <a:r>
              <a:rPr lang="en-US" baseline="0" dirty="0"/>
              <a:t> is a huge benefit because it specifically targets a more professional audience and you can search for people based on industry.</a:t>
            </a:r>
          </a:p>
          <a:p>
            <a:pPr marL="171450" lvl="0" indent="-171450">
              <a:spcBef>
                <a:spcPts val="0"/>
              </a:spcBef>
              <a:buFont typeface="Arial" panose="020B0604020202020204" pitchFamily="34" charset="0"/>
              <a:buChar char="•"/>
            </a:pPr>
            <a:endParaRPr lang="en-US" baseline="0" dirty="0"/>
          </a:p>
          <a:p>
            <a:pPr marL="171450" lvl="0" indent="-171450">
              <a:spcBef>
                <a:spcPts val="0"/>
              </a:spcBef>
              <a:buFont typeface="Arial" panose="020B0604020202020204" pitchFamily="34" charset="0"/>
              <a:buChar char="•"/>
            </a:pPr>
            <a:r>
              <a:rPr lang="en-US" baseline="0" dirty="0"/>
              <a:t>It is basically an online resume</a:t>
            </a:r>
          </a:p>
          <a:p>
            <a:pPr marL="171450" lvl="0" indent="-171450">
              <a:spcBef>
                <a:spcPts val="0"/>
              </a:spcBef>
              <a:buFont typeface="Arial" panose="020B0604020202020204" pitchFamily="34" charset="0"/>
              <a:buChar char="•"/>
            </a:pPr>
            <a:endParaRPr lang="en-US" baseline="0" dirty="0"/>
          </a:p>
          <a:p>
            <a:pPr marL="171450" lvl="0" indent="-171450">
              <a:spcBef>
                <a:spcPts val="0"/>
              </a:spcBef>
              <a:buFont typeface="Arial" panose="020B0604020202020204" pitchFamily="34" charset="0"/>
              <a:buChar char="•"/>
            </a:pPr>
            <a:r>
              <a:rPr lang="en-US" baseline="0" dirty="0"/>
              <a:t>This site is great for directly contacted potential candidates, but it can be difficult to engage LinkedIn users on the company page</a:t>
            </a:r>
          </a:p>
          <a:p>
            <a:pPr marL="171450" lvl="0" indent="-171450">
              <a:spcBef>
                <a:spcPts val="0"/>
              </a:spcBef>
              <a:buFont typeface="Arial" panose="020B0604020202020204" pitchFamily="34" charset="0"/>
              <a:buChar char="•"/>
            </a:pPr>
            <a:endParaRPr lang="en-US" baseline="0" dirty="0"/>
          </a:p>
          <a:p>
            <a:pPr marL="171450" lvl="0" indent="-171450">
              <a:spcBef>
                <a:spcPts val="0"/>
              </a:spcBef>
              <a:buFont typeface="Arial" panose="020B0604020202020204" pitchFamily="34" charset="0"/>
              <a:buChar char="•"/>
            </a:pPr>
            <a:r>
              <a:rPr lang="en-US" baseline="0" dirty="0"/>
              <a:t>In order to have higher engagement, it is recommended that you post once per day on LinkedIn, but since the updates are usually longer content, it can be difficult to build ahead of time to maintain that posting frequency</a:t>
            </a:r>
          </a:p>
          <a:p>
            <a:pPr marL="171450" lvl="0" indent="-171450">
              <a:spcBef>
                <a:spcPts val="0"/>
              </a:spcBef>
              <a:buFont typeface="Arial" panose="020B0604020202020204" pitchFamily="34" charset="0"/>
              <a:buChar char="•"/>
            </a:pPr>
            <a:endParaRPr lang="en-US" baseline="0" dirty="0"/>
          </a:p>
          <a:p>
            <a:pPr marL="171450" lvl="0" indent="-171450">
              <a:spcBef>
                <a:spcPts val="0"/>
              </a:spcBef>
              <a:buFont typeface="Arial" panose="020B0604020202020204" pitchFamily="34" charset="0"/>
              <a:buChar char="•"/>
            </a:pPr>
            <a:r>
              <a:rPr lang="en-US" baseline="0" dirty="0"/>
              <a:t>You can join groups and follow different field interests to make connections with people who may be interested in working for you.</a:t>
            </a:r>
            <a:endParaRPr dirty="0"/>
          </a:p>
        </p:txBody>
      </p:sp>
    </p:spTree>
    <p:extLst>
      <p:ext uri="{BB962C8B-B14F-4D97-AF65-F5344CB8AC3E}">
        <p14:creationId xmlns:p14="http://schemas.microsoft.com/office/powerpoint/2010/main" val="3672950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63267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171450" lvl="0" indent="-171450" rtl="0">
              <a:spcBef>
                <a:spcPts val="0"/>
              </a:spcBef>
              <a:buFont typeface="Arial" panose="020B0604020202020204" pitchFamily="34" charset="0"/>
              <a:buChar char="•"/>
            </a:pPr>
            <a:r>
              <a:rPr lang="en-US" dirty="0"/>
              <a:t>Twitter is a great resource because you</a:t>
            </a:r>
            <a:r>
              <a:rPr lang="en-US" baseline="0" dirty="0"/>
              <a:t> can easily share your </a:t>
            </a:r>
            <a:r>
              <a:rPr lang="en-US" baseline="0" dirty="0" err="1"/>
              <a:t>Youtube</a:t>
            </a:r>
            <a:r>
              <a:rPr lang="en-US" baseline="0" dirty="0"/>
              <a:t> videos across your social media profiles and on your website. As a social media site itself, there is very little interaction except comments and likes on your video</a:t>
            </a:r>
          </a:p>
          <a:p>
            <a:pPr marL="171450" lvl="0" indent="-171450" rtl="0">
              <a:spcBef>
                <a:spcPts val="0"/>
              </a:spcBef>
              <a:buFont typeface="Arial" panose="020B0604020202020204" pitchFamily="34" charset="0"/>
              <a:buChar char="•"/>
            </a:pPr>
            <a:endParaRPr lang="en-US" baseline="0" dirty="0"/>
          </a:p>
          <a:p>
            <a:pPr marL="171450" lvl="0" indent="-171450" rtl="0">
              <a:spcBef>
                <a:spcPts val="0"/>
              </a:spcBef>
              <a:buFont typeface="Arial" panose="020B0604020202020204" pitchFamily="34" charset="0"/>
              <a:buChar char="•"/>
            </a:pPr>
            <a:r>
              <a:rPr lang="en-US" baseline="0" dirty="0"/>
              <a:t>Social media users will respond to photos and videos more than articles and written text, so posting videos on </a:t>
            </a:r>
            <a:r>
              <a:rPr lang="en-US" baseline="0" dirty="0" err="1"/>
              <a:t>Youtube</a:t>
            </a:r>
            <a:r>
              <a:rPr lang="en-US" baseline="0" dirty="0"/>
              <a:t> is a great way to drive engagement. </a:t>
            </a:r>
          </a:p>
          <a:p>
            <a:pPr marL="171450" lvl="0" indent="-171450" rtl="0">
              <a:spcBef>
                <a:spcPts val="0"/>
              </a:spcBef>
              <a:buFont typeface="Arial" panose="020B0604020202020204" pitchFamily="34" charset="0"/>
              <a:buChar char="•"/>
            </a:pPr>
            <a:endParaRPr lang="en-US" baseline="0" dirty="0"/>
          </a:p>
          <a:p>
            <a:pPr marL="171450" lvl="0" indent="-171450" rtl="0">
              <a:spcBef>
                <a:spcPts val="0"/>
              </a:spcBef>
              <a:buFont typeface="Arial" panose="020B0604020202020204" pitchFamily="34" charset="0"/>
              <a:buChar char="•"/>
            </a:pPr>
            <a:r>
              <a:rPr lang="en-US" baseline="0" dirty="0"/>
              <a:t>You can also gain traction on </a:t>
            </a:r>
            <a:r>
              <a:rPr lang="en-US" baseline="0" dirty="0" err="1"/>
              <a:t>Youtube</a:t>
            </a:r>
            <a:r>
              <a:rPr lang="en-US" baseline="0" dirty="0"/>
              <a:t> because if someone watches a video on your channel, they are directed to your channel where they can watch more of your content</a:t>
            </a:r>
          </a:p>
          <a:p>
            <a:pPr marL="171450" lvl="0" indent="-171450" rtl="0">
              <a:spcBef>
                <a:spcPts val="0"/>
              </a:spcBef>
              <a:buFont typeface="Arial" panose="020B0604020202020204" pitchFamily="34" charset="0"/>
              <a:buChar char="•"/>
            </a:pPr>
            <a:endParaRPr lang="en-US" baseline="0" dirty="0"/>
          </a:p>
          <a:p>
            <a:pPr marL="171450" lvl="0" indent="-171450" rtl="0">
              <a:spcBef>
                <a:spcPts val="0"/>
              </a:spcBef>
              <a:buFont typeface="Arial" panose="020B0604020202020204" pitchFamily="34" charset="0"/>
              <a:buChar char="•"/>
            </a:pPr>
            <a:r>
              <a:rPr lang="en-US" baseline="0" dirty="0"/>
              <a:t>The downside to </a:t>
            </a:r>
            <a:r>
              <a:rPr lang="en-US" baseline="0" dirty="0" err="1"/>
              <a:t>Youtube</a:t>
            </a:r>
            <a:r>
              <a:rPr lang="en-US" baseline="0" dirty="0"/>
              <a:t> is that it requires technology and resources to produce professional looking videos</a:t>
            </a:r>
            <a:endParaRPr dirty="0"/>
          </a:p>
        </p:txBody>
      </p:sp>
    </p:spTree>
    <p:extLst>
      <p:ext uri="{BB962C8B-B14F-4D97-AF65-F5344CB8AC3E}">
        <p14:creationId xmlns:p14="http://schemas.microsoft.com/office/powerpoint/2010/main" val="2120222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97469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171450" lvl="0" indent="-171450" rtl="0">
              <a:spcBef>
                <a:spcPts val="0"/>
              </a:spcBef>
              <a:buFont typeface="Arial" panose="020B0604020202020204" pitchFamily="34" charset="0"/>
              <a:buChar char="•"/>
            </a:pPr>
            <a:r>
              <a:rPr lang="en-US" dirty="0"/>
              <a:t>Facebook</a:t>
            </a:r>
            <a:r>
              <a:rPr lang="en-US" baseline="0" dirty="0"/>
              <a:t> is the most widely used social media site, and those who use it engage with content more than any other site</a:t>
            </a:r>
          </a:p>
          <a:p>
            <a:pPr marL="171450" lvl="0" indent="-171450" rtl="0">
              <a:spcBef>
                <a:spcPts val="0"/>
              </a:spcBef>
              <a:buFont typeface="Arial" panose="020B0604020202020204" pitchFamily="34" charset="0"/>
              <a:buChar char="•"/>
            </a:pPr>
            <a:endParaRPr lang="en-US" baseline="0" dirty="0"/>
          </a:p>
          <a:p>
            <a:pPr marL="171450" lvl="0" indent="-171450" rtl="0">
              <a:spcBef>
                <a:spcPts val="0"/>
              </a:spcBef>
              <a:buFont typeface="Arial" panose="020B0604020202020204" pitchFamily="34" charset="0"/>
              <a:buChar char="•"/>
            </a:pPr>
            <a:r>
              <a:rPr lang="en-US" baseline="0" dirty="0"/>
              <a:t>Although it is more of a personal network, it can be great place to highlight agency updates and share personal stories</a:t>
            </a:r>
          </a:p>
          <a:p>
            <a:pPr marL="171450" lvl="0" indent="-171450" rtl="0">
              <a:spcBef>
                <a:spcPts val="0"/>
              </a:spcBef>
              <a:buFont typeface="Arial" panose="020B0604020202020204" pitchFamily="34" charset="0"/>
              <a:buChar char="•"/>
            </a:pPr>
            <a:endParaRPr lang="en-US" baseline="0" dirty="0"/>
          </a:p>
          <a:p>
            <a:pPr marL="171450" lvl="0" indent="-171450" rtl="0">
              <a:spcBef>
                <a:spcPts val="0"/>
              </a:spcBef>
              <a:buFont typeface="Arial" panose="020B0604020202020204" pitchFamily="34" charset="0"/>
              <a:buChar char="•"/>
            </a:pPr>
            <a:r>
              <a:rPr lang="en-US" baseline="0" dirty="0"/>
              <a:t>Facebook users can easily share content and/or open jobs with their friends that may be interested</a:t>
            </a:r>
          </a:p>
        </p:txBody>
      </p:sp>
    </p:spTree>
    <p:extLst>
      <p:ext uri="{BB962C8B-B14F-4D97-AF65-F5344CB8AC3E}">
        <p14:creationId xmlns:p14="http://schemas.microsoft.com/office/powerpoint/2010/main" val="124701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51371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171450" lvl="0" indent="-171450">
              <a:spcBef>
                <a:spcPts val="0"/>
              </a:spcBef>
              <a:buFont typeface="Arial" panose="020B0604020202020204" pitchFamily="34" charset="0"/>
              <a:buChar char="•"/>
            </a:pPr>
            <a:r>
              <a:rPr lang="en-US" dirty="0"/>
              <a:t>Start</a:t>
            </a:r>
            <a:r>
              <a:rPr lang="en-US" baseline="0" dirty="0"/>
              <a:t> small: it is recommended that you begin with one social media site and work on leveraging it to build a high quality profile, rather than pursue several strategies and not have the time to frequently engage</a:t>
            </a:r>
          </a:p>
          <a:p>
            <a:pPr marL="171450" lvl="0" indent="-171450">
              <a:spcBef>
                <a:spcPts val="0"/>
              </a:spcBef>
              <a:buFont typeface="Arial" panose="020B0604020202020204" pitchFamily="34" charset="0"/>
              <a:buChar char="•"/>
            </a:pPr>
            <a:endParaRPr lang="en-US" baseline="0" dirty="0"/>
          </a:p>
          <a:p>
            <a:pPr marL="171450" lvl="0" indent="-171450">
              <a:spcBef>
                <a:spcPts val="0"/>
              </a:spcBef>
              <a:buFont typeface="Arial" panose="020B0604020202020204" pitchFamily="34" charset="0"/>
              <a:buChar char="•"/>
            </a:pPr>
            <a:r>
              <a:rPr lang="en-US" baseline="0" dirty="0"/>
              <a:t>Once you decide what kind of strategy to pursue, it is important to determine how often you plan to post and who will post. There are tools that allow you to schedule updates ahead of time so you can spend a few hours every week digging in and producing content and then maintain in shorter periods of time throughout the week by sharing content and connecting</a:t>
            </a:r>
          </a:p>
          <a:p>
            <a:pPr marL="171450" lvl="0" indent="-171450">
              <a:spcBef>
                <a:spcPts val="0"/>
              </a:spcBef>
              <a:buFont typeface="Arial" panose="020B0604020202020204" pitchFamily="34" charset="0"/>
              <a:buChar char="•"/>
            </a:pPr>
            <a:endParaRPr lang="en-US" baseline="0" dirty="0"/>
          </a:p>
          <a:p>
            <a:pPr marL="171450" lvl="0" indent="-171450">
              <a:spcBef>
                <a:spcPts val="0"/>
              </a:spcBef>
              <a:buFont typeface="Arial" panose="020B0604020202020204" pitchFamily="34" charset="0"/>
              <a:buChar char="•"/>
            </a:pPr>
            <a:r>
              <a:rPr lang="en-US" baseline="0" dirty="0"/>
              <a:t>Posting about events is a great way to drive people to go to the event or show social media users what your agency is involved with or has to offer</a:t>
            </a:r>
          </a:p>
          <a:p>
            <a:pPr marL="171450" lvl="0" indent="-171450">
              <a:spcBef>
                <a:spcPts val="0"/>
              </a:spcBef>
              <a:buFont typeface="Arial" panose="020B0604020202020204" pitchFamily="34" charset="0"/>
              <a:buChar char="•"/>
            </a:pPr>
            <a:endParaRPr lang="en-US" baseline="0" dirty="0"/>
          </a:p>
          <a:p>
            <a:pPr marL="171450" lvl="0" indent="-171450">
              <a:spcBef>
                <a:spcPts val="0"/>
              </a:spcBef>
              <a:buFont typeface="Arial" panose="020B0604020202020204" pitchFamily="34" charset="0"/>
              <a:buChar char="•"/>
            </a:pPr>
            <a:r>
              <a:rPr lang="en-US" baseline="0" dirty="0"/>
              <a:t>Creating a social media calendar makes it easier for different members of your team to collaborate on projects and plan campaigns for events in advance</a:t>
            </a:r>
          </a:p>
          <a:p>
            <a:pPr marL="171450" lvl="0" indent="-171450">
              <a:spcBef>
                <a:spcPts val="0"/>
              </a:spcBef>
              <a:buFont typeface="Arial" panose="020B0604020202020204" pitchFamily="34" charset="0"/>
              <a:buChar char="•"/>
            </a:pPr>
            <a:endParaRPr lang="en-US" baseline="0" dirty="0"/>
          </a:p>
          <a:p>
            <a:pPr marL="171450" lvl="0" indent="-171450">
              <a:spcBef>
                <a:spcPts val="0"/>
              </a:spcBef>
              <a:buFont typeface="Arial" panose="020B0604020202020204" pitchFamily="34" charset="0"/>
              <a:buChar char="•"/>
            </a:pPr>
            <a:r>
              <a:rPr lang="en-US" baseline="0" dirty="0"/>
              <a:t>If you produce your content ahead of time </a:t>
            </a:r>
            <a:r>
              <a:rPr lang="en-US" baseline="0"/>
              <a:t>it will take a</a:t>
            </a:r>
            <a:endParaRPr/>
          </a:p>
        </p:txBody>
      </p:sp>
    </p:spTree>
    <p:extLst>
      <p:ext uri="{BB962C8B-B14F-4D97-AF65-F5344CB8AC3E}">
        <p14:creationId xmlns:p14="http://schemas.microsoft.com/office/powerpoint/2010/main" val="1160565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7-8</a:t>
            </a:r>
            <a:r>
              <a:rPr lang="en-US" baseline="0" dirty="0"/>
              <a:t> minutes</a:t>
            </a:r>
          </a:p>
          <a:p>
            <a:pPr lvl="0">
              <a:spcBef>
                <a:spcPts val="0"/>
              </a:spcBef>
              <a:buNone/>
            </a:pPr>
            <a:endParaRPr dirty="0"/>
          </a:p>
        </p:txBody>
      </p:sp>
    </p:spTree>
    <p:extLst>
      <p:ext uri="{BB962C8B-B14F-4D97-AF65-F5344CB8AC3E}">
        <p14:creationId xmlns:p14="http://schemas.microsoft.com/office/powerpoint/2010/main" val="2035432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buFont typeface="+mj-lt"/>
              <a:buAutoNum type="arabicPeriod"/>
            </a:pPr>
            <a:r>
              <a:rPr lang="en" b="1" dirty="0"/>
              <a:t>Open avenue for information: </a:t>
            </a:r>
            <a:r>
              <a:rPr lang="en" dirty="0"/>
              <a:t>Share and access useful content, promote events, news and updates, helpful articles and videos, etc. It is more than a just a job board. Both an employer and a job seeker can benefit from the information shared.</a:t>
            </a:r>
          </a:p>
          <a:p>
            <a:pPr marL="457200" lvl="0" indent="-228600" rtl="0">
              <a:spcBef>
                <a:spcPts val="0"/>
              </a:spcBef>
              <a:buAutoNum type="arabicPeriod"/>
            </a:pPr>
            <a:endParaRPr lang="en" dirty="0"/>
          </a:p>
          <a:p>
            <a:pPr marL="457200" lvl="0" indent="-228600" rtl="0">
              <a:spcBef>
                <a:spcPts val="0"/>
              </a:spcBef>
              <a:buAutoNum type="arabicPeriod"/>
            </a:pPr>
            <a:r>
              <a:rPr lang="en" b="1" dirty="0"/>
              <a:t>Easily adaptable: </a:t>
            </a:r>
            <a:r>
              <a:rPr lang="en" dirty="0"/>
              <a:t>You are never locked in to your strategy- there is plenty of room for trying new content and stategies, i.e. you can try posting at different times of day, post different kinds of articles, and target different kinds of people. </a:t>
            </a:r>
          </a:p>
          <a:p>
            <a:pPr marL="457200" lvl="0" indent="-228600" rtl="0">
              <a:spcBef>
                <a:spcPts val="0"/>
              </a:spcBef>
              <a:buAutoNum type="arabicPeriod"/>
            </a:pPr>
            <a:endParaRPr lang="en" dirty="0"/>
          </a:p>
          <a:p>
            <a:pPr marL="457200" lvl="0" indent="-228600" rtl="0">
              <a:spcBef>
                <a:spcPts val="0"/>
              </a:spcBef>
              <a:buAutoNum type="arabicPeriod"/>
            </a:pPr>
            <a:r>
              <a:rPr lang="en" b="1" dirty="0"/>
              <a:t>Influences personal connection: </a:t>
            </a:r>
            <a:r>
              <a:rPr lang="en" dirty="0"/>
              <a:t>It is more than the transactional flow of a job board. Sharing in conversations via social media gives an interested job seeker a deeper look into your work culture, and gives the recruiter a better look at what a job seeker brings to the table</a:t>
            </a:r>
          </a:p>
          <a:p>
            <a:pPr marL="457200" lvl="0" indent="-228600" rtl="0">
              <a:spcBef>
                <a:spcPts val="0"/>
              </a:spcBef>
              <a:buAutoNum type="arabicPeriod"/>
            </a:pPr>
            <a:endParaRPr lang="en" dirty="0"/>
          </a:p>
          <a:p>
            <a:pPr marL="457200" lvl="0" indent="-228600" rtl="0">
              <a:spcBef>
                <a:spcPts val="0"/>
              </a:spcBef>
              <a:buAutoNum type="arabicPeriod"/>
            </a:pPr>
            <a:r>
              <a:rPr lang="en" b="1" dirty="0"/>
              <a:t>Accesses target audiences: </a:t>
            </a:r>
            <a:r>
              <a:rPr lang="en" dirty="0"/>
              <a:t>It is easy to find people, accounts, and organizations that may fit the needs of your agency, i.e. if you are looking for more IT professionals to become interested in your agency, you can search key words to find the accounts of people who may be experienced in that profession.</a:t>
            </a:r>
          </a:p>
          <a:p>
            <a:pPr marL="457200" lvl="0" indent="-228600" rtl="0">
              <a:spcBef>
                <a:spcPts val="0"/>
              </a:spcBef>
              <a:buAutoNum type="arabicPeriod"/>
            </a:pPr>
            <a:endParaRPr lang="en" dirty="0"/>
          </a:p>
          <a:p>
            <a:pPr marL="457200" lvl="0" indent="-228600">
              <a:spcBef>
                <a:spcPts val="0"/>
              </a:spcBef>
              <a:buAutoNum type="arabicPeriod"/>
            </a:pPr>
            <a:r>
              <a:rPr lang="en" b="1" dirty="0"/>
              <a:t>Builds an agency brand: </a:t>
            </a:r>
            <a:r>
              <a:rPr lang="en" b="0" dirty="0"/>
              <a:t>It</a:t>
            </a:r>
            <a:r>
              <a:rPr lang="en" b="0" baseline="0" dirty="0"/>
              <a:t> </a:t>
            </a:r>
            <a:r>
              <a:rPr lang="en" dirty="0"/>
              <a:t>not only creates an interest in your agency at</a:t>
            </a:r>
            <a:r>
              <a:rPr lang="en" baseline="0" dirty="0"/>
              <a:t> the moment</a:t>
            </a:r>
            <a:r>
              <a:rPr lang="en" dirty="0"/>
              <a:t>, it builds a pipeline for down the road. Even people who are not currently searching for a job will either consider working for you right then, or keep you in mind down the road if they are ever searching for a job. It creates a long term awareness about the possibilities available at your agency. It builds a deeper,</a:t>
            </a:r>
            <a:r>
              <a:rPr lang="en" baseline="0" dirty="0"/>
              <a:t> more insightful perception of your agency outside of just being “state government”. It showcases the culture and mission, rather than just MQ’s, salaries, and benefits</a:t>
            </a:r>
          </a:p>
          <a:p>
            <a:pPr marL="228600" lvl="0" indent="0">
              <a:spcBef>
                <a:spcPts val="0"/>
              </a:spcBef>
              <a:buNone/>
            </a:pPr>
            <a:r>
              <a:rPr lang="en" dirty="0"/>
              <a:t>6. Free: leveraging content</a:t>
            </a:r>
            <a:r>
              <a:rPr lang="en" baseline="0" dirty="0"/>
              <a:t> and investing time</a:t>
            </a:r>
            <a:endParaRPr lang="en" dirty="0"/>
          </a:p>
        </p:txBody>
      </p:sp>
    </p:spTree>
    <p:extLst>
      <p:ext uri="{BB962C8B-B14F-4D97-AF65-F5344CB8AC3E}">
        <p14:creationId xmlns:p14="http://schemas.microsoft.com/office/powerpoint/2010/main" val="3765467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b="1" dirty="0"/>
              <a:t>Getting</a:t>
            </a:r>
            <a:r>
              <a:rPr lang="en-US" b="1" baseline="0" dirty="0"/>
              <a:t> Buy-In: </a:t>
            </a:r>
            <a:r>
              <a:rPr lang="en-US" baseline="0" dirty="0"/>
              <a:t>Starting the conversation about the effectiveness of using social media and how the strategy will be rolled out</a:t>
            </a:r>
          </a:p>
          <a:p>
            <a:pPr lvl="0">
              <a:spcBef>
                <a:spcPts val="0"/>
              </a:spcBef>
              <a:buNone/>
            </a:pPr>
            <a:endParaRPr lang="en-US" baseline="0" dirty="0"/>
          </a:p>
          <a:p>
            <a:pPr lvl="0">
              <a:spcBef>
                <a:spcPts val="0"/>
              </a:spcBef>
              <a:buNone/>
            </a:pPr>
            <a:r>
              <a:rPr lang="en-US" b="1" baseline="0" dirty="0"/>
              <a:t>Building Your Plan: </a:t>
            </a:r>
            <a:r>
              <a:rPr lang="en-US" baseline="0" dirty="0"/>
              <a:t>Building a meaningful and sustainable plan for committing to a social media strategy long term</a:t>
            </a:r>
          </a:p>
          <a:p>
            <a:pPr lvl="0">
              <a:spcBef>
                <a:spcPts val="0"/>
              </a:spcBef>
              <a:buNone/>
            </a:pPr>
            <a:endParaRPr lang="en-US" baseline="0" dirty="0"/>
          </a:p>
          <a:p>
            <a:pPr lvl="0">
              <a:spcBef>
                <a:spcPts val="0"/>
              </a:spcBef>
              <a:buNone/>
            </a:pPr>
            <a:r>
              <a:rPr lang="en-US" b="1" baseline="0" dirty="0"/>
              <a:t>Maintaining Momentum: </a:t>
            </a:r>
            <a:r>
              <a:rPr lang="en-US" baseline="0" dirty="0"/>
              <a:t>Strategizing how the work will get done and what daily, weekly, and monthly steps need to take place for the plan to become a core recruiting avenue</a:t>
            </a:r>
            <a:endParaRPr dirty="0"/>
          </a:p>
        </p:txBody>
      </p:sp>
    </p:spTree>
    <p:extLst>
      <p:ext uri="{BB962C8B-B14F-4D97-AF65-F5344CB8AC3E}">
        <p14:creationId xmlns:p14="http://schemas.microsoft.com/office/powerpoint/2010/main" val="1100967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25221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buFont typeface="Arial" panose="020B0604020202020204" pitchFamily="34" charset="0"/>
              <a:buChar char="•"/>
            </a:pPr>
            <a:r>
              <a:rPr lang="en" dirty="0"/>
              <a:t>This must be a much larger strategic conversation than just deciding to utilize</a:t>
            </a:r>
            <a:r>
              <a:rPr lang="en" baseline="0" dirty="0"/>
              <a:t> social media for recruiting. </a:t>
            </a:r>
            <a:r>
              <a:rPr lang="en-US" baseline="0" dirty="0"/>
              <a:t>T</a:t>
            </a:r>
            <a:r>
              <a:rPr lang="en" baseline="0" dirty="0"/>
              <a:t>his conversation will be differ</a:t>
            </a:r>
            <a:r>
              <a:rPr lang="en-US" baseline="0" dirty="0"/>
              <a:t>e</a:t>
            </a:r>
            <a:r>
              <a:rPr lang="en" baseline="0" dirty="0"/>
              <a:t>nt for every agency.</a:t>
            </a:r>
          </a:p>
          <a:p>
            <a:pPr marL="228600" lvl="0" indent="0" rtl="0">
              <a:spcBef>
                <a:spcPts val="0"/>
              </a:spcBef>
              <a:buFont typeface="Arial" panose="020B0604020202020204" pitchFamily="34" charset="0"/>
              <a:buNone/>
            </a:pPr>
            <a:endParaRPr lang="en" dirty="0"/>
          </a:p>
          <a:p>
            <a:pPr marL="457200" lvl="0" indent="-228600" rtl="0">
              <a:spcBef>
                <a:spcPts val="0"/>
              </a:spcBef>
              <a:buFont typeface="Arial" panose="020B0604020202020204" pitchFamily="34" charset="0"/>
              <a:buChar char="•"/>
            </a:pPr>
            <a:r>
              <a:rPr lang="en" dirty="0"/>
              <a:t>The first conversation must be a</a:t>
            </a:r>
            <a:r>
              <a:rPr lang="en" b="1" dirty="0"/>
              <a:t> team </a:t>
            </a:r>
            <a:r>
              <a:rPr lang="en" dirty="0"/>
              <a:t>conversation about what your goals for social media are, and how the responsibility will be divided and resources used to implement your strategy</a:t>
            </a:r>
          </a:p>
          <a:p>
            <a:pPr marL="457200" lvl="0" indent="-228600" rtl="0">
              <a:spcBef>
                <a:spcPts val="0"/>
              </a:spcBef>
              <a:buFont typeface="Arial" panose="020B0604020202020204" pitchFamily="34" charset="0"/>
              <a:buChar char="•"/>
            </a:pPr>
            <a:endParaRPr lang="en" dirty="0"/>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 baseline="0" dirty="0"/>
              <a:t>Gaining approval from </a:t>
            </a:r>
            <a:r>
              <a:rPr lang="en" b="1" baseline="0" dirty="0"/>
              <a:t>executive management</a:t>
            </a:r>
            <a:r>
              <a:rPr lang="en" baseline="0" dirty="0"/>
              <a:t> and promoting social media as an effective recruitment tool. Using data to demonstrate the cost vs. benefit. </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 baseline="0" dirty="0"/>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 baseline="0" dirty="0"/>
              <a:t>Determine what units may already have social media, and whether your accounts will be for the entire agency, or specific to your unit. </a:t>
            </a:r>
            <a:r>
              <a:rPr lang="en-US" baseline="0" dirty="0"/>
              <a:t>I</a:t>
            </a:r>
            <a:r>
              <a:rPr lang="en" baseline="0" dirty="0"/>
              <a:t>f it is an agency-wide social media strategy, you must determine how other units will fit into the bigger picture.</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 baseline="0" dirty="0"/>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 baseline="0" dirty="0"/>
              <a:t>Making sure </a:t>
            </a:r>
            <a:r>
              <a:rPr lang="en" b="1" baseline="0" dirty="0"/>
              <a:t>Communications</a:t>
            </a:r>
            <a:r>
              <a:rPr lang="en" baseline="0" dirty="0"/>
              <a:t> is on board and adhering to any policies they have for agency communications via social media.</a:t>
            </a:r>
            <a:endParaRPr lang="en" dirty="0"/>
          </a:p>
          <a:p>
            <a:pPr marL="228600" lvl="0" indent="0" rtl="0">
              <a:spcBef>
                <a:spcPts val="0"/>
              </a:spcBef>
              <a:buFont typeface="Arial" panose="020B0604020202020204" pitchFamily="34" charset="0"/>
              <a:buNone/>
            </a:pPr>
            <a:endParaRPr lang="en" dirty="0"/>
          </a:p>
          <a:p>
            <a:pPr marL="457200" lvl="0" indent="-228600">
              <a:spcBef>
                <a:spcPts val="0"/>
              </a:spcBef>
              <a:buFont typeface="Arial" panose="020B0604020202020204" pitchFamily="34" charset="0"/>
              <a:buChar char="•"/>
            </a:pPr>
            <a:r>
              <a:rPr lang="en" dirty="0"/>
              <a:t>You also need to</a:t>
            </a:r>
            <a:r>
              <a:rPr lang="en" baseline="0" dirty="0"/>
              <a:t> partner with </a:t>
            </a:r>
            <a:r>
              <a:rPr lang="en" b="1" baseline="0" dirty="0"/>
              <a:t>IT</a:t>
            </a:r>
            <a:r>
              <a:rPr lang="en" baseline="0" dirty="0"/>
              <a:t> to determine what resources they can get you connected with</a:t>
            </a:r>
            <a:endParaRPr lang="en" dirty="0"/>
          </a:p>
        </p:txBody>
      </p:sp>
    </p:spTree>
    <p:extLst>
      <p:ext uri="{BB962C8B-B14F-4D97-AF65-F5344CB8AC3E}">
        <p14:creationId xmlns:p14="http://schemas.microsoft.com/office/powerpoint/2010/main" val="3263134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51221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buFont typeface="Arial" panose="020B0604020202020204" pitchFamily="34" charset="0"/>
              <a:buChar char="•"/>
            </a:pPr>
            <a:r>
              <a:rPr lang="en" b="1" dirty="0"/>
              <a:t>What</a:t>
            </a:r>
            <a:r>
              <a:rPr lang="en" b="1" baseline="0" dirty="0"/>
              <a:t> are our goals? </a:t>
            </a:r>
            <a:r>
              <a:rPr lang="en" baseline="0" dirty="0"/>
              <a:t>You must determine what kind of audience you want to target, what news and updates you want to share, and how you will measure if your strategy is being implemented effectively.</a:t>
            </a:r>
          </a:p>
          <a:p>
            <a:pPr marL="457200" lvl="0" indent="-228600" rtl="0">
              <a:spcBef>
                <a:spcPts val="0"/>
              </a:spcBef>
              <a:buFont typeface="Arial" panose="020B0604020202020204" pitchFamily="34" charset="0"/>
              <a:buChar char="•"/>
            </a:pPr>
            <a:endParaRPr lang="en" baseline="0" dirty="0"/>
          </a:p>
          <a:p>
            <a:pPr marL="457200" lvl="0" indent="-228600" rtl="0">
              <a:spcBef>
                <a:spcPts val="0"/>
              </a:spcBef>
              <a:buFont typeface="Arial" panose="020B0604020202020204" pitchFamily="34" charset="0"/>
              <a:buChar char="•"/>
            </a:pPr>
            <a:r>
              <a:rPr lang="en" b="1" baseline="0" dirty="0"/>
              <a:t>How much time do we have to commit? </a:t>
            </a:r>
            <a:r>
              <a:rPr lang="en" baseline="0" dirty="0"/>
              <a:t>You must assess the workload of you and your team to determine how the workload can be divided and builT into your responsibilities. You have to take into consideration daily postings, content production, and data collection.</a:t>
            </a:r>
          </a:p>
          <a:p>
            <a:pPr marL="457200" lvl="0" indent="-228600" rtl="0">
              <a:spcBef>
                <a:spcPts val="0"/>
              </a:spcBef>
              <a:buFont typeface="Arial" panose="020B0604020202020204" pitchFamily="34" charset="0"/>
              <a:buChar char="•"/>
            </a:pPr>
            <a:endParaRPr lang="en" baseline="0" dirty="0"/>
          </a:p>
          <a:p>
            <a:pPr marL="457200" lvl="0" indent="-228600" rtl="0">
              <a:spcBef>
                <a:spcPts val="0"/>
              </a:spcBef>
              <a:buFont typeface="Arial" panose="020B0604020202020204" pitchFamily="34" charset="0"/>
              <a:buChar char="•"/>
            </a:pPr>
            <a:r>
              <a:rPr lang="en-US" b="1" dirty="0"/>
              <a:t>What</a:t>
            </a:r>
            <a:r>
              <a:rPr lang="en" b="1" baseline="0" dirty="0"/>
              <a:t> kinds of content can we produce? </a:t>
            </a:r>
            <a:r>
              <a:rPr lang="en" baseline="0" dirty="0"/>
              <a:t>Do you go to many events, have good blogging material, or have the resources to make videos? </a:t>
            </a:r>
            <a:r>
              <a:rPr lang="en-US" baseline="0" dirty="0"/>
              <a:t>T</a:t>
            </a:r>
            <a:r>
              <a:rPr lang="en" baseline="0" dirty="0"/>
              <a:t>hese will be key factors in selecting what types of social media networks to pursue.</a:t>
            </a:r>
          </a:p>
          <a:p>
            <a:pPr marL="457200" lvl="0" indent="-228600" rtl="0">
              <a:spcBef>
                <a:spcPts val="0"/>
              </a:spcBef>
              <a:buFont typeface="Arial" panose="020B0604020202020204" pitchFamily="34" charset="0"/>
              <a:buChar char="•"/>
            </a:pPr>
            <a:endParaRPr lang="en" baseline="0" dirty="0"/>
          </a:p>
          <a:p>
            <a:pPr marL="457200" lvl="0" indent="-228600" rtl="0">
              <a:spcBef>
                <a:spcPts val="0"/>
              </a:spcBef>
              <a:buFont typeface="Arial" panose="020B0604020202020204" pitchFamily="34" charset="0"/>
              <a:buChar char="•"/>
            </a:pPr>
            <a:r>
              <a:rPr lang="en" baseline="0" dirty="0"/>
              <a:t>What resources do we have available? If you plan to make videos, you will need to determine what types of software and equipment you need. If you post live from events or use photos, you have to determine whether you will bring a laptop or use social media from a phone or tablet.</a:t>
            </a:r>
            <a:endParaRPr lang="en" dirty="0"/>
          </a:p>
        </p:txBody>
      </p:sp>
    </p:spTree>
    <p:extLst>
      <p:ext uri="{BB962C8B-B14F-4D97-AF65-F5344CB8AC3E}">
        <p14:creationId xmlns:p14="http://schemas.microsoft.com/office/powerpoint/2010/main" val="1373183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buFont typeface="Arial" panose="020B0604020202020204" pitchFamily="34" charset="0"/>
              <a:buChar char="•"/>
            </a:pPr>
            <a:r>
              <a:rPr lang="en" dirty="0"/>
              <a:t>Twitter is easy to maintain in the sense that the content is short, 140 character updates as opposed to full blog posts.</a:t>
            </a:r>
          </a:p>
          <a:p>
            <a:pPr marL="457200" lvl="0" indent="-228600" rtl="0">
              <a:spcBef>
                <a:spcPts val="0"/>
              </a:spcBef>
              <a:buFont typeface="Arial" panose="020B0604020202020204" pitchFamily="34" charset="0"/>
              <a:buChar char="•"/>
            </a:pPr>
            <a:endParaRPr lang="en" dirty="0"/>
          </a:p>
          <a:p>
            <a:pPr marL="457200" lvl="0" indent="-228600" rtl="0">
              <a:spcBef>
                <a:spcPts val="0"/>
              </a:spcBef>
              <a:buFont typeface="Arial" panose="020B0604020202020204" pitchFamily="34" charset="0"/>
              <a:buChar char="•"/>
            </a:pPr>
            <a:r>
              <a:rPr lang="en" dirty="0"/>
              <a:t>In order to gain the highest engagement you should be posting at least once per day. </a:t>
            </a:r>
          </a:p>
          <a:p>
            <a:pPr marL="457200" lvl="0" indent="-228600" rtl="0">
              <a:spcBef>
                <a:spcPts val="0"/>
              </a:spcBef>
              <a:buFont typeface="Arial" panose="020B0604020202020204" pitchFamily="34" charset="0"/>
              <a:buChar char="•"/>
            </a:pPr>
            <a:endParaRPr lang="en" dirty="0"/>
          </a:p>
          <a:p>
            <a:pPr marL="457200" lvl="0" indent="-228600" rtl="0">
              <a:spcBef>
                <a:spcPts val="0"/>
              </a:spcBef>
              <a:buFont typeface="Arial" panose="020B0604020202020204" pitchFamily="34" charset="0"/>
              <a:buChar char="•"/>
            </a:pPr>
            <a:r>
              <a:rPr lang="en" dirty="0"/>
              <a:t>This network works really well down the road when you have a few different social media sites, because it is a great way to</a:t>
            </a:r>
            <a:r>
              <a:rPr lang="en" baseline="0" dirty="0"/>
              <a:t> give a first look into a website, blog post, or video. It forms the “introduction” to your company.</a:t>
            </a:r>
          </a:p>
          <a:p>
            <a:pPr marL="457200" lvl="0" indent="-228600" rtl="0">
              <a:spcBef>
                <a:spcPts val="0"/>
              </a:spcBef>
              <a:buFont typeface="Arial" panose="020B0604020202020204" pitchFamily="34" charset="0"/>
              <a:buChar char="•"/>
            </a:pPr>
            <a:endParaRPr lang="en" dirty="0"/>
          </a:p>
          <a:p>
            <a:pPr marL="457200" lvl="0" indent="-228600" rtl="0">
              <a:spcBef>
                <a:spcPts val="0"/>
              </a:spcBef>
              <a:buFont typeface="Arial" panose="020B0604020202020204" pitchFamily="34" charset="0"/>
              <a:buChar char="•"/>
            </a:pPr>
            <a:r>
              <a:rPr lang="en" dirty="0"/>
              <a:t>It is a great place for sharing quick updates or introducing a new concept or idea. </a:t>
            </a:r>
          </a:p>
          <a:p>
            <a:pPr marL="457200" lvl="0" indent="-228600" rtl="0">
              <a:spcBef>
                <a:spcPts val="0"/>
              </a:spcBef>
              <a:buFont typeface="Arial" panose="020B0604020202020204" pitchFamily="34" charset="0"/>
              <a:buChar char="•"/>
            </a:pPr>
            <a:endParaRPr lang="en" dirty="0"/>
          </a:p>
          <a:p>
            <a:pPr marL="457200" lvl="0" indent="-228600" rtl="0">
              <a:spcBef>
                <a:spcPts val="0"/>
              </a:spcBef>
              <a:buFont typeface="Arial" panose="020B0604020202020204" pitchFamily="34" charset="0"/>
              <a:buChar char="•"/>
            </a:pPr>
            <a:r>
              <a:rPr lang="en" dirty="0"/>
              <a:t>You must be actively</a:t>
            </a:r>
            <a:r>
              <a:rPr lang="en" baseline="0" dirty="0"/>
              <a:t> involved on Twitter, participating in chats and engaging with other users in order to have an impact.</a:t>
            </a:r>
            <a:endParaRPr lang="en" dirty="0"/>
          </a:p>
          <a:p>
            <a:pPr marL="228600" lvl="0" indent="0" rtl="0">
              <a:spcBef>
                <a:spcPts val="0"/>
              </a:spcBef>
              <a:buFont typeface="Arial" panose="020B0604020202020204" pitchFamily="34" charset="0"/>
              <a:buNone/>
            </a:pPr>
            <a:endParaRPr lang="en" dirty="0"/>
          </a:p>
          <a:p>
            <a:pPr marL="457200" lvl="0" indent="-228600" rtl="0">
              <a:spcBef>
                <a:spcPts val="0"/>
              </a:spcBef>
              <a:buFont typeface="Arial" panose="020B0604020202020204" pitchFamily="34" charset="0"/>
              <a:buChar char="•"/>
            </a:pPr>
            <a:endParaRPr lang="en" dirty="0"/>
          </a:p>
        </p:txBody>
      </p:sp>
    </p:spTree>
    <p:extLst>
      <p:ext uri="{BB962C8B-B14F-4D97-AF65-F5344CB8AC3E}">
        <p14:creationId xmlns:p14="http://schemas.microsoft.com/office/powerpoint/2010/main" val="3990581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58381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1" name="Shape 11"/>
          <p:cNvSpPr txBox="1">
            <a:spLocks noGrp="1"/>
          </p:cNvSpPr>
          <p:nvPr>
            <p:ph type="ctrTitle"/>
          </p:nvPr>
        </p:nvSpPr>
        <p:spPr>
          <a:xfrm>
            <a:off x="510450" y="1257300"/>
            <a:ext cx="8123100" cy="1588500"/>
          </a:xfrm>
          <a:prstGeom prst="rect">
            <a:avLst/>
          </a:prstGeom>
        </p:spPr>
        <p:txBody>
          <a:bodyPr lIns="91425" tIns="91425" rIns="91425" bIns="91425" anchor="b"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12" name="Shape 12"/>
          <p:cNvSpPr txBox="1">
            <a:spLocks noGrp="1"/>
          </p:cNvSpPr>
          <p:nvPr>
            <p:ph type="subTitle" idx="1"/>
          </p:nvPr>
        </p:nvSpPr>
        <p:spPr>
          <a:xfrm>
            <a:off x="510450" y="3182312"/>
            <a:ext cx="8123100" cy="6300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0" name="Shape 50"/>
          <p:cNvSpPr txBox="1">
            <a:spLocks noGrp="1"/>
          </p:cNvSpPr>
          <p:nvPr>
            <p:ph type="title"/>
          </p:nvPr>
        </p:nvSpPr>
        <p:spPr>
          <a:xfrm>
            <a:off x="311700" y="991475"/>
            <a:ext cx="8520600" cy="1917900"/>
          </a:xfrm>
          <a:prstGeom prst="rect">
            <a:avLst/>
          </a:prstGeom>
        </p:spPr>
        <p:txBody>
          <a:bodyPr lIns="91425" tIns="91425" rIns="91425" bIns="91425" anchor="ctr" anchorCtr="0"/>
          <a:lstStyle>
            <a:lvl1pPr lvl="0" algn="ctr">
              <a:spcBef>
                <a:spcPts val="0"/>
              </a:spcBef>
              <a:buSzPct val="100000"/>
              <a:defRPr sz="14000" b="1"/>
            </a:lvl1pPr>
            <a:lvl2pPr lvl="1" algn="ctr">
              <a:spcBef>
                <a:spcPts val="0"/>
              </a:spcBef>
              <a:buSzPct val="100000"/>
              <a:defRPr sz="14000" b="1"/>
            </a:lvl2pPr>
            <a:lvl3pPr lvl="2" algn="ctr">
              <a:spcBef>
                <a:spcPts val="0"/>
              </a:spcBef>
              <a:buSzPct val="100000"/>
              <a:defRPr sz="14000" b="1"/>
            </a:lvl3pPr>
            <a:lvl4pPr lvl="3" algn="ctr">
              <a:spcBef>
                <a:spcPts val="0"/>
              </a:spcBef>
              <a:buSzPct val="100000"/>
              <a:defRPr sz="14000" b="1"/>
            </a:lvl4pPr>
            <a:lvl5pPr lvl="4" algn="ctr">
              <a:spcBef>
                <a:spcPts val="0"/>
              </a:spcBef>
              <a:buSzPct val="100000"/>
              <a:defRPr sz="14000" b="1"/>
            </a:lvl5pPr>
            <a:lvl6pPr lvl="5" algn="ctr">
              <a:spcBef>
                <a:spcPts val="0"/>
              </a:spcBef>
              <a:buSzPct val="100000"/>
              <a:defRPr sz="14000" b="1"/>
            </a:lvl6pPr>
            <a:lvl7pPr lvl="6" algn="ctr">
              <a:spcBef>
                <a:spcPts val="0"/>
              </a:spcBef>
              <a:buSzPct val="100000"/>
              <a:defRPr sz="14000" b="1"/>
            </a:lvl7pPr>
            <a:lvl8pPr lvl="7" algn="ctr">
              <a:spcBef>
                <a:spcPts val="0"/>
              </a:spcBef>
              <a:buSzPct val="100000"/>
              <a:defRPr sz="14000" b="1"/>
            </a:lvl8pPr>
            <a:lvl9pPr lvl="8" algn="ctr">
              <a:spcBef>
                <a:spcPts val="0"/>
              </a:spcBef>
              <a:buSzPct val="100000"/>
              <a:defRPr sz="14000" b="1"/>
            </a:lvl9pPr>
          </a:lstStyle>
          <a:p>
            <a:endParaRPr/>
          </a:p>
        </p:txBody>
      </p:sp>
      <p:sp>
        <p:nvSpPr>
          <p:cNvPr id="51" name="Shape 51"/>
          <p:cNvSpPr txBox="1">
            <a:spLocks noGrp="1"/>
          </p:cNvSpPr>
          <p:nvPr>
            <p:ph type="body" idx="1"/>
          </p:nvPr>
        </p:nvSpPr>
        <p:spPr>
          <a:xfrm>
            <a:off x="311700" y="3071300"/>
            <a:ext cx="8520600" cy="901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6" name="Shape 16"/>
          <p:cNvSpPr txBox="1">
            <a:spLocks noGrp="1"/>
          </p:cNvSpPr>
          <p:nvPr>
            <p:ph type="title"/>
          </p:nvPr>
        </p:nvSpPr>
        <p:spPr>
          <a:xfrm>
            <a:off x="510450" y="2057400"/>
            <a:ext cx="8123100" cy="778800"/>
          </a:xfrm>
          <a:prstGeom prst="rect">
            <a:avLst/>
          </a:prstGeom>
        </p:spPr>
        <p:txBody>
          <a:bodyPr lIns="91425" tIns="91425" rIns="91425" bIns="91425" anchor="b"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17" name="Shape 1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7975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2"/>
            </a:solidFill>
            <a:prstDash val="solid"/>
            <a:round/>
            <a:headEnd type="none" w="med" len="med"/>
            <a:tailEnd type="none" w="med" len="med"/>
          </a:ln>
        </p:spPr>
      </p:cxnSp>
      <p:sp>
        <p:nvSpPr>
          <p:cNvPr id="41" name="Shape 41"/>
          <p:cNvSpPr txBox="1">
            <a:spLocks noGrp="1"/>
          </p:cNvSpPr>
          <p:nvPr>
            <p:ph type="title"/>
          </p:nvPr>
        </p:nvSpPr>
        <p:spPr>
          <a:xfrm>
            <a:off x="265500" y="1205825"/>
            <a:ext cx="4045200" cy="15096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68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None/>
              <a:defRPr sz="2100"/>
            </a:lvl1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endParaRPr lang="en" sz="1000">
              <a:solidFill>
                <a:schemeClr val="dk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Molly.Anderson@state.or.u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Kyle.Weraky@state.or.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411775" y="1257300"/>
            <a:ext cx="8123100" cy="1588500"/>
          </a:xfrm>
          <a:prstGeom prst="rect">
            <a:avLst/>
          </a:prstGeom>
        </p:spPr>
        <p:txBody>
          <a:bodyPr lIns="91425" tIns="91425" rIns="91425" bIns="91425" anchor="b" anchorCtr="0">
            <a:noAutofit/>
          </a:bodyPr>
          <a:lstStyle/>
          <a:p>
            <a:pPr lvl="0">
              <a:spcBef>
                <a:spcPts val="0"/>
              </a:spcBef>
              <a:buNone/>
            </a:pPr>
            <a:r>
              <a:rPr lang="en" sz="5200" b="1" dirty="0"/>
              <a:t>Social Media Recruiting</a:t>
            </a:r>
          </a:p>
        </p:txBody>
      </p:sp>
      <p:sp>
        <p:nvSpPr>
          <p:cNvPr id="60" name="Shape 60"/>
          <p:cNvSpPr txBox="1">
            <a:spLocks noGrp="1"/>
          </p:cNvSpPr>
          <p:nvPr>
            <p:ph type="subTitle" idx="1"/>
          </p:nvPr>
        </p:nvSpPr>
        <p:spPr>
          <a:xfrm>
            <a:off x="411775" y="3170025"/>
            <a:ext cx="8123100" cy="630000"/>
          </a:xfrm>
          <a:prstGeom prst="rect">
            <a:avLst/>
          </a:prstGeom>
        </p:spPr>
        <p:txBody>
          <a:bodyPr lIns="91425" tIns="91425" rIns="91425" bIns="91425" anchor="t" anchorCtr="0">
            <a:noAutofit/>
          </a:bodyPr>
          <a:lstStyle/>
          <a:p>
            <a:pPr lvl="0">
              <a:spcBef>
                <a:spcPts val="0"/>
              </a:spcBef>
              <a:buNone/>
            </a:pPr>
            <a:r>
              <a:rPr lang="en-US" dirty="0"/>
              <a:t>Developing, Implementing, and Maintaining Your Strategy</a:t>
            </a:r>
            <a:endParaRPr lang="en" dirty="0"/>
          </a:p>
        </p:txBody>
      </p:sp>
      <p:sp>
        <p:nvSpPr>
          <p:cNvPr id="2" name="TextBox 1"/>
          <p:cNvSpPr txBox="1"/>
          <p:nvPr/>
        </p:nvSpPr>
        <p:spPr>
          <a:xfrm>
            <a:off x="4800600" y="4629150"/>
            <a:ext cx="4038600" cy="369332"/>
          </a:xfrm>
          <a:prstGeom prst="rect">
            <a:avLst/>
          </a:prstGeom>
          <a:noFill/>
        </p:spPr>
        <p:txBody>
          <a:bodyPr wrap="square" rtlCol="0">
            <a:spAutoFit/>
          </a:bodyPr>
          <a:lstStyle/>
          <a:p>
            <a:r>
              <a:rPr lang="en-US" sz="1800" dirty="0">
                <a:solidFill>
                  <a:schemeClr val="bg1"/>
                </a:solidFill>
                <a:latin typeface="Proxima Nova" panose="020B0604020202020204" charset="0"/>
              </a:rPr>
              <a:t>Molly Anderson and Kyle </a:t>
            </a:r>
            <a:r>
              <a:rPr lang="en-US" sz="1800" dirty="0" err="1">
                <a:solidFill>
                  <a:schemeClr val="bg1"/>
                </a:solidFill>
                <a:latin typeface="Proxima Nova" panose="020B0604020202020204" charset="0"/>
              </a:rPr>
              <a:t>Weraky</a:t>
            </a:r>
            <a:endParaRPr lang="en-US" sz="1800" dirty="0">
              <a:solidFill>
                <a:schemeClr val="bg1"/>
              </a:solidFill>
              <a:latin typeface="Proxima Nova" panose="020B060402020202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Shape 120"/>
          <p:cNvPicPr preferRelativeResize="0"/>
          <p:nvPr/>
        </p:nvPicPr>
        <p:blipFill rotWithShape="1">
          <a:blip r:embed="rId3">
            <a:alphaModFix/>
          </a:blip>
          <a:srcRect l="27474" t="20526" r="29224" b="33646"/>
          <a:stretch/>
        </p:blipFill>
        <p:spPr>
          <a:xfrm>
            <a:off x="982662" y="425550"/>
            <a:ext cx="7030675" cy="4292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724400" y="361950"/>
            <a:ext cx="2924100" cy="572700"/>
          </a:xfrm>
          <a:prstGeom prst="rect">
            <a:avLst/>
          </a:prstGeom>
        </p:spPr>
        <p:txBody>
          <a:bodyPr lIns="91425" tIns="91425" rIns="91425" bIns="91425" anchor="t" anchorCtr="0">
            <a:noAutofit/>
          </a:bodyPr>
          <a:lstStyle/>
          <a:p>
            <a:pPr lvl="0">
              <a:spcBef>
                <a:spcPts val="0"/>
              </a:spcBef>
              <a:buNone/>
            </a:pPr>
            <a:r>
              <a:rPr lang="en" sz="3600" dirty="0">
                <a:solidFill>
                  <a:schemeClr val="lt2"/>
                </a:solidFill>
              </a:rPr>
              <a:t>LinkedIn</a:t>
            </a:r>
          </a:p>
        </p:txBody>
      </p:sp>
      <p:sp>
        <p:nvSpPr>
          <p:cNvPr id="126" name="Shape 126"/>
          <p:cNvSpPr txBox="1">
            <a:spLocks noGrp="1"/>
          </p:cNvSpPr>
          <p:nvPr>
            <p:ph type="body" idx="1"/>
          </p:nvPr>
        </p:nvSpPr>
        <p:spPr>
          <a:xfrm>
            <a:off x="4371826" y="742950"/>
            <a:ext cx="4280700" cy="2927400"/>
          </a:xfrm>
          <a:prstGeom prst="rect">
            <a:avLst/>
          </a:prstGeom>
        </p:spPr>
        <p:txBody>
          <a:bodyPr lIns="91425" tIns="91425" rIns="91425" bIns="91425" anchor="t" anchorCtr="0">
            <a:noAutofit/>
          </a:bodyPr>
          <a:lstStyle/>
          <a:p>
            <a:pPr marL="228600" lvl="0" rtl="0">
              <a:spcBef>
                <a:spcPts val="0"/>
              </a:spcBef>
              <a:buClr>
                <a:srgbClr val="FFFFFF"/>
              </a:buClr>
            </a:pPr>
            <a:endParaRPr lang="en" dirty="0">
              <a:solidFill>
                <a:srgbClr val="FFFFFF"/>
              </a:solidFill>
            </a:endParaRPr>
          </a:p>
          <a:p>
            <a:pPr marL="457200" lvl="0" indent="-228600" rtl="0">
              <a:spcBef>
                <a:spcPts val="0"/>
              </a:spcBef>
              <a:buClr>
                <a:srgbClr val="FFFFFF"/>
              </a:buClr>
              <a:buChar char="➔"/>
            </a:pPr>
            <a:r>
              <a:rPr lang="en" dirty="0">
                <a:solidFill>
                  <a:srgbClr val="FFFFFF"/>
                </a:solidFill>
              </a:rPr>
              <a:t>Post company updates, articles, photos, videos, and job announcements</a:t>
            </a:r>
          </a:p>
          <a:p>
            <a:pPr marL="457200" lvl="0" indent="-228600" rtl="0">
              <a:spcBef>
                <a:spcPts val="0"/>
              </a:spcBef>
              <a:buClr>
                <a:srgbClr val="FFFFFF"/>
              </a:buClr>
              <a:buChar char="➔"/>
            </a:pPr>
            <a:r>
              <a:rPr lang="en" dirty="0">
                <a:solidFill>
                  <a:srgbClr val="FFFFFF"/>
                </a:solidFill>
              </a:rPr>
              <a:t>Connections can like, comment, and share your content</a:t>
            </a:r>
          </a:p>
          <a:p>
            <a:pPr marL="457200" lvl="0" indent="-228600">
              <a:spcBef>
                <a:spcPts val="0"/>
              </a:spcBef>
              <a:buClr>
                <a:srgbClr val="FFFFFF"/>
              </a:buClr>
              <a:buChar char="➔"/>
            </a:pPr>
            <a:r>
              <a:rPr lang="en" dirty="0">
                <a:solidFill>
                  <a:srgbClr val="FFFFFF"/>
                </a:solidFill>
              </a:rPr>
              <a:t>Network with jobseekers through private messages</a:t>
            </a:r>
          </a:p>
          <a:p>
            <a:pPr marL="457200" lvl="0" indent="-228600">
              <a:spcBef>
                <a:spcPts val="0"/>
              </a:spcBef>
              <a:buClr>
                <a:srgbClr val="FFFFFF"/>
              </a:buClr>
              <a:buChar char="➔"/>
            </a:pPr>
            <a:r>
              <a:rPr lang="en" dirty="0">
                <a:solidFill>
                  <a:srgbClr val="FFFFFF"/>
                </a:solidFill>
              </a:rPr>
              <a:t>Form LinkedIn Groups</a:t>
            </a:r>
          </a:p>
        </p:txBody>
      </p:sp>
      <p:pic>
        <p:nvPicPr>
          <p:cNvPr id="127" name="Shape 127" descr="LinkedIn open on phone with coffee headphones keyboard.jpg"/>
          <p:cNvPicPr preferRelativeResize="0"/>
          <p:nvPr/>
        </p:nvPicPr>
        <p:blipFill rotWithShape="1">
          <a:blip r:embed="rId3">
            <a:alphaModFix/>
          </a:blip>
          <a:srcRect l="10334" r="6986"/>
          <a:stretch/>
        </p:blipFill>
        <p:spPr>
          <a:xfrm>
            <a:off x="366426" y="1123950"/>
            <a:ext cx="3971730" cy="325576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6">
                                            <p:txEl>
                                              <p:pRg st="1" end="1"/>
                                            </p:txEl>
                                          </p:spTgt>
                                        </p:tgtEl>
                                        <p:attrNameLst>
                                          <p:attrName>style.visibility</p:attrName>
                                        </p:attrNameLst>
                                      </p:cBhvr>
                                      <p:to>
                                        <p:strVal val="visible"/>
                                      </p:to>
                                    </p:set>
                                    <p:animEffect transition="in" filter="fade">
                                      <p:cBhvr>
                                        <p:cTn id="7" dur="1000"/>
                                        <p:tgtEl>
                                          <p:spTgt spid="126">
                                            <p:txEl>
                                              <p:pRg st="1" end="1"/>
                                            </p:txEl>
                                          </p:spTgt>
                                        </p:tgtEl>
                                      </p:cBhvr>
                                    </p:animEffect>
                                    <p:anim calcmode="lin" valueType="num">
                                      <p:cBhvr>
                                        <p:cTn id="8" dur="1000" fill="hold"/>
                                        <p:tgtEl>
                                          <p:spTgt spid="12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6">
                                            <p:txEl>
                                              <p:pRg st="2" end="2"/>
                                            </p:txEl>
                                          </p:spTgt>
                                        </p:tgtEl>
                                        <p:attrNameLst>
                                          <p:attrName>style.visibility</p:attrName>
                                        </p:attrNameLst>
                                      </p:cBhvr>
                                      <p:to>
                                        <p:strVal val="visible"/>
                                      </p:to>
                                    </p:set>
                                    <p:animEffect transition="in" filter="fade">
                                      <p:cBhvr>
                                        <p:cTn id="14" dur="1000"/>
                                        <p:tgtEl>
                                          <p:spTgt spid="126">
                                            <p:txEl>
                                              <p:pRg st="2" end="2"/>
                                            </p:txEl>
                                          </p:spTgt>
                                        </p:tgtEl>
                                      </p:cBhvr>
                                    </p:animEffect>
                                    <p:anim calcmode="lin" valueType="num">
                                      <p:cBhvr>
                                        <p:cTn id="15" dur="1000" fill="hold"/>
                                        <p:tgtEl>
                                          <p:spTgt spid="12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6">
                                            <p:txEl>
                                              <p:pRg st="3" end="3"/>
                                            </p:txEl>
                                          </p:spTgt>
                                        </p:tgtEl>
                                        <p:attrNameLst>
                                          <p:attrName>style.visibility</p:attrName>
                                        </p:attrNameLst>
                                      </p:cBhvr>
                                      <p:to>
                                        <p:strVal val="visible"/>
                                      </p:to>
                                    </p:set>
                                    <p:animEffect transition="in" filter="fade">
                                      <p:cBhvr>
                                        <p:cTn id="21" dur="1000"/>
                                        <p:tgtEl>
                                          <p:spTgt spid="126">
                                            <p:txEl>
                                              <p:pRg st="3" end="3"/>
                                            </p:txEl>
                                          </p:spTgt>
                                        </p:tgtEl>
                                      </p:cBhvr>
                                    </p:animEffect>
                                    <p:anim calcmode="lin" valueType="num">
                                      <p:cBhvr>
                                        <p:cTn id="22" dur="1000" fill="hold"/>
                                        <p:tgtEl>
                                          <p:spTgt spid="12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2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6">
                                            <p:txEl>
                                              <p:pRg st="4" end="4"/>
                                            </p:txEl>
                                          </p:spTgt>
                                        </p:tgtEl>
                                        <p:attrNameLst>
                                          <p:attrName>style.visibility</p:attrName>
                                        </p:attrNameLst>
                                      </p:cBhvr>
                                      <p:to>
                                        <p:strVal val="visible"/>
                                      </p:to>
                                    </p:set>
                                    <p:animEffect transition="in" filter="fade">
                                      <p:cBhvr>
                                        <p:cTn id="28" dur="1000"/>
                                        <p:tgtEl>
                                          <p:spTgt spid="126">
                                            <p:txEl>
                                              <p:pRg st="4" end="4"/>
                                            </p:txEl>
                                          </p:spTgt>
                                        </p:tgtEl>
                                      </p:cBhvr>
                                    </p:animEffect>
                                    <p:anim calcmode="lin" valueType="num">
                                      <p:cBhvr>
                                        <p:cTn id="29" dur="1000" fill="hold"/>
                                        <p:tgtEl>
                                          <p:spTgt spid="12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2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Shape 132"/>
          <p:cNvPicPr preferRelativeResize="0"/>
          <p:nvPr/>
        </p:nvPicPr>
        <p:blipFill rotWithShape="1">
          <a:blip r:embed="rId3">
            <a:alphaModFix/>
          </a:blip>
          <a:srcRect l="13754" t="38605" r="39570" b="23247"/>
          <a:stretch/>
        </p:blipFill>
        <p:spPr>
          <a:xfrm>
            <a:off x="609600" y="895349"/>
            <a:ext cx="7748675" cy="34463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04800" y="285750"/>
            <a:ext cx="3882000" cy="572700"/>
          </a:xfrm>
          <a:prstGeom prst="rect">
            <a:avLst/>
          </a:prstGeom>
        </p:spPr>
        <p:txBody>
          <a:bodyPr lIns="91425" tIns="91425" rIns="91425" bIns="91425" anchor="t" anchorCtr="0">
            <a:noAutofit/>
          </a:bodyPr>
          <a:lstStyle/>
          <a:p>
            <a:pPr lvl="0" rtl="0">
              <a:spcBef>
                <a:spcPts val="0"/>
              </a:spcBef>
              <a:buNone/>
            </a:pPr>
            <a:r>
              <a:rPr lang="en" sz="3000" dirty="0">
                <a:solidFill>
                  <a:schemeClr val="lt2"/>
                </a:solidFill>
              </a:rPr>
              <a:t>Youtube</a:t>
            </a:r>
          </a:p>
        </p:txBody>
      </p:sp>
      <p:sp>
        <p:nvSpPr>
          <p:cNvPr id="138" name="Shape 138"/>
          <p:cNvSpPr txBox="1">
            <a:spLocks noGrp="1"/>
          </p:cNvSpPr>
          <p:nvPr>
            <p:ph type="body" idx="1"/>
          </p:nvPr>
        </p:nvSpPr>
        <p:spPr>
          <a:xfrm>
            <a:off x="152400" y="1003891"/>
            <a:ext cx="4724400" cy="3847501"/>
          </a:xfrm>
          <a:prstGeom prst="rect">
            <a:avLst/>
          </a:prstGeom>
        </p:spPr>
        <p:txBody>
          <a:bodyPr lIns="91425" tIns="91425" rIns="91425" bIns="91425" anchor="t" anchorCtr="0">
            <a:noAutofit/>
          </a:bodyPr>
          <a:lstStyle/>
          <a:p>
            <a:pPr marL="457200" lvl="0" indent="-349250" rtl="0">
              <a:spcBef>
                <a:spcPts val="0"/>
              </a:spcBef>
              <a:buClr>
                <a:srgbClr val="FFFFFF"/>
              </a:buClr>
              <a:buSzPct val="100000"/>
              <a:buChar char="➔"/>
            </a:pPr>
            <a:r>
              <a:rPr lang="en" sz="1900" dirty="0">
                <a:solidFill>
                  <a:srgbClr val="FFFFFF"/>
                </a:solidFill>
              </a:rPr>
              <a:t>Recruiting or training videos</a:t>
            </a:r>
          </a:p>
          <a:p>
            <a:pPr marL="457200" lvl="0" indent="-349250" rtl="0">
              <a:spcBef>
                <a:spcPts val="0"/>
              </a:spcBef>
              <a:buClr>
                <a:srgbClr val="FFFFFF"/>
              </a:buClr>
              <a:buSzPct val="100000"/>
              <a:buChar char="➔"/>
            </a:pPr>
            <a:r>
              <a:rPr lang="en" sz="1900" dirty="0">
                <a:solidFill>
                  <a:srgbClr val="FFFFFF"/>
                </a:solidFill>
              </a:rPr>
              <a:t>Share links to videos across all social media handles</a:t>
            </a:r>
          </a:p>
          <a:p>
            <a:pPr marL="457200" lvl="0" indent="-349250" rtl="0">
              <a:spcBef>
                <a:spcPts val="0"/>
              </a:spcBef>
              <a:buClr>
                <a:srgbClr val="FFFFFF"/>
              </a:buClr>
              <a:buSzPct val="100000"/>
              <a:buChar char="➔"/>
            </a:pPr>
            <a:r>
              <a:rPr lang="en" sz="1900" dirty="0">
                <a:solidFill>
                  <a:srgbClr val="FFFFFF"/>
                </a:solidFill>
              </a:rPr>
              <a:t>Include information in video descriptions with links to websites and other social media</a:t>
            </a:r>
          </a:p>
          <a:p>
            <a:pPr marL="457200" lvl="0" indent="-349250" rtl="0">
              <a:spcBef>
                <a:spcPts val="0"/>
              </a:spcBef>
              <a:buClr>
                <a:srgbClr val="FFFFFF"/>
              </a:buClr>
              <a:buSzPct val="100000"/>
              <a:buChar char="➔"/>
            </a:pPr>
            <a:r>
              <a:rPr lang="en" sz="1900" dirty="0">
                <a:solidFill>
                  <a:srgbClr val="FFFFFF"/>
                </a:solidFill>
              </a:rPr>
              <a:t>Users can comment and like your videos or subscribe to your channel</a:t>
            </a:r>
          </a:p>
        </p:txBody>
      </p:sp>
      <p:pic>
        <p:nvPicPr>
          <p:cNvPr id="140" name="Shape 140"/>
          <p:cNvPicPr preferRelativeResize="0"/>
          <p:nvPr/>
        </p:nvPicPr>
        <p:blipFill rotWithShape="1">
          <a:blip r:embed="rId3">
            <a:alphaModFix/>
          </a:blip>
          <a:srcRect l="29408" t="11372" r="16905" b="16788"/>
          <a:stretch/>
        </p:blipFill>
        <p:spPr>
          <a:xfrm>
            <a:off x="5029200" y="971550"/>
            <a:ext cx="3681802" cy="36951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8">
                                            <p:txEl>
                                              <p:pRg st="0" end="0"/>
                                            </p:txEl>
                                          </p:spTgt>
                                        </p:tgtEl>
                                        <p:attrNameLst>
                                          <p:attrName>style.visibility</p:attrName>
                                        </p:attrNameLst>
                                      </p:cBhvr>
                                      <p:to>
                                        <p:strVal val="visible"/>
                                      </p:to>
                                    </p:set>
                                    <p:animEffect transition="in" filter="fade">
                                      <p:cBhvr>
                                        <p:cTn id="7" dur="1000"/>
                                        <p:tgtEl>
                                          <p:spTgt spid="138">
                                            <p:txEl>
                                              <p:pRg st="0" end="0"/>
                                            </p:txEl>
                                          </p:spTgt>
                                        </p:tgtEl>
                                      </p:cBhvr>
                                    </p:animEffect>
                                    <p:anim calcmode="lin" valueType="num">
                                      <p:cBhvr>
                                        <p:cTn id="8" dur="1000" fill="hold"/>
                                        <p:tgtEl>
                                          <p:spTgt spid="1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8">
                                            <p:txEl>
                                              <p:pRg st="1" end="1"/>
                                            </p:txEl>
                                          </p:spTgt>
                                        </p:tgtEl>
                                        <p:attrNameLst>
                                          <p:attrName>style.visibility</p:attrName>
                                        </p:attrNameLst>
                                      </p:cBhvr>
                                      <p:to>
                                        <p:strVal val="visible"/>
                                      </p:to>
                                    </p:set>
                                    <p:animEffect transition="in" filter="fade">
                                      <p:cBhvr>
                                        <p:cTn id="14" dur="1000"/>
                                        <p:tgtEl>
                                          <p:spTgt spid="138">
                                            <p:txEl>
                                              <p:pRg st="1" end="1"/>
                                            </p:txEl>
                                          </p:spTgt>
                                        </p:tgtEl>
                                      </p:cBhvr>
                                    </p:animEffect>
                                    <p:anim calcmode="lin" valueType="num">
                                      <p:cBhvr>
                                        <p:cTn id="15" dur="1000" fill="hold"/>
                                        <p:tgtEl>
                                          <p:spTgt spid="1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8">
                                            <p:txEl>
                                              <p:pRg st="2" end="2"/>
                                            </p:txEl>
                                          </p:spTgt>
                                        </p:tgtEl>
                                        <p:attrNameLst>
                                          <p:attrName>style.visibility</p:attrName>
                                        </p:attrNameLst>
                                      </p:cBhvr>
                                      <p:to>
                                        <p:strVal val="visible"/>
                                      </p:to>
                                    </p:set>
                                    <p:animEffect transition="in" filter="fade">
                                      <p:cBhvr>
                                        <p:cTn id="21" dur="1000"/>
                                        <p:tgtEl>
                                          <p:spTgt spid="138">
                                            <p:txEl>
                                              <p:pRg st="2" end="2"/>
                                            </p:txEl>
                                          </p:spTgt>
                                        </p:tgtEl>
                                      </p:cBhvr>
                                    </p:animEffect>
                                    <p:anim calcmode="lin" valueType="num">
                                      <p:cBhvr>
                                        <p:cTn id="22" dur="1000" fill="hold"/>
                                        <p:tgtEl>
                                          <p:spTgt spid="13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8">
                                            <p:txEl>
                                              <p:pRg st="3" end="3"/>
                                            </p:txEl>
                                          </p:spTgt>
                                        </p:tgtEl>
                                        <p:attrNameLst>
                                          <p:attrName>style.visibility</p:attrName>
                                        </p:attrNameLst>
                                      </p:cBhvr>
                                      <p:to>
                                        <p:strVal val="visible"/>
                                      </p:to>
                                    </p:set>
                                    <p:animEffect transition="in" filter="fade">
                                      <p:cBhvr>
                                        <p:cTn id="28" dur="1000"/>
                                        <p:tgtEl>
                                          <p:spTgt spid="138">
                                            <p:txEl>
                                              <p:pRg st="3" end="3"/>
                                            </p:txEl>
                                          </p:spTgt>
                                        </p:tgtEl>
                                      </p:cBhvr>
                                    </p:animEffect>
                                    <p:anim calcmode="lin" valueType="num">
                                      <p:cBhvr>
                                        <p:cTn id="29" dur="1000" fill="hold"/>
                                        <p:tgtEl>
                                          <p:spTgt spid="13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44"/>
        <p:cNvGrpSpPr/>
        <p:nvPr/>
      </p:nvGrpSpPr>
      <p:grpSpPr>
        <a:xfrm>
          <a:off x="0" y="0"/>
          <a:ext cx="0" cy="0"/>
          <a:chOff x="0" y="0"/>
          <a:chExt cx="0" cy="0"/>
        </a:xfrm>
      </p:grpSpPr>
      <p:sp>
        <p:nvSpPr>
          <p:cNvPr id="145" name="Shape 145"/>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endParaRPr/>
          </a:p>
        </p:txBody>
      </p:sp>
      <p:pic>
        <p:nvPicPr>
          <p:cNvPr id="146" name="Shape 146"/>
          <p:cNvPicPr preferRelativeResize="0"/>
          <p:nvPr/>
        </p:nvPicPr>
        <p:blipFill rotWithShape="1">
          <a:blip r:embed="rId3">
            <a:alphaModFix/>
          </a:blip>
          <a:srcRect l="1883" t="18653" r="35116" b="16927"/>
          <a:stretch/>
        </p:blipFill>
        <p:spPr>
          <a:xfrm>
            <a:off x="762000" y="209550"/>
            <a:ext cx="7626609" cy="4771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761125" y="383350"/>
            <a:ext cx="2924100" cy="572700"/>
          </a:xfrm>
          <a:prstGeom prst="rect">
            <a:avLst/>
          </a:prstGeom>
        </p:spPr>
        <p:txBody>
          <a:bodyPr lIns="91425" tIns="91425" rIns="91425" bIns="91425" anchor="t" anchorCtr="0">
            <a:noAutofit/>
          </a:bodyPr>
          <a:lstStyle/>
          <a:p>
            <a:pPr lvl="0" rtl="0">
              <a:spcBef>
                <a:spcPts val="0"/>
              </a:spcBef>
              <a:buNone/>
            </a:pPr>
            <a:r>
              <a:rPr lang="en" sz="3600" dirty="0">
                <a:solidFill>
                  <a:schemeClr val="lt2"/>
                </a:solidFill>
              </a:rPr>
              <a:t>Facebook</a:t>
            </a:r>
          </a:p>
        </p:txBody>
      </p:sp>
      <p:sp>
        <p:nvSpPr>
          <p:cNvPr id="152" name="Shape 152"/>
          <p:cNvSpPr txBox="1">
            <a:spLocks noGrp="1"/>
          </p:cNvSpPr>
          <p:nvPr>
            <p:ph type="body" idx="1"/>
          </p:nvPr>
        </p:nvSpPr>
        <p:spPr>
          <a:xfrm>
            <a:off x="4136814" y="1200150"/>
            <a:ext cx="4760400" cy="3416400"/>
          </a:xfrm>
          <a:prstGeom prst="rect">
            <a:avLst/>
          </a:prstGeom>
        </p:spPr>
        <p:txBody>
          <a:bodyPr lIns="91425" tIns="91425" rIns="91425" bIns="91425" anchor="t" anchorCtr="0">
            <a:noAutofit/>
          </a:bodyPr>
          <a:lstStyle/>
          <a:p>
            <a:pPr marL="457200" lvl="0" indent="-228600" rtl="0">
              <a:spcBef>
                <a:spcPts val="0"/>
              </a:spcBef>
              <a:buClr>
                <a:srgbClr val="FFFFFF"/>
              </a:buClr>
              <a:buChar char="➔"/>
            </a:pPr>
            <a:r>
              <a:rPr lang="en" dirty="0">
                <a:solidFill>
                  <a:srgbClr val="FFFFFF"/>
                </a:solidFill>
              </a:rPr>
              <a:t>Post status updates, links, photos, and videos</a:t>
            </a:r>
          </a:p>
          <a:p>
            <a:pPr marL="457200" lvl="0" indent="-228600" rtl="0">
              <a:spcBef>
                <a:spcPts val="0"/>
              </a:spcBef>
              <a:buClr>
                <a:srgbClr val="FFFFFF"/>
              </a:buClr>
              <a:buChar char="➔"/>
            </a:pPr>
            <a:r>
              <a:rPr lang="en" dirty="0">
                <a:solidFill>
                  <a:srgbClr val="FFFFFF"/>
                </a:solidFill>
              </a:rPr>
              <a:t>Facebook users can “follow” your page to see your content on their news feed</a:t>
            </a:r>
          </a:p>
          <a:p>
            <a:pPr marL="457200" lvl="0" indent="-228600" rtl="0">
              <a:spcBef>
                <a:spcPts val="0"/>
              </a:spcBef>
              <a:buClr>
                <a:srgbClr val="FFFFFF"/>
              </a:buClr>
              <a:buChar char="➔"/>
            </a:pPr>
            <a:r>
              <a:rPr lang="en" dirty="0">
                <a:solidFill>
                  <a:srgbClr val="FFFFFF"/>
                </a:solidFill>
              </a:rPr>
              <a:t>Users can like, comment and share your content</a:t>
            </a:r>
          </a:p>
          <a:p>
            <a:pPr marL="457200" lvl="0" indent="-228600" rtl="0">
              <a:spcBef>
                <a:spcPts val="0"/>
              </a:spcBef>
              <a:buClr>
                <a:srgbClr val="FFFFFF"/>
              </a:buClr>
              <a:buChar char="➔"/>
            </a:pPr>
            <a:r>
              <a:rPr lang="en" dirty="0">
                <a:solidFill>
                  <a:srgbClr val="FFFFFF"/>
                </a:solidFill>
              </a:rPr>
              <a:t>Advertise events and form Facebook groups</a:t>
            </a:r>
          </a:p>
        </p:txBody>
      </p:sp>
      <p:pic>
        <p:nvPicPr>
          <p:cNvPr id="153" name="Shape 153" descr="... facebook messenger ..."/>
          <p:cNvPicPr preferRelativeResize="0"/>
          <p:nvPr/>
        </p:nvPicPr>
        <p:blipFill rotWithShape="1">
          <a:blip r:embed="rId3">
            <a:alphaModFix/>
          </a:blip>
          <a:srcRect l="9316" r="9316"/>
          <a:stretch/>
        </p:blipFill>
        <p:spPr>
          <a:xfrm>
            <a:off x="159749" y="971551"/>
            <a:ext cx="4107451" cy="33412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animEffect transition="in" filter="fade">
                                      <p:cBhvr>
                                        <p:cTn id="7" dur="1000"/>
                                        <p:tgtEl>
                                          <p:spTgt spid="152">
                                            <p:txEl>
                                              <p:pRg st="0" end="0"/>
                                            </p:txEl>
                                          </p:spTgt>
                                        </p:tgtEl>
                                      </p:cBhvr>
                                    </p:animEffect>
                                    <p:anim calcmode="lin" valueType="num">
                                      <p:cBhvr>
                                        <p:cTn id="8" dur="1000" fill="hold"/>
                                        <p:tgtEl>
                                          <p:spTgt spid="15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2">
                                            <p:txEl>
                                              <p:pRg st="1" end="1"/>
                                            </p:txEl>
                                          </p:spTgt>
                                        </p:tgtEl>
                                        <p:attrNameLst>
                                          <p:attrName>style.visibility</p:attrName>
                                        </p:attrNameLst>
                                      </p:cBhvr>
                                      <p:to>
                                        <p:strVal val="visible"/>
                                      </p:to>
                                    </p:set>
                                    <p:animEffect transition="in" filter="fade">
                                      <p:cBhvr>
                                        <p:cTn id="14" dur="1000"/>
                                        <p:tgtEl>
                                          <p:spTgt spid="152">
                                            <p:txEl>
                                              <p:pRg st="1" end="1"/>
                                            </p:txEl>
                                          </p:spTgt>
                                        </p:tgtEl>
                                      </p:cBhvr>
                                    </p:animEffect>
                                    <p:anim calcmode="lin" valueType="num">
                                      <p:cBhvr>
                                        <p:cTn id="15" dur="1000" fill="hold"/>
                                        <p:tgtEl>
                                          <p:spTgt spid="15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2">
                                            <p:txEl>
                                              <p:pRg st="2" end="2"/>
                                            </p:txEl>
                                          </p:spTgt>
                                        </p:tgtEl>
                                        <p:attrNameLst>
                                          <p:attrName>style.visibility</p:attrName>
                                        </p:attrNameLst>
                                      </p:cBhvr>
                                      <p:to>
                                        <p:strVal val="visible"/>
                                      </p:to>
                                    </p:set>
                                    <p:animEffect transition="in" filter="fade">
                                      <p:cBhvr>
                                        <p:cTn id="21" dur="1000"/>
                                        <p:tgtEl>
                                          <p:spTgt spid="152">
                                            <p:txEl>
                                              <p:pRg st="2" end="2"/>
                                            </p:txEl>
                                          </p:spTgt>
                                        </p:tgtEl>
                                      </p:cBhvr>
                                    </p:animEffect>
                                    <p:anim calcmode="lin" valueType="num">
                                      <p:cBhvr>
                                        <p:cTn id="22" dur="1000" fill="hold"/>
                                        <p:tgtEl>
                                          <p:spTgt spid="15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2">
                                            <p:txEl>
                                              <p:pRg st="3" end="3"/>
                                            </p:txEl>
                                          </p:spTgt>
                                        </p:tgtEl>
                                        <p:attrNameLst>
                                          <p:attrName>style.visibility</p:attrName>
                                        </p:attrNameLst>
                                      </p:cBhvr>
                                      <p:to>
                                        <p:strVal val="visible"/>
                                      </p:to>
                                    </p:set>
                                    <p:animEffect transition="in" filter="fade">
                                      <p:cBhvr>
                                        <p:cTn id="28" dur="1000"/>
                                        <p:tgtEl>
                                          <p:spTgt spid="152">
                                            <p:txEl>
                                              <p:pRg st="3" end="3"/>
                                            </p:txEl>
                                          </p:spTgt>
                                        </p:tgtEl>
                                      </p:cBhvr>
                                    </p:animEffect>
                                    <p:anim calcmode="lin" valueType="num">
                                      <p:cBhvr>
                                        <p:cTn id="29" dur="1000" fill="hold"/>
                                        <p:tgtEl>
                                          <p:spTgt spid="15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510450" y="2057400"/>
            <a:ext cx="8123100" cy="778800"/>
          </a:xfrm>
          <a:prstGeom prst="rect">
            <a:avLst/>
          </a:prstGeom>
        </p:spPr>
        <p:txBody>
          <a:bodyPr lIns="91425" tIns="91425" rIns="91425" bIns="91425" anchor="b" anchorCtr="0">
            <a:noAutofit/>
          </a:bodyPr>
          <a:lstStyle/>
          <a:p>
            <a:pPr lvl="0" rtl="0">
              <a:spcBef>
                <a:spcPts val="0"/>
              </a:spcBef>
              <a:buNone/>
            </a:pPr>
            <a:r>
              <a:rPr lang="en" b="1"/>
              <a:t>Maintaining Momentum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304800" y="514350"/>
            <a:ext cx="7696200" cy="620700"/>
          </a:xfrm>
          <a:prstGeom prst="rect">
            <a:avLst/>
          </a:prstGeom>
        </p:spPr>
        <p:txBody>
          <a:bodyPr lIns="91425" tIns="91425" rIns="91425" bIns="91425" anchor="ctr" anchorCtr="0">
            <a:noAutofit/>
          </a:bodyPr>
          <a:lstStyle/>
          <a:p>
            <a:pPr lvl="0">
              <a:spcBef>
                <a:spcPts val="0"/>
              </a:spcBef>
              <a:buNone/>
            </a:pPr>
            <a:r>
              <a:rPr lang="en" sz="3200" b="1" dirty="0"/>
              <a:t>Tips for Maintaining Your Strategy</a:t>
            </a:r>
          </a:p>
        </p:txBody>
      </p:sp>
      <p:sp>
        <p:nvSpPr>
          <p:cNvPr id="164" name="Shape 164"/>
          <p:cNvSpPr txBox="1"/>
          <p:nvPr/>
        </p:nvSpPr>
        <p:spPr>
          <a:xfrm>
            <a:off x="0" y="1313862"/>
            <a:ext cx="4863000" cy="3589200"/>
          </a:xfrm>
          <a:prstGeom prst="rect">
            <a:avLst/>
          </a:prstGeom>
          <a:noFill/>
          <a:ln>
            <a:noFill/>
          </a:ln>
        </p:spPr>
        <p:txBody>
          <a:bodyPr lIns="91425" tIns="91425" rIns="91425" bIns="91425" anchor="t" anchorCtr="0">
            <a:noAutofit/>
          </a:bodyPr>
          <a:lstStyle/>
          <a:p>
            <a:pPr marL="457200" lvl="0" indent="-355600" rtl="0">
              <a:lnSpc>
                <a:spcPct val="150000"/>
              </a:lnSpc>
              <a:spcBef>
                <a:spcPts val="1000"/>
              </a:spcBef>
              <a:spcAft>
                <a:spcPts val="1000"/>
              </a:spcAft>
              <a:buSzPct val="100000"/>
              <a:buFont typeface="Proxima Nova"/>
              <a:buChar char="➔"/>
            </a:pPr>
            <a:r>
              <a:rPr lang="en" sz="2000" dirty="0">
                <a:latin typeface="Proxima Nova"/>
                <a:ea typeface="Proxima Nova"/>
                <a:cs typeface="Proxima Nova"/>
                <a:sym typeface="Proxima Nova"/>
              </a:rPr>
              <a:t>Start small (Quality vs. Quantity)</a:t>
            </a:r>
          </a:p>
          <a:p>
            <a:pPr marL="457200" lvl="0" indent="-355600" rtl="0">
              <a:lnSpc>
                <a:spcPct val="150000"/>
              </a:lnSpc>
              <a:spcBef>
                <a:spcPts val="1000"/>
              </a:spcBef>
              <a:spcAft>
                <a:spcPts val="1000"/>
              </a:spcAft>
              <a:buSzPct val="100000"/>
              <a:buFont typeface="Proxima Nova"/>
              <a:buChar char="➔"/>
            </a:pPr>
            <a:r>
              <a:rPr lang="en" sz="2000" dirty="0">
                <a:latin typeface="Proxima Nova"/>
                <a:ea typeface="Proxima Nova"/>
                <a:cs typeface="Proxima Nova"/>
                <a:sym typeface="Proxima Nova"/>
              </a:rPr>
              <a:t>Develop relevant and realistic social media goals</a:t>
            </a:r>
          </a:p>
          <a:p>
            <a:pPr marL="457200" lvl="0" indent="-355600" rtl="0">
              <a:lnSpc>
                <a:spcPct val="150000"/>
              </a:lnSpc>
              <a:spcBef>
                <a:spcPts val="1000"/>
              </a:spcBef>
              <a:spcAft>
                <a:spcPts val="1000"/>
              </a:spcAft>
              <a:buSzPct val="100000"/>
              <a:buFont typeface="Proxima Nova"/>
              <a:buChar char="➔"/>
            </a:pPr>
            <a:r>
              <a:rPr lang="en" sz="2000" dirty="0">
                <a:latin typeface="Proxima Nova"/>
                <a:ea typeface="Proxima Nova"/>
                <a:cs typeface="Proxima Nova"/>
                <a:sym typeface="Proxima Nova"/>
              </a:rPr>
              <a:t>Create a social media schedule</a:t>
            </a:r>
          </a:p>
          <a:p>
            <a:pPr marL="457200" lvl="0" indent="-355600" rtl="0">
              <a:lnSpc>
                <a:spcPct val="150000"/>
              </a:lnSpc>
              <a:spcBef>
                <a:spcPts val="1000"/>
              </a:spcBef>
              <a:spcAft>
                <a:spcPts val="1000"/>
              </a:spcAft>
              <a:buSzPct val="100000"/>
              <a:buFont typeface="Proxima Nova"/>
              <a:buChar char="➔"/>
            </a:pPr>
            <a:r>
              <a:rPr lang="en" sz="2000" dirty="0">
                <a:latin typeface="Proxima Nova"/>
                <a:ea typeface="Proxima Nova"/>
                <a:cs typeface="Proxima Nova"/>
                <a:sym typeface="Proxima Nova"/>
              </a:rPr>
              <a:t>Assess your progress</a:t>
            </a:r>
          </a:p>
          <a:p>
            <a:pPr lvl="0" rtl="0">
              <a:spcBef>
                <a:spcPts val="1000"/>
              </a:spcBef>
              <a:spcAft>
                <a:spcPts val="1000"/>
              </a:spcAft>
              <a:buNone/>
            </a:pPr>
            <a:endParaRPr sz="2000" dirty="0">
              <a:latin typeface="Proxima Nova"/>
              <a:ea typeface="Proxima Nova"/>
              <a:cs typeface="Proxima Nova"/>
              <a:sym typeface="Proxima Nova"/>
            </a:endParaRPr>
          </a:p>
        </p:txBody>
      </p:sp>
      <p:pic>
        <p:nvPicPr>
          <p:cNvPr id="165" name="Shape 165" descr="LinkedIn social media plan.jpg"/>
          <p:cNvPicPr preferRelativeResize="0"/>
          <p:nvPr/>
        </p:nvPicPr>
        <p:blipFill rotWithShape="1">
          <a:blip r:embed="rId3">
            <a:alphaModFix/>
          </a:blip>
          <a:srcRect l="14777"/>
          <a:stretch/>
        </p:blipFill>
        <p:spPr>
          <a:xfrm>
            <a:off x="4931291" y="1313862"/>
            <a:ext cx="4068222" cy="318232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animEffect transition="in" filter="fade">
                                      <p:cBhvr>
                                        <p:cTn id="7" dur="1000"/>
                                        <p:tgtEl>
                                          <p:spTgt spid="164">
                                            <p:txEl>
                                              <p:pRg st="0" end="0"/>
                                            </p:txEl>
                                          </p:spTgt>
                                        </p:tgtEl>
                                      </p:cBhvr>
                                    </p:animEffect>
                                    <p:anim calcmode="lin" valueType="num">
                                      <p:cBhvr>
                                        <p:cTn id="8" dur="1000" fill="hold"/>
                                        <p:tgtEl>
                                          <p:spTgt spid="16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4">
                                            <p:txEl>
                                              <p:pRg st="1" end="1"/>
                                            </p:txEl>
                                          </p:spTgt>
                                        </p:tgtEl>
                                        <p:attrNameLst>
                                          <p:attrName>style.visibility</p:attrName>
                                        </p:attrNameLst>
                                      </p:cBhvr>
                                      <p:to>
                                        <p:strVal val="visible"/>
                                      </p:to>
                                    </p:set>
                                    <p:animEffect transition="in" filter="fade">
                                      <p:cBhvr>
                                        <p:cTn id="14" dur="1000"/>
                                        <p:tgtEl>
                                          <p:spTgt spid="164">
                                            <p:txEl>
                                              <p:pRg st="1" end="1"/>
                                            </p:txEl>
                                          </p:spTgt>
                                        </p:tgtEl>
                                      </p:cBhvr>
                                    </p:animEffect>
                                    <p:anim calcmode="lin" valueType="num">
                                      <p:cBhvr>
                                        <p:cTn id="15" dur="1000" fill="hold"/>
                                        <p:tgtEl>
                                          <p:spTgt spid="16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4">
                                            <p:txEl>
                                              <p:pRg st="2" end="2"/>
                                            </p:txEl>
                                          </p:spTgt>
                                        </p:tgtEl>
                                        <p:attrNameLst>
                                          <p:attrName>style.visibility</p:attrName>
                                        </p:attrNameLst>
                                      </p:cBhvr>
                                      <p:to>
                                        <p:strVal val="visible"/>
                                      </p:to>
                                    </p:set>
                                    <p:animEffect transition="in" filter="fade">
                                      <p:cBhvr>
                                        <p:cTn id="21" dur="1000"/>
                                        <p:tgtEl>
                                          <p:spTgt spid="164">
                                            <p:txEl>
                                              <p:pRg st="2" end="2"/>
                                            </p:txEl>
                                          </p:spTgt>
                                        </p:tgtEl>
                                      </p:cBhvr>
                                    </p:animEffect>
                                    <p:anim calcmode="lin" valueType="num">
                                      <p:cBhvr>
                                        <p:cTn id="22" dur="1000" fill="hold"/>
                                        <p:tgtEl>
                                          <p:spTgt spid="16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6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4">
                                            <p:txEl>
                                              <p:pRg st="3" end="3"/>
                                            </p:txEl>
                                          </p:spTgt>
                                        </p:tgtEl>
                                        <p:attrNameLst>
                                          <p:attrName>style.visibility</p:attrName>
                                        </p:attrNameLst>
                                      </p:cBhvr>
                                      <p:to>
                                        <p:strVal val="visible"/>
                                      </p:to>
                                    </p:set>
                                    <p:animEffect transition="in" filter="fade">
                                      <p:cBhvr>
                                        <p:cTn id="28" dur="1000"/>
                                        <p:tgtEl>
                                          <p:spTgt spid="164">
                                            <p:txEl>
                                              <p:pRg st="3" end="3"/>
                                            </p:txEl>
                                          </p:spTgt>
                                        </p:tgtEl>
                                      </p:cBhvr>
                                    </p:animEffect>
                                    <p:anim calcmode="lin" valueType="num">
                                      <p:cBhvr>
                                        <p:cTn id="29" dur="1000" fill="hold"/>
                                        <p:tgtEl>
                                          <p:spTgt spid="16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6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prstGeom prst="rect">
            <a:avLst/>
          </a:prstGeom>
        </p:spPr>
        <p:txBody>
          <a:bodyPr lIns="91425" tIns="91425" rIns="91425" bIns="91425" anchor="ctr" anchorCtr="0">
            <a:noAutofit/>
          </a:bodyPr>
          <a:lstStyle/>
          <a:p>
            <a:pPr lvl="0" algn="ctr">
              <a:spcBef>
                <a:spcPts val="0"/>
              </a:spcBef>
              <a:buNone/>
            </a:pPr>
            <a:r>
              <a:rPr lang="en" sz="9600" dirty="0"/>
              <a:t>Q&amp;A</a:t>
            </a:r>
          </a:p>
        </p:txBody>
      </p:sp>
      <p:sp>
        <p:nvSpPr>
          <p:cNvPr id="2" name="TextBox 1"/>
          <p:cNvSpPr txBox="1"/>
          <p:nvPr/>
        </p:nvSpPr>
        <p:spPr>
          <a:xfrm>
            <a:off x="381000" y="3909480"/>
            <a:ext cx="5356950" cy="1231106"/>
          </a:xfrm>
          <a:prstGeom prst="rect">
            <a:avLst/>
          </a:prstGeom>
          <a:noFill/>
        </p:spPr>
        <p:txBody>
          <a:bodyPr wrap="square" rtlCol="0">
            <a:spAutoFit/>
          </a:bodyPr>
          <a:lstStyle/>
          <a:p>
            <a:r>
              <a:rPr lang="en-US" sz="2000" dirty="0">
                <a:solidFill>
                  <a:schemeClr val="bg1"/>
                </a:solidFill>
                <a:latin typeface="Proxima Nova" panose="020B0604020202020204" charset="0"/>
                <a:cs typeface="Calibri" panose="020F0502020204030204" pitchFamily="34" charset="0"/>
              </a:rPr>
              <a:t>More Questions?</a:t>
            </a:r>
          </a:p>
          <a:p>
            <a:r>
              <a:rPr lang="en-US" sz="2000" dirty="0">
                <a:solidFill>
                  <a:schemeClr val="bg1"/>
                </a:solidFill>
                <a:latin typeface="Proxima Nova" panose="020B0604020202020204" charset="0"/>
                <a:cs typeface="Calibri" panose="020F0502020204030204" pitchFamily="34" charset="0"/>
              </a:rPr>
              <a:t>Molly Anderson: </a:t>
            </a:r>
            <a:r>
              <a:rPr lang="en-US" sz="2000" dirty="0">
                <a:solidFill>
                  <a:schemeClr val="bg1"/>
                </a:solidFill>
                <a:latin typeface="Proxima Nova" panose="020B0604020202020204" charset="0"/>
                <a:cs typeface="Calibri" panose="020F0502020204030204" pitchFamily="34" charset="0"/>
                <a:hlinkClick r:id="rId3"/>
              </a:rPr>
              <a:t>Molly.Anderson@state.or.us</a:t>
            </a:r>
            <a:endParaRPr lang="en-US" sz="2000" dirty="0">
              <a:solidFill>
                <a:schemeClr val="bg1"/>
              </a:solidFill>
              <a:latin typeface="Proxima Nova" panose="020B0604020202020204" charset="0"/>
              <a:cs typeface="Calibri" panose="020F0502020204030204" pitchFamily="34" charset="0"/>
            </a:endParaRPr>
          </a:p>
          <a:p>
            <a:r>
              <a:rPr lang="en-US" sz="2000" dirty="0">
                <a:solidFill>
                  <a:schemeClr val="bg1"/>
                </a:solidFill>
                <a:latin typeface="Proxima Nova" panose="020B0604020202020204" charset="0"/>
                <a:cs typeface="Calibri" panose="020F0502020204030204" pitchFamily="34" charset="0"/>
              </a:rPr>
              <a:t>Kyle </a:t>
            </a:r>
            <a:r>
              <a:rPr lang="en-US" sz="2000" dirty="0" err="1">
                <a:solidFill>
                  <a:schemeClr val="bg1"/>
                </a:solidFill>
                <a:latin typeface="Proxima Nova" panose="020B0604020202020204" charset="0"/>
                <a:cs typeface="Calibri" panose="020F0502020204030204" pitchFamily="34" charset="0"/>
              </a:rPr>
              <a:t>Weraky</a:t>
            </a:r>
            <a:r>
              <a:rPr lang="en-US" sz="2000" dirty="0">
                <a:solidFill>
                  <a:schemeClr val="bg1"/>
                </a:solidFill>
                <a:latin typeface="Proxima Nova" panose="020B0604020202020204" charset="0"/>
                <a:cs typeface="Calibri" panose="020F0502020204030204" pitchFamily="34" charset="0"/>
              </a:rPr>
              <a:t>: </a:t>
            </a:r>
            <a:r>
              <a:rPr lang="en-US" sz="2000" dirty="0">
                <a:solidFill>
                  <a:schemeClr val="bg1"/>
                </a:solidFill>
                <a:latin typeface="Proxima Nova" panose="020B0604020202020204" charset="0"/>
                <a:cs typeface="Calibri" panose="020F0502020204030204" pitchFamily="34" charset="0"/>
                <a:hlinkClick r:id="rId4"/>
              </a:rPr>
              <a:t>Kyle.Weraky@state.or.us</a:t>
            </a:r>
            <a:endParaRPr lang="en-US" sz="2000" dirty="0">
              <a:solidFill>
                <a:schemeClr val="bg1"/>
              </a:solidFill>
              <a:latin typeface="Proxima Nova" panose="020B0604020202020204" charset="0"/>
              <a:cs typeface="Calibri" panose="020F0502020204030204" pitchFamily="34" charset="0"/>
            </a:endParaRP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03825" y="357725"/>
            <a:ext cx="4045200" cy="902400"/>
          </a:xfrm>
          <a:prstGeom prst="rect">
            <a:avLst/>
          </a:prstGeom>
        </p:spPr>
        <p:txBody>
          <a:bodyPr lIns="91425" tIns="91425" rIns="91425" bIns="91425" anchor="b" anchorCtr="0">
            <a:noAutofit/>
          </a:bodyPr>
          <a:lstStyle/>
          <a:p>
            <a:pPr lvl="0">
              <a:spcBef>
                <a:spcPts val="0"/>
              </a:spcBef>
              <a:buNone/>
            </a:pPr>
            <a:r>
              <a:rPr lang="en" sz="4800" b="1"/>
              <a:t>Benefits</a:t>
            </a:r>
          </a:p>
        </p:txBody>
      </p:sp>
      <p:sp>
        <p:nvSpPr>
          <p:cNvPr id="66" name="Shape 66"/>
          <p:cNvSpPr txBox="1">
            <a:spLocks noGrp="1"/>
          </p:cNvSpPr>
          <p:nvPr>
            <p:ph type="body" idx="2"/>
          </p:nvPr>
        </p:nvSpPr>
        <p:spPr>
          <a:xfrm>
            <a:off x="4953000" y="361950"/>
            <a:ext cx="3837000" cy="3695100"/>
          </a:xfrm>
          <a:prstGeom prst="rect">
            <a:avLst/>
          </a:prstGeom>
        </p:spPr>
        <p:txBody>
          <a:bodyPr lIns="91425" tIns="91425" rIns="91425" bIns="91425" anchor="ctr" anchorCtr="0">
            <a:noAutofit/>
          </a:bodyPr>
          <a:lstStyle/>
          <a:p>
            <a:pPr marL="457200" lvl="0" indent="-381000" rtl="0">
              <a:lnSpc>
                <a:spcPct val="100000"/>
              </a:lnSpc>
              <a:spcBef>
                <a:spcPts val="0"/>
              </a:spcBef>
              <a:spcAft>
                <a:spcPts val="1000"/>
              </a:spcAft>
              <a:buSzPct val="100000"/>
              <a:buChar char="➔"/>
            </a:pPr>
            <a:r>
              <a:rPr lang="en" sz="2400" dirty="0"/>
              <a:t>Open avenue for information</a:t>
            </a:r>
          </a:p>
          <a:p>
            <a:pPr marL="457200" lvl="0" indent="-381000" rtl="0">
              <a:lnSpc>
                <a:spcPct val="100000"/>
              </a:lnSpc>
              <a:spcBef>
                <a:spcPts val="0"/>
              </a:spcBef>
              <a:spcAft>
                <a:spcPts val="1000"/>
              </a:spcAft>
              <a:buSzPct val="100000"/>
              <a:buChar char="➔"/>
            </a:pPr>
            <a:r>
              <a:rPr lang="en" sz="2400" dirty="0"/>
              <a:t>Easily adaptable</a:t>
            </a:r>
          </a:p>
          <a:p>
            <a:pPr marL="457200" lvl="0" indent="-381000" rtl="0">
              <a:lnSpc>
                <a:spcPct val="100000"/>
              </a:lnSpc>
              <a:spcBef>
                <a:spcPts val="1000"/>
              </a:spcBef>
              <a:spcAft>
                <a:spcPts val="1000"/>
              </a:spcAft>
              <a:buSzPct val="100000"/>
              <a:buChar char="➔"/>
            </a:pPr>
            <a:r>
              <a:rPr lang="en" sz="2400" dirty="0"/>
              <a:t>Influences personal connection</a:t>
            </a:r>
          </a:p>
          <a:p>
            <a:pPr marL="457200" lvl="0" indent="-381000" rtl="0">
              <a:lnSpc>
                <a:spcPct val="100000"/>
              </a:lnSpc>
              <a:spcBef>
                <a:spcPts val="0"/>
              </a:spcBef>
              <a:spcAft>
                <a:spcPts val="1000"/>
              </a:spcAft>
              <a:buSzPct val="100000"/>
              <a:buChar char="➔"/>
            </a:pPr>
            <a:r>
              <a:rPr lang="en" sz="2400" dirty="0"/>
              <a:t>Accesses target audiences</a:t>
            </a:r>
          </a:p>
          <a:p>
            <a:pPr marL="457200" lvl="0" indent="-381000" rtl="0">
              <a:lnSpc>
                <a:spcPct val="100000"/>
              </a:lnSpc>
              <a:spcBef>
                <a:spcPts val="0"/>
              </a:spcBef>
              <a:spcAft>
                <a:spcPts val="1000"/>
              </a:spcAft>
              <a:buSzPct val="100000"/>
              <a:buChar char="➔"/>
            </a:pPr>
            <a:r>
              <a:rPr lang="en" sz="2400" dirty="0"/>
              <a:t>Builds an agency brand</a:t>
            </a:r>
          </a:p>
          <a:p>
            <a:pPr marL="457200" lvl="0" indent="-381000" rtl="0">
              <a:lnSpc>
                <a:spcPct val="100000"/>
              </a:lnSpc>
              <a:spcBef>
                <a:spcPts val="0"/>
              </a:spcBef>
              <a:spcAft>
                <a:spcPts val="1000"/>
              </a:spcAft>
              <a:buSzPct val="100000"/>
              <a:buChar char="➔"/>
            </a:pPr>
            <a:r>
              <a:rPr lang="en" sz="2400" dirty="0"/>
              <a:t>Free</a:t>
            </a:r>
          </a:p>
        </p:txBody>
      </p:sp>
      <p:pic>
        <p:nvPicPr>
          <p:cNvPr id="67" name="Shape 67" descr="Branding, compass, social media.jpg"/>
          <p:cNvPicPr preferRelativeResize="0"/>
          <p:nvPr/>
        </p:nvPicPr>
        <p:blipFill rotWithShape="1">
          <a:blip r:embed="rId3">
            <a:alphaModFix/>
          </a:blip>
          <a:srcRect l="5720" r="-9347"/>
          <a:stretch/>
        </p:blipFill>
        <p:spPr>
          <a:xfrm>
            <a:off x="259025" y="1437200"/>
            <a:ext cx="4392400" cy="3323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6">
                                            <p:txEl>
                                              <p:pRg st="0" end="0"/>
                                            </p:txEl>
                                          </p:spTgt>
                                        </p:tgtEl>
                                        <p:attrNameLst>
                                          <p:attrName>style.visibility</p:attrName>
                                        </p:attrNameLst>
                                      </p:cBhvr>
                                      <p:to>
                                        <p:strVal val="visible"/>
                                      </p:to>
                                    </p:set>
                                    <p:animEffect transition="in" filter="fade">
                                      <p:cBhvr>
                                        <p:cTn id="12" dur="1000"/>
                                        <p:tgtEl>
                                          <p:spTgt spid="66">
                                            <p:txEl>
                                              <p:pRg st="0" end="0"/>
                                            </p:txEl>
                                          </p:spTgt>
                                        </p:tgtEl>
                                      </p:cBhvr>
                                    </p:animEffect>
                                    <p:anim calcmode="lin" valueType="num">
                                      <p:cBhvr>
                                        <p:cTn id="13" dur="1000" fill="hold"/>
                                        <p:tgtEl>
                                          <p:spTgt spid="6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6">
                                            <p:txEl>
                                              <p:pRg st="1" end="1"/>
                                            </p:txEl>
                                          </p:spTgt>
                                        </p:tgtEl>
                                        <p:attrNameLst>
                                          <p:attrName>style.visibility</p:attrName>
                                        </p:attrNameLst>
                                      </p:cBhvr>
                                      <p:to>
                                        <p:strVal val="visible"/>
                                      </p:to>
                                    </p:set>
                                    <p:animEffect transition="in" filter="fade">
                                      <p:cBhvr>
                                        <p:cTn id="19" dur="1000"/>
                                        <p:tgtEl>
                                          <p:spTgt spid="66">
                                            <p:txEl>
                                              <p:pRg st="1" end="1"/>
                                            </p:txEl>
                                          </p:spTgt>
                                        </p:tgtEl>
                                      </p:cBhvr>
                                    </p:animEffect>
                                    <p:anim calcmode="lin" valueType="num">
                                      <p:cBhvr>
                                        <p:cTn id="20" dur="1000" fill="hold"/>
                                        <p:tgtEl>
                                          <p:spTgt spid="6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6">
                                            <p:txEl>
                                              <p:pRg st="2" end="2"/>
                                            </p:txEl>
                                          </p:spTgt>
                                        </p:tgtEl>
                                        <p:attrNameLst>
                                          <p:attrName>style.visibility</p:attrName>
                                        </p:attrNameLst>
                                      </p:cBhvr>
                                      <p:to>
                                        <p:strVal val="visible"/>
                                      </p:to>
                                    </p:set>
                                    <p:animEffect transition="in" filter="fade">
                                      <p:cBhvr>
                                        <p:cTn id="26" dur="1000"/>
                                        <p:tgtEl>
                                          <p:spTgt spid="66">
                                            <p:txEl>
                                              <p:pRg st="2" end="2"/>
                                            </p:txEl>
                                          </p:spTgt>
                                        </p:tgtEl>
                                      </p:cBhvr>
                                    </p:animEffect>
                                    <p:anim calcmode="lin" valueType="num">
                                      <p:cBhvr>
                                        <p:cTn id="27" dur="1000" fill="hold"/>
                                        <p:tgtEl>
                                          <p:spTgt spid="6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6">
                                            <p:txEl>
                                              <p:pRg st="3" end="3"/>
                                            </p:txEl>
                                          </p:spTgt>
                                        </p:tgtEl>
                                        <p:attrNameLst>
                                          <p:attrName>style.visibility</p:attrName>
                                        </p:attrNameLst>
                                      </p:cBhvr>
                                      <p:to>
                                        <p:strVal val="visible"/>
                                      </p:to>
                                    </p:set>
                                    <p:animEffect transition="in" filter="fade">
                                      <p:cBhvr>
                                        <p:cTn id="33" dur="1000"/>
                                        <p:tgtEl>
                                          <p:spTgt spid="66">
                                            <p:txEl>
                                              <p:pRg st="3" end="3"/>
                                            </p:txEl>
                                          </p:spTgt>
                                        </p:tgtEl>
                                      </p:cBhvr>
                                    </p:animEffect>
                                    <p:anim calcmode="lin" valueType="num">
                                      <p:cBhvr>
                                        <p:cTn id="34" dur="1000" fill="hold"/>
                                        <p:tgtEl>
                                          <p:spTgt spid="6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6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6">
                                            <p:txEl>
                                              <p:pRg st="4" end="4"/>
                                            </p:txEl>
                                          </p:spTgt>
                                        </p:tgtEl>
                                        <p:attrNameLst>
                                          <p:attrName>style.visibility</p:attrName>
                                        </p:attrNameLst>
                                      </p:cBhvr>
                                      <p:to>
                                        <p:strVal val="visible"/>
                                      </p:to>
                                    </p:set>
                                    <p:animEffect transition="in" filter="fade">
                                      <p:cBhvr>
                                        <p:cTn id="40" dur="1000"/>
                                        <p:tgtEl>
                                          <p:spTgt spid="66">
                                            <p:txEl>
                                              <p:pRg st="4" end="4"/>
                                            </p:txEl>
                                          </p:spTgt>
                                        </p:tgtEl>
                                      </p:cBhvr>
                                    </p:animEffect>
                                    <p:anim calcmode="lin" valueType="num">
                                      <p:cBhvr>
                                        <p:cTn id="41" dur="1000" fill="hold"/>
                                        <p:tgtEl>
                                          <p:spTgt spid="6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6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6">
                                            <p:txEl>
                                              <p:pRg st="5" end="5"/>
                                            </p:txEl>
                                          </p:spTgt>
                                        </p:tgtEl>
                                        <p:attrNameLst>
                                          <p:attrName>style.visibility</p:attrName>
                                        </p:attrNameLst>
                                      </p:cBhvr>
                                      <p:to>
                                        <p:strVal val="visible"/>
                                      </p:to>
                                    </p:set>
                                    <p:animEffect transition="in" filter="fade">
                                      <p:cBhvr>
                                        <p:cTn id="47" dur="1000"/>
                                        <p:tgtEl>
                                          <p:spTgt spid="66">
                                            <p:txEl>
                                              <p:pRg st="5" end="5"/>
                                            </p:txEl>
                                          </p:spTgt>
                                        </p:tgtEl>
                                      </p:cBhvr>
                                    </p:animEffect>
                                    <p:anim calcmode="lin" valueType="num">
                                      <p:cBhvr>
                                        <p:cTn id="48" dur="1000" fill="hold"/>
                                        <p:tgtEl>
                                          <p:spTgt spid="66">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6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Developing a Social Media Strategy</a:t>
            </a:r>
          </a:p>
        </p:txBody>
      </p:sp>
      <p:sp>
        <p:nvSpPr>
          <p:cNvPr id="80" name="Shape 80"/>
          <p:cNvSpPr txBox="1">
            <a:spLocks noGrp="1"/>
          </p:cNvSpPr>
          <p:nvPr>
            <p:ph type="body" idx="1"/>
          </p:nvPr>
        </p:nvSpPr>
        <p:spPr>
          <a:xfrm>
            <a:off x="311700" y="1201800"/>
            <a:ext cx="8520600" cy="3416400"/>
          </a:xfrm>
          <a:prstGeom prst="rect">
            <a:avLst/>
          </a:prstGeom>
        </p:spPr>
        <p:txBody>
          <a:bodyPr lIns="91425" tIns="91425" rIns="91425" bIns="91425" anchor="t" anchorCtr="0">
            <a:noAutofit/>
          </a:bodyPr>
          <a:lstStyle/>
          <a:p>
            <a:pPr lvl="0">
              <a:lnSpc>
                <a:spcPct val="100000"/>
              </a:lnSpc>
              <a:spcBef>
                <a:spcPts val="0"/>
              </a:spcBef>
              <a:spcAft>
                <a:spcPts val="0"/>
              </a:spcAft>
              <a:buNone/>
            </a:pPr>
            <a:endParaRPr dirty="0"/>
          </a:p>
          <a:p>
            <a:pPr lvl="0">
              <a:spcBef>
                <a:spcPts val="0"/>
              </a:spcBef>
              <a:buNone/>
            </a:pPr>
            <a:endParaRPr dirty="0"/>
          </a:p>
        </p:txBody>
      </p:sp>
      <p:sp>
        <p:nvSpPr>
          <p:cNvPr id="81" name="Shape 81"/>
          <p:cNvSpPr/>
          <p:nvPr/>
        </p:nvSpPr>
        <p:spPr>
          <a:xfrm>
            <a:off x="457200" y="1868700"/>
            <a:ext cx="3021600" cy="1671942"/>
          </a:xfrm>
          <a:prstGeom prst="homePlate">
            <a:avLst>
              <a:gd name="adj" fmla="val 50000"/>
            </a:avLst>
          </a:prstGeom>
          <a:solidFill>
            <a:srgbClr val="9999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sz="1800" b="1">
                <a:solidFill>
                  <a:srgbClr val="FFFFFF"/>
                </a:solidFill>
                <a:latin typeface="Proxima Nova"/>
                <a:ea typeface="Proxima Nova"/>
                <a:cs typeface="Proxima Nova"/>
                <a:sym typeface="Proxima Nova"/>
              </a:rPr>
              <a:t>Getting Buy-In</a:t>
            </a:r>
          </a:p>
        </p:txBody>
      </p:sp>
      <p:sp>
        <p:nvSpPr>
          <p:cNvPr id="82" name="Shape 82"/>
          <p:cNvSpPr/>
          <p:nvPr/>
        </p:nvSpPr>
        <p:spPr>
          <a:xfrm>
            <a:off x="2758775" y="1868700"/>
            <a:ext cx="3466800" cy="1695900"/>
          </a:xfrm>
          <a:prstGeom prst="chevron">
            <a:avLst>
              <a:gd name="adj" fmla="val 50000"/>
            </a:avLst>
          </a:prstGeom>
          <a:solidFill>
            <a:schemeClr val="lt2"/>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sz="1800" b="1" dirty="0">
                <a:solidFill>
                  <a:srgbClr val="FFFFFF"/>
                </a:solidFill>
                <a:latin typeface="Proxima Nova"/>
                <a:ea typeface="Proxima Nova"/>
                <a:cs typeface="Proxima Nova"/>
                <a:sym typeface="Proxima Nova"/>
              </a:rPr>
              <a:t>Building a Plan</a:t>
            </a:r>
          </a:p>
        </p:txBody>
      </p:sp>
      <p:sp>
        <p:nvSpPr>
          <p:cNvPr id="83" name="Shape 83"/>
          <p:cNvSpPr/>
          <p:nvPr/>
        </p:nvSpPr>
        <p:spPr>
          <a:xfrm>
            <a:off x="5486400" y="1886864"/>
            <a:ext cx="3276600" cy="1653778"/>
          </a:xfrm>
          <a:prstGeom prst="chevron">
            <a:avLst>
              <a:gd name="adj" fmla="val 50000"/>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sz="1600" b="1" dirty="0">
                <a:solidFill>
                  <a:srgbClr val="FFFFFF"/>
                </a:solidFill>
              </a:rPr>
              <a:t>Maintaining Momentum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1000" fill="hold"/>
                                        <p:tgtEl>
                                          <p:spTgt spid="81"/>
                                        </p:tgtEl>
                                        <p:attrNameLst>
                                          <p:attrName>ppt_x</p:attrName>
                                        </p:attrNameLst>
                                      </p:cBhvr>
                                      <p:tavLst>
                                        <p:tav tm="0">
                                          <p:val>
                                            <p:strVal val="1+#ppt_w/2"/>
                                          </p:val>
                                        </p:tav>
                                        <p:tav tm="100000">
                                          <p:val>
                                            <p:strVal val="#ppt_x"/>
                                          </p:val>
                                        </p:tav>
                                      </p:tavLst>
                                    </p:anim>
                                    <p:anim calcmode="lin" valueType="num">
                                      <p:cBhvr additive="base">
                                        <p:cTn id="8" dur="1000" fill="hold"/>
                                        <p:tgtEl>
                                          <p:spTgt spid="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2"/>
                                        </p:tgtEl>
                                        <p:attrNameLst>
                                          <p:attrName>style.visibility</p:attrName>
                                        </p:attrNameLst>
                                      </p:cBhvr>
                                      <p:to>
                                        <p:strVal val="visible"/>
                                      </p:to>
                                    </p:set>
                                    <p:anim calcmode="lin" valueType="num">
                                      <p:cBhvr additive="base">
                                        <p:cTn id="13" dur="1000" fill="hold"/>
                                        <p:tgtEl>
                                          <p:spTgt spid="82"/>
                                        </p:tgtEl>
                                        <p:attrNameLst>
                                          <p:attrName>ppt_x</p:attrName>
                                        </p:attrNameLst>
                                      </p:cBhvr>
                                      <p:tavLst>
                                        <p:tav tm="0">
                                          <p:val>
                                            <p:strVal val="1+#ppt_w/2"/>
                                          </p:val>
                                        </p:tav>
                                        <p:tav tm="100000">
                                          <p:val>
                                            <p:strVal val="#ppt_x"/>
                                          </p:val>
                                        </p:tav>
                                      </p:tavLst>
                                    </p:anim>
                                    <p:anim calcmode="lin" valueType="num">
                                      <p:cBhvr additive="base">
                                        <p:cTn id="14" dur="1000" fill="hold"/>
                                        <p:tgtEl>
                                          <p:spTgt spid="8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3"/>
                                        </p:tgtEl>
                                        <p:attrNameLst>
                                          <p:attrName>style.visibility</p:attrName>
                                        </p:attrNameLst>
                                      </p:cBhvr>
                                      <p:to>
                                        <p:strVal val="visible"/>
                                      </p:to>
                                    </p:set>
                                    <p:anim calcmode="lin" valueType="num">
                                      <p:cBhvr additive="base">
                                        <p:cTn id="19" dur="1000" fill="hold"/>
                                        <p:tgtEl>
                                          <p:spTgt spid="83"/>
                                        </p:tgtEl>
                                        <p:attrNameLst>
                                          <p:attrName>ppt_x</p:attrName>
                                        </p:attrNameLst>
                                      </p:cBhvr>
                                      <p:tavLst>
                                        <p:tav tm="0">
                                          <p:val>
                                            <p:strVal val="1+#ppt_w/2"/>
                                          </p:val>
                                        </p:tav>
                                        <p:tav tm="100000">
                                          <p:val>
                                            <p:strVal val="#ppt_x"/>
                                          </p:val>
                                        </p:tav>
                                      </p:tavLst>
                                    </p:anim>
                                    <p:anim calcmode="lin" valueType="num">
                                      <p:cBhvr additive="base">
                                        <p:cTn id="20" dur="1000" fill="hold"/>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510450" y="2057400"/>
            <a:ext cx="8123100" cy="778800"/>
          </a:xfrm>
          <a:prstGeom prst="rect">
            <a:avLst/>
          </a:prstGeom>
        </p:spPr>
        <p:txBody>
          <a:bodyPr lIns="91425" tIns="91425" rIns="91425" bIns="91425" anchor="b" anchorCtr="0">
            <a:noAutofit/>
          </a:bodyPr>
          <a:lstStyle/>
          <a:p>
            <a:pPr lvl="0">
              <a:spcBef>
                <a:spcPts val="0"/>
              </a:spcBef>
              <a:buNone/>
            </a:pPr>
            <a:r>
              <a:rPr lang="en" b="1"/>
              <a:t>Getting Buy-In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91600" y="382375"/>
            <a:ext cx="3296400" cy="1110000"/>
          </a:xfrm>
          <a:prstGeom prst="rect">
            <a:avLst/>
          </a:prstGeom>
        </p:spPr>
        <p:txBody>
          <a:bodyPr lIns="91425" tIns="91425" rIns="91425" bIns="91425" anchor="ctr" anchorCtr="0">
            <a:noAutofit/>
          </a:bodyPr>
          <a:lstStyle/>
          <a:p>
            <a:pPr lvl="0" rtl="0">
              <a:spcBef>
                <a:spcPts val="0"/>
              </a:spcBef>
              <a:buNone/>
            </a:pPr>
            <a:r>
              <a:rPr lang="en" sz="3400" b="1"/>
              <a:t>Key Players</a:t>
            </a:r>
          </a:p>
        </p:txBody>
      </p:sp>
      <p:pic>
        <p:nvPicPr>
          <p:cNvPr id="94" name="Shape 94" descr="Social media planning meeting concept.jpg"/>
          <p:cNvPicPr preferRelativeResize="0"/>
          <p:nvPr/>
        </p:nvPicPr>
        <p:blipFill rotWithShape="1">
          <a:blip r:embed="rId3">
            <a:alphaModFix/>
          </a:blip>
          <a:srcRect l="23879"/>
          <a:stretch/>
        </p:blipFill>
        <p:spPr>
          <a:xfrm>
            <a:off x="4477450" y="683537"/>
            <a:ext cx="4403400" cy="3973774"/>
          </a:xfrm>
          <a:prstGeom prst="rect">
            <a:avLst/>
          </a:prstGeom>
          <a:noFill/>
          <a:ln>
            <a:noFill/>
          </a:ln>
        </p:spPr>
      </p:pic>
      <p:sp>
        <p:nvSpPr>
          <p:cNvPr id="95" name="Shape 95"/>
          <p:cNvSpPr txBox="1"/>
          <p:nvPr/>
        </p:nvSpPr>
        <p:spPr>
          <a:xfrm>
            <a:off x="305250" y="1492375"/>
            <a:ext cx="4468200" cy="3231600"/>
          </a:xfrm>
          <a:prstGeom prst="rect">
            <a:avLst/>
          </a:prstGeom>
          <a:noFill/>
          <a:ln>
            <a:noFill/>
          </a:ln>
        </p:spPr>
        <p:txBody>
          <a:bodyPr lIns="91425" tIns="91425" rIns="91425" bIns="91425" anchor="t" anchorCtr="0">
            <a:noAutofit/>
          </a:bodyPr>
          <a:lstStyle/>
          <a:p>
            <a:pPr marL="457200" lvl="0" indent="-393700" rtl="0">
              <a:lnSpc>
                <a:spcPct val="150000"/>
              </a:lnSpc>
              <a:spcBef>
                <a:spcPts val="0"/>
              </a:spcBef>
              <a:spcAft>
                <a:spcPts val="1000"/>
              </a:spcAft>
              <a:buSzPct val="100000"/>
              <a:buFont typeface="Proxima Nova"/>
              <a:buChar char="➔"/>
            </a:pPr>
            <a:r>
              <a:rPr lang="en" sz="2600" dirty="0">
                <a:latin typeface="Proxima Nova"/>
                <a:ea typeface="Proxima Nova"/>
                <a:cs typeface="Proxima Nova"/>
                <a:sym typeface="Proxima Nova"/>
              </a:rPr>
              <a:t>Your Team</a:t>
            </a:r>
          </a:p>
          <a:p>
            <a:pPr marL="457200" lvl="0" indent="-393700" rtl="0">
              <a:lnSpc>
                <a:spcPct val="150000"/>
              </a:lnSpc>
              <a:spcBef>
                <a:spcPts val="0"/>
              </a:spcBef>
              <a:spcAft>
                <a:spcPts val="1000"/>
              </a:spcAft>
              <a:buSzPct val="100000"/>
              <a:buFont typeface="Proxima Nova"/>
              <a:buChar char="➔"/>
            </a:pPr>
            <a:r>
              <a:rPr lang="en" sz="2600" dirty="0">
                <a:latin typeface="Proxima Nova"/>
                <a:ea typeface="Proxima Nova"/>
                <a:cs typeface="Proxima Nova"/>
                <a:sym typeface="Proxima Nova"/>
              </a:rPr>
              <a:t>Executive Management</a:t>
            </a:r>
          </a:p>
          <a:p>
            <a:pPr marL="457200" lvl="0" indent="-393700" rtl="0">
              <a:lnSpc>
                <a:spcPct val="150000"/>
              </a:lnSpc>
              <a:spcBef>
                <a:spcPts val="0"/>
              </a:spcBef>
              <a:spcAft>
                <a:spcPts val="1000"/>
              </a:spcAft>
              <a:buSzPct val="100000"/>
              <a:buFont typeface="Proxima Nova"/>
              <a:buChar char="➔"/>
            </a:pPr>
            <a:r>
              <a:rPr lang="en" sz="2600" dirty="0">
                <a:latin typeface="Proxima Nova"/>
                <a:ea typeface="Proxima Nova"/>
                <a:cs typeface="Proxima Nova"/>
                <a:sym typeface="Proxima Nova"/>
              </a:rPr>
              <a:t>Communications</a:t>
            </a:r>
          </a:p>
          <a:p>
            <a:pPr marL="457200" lvl="0" indent="-393700" rtl="0">
              <a:lnSpc>
                <a:spcPct val="150000"/>
              </a:lnSpc>
              <a:spcBef>
                <a:spcPts val="0"/>
              </a:spcBef>
              <a:spcAft>
                <a:spcPts val="1000"/>
              </a:spcAft>
              <a:buSzPct val="100000"/>
              <a:buFont typeface="Proxima Nova"/>
              <a:buChar char="➔"/>
            </a:pPr>
            <a:r>
              <a:rPr lang="en" sz="2600" dirty="0">
                <a:latin typeface="Proxima Nova"/>
                <a:ea typeface="Proxima Nova"/>
                <a:cs typeface="Proxima Nova"/>
                <a:sym typeface="Proxima Nova"/>
              </a:rPr>
              <a:t>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animEffect transition="in" filter="fade">
                                      <p:cBhvr>
                                        <p:cTn id="7" dur="1000"/>
                                        <p:tgtEl>
                                          <p:spTgt spid="95">
                                            <p:txEl>
                                              <p:pRg st="0" end="0"/>
                                            </p:txEl>
                                          </p:spTgt>
                                        </p:tgtEl>
                                      </p:cBhvr>
                                    </p:animEffect>
                                    <p:anim calcmode="lin" valueType="num">
                                      <p:cBhvr>
                                        <p:cTn id="8" dur="1000" fill="hold"/>
                                        <p:tgtEl>
                                          <p:spTgt spid="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5">
                                            <p:txEl>
                                              <p:pRg st="1" end="1"/>
                                            </p:txEl>
                                          </p:spTgt>
                                        </p:tgtEl>
                                        <p:attrNameLst>
                                          <p:attrName>style.visibility</p:attrName>
                                        </p:attrNameLst>
                                      </p:cBhvr>
                                      <p:to>
                                        <p:strVal val="visible"/>
                                      </p:to>
                                    </p:set>
                                    <p:animEffect transition="in" filter="fade">
                                      <p:cBhvr>
                                        <p:cTn id="14" dur="1000"/>
                                        <p:tgtEl>
                                          <p:spTgt spid="95">
                                            <p:txEl>
                                              <p:pRg st="1" end="1"/>
                                            </p:txEl>
                                          </p:spTgt>
                                        </p:tgtEl>
                                      </p:cBhvr>
                                    </p:animEffect>
                                    <p:anim calcmode="lin" valueType="num">
                                      <p:cBhvr>
                                        <p:cTn id="15" dur="1000" fill="hold"/>
                                        <p:tgtEl>
                                          <p:spTgt spid="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5">
                                            <p:txEl>
                                              <p:pRg st="2" end="2"/>
                                            </p:txEl>
                                          </p:spTgt>
                                        </p:tgtEl>
                                        <p:attrNameLst>
                                          <p:attrName>style.visibility</p:attrName>
                                        </p:attrNameLst>
                                      </p:cBhvr>
                                      <p:to>
                                        <p:strVal val="visible"/>
                                      </p:to>
                                    </p:set>
                                    <p:animEffect transition="in" filter="fade">
                                      <p:cBhvr>
                                        <p:cTn id="21" dur="1000"/>
                                        <p:tgtEl>
                                          <p:spTgt spid="95">
                                            <p:txEl>
                                              <p:pRg st="2" end="2"/>
                                            </p:txEl>
                                          </p:spTgt>
                                        </p:tgtEl>
                                      </p:cBhvr>
                                    </p:animEffect>
                                    <p:anim calcmode="lin" valueType="num">
                                      <p:cBhvr>
                                        <p:cTn id="22" dur="1000" fill="hold"/>
                                        <p:tgtEl>
                                          <p:spTgt spid="9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5">
                                            <p:txEl>
                                              <p:pRg st="3" end="3"/>
                                            </p:txEl>
                                          </p:spTgt>
                                        </p:tgtEl>
                                        <p:attrNameLst>
                                          <p:attrName>style.visibility</p:attrName>
                                        </p:attrNameLst>
                                      </p:cBhvr>
                                      <p:to>
                                        <p:strVal val="visible"/>
                                      </p:to>
                                    </p:set>
                                    <p:animEffect transition="in" filter="fade">
                                      <p:cBhvr>
                                        <p:cTn id="28" dur="1000"/>
                                        <p:tgtEl>
                                          <p:spTgt spid="95">
                                            <p:txEl>
                                              <p:pRg st="3" end="3"/>
                                            </p:txEl>
                                          </p:spTgt>
                                        </p:tgtEl>
                                      </p:cBhvr>
                                    </p:animEffect>
                                    <p:anim calcmode="lin" valueType="num">
                                      <p:cBhvr>
                                        <p:cTn id="29" dur="1000" fill="hold"/>
                                        <p:tgtEl>
                                          <p:spTgt spid="9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510450" y="2057400"/>
            <a:ext cx="8123100" cy="778800"/>
          </a:xfrm>
          <a:prstGeom prst="rect">
            <a:avLst/>
          </a:prstGeom>
        </p:spPr>
        <p:txBody>
          <a:bodyPr lIns="91425" tIns="91425" rIns="91425" bIns="91425" anchor="b" anchorCtr="0">
            <a:noAutofit/>
          </a:bodyPr>
          <a:lstStyle/>
          <a:p>
            <a:pPr lvl="0">
              <a:spcBef>
                <a:spcPts val="0"/>
              </a:spcBef>
              <a:buNone/>
            </a:pPr>
            <a:r>
              <a:rPr lang="en" b="1"/>
              <a:t>Building a Plan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809750"/>
            <a:ext cx="4045200" cy="1509600"/>
          </a:xfrm>
        </p:spPr>
        <p:txBody>
          <a:bodyPr/>
          <a:lstStyle/>
          <a:p>
            <a:r>
              <a:rPr lang="en-US" sz="13800" dirty="0"/>
              <a:t>80%</a:t>
            </a:r>
          </a:p>
        </p:txBody>
      </p:sp>
      <p:sp>
        <p:nvSpPr>
          <p:cNvPr id="5" name="Subtitle 4"/>
          <p:cNvSpPr>
            <a:spLocks noGrp="1"/>
          </p:cNvSpPr>
          <p:nvPr>
            <p:ph type="subTitle" idx="1"/>
          </p:nvPr>
        </p:nvSpPr>
        <p:spPr>
          <a:xfrm>
            <a:off x="228600" y="3409950"/>
            <a:ext cx="4045200" cy="1345500"/>
          </a:xfrm>
        </p:spPr>
        <p:txBody>
          <a:bodyPr/>
          <a:lstStyle/>
          <a:p>
            <a:r>
              <a:rPr lang="en-US" dirty="0"/>
              <a:t>Original content: blog posts, updates, videos, photos, news, events, etc.</a:t>
            </a:r>
          </a:p>
        </p:txBody>
      </p:sp>
      <p:sp>
        <p:nvSpPr>
          <p:cNvPr id="6" name="Text Placeholder 5"/>
          <p:cNvSpPr>
            <a:spLocks noGrp="1"/>
          </p:cNvSpPr>
          <p:nvPr>
            <p:ph type="body" idx="2"/>
          </p:nvPr>
        </p:nvSpPr>
        <p:spPr>
          <a:xfrm>
            <a:off x="4953000" y="590550"/>
            <a:ext cx="3837000" cy="3695100"/>
          </a:xfrm>
        </p:spPr>
        <p:txBody>
          <a:bodyPr/>
          <a:lstStyle/>
          <a:p>
            <a:r>
              <a:rPr lang="en-US" sz="13800" dirty="0"/>
              <a:t>20% </a:t>
            </a:r>
          </a:p>
          <a:p>
            <a:r>
              <a:rPr lang="en-US" dirty="0"/>
              <a:t>Agency advertising and job postings</a:t>
            </a:r>
          </a:p>
        </p:txBody>
      </p:sp>
    </p:spTree>
    <p:extLst>
      <p:ext uri="{BB962C8B-B14F-4D97-AF65-F5344CB8AC3E}">
        <p14:creationId xmlns:p14="http://schemas.microsoft.com/office/powerpoint/2010/main" val="2535620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04800" y="514350"/>
            <a:ext cx="7003500" cy="755700"/>
          </a:xfrm>
          <a:prstGeom prst="rect">
            <a:avLst/>
          </a:prstGeom>
        </p:spPr>
        <p:txBody>
          <a:bodyPr lIns="91425" tIns="91425" rIns="91425" bIns="91425" anchor="b" anchorCtr="0">
            <a:noAutofit/>
          </a:bodyPr>
          <a:lstStyle/>
          <a:p>
            <a:pPr lvl="0">
              <a:spcBef>
                <a:spcPts val="0"/>
              </a:spcBef>
              <a:buNone/>
            </a:pPr>
            <a:r>
              <a:rPr lang="en" sz="3000" dirty="0"/>
              <a:t>Choosing Social Media Networks</a:t>
            </a:r>
          </a:p>
        </p:txBody>
      </p:sp>
      <p:sp>
        <p:nvSpPr>
          <p:cNvPr id="106" name="Shape 106"/>
          <p:cNvSpPr txBox="1">
            <a:spLocks noGrp="1"/>
          </p:cNvSpPr>
          <p:nvPr>
            <p:ph type="body" idx="1"/>
          </p:nvPr>
        </p:nvSpPr>
        <p:spPr>
          <a:xfrm>
            <a:off x="250093" y="1581150"/>
            <a:ext cx="4745400" cy="3179400"/>
          </a:xfrm>
          <a:prstGeom prst="rect">
            <a:avLst/>
          </a:prstGeom>
        </p:spPr>
        <p:txBody>
          <a:bodyPr lIns="91425" tIns="91425" rIns="91425" bIns="91425" anchor="t" anchorCtr="0">
            <a:noAutofit/>
          </a:bodyPr>
          <a:lstStyle/>
          <a:p>
            <a:pPr lvl="0">
              <a:spcBef>
                <a:spcPts val="1000"/>
              </a:spcBef>
              <a:buNone/>
            </a:pPr>
            <a:r>
              <a:rPr lang="en" sz="1800" dirty="0"/>
              <a:t>Questions to Ask:</a:t>
            </a:r>
          </a:p>
          <a:p>
            <a:pPr marL="457200" lvl="0" indent="-342900" rtl="0">
              <a:spcBef>
                <a:spcPts val="1000"/>
              </a:spcBef>
              <a:buSzPct val="100000"/>
              <a:buChar char="➔"/>
            </a:pPr>
            <a:r>
              <a:rPr lang="en" sz="1800" dirty="0"/>
              <a:t>What are our goals for social media?</a:t>
            </a:r>
          </a:p>
          <a:p>
            <a:pPr marL="457200" lvl="0" indent="-342900" rtl="0">
              <a:spcBef>
                <a:spcPts val="1000"/>
              </a:spcBef>
              <a:buSzPct val="100000"/>
              <a:buChar char="➔"/>
            </a:pPr>
            <a:r>
              <a:rPr lang="en" sz="1800" dirty="0"/>
              <a:t>How much time do we have to commit?</a:t>
            </a:r>
          </a:p>
          <a:p>
            <a:pPr marL="457200" lvl="0" indent="-342900" rtl="0">
              <a:spcBef>
                <a:spcPts val="1000"/>
              </a:spcBef>
              <a:buSzPct val="100000"/>
              <a:buChar char="➔"/>
            </a:pPr>
            <a:r>
              <a:rPr lang="en" sz="1800" dirty="0"/>
              <a:t>What kinds of content can we produce?</a:t>
            </a:r>
          </a:p>
          <a:p>
            <a:pPr marL="457200" lvl="0" indent="-342900" rtl="0">
              <a:spcBef>
                <a:spcPts val="1000"/>
              </a:spcBef>
              <a:buSzPct val="100000"/>
              <a:buChar char="➔"/>
            </a:pPr>
            <a:r>
              <a:rPr lang="en" sz="1800" dirty="0"/>
              <a:t>What resources do we have available?</a:t>
            </a:r>
          </a:p>
          <a:p>
            <a:pPr lvl="0">
              <a:spcBef>
                <a:spcPts val="1000"/>
              </a:spcBef>
              <a:buNone/>
            </a:pPr>
            <a:endParaRPr dirty="0"/>
          </a:p>
        </p:txBody>
      </p:sp>
      <p:pic>
        <p:nvPicPr>
          <p:cNvPr id="107" name="Shape 107" descr="Social media stickynote on hand.jpg"/>
          <p:cNvPicPr preferRelativeResize="0"/>
          <p:nvPr/>
        </p:nvPicPr>
        <p:blipFill rotWithShape="1">
          <a:blip r:embed="rId3">
            <a:alphaModFix/>
          </a:blip>
          <a:srcRect l="9957" r="12009"/>
          <a:stretch/>
        </p:blipFill>
        <p:spPr>
          <a:xfrm>
            <a:off x="4984860" y="1581150"/>
            <a:ext cx="3943804" cy="308577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6">
                                            <p:txEl>
                                              <p:pRg st="1" end="1"/>
                                            </p:txEl>
                                          </p:spTgt>
                                        </p:tgtEl>
                                        <p:attrNameLst>
                                          <p:attrName>style.visibility</p:attrName>
                                        </p:attrNameLst>
                                      </p:cBhvr>
                                      <p:to>
                                        <p:strVal val="visible"/>
                                      </p:to>
                                    </p:set>
                                    <p:animEffect transition="in" filter="fade">
                                      <p:cBhvr>
                                        <p:cTn id="7" dur="1000"/>
                                        <p:tgtEl>
                                          <p:spTgt spid="106">
                                            <p:txEl>
                                              <p:pRg st="1" end="1"/>
                                            </p:txEl>
                                          </p:spTgt>
                                        </p:tgtEl>
                                      </p:cBhvr>
                                    </p:animEffect>
                                    <p:anim calcmode="lin" valueType="num">
                                      <p:cBhvr>
                                        <p:cTn id="8" dur="1000" fill="hold"/>
                                        <p:tgtEl>
                                          <p:spTgt spid="10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6">
                                            <p:txEl>
                                              <p:pRg st="2" end="2"/>
                                            </p:txEl>
                                          </p:spTgt>
                                        </p:tgtEl>
                                        <p:attrNameLst>
                                          <p:attrName>style.visibility</p:attrName>
                                        </p:attrNameLst>
                                      </p:cBhvr>
                                      <p:to>
                                        <p:strVal val="visible"/>
                                      </p:to>
                                    </p:set>
                                    <p:animEffect transition="in" filter="fade">
                                      <p:cBhvr>
                                        <p:cTn id="14" dur="1000"/>
                                        <p:tgtEl>
                                          <p:spTgt spid="106">
                                            <p:txEl>
                                              <p:pRg st="2" end="2"/>
                                            </p:txEl>
                                          </p:spTgt>
                                        </p:tgtEl>
                                      </p:cBhvr>
                                    </p:animEffect>
                                    <p:anim calcmode="lin" valueType="num">
                                      <p:cBhvr>
                                        <p:cTn id="15" dur="1000" fill="hold"/>
                                        <p:tgtEl>
                                          <p:spTgt spid="10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6">
                                            <p:txEl>
                                              <p:pRg st="3" end="3"/>
                                            </p:txEl>
                                          </p:spTgt>
                                        </p:tgtEl>
                                        <p:attrNameLst>
                                          <p:attrName>style.visibility</p:attrName>
                                        </p:attrNameLst>
                                      </p:cBhvr>
                                      <p:to>
                                        <p:strVal val="visible"/>
                                      </p:to>
                                    </p:set>
                                    <p:animEffect transition="in" filter="fade">
                                      <p:cBhvr>
                                        <p:cTn id="21" dur="1000"/>
                                        <p:tgtEl>
                                          <p:spTgt spid="106">
                                            <p:txEl>
                                              <p:pRg st="3" end="3"/>
                                            </p:txEl>
                                          </p:spTgt>
                                        </p:tgtEl>
                                      </p:cBhvr>
                                    </p:animEffect>
                                    <p:anim calcmode="lin" valueType="num">
                                      <p:cBhvr>
                                        <p:cTn id="22" dur="1000" fill="hold"/>
                                        <p:tgtEl>
                                          <p:spTgt spid="10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0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6">
                                            <p:txEl>
                                              <p:pRg st="4" end="4"/>
                                            </p:txEl>
                                          </p:spTgt>
                                        </p:tgtEl>
                                        <p:attrNameLst>
                                          <p:attrName>style.visibility</p:attrName>
                                        </p:attrNameLst>
                                      </p:cBhvr>
                                      <p:to>
                                        <p:strVal val="visible"/>
                                      </p:to>
                                    </p:set>
                                    <p:animEffect transition="in" filter="fade">
                                      <p:cBhvr>
                                        <p:cTn id="28" dur="1000"/>
                                        <p:tgtEl>
                                          <p:spTgt spid="106">
                                            <p:txEl>
                                              <p:pRg st="4" end="4"/>
                                            </p:txEl>
                                          </p:spTgt>
                                        </p:tgtEl>
                                      </p:cBhvr>
                                    </p:animEffect>
                                    <p:anim calcmode="lin" valueType="num">
                                      <p:cBhvr>
                                        <p:cTn id="29" dur="1000" fill="hold"/>
                                        <p:tgtEl>
                                          <p:spTgt spid="10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0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04800" y="285750"/>
            <a:ext cx="3882000" cy="572700"/>
          </a:xfrm>
          <a:prstGeom prst="rect">
            <a:avLst/>
          </a:prstGeom>
        </p:spPr>
        <p:txBody>
          <a:bodyPr lIns="91425" tIns="91425" rIns="91425" bIns="91425" anchor="t" anchorCtr="0">
            <a:noAutofit/>
          </a:bodyPr>
          <a:lstStyle/>
          <a:p>
            <a:pPr lvl="0">
              <a:spcBef>
                <a:spcPts val="0"/>
              </a:spcBef>
              <a:buNone/>
            </a:pPr>
            <a:r>
              <a:rPr lang="en" sz="3000" dirty="0">
                <a:solidFill>
                  <a:schemeClr val="lt2"/>
                </a:solidFill>
              </a:rPr>
              <a:t>Twitter</a:t>
            </a:r>
          </a:p>
        </p:txBody>
      </p:sp>
      <p:sp>
        <p:nvSpPr>
          <p:cNvPr id="113" name="Shape 113"/>
          <p:cNvSpPr txBox="1">
            <a:spLocks noGrp="1"/>
          </p:cNvSpPr>
          <p:nvPr>
            <p:ph type="body" idx="1"/>
          </p:nvPr>
        </p:nvSpPr>
        <p:spPr>
          <a:xfrm>
            <a:off x="152400" y="971550"/>
            <a:ext cx="4239900" cy="3695100"/>
          </a:xfrm>
          <a:prstGeom prst="rect">
            <a:avLst/>
          </a:prstGeom>
        </p:spPr>
        <p:txBody>
          <a:bodyPr lIns="91425" tIns="91425" rIns="91425" bIns="91425" anchor="t" anchorCtr="0">
            <a:noAutofit/>
          </a:bodyPr>
          <a:lstStyle/>
          <a:p>
            <a:pPr marL="457200" lvl="0" indent="-349250" rtl="0">
              <a:spcBef>
                <a:spcPts val="0"/>
              </a:spcBef>
              <a:buClr>
                <a:srgbClr val="FFFFFF"/>
              </a:buClr>
              <a:buSzPct val="100000"/>
              <a:buChar char="➔"/>
            </a:pPr>
            <a:r>
              <a:rPr lang="en" sz="1900" dirty="0">
                <a:solidFill>
                  <a:srgbClr val="FFFFFF"/>
                </a:solidFill>
              </a:rPr>
              <a:t>Short “text” updates- 140 characters (tweets)</a:t>
            </a:r>
          </a:p>
          <a:p>
            <a:pPr marL="457200" lvl="0" indent="-349250" rtl="0">
              <a:spcBef>
                <a:spcPts val="0"/>
              </a:spcBef>
              <a:buClr>
                <a:srgbClr val="FFFFFF"/>
              </a:buClr>
              <a:buSzPct val="100000"/>
              <a:buChar char="➔"/>
            </a:pPr>
            <a:r>
              <a:rPr lang="en" sz="1900" dirty="0">
                <a:solidFill>
                  <a:srgbClr val="FFFFFF"/>
                </a:solidFill>
              </a:rPr>
              <a:t>Tweet photos, videos, and links</a:t>
            </a:r>
          </a:p>
          <a:p>
            <a:pPr marL="457200" lvl="0" indent="-349250" rtl="0">
              <a:spcBef>
                <a:spcPts val="0"/>
              </a:spcBef>
              <a:buClr>
                <a:srgbClr val="FFFFFF"/>
              </a:buClr>
              <a:buSzPct val="100000"/>
              <a:buChar char="➔"/>
            </a:pPr>
            <a:r>
              <a:rPr lang="en" sz="1900" dirty="0">
                <a:solidFill>
                  <a:srgbClr val="FFFFFF"/>
                </a:solidFill>
              </a:rPr>
              <a:t>Share (retweet) others’ content</a:t>
            </a:r>
          </a:p>
          <a:p>
            <a:pPr marL="457200" lvl="0" indent="-349250" rtl="0">
              <a:spcBef>
                <a:spcPts val="0"/>
              </a:spcBef>
              <a:buClr>
                <a:srgbClr val="FFFFFF"/>
              </a:buClr>
              <a:buSzPct val="100000"/>
              <a:buChar char="➔"/>
            </a:pPr>
            <a:r>
              <a:rPr lang="en" sz="1900" dirty="0">
                <a:solidFill>
                  <a:srgbClr val="FFFFFF"/>
                </a:solidFill>
              </a:rPr>
              <a:t>Chat discussions</a:t>
            </a:r>
          </a:p>
          <a:p>
            <a:pPr marL="457200" lvl="0" indent="-349250" rtl="0">
              <a:spcBef>
                <a:spcPts val="0"/>
              </a:spcBef>
              <a:buClr>
                <a:srgbClr val="FFFFFF"/>
              </a:buClr>
              <a:buSzPct val="100000"/>
              <a:buChar char="➔"/>
            </a:pPr>
            <a:r>
              <a:rPr lang="en" sz="1900" dirty="0">
                <a:solidFill>
                  <a:srgbClr val="FFFFFF"/>
                </a:solidFill>
              </a:rPr>
              <a:t>#Hashtags- searchable tags that group similar tweets together</a:t>
            </a:r>
          </a:p>
        </p:txBody>
      </p:sp>
      <p:pic>
        <p:nvPicPr>
          <p:cNvPr id="115" name="Shape 115" descr="Phone with twitter open and logo in background.jpg"/>
          <p:cNvPicPr preferRelativeResize="0"/>
          <p:nvPr/>
        </p:nvPicPr>
        <p:blipFill rotWithShape="1">
          <a:blip r:embed="rId3">
            <a:alphaModFix/>
          </a:blip>
          <a:srcRect r="49039"/>
          <a:stretch/>
        </p:blipFill>
        <p:spPr>
          <a:xfrm>
            <a:off x="4526775" y="0"/>
            <a:ext cx="4143350" cy="514349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animEffect transition="in" filter="fade">
                                      <p:cBhvr>
                                        <p:cTn id="7" dur="1000"/>
                                        <p:tgtEl>
                                          <p:spTgt spid="113">
                                            <p:txEl>
                                              <p:pRg st="0" end="0"/>
                                            </p:txEl>
                                          </p:spTgt>
                                        </p:tgtEl>
                                      </p:cBhvr>
                                    </p:animEffect>
                                    <p:anim calcmode="lin" valueType="num">
                                      <p:cBhvr>
                                        <p:cTn id="8" dur="1000" fill="hold"/>
                                        <p:tgtEl>
                                          <p:spTgt spid="1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3">
                                            <p:txEl>
                                              <p:pRg st="1" end="1"/>
                                            </p:txEl>
                                          </p:spTgt>
                                        </p:tgtEl>
                                        <p:attrNameLst>
                                          <p:attrName>style.visibility</p:attrName>
                                        </p:attrNameLst>
                                      </p:cBhvr>
                                      <p:to>
                                        <p:strVal val="visible"/>
                                      </p:to>
                                    </p:set>
                                    <p:animEffect transition="in" filter="fade">
                                      <p:cBhvr>
                                        <p:cTn id="14" dur="1000"/>
                                        <p:tgtEl>
                                          <p:spTgt spid="113">
                                            <p:txEl>
                                              <p:pRg st="1" end="1"/>
                                            </p:txEl>
                                          </p:spTgt>
                                        </p:tgtEl>
                                      </p:cBhvr>
                                    </p:animEffect>
                                    <p:anim calcmode="lin" valueType="num">
                                      <p:cBhvr>
                                        <p:cTn id="15" dur="1000" fill="hold"/>
                                        <p:tgtEl>
                                          <p:spTgt spid="1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3">
                                            <p:txEl>
                                              <p:pRg st="2" end="2"/>
                                            </p:txEl>
                                          </p:spTgt>
                                        </p:tgtEl>
                                        <p:attrNameLst>
                                          <p:attrName>style.visibility</p:attrName>
                                        </p:attrNameLst>
                                      </p:cBhvr>
                                      <p:to>
                                        <p:strVal val="visible"/>
                                      </p:to>
                                    </p:set>
                                    <p:animEffect transition="in" filter="fade">
                                      <p:cBhvr>
                                        <p:cTn id="21" dur="1000"/>
                                        <p:tgtEl>
                                          <p:spTgt spid="113">
                                            <p:txEl>
                                              <p:pRg st="2" end="2"/>
                                            </p:txEl>
                                          </p:spTgt>
                                        </p:tgtEl>
                                      </p:cBhvr>
                                    </p:animEffect>
                                    <p:anim calcmode="lin" valueType="num">
                                      <p:cBhvr>
                                        <p:cTn id="22" dur="1000" fill="hold"/>
                                        <p:tgtEl>
                                          <p:spTgt spid="1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3">
                                            <p:txEl>
                                              <p:pRg st="3" end="3"/>
                                            </p:txEl>
                                          </p:spTgt>
                                        </p:tgtEl>
                                        <p:attrNameLst>
                                          <p:attrName>style.visibility</p:attrName>
                                        </p:attrNameLst>
                                      </p:cBhvr>
                                      <p:to>
                                        <p:strVal val="visible"/>
                                      </p:to>
                                    </p:set>
                                    <p:animEffect transition="in" filter="fade">
                                      <p:cBhvr>
                                        <p:cTn id="28" dur="1000"/>
                                        <p:tgtEl>
                                          <p:spTgt spid="113">
                                            <p:txEl>
                                              <p:pRg st="3" end="3"/>
                                            </p:txEl>
                                          </p:spTgt>
                                        </p:tgtEl>
                                      </p:cBhvr>
                                    </p:animEffect>
                                    <p:anim calcmode="lin" valueType="num">
                                      <p:cBhvr>
                                        <p:cTn id="29" dur="1000" fill="hold"/>
                                        <p:tgtEl>
                                          <p:spTgt spid="1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3">
                                            <p:txEl>
                                              <p:pRg st="4" end="4"/>
                                            </p:txEl>
                                          </p:spTgt>
                                        </p:tgtEl>
                                        <p:attrNameLst>
                                          <p:attrName>style.visibility</p:attrName>
                                        </p:attrNameLst>
                                      </p:cBhvr>
                                      <p:to>
                                        <p:strVal val="visible"/>
                                      </p:to>
                                    </p:set>
                                    <p:animEffect transition="in" filter="fade">
                                      <p:cBhvr>
                                        <p:cTn id="35" dur="1000"/>
                                        <p:tgtEl>
                                          <p:spTgt spid="113">
                                            <p:txEl>
                                              <p:pRg st="4" end="4"/>
                                            </p:txEl>
                                          </p:spTgt>
                                        </p:tgtEl>
                                      </p:cBhvr>
                                    </p:animEffect>
                                    <p:anim calcmode="lin" valueType="num">
                                      <p:cBhvr>
                                        <p:cTn id="36" dur="1000" fill="hold"/>
                                        <p:tgtEl>
                                          <p:spTgt spid="1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Tags xmlns="e93a1355-dcbd-4ee6-87a8-44e09f1824ca" xsi:nil="true"/>
    <Sub_x002d_Category xmlns="e93a1355-dcbd-4ee6-87a8-44e09f1824ca" xsi:nil="true"/>
    <Category xmlns="e93a1355-dcbd-4ee6-87a8-44e09f1824ca">Development</Category>
    <Description0 xmlns="e93a1355-dcbd-4ee6-87a8-44e09f1824ca" xsi:nil="true"/>
    <Contract_x0020_Years xmlns="e93a1355-dcbd-4ee6-87a8-44e09f1824ca" xsi:nil="true"/>
    <related_x0020_document xmlns="e93a1355-dcbd-4ee6-87a8-44e09f1824ca">
      <Url xsi:nil="true"/>
      <Description xsi:nil="true"/>
    </related_x0020_document>
    <Draft xmlns="e93a1355-dcbd-4ee6-87a8-44e09f1824ca">
      <Url xsi:nil="true"/>
      <Description xsi:nil="true"/>
    </Draft>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6B76FC3C857F240A9C2E4F15016144F" ma:contentTypeVersion="10" ma:contentTypeDescription="Create a new document." ma:contentTypeScope="" ma:versionID="e9a1355cea752ef2b730c04fd06d7589">
  <xsd:schema xmlns:xsd="http://www.w3.org/2001/XMLSchema" xmlns:xs="http://www.w3.org/2001/XMLSchema" xmlns:p="http://schemas.microsoft.com/office/2006/metadata/properties" xmlns:ns1="http://schemas.microsoft.com/sharepoint/v3" xmlns:ns2="e93a1355-dcbd-4ee6-87a8-44e09f1824ca" xmlns:ns3="c11a4dd1-9999-41de-ad6b-508521c3559d" targetNamespace="http://schemas.microsoft.com/office/2006/metadata/properties" ma:root="true" ma:fieldsID="47b379964e44526d17c18a756cf23341" ns1:_="" ns2:_="" ns3:_="">
    <xsd:import namespace="http://schemas.microsoft.com/sharepoint/v3"/>
    <xsd:import namespace="e93a1355-dcbd-4ee6-87a8-44e09f1824ca"/>
    <xsd:import namespace="c11a4dd1-9999-41de-ad6b-508521c3559d"/>
    <xsd:element name="properties">
      <xsd:complexType>
        <xsd:sequence>
          <xsd:element name="documentManagement">
            <xsd:complexType>
              <xsd:all>
                <xsd:element ref="ns2:Category"/>
                <xsd:element ref="ns2:Sub_x002d_Category" minOccurs="0"/>
                <xsd:element ref="ns2:Description0" minOccurs="0"/>
                <xsd:element ref="ns2:Contract_x0020_Years" minOccurs="0"/>
                <xsd:element ref="ns1:PublishingStartDate" minOccurs="0"/>
                <xsd:element ref="ns1:PublishingExpirationDate" minOccurs="0"/>
                <xsd:element ref="ns2:Tags" minOccurs="0"/>
                <xsd:element ref="ns2:related_x0020_document" minOccurs="0"/>
                <xsd:element ref="ns2:Draft"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3a1355-dcbd-4ee6-87a8-44e09f1824ca" elementFormDefault="qualified">
    <xsd:import namespace="http://schemas.microsoft.com/office/2006/documentManagement/types"/>
    <xsd:import namespace="http://schemas.microsoft.com/office/infopath/2007/PartnerControls"/>
    <xsd:element name="Category" ma:index="1" ma:displayName="Category" ma:format="Dropdown" ma:internalName="Category">
      <xsd:simpleType>
        <xsd:restriction base="dms:Choice">
          <xsd:enumeration value="Advice"/>
          <xsd:enumeration value="Class/Comp"/>
          <xsd:enumeration value="Development"/>
          <xsd:enumeration value="Forms"/>
          <xsd:enumeration value="LRU"/>
          <xsd:enumeration value="Services"/>
          <xsd:enumeration value="Systems"/>
        </xsd:restriction>
      </xsd:simpleType>
    </xsd:element>
    <xsd:element name="Sub_x002d_Category" ma:index="2" nillable="true" ma:displayName="Sub-Category" ma:format="Dropdown" ma:internalName="Sub_x002d_Category">
      <xsd:simpleType>
        <xsd:union memberTypes="dms:Text">
          <xsd:simpleType>
            <xsd:restriction base="dms:Choice">
              <xsd:enumeration value="Manual"/>
              <xsd:enumeration value="Procedural Rules"/>
              <xsd:enumeration value="General"/>
              <xsd:enumeration value="Class/Comp"/>
              <xsd:enumeration value="Position Management"/>
              <xsd:enumeration value="Filling Positions"/>
              <xsd:enumeration value="Workforce Management"/>
              <xsd:enumeration value="Employee Leave"/>
              <xsd:enumeration value="Discipline &amp; Discharge"/>
              <xsd:enumeration value="Safety &amp; Risk"/>
              <xsd:enumeration value="Labor Relations"/>
              <xsd:enumeration value="Arbitration"/>
              <xsd:enumeration value="CBA"/>
              <xsd:enumeration value="Workday"/>
              <xsd:enumeration value="Policy Review"/>
              <xsd:enumeration value="Payroll"/>
            </xsd:restriction>
          </xsd:simpleType>
        </xsd:union>
      </xsd:simpleType>
    </xsd:element>
    <xsd:element name="Description0" ma:index="3" nillable="true" ma:displayName="Description" ma:internalName="Description0">
      <xsd:simpleType>
        <xsd:restriction base="dms:Text">
          <xsd:maxLength value="255"/>
        </xsd:restriction>
      </xsd:simpleType>
    </xsd:element>
    <xsd:element name="Contract_x0020_Years" ma:index="5" nillable="true" ma:displayName="Contract Years" ma:internalName="Contract_x0020_Years">
      <xsd:simpleType>
        <xsd:restriction base="dms:Text">
          <xsd:maxLength value="255"/>
        </xsd:restriction>
      </xsd:simpleType>
    </xsd:element>
    <xsd:element name="Tags" ma:index="14" nillable="true" ma:displayName="Tags" ma:internalName="Tags">
      <xsd:simpleType>
        <xsd:restriction base="dms:Text">
          <xsd:maxLength value="255"/>
        </xsd:restriction>
      </xsd:simpleType>
    </xsd:element>
    <xsd:element name="related_x0020_document" ma:index="15" nillable="true" ma:displayName="related document" ma:format="Hyperlink" ma:internalName="related_x0020_document">
      <xsd:complexType>
        <xsd:complexContent>
          <xsd:extension base="dms:URL">
            <xsd:sequence>
              <xsd:element name="Url" type="dms:ValidUrl" minOccurs="0" nillable="true"/>
              <xsd:element name="Description" type="xsd:string" nillable="true"/>
            </xsd:sequence>
          </xsd:extension>
        </xsd:complexContent>
      </xsd:complexType>
    </xsd:element>
    <xsd:element name="Draft" ma:index="16" nillable="true" ma:displayName="Draft" ma:description="This field is only for use with policies out for review" ma:format="Hyperlink" ma:internalName="Draft">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1a4dd1-9999-41de-ad6b-508521c3559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F33B90-3797-45FC-BA9E-6E3CA7FBA0EE}"/>
</file>

<file path=customXml/itemProps2.xml><?xml version="1.0" encoding="utf-8"?>
<ds:datastoreItem xmlns:ds="http://schemas.openxmlformats.org/officeDocument/2006/customXml" ds:itemID="{2D1E6079-916A-405B-952F-AE488A4AE3D1}"/>
</file>

<file path=customXml/itemProps3.xml><?xml version="1.0" encoding="utf-8"?>
<ds:datastoreItem xmlns:ds="http://schemas.openxmlformats.org/officeDocument/2006/customXml" ds:itemID="{1474F45D-BBD8-49C6-8603-F8D63ECED107}"/>
</file>

<file path=docProps/app.xml><?xml version="1.0" encoding="utf-8"?>
<Properties xmlns="http://schemas.openxmlformats.org/officeDocument/2006/extended-properties" xmlns:vt="http://schemas.openxmlformats.org/officeDocument/2006/docPropsVTypes">
  <TotalTime>276</TotalTime>
  <Words>1715</Words>
  <Application>Microsoft Office PowerPoint</Application>
  <PresentationFormat>On-screen Show (16:9)</PresentationFormat>
  <Paragraphs>141</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Proxima Nova</vt:lpstr>
      <vt:lpstr>Arial</vt:lpstr>
      <vt:lpstr>spearmint</vt:lpstr>
      <vt:lpstr>Social Media Recruiting</vt:lpstr>
      <vt:lpstr>Benefits</vt:lpstr>
      <vt:lpstr>Developing a Social Media Strategy</vt:lpstr>
      <vt:lpstr>Getting Buy-In</vt:lpstr>
      <vt:lpstr>Key Players</vt:lpstr>
      <vt:lpstr>Building a Plan</vt:lpstr>
      <vt:lpstr>80%</vt:lpstr>
      <vt:lpstr>Choosing Social Media Networks</vt:lpstr>
      <vt:lpstr>Twitter</vt:lpstr>
      <vt:lpstr>PowerPoint Presentation</vt:lpstr>
      <vt:lpstr>LinkedIn</vt:lpstr>
      <vt:lpstr>PowerPoint Presentation</vt:lpstr>
      <vt:lpstr>Youtube</vt:lpstr>
      <vt:lpstr>PowerPoint Presentation</vt:lpstr>
      <vt:lpstr>Facebook</vt:lpstr>
      <vt:lpstr>Maintaining Momentum</vt:lpstr>
      <vt:lpstr>Tips for Maintaining Your Strategy</vt:lpstr>
      <vt:lpstr>Q&amp;A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Recruiting</dc:title>
  <dc:creator>ANDERSON Molly - ODE</dc:creator>
  <cp:lastModifiedBy>WOODS Jill * CHRO</cp:lastModifiedBy>
  <cp:revision>23</cp:revision>
  <dcterms:modified xsi:type="dcterms:W3CDTF">2018-05-01T21:58:27Z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0x01010006B76FC3C857F240A9C2E4F15016144F</vt:lpwstr>
  </property>
  <property fmtid="{D5CDD505-2E9C-101B-9397-08002B2CF9AE}" pid="4" name="related document">
    <vt:lpwstr/>
  </property>
  <property fmtid="{D5CDD505-2E9C-101B-9397-08002B2CF9AE}" pid="6" name="Category">
    <vt:lpwstr>Development</vt:lpwstr>
  </property>
  <property fmtid="{D5CDD505-2E9C-101B-9397-08002B2CF9AE}" pid="8" name="Draft">
    <vt:lpwstr/>
  </property>
  <property fmtid="{D5CDD505-2E9C-101B-9397-08002B2CF9AE}" pid="9" name="Contract Years">
    <vt:lpwstr/>
  </property>
  <property fmtid="{D5CDD505-2E9C-101B-9397-08002B2CF9AE}" pid="10" name="Description0">
    <vt:lpwstr/>
  </property>
  <property fmtid="{D5CDD505-2E9C-101B-9397-08002B2CF9AE}" pid="11" name="Tags0">
    <vt:lpwstr/>
  </property>
  <property fmtid="{D5CDD505-2E9C-101B-9397-08002B2CF9AE}" pid="12" name="Sub-Category">
    <vt:lpwstr/>
  </property>
</Properties>
</file>