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5" r:id="rId3"/>
    <p:sldId id="268" r:id="rId4"/>
    <p:sldId id="269" r:id="rId5"/>
    <p:sldId id="270" r:id="rId6"/>
    <p:sldId id="271" r:id="rId7"/>
    <p:sldId id="274"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3" d="100"/>
          <a:sy n="73" d="100"/>
        </p:scale>
        <p:origin x="3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FCE2-E831-B6B5-F5E6-FB05F1D9D8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F1772D-906B-5185-1292-05A1A4ED8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174963-647E-B338-039D-34604DAFBF94}"/>
              </a:ext>
            </a:extLst>
          </p:cNvPr>
          <p:cNvSpPr>
            <a:spLocks noGrp="1"/>
          </p:cNvSpPr>
          <p:nvPr>
            <p:ph type="dt" sz="half" idx="10"/>
          </p:nvPr>
        </p:nvSpPr>
        <p:spPr/>
        <p:txBody>
          <a:bodyPr/>
          <a:lstStyle/>
          <a:p>
            <a:fld id="{CB655337-628C-4E85-9E40-1940A12E06AE}" type="datetimeFigureOut">
              <a:rPr lang="en-US" smtClean="0"/>
              <a:t>7/16/2024</a:t>
            </a:fld>
            <a:endParaRPr lang="en-US"/>
          </a:p>
        </p:txBody>
      </p:sp>
      <p:sp>
        <p:nvSpPr>
          <p:cNvPr id="5" name="Footer Placeholder 4">
            <a:extLst>
              <a:ext uri="{FF2B5EF4-FFF2-40B4-BE49-F238E27FC236}">
                <a16:creationId xmlns:a16="http://schemas.microsoft.com/office/drawing/2014/main" id="{78D1D5C0-3C71-9D3D-0DCB-6FDF06DE55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135943-3F93-72DA-8C39-EBFD4DFA53BF}"/>
              </a:ext>
            </a:extLst>
          </p:cNvPr>
          <p:cNvSpPr>
            <a:spLocks noGrp="1"/>
          </p:cNvSpPr>
          <p:nvPr>
            <p:ph type="sldNum" sz="quarter" idx="12"/>
          </p:nvPr>
        </p:nvSpPr>
        <p:spPr/>
        <p:txBody>
          <a:bodyPr/>
          <a:lstStyle/>
          <a:p>
            <a:fld id="{64E3D378-5E61-405A-B20D-90012176E92A}" type="slidenum">
              <a:rPr lang="en-US" smtClean="0"/>
              <a:t>‹#›</a:t>
            </a:fld>
            <a:endParaRPr lang="en-US"/>
          </a:p>
        </p:txBody>
      </p:sp>
    </p:spTree>
    <p:extLst>
      <p:ext uri="{BB962C8B-B14F-4D97-AF65-F5344CB8AC3E}">
        <p14:creationId xmlns:p14="http://schemas.microsoft.com/office/powerpoint/2010/main" val="264864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68B61-E253-4031-96C2-3BFF8B849C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3DB410-E49A-43F6-8FEF-8984AA9E75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AA25E5-0F10-C27D-9651-8ECF243DAC31}"/>
              </a:ext>
            </a:extLst>
          </p:cNvPr>
          <p:cNvSpPr>
            <a:spLocks noGrp="1"/>
          </p:cNvSpPr>
          <p:nvPr>
            <p:ph type="dt" sz="half" idx="10"/>
          </p:nvPr>
        </p:nvSpPr>
        <p:spPr/>
        <p:txBody>
          <a:bodyPr/>
          <a:lstStyle/>
          <a:p>
            <a:fld id="{CB655337-628C-4E85-9E40-1940A12E06AE}" type="datetimeFigureOut">
              <a:rPr lang="en-US" smtClean="0"/>
              <a:t>7/16/2024</a:t>
            </a:fld>
            <a:endParaRPr lang="en-US"/>
          </a:p>
        </p:txBody>
      </p:sp>
      <p:sp>
        <p:nvSpPr>
          <p:cNvPr id="5" name="Footer Placeholder 4">
            <a:extLst>
              <a:ext uri="{FF2B5EF4-FFF2-40B4-BE49-F238E27FC236}">
                <a16:creationId xmlns:a16="http://schemas.microsoft.com/office/drawing/2014/main" id="{BB83898E-F81F-1C31-5B9D-75F7EE41C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BD6BA9-3D53-1D66-4070-959DE8CF2690}"/>
              </a:ext>
            </a:extLst>
          </p:cNvPr>
          <p:cNvSpPr>
            <a:spLocks noGrp="1"/>
          </p:cNvSpPr>
          <p:nvPr>
            <p:ph type="sldNum" sz="quarter" idx="12"/>
          </p:nvPr>
        </p:nvSpPr>
        <p:spPr/>
        <p:txBody>
          <a:bodyPr/>
          <a:lstStyle/>
          <a:p>
            <a:fld id="{64E3D378-5E61-405A-B20D-90012176E92A}" type="slidenum">
              <a:rPr lang="en-US" smtClean="0"/>
              <a:t>‹#›</a:t>
            </a:fld>
            <a:endParaRPr lang="en-US"/>
          </a:p>
        </p:txBody>
      </p:sp>
    </p:spTree>
    <p:extLst>
      <p:ext uri="{BB962C8B-B14F-4D97-AF65-F5344CB8AC3E}">
        <p14:creationId xmlns:p14="http://schemas.microsoft.com/office/powerpoint/2010/main" val="372412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69F0D7-18AD-F278-BE40-3558284E23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345E9E-0868-D419-42F2-B00A25B581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626C6B-6619-73C0-C4DD-D8CC331F03CA}"/>
              </a:ext>
            </a:extLst>
          </p:cNvPr>
          <p:cNvSpPr>
            <a:spLocks noGrp="1"/>
          </p:cNvSpPr>
          <p:nvPr>
            <p:ph type="dt" sz="half" idx="10"/>
          </p:nvPr>
        </p:nvSpPr>
        <p:spPr/>
        <p:txBody>
          <a:bodyPr/>
          <a:lstStyle/>
          <a:p>
            <a:fld id="{CB655337-628C-4E85-9E40-1940A12E06AE}" type="datetimeFigureOut">
              <a:rPr lang="en-US" smtClean="0"/>
              <a:t>7/16/2024</a:t>
            </a:fld>
            <a:endParaRPr lang="en-US"/>
          </a:p>
        </p:txBody>
      </p:sp>
      <p:sp>
        <p:nvSpPr>
          <p:cNvPr id="5" name="Footer Placeholder 4">
            <a:extLst>
              <a:ext uri="{FF2B5EF4-FFF2-40B4-BE49-F238E27FC236}">
                <a16:creationId xmlns:a16="http://schemas.microsoft.com/office/drawing/2014/main" id="{8B026AFF-8866-7A19-4AD6-929E7E564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CA64E-45D9-8241-169F-5CAD35C15F84}"/>
              </a:ext>
            </a:extLst>
          </p:cNvPr>
          <p:cNvSpPr>
            <a:spLocks noGrp="1"/>
          </p:cNvSpPr>
          <p:nvPr>
            <p:ph type="sldNum" sz="quarter" idx="12"/>
          </p:nvPr>
        </p:nvSpPr>
        <p:spPr/>
        <p:txBody>
          <a:bodyPr/>
          <a:lstStyle/>
          <a:p>
            <a:fld id="{64E3D378-5E61-405A-B20D-90012176E92A}" type="slidenum">
              <a:rPr lang="en-US" smtClean="0"/>
              <a:t>‹#›</a:t>
            </a:fld>
            <a:endParaRPr lang="en-US"/>
          </a:p>
        </p:txBody>
      </p:sp>
    </p:spTree>
    <p:extLst>
      <p:ext uri="{BB962C8B-B14F-4D97-AF65-F5344CB8AC3E}">
        <p14:creationId xmlns:p14="http://schemas.microsoft.com/office/powerpoint/2010/main" val="375881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7417E-72A8-D78B-8FB4-7D5D35A6C0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8D0741-F371-AE5D-0F35-54DBE117B0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D15C7-4A21-0C0B-DDEA-FDBD952166C6}"/>
              </a:ext>
            </a:extLst>
          </p:cNvPr>
          <p:cNvSpPr>
            <a:spLocks noGrp="1"/>
          </p:cNvSpPr>
          <p:nvPr>
            <p:ph type="dt" sz="half" idx="10"/>
          </p:nvPr>
        </p:nvSpPr>
        <p:spPr/>
        <p:txBody>
          <a:bodyPr/>
          <a:lstStyle/>
          <a:p>
            <a:fld id="{CB655337-628C-4E85-9E40-1940A12E06AE}" type="datetimeFigureOut">
              <a:rPr lang="en-US" smtClean="0"/>
              <a:t>7/16/2024</a:t>
            </a:fld>
            <a:endParaRPr lang="en-US"/>
          </a:p>
        </p:txBody>
      </p:sp>
      <p:sp>
        <p:nvSpPr>
          <p:cNvPr id="5" name="Footer Placeholder 4">
            <a:extLst>
              <a:ext uri="{FF2B5EF4-FFF2-40B4-BE49-F238E27FC236}">
                <a16:creationId xmlns:a16="http://schemas.microsoft.com/office/drawing/2014/main" id="{20197BF8-1D81-7039-1CEA-6FB229F5C3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7B120-0910-4C4A-FE2F-CBCCA22D88CD}"/>
              </a:ext>
            </a:extLst>
          </p:cNvPr>
          <p:cNvSpPr>
            <a:spLocks noGrp="1"/>
          </p:cNvSpPr>
          <p:nvPr>
            <p:ph type="sldNum" sz="quarter" idx="12"/>
          </p:nvPr>
        </p:nvSpPr>
        <p:spPr/>
        <p:txBody>
          <a:bodyPr/>
          <a:lstStyle/>
          <a:p>
            <a:fld id="{64E3D378-5E61-405A-B20D-90012176E92A}" type="slidenum">
              <a:rPr lang="en-US" smtClean="0"/>
              <a:t>‹#›</a:t>
            </a:fld>
            <a:endParaRPr lang="en-US"/>
          </a:p>
        </p:txBody>
      </p:sp>
    </p:spTree>
    <p:extLst>
      <p:ext uri="{BB962C8B-B14F-4D97-AF65-F5344CB8AC3E}">
        <p14:creationId xmlns:p14="http://schemas.microsoft.com/office/powerpoint/2010/main" val="42498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BC75E-2C97-BD6A-AAF1-D0BCCF118B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6B8A23-5C48-60F8-B831-67D267D2AA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981A6D-6E2A-827B-2DF8-2109839F16EE}"/>
              </a:ext>
            </a:extLst>
          </p:cNvPr>
          <p:cNvSpPr>
            <a:spLocks noGrp="1"/>
          </p:cNvSpPr>
          <p:nvPr>
            <p:ph type="dt" sz="half" idx="10"/>
          </p:nvPr>
        </p:nvSpPr>
        <p:spPr/>
        <p:txBody>
          <a:bodyPr/>
          <a:lstStyle/>
          <a:p>
            <a:fld id="{CB655337-628C-4E85-9E40-1940A12E06AE}" type="datetimeFigureOut">
              <a:rPr lang="en-US" smtClean="0"/>
              <a:t>7/16/2024</a:t>
            </a:fld>
            <a:endParaRPr lang="en-US"/>
          </a:p>
        </p:txBody>
      </p:sp>
      <p:sp>
        <p:nvSpPr>
          <p:cNvPr id="5" name="Footer Placeholder 4">
            <a:extLst>
              <a:ext uri="{FF2B5EF4-FFF2-40B4-BE49-F238E27FC236}">
                <a16:creationId xmlns:a16="http://schemas.microsoft.com/office/drawing/2014/main" id="{A0B0BFD5-3309-7E6A-F4DC-FF2050F80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77CC5-8353-0107-E774-C406D5C7B9F6}"/>
              </a:ext>
            </a:extLst>
          </p:cNvPr>
          <p:cNvSpPr>
            <a:spLocks noGrp="1"/>
          </p:cNvSpPr>
          <p:nvPr>
            <p:ph type="sldNum" sz="quarter" idx="12"/>
          </p:nvPr>
        </p:nvSpPr>
        <p:spPr/>
        <p:txBody>
          <a:bodyPr/>
          <a:lstStyle/>
          <a:p>
            <a:fld id="{64E3D378-5E61-405A-B20D-90012176E92A}" type="slidenum">
              <a:rPr lang="en-US" smtClean="0"/>
              <a:t>‹#›</a:t>
            </a:fld>
            <a:endParaRPr lang="en-US"/>
          </a:p>
        </p:txBody>
      </p:sp>
    </p:spTree>
    <p:extLst>
      <p:ext uri="{BB962C8B-B14F-4D97-AF65-F5344CB8AC3E}">
        <p14:creationId xmlns:p14="http://schemas.microsoft.com/office/powerpoint/2010/main" val="61503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6089-B710-21CA-6B19-2EA1618AF4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88F3B6-A024-3B5D-2066-08CD5C4E47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79F544-2A9C-BF03-9525-EF2F80E112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BDF476-247C-7FA0-6BCB-A9E4D06B07EB}"/>
              </a:ext>
            </a:extLst>
          </p:cNvPr>
          <p:cNvSpPr>
            <a:spLocks noGrp="1"/>
          </p:cNvSpPr>
          <p:nvPr>
            <p:ph type="dt" sz="half" idx="10"/>
          </p:nvPr>
        </p:nvSpPr>
        <p:spPr/>
        <p:txBody>
          <a:bodyPr/>
          <a:lstStyle/>
          <a:p>
            <a:fld id="{CB655337-628C-4E85-9E40-1940A12E06AE}" type="datetimeFigureOut">
              <a:rPr lang="en-US" smtClean="0"/>
              <a:t>7/16/2024</a:t>
            </a:fld>
            <a:endParaRPr lang="en-US"/>
          </a:p>
        </p:txBody>
      </p:sp>
      <p:sp>
        <p:nvSpPr>
          <p:cNvPr id="6" name="Footer Placeholder 5">
            <a:extLst>
              <a:ext uri="{FF2B5EF4-FFF2-40B4-BE49-F238E27FC236}">
                <a16:creationId xmlns:a16="http://schemas.microsoft.com/office/drawing/2014/main" id="{2CF2AD3E-F11B-128B-FCF2-42CD80AB9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9647E-3263-752D-ED4F-CA6D99DD6DB2}"/>
              </a:ext>
            </a:extLst>
          </p:cNvPr>
          <p:cNvSpPr>
            <a:spLocks noGrp="1"/>
          </p:cNvSpPr>
          <p:nvPr>
            <p:ph type="sldNum" sz="quarter" idx="12"/>
          </p:nvPr>
        </p:nvSpPr>
        <p:spPr/>
        <p:txBody>
          <a:bodyPr/>
          <a:lstStyle/>
          <a:p>
            <a:fld id="{64E3D378-5E61-405A-B20D-90012176E92A}" type="slidenum">
              <a:rPr lang="en-US" smtClean="0"/>
              <a:t>‹#›</a:t>
            </a:fld>
            <a:endParaRPr lang="en-US"/>
          </a:p>
        </p:txBody>
      </p:sp>
    </p:spTree>
    <p:extLst>
      <p:ext uri="{BB962C8B-B14F-4D97-AF65-F5344CB8AC3E}">
        <p14:creationId xmlns:p14="http://schemas.microsoft.com/office/powerpoint/2010/main" val="251630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D5FF5-D2AE-BF39-4518-56CC373FFA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C18360-B9E8-266E-DF1E-9492CF03C0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AB879A-A049-A543-0D84-65B3C86696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638D99-CE38-E9AE-AB6E-312D119B5B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0E0EFF-B37D-13D1-F8F4-FF8CEAC7D0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6C6715-B668-8B09-5CC8-C71DB58B7D76}"/>
              </a:ext>
            </a:extLst>
          </p:cNvPr>
          <p:cNvSpPr>
            <a:spLocks noGrp="1"/>
          </p:cNvSpPr>
          <p:nvPr>
            <p:ph type="dt" sz="half" idx="10"/>
          </p:nvPr>
        </p:nvSpPr>
        <p:spPr/>
        <p:txBody>
          <a:bodyPr/>
          <a:lstStyle/>
          <a:p>
            <a:fld id="{CB655337-628C-4E85-9E40-1940A12E06AE}" type="datetimeFigureOut">
              <a:rPr lang="en-US" smtClean="0"/>
              <a:t>7/16/2024</a:t>
            </a:fld>
            <a:endParaRPr lang="en-US"/>
          </a:p>
        </p:txBody>
      </p:sp>
      <p:sp>
        <p:nvSpPr>
          <p:cNvPr id="8" name="Footer Placeholder 7">
            <a:extLst>
              <a:ext uri="{FF2B5EF4-FFF2-40B4-BE49-F238E27FC236}">
                <a16:creationId xmlns:a16="http://schemas.microsoft.com/office/drawing/2014/main" id="{4A3CE1CB-886C-1B8F-81BC-01A551DFC5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2E42D6-6F8C-541C-0556-19542A20B8F1}"/>
              </a:ext>
            </a:extLst>
          </p:cNvPr>
          <p:cNvSpPr>
            <a:spLocks noGrp="1"/>
          </p:cNvSpPr>
          <p:nvPr>
            <p:ph type="sldNum" sz="quarter" idx="12"/>
          </p:nvPr>
        </p:nvSpPr>
        <p:spPr/>
        <p:txBody>
          <a:bodyPr/>
          <a:lstStyle/>
          <a:p>
            <a:fld id="{64E3D378-5E61-405A-B20D-90012176E92A}" type="slidenum">
              <a:rPr lang="en-US" smtClean="0"/>
              <a:t>‹#›</a:t>
            </a:fld>
            <a:endParaRPr lang="en-US"/>
          </a:p>
        </p:txBody>
      </p:sp>
    </p:spTree>
    <p:extLst>
      <p:ext uri="{BB962C8B-B14F-4D97-AF65-F5344CB8AC3E}">
        <p14:creationId xmlns:p14="http://schemas.microsoft.com/office/powerpoint/2010/main" val="61751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2A153-B865-1F70-483C-9D72001AA8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80DC8B-D417-1AB7-7BD1-1FE17D32F4CE}"/>
              </a:ext>
            </a:extLst>
          </p:cNvPr>
          <p:cNvSpPr>
            <a:spLocks noGrp="1"/>
          </p:cNvSpPr>
          <p:nvPr>
            <p:ph type="dt" sz="half" idx="10"/>
          </p:nvPr>
        </p:nvSpPr>
        <p:spPr/>
        <p:txBody>
          <a:bodyPr/>
          <a:lstStyle/>
          <a:p>
            <a:fld id="{CB655337-628C-4E85-9E40-1940A12E06AE}" type="datetimeFigureOut">
              <a:rPr lang="en-US" smtClean="0"/>
              <a:t>7/16/2024</a:t>
            </a:fld>
            <a:endParaRPr lang="en-US"/>
          </a:p>
        </p:txBody>
      </p:sp>
      <p:sp>
        <p:nvSpPr>
          <p:cNvPr id="4" name="Footer Placeholder 3">
            <a:extLst>
              <a:ext uri="{FF2B5EF4-FFF2-40B4-BE49-F238E27FC236}">
                <a16:creationId xmlns:a16="http://schemas.microsoft.com/office/drawing/2014/main" id="{2563B0D3-C45A-18D5-105D-B8287DC7FE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212993-B344-B490-D744-8A9CD6D9125D}"/>
              </a:ext>
            </a:extLst>
          </p:cNvPr>
          <p:cNvSpPr>
            <a:spLocks noGrp="1"/>
          </p:cNvSpPr>
          <p:nvPr>
            <p:ph type="sldNum" sz="quarter" idx="12"/>
          </p:nvPr>
        </p:nvSpPr>
        <p:spPr/>
        <p:txBody>
          <a:bodyPr/>
          <a:lstStyle/>
          <a:p>
            <a:fld id="{64E3D378-5E61-405A-B20D-90012176E92A}" type="slidenum">
              <a:rPr lang="en-US" smtClean="0"/>
              <a:t>‹#›</a:t>
            </a:fld>
            <a:endParaRPr lang="en-US"/>
          </a:p>
        </p:txBody>
      </p:sp>
    </p:spTree>
    <p:extLst>
      <p:ext uri="{BB962C8B-B14F-4D97-AF65-F5344CB8AC3E}">
        <p14:creationId xmlns:p14="http://schemas.microsoft.com/office/powerpoint/2010/main" val="2031446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5C123-420E-E61C-FA0A-3FFA40D36BFA}"/>
              </a:ext>
            </a:extLst>
          </p:cNvPr>
          <p:cNvSpPr>
            <a:spLocks noGrp="1"/>
          </p:cNvSpPr>
          <p:nvPr>
            <p:ph type="dt" sz="half" idx="10"/>
          </p:nvPr>
        </p:nvSpPr>
        <p:spPr/>
        <p:txBody>
          <a:bodyPr/>
          <a:lstStyle/>
          <a:p>
            <a:fld id="{CB655337-628C-4E85-9E40-1940A12E06AE}" type="datetimeFigureOut">
              <a:rPr lang="en-US" smtClean="0"/>
              <a:t>7/16/2024</a:t>
            </a:fld>
            <a:endParaRPr lang="en-US"/>
          </a:p>
        </p:txBody>
      </p:sp>
      <p:sp>
        <p:nvSpPr>
          <p:cNvPr id="3" name="Footer Placeholder 2">
            <a:extLst>
              <a:ext uri="{FF2B5EF4-FFF2-40B4-BE49-F238E27FC236}">
                <a16:creationId xmlns:a16="http://schemas.microsoft.com/office/drawing/2014/main" id="{E96CE747-1C44-F84D-9918-59C347776C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B679BF-238A-3A5E-A4B9-DD69A8BDA1E1}"/>
              </a:ext>
            </a:extLst>
          </p:cNvPr>
          <p:cNvSpPr>
            <a:spLocks noGrp="1"/>
          </p:cNvSpPr>
          <p:nvPr>
            <p:ph type="sldNum" sz="quarter" idx="12"/>
          </p:nvPr>
        </p:nvSpPr>
        <p:spPr/>
        <p:txBody>
          <a:bodyPr/>
          <a:lstStyle/>
          <a:p>
            <a:fld id="{64E3D378-5E61-405A-B20D-90012176E92A}" type="slidenum">
              <a:rPr lang="en-US" smtClean="0"/>
              <a:t>‹#›</a:t>
            </a:fld>
            <a:endParaRPr lang="en-US"/>
          </a:p>
        </p:txBody>
      </p:sp>
    </p:spTree>
    <p:extLst>
      <p:ext uri="{BB962C8B-B14F-4D97-AF65-F5344CB8AC3E}">
        <p14:creationId xmlns:p14="http://schemas.microsoft.com/office/powerpoint/2010/main" val="256498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B2879-A05F-DCB7-D21C-1CE799996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75162F-D42F-F903-7D9C-325B4C475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C5EF37-F83E-ACCC-9FEA-EA8A046C8D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604D7F-FD3C-91A2-0A91-2DB9BF0DDD7B}"/>
              </a:ext>
            </a:extLst>
          </p:cNvPr>
          <p:cNvSpPr>
            <a:spLocks noGrp="1"/>
          </p:cNvSpPr>
          <p:nvPr>
            <p:ph type="dt" sz="half" idx="10"/>
          </p:nvPr>
        </p:nvSpPr>
        <p:spPr/>
        <p:txBody>
          <a:bodyPr/>
          <a:lstStyle/>
          <a:p>
            <a:fld id="{CB655337-628C-4E85-9E40-1940A12E06AE}" type="datetimeFigureOut">
              <a:rPr lang="en-US" smtClean="0"/>
              <a:t>7/16/2024</a:t>
            </a:fld>
            <a:endParaRPr lang="en-US"/>
          </a:p>
        </p:txBody>
      </p:sp>
      <p:sp>
        <p:nvSpPr>
          <p:cNvPr id="6" name="Footer Placeholder 5">
            <a:extLst>
              <a:ext uri="{FF2B5EF4-FFF2-40B4-BE49-F238E27FC236}">
                <a16:creationId xmlns:a16="http://schemas.microsoft.com/office/drawing/2014/main" id="{08B47B1B-192C-1A27-A19B-75CF5842C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797CA-D6C7-56C0-64DD-664AB362C7D8}"/>
              </a:ext>
            </a:extLst>
          </p:cNvPr>
          <p:cNvSpPr>
            <a:spLocks noGrp="1"/>
          </p:cNvSpPr>
          <p:nvPr>
            <p:ph type="sldNum" sz="quarter" idx="12"/>
          </p:nvPr>
        </p:nvSpPr>
        <p:spPr/>
        <p:txBody>
          <a:bodyPr/>
          <a:lstStyle/>
          <a:p>
            <a:fld id="{64E3D378-5E61-405A-B20D-90012176E92A}" type="slidenum">
              <a:rPr lang="en-US" smtClean="0"/>
              <a:t>‹#›</a:t>
            </a:fld>
            <a:endParaRPr lang="en-US"/>
          </a:p>
        </p:txBody>
      </p:sp>
    </p:spTree>
    <p:extLst>
      <p:ext uri="{BB962C8B-B14F-4D97-AF65-F5344CB8AC3E}">
        <p14:creationId xmlns:p14="http://schemas.microsoft.com/office/powerpoint/2010/main" val="791689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3A1E0-86FE-1D41-CD5F-E7173B3CFC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6DB3CD-4688-05EE-B6C4-3B8C7E0F07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19F46A-EBF5-5915-E8CB-A72E3FBD5F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3C89D4-E2D4-3BB1-C618-E96A9EC6CB28}"/>
              </a:ext>
            </a:extLst>
          </p:cNvPr>
          <p:cNvSpPr>
            <a:spLocks noGrp="1"/>
          </p:cNvSpPr>
          <p:nvPr>
            <p:ph type="dt" sz="half" idx="10"/>
          </p:nvPr>
        </p:nvSpPr>
        <p:spPr/>
        <p:txBody>
          <a:bodyPr/>
          <a:lstStyle/>
          <a:p>
            <a:fld id="{CB655337-628C-4E85-9E40-1940A12E06AE}" type="datetimeFigureOut">
              <a:rPr lang="en-US" smtClean="0"/>
              <a:t>7/16/2024</a:t>
            </a:fld>
            <a:endParaRPr lang="en-US"/>
          </a:p>
        </p:txBody>
      </p:sp>
      <p:sp>
        <p:nvSpPr>
          <p:cNvPr id="6" name="Footer Placeholder 5">
            <a:extLst>
              <a:ext uri="{FF2B5EF4-FFF2-40B4-BE49-F238E27FC236}">
                <a16:creationId xmlns:a16="http://schemas.microsoft.com/office/drawing/2014/main" id="{9307A88E-B0DC-E1CB-05CF-CA08F8CBB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1E0BB3-0008-7CE1-1359-909976AFA7F0}"/>
              </a:ext>
            </a:extLst>
          </p:cNvPr>
          <p:cNvSpPr>
            <a:spLocks noGrp="1"/>
          </p:cNvSpPr>
          <p:nvPr>
            <p:ph type="sldNum" sz="quarter" idx="12"/>
          </p:nvPr>
        </p:nvSpPr>
        <p:spPr/>
        <p:txBody>
          <a:bodyPr/>
          <a:lstStyle/>
          <a:p>
            <a:fld id="{64E3D378-5E61-405A-B20D-90012176E92A}" type="slidenum">
              <a:rPr lang="en-US" smtClean="0"/>
              <a:t>‹#›</a:t>
            </a:fld>
            <a:endParaRPr lang="en-US"/>
          </a:p>
        </p:txBody>
      </p:sp>
    </p:spTree>
    <p:extLst>
      <p:ext uri="{BB962C8B-B14F-4D97-AF65-F5344CB8AC3E}">
        <p14:creationId xmlns:p14="http://schemas.microsoft.com/office/powerpoint/2010/main" val="1058451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082C5-ACB8-5102-80B8-8E81517D05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F8390F-F5DD-FB4B-5E77-61A67D87E0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AD689-FBE8-4163-503D-6121B877D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55337-628C-4E85-9E40-1940A12E06AE}" type="datetimeFigureOut">
              <a:rPr lang="en-US" smtClean="0"/>
              <a:t>7/16/2024</a:t>
            </a:fld>
            <a:endParaRPr lang="en-US"/>
          </a:p>
        </p:txBody>
      </p:sp>
      <p:sp>
        <p:nvSpPr>
          <p:cNvPr id="5" name="Footer Placeholder 4">
            <a:extLst>
              <a:ext uri="{FF2B5EF4-FFF2-40B4-BE49-F238E27FC236}">
                <a16:creationId xmlns:a16="http://schemas.microsoft.com/office/drawing/2014/main" id="{56C64E59-EBE0-36B8-F289-3755C335A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38F198-C49F-7E3B-EF2D-7572ADD27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3D378-5E61-405A-B20D-90012176E92A}" type="slidenum">
              <a:rPr lang="en-US" smtClean="0"/>
              <a:t>‹#›</a:t>
            </a:fld>
            <a:endParaRPr lang="en-US"/>
          </a:p>
        </p:txBody>
      </p:sp>
      <p:sp>
        <p:nvSpPr>
          <p:cNvPr id="8" name="TextBox 7">
            <a:extLst>
              <a:ext uri="{FF2B5EF4-FFF2-40B4-BE49-F238E27FC236}">
                <a16:creationId xmlns:a16="http://schemas.microsoft.com/office/drawing/2014/main" id="{B4C59673-3EE2-A40F-99DE-18CAA997FC70}"/>
              </a:ext>
            </a:extLst>
          </p:cNvPr>
          <p:cNvSpPr txBox="1"/>
          <p:nvPr userDrawn="1">
            <p:extLst>
              <p:ext uri="{1162E1C5-73C7-4A58-AE30-91384D911F3F}">
                <p184:classification xmlns:p184="http://schemas.microsoft.com/office/powerpoint/2018/4/main" val="ftr"/>
              </p:ext>
            </p:extLst>
          </p:nvPr>
        </p:nvSpPr>
        <p:spPr>
          <a:xfrm>
            <a:off x="5606225" y="6642100"/>
            <a:ext cx="1008062"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Level 3 - Restricted</a:t>
            </a:r>
          </a:p>
        </p:txBody>
      </p:sp>
    </p:spTree>
    <p:extLst>
      <p:ext uri="{BB962C8B-B14F-4D97-AF65-F5344CB8AC3E}">
        <p14:creationId xmlns:p14="http://schemas.microsoft.com/office/powerpoint/2010/main" val="153214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e7slPzAL2YE"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Arc 23">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AA057F-1BE4-A24C-2D4F-5E929E58DF1B}"/>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dirty="0">
                <a:solidFill>
                  <a:schemeClr val="tx1"/>
                </a:solidFill>
                <a:latin typeface="+mj-lt"/>
                <a:ea typeface="+mj-ea"/>
                <a:cs typeface="+mj-cs"/>
              </a:rPr>
              <a:t>Microaggressions </a:t>
            </a:r>
          </a:p>
        </p:txBody>
      </p:sp>
    </p:spTree>
    <p:extLst>
      <p:ext uri="{BB962C8B-B14F-4D97-AF65-F5344CB8AC3E}">
        <p14:creationId xmlns:p14="http://schemas.microsoft.com/office/powerpoint/2010/main" val="369943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23D8E3-84D7-DE06-A9E7-08C7DBA2C1E3}"/>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About the trainer</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6E2BC2B-BCAB-EA32-7B61-E1B534CA944E}"/>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200" b="0" i="0">
                <a:effectLst/>
                <a:highlight>
                  <a:srgbClr val="FFFFFF"/>
                </a:highlight>
              </a:rPr>
              <a:t>Erika McCalpine is the Senior Director of Equity, People and Culture at Espousal Strategies, LLC. Prior to joining Espousal, Erika was the Chief Equity Officer for the Oregon Department of Transportation. Erika has also served as faculty at Oregon State University-Cascades, and her beloved alma mater, the University of Alabama (Roll Tide!). Erika earned her bachelor's degree from the University of Alabama in Business Management, and her master's in Management with concentrations in Organizational Behavior and Human Resources from the same institution. Erika devoted almost ten years of her career to teaching in academia, but has transferred to the private sector. With that transition, Erika still has a strong desire to share her knowledge and experience so she teaches psychology courses online. Erika is a Society of Human Resource Management -Senior Certified Professional (SHRM-SCP). When Erika has spare time, she enjoys binge watching good television shows and spending time with her two children. </a:t>
            </a:r>
            <a:endParaRPr lang="en-US" sz="1200"/>
          </a:p>
        </p:txBody>
      </p:sp>
      <p:pic>
        <p:nvPicPr>
          <p:cNvPr id="6" name="Picture 5" descr="A person smiling at the camera&#10;&#10;Description automatically generated">
            <a:extLst>
              <a:ext uri="{FF2B5EF4-FFF2-40B4-BE49-F238E27FC236}">
                <a16:creationId xmlns:a16="http://schemas.microsoft.com/office/drawing/2014/main" id="{CE8D8690-C90E-486E-454F-27FD938BBA5D}"/>
              </a:ext>
            </a:extLst>
          </p:cNvPr>
          <p:cNvPicPr>
            <a:picLocks noChangeAspect="1"/>
          </p:cNvPicPr>
          <p:nvPr/>
        </p:nvPicPr>
        <p:blipFill>
          <a:blip r:embed="rId2">
            <a:extLst>
              <a:ext uri="{28A0092B-C50C-407E-A947-70E740481C1C}">
                <a14:useLocalDpi xmlns:a14="http://schemas.microsoft.com/office/drawing/2010/main" val="0"/>
              </a:ext>
            </a:extLst>
          </a:blip>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87574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4A41AE-5332-93BA-E54D-AFC93D0FB624}"/>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dirty="0"/>
              <a:t>Macroaggression</a:t>
            </a:r>
            <a:endParaRPr lang="en-US" kern="1200" dirty="0">
              <a:solidFill>
                <a:schemeClr val="tx1"/>
              </a:solidFill>
              <a:latin typeface="+mj-lt"/>
              <a:ea typeface="+mj-ea"/>
              <a:cs typeface="+mj-cs"/>
            </a:endParaRP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4F065E0D-9269-5C10-8C11-11AA4C1BC496}"/>
              </a:ext>
            </a:extLst>
          </p:cNvPr>
          <p:cNvPicPr>
            <a:picLocks noChangeAspect="1"/>
          </p:cNvPicPr>
          <p:nvPr/>
        </p:nvPicPr>
        <p:blipFill>
          <a:blip r:embed="rId2"/>
          <a:stretch>
            <a:fillRect/>
          </a:stretch>
        </p:blipFill>
        <p:spPr>
          <a:xfrm>
            <a:off x="703182" y="1735743"/>
            <a:ext cx="4777381" cy="321676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9A50012F-F849-213A-EC63-1148831DAD5E}"/>
              </a:ext>
            </a:extLst>
          </p:cNvPr>
          <p:cNvSpPr>
            <a:spLocks noGrp="1"/>
          </p:cNvSpPr>
          <p:nvPr>
            <p:ph sz="half" idx="1"/>
          </p:nvPr>
        </p:nvSpPr>
        <p:spPr>
          <a:xfrm>
            <a:off x="5894962" y="1984443"/>
            <a:ext cx="5458838" cy="4192520"/>
          </a:xfrm>
        </p:spPr>
        <p:txBody>
          <a:bodyPr vert="horz" lIns="91440" tIns="45720" rIns="91440" bIns="45720" rtlCol="0">
            <a:normAutofit fontScale="92500" lnSpcReduction="20000"/>
          </a:bodyPr>
          <a:lstStyle/>
          <a:p>
            <a:r>
              <a:rPr lang="en-US" dirty="0"/>
              <a:t>Macroaggression</a:t>
            </a:r>
          </a:p>
          <a:p>
            <a:pPr lvl="1"/>
            <a:r>
              <a:rPr lang="en-US" dirty="0"/>
              <a:t>Large scale or overt aggression to those of a certain race, culture, gender, orientation, etc. </a:t>
            </a:r>
          </a:p>
          <a:p>
            <a:pPr lvl="1"/>
            <a:r>
              <a:rPr lang="en-US" dirty="0"/>
              <a:t>Aggression that is intended to harm others physically through pushing, kicking, punching or mentally through threats or verbal assault. (Click, 1997)</a:t>
            </a:r>
          </a:p>
          <a:p>
            <a:pPr lvl="1"/>
            <a:r>
              <a:rPr lang="en-US" dirty="0"/>
              <a:t>Example: Racial slurs, homophobic slurs, etc. </a:t>
            </a:r>
          </a:p>
          <a:p>
            <a:pPr lvl="1"/>
            <a:r>
              <a:rPr lang="en-US" dirty="0"/>
              <a:t>The act is </a:t>
            </a:r>
            <a:r>
              <a:rPr lang="en-US" b="1" dirty="0"/>
              <a:t>clearly </a:t>
            </a:r>
            <a:r>
              <a:rPr lang="en-US" dirty="0"/>
              <a:t>offensive and aggressive in nature. </a:t>
            </a:r>
          </a:p>
          <a:p>
            <a:pPr lvl="1"/>
            <a:r>
              <a:rPr lang="en-US" dirty="0"/>
              <a:t>No doubt that bias is present in the behavior</a:t>
            </a:r>
          </a:p>
        </p:txBody>
      </p:sp>
    </p:spTree>
    <p:extLst>
      <p:ext uri="{BB962C8B-B14F-4D97-AF65-F5344CB8AC3E}">
        <p14:creationId xmlns:p14="http://schemas.microsoft.com/office/powerpoint/2010/main" val="3344794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8F0BEB-C6E2-382E-2B27-F9B0DD88622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000"/>
              <a:t>Microagression</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212866-B025-17E5-42D5-0E46A1EF9F4B}"/>
              </a:ext>
            </a:extLst>
          </p:cNvPr>
          <p:cNvSpPr>
            <a:spLocks noGrp="1"/>
          </p:cNvSpPr>
          <p:nvPr>
            <p:ph sz="half" idx="1"/>
          </p:nvPr>
        </p:nvSpPr>
        <p:spPr>
          <a:xfrm>
            <a:off x="534057" y="2909771"/>
            <a:ext cx="4591616" cy="3700754"/>
          </a:xfrm>
        </p:spPr>
        <p:txBody>
          <a:bodyPr vert="horz" lIns="91440" tIns="45720" rIns="91440" bIns="45720" rtlCol="0">
            <a:normAutofit/>
          </a:bodyPr>
          <a:lstStyle/>
          <a:p>
            <a:r>
              <a:rPr lang="en-US" sz="1700" dirty="0"/>
              <a:t>Microagression</a:t>
            </a:r>
          </a:p>
          <a:p>
            <a:pPr lvl="1">
              <a:lnSpc>
                <a:spcPct val="110000"/>
              </a:lnSpc>
            </a:pPr>
            <a:r>
              <a:rPr lang="en-US" sz="1700" dirty="0"/>
              <a:t>Brief, commonplace behavioral, verbal or environmental insensitivities by potentially well-meaning individuals that communicate hostile or negative attitudes and insults to individuals of marginalized groups (Sue, 2007).</a:t>
            </a:r>
          </a:p>
          <a:p>
            <a:pPr lvl="1">
              <a:lnSpc>
                <a:spcPct val="110000"/>
              </a:lnSpc>
            </a:pPr>
            <a:r>
              <a:rPr lang="en-US" sz="1700" dirty="0"/>
              <a:t>Also called micro insults, exclusionary behaviors or verbal/nonverbal slights</a:t>
            </a:r>
          </a:p>
          <a:p>
            <a:pPr lvl="1">
              <a:lnSpc>
                <a:spcPct val="110000"/>
              </a:lnSpc>
            </a:pPr>
            <a:r>
              <a:rPr lang="en-US" sz="1700" dirty="0">
                <a:hlinkClick r:id="rId2"/>
              </a:rPr>
              <a:t>Microaggressions in the Workplace - YouTube</a:t>
            </a:r>
            <a:endParaRPr lang="en-US" sz="1700" dirty="0"/>
          </a:p>
          <a:p>
            <a:pPr marL="457200" lvl="1"/>
            <a:endParaRPr lang="en-US" sz="1700" dirty="0"/>
          </a:p>
        </p:txBody>
      </p:sp>
      <p:pic>
        <p:nvPicPr>
          <p:cNvPr id="5" name="Picture 4">
            <a:extLst>
              <a:ext uri="{FF2B5EF4-FFF2-40B4-BE49-F238E27FC236}">
                <a16:creationId xmlns:a16="http://schemas.microsoft.com/office/drawing/2014/main" id="{C08D1592-DD32-3B8A-739D-53491335391C}"/>
              </a:ext>
            </a:extLst>
          </p:cNvPr>
          <p:cNvPicPr>
            <a:picLocks noChangeAspect="1"/>
          </p:cNvPicPr>
          <p:nvPr/>
        </p:nvPicPr>
        <p:blipFill rotWithShape="1">
          <a:blip r:embed="rId3"/>
          <a:srcRect l="21522" r="325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9665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02CAF8-254F-6E4E-AC05-138ED7020B94}"/>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dirty="0">
                <a:solidFill>
                  <a:schemeClr val="tx1"/>
                </a:solidFill>
                <a:latin typeface="+mj-lt"/>
                <a:ea typeface="+mj-ea"/>
                <a:cs typeface="+mj-cs"/>
              </a:rPr>
              <a:t>Activity 1</a:t>
            </a:r>
          </a:p>
        </p:txBody>
      </p:sp>
    </p:spTree>
    <p:extLst>
      <p:ext uri="{BB962C8B-B14F-4D97-AF65-F5344CB8AC3E}">
        <p14:creationId xmlns:p14="http://schemas.microsoft.com/office/powerpoint/2010/main" val="2410934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8B9CC3-0DE0-F97A-042B-F3AE105F9700}"/>
              </a:ext>
            </a:extLst>
          </p:cNvPr>
          <p:cNvSpPr>
            <a:spLocks noGrp="1"/>
          </p:cNvSpPr>
          <p:nvPr>
            <p:ph type="title"/>
          </p:nvPr>
        </p:nvSpPr>
        <p:spPr>
          <a:xfrm>
            <a:off x="640080" y="325369"/>
            <a:ext cx="4368602" cy="1956841"/>
          </a:xfrm>
        </p:spPr>
        <p:txBody>
          <a:bodyPr anchor="b">
            <a:normAutofit/>
          </a:bodyPr>
          <a:lstStyle/>
          <a:p>
            <a:r>
              <a:rPr lang="en-US" sz="5400"/>
              <a:t>What can I say now?</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505EF4-275C-46B8-CDF5-F13684A892A1}"/>
              </a:ext>
            </a:extLst>
          </p:cNvPr>
          <p:cNvSpPr>
            <a:spLocks noGrp="1"/>
          </p:cNvSpPr>
          <p:nvPr>
            <p:ph idx="1"/>
          </p:nvPr>
        </p:nvSpPr>
        <p:spPr>
          <a:xfrm>
            <a:off x="640080" y="2872899"/>
            <a:ext cx="4243589" cy="3320668"/>
          </a:xfrm>
        </p:spPr>
        <p:txBody>
          <a:bodyPr>
            <a:normAutofit/>
          </a:bodyPr>
          <a:lstStyle/>
          <a:p>
            <a:pPr>
              <a:lnSpc>
                <a:spcPct val="100000"/>
              </a:lnSpc>
            </a:pPr>
            <a:r>
              <a:rPr lang="en-US" sz="1700" dirty="0"/>
              <a:t>If you are left wondering, what can I say that won’t harm someone? PLENTY! </a:t>
            </a:r>
          </a:p>
          <a:p>
            <a:pPr>
              <a:lnSpc>
                <a:spcPct val="100000"/>
              </a:lnSpc>
            </a:pPr>
            <a:r>
              <a:rPr lang="en-US" sz="1700" dirty="0"/>
              <a:t>Create a culture of belonging by making an honest effort to get to know people based on something other than what makes them different. </a:t>
            </a:r>
          </a:p>
          <a:p>
            <a:pPr>
              <a:lnSpc>
                <a:spcPct val="100000"/>
              </a:lnSpc>
            </a:pPr>
            <a:r>
              <a:rPr lang="en-US" sz="1700" dirty="0"/>
              <a:t>If is fine to be curious, but remember, use compassionate curiosity when asking about something that makes a person different.  </a:t>
            </a:r>
          </a:p>
        </p:txBody>
      </p:sp>
      <p:pic>
        <p:nvPicPr>
          <p:cNvPr id="4" name="Picture 3" descr="Text&#10;&#10;Description automatically generated">
            <a:extLst>
              <a:ext uri="{FF2B5EF4-FFF2-40B4-BE49-F238E27FC236}">
                <a16:creationId xmlns:a16="http://schemas.microsoft.com/office/drawing/2014/main" id="{6F24F147-E0DF-32B5-EB02-D20285B28998}"/>
              </a:ext>
            </a:extLst>
          </p:cNvPr>
          <p:cNvPicPr>
            <a:picLocks noChangeAspect="1"/>
          </p:cNvPicPr>
          <p:nvPr/>
        </p:nvPicPr>
        <p:blipFill rotWithShape="1">
          <a:blip r:embed="rId2"/>
          <a:srcRect l="16469" r="2410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8360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02CAF8-254F-6E4E-AC05-138ED7020B94}"/>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dirty="0">
                <a:solidFill>
                  <a:schemeClr val="tx1"/>
                </a:solidFill>
                <a:latin typeface="+mj-lt"/>
                <a:ea typeface="+mj-ea"/>
                <a:cs typeface="+mj-cs"/>
              </a:rPr>
              <a:t>Activity 2</a:t>
            </a:r>
          </a:p>
        </p:txBody>
      </p:sp>
    </p:spTree>
    <p:extLst>
      <p:ext uri="{BB962C8B-B14F-4D97-AF65-F5344CB8AC3E}">
        <p14:creationId xmlns:p14="http://schemas.microsoft.com/office/powerpoint/2010/main" val="89226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0B863-8745-A253-2E31-BF84D60FE2D6}"/>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sz="6000"/>
              <a:t>Questions</a:t>
            </a: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D20A1BD4-4887-B011-0FBD-1A805A349E59}"/>
              </a:ext>
            </a:extLst>
          </p:cNvPr>
          <p:cNvPicPr>
            <a:picLocks noChangeAspect="1"/>
          </p:cNvPicPr>
          <p:nvPr/>
        </p:nvPicPr>
        <p:blipFill rotWithShape="1">
          <a:blip r:embed="rId2"/>
          <a:srcRect t="3897" b="8029"/>
          <a:stretch/>
        </p:blipFill>
        <p:spPr>
          <a:xfrm>
            <a:off x="631840" y="598720"/>
            <a:ext cx="5178249" cy="484573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25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B76FC3C857F240A9C2E4F15016144F" ma:contentTypeVersion="10" ma:contentTypeDescription="Create a new document." ma:contentTypeScope="" ma:versionID="e9a1355cea752ef2b730c04fd06d7589">
  <xsd:schema xmlns:xsd="http://www.w3.org/2001/XMLSchema" xmlns:xs="http://www.w3.org/2001/XMLSchema" xmlns:p="http://schemas.microsoft.com/office/2006/metadata/properties" xmlns:ns1="http://schemas.microsoft.com/sharepoint/v3" xmlns:ns2="e93a1355-dcbd-4ee6-87a8-44e09f1824ca" xmlns:ns3="c11a4dd1-9999-41de-ad6b-508521c3559d" targetNamespace="http://schemas.microsoft.com/office/2006/metadata/properties" ma:root="true" ma:fieldsID="47b379964e44526d17c18a756cf23341" ns1:_="" ns2:_="" ns3:_="">
    <xsd:import namespace="http://schemas.microsoft.com/sharepoint/v3"/>
    <xsd:import namespace="e93a1355-dcbd-4ee6-87a8-44e09f1824ca"/>
    <xsd:import namespace="c11a4dd1-9999-41de-ad6b-508521c3559d"/>
    <xsd:element name="properties">
      <xsd:complexType>
        <xsd:sequence>
          <xsd:element name="documentManagement">
            <xsd:complexType>
              <xsd:all>
                <xsd:element ref="ns2:Category"/>
                <xsd:element ref="ns2:Sub_x002d_Category" minOccurs="0"/>
                <xsd:element ref="ns2:Description0" minOccurs="0"/>
                <xsd:element ref="ns2:Contract_x0020_Years" minOccurs="0"/>
                <xsd:element ref="ns1:PublishingStartDate" minOccurs="0"/>
                <xsd:element ref="ns1:PublishingExpirationDate" minOccurs="0"/>
                <xsd:element ref="ns2:Tags" minOccurs="0"/>
                <xsd:element ref="ns2:related_x0020_document" minOccurs="0"/>
                <xsd:element ref="ns2:Draft"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3a1355-dcbd-4ee6-87a8-44e09f1824ca" elementFormDefault="qualified">
    <xsd:import namespace="http://schemas.microsoft.com/office/2006/documentManagement/types"/>
    <xsd:import namespace="http://schemas.microsoft.com/office/infopath/2007/PartnerControls"/>
    <xsd:element name="Category" ma:index="1" ma:displayName="Category" ma:format="Dropdown" ma:internalName="Category">
      <xsd:simpleType>
        <xsd:restriction base="dms:Choice">
          <xsd:enumeration value="Advice"/>
          <xsd:enumeration value="Class/Comp"/>
          <xsd:enumeration value="Development"/>
          <xsd:enumeration value="Forms"/>
          <xsd:enumeration value="LRU"/>
          <xsd:enumeration value="Services"/>
          <xsd:enumeration value="Systems"/>
        </xsd:restriction>
      </xsd:simpleType>
    </xsd:element>
    <xsd:element name="Sub_x002d_Category" ma:index="2" nillable="true" ma:displayName="Sub-Category" ma:format="Dropdown" ma:internalName="Sub_x002d_Category">
      <xsd:simpleType>
        <xsd:union memberTypes="dms:Text">
          <xsd:simpleType>
            <xsd:restriction base="dms:Choice">
              <xsd:enumeration value="Manual"/>
              <xsd:enumeration value="Procedural Rules"/>
              <xsd:enumeration value="General"/>
              <xsd:enumeration value="Class/Comp"/>
              <xsd:enumeration value="Position Management"/>
              <xsd:enumeration value="Filling Positions"/>
              <xsd:enumeration value="Workforce Management"/>
              <xsd:enumeration value="Employee Leave"/>
              <xsd:enumeration value="Discipline &amp; Discharge"/>
              <xsd:enumeration value="Safety &amp; Risk"/>
              <xsd:enumeration value="Labor Relations"/>
              <xsd:enumeration value="Arbitration"/>
              <xsd:enumeration value="CBA"/>
              <xsd:enumeration value="Workday"/>
              <xsd:enumeration value="Policy Review"/>
              <xsd:enumeration value="Payroll"/>
            </xsd:restriction>
          </xsd:simpleType>
        </xsd:union>
      </xsd:simpleType>
    </xsd:element>
    <xsd:element name="Description0" ma:index="3" nillable="true" ma:displayName="Description" ma:internalName="Description0">
      <xsd:simpleType>
        <xsd:restriction base="dms:Text">
          <xsd:maxLength value="255"/>
        </xsd:restriction>
      </xsd:simpleType>
    </xsd:element>
    <xsd:element name="Contract_x0020_Years" ma:index="5" nillable="true" ma:displayName="Contract Years" ma:internalName="Contract_x0020_Years">
      <xsd:simpleType>
        <xsd:restriction base="dms:Text">
          <xsd:maxLength value="255"/>
        </xsd:restriction>
      </xsd:simpleType>
    </xsd:element>
    <xsd:element name="Tags" ma:index="14" nillable="true" ma:displayName="Tags" ma:internalName="Tags">
      <xsd:simpleType>
        <xsd:restriction base="dms:Text">
          <xsd:maxLength value="255"/>
        </xsd:restriction>
      </xsd:simpleType>
    </xsd:element>
    <xsd:element name="related_x0020_document" ma:index="15" nillable="true" ma:displayName="related document" ma:format="Hyperlink" ma:internalName="related_x0020_document">
      <xsd:complexType>
        <xsd:complexContent>
          <xsd:extension base="dms:URL">
            <xsd:sequence>
              <xsd:element name="Url" type="dms:ValidUrl" minOccurs="0" nillable="true"/>
              <xsd:element name="Description" type="xsd:string" nillable="true"/>
            </xsd:sequence>
          </xsd:extension>
        </xsd:complexContent>
      </xsd:complexType>
    </xsd:element>
    <xsd:element name="Draft" ma:index="16" nillable="true" ma:displayName="Draft" ma:description="This field is only for use with policies out for review" ma:format="Hyperlink" ma:internalName="Draft">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1a4dd1-9999-41de-ad6b-508521c3559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ntract_x0020_Years xmlns="e93a1355-dcbd-4ee6-87a8-44e09f1824ca" xsi:nil="true"/>
    <related_x0020_document xmlns="e93a1355-dcbd-4ee6-87a8-44e09f1824ca">
      <Url xsi:nil="true"/>
      <Description xsi:nil="true"/>
    </related_x0020_document>
    <Sub_x002d_Category xmlns="e93a1355-dcbd-4ee6-87a8-44e09f1824ca" xsi:nil="true"/>
    <Description0 xmlns="e93a1355-dcbd-4ee6-87a8-44e09f1824ca" xsi:nil="true"/>
    <Draft xmlns="e93a1355-dcbd-4ee6-87a8-44e09f1824ca">
      <Url xsi:nil="true"/>
      <Description xsi:nil="true"/>
    </Draft>
    <PublishingExpirationDate xmlns="http://schemas.microsoft.com/sharepoint/v3" xsi:nil="true"/>
    <Category xmlns="e93a1355-dcbd-4ee6-87a8-44e09f1824ca">Development</Category>
    <PublishingStartDate xmlns="http://schemas.microsoft.com/sharepoint/v3" xsi:nil="true"/>
    <Tags xmlns="e93a1355-dcbd-4ee6-87a8-44e09f1824ca">OPMAB</Tags>
  </documentManagement>
</p:properties>
</file>

<file path=customXml/itemProps1.xml><?xml version="1.0" encoding="utf-8"?>
<ds:datastoreItem xmlns:ds="http://schemas.openxmlformats.org/officeDocument/2006/customXml" ds:itemID="{62A882D6-1C29-47C4-868B-FA5A5C031BE8}"/>
</file>

<file path=customXml/itemProps2.xml><?xml version="1.0" encoding="utf-8"?>
<ds:datastoreItem xmlns:ds="http://schemas.openxmlformats.org/officeDocument/2006/customXml" ds:itemID="{A8EFBA3A-F1F7-4AE1-A64B-B17525413F23}"/>
</file>

<file path=customXml/itemProps3.xml><?xml version="1.0" encoding="utf-8"?>
<ds:datastoreItem xmlns:ds="http://schemas.openxmlformats.org/officeDocument/2006/customXml" ds:itemID="{2B82FCF2-1E86-4649-BFBE-C892D85EE583}"/>
</file>

<file path=docProps/app.xml><?xml version="1.0" encoding="utf-8"?>
<Properties xmlns="http://schemas.openxmlformats.org/officeDocument/2006/extended-properties" xmlns:vt="http://schemas.openxmlformats.org/officeDocument/2006/docPropsVTypes">
  <TotalTime>7195</TotalTime>
  <Words>382</Words>
  <Application>Microsoft Office PowerPoint</Application>
  <PresentationFormat>Widescreen</PresentationFormat>
  <Paragraphs>22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Microaggressions </vt:lpstr>
      <vt:lpstr>About the trainer</vt:lpstr>
      <vt:lpstr>Macroaggression</vt:lpstr>
      <vt:lpstr>Microagression</vt:lpstr>
      <vt:lpstr>Activity 1</vt:lpstr>
      <vt:lpstr>What can I say now?</vt:lpstr>
      <vt:lpstr>Activity 2</vt:lpstr>
      <vt:lpstr>Questions</vt:lpstr>
    </vt:vector>
  </TitlesOfParts>
  <Company>Oregon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PMUG Microaggressions 7/17/24</dc:title>
  <dc:creator>MCCALPINE Erika</dc:creator>
  <cp:lastModifiedBy>Erika McCalpine</cp:lastModifiedBy>
  <cp:revision>14</cp:revision>
  <dcterms:created xsi:type="dcterms:W3CDTF">2023-07-21T16:06:57Z</dcterms:created>
  <dcterms:modified xsi:type="dcterms:W3CDTF">2024-07-16T19:55:11Z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7e3d0d1-450a-4004-b486-33007ae0f22e_Enabled">
    <vt:lpwstr>true</vt:lpwstr>
  </property>
  <property fmtid="{D5CDD505-2E9C-101B-9397-08002B2CF9AE}" pid="3" name="MSIP_Label_d7e3d0d1-450a-4004-b486-33007ae0f22e_SetDate">
    <vt:lpwstr>2024-01-10T22:34:31Z</vt:lpwstr>
  </property>
  <property fmtid="{D5CDD505-2E9C-101B-9397-08002B2CF9AE}" pid="4" name="MSIP_Label_d7e3d0d1-450a-4004-b486-33007ae0f22e_Method">
    <vt:lpwstr>Privileged</vt:lpwstr>
  </property>
  <property fmtid="{D5CDD505-2E9C-101B-9397-08002B2CF9AE}" pid="5" name="MSIP_Label_d7e3d0d1-450a-4004-b486-33007ae0f22e_Name">
    <vt:lpwstr>Level 3 - Restricted (Items)</vt:lpwstr>
  </property>
  <property fmtid="{D5CDD505-2E9C-101B-9397-08002B2CF9AE}" pid="6" name="MSIP_Label_d7e3d0d1-450a-4004-b486-33007ae0f22e_SiteId">
    <vt:lpwstr>28b0d013-46bc-4a64-8d86-1c8a31cf590d</vt:lpwstr>
  </property>
  <property fmtid="{D5CDD505-2E9C-101B-9397-08002B2CF9AE}" pid="7" name="MSIP_Label_d7e3d0d1-450a-4004-b486-33007ae0f22e_ActionId">
    <vt:lpwstr>c2da4bd4-1602-4a0b-b422-a127be7b27df</vt:lpwstr>
  </property>
  <property fmtid="{D5CDD505-2E9C-101B-9397-08002B2CF9AE}" pid="8" name="MSIP_Label_d7e3d0d1-450a-4004-b486-33007ae0f22e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Level 3 - Restricted</vt:lpwstr>
  </property>
  <property fmtid="{D5CDD505-2E9C-101B-9397-08002B2CF9AE}" pid="11" name="ContentTypeId">
    <vt:lpwstr>0x01010006B76FC3C857F240A9C2E4F15016144F</vt:lpwstr>
  </property>
</Properties>
</file>