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2" r:id="rId5"/>
    <p:sldMasterId id="2147483702" r:id="rId6"/>
    <p:sldMasterId id="2147483712" r:id="rId7"/>
  </p:sldMasterIdLst>
  <p:notesMasterIdLst>
    <p:notesMasterId r:id="rId15"/>
  </p:notesMasterIdLst>
  <p:handoutMasterIdLst>
    <p:handoutMasterId r:id="rId16"/>
  </p:handoutMasterIdLst>
  <p:sldIdLst>
    <p:sldId id="262" r:id="rId8"/>
    <p:sldId id="260" r:id="rId9"/>
    <p:sldId id="302" r:id="rId10"/>
    <p:sldId id="303" r:id="rId11"/>
    <p:sldId id="323" r:id="rId12"/>
    <p:sldId id="322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48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75AA7-DE65-4C7A-9C39-D75BFE54FC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C4DCB-40CD-4EBA-B3A7-3D7F10C1000F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Open Case Management to DAS HR Staff</a:t>
          </a:r>
          <a:br>
            <a:rPr lang="en-US" dirty="0"/>
          </a:br>
          <a:r>
            <a:rPr lang="en-US" dirty="0"/>
            <a:t>Q4 2023</a:t>
          </a:r>
        </a:p>
      </dgm:t>
    </dgm:pt>
    <dgm:pt modelId="{AAEFF1BB-7251-4CAD-B72D-324AF8D7BA37}" type="parTrans" cxnId="{8E864788-4FFF-4B63-A3E2-E81A46079A70}">
      <dgm:prSet/>
      <dgm:spPr/>
      <dgm:t>
        <a:bodyPr/>
        <a:lstStyle/>
        <a:p>
          <a:endParaRPr lang="en-US"/>
        </a:p>
      </dgm:t>
    </dgm:pt>
    <dgm:pt modelId="{39FEF494-EC55-40D5-BDA4-9048C4194A30}" type="sibTrans" cxnId="{8E864788-4FFF-4B63-A3E2-E81A46079A70}">
      <dgm:prSet/>
      <dgm:spPr/>
      <dgm:t>
        <a:bodyPr/>
        <a:lstStyle/>
        <a:p>
          <a:endParaRPr lang="en-US"/>
        </a:p>
      </dgm:t>
    </dgm:pt>
    <dgm:pt modelId="{AE25740E-06CF-48F8-9BE1-676A6B02B2F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CHRO Class and Comp Consultants assign and act on cases</a:t>
          </a:r>
        </a:p>
      </dgm:t>
    </dgm:pt>
    <dgm:pt modelId="{91970531-C1AD-4F12-92B6-99259E12DE78}" type="parTrans" cxnId="{FC592B20-FE5A-4F9A-9C02-08DC7958B007}">
      <dgm:prSet/>
      <dgm:spPr/>
      <dgm:t>
        <a:bodyPr/>
        <a:lstStyle/>
        <a:p>
          <a:endParaRPr lang="en-US"/>
        </a:p>
      </dgm:t>
    </dgm:pt>
    <dgm:pt modelId="{E5133CFA-4EDF-4B90-A05E-3AAE23B1CAF9}" type="sibTrans" cxnId="{FC592B20-FE5A-4F9A-9C02-08DC7958B007}">
      <dgm:prSet/>
      <dgm:spPr/>
      <dgm:t>
        <a:bodyPr/>
        <a:lstStyle/>
        <a:p>
          <a:endParaRPr lang="en-US"/>
        </a:p>
      </dgm:t>
    </dgm:pt>
    <dgm:pt modelId="{17C946C6-4C3B-4A3C-8A3E-5F19D3271FF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Deliver Case Management Training at Class Comp Statewide + Workday Wednesday </a:t>
          </a:r>
          <a:br>
            <a:rPr lang="en-US" dirty="0"/>
          </a:br>
          <a:r>
            <a:rPr lang="en-US" dirty="0"/>
            <a:t>Q1 2024</a:t>
          </a:r>
        </a:p>
      </dgm:t>
    </dgm:pt>
    <dgm:pt modelId="{404170C2-925A-4C84-9A74-BF50BAAEBB8B}" type="parTrans" cxnId="{343B27BC-D2FE-4483-9087-FD4F779F6310}">
      <dgm:prSet/>
      <dgm:spPr/>
      <dgm:t>
        <a:bodyPr/>
        <a:lstStyle/>
        <a:p>
          <a:endParaRPr lang="en-US"/>
        </a:p>
      </dgm:t>
    </dgm:pt>
    <dgm:pt modelId="{1E8400B0-808B-41B5-8543-0D6DD6CB638D}" type="sibTrans" cxnId="{343B27BC-D2FE-4483-9087-FD4F779F6310}">
      <dgm:prSet/>
      <dgm:spPr/>
      <dgm:t>
        <a:bodyPr/>
        <a:lstStyle/>
        <a:p>
          <a:endParaRPr lang="en-US"/>
        </a:p>
      </dgm:t>
    </dgm:pt>
    <dgm:pt modelId="{57AE79AD-BC25-4A88-8B9A-CF23E50204B8}">
      <dgm:prSet/>
      <dgm:spPr/>
      <dgm:t>
        <a:bodyPr/>
        <a:lstStyle/>
        <a:p>
          <a:r>
            <a:rPr lang="en-US" dirty="0"/>
            <a:t>Open Case Management to all Enterprise HR Staff</a:t>
          </a:r>
        </a:p>
      </dgm:t>
    </dgm:pt>
    <dgm:pt modelId="{9745CB94-E71D-4B30-8156-7C5F53E51622}" type="parTrans" cxnId="{10C15ACB-300E-4D1D-B52A-F87C7374F118}">
      <dgm:prSet/>
      <dgm:spPr/>
      <dgm:t>
        <a:bodyPr/>
        <a:lstStyle/>
        <a:p>
          <a:endParaRPr lang="en-US"/>
        </a:p>
      </dgm:t>
    </dgm:pt>
    <dgm:pt modelId="{5C6F6DFB-64BB-4AE5-B370-46A1347F4A0E}" type="sibTrans" cxnId="{10C15ACB-300E-4D1D-B52A-F87C7374F118}">
      <dgm:prSet/>
      <dgm:spPr/>
      <dgm:t>
        <a:bodyPr/>
        <a:lstStyle/>
        <a:p>
          <a:endParaRPr lang="en-US"/>
        </a:p>
      </dgm:t>
    </dgm:pt>
    <dgm:pt modelId="{396E575B-CAE1-433E-A81F-0EFE24483DB0}" type="pres">
      <dgm:prSet presAssocID="{1FE75AA7-DE65-4C7A-9C39-D75BFE54FC6E}" presName="CompostProcess" presStyleCnt="0">
        <dgm:presLayoutVars>
          <dgm:dir/>
          <dgm:resizeHandles val="exact"/>
        </dgm:presLayoutVars>
      </dgm:prSet>
      <dgm:spPr/>
    </dgm:pt>
    <dgm:pt modelId="{805E5FE6-F621-446A-996A-B32AA31CFDB1}" type="pres">
      <dgm:prSet presAssocID="{1FE75AA7-DE65-4C7A-9C39-D75BFE54FC6E}" presName="arrow" presStyleLbl="bgShp" presStyleIdx="0" presStyleCnt="1"/>
      <dgm:spPr/>
    </dgm:pt>
    <dgm:pt modelId="{E4A066AE-DF94-4AE8-9B6B-895C1D252091}" type="pres">
      <dgm:prSet presAssocID="{1FE75AA7-DE65-4C7A-9C39-D75BFE54FC6E}" presName="linearProcess" presStyleCnt="0"/>
      <dgm:spPr/>
    </dgm:pt>
    <dgm:pt modelId="{0C359A1D-5189-4B98-BAE6-6D9B117C3AC5}" type="pres">
      <dgm:prSet presAssocID="{A4EC4DCB-40CD-4EBA-B3A7-3D7F10C1000F}" presName="textNode" presStyleLbl="node1" presStyleIdx="0" presStyleCnt="4">
        <dgm:presLayoutVars>
          <dgm:bulletEnabled val="1"/>
        </dgm:presLayoutVars>
      </dgm:prSet>
      <dgm:spPr/>
    </dgm:pt>
    <dgm:pt modelId="{4509C1B0-3CC4-4E9C-8EFE-6FBC5281C31A}" type="pres">
      <dgm:prSet presAssocID="{39FEF494-EC55-40D5-BDA4-9048C4194A30}" presName="sibTrans" presStyleCnt="0"/>
      <dgm:spPr/>
    </dgm:pt>
    <dgm:pt modelId="{03C1881F-135A-4C06-B8D4-5B6DE39739B8}" type="pres">
      <dgm:prSet presAssocID="{AE25740E-06CF-48F8-9BE1-676A6B02B2F7}" presName="textNode" presStyleLbl="node1" presStyleIdx="1" presStyleCnt="4">
        <dgm:presLayoutVars>
          <dgm:bulletEnabled val="1"/>
        </dgm:presLayoutVars>
      </dgm:prSet>
      <dgm:spPr/>
    </dgm:pt>
    <dgm:pt modelId="{C7D75626-2219-40B7-AC31-A8C403E138DF}" type="pres">
      <dgm:prSet presAssocID="{E5133CFA-4EDF-4B90-A05E-3AAE23B1CAF9}" presName="sibTrans" presStyleCnt="0"/>
      <dgm:spPr/>
    </dgm:pt>
    <dgm:pt modelId="{490373F4-4DC4-4B46-BA88-8998EF3710F4}" type="pres">
      <dgm:prSet presAssocID="{17C946C6-4C3B-4A3C-8A3E-5F19D3271FF3}" presName="textNode" presStyleLbl="node1" presStyleIdx="2" presStyleCnt="4">
        <dgm:presLayoutVars>
          <dgm:bulletEnabled val="1"/>
        </dgm:presLayoutVars>
      </dgm:prSet>
      <dgm:spPr/>
    </dgm:pt>
    <dgm:pt modelId="{9DB52BF3-C3A7-4ACD-A17D-868AF4CE18F3}" type="pres">
      <dgm:prSet presAssocID="{1E8400B0-808B-41B5-8543-0D6DD6CB638D}" presName="sibTrans" presStyleCnt="0"/>
      <dgm:spPr/>
    </dgm:pt>
    <dgm:pt modelId="{588D909E-CB01-48E4-85F0-10AF280D52DC}" type="pres">
      <dgm:prSet presAssocID="{57AE79AD-BC25-4A88-8B9A-CF23E50204B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EB20B1C-66A7-4AD3-915D-60CC81EA253B}" type="presOf" srcId="{17C946C6-4C3B-4A3C-8A3E-5F19D3271FF3}" destId="{490373F4-4DC4-4B46-BA88-8998EF3710F4}" srcOrd="0" destOrd="0" presId="urn:microsoft.com/office/officeart/2005/8/layout/hProcess9"/>
    <dgm:cxn modelId="{FC592B20-FE5A-4F9A-9C02-08DC7958B007}" srcId="{1FE75AA7-DE65-4C7A-9C39-D75BFE54FC6E}" destId="{AE25740E-06CF-48F8-9BE1-676A6B02B2F7}" srcOrd="1" destOrd="0" parTransId="{91970531-C1AD-4F12-92B6-99259E12DE78}" sibTransId="{E5133CFA-4EDF-4B90-A05E-3AAE23B1CAF9}"/>
    <dgm:cxn modelId="{0295E35B-C70B-4E2F-9261-7A9EA7EC7A5A}" type="presOf" srcId="{1FE75AA7-DE65-4C7A-9C39-D75BFE54FC6E}" destId="{396E575B-CAE1-433E-A81F-0EFE24483DB0}" srcOrd="0" destOrd="0" presId="urn:microsoft.com/office/officeart/2005/8/layout/hProcess9"/>
    <dgm:cxn modelId="{CDF3C259-EA90-49D0-9EEF-2E8610F2476E}" type="presOf" srcId="{A4EC4DCB-40CD-4EBA-B3A7-3D7F10C1000F}" destId="{0C359A1D-5189-4B98-BAE6-6D9B117C3AC5}" srcOrd="0" destOrd="0" presId="urn:microsoft.com/office/officeart/2005/8/layout/hProcess9"/>
    <dgm:cxn modelId="{957DB086-E106-43FF-A96A-6A663A6E4403}" type="presOf" srcId="{AE25740E-06CF-48F8-9BE1-676A6B02B2F7}" destId="{03C1881F-135A-4C06-B8D4-5B6DE39739B8}" srcOrd="0" destOrd="0" presId="urn:microsoft.com/office/officeart/2005/8/layout/hProcess9"/>
    <dgm:cxn modelId="{8E864788-4FFF-4B63-A3E2-E81A46079A70}" srcId="{1FE75AA7-DE65-4C7A-9C39-D75BFE54FC6E}" destId="{A4EC4DCB-40CD-4EBA-B3A7-3D7F10C1000F}" srcOrd="0" destOrd="0" parTransId="{AAEFF1BB-7251-4CAD-B72D-324AF8D7BA37}" sibTransId="{39FEF494-EC55-40D5-BDA4-9048C4194A30}"/>
    <dgm:cxn modelId="{BEE75FBB-EC30-47FE-8FC7-4BA0D69C0909}" type="presOf" srcId="{57AE79AD-BC25-4A88-8B9A-CF23E50204B8}" destId="{588D909E-CB01-48E4-85F0-10AF280D52DC}" srcOrd="0" destOrd="0" presId="urn:microsoft.com/office/officeart/2005/8/layout/hProcess9"/>
    <dgm:cxn modelId="{343B27BC-D2FE-4483-9087-FD4F779F6310}" srcId="{1FE75AA7-DE65-4C7A-9C39-D75BFE54FC6E}" destId="{17C946C6-4C3B-4A3C-8A3E-5F19D3271FF3}" srcOrd="2" destOrd="0" parTransId="{404170C2-925A-4C84-9A74-BF50BAAEBB8B}" sibTransId="{1E8400B0-808B-41B5-8543-0D6DD6CB638D}"/>
    <dgm:cxn modelId="{10C15ACB-300E-4D1D-B52A-F87C7374F118}" srcId="{1FE75AA7-DE65-4C7A-9C39-D75BFE54FC6E}" destId="{57AE79AD-BC25-4A88-8B9A-CF23E50204B8}" srcOrd="3" destOrd="0" parTransId="{9745CB94-E71D-4B30-8156-7C5F53E51622}" sibTransId="{5C6F6DFB-64BB-4AE5-B370-46A1347F4A0E}"/>
    <dgm:cxn modelId="{B78F3D8D-68CA-4488-AD53-DB98E501AD9B}" type="presParOf" srcId="{396E575B-CAE1-433E-A81F-0EFE24483DB0}" destId="{805E5FE6-F621-446A-996A-B32AA31CFDB1}" srcOrd="0" destOrd="0" presId="urn:microsoft.com/office/officeart/2005/8/layout/hProcess9"/>
    <dgm:cxn modelId="{55A584E7-745D-4EB7-B9D0-DB7FF191710A}" type="presParOf" srcId="{396E575B-CAE1-433E-A81F-0EFE24483DB0}" destId="{E4A066AE-DF94-4AE8-9B6B-895C1D252091}" srcOrd="1" destOrd="0" presId="urn:microsoft.com/office/officeart/2005/8/layout/hProcess9"/>
    <dgm:cxn modelId="{DB81B094-5367-4826-AEB5-AC81CE25E3AF}" type="presParOf" srcId="{E4A066AE-DF94-4AE8-9B6B-895C1D252091}" destId="{0C359A1D-5189-4B98-BAE6-6D9B117C3AC5}" srcOrd="0" destOrd="0" presId="urn:microsoft.com/office/officeart/2005/8/layout/hProcess9"/>
    <dgm:cxn modelId="{4A3D522D-B729-48DC-B86B-58BADCE14AAE}" type="presParOf" srcId="{E4A066AE-DF94-4AE8-9B6B-895C1D252091}" destId="{4509C1B0-3CC4-4E9C-8EFE-6FBC5281C31A}" srcOrd="1" destOrd="0" presId="urn:microsoft.com/office/officeart/2005/8/layout/hProcess9"/>
    <dgm:cxn modelId="{64754EF6-9984-4A1B-B3F5-2E55019E1DC9}" type="presParOf" srcId="{E4A066AE-DF94-4AE8-9B6B-895C1D252091}" destId="{03C1881F-135A-4C06-B8D4-5B6DE39739B8}" srcOrd="2" destOrd="0" presId="urn:microsoft.com/office/officeart/2005/8/layout/hProcess9"/>
    <dgm:cxn modelId="{7F370FFC-A7E9-4095-8E99-B3F9F7280A28}" type="presParOf" srcId="{E4A066AE-DF94-4AE8-9B6B-895C1D252091}" destId="{C7D75626-2219-40B7-AC31-A8C403E138DF}" srcOrd="3" destOrd="0" presId="urn:microsoft.com/office/officeart/2005/8/layout/hProcess9"/>
    <dgm:cxn modelId="{7F7E76D0-5A8E-4E69-A1AB-DBC59C795187}" type="presParOf" srcId="{E4A066AE-DF94-4AE8-9B6B-895C1D252091}" destId="{490373F4-4DC4-4B46-BA88-8998EF3710F4}" srcOrd="4" destOrd="0" presId="urn:microsoft.com/office/officeart/2005/8/layout/hProcess9"/>
    <dgm:cxn modelId="{C6127D3B-DA1B-4710-BB3D-BAB1D30542B6}" type="presParOf" srcId="{E4A066AE-DF94-4AE8-9B6B-895C1D252091}" destId="{9DB52BF3-C3A7-4ACD-A17D-868AF4CE18F3}" srcOrd="5" destOrd="0" presId="urn:microsoft.com/office/officeart/2005/8/layout/hProcess9"/>
    <dgm:cxn modelId="{4CBAB009-F094-40D8-9937-B174210B9E08}" type="presParOf" srcId="{E4A066AE-DF94-4AE8-9B6B-895C1D252091}" destId="{588D909E-CB01-48E4-85F0-10AF280D52D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E5FE6-F621-446A-996A-B32AA31CFDB1}">
      <dsp:nvSpPr>
        <dsp:cNvPr id="0" name=""/>
        <dsp:cNvSpPr/>
      </dsp:nvSpPr>
      <dsp:spPr>
        <a:xfrm>
          <a:off x="707345" y="0"/>
          <a:ext cx="8016583" cy="31440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59A1D-5189-4B98-BAE6-6D9B117C3AC5}">
      <dsp:nvSpPr>
        <dsp:cNvPr id="0" name=""/>
        <dsp:cNvSpPr/>
      </dsp:nvSpPr>
      <dsp:spPr>
        <a:xfrm>
          <a:off x="4720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Case Management to DAS HR Staff</a:t>
          </a:r>
          <a:br>
            <a:rPr lang="en-US" sz="1400" kern="1200" dirty="0"/>
          </a:br>
          <a:r>
            <a:rPr lang="en-US" sz="1400" kern="1200" dirty="0"/>
            <a:t>Q4 2023</a:t>
          </a:r>
        </a:p>
      </dsp:txBody>
      <dsp:txXfrm>
        <a:off x="66111" y="1004594"/>
        <a:ext cx="2147539" cy="1134822"/>
      </dsp:txXfrm>
    </dsp:sp>
    <dsp:sp modelId="{03C1881F-135A-4C06-B8D4-5B6DE39739B8}">
      <dsp:nvSpPr>
        <dsp:cNvPr id="0" name=""/>
        <dsp:cNvSpPr/>
      </dsp:nvSpPr>
      <dsp:spPr>
        <a:xfrm>
          <a:off x="2388557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CHRO Class and Comp Consultants assign and act on cases</a:t>
          </a:r>
        </a:p>
      </dsp:txBody>
      <dsp:txXfrm>
        <a:off x="2449948" y="1004594"/>
        <a:ext cx="2147539" cy="1134822"/>
      </dsp:txXfrm>
    </dsp:sp>
    <dsp:sp modelId="{490373F4-4DC4-4B46-BA88-8998EF3710F4}">
      <dsp:nvSpPr>
        <dsp:cNvPr id="0" name=""/>
        <dsp:cNvSpPr/>
      </dsp:nvSpPr>
      <dsp:spPr>
        <a:xfrm>
          <a:off x="4772395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 Case Management Training at Class Comp Statewide + Workday Wednesday </a:t>
          </a:r>
          <a:br>
            <a:rPr lang="en-US" sz="1400" kern="1200" dirty="0"/>
          </a:br>
          <a:r>
            <a:rPr lang="en-US" sz="1400" kern="1200" dirty="0"/>
            <a:t>Q1 2024</a:t>
          </a:r>
        </a:p>
      </dsp:txBody>
      <dsp:txXfrm>
        <a:off x="4833786" y="1004594"/>
        <a:ext cx="2147539" cy="1134822"/>
      </dsp:txXfrm>
    </dsp:sp>
    <dsp:sp modelId="{588D909E-CB01-48E4-85F0-10AF280D52DC}">
      <dsp:nvSpPr>
        <dsp:cNvPr id="0" name=""/>
        <dsp:cNvSpPr/>
      </dsp:nvSpPr>
      <dsp:spPr>
        <a:xfrm>
          <a:off x="7156233" y="943203"/>
          <a:ext cx="2270321" cy="1257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Case Management to all Enterprise HR Staff</a:t>
          </a:r>
        </a:p>
      </dsp:txBody>
      <dsp:txXfrm>
        <a:off x="7217624" y="1004594"/>
        <a:ext cx="2147539" cy="113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CE5D-E1E3-46D7-86F0-4CDB1024C24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96B9-F180-4990-BC38-F945AFD6F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28" r:id="rId11"/>
    <p:sldLayoutId id="2147483675" r:id="rId12"/>
    <p:sldLayoutId id="2147483722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d5.myworkday.com/oregon/learning/course/754f92defb0a1002031113e68bf70000?type=9882927d138b100019b928e75843018d" TargetMode="External"/><Relationship Id="rId7" Type="http://schemas.openxmlformats.org/officeDocument/2006/relationships/hyperlink" Target="https://wd5.myworkday.com/oregon/email-universal/inst/25755$869/rel-task/2998$40834.html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d5.myworkday.com/oregon/email-universal/inst/25755$1250/rel-task/2998$40834.htmld" TargetMode="External"/><Relationship Id="rId5" Type="http://schemas.openxmlformats.org/officeDocument/2006/relationships/hyperlink" Target="https://wd5.myworkday.com/oregon/email-universal/inst/25755$881/rel-task/2998$40834.htmld" TargetMode="External"/><Relationship Id="rId4" Type="http://schemas.openxmlformats.org/officeDocument/2006/relationships/hyperlink" Target="https://wd5.myworkday.com/oregon/email-universal/inst/25755$1260/rel-task/2998$40834.htm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HR/Pages/cc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735C-82E7-564A-DAFA-413DB30D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56" y="1513398"/>
            <a:ext cx="5570244" cy="3896803"/>
          </a:xfrm>
        </p:spPr>
        <p:txBody>
          <a:bodyPr>
            <a:noAutofit/>
          </a:bodyPr>
          <a:lstStyle/>
          <a:p>
            <a:r>
              <a:rPr lang="en-US" sz="3600" dirty="0"/>
              <a:t>FLSA Report &amp; </a:t>
            </a:r>
            <a:br>
              <a:rPr lang="en-US" sz="3600" dirty="0"/>
            </a:br>
            <a:r>
              <a:rPr lang="en-US" sz="3600" dirty="0"/>
              <a:t>Case Management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30FE-066D-56F6-08FB-B502EE7384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109" y="1718123"/>
            <a:ext cx="6631235" cy="36920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01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FLSA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46836-438D-E5D9-FCFF-BBA52F1D16E4}"/>
              </a:ext>
            </a:extLst>
          </p:cNvPr>
          <p:cNvSpPr txBox="1"/>
          <p:nvPr/>
        </p:nvSpPr>
        <p:spPr>
          <a:xfrm>
            <a:off x="657225" y="2282975"/>
            <a:ext cx="4677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HCM | FLSA Validation Report (2024-2025)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D78B5-C134-F3A4-BEB7-E3DED608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2135776"/>
            <a:ext cx="5734050" cy="3711520"/>
          </a:xfrm>
          <a:prstGeom prst="rect">
            <a:avLst/>
          </a:prstGeom>
          <a:effectLst>
            <a:outerShdw blurRad="2794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89D5AC-E1C4-4EDA-B27A-4D17F74170FC}"/>
              </a:ext>
            </a:extLst>
          </p:cNvPr>
          <p:cNvSpPr txBox="1"/>
          <p:nvPr/>
        </p:nvSpPr>
        <p:spPr>
          <a:xfrm>
            <a:off x="657225" y="2781300"/>
            <a:ext cx="5438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Evaluates exempt staff for July 2024 and January 2025 FLSA threshold changes.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Accounts for upcoming COLA, allowances, FTE, and projected merit increases.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Prompt: Company or Sup Org, Effective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5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Workday Case Management Update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02EB9A-9767-3347-769A-27366F428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262078"/>
              </p:ext>
            </p:extLst>
          </p:nvPr>
        </p:nvGraphicFramePr>
        <p:xfrm>
          <a:off x="208788" y="2644259"/>
          <a:ext cx="9431275" cy="314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E76232E6-5A5B-4AC4-3E6B-DF3B0DD4CBBF}"/>
              </a:ext>
            </a:extLst>
          </p:cNvPr>
          <p:cNvSpPr/>
          <p:nvPr/>
        </p:nvSpPr>
        <p:spPr>
          <a:xfrm rot="16200000">
            <a:off x="9341358" y="1299312"/>
            <a:ext cx="768096" cy="2458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9E2BD-28E5-7B7E-A680-83F0FD20DAFC}"/>
              </a:ext>
            </a:extLst>
          </p:cNvPr>
          <p:cNvSpPr txBox="1"/>
          <p:nvPr/>
        </p:nvSpPr>
        <p:spPr>
          <a:xfrm>
            <a:off x="8299560" y="1711865"/>
            <a:ext cx="285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7 months remaining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558BE6-05DB-000C-7573-7E9F6D83873B}"/>
              </a:ext>
            </a:extLst>
          </p:cNvPr>
          <p:cNvGrpSpPr/>
          <p:nvPr/>
        </p:nvGrpSpPr>
        <p:grpSpPr>
          <a:xfrm>
            <a:off x="9757317" y="3113721"/>
            <a:ext cx="2095500" cy="2051042"/>
            <a:chOff x="9919463" y="3305186"/>
            <a:chExt cx="2095500" cy="205104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AB6B59E-46BF-0D35-6461-9A18B8EFF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625" y="3773889"/>
              <a:ext cx="1197862" cy="111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&quot;Not Allowed&quot; Symbol 1">
              <a:extLst>
                <a:ext uri="{FF2B5EF4-FFF2-40B4-BE49-F238E27FC236}">
                  <a16:creationId xmlns:a16="http://schemas.microsoft.com/office/drawing/2014/main" id="{EC666A71-0C5E-FB28-78CC-6F0C9F8F1E6B}"/>
                </a:ext>
              </a:extLst>
            </p:cNvPr>
            <p:cNvSpPr/>
            <p:nvPr/>
          </p:nvSpPr>
          <p:spPr>
            <a:xfrm>
              <a:off x="9919463" y="3305186"/>
              <a:ext cx="2095500" cy="2051042"/>
            </a:xfrm>
            <a:prstGeom prst="noSmoking">
              <a:avLst>
                <a:gd name="adj" fmla="val 7446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984E08-F3DF-1125-69A7-0B0FAF7B64B1}"/>
              </a:ext>
            </a:extLst>
          </p:cNvPr>
          <p:cNvSpPr txBox="1"/>
          <p:nvPr/>
        </p:nvSpPr>
        <p:spPr>
          <a:xfrm>
            <a:off x="9561144" y="5377626"/>
            <a:ext cx="2630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Requests no longer accepted outside of Workday after 12/31/2024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C551C-DCFB-E874-5CE2-4293C472577E}"/>
              </a:ext>
            </a:extLst>
          </p:cNvPr>
          <p:cNvGrpSpPr/>
          <p:nvPr/>
        </p:nvGrpSpPr>
        <p:grpSpPr>
          <a:xfrm>
            <a:off x="7911719" y="5377626"/>
            <a:ext cx="1340611" cy="1294822"/>
            <a:chOff x="5425693" y="4844427"/>
            <a:chExt cx="1340611" cy="12948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201039-4D9A-97D1-3D08-0154AF14C5FE}"/>
                </a:ext>
              </a:extLst>
            </p:cNvPr>
            <p:cNvSpPr txBox="1"/>
            <p:nvPr/>
          </p:nvSpPr>
          <p:spPr>
            <a:xfrm>
              <a:off x="5425693" y="5831472"/>
              <a:ext cx="134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We are here</a:t>
              </a: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30F03343-3428-2570-7B23-E96B51408C80}"/>
                </a:ext>
              </a:extLst>
            </p:cNvPr>
            <p:cNvSpPr/>
            <p:nvPr/>
          </p:nvSpPr>
          <p:spPr>
            <a:xfrm>
              <a:off x="5854699" y="4844427"/>
              <a:ext cx="482601" cy="76809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23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5408612" cy="933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dirty="0">
                <a:latin typeface="+mj-lt"/>
                <a:ea typeface="+mj-ea"/>
                <a:cs typeface="+mj-cs"/>
              </a:rPr>
              <a:t>Workday Case Management Update</a:t>
            </a:r>
          </a:p>
        </p:txBody>
      </p:sp>
      <p:pic>
        <p:nvPicPr>
          <p:cNvPr id="1026" name="Picture 2" descr="Workday">
            <a:extLst>
              <a:ext uri="{FF2B5EF4-FFF2-40B4-BE49-F238E27FC236}">
                <a16:creationId xmlns:a16="http://schemas.microsoft.com/office/drawing/2014/main" id="{B6439CA1-20FC-0F84-7CC7-8DE98598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812" y="1752600"/>
            <a:ext cx="4470400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58D22A-14ED-AFE7-AB2D-9805420D9DAF}"/>
              </a:ext>
            </a:extLst>
          </p:cNvPr>
          <p:cNvSpPr txBox="1"/>
          <p:nvPr/>
        </p:nvSpPr>
        <p:spPr>
          <a:xfrm>
            <a:off x="785019" y="2171700"/>
            <a:ext cx="5780087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130 Cases successfully submitted so far.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Report available for use: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CM | Class Comp Help Cases.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Please continue to send Pay Equity related cases to Pay Equity inbox.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Every agency has a </a:t>
            </a:r>
            <a:r>
              <a:rPr lang="en-US" sz="1600" b="1" dirty="0"/>
              <a:t>H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elp Workspace 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already, submit requests to Workday Oregon for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Case </a:t>
            </a:r>
            <a:r>
              <a:rPr lang="en-US" sz="1600" b="1" dirty="0"/>
              <a:t>S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olver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 role assignment.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8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6258596" cy="933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dirty="0">
                <a:latin typeface="+mj-lt"/>
                <a:ea typeface="+mj-ea"/>
                <a:cs typeface="+mj-cs"/>
              </a:rPr>
              <a:t>Workday Case Management Submission Template</a:t>
            </a:r>
          </a:p>
        </p:txBody>
      </p:sp>
      <p:pic>
        <p:nvPicPr>
          <p:cNvPr id="1026" name="Picture 2" descr="Workday">
            <a:extLst>
              <a:ext uri="{FF2B5EF4-FFF2-40B4-BE49-F238E27FC236}">
                <a16:creationId xmlns:a16="http://schemas.microsoft.com/office/drawing/2014/main" id="{B6439CA1-20FC-0F84-7CC7-8DE98598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812" y="1752600"/>
            <a:ext cx="4470400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373E38-12F9-6A31-3634-FFF7B9D43FDF}"/>
              </a:ext>
            </a:extLst>
          </p:cNvPr>
          <p:cNvSpPr txBox="1">
            <a:spLocks/>
          </p:cNvSpPr>
          <p:nvPr/>
        </p:nvSpPr>
        <p:spPr>
          <a:xfrm>
            <a:off x="839788" y="2201548"/>
            <a:ext cx="5157787" cy="447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Title Line Naming Convention:</a:t>
            </a:r>
            <a:endParaRPr lang="en-U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“Action Item Type, (WD/PPDB ID), (Incumbent or Classification if Vacant)”</a:t>
            </a:r>
            <a:b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Detailed Message Text Field Template:</a:t>
            </a:r>
            <a:endParaRPr lang="en-U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Action Item Type: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Agency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Requested by/ Supervisor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Workday Position Number (“TBD” if unavailable)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PPDB Position Number (“TBD” if unavailable)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Current Classification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Proposed Classification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Case to be shared with: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68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EC7F0D-726F-D2C2-19E2-38CD4C9E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95" y="540716"/>
            <a:ext cx="8726313" cy="1009788"/>
          </a:xfrm>
        </p:spPr>
        <p:txBody>
          <a:bodyPr>
            <a:normAutofit/>
          </a:bodyPr>
          <a:lstStyle/>
          <a:p>
            <a:r>
              <a:rPr lang="en-US" sz="4800" dirty="0"/>
              <a:t>Case Solver Resources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706292F-714E-3891-FDE7-9B9B3687F6B7}"/>
              </a:ext>
            </a:extLst>
          </p:cNvPr>
          <p:cNvSpPr txBox="1">
            <a:spLocks/>
          </p:cNvSpPr>
          <p:nvPr/>
        </p:nvSpPr>
        <p:spPr>
          <a:xfrm>
            <a:off x="796182" y="1550504"/>
            <a:ext cx="7782338" cy="47667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 - WD - Case Management Overview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Solver Perspective: Working with Your Cases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should be a Case Solver in Workday?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Solver Perspective: Getting to Know Case Management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Types for Workday Help/Case Management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EC7F0D-726F-D2C2-19E2-38CD4C9E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898525"/>
            <a:ext cx="6835775" cy="23431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tserrat (Headings)"/>
              </a:rPr>
              <a:t>Case Management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706292F-714E-3891-FDE7-9B9B3687F6B7}"/>
              </a:ext>
            </a:extLst>
          </p:cNvPr>
          <p:cNvSpPr txBox="1">
            <a:spLocks/>
          </p:cNvSpPr>
          <p:nvPr/>
        </p:nvSpPr>
        <p:spPr>
          <a:xfrm>
            <a:off x="913606" y="2771775"/>
            <a:ext cx="7782338" cy="2343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latin typeface="Montserrat (Headings)"/>
              </a:rPr>
              <a:t>Contact information: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latin typeface="Montserrat (Headings)"/>
              </a:rPr>
              <a:t>DAS CHRO Classification &amp; Compensation Team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latin typeface="Montserrat (Headings)"/>
              </a:rPr>
              <a:t>chro.cnc@das.oregon.gov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solidFill>
                  <a:schemeClr val="bg1"/>
                </a:solidFill>
                <a:latin typeface="Montserrat (Heading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https://www.oregon.gov/das/HR/Pages/cc.aspx</a:t>
            </a:r>
            <a:r>
              <a:rPr lang="en-US" sz="4900" dirty="0">
                <a:solidFill>
                  <a:schemeClr val="bg1"/>
                </a:solidFill>
                <a:latin typeface="Montserrat (Headings)"/>
              </a:rPr>
              <a:t> 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900" dirty="0">
              <a:latin typeface="Montserra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476021960"/>
      </p:ext>
    </p:extLst>
  </p:cSld>
  <p:clrMapOvr>
    <a:masterClrMapping/>
  </p:clrMapOvr>
</p:sld>
</file>

<file path=ppt/theme/theme1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2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3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4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>Class/Comp</Sub_x002d_Category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Class/Comp</Category>
    <PublishingStartDate xmlns="http://schemas.microsoft.com/sharepoint/v3" xsi:nil="true"/>
    <Tags xmlns="e93a1355-dcbd-4ee6-87a8-44e09f1824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45ADF-040B-41DC-AA2C-6B34774E2BC4}">
  <ds:schemaRefs>
    <ds:schemaRef ds:uri="http://schemas.openxmlformats.org/package/2006/metadata/core-properties"/>
    <ds:schemaRef ds:uri="http://schemas.microsoft.com/office/2006/documentManagement/types"/>
    <ds:schemaRef ds:uri="09137baa-9c37-4b0a-8673-9d5dcda32f7b"/>
    <ds:schemaRef ds:uri="http://purl.org/dc/terms/"/>
    <ds:schemaRef ds:uri="http://schemas.microsoft.com/office/infopath/2007/PartnerControls"/>
    <ds:schemaRef ds:uri="http://www.w3.org/XML/1998/namespace"/>
    <ds:schemaRef ds:uri="896391a8-8ee5-4cbc-b720-b4f9aec1dc3d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F1F31A-3D59-4451-9DEA-8D49E285914A}"/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12270</TotalTime>
  <Words>335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</vt:lpstr>
      <vt:lpstr>Montserrat (Headings)</vt:lpstr>
      <vt:lpstr>Symbol</vt:lpstr>
      <vt:lpstr>1_DAS_2022</vt:lpstr>
      <vt:lpstr>2_DAS_2022</vt:lpstr>
      <vt:lpstr>3_DAS_2022</vt:lpstr>
      <vt:lpstr>4_DAS_2022</vt:lpstr>
      <vt:lpstr>FLSA Report &amp;  Case Management Update</vt:lpstr>
      <vt:lpstr>FLSA Validation</vt:lpstr>
      <vt:lpstr>Workday Case Management Update</vt:lpstr>
      <vt:lpstr>Workday Case Management Update</vt:lpstr>
      <vt:lpstr>Workday Case Management Submission Template</vt:lpstr>
      <vt:lpstr>Case Solver Resources</vt:lpstr>
      <vt:lpstr>Case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Instruction</dc:title>
  <dc:creator>BELLO Christopher A * DAS</dc:creator>
  <cp:lastModifiedBy>BELLO Christopher A * DAS</cp:lastModifiedBy>
  <cp:revision>104</cp:revision>
  <dcterms:created xsi:type="dcterms:W3CDTF">2023-09-11T23:39:17Z</dcterms:created>
  <dcterms:modified xsi:type="dcterms:W3CDTF">2024-05-30T14:34:48Z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0x01010006B76FC3C857F240A9C2E4F15016144F</vt:lpwstr>
  </property>
  <property fmtid="{D5CDD505-2E9C-101B-9397-08002B2CF9AE}" pid="3" name="MSIP_Label_db79d039-fcd0-4045-9c78-4cfb2eba0904_Enabled">
    <vt:lpwstr>true</vt:lpwstr>
  </property>
  <property fmtid="{D5CDD505-2E9C-101B-9397-08002B2CF9AE}" pid="4" name="MSIP_Label_db79d039-fcd0-4045-9c78-4cfb2eba0904_SetDate">
    <vt:lpwstr>2023-10-19T17:31:07Z</vt:lpwstr>
  </property>
  <property fmtid="{D5CDD505-2E9C-101B-9397-08002B2CF9AE}" pid="5" name="MSIP_Label_db79d039-fcd0-4045-9c78-4cfb2eba0904_Method">
    <vt:lpwstr>Privileged</vt:lpwstr>
  </property>
  <property fmtid="{D5CDD505-2E9C-101B-9397-08002B2CF9AE}" pid="6" name="MSIP_Label_db79d039-fcd0-4045-9c78-4cfb2eba0904_Name">
    <vt:lpwstr>Level 2 - Limited (Items)</vt:lpwstr>
  </property>
  <property fmtid="{D5CDD505-2E9C-101B-9397-08002B2CF9AE}" pid="7" name="MSIP_Label_db79d039-fcd0-4045-9c78-4cfb2eba0904_SiteId">
    <vt:lpwstr>aa3f6932-fa7c-47b4-a0ce-a598cad161cf</vt:lpwstr>
  </property>
  <property fmtid="{D5CDD505-2E9C-101B-9397-08002B2CF9AE}" pid="8" name="MSIP_Label_db79d039-fcd0-4045-9c78-4cfb2eba0904_ActionId">
    <vt:lpwstr>90e4667c-e8bb-4665-95bc-284b3aac9530</vt:lpwstr>
  </property>
  <property fmtid="{D5CDD505-2E9C-101B-9397-08002B2CF9AE}" pid="9" name="MSIP_Label_db79d039-fcd0-4045-9c78-4cfb2eba0904_ContentBits">
    <vt:lpwstr>0</vt:lpwstr>
  </property>
</Properties>
</file>