
<file path=[Content_Types].xml><?xml version="1.0" encoding="utf-8"?>
<Types xmlns="http://schemas.openxmlformats.org/package/2006/content-types">
  <Default Extension="tmp" ContentType="image/png"/>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s/slide35.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34.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7" r:id="rId2"/>
    <p:sldId id="258" r:id="rId3"/>
    <p:sldId id="259" r:id="rId4"/>
    <p:sldId id="265" r:id="rId5"/>
    <p:sldId id="260" r:id="rId6"/>
    <p:sldId id="261" r:id="rId7"/>
    <p:sldId id="270" r:id="rId8"/>
    <p:sldId id="274" r:id="rId9"/>
    <p:sldId id="286" r:id="rId10"/>
    <p:sldId id="271" r:id="rId11"/>
    <p:sldId id="268" r:id="rId12"/>
    <p:sldId id="313" r:id="rId13"/>
    <p:sldId id="312" r:id="rId14"/>
    <p:sldId id="311" r:id="rId15"/>
    <p:sldId id="314" r:id="rId16"/>
    <p:sldId id="275" r:id="rId17"/>
    <p:sldId id="273" r:id="rId18"/>
    <p:sldId id="272" r:id="rId19"/>
    <p:sldId id="336" r:id="rId20"/>
    <p:sldId id="276" r:id="rId21"/>
    <p:sldId id="280" r:id="rId22"/>
    <p:sldId id="315" r:id="rId23"/>
    <p:sldId id="337" r:id="rId24"/>
    <p:sldId id="284" r:id="rId25"/>
    <p:sldId id="285" r:id="rId26"/>
    <p:sldId id="287" r:id="rId27"/>
    <p:sldId id="291" r:id="rId28"/>
    <p:sldId id="293" r:id="rId29"/>
    <p:sldId id="320" r:id="rId30"/>
    <p:sldId id="292" r:id="rId31"/>
    <p:sldId id="317" r:id="rId32"/>
    <p:sldId id="318" r:id="rId33"/>
    <p:sldId id="294" r:id="rId34"/>
    <p:sldId id="319" r:id="rId35"/>
    <p:sldId id="321" r:id="rId36"/>
    <p:sldId id="295" r:id="rId37"/>
    <p:sldId id="326" r:id="rId38"/>
    <p:sldId id="327" r:id="rId39"/>
    <p:sldId id="297" r:id="rId40"/>
    <p:sldId id="322" r:id="rId41"/>
    <p:sldId id="323" r:id="rId42"/>
    <p:sldId id="298" r:id="rId43"/>
    <p:sldId id="328" r:id="rId44"/>
    <p:sldId id="329" r:id="rId45"/>
    <p:sldId id="300" r:id="rId46"/>
    <p:sldId id="332" r:id="rId47"/>
    <p:sldId id="324" r:id="rId48"/>
    <p:sldId id="301" r:id="rId49"/>
    <p:sldId id="330" r:id="rId50"/>
    <p:sldId id="331" r:id="rId51"/>
    <p:sldId id="288" r:id="rId52"/>
    <p:sldId id="335" r:id="rId53"/>
    <p:sldId id="325" r:id="rId54"/>
    <p:sldId id="289" r:id="rId55"/>
    <p:sldId id="333" r:id="rId56"/>
    <p:sldId id="334" r:id="rId57"/>
    <p:sldId id="304" r:id="rId58"/>
    <p:sldId id="303" r:id="rId59"/>
    <p:sldId id="264"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A575"/>
    <a:srgbClr val="81A782"/>
    <a:srgbClr val="80AB7D"/>
    <a:srgbClr val="8DAE7A"/>
    <a:srgbClr val="82A6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68"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641A09-51FC-49F2-95EE-5916408DC33F}" type="datetimeFigureOut">
              <a:rPr lang="en-US" smtClean="0"/>
              <a:t>10/13/2015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2BB941-A25B-4A03-957F-2742DCE749E9}" type="slidenum">
              <a:rPr lang="en-US" smtClean="0"/>
              <a:t>‹#›</a:t>
            </a:fld>
            <a:endParaRPr lang="en-US"/>
          </a:p>
        </p:txBody>
      </p:sp>
    </p:spTree>
    <p:extLst>
      <p:ext uri="{BB962C8B-B14F-4D97-AF65-F5344CB8AC3E}">
        <p14:creationId xmlns:p14="http://schemas.microsoft.com/office/powerpoint/2010/main" val="2780581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2BB941-A25B-4A03-957F-2742DCE749E9}" type="slidenum">
              <a:rPr lang="en-US" smtClean="0"/>
              <a:t>18</a:t>
            </a:fld>
            <a:endParaRPr lang="en-US"/>
          </a:p>
        </p:txBody>
      </p:sp>
    </p:spTree>
    <p:extLst>
      <p:ext uri="{BB962C8B-B14F-4D97-AF65-F5344CB8AC3E}">
        <p14:creationId xmlns:p14="http://schemas.microsoft.com/office/powerpoint/2010/main" val="752716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8EB9A1-C98C-4FF6-97F6-CA559F7360F0}"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54AAB-997A-4AAF-A1B5-4A3D39F9DEC9}" type="slidenum">
              <a:rPr lang="en-US" smtClean="0"/>
              <a:t>‹#›</a:t>
            </a:fld>
            <a:endParaRPr lang="en-US"/>
          </a:p>
        </p:txBody>
      </p:sp>
    </p:spTree>
    <p:extLst>
      <p:ext uri="{BB962C8B-B14F-4D97-AF65-F5344CB8AC3E}">
        <p14:creationId xmlns:p14="http://schemas.microsoft.com/office/powerpoint/2010/main" val="3972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EB9A1-C98C-4FF6-97F6-CA559F7360F0}"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54AAB-997A-4AAF-A1B5-4A3D39F9DEC9}" type="slidenum">
              <a:rPr lang="en-US" smtClean="0"/>
              <a:t>‹#›</a:t>
            </a:fld>
            <a:endParaRPr lang="en-US"/>
          </a:p>
        </p:txBody>
      </p:sp>
    </p:spTree>
    <p:extLst>
      <p:ext uri="{BB962C8B-B14F-4D97-AF65-F5344CB8AC3E}">
        <p14:creationId xmlns:p14="http://schemas.microsoft.com/office/powerpoint/2010/main" val="956374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EB9A1-C98C-4FF6-97F6-CA559F7360F0}"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54AAB-997A-4AAF-A1B5-4A3D39F9DEC9}" type="slidenum">
              <a:rPr lang="en-US" smtClean="0"/>
              <a:t>‹#›</a:t>
            </a:fld>
            <a:endParaRPr lang="en-US"/>
          </a:p>
        </p:txBody>
      </p:sp>
    </p:spTree>
    <p:extLst>
      <p:ext uri="{BB962C8B-B14F-4D97-AF65-F5344CB8AC3E}">
        <p14:creationId xmlns:p14="http://schemas.microsoft.com/office/powerpoint/2010/main" val="59332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EB9A1-C98C-4FF6-97F6-CA559F7360F0}"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54AAB-997A-4AAF-A1B5-4A3D39F9DEC9}" type="slidenum">
              <a:rPr lang="en-US" smtClean="0"/>
              <a:t>‹#›</a:t>
            </a:fld>
            <a:endParaRPr lang="en-US"/>
          </a:p>
        </p:txBody>
      </p:sp>
    </p:spTree>
    <p:extLst>
      <p:ext uri="{BB962C8B-B14F-4D97-AF65-F5344CB8AC3E}">
        <p14:creationId xmlns:p14="http://schemas.microsoft.com/office/powerpoint/2010/main" val="445715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8EB9A1-C98C-4FF6-97F6-CA559F7360F0}" type="datetimeFigureOut">
              <a:rPr lang="en-US" smtClean="0"/>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54AAB-997A-4AAF-A1B5-4A3D39F9DEC9}" type="slidenum">
              <a:rPr lang="en-US" smtClean="0"/>
              <a:t>‹#›</a:t>
            </a:fld>
            <a:endParaRPr lang="en-US"/>
          </a:p>
        </p:txBody>
      </p:sp>
    </p:spTree>
    <p:extLst>
      <p:ext uri="{BB962C8B-B14F-4D97-AF65-F5344CB8AC3E}">
        <p14:creationId xmlns:p14="http://schemas.microsoft.com/office/powerpoint/2010/main" val="1688598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8EB9A1-C98C-4FF6-97F6-CA559F7360F0}" type="datetimeFigureOut">
              <a:rPr lang="en-US" smtClean="0"/>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54AAB-997A-4AAF-A1B5-4A3D39F9DEC9}" type="slidenum">
              <a:rPr lang="en-US" smtClean="0"/>
              <a:t>‹#›</a:t>
            </a:fld>
            <a:endParaRPr lang="en-US"/>
          </a:p>
        </p:txBody>
      </p:sp>
    </p:spTree>
    <p:extLst>
      <p:ext uri="{BB962C8B-B14F-4D97-AF65-F5344CB8AC3E}">
        <p14:creationId xmlns:p14="http://schemas.microsoft.com/office/powerpoint/2010/main" val="480141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8EB9A1-C98C-4FF6-97F6-CA559F7360F0}" type="datetimeFigureOut">
              <a:rPr lang="en-US" smtClean="0"/>
              <a:t>10/13/2015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954AAB-997A-4AAF-A1B5-4A3D39F9DEC9}" type="slidenum">
              <a:rPr lang="en-US" smtClean="0"/>
              <a:t>‹#›</a:t>
            </a:fld>
            <a:endParaRPr lang="en-US"/>
          </a:p>
        </p:txBody>
      </p:sp>
    </p:spTree>
    <p:extLst>
      <p:ext uri="{BB962C8B-B14F-4D97-AF65-F5344CB8AC3E}">
        <p14:creationId xmlns:p14="http://schemas.microsoft.com/office/powerpoint/2010/main" val="3891025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8EB9A1-C98C-4FF6-97F6-CA559F7360F0}" type="datetimeFigureOut">
              <a:rPr lang="en-US" smtClean="0"/>
              <a:t>10/13/2015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954AAB-997A-4AAF-A1B5-4A3D39F9DEC9}" type="slidenum">
              <a:rPr lang="en-US" smtClean="0"/>
              <a:t>‹#›</a:t>
            </a:fld>
            <a:endParaRPr lang="en-US"/>
          </a:p>
        </p:txBody>
      </p:sp>
    </p:spTree>
    <p:extLst>
      <p:ext uri="{BB962C8B-B14F-4D97-AF65-F5344CB8AC3E}">
        <p14:creationId xmlns:p14="http://schemas.microsoft.com/office/powerpoint/2010/main" val="3507769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8EB9A1-C98C-4FF6-97F6-CA559F7360F0}" type="datetimeFigureOut">
              <a:rPr lang="en-US" smtClean="0"/>
              <a:t>10/13/2015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954AAB-997A-4AAF-A1B5-4A3D39F9DEC9}" type="slidenum">
              <a:rPr lang="en-US" smtClean="0"/>
              <a:t>‹#›</a:t>
            </a:fld>
            <a:endParaRPr lang="en-US"/>
          </a:p>
        </p:txBody>
      </p:sp>
    </p:spTree>
    <p:extLst>
      <p:ext uri="{BB962C8B-B14F-4D97-AF65-F5344CB8AC3E}">
        <p14:creationId xmlns:p14="http://schemas.microsoft.com/office/powerpoint/2010/main" val="4180718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EB9A1-C98C-4FF6-97F6-CA559F7360F0}" type="datetimeFigureOut">
              <a:rPr lang="en-US" smtClean="0"/>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54AAB-997A-4AAF-A1B5-4A3D39F9DEC9}" type="slidenum">
              <a:rPr lang="en-US" smtClean="0"/>
              <a:t>‹#›</a:t>
            </a:fld>
            <a:endParaRPr lang="en-US"/>
          </a:p>
        </p:txBody>
      </p:sp>
    </p:spTree>
    <p:extLst>
      <p:ext uri="{BB962C8B-B14F-4D97-AF65-F5344CB8AC3E}">
        <p14:creationId xmlns:p14="http://schemas.microsoft.com/office/powerpoint/2010/main" val="1327078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EB9A1-C98C-4FF6-97F6-CA559F7360F0}" type="datetimeFigureOut">
              <a:rPr lang="en-US" smtClean="0"/>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54AAB-997A-4AAF-A1B5-4A3D39F9DEC9}" type="slidenum">
              <a:rPr lang="en-US" smtClean="0"/>
              <a:t>‹#›</a:t>
            </a:fld>
            <a:endParaRPr lang="en-US"/>
          </a:p>
        </p:txBody>
      </p:sp>
    </p:spTree>
    <p:extLst>
      <p:ext uri="{BB962C8B-B14F-4D97-AF65-F5344CB8AC3E}">
        <p14:creationId xmlns:p14="http://schemas.microsoft.com/office/powerpoint/2010/main" val="3027712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AA57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EB9A1-C98C-4FF6-97F6-CA559F7360F0}" type="datetimeFigureOut">
              <a:rPr lang="en-US" smtClean="0"/>
              <a:t>10/13/2015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954AAB-997A-4AAF-A1B5-4A3D39F9DEC9}" type="slidenum">
              <a:rPr lang="en-US" smtClean="0"/>
              <a:t>‹#›</a:t>
            </a:fld>
            <a:endParaRPr lang="en-US"/>
          </a:p>
        </p:txBody>
      </p:sp>
    </p:spTree>
    <p:extLst>
      <p:ext uri="{BB962C8B-B14F-4D97-AF65-F5344CB8AC3E}">
        <p14:creationId xmlns:p14="http://schemas.microsoft.com/office/powerpoint/2010/main" val="2777579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Word_Document1.docx"/></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2.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MU review_final.pdf - Adobe Reader"/>
          <p:cNvPicPr>
            <a:picLocks noChangeAspect="1"/>
          </p:cNvPicPr>
          <p:nvPr/>
        </p:nvPicPr>
        <p:blipFill rotWithShape="1">
          <a:blip r:embed="rId2">
            <a:extLst>
              <a:ext uri="{28A0092B-C50C-407E-A947-70E740481C1C}">
                <a14:useLocalDpi xmlns:a14="http://schemas.microsoft.com/office/drawing/2010/main" val="0"/>
              </a:ext>
            </a:extLst>
          </a:blip>
          <a:srcRect l="33030" t="12453" r="31667" b="6325"/>
          <a:stretch/>
        </p:blipFill>
        <p:spPr>
          <a:xfrm>
            <a:off x="0" y="0"/>
            <a:ext cx="5536971" cy="6858000"/>
          </a:xfrm>
          <a:prstGeom prst="rect">
            <a:avLst/>
          </a:prstGeom>
        </p:spPr>
      </p:pic>
      <p:sp>
        <p:nvSpPr>
          <p:cNvPr id="9" name="TextBox 8"/>
          <p:cNvSpPr txBox="1"/>
          <p:nvPr/>
        </p:nvSpPr>
        <p:spPr>
          <a:xfrm>
            <a:off x="5536971" y="1752600"/>
            <a:ext cx="3454629" cy="2554545"/>
          </a:xfrm>
          <a:prstGeom prst="rect">
            <a:avLst/>
          </a:prstGeom>
          <a:noFill/>
        </p:spPr>
        <p:txBody>
          <a:bodyPr wrap="square" rtlCol="0">
            <a:spAutoFit/>
          </a:bodyPr>
          <a:lstStyle/>
          <a:p>
            <a:pPr algn="ctr"/>
            <a:r>
              <a:rPr lang="en-US" sz="3200" b="1" dirty="0" smtClean="0"/>
              <a:t>Presentation to stakeholders</a:t>
            </a:r>
          </a:p>
          <a:p>
            <a:pPr algn="ctr"/>
            <a:endParaRPr lang="en-US" sz="3200" b="1" dirty="0" smtClean="0"/>
          </a:p>
          <a:p>
            <a:pPr algn="ctr"/>
            <a:r>
              <a:rPr lang="en-US" sz="3200" dirty="0" smtClean="0"/>
              <a:t>October 13, 2015</a:t>
            </a:r>
          </a:p>
          <a:p>
            <a:pPr algn="ctr"/>
            <a:r>
              <a:rPr lang="en-US" sz="3200" dirty="0" smtClean="0"/>
              <a:t>Salem, OR</a:t>
            </a:r>
            <a:endParaRPr lang="en-US" sz="3200" dirty="0"/>
          </a:p>
        </p:txBody>
      </p:sp>
      <p:sp>
        <p:nvSpPr>
          <p:cNvPr id="2" name="Rectangle 1"/>
          <p:cNvSpPr/>
          <p:nvPr/>
        </p:nvSpPr>
        <p:spPr>
          <a:xfrm>
            <a:off x="304800" y="6352401"/>
            <a:ext cx="8763000" cy="276999"/>
          </a:xfrm>
          <a:prstGeom prst="rect">
            <a:avLst/>
          </a:prstGeom>
        </p:spPr>
        <p:txBody>
          <a:bodyPr wrap="square">
            <a:spAutoFit/>
          </a:bodyPr>
          <a:lstStyle/>
          <a:p>
            <a:r>
              <a:rPr lang="en-US" sz="1200" b="1" dirty="0"/>
              <a:t>http://www.oregon.gov/ODF/Documents/WorkingForests/ReviewofMAMUResearchRelatedToNestingHabitatUseandNestSuccess.pdf</a:t>
            </a:r>
          </a:p>
        </p:txBody>
      </p:sp>
    </p:spTree>
    <p:extLst>
      <p:ext uri="{BB962C8B-B14F-4D97-AF65-F5344CB8AC3E}">
        <p14:creationId xmlns:p14="http://schemas.microsoft.com/office/powerpoint/2010/main" val="2714417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r>
              <a:rPr lang="en-US" u="sng" dirty="0" smtClean="0"/>
              <a:t>Development of questions</a:t>
            </a:r>
          </a:p>
          <a:p>
            <a:r>
              <a:rPr lang="en-US" dirty="0" smtClean="0"/>
              <a:t>	Narrow focus</a:t>
            </a:r>
            <a:endParaRPr lang="en-US" dirty="0" smtClean="0"/>
          </a:p>
          <a:p>
            <a:r>
              <a:rPr lang="en-US" dirty="0"/>
              <a:t>	</a:t>
            </a:r>
            <a:r>
              <a:rPr lang="en-US" dirty="0" smtClean="0"/>
              <a:t>4 questions pertain to elements of ISP</a:t>
            </a:r>
          </a:p>
          <a:p>
            <a:r>
              <a:rPr lang="en-US" dirty="0"/>
              <a:t>	</a:t>
            </a:r>
            <a:r>
              <a:rPr lang="en-US" dirty="0" smtClean="0"/>
              <a:t>1 question  informs management decisions</a:t>
            </a:r>
          </a:p>
          <a:p>
            <a:r>
              <a:rPr lang="en-US" dirty="0"/>
              <a:t>	</a:t>
            </a:r>
            <a:r>
              <a:rPr lang="en-US" dirty="0" smtClean="0"/>
              <a:t>Discussion and review process</a:t>
            </a:r>
            <a:endParaRPr lang="en-US" dirty="0"/>
          </a:p>
        </p:txBody>
      </p:sp>
    </p:spTree>
    <p:extLst>
      <p:ext uri="{BB962C8B-B14F-4D97-AF65-F5344CB8AC3E}">
        <p14:creationId xmlns:p14="http://schemas.microsoft.com/office/powerpoint/2010/main" val="1250511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normAutofit lnSpcReduction="10000"/>
          </a:bodyPr>
          <a:lstStyle/>
          <a:p>
            <a:pPr marL="0" indent="0" hangingPunct="0">
              <a:buNone/>
            </a:pPr>
            <a:r>
              <a:rPr lang="en-US" b="1" dirty="0" smtClean="0"/>
              <a:t>How </a:t>
            </a:r>
            <a:r>
              <a:rPr lang="en-US" b="1" dirty="0"/>
              <a:t>are individual behaviors (</a:t>
            </a:r>
            <a:r>
              <a:rPr lang="en-US" b="1" dirty="0" err="1"/>
              <a:t>subcanopy</a:t>
            </a:r>
            <a:r>
              <a:rPr lang="en-US" b="1" dirty="0"/>
              <a:t> flight, circling, landing, vocalizations) of Marbled Murrelets indicative of nesting in the forest stand where those behaviors occur</a:t>
            </a:r>
            <a:r>
              <a:rPr lang="en-US" b="1" dirty="0" smtClean="0"/>
              <a:t>?</a:t>
            </a:r>
            <a:endParaRPr lang="en-US" b="1" dirty="0"/>
          </a:p>
          <a:p>
            <a:pPr lvl="1" hangingPunct="0"/>
            <a:endParaRPr lang="en-US" sz="2400" dirty="0" smtClean="0"/>
          </a:p>
          <a:p>
            <a:pPr lvl="1" hangingPunct="0"/>
            <a:r>
              <a:rPr lang="en-US" sz="2400" dirty="0" smtClean="0"/>
              <a:t>Significance </a:t>
            </a:r>
            <a:r>
              <a:rPr lang="en-US" sz="2400" dirty="0"/>
              <a:t>of various Marbled Murrelet behaviors as indicators of nesting</a:t>
            </a:r>
            <a:r>
              <a:rPr lang="en-US" sz="2400" dirty="0" smtClean="0"/>
              <a:t>.</a:t>
            </a:r>
          </a:p>
          <a:p>
            <a:pPr lvl="1" hangingPunct="0"/>
            <a:endParaRPr lang="en-US" sz="2400" dirty="0"/>
          </a:p>
          <a:p>
            <a:pPr lvl="1" hangingPunct="0"/>
            <a:r>
              <a:rPr lang="en-US" sz="2400" dirty="0"/>
              <a:t>Focus only upon measureable indicators of nesting (not prospecting for nest sites, pair-bonding, roosting, etc.)</a:t>
            </a:r>
            <a:r>
              <a:rPr lang="en-US" sz="2400" dirty="0" smtClean="0"/>
              <a:t>.</a:t>
            </a:r>
            <a:endParaRPr lang="en-US" sz="2400" dirty="0"/>
          </a:p>
        </p:txBody>
      </p:sp>
    </p:spTree>
    <p:extLst>
      <p:ext uri="{BB962C8B-B14F-4D97-AF65-F5344CB8AC3E}">
        <p14:creationId xmlns:p14="http://schemas.microsoft.com/office/powerpoint/2010/main" val="2317770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normAutofit fontScale="92500" lnSpcReduction="10000"/>
          </a:bodyPr>
          <a:lstStyle/>
          <a:p>
            <a:pPr marL="0" indent="0" hangingPunct="0">
              <a:buNone/>
            </a:pPr>
            <a:r>
              <a:rPr lang="en-US" b="1" dirty="0" smtClean="0"/>
              <a:t>To </a:t>
            </a:r>
            <a:r>
              <a:rPr lang="en-US" b="1" dirty="0"/>
              <a:t>what extent do Marbled Murrelets exhibit nest-site fidelity at various spatial scales (i.e., at the scale of a watershed, forest stand, tree, branch, and platform), and how does the spatial extent of continuous potential habitat affect nest-site fidelity</a:t>
            </a:r>
            <a:r>
              <a:rPr lang="en-US" b="1" dirty="0" smtClean="0"/>
              <a:t>?</a:t>
            </a:r>
            <a:endParaRPr lang="en-US" b="1" dirty="0"/>
          </a:p>
          <a:p>
            <a:pPr lvl="1" hangingPunct="0"/>
            <a:endParaRPr lang="en-US" sz="2400" dirty="0" smtClean="0"/>
          </a:p>
          <a:p>
            <a:pPr lvl="1" hangingPunct="0"/>
            <a:r>
              <a:rPr lang="en-US" sz="2600" dirty="0" smtClean="0"/>
              <a:t>Includes </a:t>
            </a:r>
            <a:r>
              <a:rPr lang="en-US" sz="2600" dirty="0"/>
              <a:t>repeated use of a nest site within a year or between years by the same or different individuals</a:t>
            </a:r>
            <a:r>
              <a:rPr lang="en-US" sz="2600" dirty="0" smtClean="0"/>
              <a:t>.</a:t>
            </a:r>
          </a:p>
          <a:p>
            <a:pPr lvl="1" hangingPunct="0"/>
            <a:endParaRPr lang="en-US" sz="2600" dirty="0" smtClean="0"/>
          </a:p>
          <a:p>
            <a:pPr lvl="1" hangingPunct="0"/>
            <a:r>
              <a:rPr lang="en-US" sz="2600" dirty="0"/>
              <a:t>Importance of </a:t>
            </a:r>
            <a:r>
              <a:rPr lang="en-US" sz="2600" dirty="0" smtClean="0"/>
              <a:t>habitat continuity.</a:t>
            </a:r>
            <a:endParaRPr lang="en-US" sz="2600" dirty="0"/>
          </a:p>
        </p:txBody>
      </p:sp>
    </p:spTree>
    <p:extLst>
      <p:ext uri="{BB962C8B-B14F-4D97-AF65-F5344CB8AC3E}">
        <p14:creationId xmlns:p14="http://schemas.microsoft.com/office/powerpoint/2010/main" val="2403000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normAutofit/>
          </a:bodyPr>
          <a:lstStyle/>
          <a:p>
            <a:pPr marL="0" indent="0" hangingPunct="0">
              <a:buNone/>
            </a:pPr>
            <a:r>
              <a:rPr lang="en-US" b="1" dirty="0" smtClean="0"/>
              <a:t>How </a:t>
            </a:r>
            <a:r>
              <a:rPr lang="en-US" b="1" dirty="0"/>
              <a:t>does the spatial extent of continuous potential habitat relate to the co-occurrence (i.e., nesting by multiple pairs) of </a:t>
            </a:r>
            <a:r>
              <a:rPr lang="en-US" b="1" dirty="0" err="1"/>
              <a:t>murrelets</a:t>
            </a:r>
            <a:r>
              <a:rPr lang="en-US" b="1" dirty="0"/>
              <a:t> in a forest stand and at other spatial scales?</a:t>
            </a:r>
          </a:p>
          <a:p>
            <a:pPr lvl="1" hangingPunct="0"/>
            <a:endParaRPr lang="en-US" sz="2400" dirty="0" smtClean="0"/>
          </a:p>
          <a:p>
            <a:pPr lvl="1" hangingPunct="0"/>
            <a:r>
              <a:rPr lang="en-US" sz="2400" dirty="0" smtClean="0"/>
              <a:t>Known </a:t>
            </a:r>
            <a:r>
              <a:rPr lang="en-US" sz="2400" dirty="0"/>
              <a:t>nest locations only</a:t>
            </a:r>
            <a:r>
              <a:rPr lang="en-US" sz="2400" dirty="0" smtClean="0"/>
              <a:t>.</a:t>
            </a:r>
          </a:p>
          <a:p>
            <a:pPr lvl="1" hangingPunct="0"/>
            <a:endParaRPr lang="en-US" sz="2400" dirty="0" smtClean="0"/>
          </a:p>
          <a:p>
            <a:pPr lvl="1" hangingPunct="0"/>
            <a:r>
              <a:rPr lang="en-US" sz="2400" dirty="0"/>
              <a:t>Importance of habitat continuity</a:t>
            </a:r>
            <a:r>
              <a:rPr lang="en-US" sz="2400" dirty="0" smtClean="0"/>
              <a:t>.</a:t>
            </a:r>
            <a:endParaRPr lang="en-US" sz="2400" dirty="0"/>
          </a:p>
        </p:txBody>
      </p:sp>
    </p:spTree>
    <p:extLst>
      <p:ext uri="{BB962C8B-B14F-4D97-AF65-F5344CB8AC3E}">
        <p14:creationId xmlns:p14="http://schemas.microsoft.com/office/powerpoint/2010/main" val="2137698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p:txBody>
          <a:bodyPr>
            <a:normAutofit/>
          </a:bodyPr>
          <a:lstStyle/>
          <a:p>
            <a:pPr marL="0" indent="0" hangingPunct="0">
              <a:buNone/>
            </a:pPr>
            <a:r>
              <a:rPr lang="en-US" b="1" dirty="0" smtClean="0"/>
              <a:t>How </a:t>
            </a:r>
            <a:r>
              <a:rPr lang="en-US" b="1" dirty="0"/>
              <a:t>is the occurrence of Marbled Murrelet nest sites related to the number and size of potential nest platforms and platform-tree density within stands of different age-classes (young, mature, and old growth</a:t>
            </a:r>
            <a:r>
              <a:rPr lang="en-US" b="1" dirty="0" smtClean="0"/>
              <a:t>)?</a:t>
            </a:r>
            <a:endParaRPr lang="en-US" dirty="0"/>
          </a:p>
          <a:p>
            <a:pPr lvl="1" hangingPunct="0"/>
            <a:endParaRPr lang="en-US" sz="2400" dirty="0" smtClean="0"/>
          </a:p>
          <a:p>
            <a:pPr lvl="1" hangingPunct="0"/>
            <a:r>
              <a:rPr lang="en-US" sz="2400" dirty="0" smtClean="0"/>
              <a:t>Determine </a:t>
            </a:r>
            <a:r>
              <a:rPr lang="en-US" sz="2400" dirty="0"/>
              <a:t>whether platform characteristics of murrelet-occupied habitats vary among stands of different age-classes</a:t>
            </a:r>
            <a:r>
              <a:rPr lang="en-US" sz="2400" dirty="0" smtClean="0"/>
              <a:t>.</a:t>
            </a:r>
            <a:endParaRPr lang="en-US" sz="2400" dirty="0"/>
          </a:p>
        </p:txBody>
      </p:sp>
    </p:spTree>
    <p:extLst>
      <p:ext uri="{BB962C8B-B14F-4D97-AF65-F5344CB8AC3E}">
        <p14:creationId xmlns:p14="http://schemas.microsoft.com/office/powerpoint/2010/main" val="4289785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a:xfrm>
            <a:off x="457200" y="1600200"/>
            <a:ext cx="8229600" cy="4800600"/>
          </a:xfrm>
        </p:spPr>
        <p:txBody>
          <a:bodyPr>
            <a:normAutofit lnSpcReduction="10000"/>
          </a:bodyPr>
          <a:lstStyle/>
          <a:p>
            <a:pPr marL="0" indent="0" hangingPunct="0">
              <a:buNone/>
            </a:pPr>
            <a:r>
              <a:rPr lang="en-US" b="1" dirty="0" smtClean="0"/>
              <a:t>How </a:t>
            </a:r>
            <a:r>
              <a:rPr lang="en-US" b="1" dirty="0"/>
              <a:t>is Marbled Murrelet nesting success affected by habitat characteristics?</a:t>
            </a:r>
            <a:endParaRPr lang="en-US" dirty="0"/>
          </a:p>
          <a:p>
            <a:pPr lvl="1" hangingPunct="0"/>
            <a:endParaRPr lang="en-US" sz="2400" dirty="0" smtClean="0"/>
          </a:p>
          <a:p>
            <a:pPr lvl="1" hangingPunct="0"/>
            <a:r>
              <a:rPr lang="en-US" sz="2400" dirty="0" smtClean="0"/>
              <a:t>Inform </a:t>
            </a:r>
            <a:r>
              <a:rPr lang="en-US" sz="2400" dirty="0"/>
              <a:t>management decisions in areas where occupied sites are </a:t>
            </a:r>
            <a:r>
              <a:rPr lang="en-US" sz="2400" dirty="0" smtClean="0"/>
              <a:t>identified</a:t>
            </a:r>
            <a:r>
              <a:rPr lang="en-US" sz="2400" dirty="0" smtClean="0"/>
              <a:t>.</a:t>
            </a:r>
          </a:p>
          <a:p>
            <a:pPr lvl="1" hangingPunct="0"/>
            <a:endParaRPr lang="en-US" sz="2400" dirty="0" smtClean="0"/>
          </a:p>
          <a:p>
            <a:pPr lvl="1" hangingPunct="0"/>
            <a:r>
              <a:rPr lang="en-US" sz="2400" dirty="0" smtClean="0"/>
              <a:t>Focuses </a:t>
            </a:r>
            <a:r>
              <a:rPr lang="en-US" sz="2400" dirty="0"/>
              <a:t>only on habitat associations with nest success </a:t>
            </a:r>
            <a:r>
              <a:rPr lang="en-US" sz="2400" dirty="0" smtClean="0"/>
              <a:t>(not habitat </a:t>
            </a:r>
            <a:r>
              <a:rPr lang="en-US" sz="2400" dirty="0"/>
              <a:t>associations with the presence of </a:t>
            </a:r>
            <a:r>
              <a:rPr lang="en-US" sz="2400" dirty="0" smtClean="0"/>
              <a:t>nests). </a:t>
            </a:r>
            <a:endParaRPr lang="en-US" sz="2400" dirty="0" smtClean="0"/>
          </a:p>
          <a:p>
            <a:pPr lvl="1" hangingPunct="0"/>
            <a:endParaRPr lang="en-US" sz="2400" dirty="0"/>
          </a:p>
          <a:p>
            <a:pPr lvl="1" hangingPunct="0"/>
            <a:r>
              <a:rPr lang="en-US" sz="2400" dirty="0" smtClean="0"/>
              <a:t>Patch-, stand-, and landscape-level habitat characteristics and abiotic factors describing location of nest </a:t>
            </a:r>
            <a:r>
              <a:rPr lang="en-US" sz="2400" dirty="0"/>
              <a:t>in relation to topography and </a:t>
            </a:r>
            <a:r>
              <a:rPr lang="en-US" sz="2400" dirty="0" smtClean="0"/>
              <a:t>distances from </a:t>
            </a:r>
            <a:r>
              <a:rPr lang="en-US" sz="2400" dirty="0"/>
              <a:t>landscape features.</a:t>
            </a:r>
          </a:p>
        </p:txBody>
      </p:sp>
    </p:spTree>
    <p:extLst>
      <p:ext uri="{BB962C8B-B14F-4D97-AF65-F5344CB8AC3E}">
        <p14:creationId xmlns:p14="http://schemas.microsoft.com/office/powerpoint/2010/main" val="2498176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plan </a:t>
            </a:r>
            <a:r>
              <a:rPr lang="en-US" dirty="0" smtClean="0"/>
              <a:t>– Protocol development</a:t>
            </a:r>
            <a:endParaRPr lang="en-US" dirty="0"/>
          </a:p>
        </p:txBody>
      </p:sp>
      <p:sp>
        <p:nvSpPr>
          <p:cNvPr id="3" name="Content Placeholder 2"/>
          <p:cNvSpPr>
            <a:spLocks noGrp="1"/>
          </p:cNvSpPr>
          <p:nvPr>
            <p:ph idx="1"/>
          </p:nvPr>
        </p:nvSpPr>
        <p:spPr>
          <a:xfrm>
            <a:off x="457200" y="1600200"/>
            <a:ext cx="8382000" cy="4525963"/>
          </a:xfrm>
        </p:spPr>
        <p:txBody>
          <a:bodyPr/>
          <a:lstStyle/>
          <a:p>
            <a:pPr lvl="1">
              <a:buFont typeface="Arial" panose="020B0604020202020204" pitchFamily="34" charset="0"/>
              <a:buChar char="•"/>
            </a:pPr>
            <a:r>
              <a:rPr lang="en-US" sz="3200" dirty="0" smtClean="0"/>
              <a:t>CEE guidelines</a:t>
            </a:r>
          </a:p>
          <a:p>
            <a:pPr marL="457200" lvl="1" indent="0">
              <a:buNone/>
            </a:pPr>
            <a:r>
              <a:rPr lang="en-US" sz="1600" dirty="0"/>
              <a:t>	</a:t>
            </a:r>
            <a:r>
              <a:rPr lang="en-US" sz="1800" dirty="0" smtClean="0"/>
              <a:t>Available at:  http</a:t>
            </a:r>
            <a:r>
              <a:rPr lang="en-US" sz="1800" dirty="0"/>
              <a:t>://</a:t>
            </a:r>
            <a:r>
              <a:rPr lang="en-US" sz="1800" dirty="0" smtClean="0"/>
              <a:t>www.environmentalevidence.org/information-for-authors</a:t>
            </a:r>
          </a:p>
          <a:p>
            <a:pPr lvl="1">
              <a:buFont typeface="Arial" panose="020B0604020202020204" pitchFamily="34" charset="0"/>
              <a:buChar char="•"/>
            </a:pPr>
            <a:r>
              <a:rPr lang="en-US" sz="3200" dirty="0" smtClean="0"/>
              <a:t>Internal discussion</a:t>
            </a:r>
          </a:p>
          <a:p>
            <a:pPr lvl="1">
              <a:buFont typeface="Arial" panose="020B0604020202020204" pitchFamily="34" charset="0"/>
              <a:buChar char="•"/>
            </a:pPr>
            <a:r>
              <a:rPr lang="en-US" sz="3200" dirty="0" smtClean="0"/>
              <a:t>External </a:t>
            </a:r>
            <a:r>
              <a:rPr lang="en-US" sz="3200" dirty="0" smtClean="0"/>
              <a:t>review/input</a:t>
            </a:r>
          </a:p>
          <a:p>
            <a:pPr lvl="1">
              <a:buFont typeface="Arial" panose="020B0604020202020204" pitchFamily="34" charset="0"/>
              <a:buChar char="•"/>
            </a:pPr>
            <a:r>
              <a:rPr lang="en-US" sz="3200" dirty="0" smtClean="0"/>
              <a:t>Revisions</a:t>
            </a:r>
            <a:endParaRPr lang="en-US" sz="3200" dirty="0"/>
          </a:p>
        </p:txBody>
      </p:sp>
    </p:spTree>
    <p:extLst>
      <p:ext uri="{BB962C8B-B14F-4D97-AF65-F5344CB8AC3E}">
        <p14:creationId xmlns:p14="http://schemas.microsoft.com/office/powerpoint/2010/main" val="2352061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plan – Search strategy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Key </a:t>
            </a:r>
            <a:r>
              <a:rPr lang="en-US" dirty="0" smtClean="0"/>
              <a:t>papers</a:t>
            </a:r>
          </a:p>
          <a:p>
            <a:pPr lvl="1"/>
            <a:r>
              <a:rPr lang="en-US" dirty="0" smtClean="0"/>
              <a:t>ISP(Evans </a:t>
            </a:r>
            <a:r>
              <a:rPr lang="en-US" dirty="0"/>
              <a:t>Mack et al. </a:t>
            </a:r>
            <a:r>
              <a:rPr lang="en-US" dirty="0" smtClean="0"/>
              <a:t>2003)</a:t>
            </a:r>
          </a:p>
          <a:p>
            <a:pPr lvl="1"/>
            <a:r>
              <a:rPr lang="en-US" dirty="0" smtClean="0"/>
              <a:t>BNA account (Nelson </a:t>
            </a:r>
            <a:r>
              <a:rPr lang="en-US" dirty="0"/>
              <a:t>1997</a:t>
            </a:r>
            <a:r>
              <a:rPr lang="en-US" dirty="0" smtClean="0"/>
              <a:t>)</a:t>
            </a:r>
          </a:p>
          <a:p>
            <a:pPr lvl="1"/>
            <a:r>
              <a:rPr lang="en-US" dirty="0" smtClean="0"/>
              <a:t>Reviews:  Ralph </a:t>
            </a:r>
            <a:r>
              <a:rPr lang="en-US" dirty="0"/>
              <a:t>et al. 1995, Burger 2002, Raphael et al. 2002, McShane et al. 2004, Piatt et al. 2007, Raphael et al. 2008, USFWS 2009, Raphael et al. 2011</a:t>
            </a:r>
            <a:endParaRPr lang="en-US" dirty="0" smtClean="0"/>
          </a:p>
          <a:p>
            <a:r>
              <a:rPr lang="en-US" dirty="0" smtClean="0"/>
              <a:t>Literature </a:t>
            </a:r>
            <a:r>
              <a:rPr lang="en-US" dirty="0" smtClean="0"/>
              <a:t>searches</a:t>
            </a:r>
          </a:p>
          <a:p>
            <a:pPr lvl="1"/>
            <a:r>
              <a:rPr lang="en-US" dirty="0" smtClean="0"/>
              <a:t>Search engines, online databases, governmental and university websites</a:t>
            </a:r>
            <a:endParaRPr lang="en-US" dirty="0" smtClean="0"/>
          </a:p>
          <a:p>
            <a:r>
              <a:rPr lang="en-US" dirty="0" smtClean="0"/>
              <a:t>Study Inclusion criteria</a:t>
            </a:r>
          </a:p>
          <a:p>
            <a:pPr marL="0" indent="0">
              <a:buNone/>
            </a:pPr>
            <a:r>
              <a:rPr lang="en-US" dirty="0"/>
              <a:t>	</a:t>
            </a:r>
          </a:p>
        </p:txBody>
      </p:sp>
    </p:spTree>
    <p:extLst>
      <p:ext uri="{BB962C8B-B14F-4D97-AF65-F5344CB8AC3E}">
        <p14:creationId xmlns:p14="http://schemas.microsoft.com/office/powerpoint/2010/main" val="3168853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Inclusion</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833871297"/>
              </p:ext>
            </p:extLst>
          </p:nvPr>
        </p:nvGraphicFramePr>
        <p:xfrm>
          <a:off x="465138" y="1219201"/>
          <a:ext cx="7988300" cy="6248400"/>
        </p:xfrm>
        <a:graphic>
          <a:graphicData uri="http://schemas.openxmlformats.org/presentationml/2006/ole">
            <mc:AlternateContent xmlns:mc="http://schemas.openxmlformats.org/markup-compatibility/2006">
              <mc:Choice xmlns:v="urn:schemas-microsoft-com:vml" Requires="v">
                <p:oleObj spid="_x0000_s2064" name="Document" r:id="rId4" imgW="6089764" imgH="4933950" progId="Word.Document.12">
                  <p:embed/>
                </p:oleObj>
              </mc:Choice>
              <mc:Fallback>
                <p:oleObj name="Document" r:id="rId4" imgW="6089764" imgH="4933950" progId="Word.Document.12">
                  <p:embed/>
                  <p:pic>
                    <p:nvPicPr>
                      <p:cNvPr id="0" name=""/>
                      <p:cNvPicPr/>
                      <p:nvPr/>
                    </p:nvPicPr>
                    <p:blipFill>
                      <a:blip r:embed="rId5"/>
                      <a:stretch>
                        <a:fillRect/>
                      </a:stretch>
                    </p:blipFill>
                    <p:spPr>
                      <a:xfrm>
                        <a:off x="465138" y="1219201"/>
                        <a:ext cx="7988300" cy="6248400"/>
                      </a:xfrm>
                      <a:prstGeom prst="rect">
                        <a:avLst/>
                      </a:prstGeom>
                    </p:spPr>
                  </p:pic>
                </p:oleObj>
              </mc:Fallback>
            </mc:AlternateContent>
          </a:graphicData>
        </a:graphic>
      </p:graphicFrame>
    </p:spTree>
    <p:extLst>
      <p:ext uri="{BB962C8B-B14F-4D97-AF65-F5344CB8AC3E}">
        <p14:creationId xmlns:p14="http://schemas.microsoft.com/office/powerpoint/2010/main" val="868760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exclusions</a:t>
            </a:r>
            <a:endParaRPr lang="en-US" dirty="0"/>
          </a:p>
        </p:txBody>
      </p:sp>
      <p:sp>
        <p:nvSpPr>
          <p:cNvPr id="3" name="Content Placeholder 2"/>
          <p:cNvSpPr>
            <a:spLocks noGrp="1"/>
          </p:cNvSpPr>
          <p:nvPr>
            <p:ph idx="1"/>
          </p:nvPr>
        </p:nvSpPr>
        <p:spPr/>
        <p:txBody>
          <a:bodyPr/>
          <a:lstStyle/>
          <a:p>
            <a:r>
              <a:rPr lang="en-US" dirty="0" smtClean="0"/>
              <a:t>Superseded results</a:t>
            </a:r>
          </a:p>
          <a:p>
            <a:r>
              <a:rPr lang="en-US" dirty="0" smtClean="0"/>
              <a:t>Non-MAMU</a:t>
            </a:r>
          </a:p>
          <a:p>
            <a:r>
              <a:rPr lang="en-US" dirty="0" smtClean="0"/>
              <a:t>Results with insufficient information for appraisal</a:t>
            </a:r>
          </a:p>
          <a:p>
            <a:r>
              <a:rPr lang="en-US" dirty="0" smtClean="0"/>
              <a:t>Raw data</a:t>
            </a:r>
          </a:p>
          <a:p>
            <a:r>
              <a:rPr lang="en-US" dirty="0" smtClean="0"/>
              <a:t>Studies </a:t>
            </a:r>
            <a:r>
              <a:rPr lang="en-US" smtClean="0"/>
              <a:t>with uncertainty of nests</a:t>
            </a:r>
            <a:endParaRPr lang="en-US" dirty="0"/>
          </a:p>
        </p:txBody>
      </p:sp>
    </p:spTree>
    <p:extLst>
      <p:ext uri="{BB962C8B-B14F-4D97-AF65-F5344CB8AC3E}">
        <p14:creationId xmlns:p14="http://schemas.microsoft.com/office/powerpoint/2010/main" val="594681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Scope of project</a:t>
            </a:r>
          </a:p>
          <a:p>
            <a:r>
              <a:rPr lang="en-US" dirty="0" smtClean="0"/>
              <a:t>Systematic reviews</a:t>
            </a:r>
          </a:p>
          <a:p>
            <a:r>
              <a:rPr lang="en-US" dirty="0" smtClean="0"/>
              <a:t>Questions</a:t>
            </a:r>
          </a:p>
          <a:p>
            <a:r>
              <a:rPr lang="en-US" dirty="0" smtClean="0"/>
              <a:t>Study plan</a:t>
            </a:r>
          </a:p>
          <a:p>
            <a:r>
              <a:rPr lang="en-US" dirty="0" smtClean="0"/>
              <a:t>Results</a:t>
            </a:r>
          </a:p>
          <a:p>
            <a:r>
              <a:rPr lang="en-US" dirty="0" smtClean="0"/>
              <a:t>Utility of study</a:t>
            </a:r>
            <a:endParaRPr lang="en-US" dirty="0"/>
          </a:p>
        </p:txBody>
      </p:sp>
    </p:spTree>
    <p:extLst>
      <p:ext uri="{BB962C8B-B14F-4D97-AF65-F5344CB8AC3E}">
        <p14:creationId xmlns:p14="http://schemas.microsoft.com/office/powerpoint/2010/main" val="3223712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Study plan -Data extraction</a:t>
            </a:r>
            <a:endParaRPr lang="en-US" dirty="0"/>
          </a:p>
        </p:txBody>
      </p:sp>
      <p:sp>
        <p:nvSpPr>
          <p:cNvPr id="3" name="Content Placeholder 2"/>
          <p:cNvSpPr>
            <a:spLocks noGrp="1"/>
          </p:cNvSpPr>
          <p:nvPr>
            <p:ph idx="1"/>
          </p:nvPr>
        </p:nvSpPr>
        <p:spPr>
          <a:xfrm>
            <a:off x="457200" y="1295400"/>
            <a:ext cx="8229600" cy="4830763"/>
          </a:xfrm>
        </p:spPr>
        <p:txBody>
          <a:bodyPr/>
          <a:lstStyle/>
          <a:p>
            <a:pPr marL="0" indent="0">
              <a:buNone/>
            </a:pPr>
            <a:r>
              <a:rPr lang="en-US" dirty="0"/>
              <a:t>		</a:t>
            </a:r>
          </a:p>
        </p:txBody>
      </p:sp>
      <p:graphicFrame>
        <p:nvGraphicFramePr>
          <p:cNvPr id="4" name="Table 3"/>
          <p:cNvGraphicFramePr>
            <a:graphicFrameLocks noGrp="1"/>
          </p:cNvGraphicFramePr>
          <p:nvPr>
            <p:extLst>
              <p:ext uri="{D42A27DB-BD31-4B8C-83A1-F6EECF244321}">
                <p14:modId xmlns:p14="http://schemas.microsoft.com/office/powerpoint/2010/main" val="3212589213"/>
              </p:ext>
            </p:extLst>
          </p:nvPr>
        </p:nvGraphicFramePr>
        <p:xfrm>
          <a:off x="609600" y="1447796"/>
          <a:ext cx="7930653" cy="5029204"/>
        </p:xfrm>
        <a:graphic>
          <a:graphicData uri="http://schemas.openxmlformats.org/drawingml/2006/table">
            <a:tbl>
              <a:tblPr firstRow="1" firstCol="1" bandRow="1">
                <a:tableStyleId>{9D7B26C5-4107-4FEC-AEDC-1716B250A1EF}</a:tableStyleId>
              </a:tblPr>
              <a:tblGrid>
                <a:gridCol w="5626442"/>
                <a:gridCol w="2304211"/>
              </a:tblGrid>
              <a:tr h="208105">
                <a:tc>
                  <a:txBody>
                    <a:bodyPr/>
                    <a:lstStyle/>
                    <a:p>
                      <a:pPr marL="228600" marR="0" indent="-228600">
                        <a:spcBef>
                          <a:spcPts val="0"/>
                        </a:spcBef>
                        <a:spcAft>
                          <a:spcPts val="0"/>
                        </a:spcAft>
                      </a:pPr>
                      <a:r>
                        <a:rPr lang="en-US" sz="1200" dirty="0">
                          <a:effectLst/>
                        </a:rPr>
                        <a:t>Study citation</a:t>
                      </a:r>
                      <a:endParaRPr lang="en-US" sz="1200" dirty="0">
                        <a:effectLst/>
                        <a:latin typeface="Times New Roman"/>
                        <a:ea typeface="Times New Roman"/>
                        <a:cs typeface="Times New Roman"/>
                      </a:endParaRPr>
                    </a:p>
                  </a:txBody>
                  <a:tcPr marL="66126" marR="661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a:effectLst/>
                        </a:rPr>
                        <a:t> </a:t>
                      </a:r>
                      <a:endParaRPr lang="en-US" sz="1200">
                        <a:effectLst/>
                        <a:latin typeface="Times New Roman"/>
                        <a:ea typeface="Times New Roman"/>
                        <a:cs typeface="Times New Roman"/>
                      </a:endParaRPr>
                    </a:p>
                  </a:txBody>
                  <a:tcPr marL="66126" marR="66126" marT="0" marB="0">
                    <a:lnL w="12700" cap="flat" cmpd="sng" algn="ctr">
                      <a:solidFill>
                        <a:schemeClr val="tx1"/>
                      </a:solidFill>
                      <a:prstDash val="solid"/>
                      <a:round/>
                      <a:headEnd type="none" w="med" len="med"/>
                      <a:tailEnd type="none" w="med" len="med"/>
                    </a:lnL>
                  </a:tcPr>
                </a:tc>
              </a:tr>
              <a:tr h="208105">
                <a:tc>
                  <a:txBody>
                    <a:bodyPr/>
                    <a:lstStyle/>
                    <a:p>
                      <a:pPr marL="228600" marR="0" indent="-228600">
                        <a:spcBef>
                          <a:spcPts val="0"/>
                        </a:spcBef>
                        <a:spcAft>
                          <a:spcPts val="0"/>
                        </a:spcAft>
                      </a:pPr>
                      <a:r>
                        <a:rPr lang="en-US" sz="1200" dirty="0">
                          <a:effectLst/>
                        </a:rPr>
                        <a:t>Primary focus of study</a:t>
                      </a:r>
                      <a:endParaRPr lang="en-US" sz="1200" dirty="0">
                        <a:effectLst/>
                        <a:latin typeface="Times New Roman"/>
                        <a:ea typeface="Times New Roman"/>
                        <a:cs typeface="Times New Roman"/>
                      </a:endParaRPr>
                    </a:p>
                  </a:txBody>
                  <a:tcPr marL="66126" marR="66126"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US" sz="1200">
                          <a:effectLst/>
                        </a:rPr>
                        <a:t> </a:t>
                      </a:r>
                      <a:endParaRPr lang="en-US" sz="1200">
                        <a:effectLst/>
                        <a:latin typeface="Times New Roman"/>
                        <a:ea typeface="Times New Roman"/>
                        <a:cs typeface="Times New Roman"/>
                      </a:endParaRPr>
                    </a:p>
                  </a:txBody>
                  <a:tcPr marL="66126" marR="66126" marT="0" marB="0">
                    <a:lnL w="12700" cap="flat" cmpd="sng" algn="ctr">
                      <a:solidFill>
                        <a:schemeClr val="tx1"/>
                      </a:solidFill>
                      <a:prstDash val="solid"/>
                      <a:round/>
                      <a:headEnd type="none" w="med" len="med"/>
                      <a:tailEnd type="none" w="med" len="med"/>
                    </a:lnL>
                  </a:tcPr>
                </a:tc>
              </a:tr>
              <a:tr h="208105">
                <a:tc>
                  <a:txBody>
                    <a:bodyPr/>
                    <a:lstStyle/>
                    <a:p>
                      <a:pPr marL="228600" marR="0" indent="-228600">
                        <a:spcBef>
                          <a:spcPts val="0"/>
                        </a:spcBef>
                        <a:spcAft>
                          <a:spcPts val="0"/>
                        </a:spcAft>
                      </a:pPr>
                      <a:r>
                        <a:rPr lang="en-US" sz="1200" dirty="0">
                          <a:effectLst/>
                        </a:rPr>
                        <a:t>Focal species</a:t>
                      </a:r>
                      <a:endParaRPr lang="en-US" sz="1200" dirty="0">
                        <a:effectLst/>
                        <a:latin typeface="Times New Roman"/>
                        <a:ea typeface="Times New Roman"/>
                        <a:cs typeface="Times New Roman"/>
                      </a:endParaRPr>
                    </a:p>
                  </a:txBody>
                  <a:tcPr marL="66126" marR="66126" marT="0" marB="0">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en-US" sz="1200">
                          <a:effectLst/>
                        </a:rPr>
                        <a:t> </a:t>
                      </a:r>
                      <a:endParaRPr lang="en-US" sz="1200">
                        <a:effectLst/>
                        <a:latin typeface="Times New Roman"/>
                        <a:ea typeface="Times New Roman"/>
                        <a:cs typeface="Times New Roman"/>
                      </a:endParaRPr>
                    </a:p>
                  </a:txBody>
                  <a:tcPr marL="66126" marR="66126" marT="0" marB="0">
                    <a:lnL w="12700" cap="flat" cmpd="sng" algn="ctr">
                      <a:solidFill>
                        <a:schemeClr val="tx1"/>
                      </a:solidFill>
                      <a:prstDash val="solid"/>
                      <a:round/>
                      <a:headEnd type="none" w="med" len="med"/>
                      <a:tailEnd type="none" w="med" len="med"/>
                    </a:lnL>
                  </a:tcPr>
                </a:tc>
              </a:tr>
              <a:tr h="208105">
                <a:tc>
                  <a:txBody>
                    <a:bodyPr/>
                    <a:lstStyle/>
                    <a:p>
                      <a:pPr marL="228600" marR="0" indent="-228600">
                        <a:spcBef>
                          <a:spcPts val="0"/>
                        </a:spcBef>
                        <a:spcAft>
                          <a:spcPts val="0"/>
                        </a:spcAft>
                      </a:pPr>
                      <a:r>
                        <a:rPr lang="en-US" sz="1200" dirty="0">
                          <a:effectLst/>
                        </a:rPr>
                        <a:t>Study location (region/state or province)</a:t>
                      </a:r>
                      <a:endParaRPr lang="en-US" sz="1200" dirty="0">
                        <a:effectLst/>
                        <a:latin typeface="Times New Roman"/>
                        <a:ea typeface="Times New Roman"/>
                        <a:cs typeface="Times New Roman"/>
                      </a:endParaRPr>
                    </a:p>
                  </a:txBody>
                  <a:tcPr marL="66126" marR="66126" marT="0" marB="0">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en-US" sz="1200">
                          <a:effectLst/>
                        </a:rPr>
                        <a:t> </a:t>
                      </a:r>
                      <a:endParaRPr lang="en-US" sz="1200">
                        <a:effectLst/>
                        <a:latin typeface="Times New Roman"/>
                        <a:ea typeface="Times New Roman"/>
                        <a:cs typeface="Times New Roman"/>
                      </a:endParaRPr>
                    </a:p>
                  </a:txBody>
                  <a:tcPr marL="66126" marR="66126" marT="0" marB="0">
                    <a:lnL w="12700" cap="flat" cmpd="sng" algn="ctr">
                      <a:solidFill>
                        <a:schemeClr val="tx1"/>
                      </a:solidFill>
                      <a:prstDash val="solid"/>
                      <a:round/>
                      <a:headEnd type="none" w="med" len="med"/>
                      <a:tailEnd type="none" w="med" len="med"/>
                    </a:lnL>
                  </a:tcPr>
                </a:tc>
              </a:tr>
              <a:tr h="208105">
                <a:tc>
                  <a:txBody>
                    <a:bodyPr/>
                    <a:lstStyle/>
                    <a:p>
                      <a:pPr marL="228600" marR="0" indent="-228600">
                        <a:spcBef>
                          <a:spcPts val="0"/>
                        </a:spcBef>
                        <a:spcAft>
                          <a:spcPts val="0"/>
                        </a:spcAft>
                      </a:pPr>
                      <a:r>
                        <a:rPr lang="en-US" sz="1200" dirty="0">
                          <a:effectLst/>
                        </a:rPr>
                        <a:t>Study area habitat</a:t>
                      </a:r>
                      <a:endParaRPr lang="en-US" sz="1200" dirty="0">
                        <a:effectLst/>
                        <a:latin typeface="Times New Roman"/>
                        <a:ea typeface="Times New Roman"/>
                        <a:cs typeface="Times New Roman"/>
                      </a:endParaRPr>
                    </a:p>
                  </a:txBody>
                  <a:tcPr marL="66126" marR="66126" marT="0" marB="0">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en-US" sz="1200">
                          <a:effectLst/>
                        </a:rPr>
                        <a:t> </a:t>
                      </a:r>
                      <a:endParaRPr lang="en-US" sz="1200">
                        <a:effectLst/>
                        <a:latin typeface="Times New Roman"/>
                        <a:ea typeface="Times New Roman"/>
                        <a:cs typeface="Times New Roman"/>
                      </a:endParaRPr>
                    </a:p>
                  </a:txBody>
                  <a:tcPr marL="66126" marR="66126" marT="0" marB="0">
                    <a:lnL w="12700" cap="flat" cmpd="sng" algn="ctr">
                      <a:solidFill>
                        <a:schemeClr val="tx1"/>
                      </a:solidFill>
                      <a:prstDash val="solid"/>
                      <a:round/>
                      <a:headEnd type="none" w="med" len="med"/>
                      <a:tailEnd type="none" w="med" len="med"/>
                    </a:lnL>
                  </a:tcPr>
                </a:tc>
              </a:tr>
              <a:tr h="208105">
                <a:tc>
                  <a:txBody>
                    <a:bodyPr/>
                    <a:lstStyle/>
                    <a:p>
                      <a:pPr marL="228600" marR="0" indent="-228600">
                        <a:spcBef>
                          <a:spcPts val="0"/>
                        </a:spcBef>
                        <a:spcAft>
                          <a:spcPts val="0"/>
                        </a:spcAft>
                      </a:pPr>
                      <a:r>
                        <a:rPr lang="en-US" sz="1200" dirty="0">
                          <a:effectLst/>
                        </a:rPr>
                        <a:t>Study </a:t>
                      </a:r>
                      <a:r>
                        <a:rPr lang="en-US" sz="1200" dirty="0" smtClean="0">
                          <a:effectLst/>
                        </a:rPr>
                        <a:t>design</a:t>
                      </a:r>
                      <a:endParaRPr lang="en-US" sz="1200" dirty="0">
                        <a:effectLst/>
                        <a:latin typeface="Times New Roman"/>
                        <a:ea typeface="Times New Roman"/>
                        <a:cs typeface="Times New Roman"/>
                      </a:endParaRPr>
                    </a:p>
                  </a:txBody>
                  <a:tcPr marL="66126" marR="66126" marT="0" marB="0">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en-US" sz="1200">
                          <a:effectLst/>
                        </a:rPr>
                        <a:t> </a:t>
                      </a:r>
                      <a:endParaRPr lang="en-US" sz="1200">
                        <a:effectLst/>
                        <a:latin typeface="Times New Roman"/>
                        <a:ea typeface="Times New Roman"/>
                        <a:cs typeface="Times New Roman"/>
                      </a:endParaRPr>
                    </a:p>
                  </a:txBody>
                  <a:tcPr marL="66126" marR="66126" marT="0" marB="0">
                    <a:lnL w="12700" cap="flat" cmpd="sng" algn="ctr">
                      <a:solidFill>
                        <a:schemeClr val="tx1"/>
                      </a:solidFill>
                      <a:prstDash val="solid"/>
                      <a:round/>
                      <a:headEnd type="none" w="med" len="med"/>
                      <a:tailEnd type="none" w="med" len="med"/>
                    </a:lnL>
                  </a:tcPr>
                </a:tc>
              </a:tr>
              <a:tr h="208105">
                <a:tc>
                  <a:txBody>
                    <a:bodyPr/>
                    <a:lstStyle/>
                    <a:p>
                      <a:pPr marL="228600" marR="0" indent="-228600">
                        <a:spcBef>
                          <a:spcPts val="0"/>
                        </a:spcBef>
                        <a:spcAft>
                          <a:spcPts val="0"/>
                        </a:spcAft>
                      </a:pPr>
                      <a:r>
                        <a:rPr lang="en-US" sz="1200" dirty="0">
                          <a:effectLst/>
                        </a:rPr>
                        <a:t>Sampling </a:t>
                      </a:r>
                      <a:r>
                        <a:rPr lang="en-US" sz="1200" dirty="0" smtClean="0">
                          <a:effectLst/>
                        </a:rPr>
                        <a:t>design</a:t>
                      </a:r>
                      <a:endParaRPr lang="en-US" sz="1200" dirty="0">
                        <a:effectLst/>
                        <a:latin typeface="Times New Roman"/>
                        <a:ea typeface="Times New Roman"/>
                        <a:cs typeface="Times New Roman"/>
                      </a:endParaRPr>
                    </a:p>
                  </a:txBody>
                  <a:tcPr marL="66126" marR="66126" marT="0" marB="0">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en-US" sz="1200">
                          <a:effectLst/>
                        </a:rPr>
                        <a:t> </a:t>
                      </a:r>
                      <a:endParaRPr lang="en-US" sz="1200">
                        <a:effectLst/>
                        <a:latin typeface="Times New Roman"/>
                        <a:ea typeface="Times New Roman"/>
                        <a:cs typeface="Times New Roman"/>
                      </a:endParaRPr>
                    </a:p>
                  </a:txBody>
                  <a:tcPr marL="66126" marR="66126" marT="0" marB="0">
                    <a:lnL w="12700" cap="flat" cmpd="sng" algn="ctr">
                      <a:solidFill>
                        <a:schemeClr val="tx1"/>
                      </a:solidFill>
                      <a:prstDash val="solid"/>
                      <a:round/>
                      <a:headEnd type="none" w="med" len="med"/>
                      <a:tailEnd type="none" w="med" len="med"/>
                    </a:lnL>
                  </a:tcPr>
                </a:tc>
              </a:tr>
              <a:tr h="208105">
                <a:tc>
                  <a:txBody>
                    <a:bodyPr/>
                    <a:lstStyle/>
                    <a:p>
                      <a:pPr marL="228600" marR="0" indent="-228600">
                        <a:spcBef>
                          <a:spcPts val="0"/>
                        </a:spcBef>
                        <a:spcAft>
                          <a:spcPts val="0"/>
                        </a:spcAft>
                      </a:pPr>
                      <a:r>
                        <a:rPr lang="en-US" sz="1200" dirty="0">
                          <a:effectLst/>
                        </a:rPr>
                        <a:t>Study </a:t>
                      </a:r>
                      <a:r>
                        <a:rPr lang="en-US" sz="1200" dirty="0" smtClean="0">
                          <a:effectLst/>
                        </a:rPr>
                        <a:t>methods</a:t>
                      </a:r>
                      <a:endParaRPr lang="en-US" sz="1200" dirty="0">
                        <a:effectLst/>
                        <a:latin typeface="Times New Roman"/>
                        <a:ea typeface="Times New Roman"/>
                        <a:cs typeface="Times New Roman"/>
                      </a:endParaRPr>
                    </a:p>
                  </a:txBody>
                  <a:tcPr marL="66126" marR="66126" marT="0" marB="0">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en-US" sz="1200">
                          <a:effectLst/>
                        </a:rPr>
                        <a:t> </a:t>
                      </a:r>
                      <a:endParaRPr lang="en-US" sz="1200">
                        <a:effectLst/>
                        <a:latin typeface="Times New Roman"/>
                        <a:ea typeface="Times New Roman"/>
                        <a:cs typeface="Times New Roman"/>
                      </a:endParaRPr>
                    </a:p>
                  </a:txBody>
                  <a:tcPr marL="66126" marR="66126" marT="0" marB="0">
                    <a:lnL w="12700" cap="flat" cmpd="sng" algn="ctr">
                      <a:solidFill>
                        <a:schemeClr val="tx1"/>
                      </a:solidFill>
                      <a:prstDash val="solid"/>
                      <a:round/>
                      <a:headEnd type="none" w="med" len="med"/>
                      <a:tailEnd type="none" w="med" len="med"/>
                    </a:lnL>
                  </a:tcPr>
                </a:tc>
              </a:tr>
              <a:tr h="208105">
                <a:tc>
                  <a:txBody>
                    <a:bodyPr/>
                    <a:lstStyle/>
                    <a:p>
                      <a:pPr marL="228600" marR="0" indent="-228600">
                        <a:spcBef>
                          <a:spcPts val="0"/>
                        </a:spcBef>
                        <a:spcAft>
                          <a:spcPts val="0"/>
                        </a:spcAft>
                      </a:pPr>
                      <a:r>
                        <a:rPr lang="en-US" sz="1200" dirty="0">
                          <a:effectLst/>
                        </a:rPr>
                        <a:t>Study dates and study duration (# of years, days within a year)</a:t>
                      </a:r>
                      <a:endParaRPr lang="en-US" sz="1200" dirty="0">
                        <a:effectLst/>
                        <a:latin typeface="Times New Roman"/>
                        <a:ea typeface="Times New Roman"/>
                        <a:cs typeface="Times New Roman"/>
                      </a:endParaRPr>
                    </a:p>
                  </a:txBody>
                  <a:tcPr marL="66126" marR="66126" marT="0" marB="0">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en-US" sz="1200">
                          <a:effectLst/>
                        </a:rPr>
                        <a:t> </a:t>
                      </a:r>
                      <a:endParaRPr lang="en-US" sz="1200">
                        <a:effectLst/>
                        <a:latin typeface="Times New Roman"/>
                        <a:ea typeface="Times New Roman"/>
                        <a:cs typeface="Times New Roman"/>
                      </a:endParaRPr>
                    </a:p>
                  </a:txBody>
                  <a:tcPr marL="66126" marR="66126" marT="0" marB="0">
                    <a:lnL w="12700" cap="flat" cmpd="sng" algn="ctr">
                      <a:solidFill>
                        <a:schemeClr val="tx1"/>
                      </a:solidFill>
                      <a:prstDash val="solid"/>
                      <a:round/>
                      <a:headEnd type="none" w="med" len="med"/>
                      <a:tailEnd type="none" w="med" len="med"/>
                    </a:lnL>
                  </a:tcPr>
                </a:tc>
              </a:tr>
              <a:tr h="208105">
                <a:tc>
                  <a:txBody>
                    <a:bodyPr/>
                    <a:lstStyle/>
                    <a:p>
                      <a:pPr marL="228600" marR="0" indent="-228600">
                        <a:spcBef>
                          <a:spcPts val="0"/>
                        </a:spcBef>
                        <a:spcAft>
                          <a:spcPts val="0"/>
                        </a:spcAft>
                      </a:pPr>
                      <a:r>
                        <a:rPr lang="en-US" sz="1200" dirty="0">
                          <a:effectLst/>
                        </a:rPr>
                        <a:t>Sampling </a:t>
                      </a:r>
                      <a:r>
                        <a:rPr lang="en-US" sz="1200" dirty="0" smtClean="0">
                          <a:effectLst/>
                        </a:rPr>
                        <a:t>intensity</a:t>
                      </a:r>
                      <a:endParaRPr lang="en-US" sz="1200" dirty="0">
                        <a:effectLst/>
                        <a:latin typeface="Times New Roman"/>
                        <a:ea typeface="Times New Roman"/>
                        <a:cs typeface="Times New Roman"/>
                      </a:endParaRPr>
                    </a:p>
                  </a:txBody>
                  <a:tcPr marL="66126" marR="66126" marT="0" marB="0">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en-US" sz="1200">
                          <a:effectLst/>
                        </a:rPr>
                        <a:t> </a:t>
                      </a:r>
                      <a:endParaRPr lang="en-US" sz="1200">
                        <a:effectLst/>
                        <a:latin typeface="Times New Roman"/>
                        <a:ea typeface="Times New Roman"/>
                        <a:cs typeface="Times New Roman"/>
                      </a:endParaRPr>
                    </a:p>
                  </a:txBody>
                  <a:tcPr marL="66126" marR="66126" marT="0" marB="0">
                    <a:lnL w="12700" cap="flat" cmpd="sng" algn="ctr">
                      <a:solidFill>
                        <a:schemeClr val="tx1"/>
                      </a:solidFill>
                      <a:prstDash val="solid"/>
                      <a:round/>
                      <a:headEnd type="none" w="med" len="med"/>
                      <a:tailEnd type="none" w="med" len="med"/>
                    </a:lnL>
                  </a:tcPr>
                </a:tc>
              </a:tr>
              <a:tr h="208105">
                <a:tc>
                  <a:txBody>
                    <a:bodyPr/>
                    <a:lstStyle/>
                    <a:p>
                      <a:pPr marL="228600" marR="0" indent="-228600">
                        <a:spcBef>
                          <a:spcPts val="0"/>
                        </a:spcBef>
                        <a:spcAft>
                          <a:spcPts val="0"/>
                        </a:spcAft>
                      </a:pPr>
                      <a:r>
                        <a:rPr lang="en-US" sz="1200" dirty="0">
                          <a:effectLst/>
                        </a:rPr>
                        <a:t>Sample </a:t>
                      </a:r>
                      <a:r>
                        <a:rPr lang="en-US" sz="1200" dirty="0" smtClean="0">
                          <a:effectLst/>
                        </a:rPr>
                        <a:t>sizes</a:t>
                      </a:r>
                      <a:endParaRPr lang="en-US" sz="1200" dirty="0">
                        <a:effectLst/>
                        <a:latin typeface="Times New Roman"/>
                        <a:ea typeface="Times New Roman"/>
                        <a:cs typeface="Times New Roman"/>
                      </a:endParaRPr>
                    </a:p>
                  </a:txBody>
                  <a:tcPr marL="66126" marR="66126" marT="0" marB="0">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en-US" sz="1200">
                          <a:effectLst/>
                        </a:rPr>
                        <a:t> </a:t>
                      </a:r>
                      <a:endParaRPr lang="en-US" sz="1200">
                        <a:effectLst/>
                        <a:latin typeface="Times New Roman"/>
                        <a:ea typeface="Times New Roman"/>
                        <a:cs typeface="Times New Roman"/>
                      </a:endParaRPr>
                    </a:p>
                  </a:txBody>
                  <a:tcPr marL="66126" marR="66126" marT="0" marB="0">
                    <a:lnL w="12700" cap="flat" cmpd="sng" algn="ctr">
                      <a:solidFill>
                        <a:schemeClr val="tx1"/>
                      </a:solidFill>
                      <a:prstDash val="solid"/>
                      <a:round/>
                      <a:headEnd type="none" w="med" len="med"/>
                      <a:tailEnd type="none" w="med" len="med"/>
                    </a:lnL>
                  </a:tcPr>
                </a:tc>
              </a:tr>
              <a:tr h="208105">
                <a:tc>
                  <a:txBody>
                    <a:bodyPr/>
                    <a:lstStyle/>
                    <a:p>
                      <a:pPr marL="228600" marR="0" indent="-228600">
                        <a:spcBef>
                          <a:spcPts val="0"/>
                        </a:spcBef>
                        <a:spcAft>
                          <a:spcPts val="0"/>
                        </a:spcAft>
                      </a:pPr>
                      <a:r>
                        <a:rPr lang="en-US" sz="1200" dirty="0">
                          <a:effectLst/>
                        </a:rPr>
                        <a:t>Statistical analysis of </a:t>
                      </a:r>
                      <a:r>
                        <a:rPr lang="en-US" sz="1200" dirty="0" smtClean="0">
                          <a:effectLst/>
                        </a:rPr>
                        <a:t>results</a:t>
                      </a:r>
                      <a:endParaRPr lang="en-US" sz="1200" dirty="0">
                        <a:effectLst/>
                        <a:latin typeface="Times New Roman"/>
                        <a:ea typeface="Times New Roman"/>
                        <a:cs typeface="Times New Roman"/>
                      </a:endParaRPr>
                    </a:p>
                  </a:txBody>
                  <a:tcPr marL="66126" marR="66126" marT="0" marB="0">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en-US" sz="1200">
                          <a:effectLst/>
                        </a:rPr>
                        <a:t> </a:t>
                      </a:r>
                      <a:endParaRPr lang="en-US" sz="1200">
                        <a:effectLst/>
                        <a:latin typeface="Times New Roman"/>
                        <a:ea typeface="Times New Roman"/>
                        <a:cs typeface="Times New Roman"/>
                      </a:endParaRPr>
                    </a:p>
                  </a:txBody>
                  <a:tcPr marL="66126" marR="66126" marT="0" marB="0">
                    <a:lnL w="12700" cap="flat" cmpd="sng" algn="ctr">
                      <a:solidFill>
                        <a:schemeClr val="tx1"/>
                      </a:solidFill>
                      <a:prstDash val="solid"/>
                      <a:round/>
                      <a:headEnd type="none" w="med" len="med"/>
                      <a:tailEnd type="none" w="med" len="med"/>
                    </a:lnL>
                  </a:tcPr>
                </a:tc>
              </a:tr>
              <a:tr h="208105">
                <a:tc>
                  <a:txBody>
                    <a:bodyPr/>
                    <a:lstStyle/>
                    <a:p>
                      <a:pPr marL="228600" marR="0" indent="-228600">
                        <a:spcBef>
                          <a:spcPts val="0"/>
                        </a:spcBef>
                        <a:spcAft>
                          <a:spcPts val="0"/>
                        </a:spcAft>
                      </a:pPr>
                      <a:r>
                        <a:rPr lang="en-US" sz="1200" dirty="0">
                          <a:effectLst/>
                        </a:rPr>
                        <a:t>Statistical </a:t>
                      </a:r>
                      <a:r>
                        <a:rPr lang="en-US" sz="1200" dirty="0" smtClean="0">
                          <a:effectLst/>
                        </a:rPr>
                        <a:t>power</a:t>
                      </a:r>
                      <a:endParaRPr lang="en-US" sz="1200" dirty="0">
                        <a:effectLst/>
                        <a:latin typeface="Times New Roman"/>
                        <a:ea typeface="Times New Roman"/>
                        <a:cs typeface="Times New Roman"/>
                      </a:endParaRPr>
                    </a:p>
                  </a:txBody>
                  <a:tcPr marL="66126" marR="66126" marT="0" marB="0">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en-US" sz="1200">
                          <a:effectLst/>
                        </a:rPr>
                        <a:t> </a:t>
                      </a:r>
                      <a:endParaRPr lang="en-US" sz="1200">
                        <a:effectLst/>
                        <a:latin typeface="Times New Roman"/>
                        <a:ea typeface="Times New Roman"/>
                        <a:cs typeface="Times New Roman"/>
                      </a:endParaRPr>
                    </a:p>
                  </a:txBody>
                  <a:tcPr marL="66126" marR="66126" marT="0" marB="0">
                    <a:lnL w="12700" cap="flat" cmpd="sng" algn="ctr">
                      <a:solidFill>
                        <a:schemeClr val="tx1"/>
                      </a:solidFill>
                      <a:prstDash val="solid"/>
                      <a:round/>
                      <a:headEnd type="none" w="med" len="med"/>
                      <a:tailEnd type="none" w="med" len="med"/>
                    </a:lnL>
                  </a:tcPr>
                </a:tc>
              </a:tr>
              <a:tr h="208105">
                <a:tc>
                  <a:txBody>
                    <a:bodyPr/>
                    <a:lstStyle/>
                    <a:p>
                      <a:pPr marL="228600" marR="0" indent="-228600">
                        <a:spcBef>
                          <a:spcPts val="0"/>
                        </a:spcBef>
                        <a:spcAft>
                          <a:spcPts val="0"/>
                        </a:spcAft>
                      </a:pPr>
                      <a:r>
                        <a:rPr lang="en-US" sz="1200" dirty="0">
                          <a:effectLst/>
                        </a:rPr>
                        <a:t>Document type</a:t>
                      </a:r>
                      <a:endParaRPr lang="en-US" sz="1200" dirty="0">
                        <a:effectLst/>
                        <a:latin typeface="Times New Roman"/>
                        <a:ea typeface="Times New Roman"/>
                        <a:cs typeface="Times New Roman"/>
                      </a:endParaRPr>
                    </a:p>
                  </a:txBody>
                  <a:tcPr marL="66126" marR="66126" marT="0" marB="0">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en-US" sz="1200">
                          <a:effectLst/>
                        </a:rPr>
                        <a:t> </a:t>
                      </a:r>
                      <a:endParaRPr lang="en-US" sz="1200">
                        <a:effectLst/>
                        <a:latin typeface="Times New Roman"/>
                        <a:ea typeface="Times New Roman"/>
                        <a:cs typeface="Times New Roman"/>
                      </a:endParaRPr>
                    </a:p>
                  </a:txBody>
                  <a:tcPr marL="66126" marR="66126" marT="0" marB="0">
                    <a:lnL w="12700" cap="flat" cmpd="sng" algn="ctr">
                      <a:solidFill>
                        <a:schemeClr val="tx1"/>
                      </a:solidFill>
                      <a:prstDash val="solid"/>
                      <a:round/>
                      <a:headEnd type="none" w="med" len="med"/>
                      <a:tailEnd type="none" w="med" len="med"/>
                    </a:lnL>
                  </a:tcPr>
                </a:tc>
              </a:tr>
              <a:tr h="208105">
                <a:tc>
                  <a:txBody>
                    <a:bodyPr/>
                    <a:lstStyle/>
                    <a:p>
                      <a:pPr marL="228600" marR="0" indent="-228600">
                        <a:spcBef>
                          <a:spcPts val="0"/>
                        </a:spcBef>
                        <a:spcAft>
                          <a:spcPts val="0"/>
                        </a:spcAft>
                      </a:pPr>
                      <a:r>
                        <a:rPr lang="en-US" sz="1200" dirty="0">
                          <a:effectLst/>
                        </a:rPr>
                        <a:t>Behaviors </a:t>
                      </a:r>
                      <a:r>
                        <a:rPr lang="en-US" sz="1200" dirty="0" smtClean="0">
                          <a:effectLst/>
                        </a:rPr>
                        <a:t>recorded</a:t>
                      </a:r>
                      <a:endParaRPr lang="en-US" sz="1200" dirty="0">
                        <a:effectLst/>
                        <a:latin typeface="Times New Roman"/>
                        <a:ea typeface="Times New Roman"/>
                        <a:cs typeface="Times New Roman"/>
                      </a:endParaRPr>
                    </a:p>
                  </a:txBody>
                  <a:tcPr marL="66126" marR="66126" marT="0" marB="0">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en-US" sz="1200">
                          <a:effectLst/>
                        </a:rPr>
                        <a:t> </a:t>
                      </a:r>
                      <a:endParaRPr lang="en-US" sz="1200">
                        <a:effectLst/>
                        <a:latin typeface="Times New Roman"/>
                        <a:ea typeface="Times New Roman"/>
                        <a:cs typeface="Times New Roman"/>
                      </a:endParaRPr>
                    </a:p>
                  </a:txBody>
                  <a:tcPr marL="66126" marR="66126" marT="0" marB="0">
                    <a:lnL w="12700" cap="flat" cmpd="sng" algn="ctr">
                      <a:solidFill>
                        <a:schemeClr val="tx1"/>
                      </a:solidFill>
                      <a:prstDash val="solid"/>
                      <a:round/>
                      <a:headEnd type="none" w="med" len="med"/>
                      <a:tailEnd type="none" w="med" len="med"/>
                    </a:lnL>
                  </a:tcPr>
                </a:tc>
              </a:tr>
              <a:tr h="208105">
                <a:tc>
                  <a:txBody>
                    <a:bodyPr/>
                    <a:lstStyle/>
                    <a:p>
                      <a:pPr marL="228600" marR="0" indent="-228600">
                        <a:spcBef>
                          <a:spcPts val="0"/>
                        </a:spcBef>
                        <a:spcAft>
                          <a:spcPts val="0"/>
                        </a:spcAft>
                      </a:pPr>
                      <a:r>
                        <a:rPr lang="en-US" sz="1200" dirty="0">
                          <a:effectLst/>
                        </a:rPr>
                        <a:t>Circling behavior definition</a:t>
                      </a:r>
                      <a:endParaRPr lang="en-US" sz="1200" dirty="0">
                        <a:effectLst/>
                        <a:latin typeface="Times New Roman"/>
                        <a:ea typeface="Times New Roman"/>
                        <a:cs typeface="Times New Roman"/>
                      </a:endParaRPr>
                    </a:p>
                  </a:txBody>
                  <a:tcPr marL="66126" marR="66126" marT="0" marB="0">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en-US" sz="1200">
                          <a:effectLst/>
                        </a:rPr>
                        <a:t> </a:t>
                      </a:r>
                      <a:endParaRPr lang="en-US" sz="1200">
                        <a:effectLst/>
                        <a:latin typeface="Times New Roman"/>
                        <a:ea typeface="Times New Roman"/>
                        <a:cs typeface="Times New Roman"/>
                      </a:endParaRPr>
                    </a:p>
                  </a:txBody>
                  <a:tcPr marL="66126" marR="66126" marT="0" marB="0">
                    <a:lnL w="12700" cap="flat" cmpd="sng" algn="ctr">
                      <a:solidFill>
                        <a:schemeClr val="tx1"/>
                      </a:solidFill>
                      <a:prstDash val="solid"/>
                      <a:round/>
                      <a:headEnd type="none" w="med" len="med"/>
                      <a:tailEnd type="none" w="med" len="med"/>
                    </a:lnL>
                  </a:tcPr>
                </a:tc>
              </a:tr>
              <a:tr h="208105">
                <a:tc>
                  <a:txBody>
                    <a:bodyPr/>
                    <a:lstStyle/>
                    <a:p>
                      <a:pPr marL="228600" marR="0" indent="-228600">
                        <a:spcBef>
                          <a:spcPts val="0"/>
                        </a:spcBef>
                        <a:spcAft>
                          <a:spcPts val="0"/>
                        </a:spcAft>
                      </a:pPr>
                      <a:r>
                        <a:rPr lang="en-US" sz="1200" dirty="0">
                          <a:effectLst/>
                        </a:rPr>
                        <a:t>Distances of recorded behaviors from nest known?</a:t>
                      </a:r>
                      <a:endParaRPr lang="en-US" sz="1200" dirty="0">
                        <a:effectLst/>
                        <a:latin typeface="Times New Roman"/>
                        <a:ea typeface="Times New Roman"/>
                        <a:cs typeface="Times New Roman"/>
                      </a:endParaRPr>
                    </a:p>
                  </a:txBody>
                  <a:tcPr marL="66126" marR="66126" marT="0" marB="0">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en-US" sz="1200">
                          <a:effectLst/>
                        </a:rPr>
                        <a:t> </a:t>
                      </a:r>
                      <a:endParaRPr lang="en-US" sz="1200">
                        <a:effectLst/>
                        <a:latin typeface="Times New Roman"/>
                        <a:ea typeface="Times New Roman"/>
                        <a:cs typeface="Times New Roman"/>
                      </a:endParaRPr>
                    </a:p>
                  </a:txBody>
                  <a:tcPr marL="66126" marR="66126" marT="0" marB="0">
                    <a:lnL w="12700" cap="flat" cmpd="sng" algn="ctr">
                      <a:solidFill>
                        <a:schemeClr val="tx1"/>
                      </a:solidFill>
                      <a:prstDash val="solid"/>
                      <a:round/>
                      <a:headEnd type="none" w="med" len="med"/>
                      <a:tailEnd type="none" w="med" len="med"/>
                    </a:lnL>
                  </a:tcPr>
                </a:tc>
              </a:tr>
              <a:tr h="221757">
                <a:tc>
                  <a:txBody>
                    <a:bodyPr/>
                    <a:lstStyle/>
                    <a:p>
                      <a:pPr marL="228600" marR="0" indent="-228600">
                        <a:spcBef>
                          <a:spcPts val="0"/>
                        </a:spcBef>
                        <a:spcAft>
                          <a:spcPts val="0"/>
                        </a:spcAft>
                      </a:pPr>
                      <a:r>
                        <a:rPr lang="en-US" sz="1200" dirty="0">
                          <a:effectLst/>
                        </a:rPr>
                        <a:t>Distances of recorded behaviors from potential nesting habitat?</a:t>
                      </a:r>
                      <a:endParaRPr lang="en-US" sz="1200" dirty="0">
                        <a:effectLst/>
                        <a:latin typeface="Times New Roman"/>
                        <a:ea typeface="Times New Roman"/>
                        <a:cs typeface="Times New Roman"/>
                      </a:endParaRPr>
                    </a:p>
                  </a:txBody>
                  <a:tcPr marL="66126" marR="66126" marT="0" marB="0">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en-US" sz="1200">
                          <a:effectLst/>
                        </a:rPr>
                        <a:t> </a:t>
                      </a:r>
                      <a:endParaRPr lang="en-US" sz="1200">
                        <a:effectLst/>
                        <a:latin typeface="Times New Roman"/>
                        <a:ea typeface="Times New Roman"/>
                        <a:cs typeface="Times New Roman"/>
                      </a:endParaRPr>
                    </a:p>
                  </a:txBody>
                  <a:tcPr marL="66126" marR="66126" marT="0" marB="0">
                    <a:lnL w="12700" cap="flat" cmpd="sng" algn="ctr">
                      <a:solidFill>
                        <a:schemeClr val="tx1"/>
                      </a:solidFill>
                      <a:prstDash val="solid"/>
                      <a:round/>
                      <a:headEnd type="none" w="med" len="med"/>
                      <a:tailEnd type="none" w="med" len="med"/>
                    </a:lnL>
                  </a:tcPr>
                </a:tc>
              </a:tr>
              <a:tr h="208105">
                <a:tc>
                  <a:txBody>
                    <a:bodyPr/>
                    <a:lstStyle/>
                    <a:p>
                      <a:pPr marL="228600" marR="0" indent="-228600">
                        <a:spcBef>
                          <a:spcPts val="0"/>
                        </a:spcBef>
                        <a:spcAft>
                          <a:spcPts val="0"/>
                        </a:spcAft>
                      </a:pPr>
                      <a:r>
                        <a:rPr lang="en-US" sz="1200" dirty="0">
                          <a:effectLst/>
                        </a:rPr>
                        <a:t>How was nesting determined?</a:t>
                      </a:r>
                      <a:endParaRPr lang="en-US" sz="1200" dirty="0">
                        <a:effectLst/>
                        <a:latin typeface="Times New Roman"/>
                        <a:ea typeface="Times New Roman"/>
                        <a:cs typeface="Times New Roman"/>
                      </a:endParaRPr>
                    </a:p>
                  </a:txBody>
                  <a:tcPr marL="66126" marR="66126" marT="0" marB="0">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en-US" sz="1200">
                          <a:effectLst/>
                        </a:rPr>
                        <a:t> </a:t>
                      </a:r>
                      <a:endParaRPr lang="en-US" sz="1200">
                        <a:effectLst/>
                        <a:latin typeface="Times New Roman"/>
                        <a:ea typeface="Times New Roman"/>
                        <a:cs typeface="Times New Roman"/>
                      </a:endParaRPr>
                    </a:p>
                  </a:txBody>
                  <a:tcPr marL="66126" marR="66126" marT="0" marB="0">
                    <a:lnL w="12700" cap="flat" cmpd="sng" algn="ctr">
                      <a:solidFill>
                        <a:schemeClr val="tx1"/>
                      </a:solidFill>
                      <a:prstDash val="solid"/>
                      <a:round/>
                      <a:headEnd type="none" w="med" len="med"/>
                      <a:tailEnd type="none" w="med" len="med"/>
                    </a:lnL>
                  </a:tcPr>
                </a:tc>
              </a:tr>
              <a:tr h="229137">
                <a:tc>
                  <a:txBody>
                    <a:bodyPr/>
                    <a:lstStyle/>
                    <a:p>
                      <a:pPr marL="228600" marR="0" indent="-228600">
                        <a:spcBef>
                          <a:spcPts val="0"/>
                        </a:spcBef>
                        <a:spcAft>
                          <a:spcPts val="0"/>
                        </a:spcAft>
                      </a:pPr>
                      <a:r>
                        <a:rPr lang="en-US" sz="1200" dirty="0">
                          <a:effectLst/>
                        </a:rPr>
                        <a:t>Pertinent results, including statistical significance values and measures of </a:t>
                      </a:r>
                      <a:r>
                        <a:rPr lang="en-US" sz="1200" dirty="0" smtClean="0">
                          <a:effectLst/>
                        </a:rPr>
                        <a:t>variation</a:t>
                      </a:r>
                      <a:endParaRPr lang="en-US" sz="1200" dirty="0">
                        <a:effectLst/>
                        <a:latin typeface="Times New Roman"/>
                        <a:ea typeface="Times New Roman"/>
                        <a:cs typeface="Times New Roman"/>
                      </a:endParaRPr>
                    </a:p>
                  </a:txBody>
                  <a:tcPr marL="66126" marR="66126" marT="0" marB="0">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en-US" sz="1200">
                          <a:effectLst/>
                        </a:rPr>
                        <a:t> </a:t>
                      </a:r>
                      <a:endParaRPr lang="en-US" sz="1200">
                        <a:effectLst/>
                        <a:latin typeface="Times New Roman"/>
                        <a:ea typeface="Times New Roman"/>
                        <a:cs typeface="Times New Roman"/>
                      </a:endParaRPr>
                    </a:p>
                  </a:txBody>
                  <a:tcPr marL="66126" marR="66126" marT="0" marB="0">
                    <a:lnL w="12700" cap="flat" cmpd="sng" algn="ctr">
                      <a:solidFill>
                        <a:schemeClr val="tx1"/>
                      </a:solidFill>
                      <a:prstDash val="solid"/>
                      <a:round/>
                      <a:headEnd type="none" w="med" len="med"/>
                      <a:tailEnd type="none" w="med" len="med"/>
                    </a:lnL>
                  </a:tcPr>
                </a:tc>
              </a:tr>
              <a:tr h="208105">
                <a:tc>
                  <a:txBody>
                    <a:bodyPr/>
                    <a:lstStyle/>
                    <a:p>
                      <a:pPr marL="228600" marR="0" indent="-228600">
                        <a:spcBef>
                          <a:spcPts val="0"/>
                        </a:spcBef>
                        <a:spcAft>
                          <a:spcPts val="0"/>
                        </a:spcAft>
                      </a:pPr>
                      <a:r>
                        <a:rPr lang="en-US" sz="1200" dirty="0">
                          <a:effectLst/>
                        </a:rPr>
                        <a:t>Location of results within article (e.g., specific tables &amp; figures, text)</a:t>
                      </a:r>
                      <a:endParaRPr lang="en-US" sz="1200" dirty="0">
                        <a:effectLst/>
                        <a:latin typeface="Times New Roman"/>
                        <a:ea typeface="Times New Roman"/>
                        <a:cs typeface="Times New Roman"/>
                      </a:endParaRPr>
                    </a:p>
                  </a:txBody>
                  <a:tcPr marL="66126" marR="66126" marT="0" marB="0">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en-US" sz="1200">
                          <a:effectLst/>
                        </a:rPr>
                        <a:t> </a:t>
                      </a:r>
                      <a:endParaRPr lang="en-US" sz="1200">
                        <a:effectLst/>
                        <a:latin typeface="Times New Roman"/>
                        <a:ea typeface="Times New Roman"/>
                        <a:cs typeface="Times New Roman"/>
                      </a:endParaRPr>
                    </a:p>
                  </a:txBody>
                  <a:tcPr marL="66126" marR="66126" marT="0" marB="0">
                    <a:lnL w="12700" cap="flat" cmpd="sng" algn="ctr">
                      <a:solidFill>
                        <a:schemeClr val="tx1"/>
                      </a:solidFill>
                      <a:prstDash val="solid"/>
                      <a:round/>
                      <a:headEnd type="none" w="med" len="med"/>
                      <a:tailEnd type="none" w="med" len="med"/>
                    </a:lnL>
                  </a:tcPr>
                </a:tc>
              </a:tr>
              <a:tr h="208105">
                <a:tc>
                  <a:txBody>
                    <a:bodyPr/>
                    <a:lstStyle/>
                    <a:p>
                      <a:pPr marL="228600" marR="0" indent="-228600">
                        <a:spcBef>
                          <a:spcPts val="0"/>
                        </a:spcBef>
                        <a:spcAft>
                          <a:spcPts val="0"/>
                        </a:spcAft>
                      </a:pPr>
                      <a:r>
                        <a:rPr lang="en-US" sz="1200" dirty="0">
                          <a:effectLst/>
                        </a:rPr>
                        <a:t>Potential sources of bias or error</a:t>
                      </a:r>
                      <a:endParaRPr lang="en-US" sz="1200" dirty="0">
                        <a:effectLst/>
                        <a:latin typeface="Times New Roman"/>
                        <a:ea typeface="Times New Roman"/>
                        <a:cs typeface="Times New Roman"/>
                      </a:endParaRPr>
                    </a:p>
                  </a:txBody>
                  <a:tcPr marL="66126" marR="66126" marT="0" marB="0">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en-US" sz="1200">
                          <a:effectLst/>
                        </a:rPr>
                        <a:t> </a:t>
                      </a:r>
                      <a:endParaRPr lang="en-US" sz="1200">
                        <a:effectLst/>
                        <a:latin typeface="Times New Roman"/>
                        <a:ea typeface="Times New Roman"/>
                        <a:cs typeface="Times New Roman"/>
                      </a:endParaRPr>
                    </a:p>
                  </a:txBody>
                  <a:tcPr marL="66126" marR="66126" marT="0" marB="0">
                    <a:lnL w="12700" cap="flat" cmpd="sng" algn="ctr">
                      <a:solidFill>
                        <a:schemeClr val="tx1"/>
                      </a:solidFill>
                      <a:prstDash val="solid"/>
                      <a:round/>
                      <a:headEnd type="none" w="med" len="med"/>
                      <a:tailEnd type="none" w="med" len="med"/>
                    </a:lnL>
                  </a:tcPr>
                </a:tc>
              </a:tr>
              <a:tr h="208105">
                <a:tc>
                  <a:txBody>
                    <a:bodyPr/>
                    <a:lstStyle/>
                    <a:p>
                      <a:pPr marL="228600" marR="0" indent="-228600">
                        <a:spcBef>
                          <a:spcPts val="0"/>
                        </a:spcBef>
                        <a:spcAft>
                          <a:spcPts val="0"/>
                        </a:spcAft>
                      </a:pPr>
                      <a:r>
                        <a:rPr lang="en-US" sz="1200" dirty="0">
                          <a:effectLst/>
                        </a:rPr>
                        <a:t>Effects </a:t>
                      </a:r>
                      <a:r>
                        <a:rPr lang="en-US" sz="1200" dirty="0" smtClean="0">
                          <a:effectLst/>
                        </a:rPr>
                        <a:t>modifiers</a:t>
                      </a:r>
                      <a:endParaRPr lang="en-US" sz="1200" dirty="0">
                        <a:effectLst/>
                        <a:latin typeface="Times New Roman"/>
                        <a:ea typeface="Times New Roman"/>
                        <a:cs typeface="Times New Roman"/>
                      </a:endParaRPr>
                    </a:p>
                  </a:txBody>
                  <a:tcPr marL="66126" marR="66126" marT="0" marB="0">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en-US" sz="1200">
                          <a:effectLst/>
                        </a:rPr>
                        <a:t> </a:t>
                      </a:r>
                      <a:endParaRPr lang="en-US" sz="1200">
                        <a:effectLst/>
                        <a:latin typeface="Times New Roman"/>
                        <a:ea typeface="Times New Roman"/>
                        <a:cs typeface="Times New Roman"/>
                      </a:endParaRPr>
                    </a:p>
                  </a:txBody>
                  <a:tcPr marL="66126" marR="66126" marT="0" marB="0">
                    <a:lnL w="12700" cap="flat" cmpd="sng" algn="ctr">
                      <a:solidFill>
                        <a:schemeClr val="tx1"/>
                      </a:solidFill>
                      <a:prstDash val="solid"/>
                      <a:round/>
                      <a:headEnd type="none" w="med" len="med"/>
                      <a:tailEnd type="none" w="med" len="med"/>
                    </a:lnL>
                  </a:tcPr>
                </a:tc>
              </a:tr>
              <a:tr h="208105">
                <a:tc>
                  <a:txBody>
                    <a:bodyPr/>
                    <a:lstStyle/>
                    <a:p>
                      <a:pPr marL="228600" marR="0" indent="-228600">
                        <a:spcBef>
                          <a:spcPts val="0"/>
                        </a:spcBef>
                        <a:spcAft>
                          <a:spcPts val="0"/>
                        </a:spcAft>
                      </a:pPr>
                      <a:r>
                        <a:rPr lang="en-US" sz="1200" dirty="0">
                          <a:effectLst/>
                        </a:rPr>
                        <a:t>Additional notes</a:t>
                      </a:r>
                      <a:endParaRPr lang="en-US" sz="1200" dirty="0">
                        <a:effectLst/>
                        <a:latin typeface="Times New Roman"/>
                        <a:ea typeface="Times New Roman"/>
                        <a:cs typeface="Times New Roman"/>
                      </a:endParaRPr>
                    </a:p>
                  </a:txBody>
                  <a:tcPr marL="66126" marR="66126" marT="0" marB="0">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en-US" sz="1200" dirty="0">
                          <a:effectLst/>
                        </a:rPr>
                        <a:t> </a:t>
                      </a:r>
                      <a:endParaRPr lang="en-US" sz="1200" dirty="0">
                        <a:effectLst/>
                        <a:latin typeface="Times New Roman"/>
                        <a:ea typeface="Times New Roman"/>
                        <a:cs typeface="Times New Roman"/>
                      </a:endParaRPr>
                    </a:p>
                  </a:txBody>
                  <a:tcPr marL="66126" marR="66126" marT="0" marB="0">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721846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Study plan – Critical appraisal</a:t>
            </a:r>
            <a:endParaRPr lang="en-US" dirty="0"/>
          </a:p>
        </p:txBody>
      </p:sp>
      <p:sp>
        <p:nvSpPr>
          <p:cNvPr id="3" name="Content Placeholder 2"/>
          <p:cNvSpPr>
            <a:spLocks noGrp="1"/>
          </p:cNvSpPr>
          <p:nvPr>
            <p:ph idx="1"/>
          </p:nvPr>
        </p:nvSpPr>
        <p:spPr>
          <a:xfrm>
            <a:off x="457200" y="1295400"/>
            <a:ext cx="8229600" cy="4830763"/>
          </a:xfrm>
        </p:spPr>
        <p:txBody>
          <a:bodyPr/>
          <a:lstStyle/>
          <a:p>
            <a:pPr marL="0" indent="0">
              <a:buNone/>
            </a:pPr>
            <a:r>
              <a:rPr lang="en-US" dirty="0"/>
              <a:t>		</a:t>
            </a:r>
          </a:p>
        </p:txBody>
      </p:sp>
      <p:sp>
        <p:nvSpPr>
          <p:cNvPr id="5" name="Rectangle 4"/>
          <p:cNvSpPr/>
          <p:nvPr/>
        </p:nvSpPr>
        <p:spPr>
          <a:xfrm>
            <a:off x="762000" y="1524000"/>
            <a:ext cx="7543800" cy="3847207"/>
          </a:xfrm>
          <a:prstGeom prst="rect">
            <a:avLst/>
          </a:prstGeom>
        </p:spPr>
        <p:txBody>
          <a:bodyPr wrap="square">
            <a:spAutoFit/>
          </a:bodyPr>
          <a:lstStyle/>
          <a:p>
            <a:r>
              <a:rPr lang="en-US" sz="2800" u="sng" dirty="0"/>
              <a:t>Relevance Rating Factors</a:t>
            </a:r>
            <a:r>
              <a:rPr lang="en-US" sz="2800" u="sng" dirty="0" smtClean="0"/>
              <a:t>:</a:t>
            </a:r>
          </a:p>
          <a:p>
            <a:pPr marL="285750" lvl="0" indent="-285750" hangingPunct="0">
              <a:buFont typeface="Arial" panose="020B0604020202020204" pitchFamily="34" charset="0"/>
              <a:buChar char="•"/>
            </a:pPr>
            <a:r>
              <a:rPr lang="en-US" sz="2400" dirty="0" smtClean="0"/>
              <a:t>Study </a:t>
            </a:r>
            <a:r>
              <a:rPr lang="en-US" sz="2400" dirty="0"/>
              <a:t>objectives: Was the study designed to address specifically the primary review question? </a:t>
            </a:r>
          </a:p>
          <a:p>
            <a:pPr marL="285750" lvl="0" indent="-285750" hangingPunct="0">
              <a:buFont typeface="Arial" panose="020B0604020202020204" pitchFamily="34" charset="0"/>
              <a:buChar char="•"/>
            </a:pPr>
            <a:r>
              <a:rPr lang="en-US" sz="2400" dirty="0"/>
              <a:t>Nest habitat: How similar is the nesting habitat (i.e., forest structure and composition) to that found in Oregon</a:t>
            </a:r>
            <a:r>
              <a:rPr lang="en-US" sz="2400" dirty="0" smtClean="0"/>
              <a:t>?</a:t>
            </a:r>
            <a:endParaRPr lang="en-US" sz="2400" dirty="0"/>
          </a:p>
          <a:p>
            <a:pPr marL="285750" lvl="0" indent="-285750" hangingPunct="0">
              <a:buFont typeface="Arial" panose="020B0604020202020204" pitchFamily="34" charset="0"/>
              <a:buChar char="•"/>
            </a:pPr>
            <a:r>
              <a:rPr lang="en-US" sz="2400" dirty="0"/>
              <a:t>Continuous habitat: Are blocks of continuous habitat defined within the study area? </a:t>
            </a:r>
            <a:r>
              <a:rPr lang="en-US" sz="2400" dirty="0" smtClean="0"/>
              <a:t>(Questions </a:t>
            </a:r>
            <a:r>
              <a:rPr lang="en-US" sz="2400" dirty="0"/>
              <a:t>2 and 3 </a:t>
            </a:r>
            <a:r>
              <a:rPr lang="en-US" sz="2400" dirty="0" smtClean="0"/>
              <a:t>only).</a:t>
            </a:r>
          </a:p>
          <a:p>
            <a:pPr marL="285750" lvl="0" indent="-285750" hangingPunct="0">
              <a:buFont typeface="Arial" panose="020B0604020202020204" pitchFamily="34" charset="0"/>
              <a:buChar char="•"/>
            </a:pPr>
            <a:r>
              <a:rPr lang="en-US" sz="2400" dirty="0" smtClean="0"/>
              <a:t>Nests</a:t>
            </a:r>
            <a:r>
              <a:rPr lang="en-US" sz="2400" dirty="0"/>
              <a:t>: Does the study include data on real or artificial Marbled Murrelet nests? </a:t>
            </a:r>
            <a:r>
              <a:rPr lang="en-US" sz="2400" dirty="0" smtClean="0"/>
              <a:t>(applies </a:t>
            </a:r>
            <a:r>
              <a:rPr lang="en-US" sz="2400" dirty="0"/>
              <a:t>to Question 5 </a:t>
            </a:r>
            <a:r>
              <a:rPr lang="en-US" sz="2400" dirty="0" smtClean="0"/>
              <a:t>only).</a:t>
            </a:r>
            <a:endParaRPr lang="en-US" sz="2400" dirty="0"/>
          </a:p>
        </p:txBody>
      </p:sp>
    </p:spTree>
    <p:extLst>
      <p:ext uri="{BB962C8B-B14F-4D97-AF65-F5344CB8AC3E}">
        <p14:creationId xmlns:p14="http://schemas.microsoft.com/office/powerpoint/2010/main" val="4078935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Study plan – Critical appraisal</a:t>
            </a:r>
            <a:endParaRPr lang="en-US" dirty="0"/>
          </a:p>
        </p:txBody>
      </p:sp>
      <p:sp>
        <p:nvSpPr>
          <p:cNvPr id="3" name="Content Placeholder 2"/>
          <p:cNvSpPr>
            <a:spLocks noGrp="1"/>
          </p:cNvSpPr>
          <p:nvPr>
            <p:ph idx="1"/>
          </p:nvPr>
        </p:nvSpPr>
        <p:spPr>
          <a:xfrm>
            <a:off x="457200" y="1295400"/>
            <a:ext cx="8229600" cy="4830763"/>
          </a:xfrm>
        </p:spPr>
        <p:txBody>
          <a:bodyPr/>
          <a:lstStyle/>
          <a:p>
            <a:pPr marL="0" indent="0">
              <a:buNone/>
            </a:pPr>
            <a:r>
              <a:rPr lang="en-US" dirty="0"/>
              <a:t>		</a:t>
            </a:r>
          </a:p>
        </p:txBody>
      </p:sp>
      <p:sp>
        <p:nvSpPr>
          <p:cNvPr id="5" name="Rectangle 4"/>
          <p:cNvSpPr/>
          <p:nvPr/>
        </p:nvSpPr>
        <p:spPr>
          <a:xfrm>
            <a:off x="762000" y="1371600"/>
            <a:ext cx="7772400" cy="3847207"/>
          </a:xfrm>
          <a:prstGeom prst="rect">
            <a:avLst/>
          </a:prstGeom>
        </p:spPr>
        <p:txBody>
          <a:bodyPr wrap="square">
            <a:spAutoFit/>
          </a:bodyPr>
          <a:lstStyle/>
          <a:p>
            <a:r>
              <a:rPr lang="en-US" sz="2800" u="sng" dirty="0" smtClean="0"/>
              <a:t>Confidence </a:t>
            </a:r>
            <a:r>
              <a:rPr lang="en-US" sz="2800" u="sng" dirty="0"/>
              <a:t>Rating Factors</a:t>
            </a:r>
            <a:r>
              <a:rPr lang="en-US" sz="2800" u="sng" dirty="0" smtClean="0"/>
              <a:t>:</a:t>
            </a:r>
          </a:p>
          <a:p>
            <a:pPr marL="285750" lvl="0" indent="-285750" hangingPunct="0">
              <a:buFont typeface="Arial" panose="020B0604020202020204" pitchFamily="34" charset="0"/>
              <a:buChar char="•"/>
            </a:pPr>
            <a:r>
              <a:rPr lang="en-US" sz="2400" dirty="0" smtClean="0"/>
              <a:t>Study </a:t>
            </a:r>
            <a:r>
              <a:rPr lang="en-US" sz="2400" dirty="0" smtClean="0"/>
              <a:t>design</a:t>
            </a:r>
            <a:endParaRPr lang="en-US" sz="2400" dirty="0"/>
          </a:p>
          <a:p>
            <a:pPr marL="285750" lvl="0" indent="-285750" hangingPunct="0">
              <a:buFont typeface="Arial" panose="020B0604020202020204" pitchFamily="34" charset="0"/>
              <a:buChar char="•"/>
            </a:pPr>
            <a:r>
              <a:rPr lang="en-US" sz="2400" dirty="0" smtClean="0"/>
              <a:t>Sampling </a:t>
            </a:r>
            <a:r>
              <a:rPr lang="en-US" sz="2400" dirty="0" smtClean="0"/>
              <a:t>design</a:t>
            </a:r>
          </a:p>
          <a:p>
            <a:pPr marL="285750" lvl="0" indent="-285750" hangingPunct="0">
              <a:buFont typeface="Arial" panose="020B0604020202020204" pitchFamily="34" charset="0"/>
              <a:buChar char="•"/>
            </a:pPr>
            <a:r>
              <a:rPr lang="en-US" sz="2400" dirty="0" smtClean="0"/>
              <a:t>Study methods</a:t>
            </a:r>
          </a:p>
          <a:p>
            <a:pPr marL="285750" lvl="0" indent="-285750" hangingPunct="0">
              <a:buFont typeface="Arial" panose="020B0604020202020204" pitchFamily="34" charset="0"/>
              <a:buChar char="•"/>
            </a:pPr>
            <a:r>
              <a:rPr lang="en-US" sz="2400" dirty="0" smtClean="0"/>
              <a:t>Appropriate statistics</a:t>
            </a:r>
          </a:p>
          <a:p>
            <a:pPr marL="285750" lvl="0" indent="-285750" hangingPunct="0">
              <a:buFont typeface="Arial" panose="020B0604020202020204" pitchFamily="34" charset="0"/>
              <a:buChar char="•"/>
            </a:pPr>
            <a:r>
              <a:rPr lang="en-US" sz="2400" dirty="0"/>
              <a:t>Statistical power</a:t>
            </a:r>
          </a:p>
          <a:p>
            <a:pPr marL="285750" lvl="0" indent="-285750" hangingPunct="0">
              <a:buFont typeface="Arial" panose="020B0604020202020204" pitchFamily="34" charset="0"/>
              <a:buChar char="•"/>
            </a:pPr>
            <a:r>
              <a:rPr lang="en-US" sz="2400" dirty="0"/>
              <a:t>Study duration</a:t>
            </a:r>
          </a:p>
          <a:p>
            <a:pPr marL="285750" lvl="0" indent="-285750" hangingPunct="0">
              <a:buFont typeface="Arial" panose="020B0604020202020204" pitchFamily="34" charset="0"/>
              <a:buChar char="•"/>
            </a:pPr>
            <a:r>
              <a:rPr lang="en-US" sz="2400" dirty="0"/>
              <a:t>Sample size</a:t>
            </a:r>
          </a:p>
          <a:p>
            <a:pPr marL="285750" lvl="0" indent="-285750" hangingPunct="0">
              <a:buFont typeface="Arial" panose="020B0604020202020204" pitchFamily="34" charset="0"/>
              <a:buChar char="•"/>
            </a:pPr>
            <a:r>
              <a:rPr lang="en-US" sz="2400" dirty="0"/>
              <a:t>Spatial coverage</a:t>
            </a:r>
          </a:p>
          <a:p>
            <a:pPr marL="285750" lvl="0" indent="-285750" hangingPunct="0">
              <a:buFont typeface="Arial" panose="020B0604020202020204" pitchFamily="34" charset="0"/>
              <a:buChar char="•"/>
            </a:pPr>
            <a:r>
              <a:rPr lang="en-US" sz="2400" dirty="0"/>
              <a:t>Document </a:t>
            </a:r>
            <a:r>
              <a:rPr lang="en-US" sz="2400" dirty="0" smtClean="0"/>
              <a:t>type</a:t>
            </a:r>
            <a:endParaRPr lang="en-US" sz="2400" dirty="0"/>
          </a:p>
        </p:txBody>
      </p:sp>
    </p:spTree>
    <p:extLst>
      <p:ext uri="{BB962C8B-B14F-4D97-AF65-F5344CB8AC3E}">
        <p14:creationId xmlns:p14="http://schemas.microsoft.com/office/powerpoint/2010/main" val="6500468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Study plan – Critical appraisal</a:t>
            </a:r>
            <a:endParaRPr lang="en-US" dirty="0"/>
          </a:p>
        </p:txBody>
      </p:sp>
      <p:sp>
        <p:nvSpPr>
          <p:cNvPr id="5" name="Rectangle 4"/>
          <p:cNvSpPr/>
          <p:nvPr/>
        </p:nvSpPr>
        <p:spPr>
          <a:xfrm>
            <a:off x="762000" y="1159584"/>
            <a:ext cx="7162800" cy="400110"/>
          </a:xfrm>
          <a:prstGeom prst="rect">
            <a:avLst/>
          </a:prstGeom>
        </p:spPr>
        <p:txBody>
          <a:bodyPr wrap="square">
            <a:spAutoFit/>
          </a:bodyPr>
          <a:lstStyle/>
          <a:p>
            <a:r>
              <a:rPr lang="en-US" sz="2000" b="1" dirty="0" smtClean="0"/>
              <a:t>Study evaluation scoring table</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2442678684"/>
              </p:ext>
            </p:extLst>
          </p:nvPr>
        </p:nvGraphicFramePr>
        <p:xfrm>
          <a:off x="381000" y="1528914"/>
          <a:ext cx="8382004" cy="5024282"/>
        </p:xfrm>
        <a:graphic>
          <a:graphicData uri="http://schemas.openxmlformats.org/drawingml/2006/table">
            <a:tbl>
              <a:tblPr/>
              <a:tblGrid>
                <a:gridCol w="2132547"/>
                <a:gridCol w="398110"/>
                <a:gridCol w="398110"/>
                <a:gridCol w="398110"/>
                <a:gridCol w="398110"/>
                <a:gridCol w="133197"/>
                <a:gridCol w="398110"/>
                <a:gridCol w="398110"/>
                <a:gridCol w="398110"/>
                <a:gridCol w="398110"/>
                <a:gridCol w="398110"/>
                <a:gridCol w="398110"/>
                <a:gridCol w="398110"/>
                <a:gridCol w="398110"/>
                <a:gridCol w="398110"/>
                <a:gridCol w="940830"/>
              </a:tblGrid>
              <a:tr h="355639">
                <a:tc rowSpan="2">
                  <a:txBody>
                    <a:bodyPr/>
                    <a:lstStyle/>
                    <a:p>
                      <a:pPr marL="0" marR="0">
                        <a:lnSpc>
                          <a:spcPct val="115000"/>
                        </a:lnSpc>
                        <a:spcBef>
                          <a:spcPts val="0"/>
                        </a:spcBef>
                        <a:spcAft>
                          <a:spcPts val="0"/>
                        </a:spcAft>
                      </a:pPr>
                      <a:r>
                        <a:rPr lang="en-US" sz="1600" b="1" dirty="0">
                          <a:effectLst/>
                          <a:latin typeface="Calibri" panose="020F0502020204030204" pitchFamily="34" charset="0"/>
                          <a:ea typeface="Times New Roman"/>
                          <a:cs typeface="Times New Roman"/>
                        </a:rPr>
                        <a:t>Study</a:t>
                      </a:r>
                      <a:endParaRPr lang="en-US" sz="1600" dirty="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139700" marR="80010" algn="ctr">
                        <a:lnSpc>
                          <a:spcPct val="115000"/>
                        </a:lnSpc>
                        <a:spcBef>
                          <a:spcPts val="0"/>
                        </a:spcBef>
                        <a:spcAft>
                          <a:spcPts val="0"/>
                        </a:spcAft>
                      </a:pPr>
                      <a:r>
                        <a:rPr lang="en-US" sz="1600" b="1">
                          <a:effectLst/>
                          <a:latin typeface="Calibri" panose="020F0502020204030204" pitchFamily="34" charset="0"/>
                          <a:ea typeface="Times New Roman"/>
                          <a:cs typeface="Times New Roman"/>
                        </a:rPr>
                        <a:t>Relevance</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10">
                  <a:txBody>
                    <a:bodyPr/>
                    <a:lstStyle/>
                    <a:p>
                      <a:pPr marL="139700" marR="80010" algn="ctr">
                        <a:lnSpc>
                          <a:spcPct val="115000"/>
                        </a:lnSpc>
                        <a:spcBef>
                          <a:spcPts val="0"/>
                        </a:spcBef>
                        <a:spcAft>
                          <a:spcPts val="0"/>
                        </a:spcAft>
                      </a:pPr>
                      <a:r>
                        <a:rPr lang="en-US" sz="1600" b="1">
                          <a:effectLst/>
                          <a:latin typeface="Calibri" panose="020F0502020204030204" pitchFamily="34" charset="0"/>
                          <a:ea typeface="Calibri"/>
                          <a:cs typeface="Times New Roman"/>
                        </a:rPr>
                        <a:t>Confidence</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hangingPunct="0">
                        <a:spcBef>
                          <a:spcPts val="200"/>
                        </a:spcBef>
                        <a:spcAft>
                          <a:spcPts val="200"/>
                        </a:spcAft>
                      </a:pPr>
                      <a:r>
                        <a:rPr lang="en-US" sz="1600" b="1">
                          <a:solidFill>
                            <a:srgbClr val="000000"/>
                          </a:solidFill>
                          <a:effectLst/>
                          <a:latin typeface="Calibri" panose="020F0502020204030204" pitchFamily="34" charset="0"/>
                          <a:ea typeface="Calibri"/>
                          <a:cs typeface="Times New Roman"/>
                        </a:rPr>
                        <a:t>Study Evaluation Score</a:t>
                      </a:r>
                      <a:endParaRPr lang="en-US" sz="1600">
                        <a:solidFill>
                          <a:srgbClr val="000000"/>
                        </a:solidFill>
                        <a:effectLst/>
                        <a:latin typeface="Calibri" panose="020F0502020204030204" pitchFamily="34" charset="0"/>
                        <a:ea typeface="Times New Roman"/>
                        <a:cs typeface="Times New Roman"/>
                      </a:endParaRPr>
                    </a:p>
                    <a:p>
                      <a:pPr marL="0" marR="0" hangingPunct="0">
                        <a:spcBef>
                          <a:spcPts val="200"/>
                        </a:spcBef>
                        <a:spcAft>
                          <a:spcPts val="200"/>
                        </a:spcAft>
                      </a:pPr>
                      <a:r>
                        <a:rPr lang="en-US" sz="1600" b="1">
                          <a:solidFill>
                            <a:srgbClr val="000000"/>
                          </a:solidFill>
                          <a:effectLst/>
                          <a:latin typeface="Calibri" panose="020F0502020204030204" pitchFamily="34" charset="0"/>
                          <a:ea typeface="Calibri"/>
                          <a:cs typeface="Times New Roman"/>
                        </a:rPr>
                        <a:t> (% of maximum possible) </a:t>
                      </a:r>
                      <a:endParaRPr lang="en-US" sz="1600">
                        <a:solidFill>
                          <a:srgbClr val="000000"/>
                        </a:solidFill>
                        <a:effectLst/>
                        <a:latin typeface="Calibri" panose="020F0502020204030204" pitchFamily="34" charset="0"/>
                        <a:ea typeface="Times New Roman"/>
                        <a:cs typeface="Times New Roman"/>
                      </a:endParaRPr>
                    </a:p>
                  </a:txBody>
                  <a:tcPr marL="64571" marR="6457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9283">
                <a:tc vMerge="1">
                  <a:txBody>
                    <a:bodyPr/>
                    <a:lstStyle/>
                    <a:p>
                      <a:endParaRPr lang="en-US"/>
                    </a:p>
                  </a:txBody>
                  <a:tcPr/>
                </a:tc>
                <a:tc>
                  <a:txBody>
                    <a:bodyPr/>
                    <a:lstStyle/>
                    <a:p>
                      <a:pPr marL="0" marR="0" hangingPunct="0">
                        <a:spcBef>
                          <a:spcPts val="200"/>
                        </a:spcBef>
                        <a:spcAft>
                          <a:spcPts val="200"/>
                        </a:spcAft>
                      </a:pPr>
                      <a:r>
                        <a:rPr lang="en-US" sz="1600" b="1">
                          <a:solidFill>
                            <a:srgbClr val="000000"/>
                          </a:solidFill>
                          <a:effectLst/>
                          <a:latin typeface="Calibri" panose="020F0502020204030204" pitchFamily="34" charset="0"/>
                          <a:ea typeface="Calibri"/>
                          <a:cs typeface="Times New Roman"/>
                        </a:rPr>
                        <a:t>Study objectives </a:t>
                      </a:r>
                      <a:endParaRPr lang="en-US" sz="1600">
                        <a:solidFill>
                          <a:srgbClr val="000000"/>
                        </a:solidFill>
                        <a:effectLst/>
                        <a:latin typeface="Calibri" panose="020F0502020204030204" pitchFamily="34" charset="0"/>
                        <a:ea typeface="Times New Roman"/>
                        <a:cs typeface="Times New Roman"/>
                      </a:endParaRPr>
                    </a:p>
                  </a:txBody>
                  <a:tcPr marL="64571" marR="6457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200"/>
                        </a:spcBef>
                        <a:spcAft>
                          <a:spcPts val="200"/>
                        </a:spcAft>
                      </a:pPr>
                      <a:r>
                        <a:rPr lang="en-US" sz="1600" b="1" dirty="0">
                          <a:solidFill>
                            <a:srgbClr val="000000"/>
                          </a:solidFill>
                          <a:effectLst/>
                          <a:latin typeface="Calibri" panose="020F0502020204030204" pitchFamily="34" charset="0"/>
                          <a:ea typeface="Calibri"/>
                          <a:cs typeface="Times New Roman"/>
                        </a:rPr>
                        <a:t>Nest habitat </a:t>
                      </a:r>
                      <a:endParaRPr lang="en-US" sz="1600" dirty="0">
                        <a:solidFill>
                          <a:srgbClr val="000000"/>
                        </a:solidFill>
                        <a:effectLst/>
                        <a:latin typeface="Calibri" panose="020F0502020204030204" pitchFamily="34" charset="0"/>
                        <a:ea typeface="Times New Roman"/>
                        <a:cs typeface="Times New Roman"/>
                      </a:endParaRPr>
                    </a:p>
                  </a:txBody>
                  <a:tcPr marL="64571" marR="6457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200"/>
                        </a:spcBef>
                        <a:spcAft>
                          <a:spcPts val="200"/>
                        </a:spcAft>
                      </a:pPr>
                      <a:r>
                        <a:rPr lang="en-US" sz="1600" b="1">
                          <a:solidFill>
                            <a:srgbClr val="000000"/>
                          </a:solidFill>
                          <a:effectLst/>
                          <a:latin typeface="Calibri" panose="020F0502020204030204" pitchFamily="34" charset="0"/>
                          <a:ea typeface="Calibri"/>
                          <a:cs typeface="Times New Roman"/>
                        </a:rPr>
                        <a:t>Continuous habitat</a:t>
                      </a:r>
                      <a:endParaRPr lang="en-US" sz="1600">
                        <a:solidFill>
                          <a:srgbClr val="000000"/>
                        </a:solidFill>
                        <a:effectLst/>
                        <a:latin typeface="Calibri" panose="020F0502020204030204" pitchFamily="34" charset="0"/>
                        <a:ea typeface="Times New Roman"/>
                        <a:cs typeface="Times New Roman"/>
                      </a:endParaRPr>
                    </a:p>
                  </a:txBody>
                  <a:tcPr marL="64571" marR="64571"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hangingPunct="0">
                        <a:spcBef>
                          <a:spcPts val="200"/>
                        </a:spcBef>
                        <a:spcAft>
                          <a:spcPts val="200"/>
                        </a:spcAft>
                      </a:pPr>
                      <a:r>
                        <a:rPr lang="en-US" sz="1600" b="1">
                          <a:solidFill>
                            <a:srgbClr val="000000"/>
                          </a:solidFill>
                          <a:effectLst/>
                          <a:latin typeface="Calibri" panose="020F0502020204030204" pitchFamily="34" charset="0"/>
                          <a:ea typeface="Calibri"/>
                          <a:cs typeface="Times New Roman"/>
                        </a:rPr>
                        <a:t>Study design </a:t>
                      </a:r>
                      <a:endParaRPr lang="en-US" sz="1600">
                        <a:solidFill>
                          <a:srgbClr val="000000"/>
                        </a:solidFill>
                        <a:effectLst/>
                        <a:latin typeface="Calibri" panose="020F0502020204030204" pitchFamily="34" charset="0"/>
                        <a:ea typeface="Times New Roman"/>
                        <a:cs typeface="Times New Roman"/>
                      </a:endParaRPr>
                    </a:p>
                  </a:txBody>
                  <a:tcPr marL="64571" marR="6457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hangingPunct="0">
                        <a:spcBef>
                          <a:spcPts val="200"/>
                        </a:spcBef>
                        <a:spcAft>
                          <a:spcPts val="200"/>
                        </a:spcAft>
                      </a:pPr>
                      <a:r>
                        <a:rPr lang="en-US" sz="1600" b="1">
                          <a:solidFill>
                            <a:srgbClr val="000000"/>
                          </a:solidFill>
                          <a:effectLst/>
                          <a:latin typeface="Calibri" panose="020F0502020204030204" pitchFamily="34" charset="0"/>
                          <a:ea typeface="Calibri"/>
                          <a:cs typeface="Times New Roman"/>
                        </a:rPr>
                        <a:t>Sampling design </a:t>
                      </a:r>
                      <a:endParaRPr lang="en-US" sz="1600">
                        <a:solidFill>
                          <a:srgbClr val="000000"/>
                        </a:solidFill>
                        <a:effectLst/>
                        <a:latin typeface="Calibri" panose="020F0502020204030204" pitchFamily="34" charset="0"/>
                        <a:ea typeface="Times New Roman"/>
                        <a:cs typeface="Times New Roman"/>
                      </a:endParaRPr>
                    </a:p>
                  </a:txBody>
                  <a:tcPr marL="64571" marR="6457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200"/>
                        </a:spcBef>
                        <a:spcAft>
                          <a:spcPts val="200"/>
                        </a:spcAft>
                      </a:pPr>
                      <a:r>
                        <a:rPr lang="en-US" sz="1600" b="1">
                          <a:solidFill>
                            <a:srgbClr val="000000"/>
                          </a:solidFill>
                          <a:effectLst/>
                          <a:latin typeface="Calibri" panose="020F0502020204030204" pitchFamily="34" charset="0"/>
                          <a:ea typeface="Calibri"/>
                          <a:cs typeface="Times New Roman"/>
                        </a:rPr>
                        <a:t>Study methods </a:t>
                      </a:r>
                      <a:endParaRPr lang="en-US" sz="1600">
                        <a:solidFill>
                          <a:srgbClr val="000000"/>
                        </a:solidFill>
                        <a:effectLst/>
                        <a:latin typeface="Calibri" panose="020F0502020204030204" pitchFamily="34" charset="0"/>
                        <a:ea typeface="Times New Roman"/>
                        <a:cs typeface="Times New Roman"/>
                      </a:endParaRPr>
                    </a:p>
                  </a:txBody>
                  <a:tcPr marL="64571" marR="6457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200"/>
                        </a:spcBef>
                        <a:spcAft>
                          <a:spcPts val="200"/>
                        </a:spcAft>
                      </a:pPr>
                      <a:r>
                        <a:rPr lang="en-US" sz="1600" b="1" dirty="0">
                          <a:solidFill>
                            <a:srgbClr val="000000"/>
                          </a:solidFill>
                          <a:effectLst/>
                          <a:latin typeface="Calibri" panose="020F0502020204030204" pitchFamily="34" charset="0"/>
                          <a:ea typeface="Calibri"/>
                          <a:cs typeface="Times New Roman"/>
                        </a:rPr>
                        <a:t>Statistically robust</a:t>
                      </a:r>
                      <a:endParaRPr lang="en-US" sz="1600" dirty="0">
                        <a:solidFill>
                          <a:srgbClr val="000000"/>
                        </a:solidFill>
                        <a:effectLst/>
                        <a:latin typeface="Calibri" panose="020F0502020204030204" pitchFamily="34" charset="0"/>
                        <a:ea typeface="Times New Roman"/>
                        <a:cs typeface="Times New Roman"/>
                      </a:endParaRPr>
                    </a:p>
                  </a:txBody>
                  <a:tcPr marL="64571" marR="6457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200"/>
                        </a:spcBef>
                        <a:spcAft>
                          <a:spcPts val="200"/>
                        </a:spcAft>
                      </a:pPr>
                      <a:r>
                        <a:rPr lang="en-US" sz="1600" b="1">
                          <a:solidFill>
                            <a:srgbClr val="000000"/>
                          </a:solidFill>
                          <a:effectLst/>
                          <a:latin typeface="Calibri" panose="020F0502020204030204" pitchFamily="34" charset="0"/>
                          <a:ea typeface="Calibri"/>
                          <a:cs typeface="Times New Roman"/>
                        </a:rPr>
                        <a:t>Statistical power </a:t>
                      </a:r>
                      <a:endParaRPr lang="en-US" sz="1600">
                        <a:solidFill>
                          <a:srgbClr val="000000"/>
                        </a:solidFill>
                        <a:effectLst/>
                        <a:latin typeface="Calibri" panose="020F0502020204030204" pitchFamily="34" charset="0"/>
                        <a:ea typeface="Times New Roman"/>
                        <a:cs typeface="Times New Roman"/>
                      </a:endParaRPr>
                    </a:p>
                  </a:txBody>
                  <a:tcPr marL="64571" marR="6457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200"/>
                        </a:spcBef>
                        <a:spcAft>
                          <a:spcPts val="200"/>
                        </a:spcAft>
                      </a:pPr>
                      <a:r>
                        <a:rPr lang="en-US" sz="1600" b="1" dirty="0">
                          <a:solidFill>
                            <a:srgbClr val="000000"/>
                          </a:solidFill>
                          <a:effectLst/>
                          <a:latin typeface="Calibri" panose="020F0502020204030204" pitchFamily="34" charset="0"/>
                          <a:ea typeface="Calibri"/>
                          <a:cs typeface="Times New Roman"/>
                        </a:rPr>
                        <a:t>Study duration (</a:t>
                      </a:r>
                      <a:r>
                        <a:rPr lang="en-US" sz="1600" b="1" dirty="0" err="1" smtClean="0">
                          <a:solidFill>
                            <a:srgbClr val="000000"/>
                          </a:solidFill>
                          <a:effectLst/>
                          <a:latin typeface="Calibri" panose="020F0502020204030204" pitchFamily="34" charset="0"/>
                          <a:ea typeface="Calibri"/>
                          <a:cs typeface="Times New Roman"/>
                        </a:rPr>
                        <a:t>yrs</a:t>
                      </a:r>
                      <a:r>
                        <a:rPr lang="en-US" sz="1600" b="1" dirty="0">
                          <a:solidFill>
                            <a:srgbClr val="000000"/>
                          </a:solidFill>
                          <a:effectLst/>
                          <a:latin typeface="Calibri" panose="020F0502020204030204" pitchFamily="34" charset="0"/>
                          <a:ea typeface="Calibri"/>
                          <a:cs typeface="Times New Roman"/>
                        </a:rPr>
                        <a:t>)</a:t>
                      </a:r>
                      <a:endParaRPr lang="en-US" sz="1600" dirty="0">
                        <a:solidFill>
                          <a:srgbClr val="000000"/>
                        </a:solidFill>
                        <a:effectLst/>
                        <a:latin typeface="Calibri" panose="020F0502020204030204" pitchFamily="34" charset="0"/>
                        <a:ea typeface="Times New Roman"/>
                        <a:cs typeface="Times New Roman"/>
                      </a:endParaRPr>
                    </a:p>
                  </a:txBody>
                  <a:tcPr marL="64571" marR="6457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200"/>
                        </a:spcBef>
                        <a:spcAft>
                          <a:spcPts val="200"/>
                        </a:spcAft>
                      </a:pPr>
                      <a:r>
                        <a:rPr lang="en-US" sz="1600" b="1">
                          <a:solidFill>
                            <a:srgbClr val="000000"/>
                          </a:solidFill>
                          <a:effectLst/>
                          <a:latin typeface="Calibri" panose="020F0502020204030204" pitchFamily="34" charset="0"/>
                          <a:ea typeface="Calibri"/>
                          <a:cs typeface="Times New Roman"/>
                        </a:rPr>
                        <a:t>Study duration (season)</a:t>
                      </a:r>
                      <a:endParaRPr lang="en-US" sz="1600">
                        <a:solidFill>
                          <a:srgbClr val="000000"/>
                        </a:solidFill>
                        <a:effectLst/>
                        <a:latin typeface="Calibri" panose="020F0502020204030204" pitchFamily="34" charset="0"/>
                        <a:ea typeface="Times New Roman"/>
                        <a:cs typeface="Times New Roman"/>
                      </a:endParaRPr>
                    </a:p>
                  </a:txBody>
                  <a:tcPr marL="64571" marR="6457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200"/>
                        </a:spcBef>
                        <a:spcAft>
                          <a:spcPts val="200"/>
                        </a:spcAft>
                      </a:pPr>
                      <a:r>
                        <a:rPr lang="en-US" sz="1600" b="1">
                          <a:solidFill>
                            <a:srgbClr val="000000"/>
                          </a:solidFill>
                          <a:effectLst/>
                          <a:latin typeface="Calibri" panose="020F0502020204030204" pitchFamily="34" charset="0"/>
                          <a:ea typeface="Calibri"/>
                          <a:cs typeface="Times New Roman"/>
                        </a:rPr>
                        <a:t>Sample size</a:t>
                      </a:r>
                      <a:endParaRPr lang="en-US" sz="1600">
                        <a:solidFill>
                          <a:srgbClr val="000000"/>
                        </a:solidFill>
                        <a:effectLst/>
                        <a:latin typeface="Calibri" panose="020F0502020204030204" pitchFamily="34" charset="0"/>
                        <a:ea typeface="Times New Roman"/>
                        <a:cs typeface="Times New Roman"/>
                      </a:endParaRPr>
                    </a:p>
                  </a:txBody>
                  <a:tcPr marL="64571" marR="6457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200"/>
                        </a:spcBef>
                        <a:spcAft>
                          <a:spcPts val="200"/>
                        </a:spcAft>
                      </a:pPr>
                      <a:r>
                        <a:rPr lang="en-US" sz="1600" b="1">
                          <a:solidFill>
                            <a:srgbClr val="000000"/>
                          </a:solidFill>
                          <a:effectLst/>
                          <a:latin typeface="Calibri" panose="020F0502020204030204" pitchFamily="34" charset="0"/>
                          <a:ea typeface="Calibri"/>
                          <a:cs typeface="Times New Roman"/>
                        </a:rPr>
                        <a:t>Spatial coverage</a:t>
                      </a:r>
                      <a:endParaRPr lang="en-US" sz="1600">
                        <a:solidFill>
                          <a:srgbClr val="000000"/>
                        </a:solidFill>
                        <a:effectLst/>
                        <a:latin typeface="Calibri" panose="020F0502020204030204" pitchFamily="34" charset="0"/>
                        <a:ea typeface="Times New Roman"/>
                        <a:cs typeface="Times New Roman"/>
                      </a:endParaRPr>
                    </a:p>
                  </a:txBody>
                  <a:tcPr marL="64571" marR="6457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hangingPunct="0">
                        <a:spcBef>
                          <a:spcPts val="200"/>
                        </a:spcBef>
                        <a:spcAft>
                          <a:spcPts val="200"/>
                        </a:spcAft>
                      </a:pPr>
                      <a:r>
                        <a:rPr lang="en-US" sz="1600" b="1">
                          <a:solidFill>
                            <a:srgbClr val="000000"/>
                          </a:solidFill>
                          <a:effectLst/>
                          <a:latin typeface="Calibri" panose="020F0502020204030204" pitchFamily="34" charset="0"/>
                          <a:ea typeface="Calibri"/>
                          <a:cs typeface="Times New Roman"/>
                        </a:rPr>
                        <a:t>Document type</a:t>
                      </a:r>
                      <a:endParaRPr lang="en-US" sz="1600">
                        <a:solidFill>
                          <a:srgbClr val="000000"/>
                        </a:solidFill>
                        <a:effectLst/>
                        <a:latin typeface="Calibri" panose="020F0502020204030204" pitchFamily="34" charset="0"/>
                        <a:ea typeface="Times New Roman"/>
                        <a:cs typeface="Times New Roman"/>
                      </a:endParaRPr>
                    </a:p>
                  </a:txBody>
                  <a:tcPr marL="64571" marR="6457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75936">
                <a:tc>
                  <a:txBody>
                    <a:bodyPr/>
                    <a:lstStyle/>
                    <a:p>
                      <a:pPr marL="0" marR="0">
                        <a:spcBef>
                          <a:spcPts val="0"/>
                        </a:spcBef>
                        <a:spcAft>
                          <a:spcPts val="0"/>
                        </a:spcAft>
                      </a:pPr>
                      <a:r>
                        <a:rPr lang="en-US" sz="1600" dirty="0">
                          <a:effectLst/>
                          <a:latin typeface="Calibri" panose="020F0502020204030204" pitchFamily="34" charset="0"/>
                          <a:ea typeface="Times New Roman"/>
                          <a:cs typeface="Times New Roman"/>
                        </a:rPr>
                        <a:t>Burger 1994</a:t>
                      </a:r>
                    </a:p>
                  </a:txBody>
                  <a:tcPr marL="64571" marR="6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0</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2</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0</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0</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4</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3</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2</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0</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16 (38%)</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936">
                <a:tc>
                  <a:txBody>
                    <a:bodyPr/>
                    <a:lstStyle/>
                    <a:p>
                      <a:pPr marL="0" marR="0">
                        <a:spcBef>
                          <a:spcPts val="0"/>
                        </a:spcBef>
                        <a:spcAft>
                          <a:spcPts val="0"/>
                        </a:spcAft>
                      </a:pPr>
                      <a:r>
                        <a:rPr lang="en-US" sz="1600" dirty="0">
                          <a:effectLst/>
                          <a:latin typeface="Calibri" panose="020F0502020204030204" pitchFamily="34" charset="0"/>
                          <a:ea typeface="Times New Roman"/>
                          <a:cs typeface="Times New Roman"/>
                        </a:rPr>
                        <a:t>Carter and Sealy 1987</a:t>
                      </a:r>
                    </a:p>
                  </a:txBody>
                  <a:tcPr marL="64571" marR="6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0</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2</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0</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0</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0</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0</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3</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2</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12 (29%)</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936">
                <a:tc>
                  <a:txBody>
                    <a:bodyPr/>
                    <a:lstStyle/>
                    <a:p>
                      <a:pPr marL="0" marR="0">
                        <a:spcBef>
                          <a:spcPts val="0"/>
                        </a:spcBef>
                        <a:spcAft>
                          <a:spcPts val="0"/>
                        </a:spcAft>
                      </a:pPr>
                      <a:r>
                        <a:rPr lang="en-US" sz="1600" dirty="0" err="1">
                          <a:effectLst/>
                          <a:latin typeface="Calibri" panose="020F0502020204030204" pitchFamily="34" charset="0"/>
                          <a:ea typeface="Times New Roman"/>
                          <a:cs typeface="Times New Roman"/>
                        </a:rPr>
                        <a:t>Kuletz</a:t>
                      </a:r>
                      <a:r>
                        <a:rPr lang="en-US" sz="1600" dirty="0">
                          <a:effectLst/>
                          <a:latin typeface="Calibri" panose="020F0502020204030204" pitchFamily="34" charset="0"/>
                          <a:ea typeface="Times New Roman"/>
                          <a:cs typeface="Times New Roman"/>
                        </a:rPr>
                        <a:t> et al. 1995</a:t>
                      </a:r>
                    </a:p>
                  </a:txBody>
                  <a:tcPr marL="64571" marR="6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0</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0</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0</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4</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0</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2</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2</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14 (33%)</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936">
                <a:tc>
                  <a:txBody>
                    <a:bodyPr/>
                    <a:lstStyle/>
                    <a:p>
                      <a:pPr marL="0" marR="0">
                        <a:spcBef>
                          <a:spcPts val="0"/>
                        </a:spcBef>
                        <a:spcAft>
                          <a:spcPts val="0"/>
                        </a:spcAft>
                      </a:pPr>
                      <a:r>
                        <a:rPr lang="en-US" sz="1600">
                          <a:effectLst/>
                          <a:latin typeface="Calibri" panose="020F0502020204030204" pitchFamily="34" charset="0"/>
                          <a:ea typeface="Times New Roman"/>
                          <a:cs typeface="Times New Roman"/>
                        </a:rPr>
                        <a:t>Manley 1999</a:t>
                      </a:r>
                    </a:p>
                  </a:txBody>
                  <a:tcPr marL="64571" marR="6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2</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2</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3</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4</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3</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2</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5</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2</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28 (67%)</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936">
                <a:tc>
                  <a:txBody>
                    <a:bodyPr/>
                    <a:lstStyle/>
                    <a:p>
                      <a:pPr marL="0" marR="0">
                        <a:spcBef>
                          <a:spcPts val="0"/>
                        </a:spcBef>
                        <a:spcAft>
                          <a:spcPts val="0"/>
                        </a:spcAft>
                      </a:pPr>
                      <a:r>
                        <a:rPr lang="en-US" sz="1600">
                          <a:effectLst/>
                          <a:latin typeface="Calibri" panose="020F0502020204030204" pitchFamily="34" charset="0"/>
                          <a:ea typeface="Times New Roman"/>
                          <a:cs typeface="Times New Roman"/>
                        </a:rPr>
                        <a:t>Naslund et al. 1995</a:t>
                      </a:r>
                    </a:p>
                  </a:txBody>
                  <a:tcPr marL="64571" marR="6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2</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3</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3</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4</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2</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3</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2</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25 (60%)</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936">
                <a:tc>
                  <a:txBody>
                    <a:bodyPr/>
                    <a:lstStyle/>
                    <a:p>
                      <a:pPr marL="0" marR="0">
                        <a:spcBef>
                          <a:spcPts val="0"/>
                        </a:spcBef>
                        <a:spcAft>
                          <a:spcPts val="0"/>
                        </a:spcAft>
                      </a:pPr>
                      <a:r>
                        <a:rPr lang="en-US" sz="1600" dirty="0">
                          <a:effectLst/>
                          <a:latin typeface="Calibri" panose="020F0502020204030204" pitchFamily="34" charset="0"/>
                          <a:ea typeface="Times New Roman"/>
                          <a:cs typeface="Times New Roman"/>
                        </a:rPr>
                        <a:t>Nelson and Wilson 2002</a:t>
                      </a:r>
                    </a:p>
                  </a:txBody>
                  <a:tcPr marL="64571" marR="6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2</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2</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0</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3</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3</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4</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3</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2</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5</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2</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0</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28 (67%)</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936">
                <a:tc>
                  <a:txBody>
                    <a:bodyPr/>
                    <a:lstStyle/>
                    <a:p>
                      <a:pPr marL="0" marR="0">
                        <a:spcBef>
                          <a:spcPts val="0"/>
                        </a:spcBef>
                        <a:spcAft>
                          <a:spcPts val="0"/>
                        </a:spcAft>
                      </a:pPr>
                      <a:r>
                        <a:rPr lang="en-US" sz="1600" dirty="0" err="1">
                          <a:effectLst/>
                          <a:latin typeface="Calibri" panose="020F0502020204030204" pitchFamily="34" charset="0"/>
                          <a:ea typeface="Times New Roman"/>
                          <a:cs typeface="Times New Roman"/>
                        </a:rPr>
                        <a:t>Suddjian</a:t>
                      </a:r>
                      <a:r>
                        <a:rPr lang="en-US" sz="1600" dirty="0">
                          <a:effectLst/>
                          <a:latin typeface="Calibri" panose="020F0502020204030204" pitchFamily="34" charset="0"/>
                          <a:ea typeface="Times New Roman"/>
                          <a:cs typeface="Times New Roman"/>
                        </a:rPr>
                        <a:t> 2003</a:t>
                      </a:r>
                    </a:p>
                  </a:txBody>
                  <a:tcPr marL="64571" marR="6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0</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0</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0</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4</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3</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2</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3</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0</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17 (40%)</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936">
                <a:tc>
                  <a:txBody>
                    <a:bodyPr/>
                    <a:lstStyle/>
                    <a:p>
                      <a:pPr marL="0" marR="0">
                        <a:spcBef>
                          <a:spcPts val="0"/>
                        </a:spcBef>
                        <a:spcAft>
                          <a:spcPts val="0"/>
                        </a:spcAft>
                      </a:pPr>
                      <a:r>
                        <a:rPr lang="en-US" sz="1600">
                          <a:effectLst/>
                          <a:latin typeface="Calibri" panose="020F0502020204030204" pitchFamily="34" charset="0"/>
                          <a:ea typeface="Times New Roman"/>
                          <a:cs typeface="Times New Roman"/>
                        </a:rPr>
                        <a:t>Waterhouse et al. 2011</a:t>
                      </a:r>
                    </a:p>
                  </a:txBody>
                  <a:tcPr marL="64571" marR="6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0</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2</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0</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0</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4</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1</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2</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3</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3</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2</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20 (48%)</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936">
                <a:tc>
                  <a:txBody>
                    <a:bodyPr/>
                    <a:lstStyle/>
                    <a:p>
                      <a:pPr marL="0" marR="0">
                        <a:spcBef>
                          <a:spcPts val="0"/>
                        </a:spcBef>
                        <a:spcAft>
                          <a:spcPts val="0"/>
                        </a:spcAft>
                      </a:pPr>
                      <a:r>
                        <a:rPr lang="en-US" sz="1600" dirty="0">
                          <a:effectLst/>
                          <a:latin typeface="Calibri" panose="020F0502020204030204" pitchFamily="34" charset="0"/>
                          <a:ea typeface="Times New Roman"/>
                          <a:cs typeface="Times New Roman"/>
                        </a:rPr>
                        <a:t> </a:t>
                      </a:r>
                    </a:p>
                  </a:txBody>
                  <a:tcPr marL="64571" marR="6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 </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 </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 </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 </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 </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 </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 </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 </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 </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 </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 </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 </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 </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a:cs typeface="Times New Roman"/>
                        </a:rPr>
                        <a:t> </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936">
                <a:tc>
                  <a:txBody>
                    <a:bodyPr/>
                    <a:lstStyle/>
                    <a:p>
                      <a:pPr marL="0" marR="0">
                        <a:spcBef>
                          <a:spcPts val="0"/>
                        </a:spcBef>
                        <a:spcAft>
                          <a:spcPts val="0"/>
                        </a:spcAft>
                      </a:pPr>
                      <a:r>
                        <a:rPr lang="en-US" sz="1600" b="1" i="1" dirty="0">
                          <a:effectLst/>
                          <a:latin typeface="Calibri" panose="020F0502020204030204" pitchFamily="34" charset="0"/>
                          <a:ea typeface="Times New Roman"/>
                          <a:cs typeface="Times New Roman"/>
                        </a:rPr>
                        <a:t>Maximum scores</a:t>
                      </a:r>
                      <a:endParaRPr lang="en-US" sz="1600" dirty="0">
                        <a:effectLst/>
                        <a:latin typeface="Calibri" panose="020F0502020204030204" pitchFamily="34" charset="0"/>
                        <a:ea typeface="Times New Roman"/>
                        <a:cs typeface="Times New Roman"/>
                      </a:endParaRPr>
                    </a:p>
                  </a:txBody>
                  <a:tcPr marL="64571" marR="64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1">
                          <a:solidFill>
                            <a:srgbClr val="000000"/>
                          </a:solidFill>
                          <a:effectLst/>
                          <a:latin typeface="Calibri" panose="020F0502020204030204" pitchFamily="34" charset="0"/>
                          <a:ea typeface="Calibri"/>
                          <a:cs typeface="Times New Roman"/>
                        </a:rPr>
                        <a:t>2</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1" dirty="0">
                          <a:solidFill>
                            <a:srgbClr val="000000"/>
                          </a:solidFill>
                          <a:effectLst/>
                          <a:latin typeface="Calibri" panose="020F0502020204030204" pitchFamily="34" charset="0"/>
                          <a:ea typeface="Calibri"/>
                          <a:cs typeface="Times New Roman"/>
                        </a:rPr>
                        <a:t>2</a:t>
                      </a:r>
                      <a:endParaRPr lang="en-US" sz="1600" dirty="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1">
                          <a:solidFill>
                            <a:srgbClr val="000000"/>
                          </a:solidFill>
                          <a:effectLst/>
                          <a:latin typeface="Calibri" panose="020F0502020204030204" pitchFamily="34" charset="0"/>
                          <a:ea typeface="Calibri"/>
                          <a:cs typeface="Times New Roman"/>
                        </a:rPr>
                        <a:t>3</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600" b="1" i="1" dirty="0">
                          <a:solidFill>
                            <a:srgbClr val="000000"/>
                          </a:solidFill>
                          <a:effectLst/>
                          <a:latin typeface="Calibri" panose="020F0502020204030204" pitchFamily="34" charset="0"/>
                          <a:ea typeface="Calibri"/>
                          <a:cs typeface="Times New Roman"/>
                        </a:rPr>
                        <a:t>3</a:t>
                      </a:r>
                      <a:endParaRPr lang="en-US" sz="1600" dirty="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600" b="1" i="1" dirty="0">
                          <a:solidFill>
                            <a:srgbClr val="000000"/>
                          </a:solidFill>
                          <a:effectLst/>
                          <a:latin typeface="Calibri" panose="020F0502020204030204" pitchFamily="34" charset="0"/>
                          <a:ea typeface="Calibri"/>
                          <a:cs typeface="Times New Roman"/>
                        </a:rPr>
                        <a:t>4</a:t>
                      </a:r>
                      <a:endParaRPr lang="en-US" sz="1600" dirty="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1">
                          <a:solidFill>
                            <a:srgbClr val="000000"/>
                          </a:solidFill>
                          <a:effectLst/>
                          <a:latin typeface="Calibri" panose="020F0502020204030204" pitchFamily="34" charset="0"/>
                          <a:ea typeface="Calibri"/>
                          <a:cs typeface="Times New Roman"/>
                        </a:rPr>
                        <a:t>4</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1">
                          <a:solidFill>
                            <a:srgbClr val="000000"/>
                          </a:solidFill>
                          <a:effectLst/>
                          <a:latin typeface="Calibri" panose="020F0502020204030204" pitchFamily="34" charset="0"/>
                          <a:ea typeface="Calibri"/>
                          <a:cs typeface="Times New Roman"/>
                        </a:rPr>
                        <a:t>5</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1">
                          <a:solidFill>
                            <a:srgbClr val="000000"/>
                          </a:solidFill>
                          <a:effectLst/>
                          <a:latin typeface="Calibri" panose="020F0502020204030204" pitchFamily="34" charset="0"/>
                          <a:ea typeface="Calibri"/>
                          <a:cs typeface="Times New Roman"/>
                        </a:rPr>
                        <a:t>4</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1" dirty="0">
                          <a:solidFill>
                            <a:srgbClr val="000000"/>
                          </a:solidFill>
                          <a:effectLst/>
                          <a:latin typeface="Calibri" panose="020F0502020204030204" pitchFamily="34" charset="0"/>
                          <a:ea typeface="Calibri"/>
                          <a:cs typeface="Times New Roman"/>
                        </a:rPr>
                        <a:t>3</a:t>
                      </a:r>
                      <a:endParaRPr lang="en-US" sz="1600" dirty="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1">
                          <a:solidFill>
                            <a:srgbClr val="000000"/>
                          </a:solidFill>
                          <a:effectLst/>
                          <a:latin typeface="Calibri" panose="020F0502020204030204" pitchFamily="34" charset="0"/>
                          <a:ea typeface="Calibri"/>
                          <a:cs typeface="Times New Roman"/>
                        </a:rPr>
                        <a:t>2</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1">
                          <a:solidFill>
                            <a:srgbClr val="000000"/>
                          </a:solidFill>
                          <a:effectLst/>
                          <a:latin typeface="Calibri" panose="020F0502020204030204" pitchFamily="34" charset="0"/>
                          <a:ea typeface="Calibri"/>
                          <a:cs typeface="Times New Roman"/>
                        </a:rPr>
                        <a:t>5</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1">
                          <a:solidFill>
                            <a:srgbClr val="000000"/>
                          </a:solidFill>
                          <a:effectLst/>
                          <a:latin typeface="Calibri" panose="020F0502020204030204" pitchFamily="34" charset="0"/>
                          <a:ea typeface="Calibri"/>
                          <a:cs typeface="Times New Roman"/>
                        </a:rPr>
                        <a:t>3</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1">
                          <a:solidFill>
                            <a:srgbClr val="000000"/>
                          </a:solidFill>
                          <a:effectLst/>
                          <a:latin typeface="Calibri" panose="020F0502020204030204" pitchFamily="34" charset="0"/>
                          <a:ea typeface="Calibri"/>
                          <a:cs typeface="Times New Roman"/>
                        </a:rPr>
                        <a:t>2</a:t>
                      </a:r>
                      <a:endParaRPr lang="en-US" sz="160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1" dirty="0">
                          <a:solidFill>
                            <a:srgbClr val="000000"/>
                          </a:solidFill>
                          <a:effectLst/>
                          <a:latin typeface="Calibri" panose="020F0502020204030204" pitchFamily="34" charset="0"/>
                          <a:ea typeface="Calibri"/>
                          <a:cs typeface="Times New Roman"/>
                        </a:rPr>
                        <a:t>42</a:t>
                      </a:r>
                      <a:endParaRPr lang="en-US" sz="1600" dirty="0">
                        <a:effectLst/>
                        <a:latin typeface="Calibri" panose="020F0502020204030204" pitchFamily="34" charset="0"/>
                        <a:ea typeface="Times New Roman"/>
                        <a:cs typeface="Times New Roman"/>
                      </a:endParaRPr>
                    </a:p>
                  </a:txBody>
                  <a:tcPr marL="64571" marR="64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590884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Study plan – Synthesis</a:t>
            </a:r>
            <a:endParaRPr lang="en-US" dirty="0"/>
          </a:p>
        </p:txBody>
      </p:sp>
      <p:sp>
        <p:nvSpPr>
          <p:cNvPr id="3" name="Content Placeholder 2"/>
          <p:cNvSpPr>
            <a:spLocks noGrp="1"/>
          </p:cNvSpPr>
          <p:nvPr>
            <p:ph idx="1"/>
          </p:nvPr>
        </p:nvSpPr>
        <p:spPr>
          <a:xfrm>
            <a:off x="457200" y="1295400"/>
            <a:ext cx="8229600" cy="4830763"/>
          </a:xfrm>
        </p:spPr>
        <p:txBody>
          <a:bodyPr>
            <a:normAutofit fontScale="77500" lnSpcReduction="20000"/>
          </a:bodyPr>
          <a:lstStyle/>
          <a:p>
            <a:pPr marL="0" indent="0">
              <a:buNone/>
            </a:pPr>
            <a:r>
              <a:rPr lang="en-US" dirty="0" smtClean="0"/>
              <a:t>Each </a:t>
            </a:r>
            <a:r>
              <a:rPr lang="en-US" dirty="0"/>
              <a:t>narrative documents an organized, qualitative evaluation of the strength of the entire body of evidence based on the following criteria: </a:t>
            </a:r>
            <a:endParaRPr lang="en-US" dirty="0" smtClean="0"/>
          </a:p>
          <a:p>
            <a:pPr marL="0" indent="0">
              <a:buNone/>
            </a:pPr>
            <a:endParaRPr lang="en-US" dirty="0" smtClean="0"/>
          </a:p>
          <a:p>
            <a:pPr marL="514350" indent="-514350">
              <a:buAutoNum type="arabicParenBoth"/>
            </a:pPr>
            <a:r>
              <a:rPr lang="en-US" u="sng" dirty="0" smtClean="0"/>
              <a:t>Quality</a:t>
            </a:r>
            <a:r>
              <a:rPr lang="en-US" dirty="0"/>
              <a:t>: the aggregate quality of the entire body of evidence (based on an average of the Study Evaluation Scores of all the individual studies); </a:t>
            </a:r>
            <a:endParaRPr lang="en-US" dirty="0" smtClean="0"/>
          </a:p>
          <a:p>
            <a:pPr marL="514350" indent="-514350">
              <a:buAutoNum type="arabicParenBoth"/>
            </a:pPr>
            <a:r>
              <a:rPr lang="en-US" u="sng" dirty="0" smtClean="0"/>
              <a:t>Quantity</a:t>
            </a:r>
            <a:r>
              <a:rPr lang="en-US" dirty="0"/>
              <a:t>: the number of studies, sample sizes, power, and magnitudes of effect; </a:t>
            </a:r>
            <a:endParaRPr lang="en-US" dirty="0" smtClean="0"/>
          </a:p>
          <a:p>
            <a:pPr marL="514350" indent="-514350">
              <a:buAutoNum type="arabicParenBoth"/>
            </a:pPr>
            <a:r>
              <a:rPr lang="en-US" u="sng" dirty="0" smtClean="0"/>
              <a:t>Consistency</a:t>
            </a:r>
            <a:r>
              <a:rPr lang="en-US" dirty="0"/>
              <a:t>: the extent to which similar findings are reported when using similar and different study designs</a:t>
            </a:r>
            <a:r>
              <a:rPr lang="en-US" dirty="0" smtClean="0"/>
              <a:t>;</a:t>
            </a:r>
          </a:p>
          <a:p>
            <a:pPr marL="514350" indent="-514350">
              <a:buAutoNum type="arabicParenBoth"/>
            </a:pPr>
            <a:r>
              <a:rPr lang="en-US" u="sng" dirty="0" smtClean="0"/>
              <a:t>Coherence</a:t>
            </a:r>
            <a:r>
              <a:rPr lang="en-US" dirty="0"/>
              <a:t>: do the findings of the body of evidence make sense as a whole?</a:t>
            </a:r>
          </a:p>
        </p:txBody>
      </p:sp>
    </p:spTree>
    <p:extLst>
      <p:ext uri="{BB962C8B-B14F-4D97-AF65-F5344CB8AC3E}">
        <p14:creationId xmlns:p14="http://schemas.microsoft.com/office/powerpoint/2010/main" val="27270306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Study plan – Synthesis</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pPr marL="0" indent="0">
              <a:buNone/>
            </a:pPr>
            <a:r>
              <a:rPr lang="en-US" dirty="0" smtClean="0"/>
              <a:t>Summary of studies</a:t>
            </a:r>
          </a:p>
          <a:p>
            <a:pPr marL="0" indent="0">
              <a:buNone/>
            </a:pPr>
            <a:r>
              <a:rPr lang="en-US" dirty="0" smtClean="0"/>
              <a:t>Narrative synthesis of results</a:t>
            </a:r>
          </a:p>
          <a:p>
            <a:pPr marL="0" indent="0">
              <a:buNone/>
            </a:pPr>
            <a:r>
              <a:rPr lang="en-US" dirty="0" smtClean="0"/>
              <a:t>Variation among studies and Effects Modifiers</a:t>
            </a:r>
          </a:p>
          <a:p>
            <a:pPr marL="0" indent="0">
              <a:buNone/>
            </a:pPr>
            <a:r>
              <a:rPr lang="en-US" dirty="0" smtClean="0"/>
              <a:t>Comparisons with other reviews</a:t>
            </a:r>
          </a:p>
          <a:p>
            <a:pPr marL="0" indent="0">
              <a:buNone/>
            </a:pPr>
            <a:r>
              <a:rPr lang="en-US" dirty="0" smtClean="0"/>
              <a:t>Conclusions</a:t>
            </a:r>
          </a:p>
          <a:p>
            <a:pPr marL="0" indent="0">
              <a:buNone/>
            </a:pPr>
            <a:r>
              <a:rPr lang="en-US" dirty="0" smtClean="0"/>
              <a:t>Data gaps</a:t>
            </a:r>
            <a:endParaRPr lang="en-US" dirty="0"/>
          </a:p>
        </p:txBody>
      </p:sp>
    </p:spTree>
    <p:extLst>
      <p:ext uri="{BB962C8B-B14F-4D97-AF65-F5344CB8AC3E}">
        <p14:creationId xmlns:p14="http://schemas.microsoft.com/office/powerpoint/2010/main" val="31334173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Summary of studies</a:t>
            </a:r>
            <a:endParaRPr lang="en-US" dirty="0"/>
          </a:p>
        </p:txBody>
      </p:sp>
      <p:sp>
        <p:nvSpPr>
          <p:cNvPr id="3" name="Content Placeholder 2"/>
          <p:cNvSpPr>
            <a:spLocks noGrp="1"/>
          </p:cNvSpPr>
          <p:nvPr>
            <p:ph idx="1"/>
          </p:nvPr>
        </p:nvSpPr>
        <p:spPr/>
        <p:txBody>
          <a:bodyPr>
            <a:normAutofit lnSpcReduction="10000"/>
          </a:bodyPr>
          <a:lstStyle/>
          <a:p>
            <a:r>
              <a:rPr lang="en-US" b="1" cap="all" dirty="0" smtClean="0"/>
              <a:t>864 papers reviewed</a:t>
            </a:r>
          </a:p>
          <a:p>
            <a:r>
              <a:rPr lang="en-US" b="1" cap="all" dirty="0" smtClean="0"/>
              <a:t>71 studies included</a:t>
            </a:r>
          </a:p>
          <a:p>
            <a:pPr lvl="1"/>
            <a:r>
              <a:rPr lang="en-US" b="1" dirty="0" smtClean="0"/>
              <a:t>Question 1.  16 studies</a:t>
            </a:r>
          </a:p>
          <a:p>
            <a:pPr lvl="1"/>
            <a:r>
              <a:rPr lang="en-US" b="1" dirty="0" smtClean="0"/>
              <a:t>Question 2.  23 studies</a:t>
            </a:r>
          </a:p>
          <a:p>
            <a:pPr lvl="1"/>
            <a:r>
              <a:rPr lang="en-US" b="1" dirty="0" smtClean="0"/>
              <a:t>Question 3.  14 studies</a:t>
            </a:r>
          </a:p>
          <a:p>
            <a:pPr lvl="1"/>
            <a:r>
              <a:rPr lang="en-US" b="1" dirty="0" smtClean="0"/>
              <a:t>Question 4.  25 studies</a:t>
            </a:r>
          </a:p>
          <a:p>
            <a:pPr lvl="1"/>
            <a:r>
              <a:rPr lang="en-US" b="1" dirty="0" smtClean="0"/>
              <a:t>Question 5.  40 studies</a:t>
            </a:r>
          </a:p>
          <a:p>
            <a:r>
              <a:rPr lang="en-US" b="1" dirty="0" smtClean="0"/>
              <a:t>20 </a:t>
            </a:r>
            <a:r>
              <a:rPr lang="en-US" b="1" dirty="0" smtClean="0"/>
              <a:t>additional studies </a:t>
            </a:r>
            <a:r>
              <a:rPr lang="en-US" b="1" dirty="0" smtClean="0"/>
              <a:t>excluded because superseded</a:t>
            </a:r>
          </a:p>
          <a:p>
            <a:endParaRPr lang="en-US" dirty="0"/>
          </a:p>
        </p:txBody>
      </p:sp>
    </p:spTree>
    <p:extLst>
      <p:ext uri="{BB962C8B-B14F-4D97-AF65-F5344CB8AC3E}">
        <p14:creationId xmlns:p14="http://schemas.microsoft.com/office/powerpoint/2010/main" val="42363699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457200" y="1295400"/>
            <a:ext cx="8229600" cy="2667000"/>
          </a:xfrm>
        </p:spPr>
        <p:txBody>
          <a:bodyPr/>
          <a:lstStyle/>
          <a:p>
            <a:pPr marL="0" indent="0">
              <a:buNone/>
            </a:pPr>
            <a:r>
              <a:rPr lang="en-US" b="1" cap="all" dirty="0"/>
              <a:t>Question 1. </a:t>
            </a:r>
            <a:endParaRPr lang="en-US" b="1" cap="all" dirty="0" smtClean="0"/>
          </a:p>
          <a:p>
            <a:pPr marL="0" indent="0">
              <a:buNone/>
            </a:pPr>
            <a:r>
              <a:rPr lang="en-US" b="1" cap="all" dirty="0"/>
              <a:t>	</a:t>
            </a:r>
            <a:r>
              <a:rPr lang="en-US" dirty="0" smtClean="0"/>
              <a:t>How are individual behaviors (</a:t>
            </a:r>
            <a:r>
              <a:rPr lang="en-US" dirty="0" err="1" smtClean="0"/>
              <a:t>subcanopy</a:t>
            </a:r>
            <a:r>
              <a:rPr lang="en-US" dirty="0" smtClean="0"/>
              <a:t> flight, circling, landing, vocalizations) of marbled </a:t>
            </a:r>
            <a:r>
              <a:rPr lang="en-US" dirty="0" err="1" smtClean="0"/>
              <a:t>murrelets</a:t>
            </a:r>
            <a:r>
              <a:rPr lang="en-US" dirty="0" smtClean="0"/>
              <a:t> indicative of nesting in the forest stand where those behaviors occur?</a:t>
            </a:r>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387" t="18906" r="43398"/>
          <a:stretch/>
        </p:blipFill>
        <p:spPr>
          <a:xfrm>
            <a:off x="6705600" y="3648977"/>
            <a:ext cx="2438400" cy="3209023"/>
          </a:xfrm>
          <a:prstGeom prst="rect">
            <a:avLst/>
          </a:prstGeom>
        </p:spPr>
      </p:pic>
    </p:spTree>
    <p:extLst>
      <p:ext uri="{BB962C8B-B14F-4D97-AF65-F5344CB8AC3E}">
        <p14:creationId xmlns:p14="http://schemas.microsoft.com/office/powerpoint/2010/main" val="1642045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Studies</a:t>
            </a:r>
          </a:p>
          <a:p>
            <a:r>
              <a:rPr lang="en-US" dirty="0"/>
              <a:t>16 studies with primary data or analyses</a:t>
            </a:r>
            <a:r>
              <a:rPr lang="en-US" dirty="0" smtClean="0"/>
              <a:t>.</a:t>
            </a:r>
          </a:p>
          <a:p>
            <a:pPr lvl="1"/>
            <a:r>
              <a:rPr lang="en-US" dirty="0"/>
              <a:t>15 studies at known nest locations</a:t>
            </a:r>
          </a:p>
          <a:p>
            <a:pPr lvl="1"/>
            <a:r>
              <a:rPr lang="en-US" dirty="0"/>
              <a:t>1 study at sites lacking potential nest habitat</a:t>
            </a:r>
          </a:p>
          <a:p>
            <a:pPr lvl="1"/>
            <a:r>
              <a:rPr lang="en-US" dirty="0"/>
              <a:t>0 studies at sites with potential habitat  </a:t>
            </a:r>
            <a:r>
              <a:rPr lang="en-US" u="sng" dirty="0"/>
              <a:t>and </a:t>
            </a:r>
            <a:r>
              <a:rPr lang="en-US" dirty="0"/>
              <a:t>confirmed absence of </a:t>
            </a:r>
            <a:r>
              <a:rPr lang="en-US" dirty="0" smtClean="0"/>
              <a:t>nests</a:t>
            </a:r>
          </a:p>
          <a:p>
            <a:r>
              <a:rPr lang="en-US" dirty="0" smtClean="0"/>
              <a:t>Mean study evaluation score:</a:t>
            </a:r>
            <a:endParaRPr lang="en-US" dirty="0"/>
          </a:p>
          <a:p>
            <a:pPr lvl="1"/>
            <a:r>
              <a:rPr lang="en-US" dirty="0" smtClean="0"/>
              <a:t>17.9/39 (46%)</a:t>
            </a:r>
          </a:p>
          <a:p>
            <a:pPr lvl="1"/>
            <a:r>
              <a:rPr lang="en-US" dirty="0" smtClean="0"/>
              <a:t>Descriptive studies, small sample sizes</a:t>
            </a:r>
          </a:p>
        </p:txBody>
      </p:sp>
    </p:spTree>
    <p:extLst>
      <p:ext uri="{BB962C8B-B14F-4D97-AF65-F5344CB8AC3E}">
        <p14:creationId xmlns:p14="http://schemas.microsoft.com/office/powerpoint/2010/main" val="28824967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a:xfrm>
            <a:off x="457200" y="1600201"/>
            <a:ext cx="8229600" cy="3962399"/>
          </a:xfrm>
        </p:spPr>
        <p:txBody>
          <a:bodyPr numCol="2">
            <a:noAutofit/>
          </a:bodyPr>
          <a:lstStyle/>
          <a:p>
            <a:pPr marL="0" indent="0">
              <a:buNone/>
            </a:pPr>
            <a:r>
              <a:rPr lang="en-US" sz="3000" dirty="0" err="1"/>
              <a:t>Dechesne</a:t>
            </a:r>
            <a:r>
              <a:rPr lang="en-US" sz="3000" dirty="0"/>
              <a:t> </a:t>
            </a:r>
            <a:r>
              <a:rPr lang="en-US" sz="3000" dirty="0" smtClean="0"/>
              <a:t>&amp; </a:t>
            </a:r>
            <a:r>
              <a:rPr lang="en-US" sz="3000" dirty="0"/>
              <a:t>Smith 1997</a:t>
            </a:r>
          </a:p>
          <a:p>
            <a:pPr marL="0" indent="0">
              <a:buNone/>
            </a:pPr>
            <a:r>
              <a:rPr lang="en-US" sz="3000" dirty="0"/>
              <a:t>Hamer </a:t>
            </a:r>
            <a:r>
              <a:rPr lang="en-US" sz="3000" dirty="0" smtClean="0"/>
              <a:t>&amp; </a:t>
            </a:r>
            <a:r>
              <a:rPr lang="en-US" sz="3000" dirty="0"/>
              <a:t>Cummins 1990</a:t>
            </a:r>
          </a:p>
          <a:p>
            <a:pPr marL="0" indent="0">
              <a:buNone/>
            </a:pPr>
            <a:r>
              <a:rPr lang="en-US" sz="3000" dirty="0"/>
              <a:t>Jones 2001</a:t>
            </a:r>
          </a:p>
          <a:p>
            <a:pPr marL="0" indent="0">
              <a:buNone/>
            </a:pPr>
            <a:r>
              <a:rPr lang="en-US" sz="3000" dirty="0" err="1"/>
              <a:t>Lougheed</a:t>
            </a:r>
            <a:r>
              <a:rPr lang="en-US" sz="3000" dirty="0"/>
              <a:t> et al. 1998</a:t>
            </a:r>
          </a:p>
          <a:p>
            <a:pPr marL="0" indent="0">
              <a:buNone/>
            </a:pPr>
            <a:r>
              <a:rPr lang="en-US" sz="3000" dirty="0"/>
              <a:t>Manley </a:t>
            </a:r>
            <a:r>
              <a:rPr lang="en-US" sz="3000" dirty="0" smtClean="0"/>
              <a:t>&amp; </a:t>
            </a:r>
            <a:r>
              <a:rPr lang="en-US" sz="3000" dirty="0" err="1"/>
              <a:t>Kelson</a:t>
            </a:r>
            <a:r>
              <a:rPr lang="en-US" sz="3000" dirty="0"/>
              <a:t> 1995</a:t>
            </a:r>
          </a:p>
          <a:p>
            <a:pPr marL="0" indent="0">
              <a:buNone/>
            </a:pPr>
            <a:r>
              <a:rPr lang="en-US" sz="3000" dirty="0"/>
              <a:t>Manley 1999</a:t>
            </a:r>
          </a:p>
          <a:p>
            <a:pPr marL="0" indent="0">
              <a:buNone/>
            </a:pPr>
            <a:r>
              <a:rPr lang="en-US" sz="3000" dirty="0" err="1"/>
              <a:t>Naslund</a:t>
            </a:r>
            <a:r>
              <a:rPr lang="en-US" sz="3000" dirty="0"/>
              <a:t> 1993</a:t>
            </a:r>
          </a:p>
          <a:p>
            <a:pPr marL="0" indent="0">
              <a:buNone/>
            </a:pPr>
            <a:r>
              <a:rPr lang="en-US" sz="3000" dirty="0"/>
              <a:t>Nelson </a:t>
            </a:r>
            <a:r>
              <a:rPr lang="en-US" sz="3000" dirty="0" smtClean="0"/>
              <a:t>&amp; </a:t>
            </a:r>
            <a:r>
              <a:rPr lang="en-US" sz="3000" dirty="0"/>
              <a:t>Hardin </a:t>
            </a:r>
            <a:r>
              <a:rPr lang="en-US" sz="3000" dirty="0" smtClean="0"/>
              <a:t>1993</a:t>
            </a:r>
          </a:p>
          <a:p>
            <a:pPr marL="236538" indent="0">
              <a:buNone/>
            </a:pPr>
            <a:r>
              <a:rPr lang="en-US" sz="3000" dirty="0" smtClean="0"/>
              <a:t>Nelson &amp; </a:t>
            </a:r>
            <a:r>
              <a:rPr lang="en-US" sz="3000" dirty="0"/>
              <a:t>Peck </a:t>
            </a:r>
            <a:r>
              <a:rPr lang="en-US" sz="3000" dirty="0" smtClean="0"/>
              <a:t>1995</a:t>
            </a:r>
          </a:p>
          <a:p>
            <a:pPr marL="236538" indent="0">
              <a:buNone/>
            </a:pPr>
            <a:r>
              <a:rPr lang="en-US" sz="3000" dirty="0" smtClean="0"/>
              <a:t>Nelson &amp; Wilson 2002</a:t>
            </a:r>
          </a:p>
          <a:p>
            <a:pPr marL="236538" indent="0">
              <a:buNone/>
            </a:pPr>
            <a:r>
              <a:rPr lang="en-US" sz="3000" dirty="0" smtClean="0"/>
              <a:t>Nelson </a:t>
            </a:r>
            <a:r>
              <a:rPr lang="en-US" sz="3000" dirty="0"/>
              <a:t>et al. 1994</a:t>
            </a:r>
          </a:p>
          <a:p>
            <a:pPr marL="236538" indent="0">
              <a:buNone/>
            </a:pPr>
            <a:r>
              <a:rPr lang="en-US" sz="3000" dirty="0"/>
              <a:t>Singer et al. 1991</a:t>
            </a:r>
          </a:p>
          <a:p>
            <a:pPr marL="236538" indent="0">
              <a:buNone/>
            </a:pPr>
            <a:r>
              <a:rPr lang="en-US" sz="3000" dirty="0"/>
              <a:t>Singer et al. 1995</a:t>
            </a:r>
          </a:p>
          <a:p>
            <a:pPr marL="236538" indent="0">
              <a:buNone/>
            </a:pPr>
            <a:r>
              <a:rPr lang="en-US" sz="3000" dirty="0" err="1"/>
              <a:t>Suddjian</a:t>
            </a:r>
            <a:r>
              <a:rPr lang="en-US" sz="3000" dirty="0"/>
              <a:t> 2003</a:t>
            </a:r>
          </a:p>
          <a:p>
            <a:pPr marL="236538" indent="0">
              <a:buNone/>
            </a:pPr>
            <a:r>
              <a:rPr lang="en-US" sz="3000" dirty="0" err="1"/>
              <a:t>Varoujean</a:t>
            </a:r>
            <a:r>
              <a:rPr lang="en-US" sz="3000" dirty="0"/>
              <a:t> et al. 1989</a:t>
            </a:r>
          </a:p>
          <a:p>
            <a:pPr marL="236538" indent="0">
              <a:buNone/>
            </a:pPr>
            <a:r>
              <a:rPr lang="en-US" sz="3000" dirty="0"/>
              <a:t>Witt </a:t>
            </a:r>
            <a:r>
              <a:rPr lang="en-US" sz="3000" dirty="0" smtClean="0"/>
              <a:t>1998</a:t>
            </a:r>
            <a:endParaRPr lang="en-US" sz="3000" dirty="0"/>
          </a:p>
        </p:txBody>
      </p:sp>
    </p:spTree>
    <p:extLst>
      <p:ext uri="{BB962C8B-B14F-4D97-AF65-F5344CB8AC3E}">
        <p14:creationId xmlns:p14="http://schemas.microsoft.com/office/powerpoint/2010/main" val="2202841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sp>
        <p:nvSpPr>
          <p:cNvPr id="3" name="Content Placeholder 2"/>
          <p:cNvSpPr>
            <a:spLocks noGrp="1"/>
          </p:cNvSpPr>
          <p:nvPr>
            <p:ph idx="1"/>
          </p:nvPr>
        </p:nvSpPr>
        <p:spPr/>
        <p:txBody>
          <a:bodyPr>
            <a:normAutofit/>
          </a:bodyPr>
          <a:lstStyle/>
          <a:p>
            <a:r>
              <a:rPr lang="en-US" dirty="0" smtClean="0"/>
              <a:t>November 2013 -- State </a:t>
            </a:r>
            <a:r>
              <a:rPr lang="en-US" dirty="0" smtClean="0"/>
              <a:t>Forests Division </a:t>
            </a:r>
            <a:r>
              <a:rPr lang="en-US" dirty="0" smtClean="0"/>
              <a:t>RFP</a:t>
            </a:r>
            <a:endParaRPr lang="en-US" dirty="0" smtClean="0"/>
          </a:p>
          <a:p>
            <a:pPr marL="0" indent="0">
              <a:buNone/>
            </a:pPr>
            <a:r>
              <a:rPr lang="en-US" dirty="0" smtClean="0"/>
              <a:t>	“</a:t>
            </a:r>
            <a:r>
              <a:rPr lang="en-US" dirty="0" smtClean="0"/>
              <a:t>to employ methods similar to those used in ‘Systematic Evidence Reviews’, also known as Systematic Review (SR), to assess the amount, strength, and relevance of the science related to several central elements of the PSG protocol and to several other marbled murrelet related hypotheses.”</a:t>
            </a:r>
            <a:endParaRPr lang="en-US" dirty="0"/>
          </a:p>
        </p:txBody>
      </p:sp>
    </p:spTree>
    <p:extLst>
      <p:ext uri="{BB962C8B-B14F-4D97-AF65-F5344CB8AC3E}">
        <p14:creationId xmlns:p14="http://schemas.microsoft.com/office/powerpoint/2010/main" val="25512234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4459" y="1646237"/>
            <a:ext cx="565508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txBox="1">
            <a:spLocks/>
          </p:cNvSpPr>
          <p:nvPr/>
        </p:nvSpPr>
        <p:spPr>
          <a:xfrm>
            <a:off x="457200" y="1143000"/>
            <a:ext cx="4114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mtClean="0"/>
              <a:t>Study Evaluation Scores</a:t>
            </a:r>
            <a:endParaRPr lang="en-US" dirty="0"/>
          </a:p>
        </p:txBody>
      </p:sp>
    </p:spTree>
    <p:extLst>
      <p:ext uri="{BB962C8B-B14F-4D97-AF65-F5344CB8AC3E}">
        <p14:creationId xmlns:p14="http://schemas.microsoft.com/office/powerpoint/2010/main" val="16343856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lstStyle/>
          <a:p>
            <a:pPr marL="0" indent="0">
              <a:buNone/>
            </a:pPr>
            <a:r>
              <a:rPr lang="en-US" b="1" dirty="0" smtClean="0"/>
              <a:t>Conclusions</a:t>
            </a:r>
          </a:p>
          <a:p>
            <a:r>
              <a:rPr lang="en-US" dirty="0" err="1" smtClean="0"/>
              <a:t>Subcanopy</a:t>
            </a:r>
            <a:r>
              <a:rPr lang="en-US" dirty="0" smtClean="0"/>
              <a:t> </a:t>
            </a:r>
            <a:r>
              <a:rPr lang="en-US" dirty="0"/>
              <a:t>flights, landings, stationary </a:t>
            </a:r>
            <a:r>
              <a:rPr lang="en-US" dirty="0" smtClean="0"/>
              <a:t>vocalizations, and </a:t>
            </a:r>
            <a:r>
              <a:rPr lang="en-US" dirty="0"/>
              <a:t>circling regularly occur in the vicinity of </a:t>
            </a:r>
            <a:r>
              <a:rPr lang="en-US" dirty="0" smtClean="0"/>
              <a:t>known Marbled </a:t>
            </a:r>
            <a:r>
              <a:rPr lang="en-US" dirty="0"/>
              <a:t>Murrelet nest </a:t>
            </a:r>
            <a:r>
              <a:rPr lang="en-US" dirty="0" smtClean="0"/>
              <a:t>sites.</a:t>
            </a:r>
          </a:p>
          <a:p>
            <a:r>
              <a:rPr lang="en-US" dirty="0" smtClean="0"/>
              <a:t>Most occur at active and inactive nest sites.</a:t>
            </a:r>
          </a:p>
          <a:p>
            <a:r>
              <a:rPr lang="en-US" dirty="0" smtClean="0"/>
              <a:t>No studies at </a:t>
            </a:r>
            <a:r>
              <a:rPr lang="en-US" dirty="0"/>
              <a:t>sites with potential habitat </a:t>
            </a:r>
            <a:r>
              <a:rPr lang="en-US" u="sng" dirty="0" smtClean="0"/>
              <a:t>and </a:t>
            </a:r>
            <a:r>
              <a:rPr lang="en-US" dirty="0"/>
              <a:t>confirmed absence of </a:t>
            </a:r>
            <a:r>
              <a:rPr lang="en-US" dirty="0" smtClean="0"/>
              <a:t>nests.</a:t>
            </a:r>
            <a:endParaRPr lang="en-US" dirty="0"/>
          </a:p>
        </p:txBody>
      </p:sp>
    </p:spTree>
    <p:extLst>
      <p:ext uri="{BB962C8B-B14F-4D97-AF65-F5344CB8AC3E}">
        <p14:creationId xmlns:p14="http://schemas.microsoft.com/office/powerpoint/2010/main" val="37944282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Data gaps</a:t>
            </a:r>
          </a:p>
          <a:p>
            <a:r>
              <a:rPr lang="en-US" dirty="0" smtClean="0"/>
              <a:t>Information on behaviors at non-nesting sites, especially those with </a:t>
            </a:r>
            <a:r>
              <a:rPr lang="en-US" dirty="0"/>
              <a:t>potential </a:t>
            </a:r>
            <a:r>
              <a:rPr lang="en-US" dirty="0" smtClean="0"/>
              <a:t>habitat.</a:t>
            </a:r>
          </a:p>
          <a:p>
            <a:r>
              <a:rPr lang="en-US" dirty="0" smtClean="0"/>
              <a:t>Information on distance from nests at which behaviors occur.</a:t>
            </a:r>
          </a:p>
          <a:p>
            <a:r>
              <a:rPr lang="en-US" dirty="0" smtClean="0"/>
              <a:t>Frequency </a:t>
            </a:r>
            <a:r>
              <a:rPr lang="en-US" dirty="0"/>
              <a:t>of occurrence of occupied behaviors at known nest sites and their associations with past, current, and future nesting activity at the </a:t>
            </a:r>
            <a:r>
              <a:rPr lang="en-US" dirty="0" smtClean="0"/>
              <a:t>site.</a:t>
            </a:r>
            <a:endParaRPr lang="en-US" dirty="0"/>
          </a:p>
        </p:txBody>
      </p:sp>
    </p:spTree>
    <p:extLst>
      <p:ext uri="{BB962C8B-B14F-4D97-AF65-F5344CB8AC3E}">
        <p14:creationId xmlns:p14="http://schemas.microsoft.com/office/powerpoint/2010/main" val="42093435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457200" y="1295400"/>
            <a:ext cx="8229600" cy="3733800"/>
          </a:xfrm>
        </p:spPr>
        <p:txBody>
          <a:bodyPr/>
          <a:lstStyle/>
          <a:p>
            <a:pPr marL="0" indent="0">
              <a:buNone/>
            </a:pPr>
            <a:r>
              <a:rPr lang="en-US" b="1" cap="all" dirty="0"/>
              <a:t>Question </a:t>
            </a:r>
            <a:r>
              <a:rPr lang="en-US" b="1" cap="all" dirty="0" smtClean="0"/>
              <a:t>2. </a:t>
            </a:r>
          </a:p>
          <a:p>
            <a:pPr marL="0" indent="0">
              <a:buNone/>
            </a:pPr>
            <a:r>
              <a:rPr lang="en-US" b="1" cap="all" dirty="0"/>
              <a:t>	</a:t>
            </a:r>
            <a:r>
              <a:rPr lang="en-US" dirty="0"/>
              <a:t>To what extent do Marbled Murrelets exhibit </a:t>
            </a:r>
            <a:r>
              <a:rPr lang="en-US" dirty="0" smtClean="0"/>
              <a:t>nest-site </a:t>
            </a:r>
            <a:r>
              <a:rPr lang="en-US" dirty="0"/>
              <a:t>fidelity at various spatial scales (i.e., at the scale of a watershed, forest stand, tree, branch, and platform), and how does the spatial extent of continuous potential habitat affect nest-site fidelity</a:t>
            </a:r>
            <a:r>
              <a:rPr lang="en-US" dirty="0" smtClean="0"/>
              <a:t>?</a:t>
            </a:r>
            <a:endParaRPr lang="en-US" b="1" dirty="0" smtClean="0"/>
          </a:p>
          <a:p>
            <a:endParaRPr lang="en-US" dirty="0"/>
          </a:p>
        </p:txBody>
      </p:sp>
      <p:pic>
        <p:nvPicPr>
          <p:cNvPr id="13314" name="Picture 2" descr="http://www.allthesea.com/img/murrel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5879" y="4343401"/>
            <a:ext cx="3158121" cy="25121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19600" y="6578544"/>
            <a:ext cx="1566279" cy="276999"/>
          </a:xfrm>
          <a:prstGeom prst="rect">
            <a:avLst/>
          </a:prstGeom>
        </p:spPr>
        <p:txBody>
          <a:bodyPr wrap="square">
            <a:spAutoFit/>
          </a:bodyPr>
          <a:lstStyle/>
          <a:p>
            <a:r>
              <a:rPr lang="en-US" sz="1200" b="1" dirty="0" smtClean="0"/>
              <a:t>Photo by M. Hobson</a:t>
            </a:r>
            <a:endParaRPr lang="en-US" sz="1200" b="1" dirty="0"/>
          </a:p>
        </p:txBody>
      </p:sp>
    </p:spTree>
    <p:extLst>
      <p:ext uri="{BB962C8B-B14F-4D97-AF65-F5344CB8AC3E}">
        <p14:creationId xmlns:p14="http://schemas.microsoft.com/office/powerpoint/2010/main" val="834445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Studies</a:t>
            </a:r>
          </a:p>
          <a:p>
            <a:r>
              <a:rPr lang="en-US" dirty="0" smtClean="0"/>
              <a:t>23 </a:t>
            </a:r>
            <a:r>
              <a:rPr lang="en-US" dirty="0"/>
              <a:t>studies with primary data or analyses</a:t>
            </a:r>
            <a:r>
              <a:rPr lang="en-US" dirty="0" smtClean="0"/>
              <a:t>.</a:t>
            </a:r>
          </a:p>
          <a:p>
            <a:r>
              <a:rPr lang="en-US" dirty="0" smtClean="0"/>
              <a:t>Mean study evaluation score:</a:t>
            </a:r>
            <a:endParaRPr lang="en-US" dirty="0"/>
          </a:p>
          <a:p>
            <a:pPr lvl="1"/>
            <a:r>
              <a:rPr lang="en-US" dirty="0" smtClean="0"/>
              <a:t>16.6/42 (40%)</a:t>
            </a:r>
          </a:p>
          <a:p>
            <a:pPr lvl="1"/>
            <a:r>
              <a:rPr lang="en-US" dirty="0" smtClean="0"/>
              <a:t>Descriptive or anecdotal studies, small sample sizes</a:t>
            </a:r>
          </a:p>
        </p:txBody>
      </p:sp>
    </p:spTree>
    <p:extLst>
      <p:ext uri="{BB962C8B-B14F-4D97-AF65-F5344CB8AC3E}">
        <p14:creationId xmlns:p14="http://schemas.microsoft.com/office/powerpoint/2010/main" val="3395184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a:xfrm>
            <a:off x="457200" y="1219200"/>
            <a:ext cx="8229600" cy="4114800"/>
          </a:xfrm>
        </p:spPr>
        <p:txBody>
          <a:bodyPr numCol="2">
            <a:noAutofit/>
          </a:bodyPr>
          <a:lstStyle/>
          <a:p>
            <a:pPr marL="0" indent="0">
              <a:buNone/>
            </a:pPr>
            <a:r>
              <a:rPr lang="da-DK" sz="2400" dirty="0"/>
              <a:t>Barbaree et al. 2014</a:t>
            </a:r>
          </a:p>
          <a:p>
            <a:pPr marL="0" indent="0">
              <a:buNone/>
            </a:pPr>
            <a:r>
              <a:rPr lang="da-DK" sz="2400" dirty="0"/>
              <a:t>Bloxton &amp; Raphael 2009</a:t>
            </a:r>
          </a:p>
          <a:p>
            <a:pPr marL="0" indent="0">
              <a:buNone/>
            </a:pPr>
            <a:r>
              <a:rPr lang="da-DK" sz="2400" dirty="0"/>
              <a:t>Burger 1994</a:t>
            </a:r>
          </a:p>
          <a:p>
            <a:pPr marL="0" indent="0">
              <a:buNone/>
            </a:pPr>
            <a:r>
              <a:rPr lang="da-DK" sz="2400" dirty="0"/>
              <a:t>Burger et al. 2000</a:t>
            </a:r>
          </a:p>
          <a:p>
            <a:pPr marL="0" indent="0">
              <a:buNone/>
            </a:pPr>
            <a:r>
              <a:rPr lang="da-DK" sz="2400" dirty="0"/>
              <a:t>Burger et al. 2009</a:t>
            </a:r>
          </a:p>
          <a:p>
            <a:pPr marL="0" indent="0">
              <a:buNone/>
            </a:pPr>
            <a:r>
              <a:rPr lang="da-DK" sz="2400" dirty="0"/>
              <a:t>Conroy et al. 2002</a:t>
            </a:r>
          </a:p>
          <a:p>
            <a:pPr marL="0" indent="0">
              <a:buNone/>
            </a:pPr>
            <a:r>
              <a:rPr lang="da-DK" sz="2400" dirty="0"/>
              <a:t>Divoky &amp; Horton 1995</a:t>
            </a:r>
          </a:p>
          <a:p>
            <a:pPr marL="0" indent="0">
              <a:buNone/>
            </a:pPr>
            <a:r>
              <a:rPr lang="da-DK" sz="2400" dirty="0"/>
              <a:t>Drever et al. 1998</a:t>
            </a:r>
          </a:p>
          <a:p>
            <a:pPr marL="0" indent="0">
              <a:buNone/>
            </a:pPr>
            <a:r>
              <a:rPr lang="da-DK" sz="2400" dirty="0"/>
              <a:t>Golightly &amp; Schneider 2011</a:t>
            </a:r>
          </a:p>
          <a:p>
            <a:pPr marL="0" indent="0">
              <a:buNone/>
            </a:pPr>
            <a:r>
              <a:rPr lang="da-DK" sz="2400" dirty="0"/>
              <a:t>Hébert &amp; Golightly 2006</a:t>
            </a:r>
          </a:p>
          <a:p>
            <a:pPr marL="0" indent="0">
              <a:buNone/>
            </a:pPr>
            <a:r>
              <a:rPr lang="da-DK" sz="2400" dirty="0"/>
              <a:t>Hébert et al. 2003</a:t>
            </a:r>
          </a:p>
          <a:p>
            <a:pPr marL="0" indent="0">
              <a:buNone/>
            </a:pPr>
            <a:r>
              <a:rPr lang="da-DK" sz="2400" dirty="0"/>
              <a:t>Hirsch et al. 1981</a:t>
            </a:r>
          </a:p>
          <a:p>
            <a:pPr marL="236538" indent="0">
              <a:buNone/>
            </a:pPr>
            <a:r>
              <a:rPr lang="da-DK" sz="2400" dirty="0"/>
              <a:t>Jones 2001</a:t>
            </a:r>
          </a:p>
          <a:p>
            <a:pPr marL="236538" indent="0">
              <a:buNone/>
            </a:pPr>
            <a:r>
              <a:rPr lang="da-DK" sz="2400" dirty="0"/>
              <a:t>Lougheed et al. 1998</a:t>
            </a:r>
          </a:p>
          <a:p>
            <a:pPr marL="236538" indent="0">
              <a:buNone/>
            </a:pPr>
            <a:r>
              <a:rPr lang="da-DK" sz="2400" dirty="0"/>
              <a:t>Manley 1999</a:t>
            </a:r>
          </a:p>
          <a:p>
            <a:pPr marL="236538" indent="0">
              <a:buNone/>
            </a:pPr>
            <a:r>
              <a:rPr lang="da-DK" sz="2400" dirty="0"/>
              <a:t>Manley 2003</a:t>
            </a:r>
          </a:p>
          <a:p>
            <a:pPr marL="236538" indent="0">
              <a:buNone/>
            </a:pPr>
            <a:r>
              <a:rPr lang="da-DK" sz="2400" dirty="0"/>
              <a:t>Meekins &amp; Hamer 1999</a:t>
            </a:r>
          </a:p>
          <a:p>
            <a:pPr marL="236538" indent="0">
              <a:buNone/>
            </a:pPr>
            <a:r>
              <a:rPr lang="da-DK" sz="2400" dirty="0"/>
              <a:t>Naslund et al. 1995</a:t>
            </a:r>
          </a:p>
          <a:p>
            <a:pPr marL="236538" indent="0">
              <a:buNone/>
            </a:pPr>
            <a:r>
              <a:rPr lang="da-DK" sz="2400" dirty="0"/>
              <a:t>Nelson &amp; Peck 1995</a:t>
            </a:r>
          </a:p>
          <a:p>
            <a:pPr marL="236538" indent="0">
              <a:buNone/>
            </a:pPr>
            <a:r>
              <a:rPr lang="da-DK" sz="2400" dirty="0"/>
              <a:t>Nelson &amp; Wilson 2002</a:t>
            </a:r>
          </a:p>
          <a:p>
            <a:pPr marL="236538" indent="0">
              <a:buNone/>
            </a:pPr>
            <a:r>
              <a:rPr lang="da-DK" sz="2400" dirty="0"/>
              <a:t>Ryder et al. 2012</a:t>
            </a:r>
          </a:p>
          <a:p>
            <a:pPr marL="236538" indent="0">
              <a:buNone/>
            </a:pPr>
            <a:r>
              <a:rPr lang="da-DK" sz="2400" dirty="0"/>
              <a:t>Singer et al. 1995</a:t>
            </a:r>
          </a:p>
          <a:p>
            <a:pPr marL="236538" indent="0">
              <a:buNone/>
            </a:pPr>
            <a:r>
              <a:rPr lang="da-DK" sz="2400" dirty="0"/>
              <a:t>Spickler &amp; Sillett 1998</a:t>
            </a:r>
          </a:p>
        </p:txBody>
      </p:sp>
    </p:spTree>
    <p:extLst>
      <p:ext uri="{BB962C8B-B14F-4D97-AF65-F5344CB8AC3E}">
        <p14:creationId xmlns:p14="http://schemas.microsoft.com/office/powerpoint/2010/main" val="321190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252598334"/>
              </p:ext>
            </p:extLst>
          </p:nvPr>
        </p:nvGraphicFramePr>
        <p:xfrm>
          <a:off x="1828800" y="1666875"/>
          <a:ext cx="5667375" cy="4505325"/>
        </p:xfrm>
        <a:graphic>
          <a:graphicData uri="http://schemas.openxmlformats.org/presentationml/2006/ole">
            <mc:AlternateContent xmlns:mc="http://schemas.openxmlformats.org/markup-compatibility/2006">
              <mc:Choice xmlns:v="urn:schemas-microsoft-com:vml" Requires="v">
                <p:oleObj spid="_x0000_s3084" name="Acrobat Document" r:id="rId3" imgW="7552440" imgH="6006960" progId="AcroExch.Document.11">
                  <p:embed/>
                </p:oleObj>
              </mc:Choice>
              <mc:Fallback>
                <p:oleObj name="Acrobat Document" r:id="rId3" imgW="7552440" imgH="600696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666875"/>
                        <a:ext cx="5667375" cy="450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3"/>
          <p:cNvSpPr>
            <a:spLocks noGrp="1"/>
          </p:cNvSpPr>
          <p:nvPr>
            <p:ph idx="1"/>
          </p:nvPr>
        </p:nvSpPr>
        <p:spPr>
          <a:xfrm>
            <a:off x="457200" y="1143000"/>
            <a:ext cx="4114800" cy="609600"/>
          </a:xfrm>
        </p:spPr>
        <p:txBody>
          <a:bodyPr/>
          <a:lstStyle/>
          <a:p>
            <a:pPr marL="0" indent="0">
              <a:buNone/>
            </a:pPr>
            <a:r>
              <a:rPr lang="en-US" dirty="0" smtClean="0"/>
              <a:t>Study Evaluation Scores</a:t>
            </a:r>
            <a:endParaRPr lang="en-US" dirty="0"/>
          </a:p>
        </p:txBody>
      </p:sp>
    </p:spTree>
    <p:extLst>
      <p:ext uri="{BB962C8B-B14F-4D97-AF65-F5344CB8AC3E}">
        <p14:creationId xmlns:p14="http://schemas.microsoft.com/office/powerpoint/2010/main" val="2745482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b="1" dirty="0" smtClean="0"/>
              <a:t>Conclusions</a:t>
            </a:r>
          </a:p>
          <a:p>
            <a:r>
              <a:rPr lang="en-US" dirty="0" smtClean="0"/>
              <a:t>Marbled </a:t>
            </a:r>
            <a:r>
              <a:rPr lang="en-US" dirty="0" err="1"/>
              <a:t>murrelets</a:t>
            </a:r>
            <a:r>
              <a:rPr lang="en-US" dirty="0"/>
              <a:t> frequently </a:t>
            </a:r>
            <a:r>
              <a:rPr lang="en-US" dirty="0" smtClean="0"/>
              <a:t>re-occupy nesting sites (at a variety of scales) previously used by </a:t>
            </a:r>
            <a:r>
              <a:rPr lang="en-US" dirty="0"/>
              <a:t>the same </a:t>
            </a:r>
            <a:r>
              <a:rPr lang="en-US" dirty="0" smtClean="0"/>
              <a:t>and/or </a:t>
            </a:r>
            <a:r>
              <a:rPr lang="en-US" dirty="0"/>
              <a:t>other birds</a:t>
            </a:r>
            <a:r>
              <a:rPr lang="en-US" dirty="0" smtClean="0"/>
              <a:t>.</a:t>
            </a:r>
          </a:p>
          <a:p>
            <a:r>
              <a:rPr lang="en-US" dirty="0" smtClean="0"/>
              <a:t>Fidelity </a:t>
            </a:r>
            <a:r>
              <a:rPr lang="en-US" dirty="0"/>
              <a:t>at the scale of the tree and branch may be lower in areas with more continuous habitat, </a:t>
            </a:r>
            <a:r>
              <a:rPr lang="en-US" dirty="0" smtClean="0"/>
              <a:t>but </a:t>
            </a:r>
            <a:r>
              <a:rPr lang="en-US" dirty="0"/>
              <a:t>data </a:t>
            </a:r>
            <a:r>
              <a:rPr lang="en-US" dirty="0" smtClean="0"/>
              <a:t>too </a:t>
            </a:r>
            <a:r>
              <a:rPr lang="en-US" dirty="0"/>
              <a:t>limited to identify the spatial extent of fidelity for individual birds within contiguous habitat at larger spatial scales</a:t>
            </a:r>
            <a:r>
              <a:rPr lang="en-US" dirty="0" smtClean="0"/>
              <a:t>.</a:t>
            </a:r>
            <a:endParaRPr lang="en-US" dirty="0" smtClean="0"/>
          </a:p>
        </p:txBody>
      </p:sp>
    </p:spTree>
    <p:extLst>
      <p:ext uri="{BB962C8B-B14F-4D97-AF65-F5344CB8AC3E}">
        <p14:creationId xmlns:p14="http://schemas.microsoft.com/office/powerpoint/2010/main" val="3895789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Data gaps</a:t>
            </a:r>
          </a:p>
          <a:p>
            <a:r>
              <a:rPr lang="en-US" dirty="0"/>
              <a:t>R</a:t>
            </a:r>
            <a:r>
              <a:rPr lang="en-US" dirty="0" smtClean="0"/>
              <a:t>elationships </a:t>
            </a:r>
            <a:r>
              <a:rPr lang="en-US" dirty="0"/>
              <a:t>between breeding fidelity and the extent of </a:t>
            </a:r>
            <a:r>
              <a:rPr lang="en-US" dirty="0" smtClean="0"/>
              <a:t>continuous habitat (size of stands/patches).</a:t>
            </a:r>
          </a:p>
          <a:p>
            <a:r>
              <a:rPr lang="en-US" dirty="0" smtClean="0"/>
              <a:t>Information on marked individuals to determine individual fidelity and sex differences</a:t>
            </a:r>
            <a:r>
              <a:rPr lang="en-US" dirty="0" smtClean="0"/>
              <a:t>.</a:t>
            </a:r>
            <a:endParaRPr lang="en-US" dirty="0" smtClean="0"/>
          </a:p>
        </p:txBody>
      </p:sp>
    </p:spTree>
    <p:extLst>
      <p:ext uri="{BB962C8B-B14F-4D97-AF65-F5344CB8AC3E}">
        <p14:creationId xmlns:p14="http://schemas.microsoft.com/office/powerpoint/2010/main" val="17640347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457200" y="1295400"/>
            <a:ext cx="8229600" cy="2743200"/>
          </a:xfrm>
        </p:spPr>
        <p:txBody>
          <a:bodyPr/>
          <a:lstStyle/>
          <a:p>
            <a:pPr marL="0" indent="0">
              <a:buNone/>
            </a:pPr>
            <a:r>
              <a:rPr lang="en-US" b="1" cap="all" dirty="0"/>
              <a:t>Question </a:t>
            </a:r>
            <a:r>
              <a:rPr lang="en-US" b="1" cap="all" dirty="0" smtClean="0"/>
              <a:t>3. </a:t>
            </a:r>
          </a:p>
          <a:p>
            <a:pPr marL="0" indent="0">
              <a:buNone/>
            </a:pPr>
            <a:r>
              <a:rPr lang="en-US" b="1" cap="all" dirty="0"/>
              <a:t>	</a:t>
            </a:r>
            <a:r>
              <a:rPr lang="en-US" dirty="0"/>
              <a:t>How does the spatial extent of continuous potential habitat relate to the co-occurrence (i.e., nesting by multiple pairs) of </a:t>
            </a:r>
            <a:r>
              <a:rPr lang="en-US" dirty="0" err="1"/>
              <a:t>murrelets</a:t>
            </a:r>
            <a:r>
              <a:rPr lang="en-US" dirty="0"/>
              <a:t> in a forest stand and at other spatial scales</a:t>
            </a:r>
            <a:r>
              <a:rPr lang="en-US" dirty="0" smtClean="0"/>
              <a:t>?</a:t>
            </a:r>
            <a:endParaRPr lang="en-US" b="1" dirty="0" smtClean="0"/>
          </a:p>
          <a:p>
            <a:endParaRPr lang="en-US" dirty="0"/>
          </a:p>
        </p:txBody>
      </p:sp>
      <p:pic>
        <p:nvPicPr>
          <p:cNvPr id="12290" name="Picture 2" descr="File:Common Murre Colony (71721867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199" y="3929688"/>
            <a:ext cx="4911213" cy="2928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445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normAutofit fontScale="77500" lnSpcReduction="20000"/>
          </a:bodyPr>
          <a:lstStyle/>
          <a:p>
            <a:pPr marL="0" indent="0" hangingPunct="0">
              <a:buNone/>
            </a:pPr>
            <a:r>
              <a:rPr lang="en-US" dirty="0"/>
              <a:t>The Division expects to use the results of the Marbled Murrelet review in the following ways:</a:t>
            </a:r>
          </a:p>
          <a:p>
            <a:pPr marL="0" indent="0" hangingPunct="0">
              <a:buNone/>
            </a:pPr>
            <a:r>
              <a:rPr lang="en-US" dirty="0" smtClean="0"/>
              <a:t>	1.  to </a:t>
            </a:r>
            <a:r>
              <a:rPr lang="en-US" dirty="0"/>
              <a:t>inform the ongoing development </a:t>
            </a:r>
            <a:r>
              <a:rPr lang="en-US" dirty="0" smtClean="0"/>
              <a:t>of and </a:t>
            </a:r>
            <a:r>
              <a:rPr lang="en-US" dirty="0" smtClean="0"/>
              <a:t>			revisions </a:t>
            </a:r>
            <a:r>
              <a:rPr lang="en-US" dirty="0"/>
              <a:t>to murrelet survey protocols;</a:t>
            </a:r>
          </a:p>
          <a:p>
            <a:pPr marL="0" indent="0" hangingPunct="0">
              <a:buNone/>
            </a:pPr>
            <a:r>
              <a:rPr lang="en-US" dirty="0" smtClean="0"/>
              <a:t>	2.  to </a:t>
            </a:r>
            <a:r>
              <a:rPr lang="en-US" dirty="0"/>
              <a:t>inform longer term Division policies, plans </a:t>
            </a:r>
            <a:r>
              <a:rPr lang="en-US" dirty="0" smtClean="0"/>
              <a:t>			and </a:t>
            </a:r>
            <a:r>
              <a:rPr lang="en-US" dirty="0"/>
              <a:t>strategies for murrelet protection;</a:t>
            </a:r>
          </a:p>
          <a:p>
            <a:pPr marL="0" indent="0" hangingPunct="0">
              <a:buNone/>
            </a:pPr>
            <a:r>
              <a:rPr lang="en-US" dirty="0" smtClean="0"/>
              <a:t>	3.  to </a:t>
            </a:r>
            <a:r>
              <a:rPr lang="en-US" dirty="0"/>
              <a:t>develop and refine research and monitoring </a:t>
            </a:r>
            <a:r>
              <a:rPr lang="en-US" dirty="0" smtClean="0"/>
              <a:t>		questions</a:t>
            </a:r>
            <a:r>
              <a:rPr lang="en-US" dirty="0"/>
              <a:t>;</a:t>
            </a:r>
          </a:p>
          <a:p>
            <a:pPr marL="0" indent="0" hangingPunct="0">
              <a:buNone/>
            </a:pPr>
            <a:r>
              <a:rPr lang="en-US" dirty="0" smtClean="0"/>
              <a:t>	4.  to </a:t>
            </a:r>
            <a:r>
              <a:rPr lang="en-US" dirty="0"/>
              <a:t>inform ODF interactions with other agencies, </a:t>
            </a:r>
            <a:r>
              <a:rPr lang="en-US" dirty="0" smtClean="0"/>
              <a:t>		professional </a:t>
            </a:r>
            <a:r>
              <a:rPr lang="en-US" dirty="0"/>
              <a:t>organizations, and other interested </a:t>
            </a:r>
            <a:r>
              <a:rPr lang="en-US" dirty="0" smtClean="0"/>
              <a:t>		parties</a:t>
            </a:r>
            <a:r>
              <a:rPr lang="en-US" dirty="0"/>
              <a:t>;</a:t>
            </a:r>
          </a:p>
          <a:p>
            <a:pPr marL="0" indent="0" hangingPunct="0">
              <a:buNone/>
            </a:pPr>
            <a:r>
              <a:rPr lang="en-US" dirty="0" smtClean="0"/>
              <a:t>	5.  to </a:t>
            </a:r>
            <a:r>
              <a:rPr lang="en-US" dirty="0"/>
              <a:t>further learn about the SR method, and if/how it </a:t>
            </a:r>
            <a:r>
              <a:rPr lang="en-US" dirty="0" smtClean="0"/>
              <a:t>		may </a:t>
            </a:r>
            <a:r>
              <a:rPr lang="en-US" dirty="0"/>
              <a:t>be applied to other topics.</a:t>
            </a:r>
          </a:p>
          <a:p>
            <a:endParaRPr lang="en-US" dirty="0"/>
          </a:p>
        </p:txBody>
      </p:sp>
    </p:spTree>
    <p:extLst>
      <p:ext uri="{BB962C8B-B14F-4D97-AF65-F5344CB8AC3E}">
        <p14:creationId xmlns:p14="http://schemas.microsoft.com/office/powerpoint/2010/main" val="14752665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Studies</a:t>
            </a:r>
          </a:p>
          <a:p>
            <a:r>
              <a:rPr lang="en-US" dirty="0" smtClean="0"/>
              <a:t>14 </a:t>
            </a:r>
            <a:r>
              <a:rPr lang="en-US" dirty="0"/>
              <a:t>studies with primary data or analyses</a:t>
            </a:r>
            <a:r>
              <a:rPr lang="en-US" dirty="0" smtClean="0"/>
              <a:t>.</a:t>
            </a:r>
          </a:p>
          <a:p>
            <a:pPr lvl="1"/>
            <a:r>
              <a:rPr lang="en-US" dirty="0" smtClean="0"/>
              <a:t>6 </a:t>
            </a:r>
            <a:r>
              <a:rPr lang="en-US" dirty="0"/>
              <a:t>studies identified areas of continuous habitat around nest </a:t>
            </a:r>
            <a:r>
              <a:rPr lang="en-US" dirty="0" smtClean="0"/>
              <a:t>sites</a:t>
            </a:r>
          </a:p>
          <a:p>
            <a:pPr lvl="1"/>
            <a:r>
              <a:rPr lang="en-US" dirty="0" smtClean="0"/>
              <a:t>1 study quantified </a:t>
            </a:r>
            <a:r>
              <a:rPr lang="en-US" dirty="0"/>
              <a:t>the habitat </a:t>
            </a:r>
            <a:r>
              <a:rPr lang="en-US" dirty="0" smtClean="0"/>
              <a:t>area</a:t>
            </a:r>
          </a:p>
          <a:p>
            <a:r>
              <a:rPr lang="en-US" dirty="0" smtClean="0"/>
              <a:t>Mean study evaluation score:</a:t>
            </a:r>
          </a:p>
          <a:p>
            <a:pPr lvl="1"/>
            <a:r>
              <a:rPr lang="en-US" dirty="0" smtClean="0"/>
              <a:t>19.2/42 (46%)</a:t>
            </a:r>
          </a:p>
          <a:p>
            <a:pPr lvl="1"/>
            <a:r>
              <a:rPr lang="en-US" dirty="0" smtClean="0"/>
              <a:t>Descriptive or anecdotal studies</a:t>
            </a:r>
          </a:p>
        </p:txBody>
      </p:sp>
    </p:spTree>
    <p:extLst>
      <p:ext uri="{BB962C8B-B14F-4D97-AF65-F5344CB8AC3E}">
        <p14:creationId xmlns:p14="http://schemas.microsoft.com/office/powerpoint/2010/main" val="3179039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a:xfrm>
            <a:off x="457200" y="1524000"/>
            <a:ext cx="8229600" cy="4114800"/>
          </a:xfrm>
        </p:spPr>
        <p:txBody>
          <a:bodyPr numCol="2">
            <a:noAutofit/>
          </a:bodyPr>
          <a:lstStyle/>
          <a:p>
            <a:pPr marL="0" indent="0">
              <a:buNone/>
            </a:pPr>
            <a:r>
              <a:rPr lang="da-DK" sz="3000" dirty="0"/>
              <a:t>Bloxton </a:t>
            </a:r>
            <a:r>
              <a:rPr lang="da-DK" sz="3000" dirty="0" smtClean="0"/>
              <a:t>&amp; </a:t>
            </a:r>
            <a:r>
              <a:rPr lang="da-DK" sz="3000" dirty="0"/>
              <a:t>Raphael 2009</a:t>
            </a:r>
          </a:p>
          <a:p>
            <a:pPr marL="0" indent="0">
              <a:buNone/>
            </a:pPr>
            <a:r>
              <a:rPr lang="da-DK" sz="3000" dirty="0"/>
              <a:t>Burger 1994</a:t>
            </a:r>
          </a:p>
          <a:p>
            <a:pPr marL="0" indent="0">
              <a:buNone/>
            </a:pPr>
            <a:r>
              <a:rPr lang="da-DK" sz="3000" dirty="0"/>
              <a:t>Carter </a:t>
            </a:r>
            <a:r>
              <a:rPr lang="da-DK" sz="3000" dirty="0" smtClean="0"/>
              <a:t>&amp; </a:t>
            </a:r>
            <a:r>
              <a:rPr lang="da-DK" sz="3000" dirty="0"/>
              <a:t>Sealy 1987</a:t>
            </a:r>
          </a:p>
          <a:p>
            <a:pPr marL="0" indent="0">
              <a:buNone/>
            </a:pPr>
            <a:r>
              <a:rPr lang="da-DK" sz="3000" dirty="0"/>
              <a:t>Hamer </a:t>
            </a:r>
            <a:r>
              <a:rPr lang="da-DK" sz="3000" dirty="0" smtClean="0"/>
              <a:t>&amp; </a:t>
            </a:r>
            <a:r>
              <a:rPr lang="da-DK" sz="3000" dirty="0"/>
              <a:t>Cummins 1990</a:t>
            </a:r>
          </a:p>
          <a:p>
            <a:pPr marL="0" indent="0">
              <a:buNone/>
            </a:pPr>
            <a:r>
              <a:rPr lang="da-DK" sz="3000" dirty="0"/>
              <a:t>Hull et al. 2001</a:t>
            </a:r>
          </a:p>
          <a:p>
            <a:pPr marL="0" indent="0">
              <a:buNone/>
            </a:pPr>
            <a:r>
              <a:rPr lang="da-DK" sz="3000" dirty="0"/>
              <a:t>Kuletz et al. 1995</a:t>
            </a:r>
          </a:p>
          <a:p>
            <a:pPr marL="0" indent="0">
              <a:buNone/>
            </a:pPr>
            <a:r>
              <a:rPr lang="da-DK" sz="3000" dirty="0"/>
              <a:t>Manley 1999</a:t>
            </a:r>
          </a:p>
          <a:p>
            <a:pPr marL="236538" indent="0">
              <a:buNone/>
            </a:pPr>
            <a:r>
              <a:rPr lang="da-DK" sz="3000" dirty="0"/>
              <a:t>Naslund et al. 1995</a:t>
            </a:r>
          </a:p>
          <a:p>
            <a:pPr marL="236538" indent="0">
              <a:buNone/>
            </a:pPr>
            <a:r>
              <a:rPr lang="da-DK" sz="3000" dirty="0"/>
              <a:t>Nelson </a:t>
            </a:r>
            <a:r>
              <a:rPr lang="da-DK" sz="3000" dirty="0" smtClean="0"/>
              <a:t>&amp; </a:t>
            </a:r>
            <a:r>
              <a:rPr lang="da-DK" sz="3000" dirty="0"/>
              <a:t>Peck 1995</a:t>
            </a:r>
          </a:p>
          <a:p>
            <a:pPr marL="236538" indent="0">
              <a:buNone/>
            </a:pPr>
            <a:r>
              <a:rPr lang="da-DK" sz="3000" dirty="0"/>
              <a:t>Nelson </a:t>
            </a:r>
            <a:r>
              <a:rPr lang="da-DK" sz="3000" dirty="0" smtClean="0"/>
              <a:t>&amp; </a:t>
            </a:r>
            <a:r>
              <a:rPr lang="da-DK" sz="3000" dirty="0"/>
              <a:t>Wilson 2002</a:t>
            </a:r>
          </a:p>
          <a:p>
            <a:pPr marL="236538" indent="0">
              <a:buNone/>
            </a:pPr>
            <a:r>
              <a:rPr lang="da-DK" sz="3000" dirty="0"/>
              <a:t>Ryder et al. 2012</a:t>
            </a:r>
          </a:p>
          <a:p>
            <a:pPr marL="236538" indent="0">
              <a:buNone/>
            </a:pPr>
            <a:r>
              <a:rPr lang="da-DK" sz="3000" dirty="0"/>
              <a:t>Suddjian 2003</a:t>
            </a:r>
          </a:p>
          <a:p>
            <a:pPr marL="236538" indent="0">
              <a:buNone/>
            </a:pPr>
            <a:r>
              <a:rPr lang="da-DK" sz="3000" dirty="0"/>
              <a:t>Waterhouse et al. 2011</a:t>
            </a:r>
          </a:p>
          <a:p>
            <a:pPr marL="236538" indent="0">
              <a:buNone/>
            </a:pPr>
            <a:r>
              <a:rPr lang="da-DK" sz="3000" dirty="0"/>
              <a:t>Zharikov et al. 2007</a:t>
            </a:r>
          </a:p>
        </p:txBody>
      </p:sp>
    </p:spTree>
    <p:extLst>
      <p:ext uri="{BB962C8B-B14F-4D97-AF65-F5344CB8AC3E}">
        <p14:creationId xmlns:p14="http://schemas.microsoft.com/office/powerpoint/2010/main" val="20315248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64991061"/>
              </p:ext>
            </p:extLst>
          </p:nvPr>
        </p:nvGraphicFramePr>
        <p:xfrm>
          <a:off x="1876425" y="1666875"/>
          <a:ext cx="5667375" cy="4505325"/>
        </p:xfrm>
        <a:graphic>
          <a:graphicData uri="http://schemas.openxmlformats.org/presentationml/2006/ole">
            <mc:AlternateContent xmlns:mc="http://schemas.openxmlformats.org/markup-compatibility/2006">
              <mc:Choice xmlns:v="urn:schemas-microsoft-com:vml" Requires="v">
                <p:oleObj spid="_x0000_s4108" name="Acrobat Document" r:id="rId3" imgW="7552440" imgH="6006960" progId="AcroExch.Document.11">
                  <p:embed/>
                </p:oleObj>
              </mc:Choice>
              <mc:Fallback>
                <p:oleObj name="Acrobat Document" r:id="rId3" imgW="7552440" imgH="600696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6425" y="1666875"/>
                        <a:ext cx="5667375" cy="450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3"/>
          <p:cNvSpPr>
            <a:spLocks noGrp="1"/>
          </p:cNvSpPr>
          <p:nvPr>
            <p:ph idx="1"/>
          </p:nvPr>
        </p:nvSpPr>
        <p:spPr>
          <a:xfrm>
            <a:off x="457200" y="1143000"/>
            <a:ext cx="4114800" cy="609600"/>
          </a:xfrm>
        </p:spPr>
        <p:txBody>
          <a:bodyPr/>
          <a:lstStyle/>
          <a:p>
            <a:pPr marL="0" indent="0">
              <a:buNone/>
            </a:pPr>
            <a:r>
              <a:rPr lang="en-US" dirty="0" smtClean="0"/>
              <a:t>Study Evaluation Scores</a:t>
            </a:r>
            <a:endParaRPr lang="en-US" dirty="0"/>
          </a:p>
        </p:txBody>
      </p:sp>
    </p:spTree>
    <p:extLst>
      <p:ext uri="{BB962C8B-B14F-4D97-AF65-F5344CB8AC3E}">
        <p14:creationId xmlns:p14="http://schemas.microsoft.com/office/powerpoint/2010/main" val="29375437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b="1" dirty="0" smtClean="0"/>
              <a:t>Conclusions</a:t>
            </a:r>
          </a:p>
          <a:p>
            <a:r>
              <a:rPr lang="en-US" dirty="0" smtClean="0"/>
              <a:t>Evidence </a:t>
            </a:r>
            <a:r>
              <a:rPr lang="en-US" dirty="0"/>
              <a:t>for co-occurrence of nesting </a:t>
            </a:r>
            <a:r>
              <a:rPr lang="en-US" dirty="0" err="1"/>
              <a:t>murrelets</a:t>
            </a:r>
            <a:r>
              <a:rPr lang="en-US" dirty="0"/>
              <a:t> at the scale of the watershed and forest stand. </a:t>
            </a:r>
            <a:endParaRPr lang="en-US" dirty="0" smtClean="0"/>
          </a:p>
          <a:p>
            <a:r>
              <a:rPr lang="en-US" dirty="0" smtClean="0"/>
              <a:t>No </a:t>
            </a:r>
            <a:r>
              <a:rPr lang="en-US" dirty="0"/>
              <a:t>studies comprehensively surveyed an entire stand or watershed for </a:t>
            </a:r>
            <a:r>
              <a:rPr lang="en-US" dirty="0" smtClean="0"/>
              <a:t>nests</a:t>
            </a:r>
          </a:p>
          <a:p>
            <a:pPr lvl="1"/>
            <a:r>
              <a:rPr lang="en-US" dirty="0" smtClean="0"/>
              <a:t>minimal </a:t>
            </a:r>
            <a:r>
              <a:rPr lang="en-US" dirty="0"/>
              <a:t>frequencies of co-occurrence </a:t>
            </a:r>
            <a:endParaRPr lang="en-US" dirty="0" smtClean="0"/>
          </a:p>
          <a:p>
            <a:pPr lvl="1"/>
            <a:r>
              <a:rPr lang="en-US" dirty="0"/>
              <a:t>u</a:t>
            </a:r>
            <a:r>
              <a:rPr lang="en-US" dirty="0" smtClean="0"/>
              <a:t>nknown relationship </a:t>
            </a:r>
            <a:r>
              <a:rPr lang="en-US" dirty="0"/>
              <a:t>between the extent of habitat and the probability of </a:t>
            </a:r>
            <a:r>
              <a:rPr lang="en-US" dirty="0" smtClean="0"/>
              <a:t>co-occurrence/breeding </a:t>
            </a:r>
            <a:r>
              <a:rPr lang="en-US" dirty="0"/>
              <a:t>density within stands or </a:t>
            </a:r>
            <a:r>
              <a:rPr lang="en-US" dirty="0" smtClean="0"/>
              <a:t>watersheds</a:t>
            </a:r>
          </a:p>
        </p:txBody>
      </p:sp>
    </p:spTree>
    <p:extLst>
      <p:ext uri="{BB962C8B-B14F-4D97-AF65-F5344CB8AC3E}">
        <p14:creationId xmlns:p14="http://schemas.microsoft.com/office/powerpoint/2010/main" val="22278546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Data gaps</a:t>
            </a:r>
          </a:p>
          <a:p>
            <a:r>
              <a:rPr lang="en-US" dirty="0" smtClean="0"/>
              <a:t>Intensive </a:t>
            </a:r>
            <a:r>
              <a:rPr lang="en-US" dirty="0"/>
              <a:t>tree-climbing efforts to locate all active nests within large sampling areas of contiguous and non-contiguous habitat</a:t>
            </a:r>
            <a:r>
              <a:rPr lang="en-US" dirty="0" smtClean="0"/>
              <a:t>.</a:t>
            </a:r>
          </a:p>
          <a:p>
            <a:r>
              <a:rPr lang="en-US" dirty="0" smtClean="0"/>
              <a:t>Density </a:t>
            </a:r>
            <a:r>
              <a:rPr lang="en-US" dirty="0"/>
              <a:t>of concurrently active nests</a:t>
            </a:r>
            <a:r>
              <a:rPr lang="en-US" dirty="0" smtClean="0"/>
              <a:t>.</a:t>
            </a:r>
          </a:p>
          <a:p>
            <a:r>
              <a:rPr lang="en-US" dirty="0" smtClean="0"/>
              <a:t>Quantification of the </a:t>
            </a:r>
            <a:r>
              <a:rPr lang="en-US" dirty="0"/>
              <a:t>extent of continuous habitat at watershed and forest stand scales in areas with co-occurrence</a:t>
            </a:r>
            <a:r>
              <a:rPr lang="en-US" dirty="0" smtClean="0"/>
              <a:t>.</a:t>
            </a:r>
          </a:p>
          <a:p>
            <a:r>
              <a:rPr lang="en-US" dirty="0" smtClean="0"/>
              <a:t>Relationship between nest density and habitat area.</a:t>
            </a:r>
            <a:endParaRPr lang="en-US" dirty="0"/>
          </a:p>
        </p:txBody>
      </p:sp>
    </p:spTree>
    <p:extLst>
      <p:ext uri="{BB962C8B-B14F-4D97-AF65-F5344CB8AC3E}">
        <p14:creationId xmlns:p14="http://schemas.microsoft.com/office/powerpoint/2010/main" val="2595150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457200" y="1219200"/>
            <a:ext cx="8229600" cy="3200400"/>
          </a:xfrm>
        </p:spPr>
        <p:txBody>
          <a:bodyPr/>
          <a:lstStyle/>
          <a:p>
            <a:pPr marL="0" indent="0">
              <a:buNone/>
            </a:pPr>
            <a:r>
              <a:rPr lang="en-US" b="1" cap="all" dirty="0"/>
              <a:t>Question </a:t>
            </a:r>
            <a:r>
              <a:rPr lang="en-US" b="1" cap="all" dirty="0" smtClean="0"/>
              <a:t>4. </a:t>
            </a:r>
          </a:p>
          <a:p>
            <a:pPr marL="0" indent="0">
              <a:buNone/>
            </a:pPr>
            <a:r>
              <a:rPr lang="en-US" b="1" cap="all" dirty="0"/>
              <a:t>	</a:t>
            </a:r>
            <a:r>
              <a:rPr lang="en-US" dirty="0"/>
              <a:t>How is the occurrence of Marbled Murrelet nest sites related to the number and size of potential nest platforms and platform-tree density within stands of different age-classes (young, mature, and old growth)</a:t>
            </a:r>
            <a:r>
              <a:rPr lang="en-US" dirty="0" smtClean="0"/>
              <a:t>?</a:t>
            </a:r>
            <a:endParaRPr lang="en-US" b="1" dirty="0" smtClean="0"/>
          </a:p>
          <a:p>
            <a:endParaRPr lang="en-US" dirty="0"/>
          </a:p>
        </p:txBody>
      </p:sp>
      <p:pic>
        <p:nvPicPr>
          <p:cNvPr id="10242" name="Picture 2" descr="http://web.uvic.ca/~mamu/images/treen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301009"/>
            <a:ext cx="3733800" cy="24807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93742" y="4024010"/>
            <a:ext cx="1374058" cy="276999"/>
          </a:xfrm>
          <a:prstGeom prst="rect">
            <a:avLst/>
          </a:prstGeom>
        </p:spPr>
        <p:txBody>
          <a:bodyPr wrap="square">
            <a:spAutoFit/>
          </a:bodyPr>
          <a:lstStyle/>
          <a:p>
            <a:r>
              <a:rPr lang="en-US" sz="1200" b="1" dirty="0" smtClean="0"/>
              <a:t>Photo by K. Jordan</a:t>
            </a:r>
            <a:endParaRPr lang="en-US" sz="1200" b="1" dirty="0"/>
          </a:p>
        </p:txBody>
      </p:sp>
    </p:spTree>
    <p:extLst>
      <p:ext uri="{BB962C8B-B14F-4D97-AF65-F5344CB8AC3E}">
        <p14:creationId xmlns:p14="http://schemas.microsoft.com/office/powerpoint/2010/main" val="2212713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Studies</a:t>
            </a:r>
          </a:p>
          <a:p>
            <a:r>
              <a:rPr lang="en-US" dirty="0" smtClean="0"/>
              <a:t>25 </a:t>
            </a:r>
            <a:r>
              <a:rPr lang="en-US" dirty="0"/>
              <a:t>studies with primary data or analyses</a:t>
            </a:r>
            <a:r>
              <a:rPr lang="en-US" dirty="0" smtClean="0"/>
              <a:t>.</a:t>
            </a:r>
          </a:p>
          <a:p>
            <a:pPr lvl="1"/>
            <a:r>
              <a:rPr lang="en-US" dirty="0" smtClean="0"/>
              <a:t>11 studies omitted because information superseded by analyses of </a:t>
            </a:r>
            <a:r>
              <a:rPr lang="en-US" dirty="0"/>
              <a:t>Hamer and Nelson (1995) or Baker et al. (</a:t>
            </a:r>
            <a:r>
              <a:rPr lang="en-US" dirty="0" smtClean="0"/>
              <a:t>2006)</a:t>
            </a:r>
          </a:p>
          <a:p>
            <a:pPr lvl="1"/>
            <a:r>
              <a:rPr lang="en-US" dirty="0" smtClean="0"/>
              <a:t>0 studies provide information on stand age</a:t>
            </a:r>
          </a:p>
          <a:p>
            <a:r>
              <a:rPr lang="en-US" dirty="0" smtClean="0"/>
              <a:t>Mean study evaluation score:</a:t>
            </a:r>
          </a:p>
          <a:p>
            <a:pPr lvl="1"/>
            <a:r>
              <a:rPr lang="en-US" dirty="0" smtClean="0"/>
              <a:t>22.3/36 (62%)</a:t>
            </a:r>
          </a:p>
          <a:p>
            <a:pPr lvl="1"/>
            <a:r>
              <a:rPr lang="en-US" dirty="0" smtClean="0"/>
              <a:t>Descriptive or anecdotal studies</a:t>
            </a:r>
          </a:p>
        </p:txBody>
      </p:sp>
    </p:spTree>
    <p:extLst>
      <p:ext uri="{BB962C8B-B14F-4D97-AF65-F5344CB8AC3E}">
        <p14:creationId xmlns:p14="http://schemas.microsoft.com/office/powerpoint/2010/main" val="500594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a:xfrm>
            <a:off x="457200" y="1371600"/>
            <a:ext cx="8229600" cy="4114800"/>
          </a:xfrm>
        </p:spPr>
        <p:txBody>
          <a:bodyPr numCol="2">
            <a:noAutofit/>
          </a:bodyPr>
          <a:lstStyle/>
          <a:p>
            <a:pPr marL="0" indent="0">
              <a:buNone/>
            </a:pPr>
            <a:r>
              <a:rPr lang="da-DK" sz="2000" b="1" dirty="0"/>
              <a:t>Baker et al. 2006</a:t>
            </a:r>
          </a:p>
          <a:p>
            <a:pPr marL="0" indent="0">
              <a:buNone/>
            </a:pPr>
            <a:r>
              <a:rPr lang="da-DK" sz="2000" b="1" dirty="0"/>
              <a:t>Bradley </a:t>
            </a:r>
            <a:r>
              <a:rPr lang="da-DK" sz="2000" b="1" dirty="0" smtClean="0"/>
              <a:t>&amp; </a:t>
            </a:r>
            <a:r>
              <a:rPr lang="da-DK" sz="2000" b="1" dirty="0"/>
              <a:t>Cooke 2001</a:t>
            </a:r>
          </a:p>
          <a:p>
            <a:pPr marL="0" indent="0">
              <a:buNone/>
            </a:pPr>
            <a:r>
              <a:rPr lang="da-DK" sz="2000" b="1" dirty="0"/>
              <a:t>Burger 1994</a:t>
            </a:r>
          </a:p>
          <a:p>
            <a:pPr marL="0" indent="0">
              <a:buNone/>
            </a:pPr>
            <a:r>
              <a:rPr lang="da-DK" sz="2000" b="1" dirty="0"/>
              <a:t>Burger </a:t>
            </a:r>
            <a:r>
              <a:rPr lang="da-DK" sz="2000" b="1" dirty="0" smtClean="0"/>
              <a:t>&amp; </a:t>
            </a:r>
            <a:r>
              <a:rPr lang="da-DK" sz="2000" b="1" dirty="0"/>
              <a:t>Bahn 2001</a:t>
            </a:r>
          </a:p>
          <a:p>
            <a:pPr marL="0" indent="0">
              <a:buNone/>
            </a:pPr>
            <a:r>
              <a:rPr lang="da-DK" sz="2000" b="1" dirty="0"/>
              <a:t>Burger et al. 2000</a:t>
            </a:r>
          </a:p>
          <a:p>
            <a:pPr marL="0" indent="0">
              <a:buNone/>
            </a:pPr>
            <a:r>
              <a:rPr lang="da-DK" sz="2000" b="1" dirty="0"/>
              <a:t>Conroy et al. 2002</a:t>
            </a:r>
          </a:p>
          <a:p>
            <a:pPr marL="0" indent="0">
              <a:buNone/>
            </a:pPr>
            <a:r>
              <a:rPr lang="da-DK" sz="2000" b="1" dirty="0"/>
              <a:t>Dechesne </a:t>
            </a:r>
            <a:r>
              <a:rPr lang="da-DK" sz="2000" b="1" dirty="0" smtClean="0"/>
              <a:t>&amp; </a:t>
            </a:r>
            <a:r>
              <a:rPr lang="da-DK" sz="2000" b="1" dirty="0"/>
              <a:t>Smith 1997</a:t>
            </a:r>
          </a:p>
          <a:p>
            <a:pPr marL="0" indent="0">
              <a:buNone/>
            </a:pPr>
            <a:r>
              <a:rPr lang="da-DK" sz="2000" b="1" dirty="0"/>
              <a:t>Ford </a:t>
            </a:r>
            <a:r>
              <a:rPr lang="da-DK" sz="2000" b="1" dirty="0" smtClean="0"/>
              <a:t>&amp; </a:t>
            </a:r>
            <a:r>
              <a:rPr lang="da-DK" sz="2000" b="1" dirty="0"/>
              <a:t>Brown 1995</a:t>
            </a:r>
          </a:p>
          <a:p>
            <a:pPr marL="0" indent="0">
              <a:buNone/>
            </a:pPr>
            <a:r>
              <a:rPr lang="da-DK" sz="2000" b="1" dirty="0"/>
              <a:t>Golightly </a:t>
            </a:r>
            <a:r>
              <a:rPr lang="da-DK" sz="2000" b="1" dirty="0" smtClean="0"/>
              <a:t>&amp; </a:t>
            </a:r>
            <a:r>
              <a:rPr lang="da-DK" sz="2000" b="1" dirty="0"/>
              <a:t>Schneider 2009</a:t>
            </a:r>
          </a:p>
          <a:p>
            <a:pPr marL="0" indent="0">
              <a:buNone/>
            </a:pPr>
            <a:r>
              <a:rPr lang="da-DK" sz="2000" b="1" dirty="0"/>
              <a:t>Golightly et al. 2009</a:t>
            </a:r>
          </a:p>
          <a:p>
            <a:pPr marL="0" indent="0">
              <a:buNone/>
            </a:pPr>
            <a:r>
              <a:rPr lang="da-DK" sz="2000" b="1" dirty="0"/>
              <a:t>Grenier </a:t>
            </a:r>
            <a:r>
              <a:rPr lang="da-DK" sz="2000" b="1" dirty="0" smtClean="0"/>
              <a:t>&amp; </a:t>
            </a:r>
            <a:r>
              <a:rPr lang="da-DK" sz="2000" b="1" dirty="0"/>
              <a:t>Nelson 1995</a:t>
            </a:r>
          </a:p>
          <a:p>
            <a:pPr marL="0" indent="0">
              <a:buNone/>
            </a:pPr>
            <a:r>
              <a:rPr lang="da-DK" sz="2000" b="1" dirty="0"/>
              <a:t>Hamer </a:t>
            </a:r>
            <a:r>
              <a:rPr lang="da-DK" sz="2000" b="1" dirty="0" smtClean="0"/>
              <a:t>&amp; </a:t>
            </a:r>
            <a:r>
              <a:rPr lang="da-DK" sz="2000" b="1" dirty="0"/>
              <a:t>Nelson 1995</a:t>
            </a:r>
          </a:p>
          <a:p>
            <a:pPr marL="0" indent="0">
              <a:buNone/>
            </a:pPr>
            <a:r>
              <a:rPr lang="da-DK" sz="2000" b="1" dirty="0"/>
              <a:t>Jordan et al. 1997</a:t>
            </a:r>
          </a:p>
          <a:p>
            <a:pPr marL="236538" indent="0">
              <a:buNone/>
            </a:pPr>
            <a:r>
              <a:rPr lang="da-DK" sz="2000" b="1" dirty="0"/>
              <a:t>Manley 1999</a:t>
            </a:r>
          </a:p>
          <a:p>
            <a:pPr marL="236538" indent="0">
              <a:buNone/>
            </a:pPr>
            <a:r>
              <a:rPr lang="da-DK" sz="2000" b="1" dirty="0"/>
              <a:t>Manley 2003</a:t>
            </a:r>
          </a:p>
          <a:p>
            <a:pPr marL="236538" indent="0">
              <a:buNone/>
            </a:pPr>
            <a:r>
              <a:rPr lang="da-DK" sz="2000" b="1" dirty="0"/>
              <a:t>Manley et al. 2001</a:t>
            </a:r>
          </a:p>
          <a:p>
            <a:pPr marL="236538" indent="0">
              <a:buNone/>
            </a:pPr>
            <a:r>
              <a:rPr lang="da-DK" sz="2000" b="1" dirty="0"/>
              <a:t>Meekins and Hamer 1999</a:t>
            </a:r>
          </a:p>
          <a:p>
            <a:pPr marL="236538" indent="0">
              <a:buNone/>
            </a:pPr>
            <a:r>
              <a:rPr lang="da-DK" sz="2000" b="1" dirty="0"/>
              <a:t>Naslund et al. 1995</a:t>
            </a:r>
          </a:p>
          <a:p>
            <a:pPr marL="236538" indent="0">
              <a:buNone/>
            </a:pPr>
            <a:r>
              <a:rPr lang="da-DK" sz="2000" b="1" dirty="0"/>
              <a:t>Nelson </a:t>
            </a:r>
            <a:r>
              <a:rPr lang="da-DK" sz="2000" b="1" dirty="0" smtClean="0"/>
              <a:t>&amp; </a:t>
            </a:r>
            <a:r>
              <a:rPr lang="da-DK" sz="2000" b="1" dirty="0"/>
              <a:t>Wilson 2002</a:t>
            </a:r>
          </a:p>
          <a:p>
            <a:pPr marL="236538" indent="0">
              <a:buNone/>
            </a:pPr>
            <a:r>
              <a:rPr lang="da-DK" sz="2000" b="1" dirty="0"/>
              <a:t>Quinlan </a:t>
            </a:r>
            <a:r>
              <a:rPr lang="da-DK" sz="2000" b="1" dirty="0" smtClean="0"/>
              <a:t>&amp; </a:t>
            </a:r>
            <a:r>
              <a:rPr lang="da-DK" sz="2000" b="1" dirty="0"/>
              <a:t>Hughes 1990</a:t>
            </a:r>
          </a:p>
          <a:p>
            <a:pPr marL="236538" indent="0">
              <a:buNone/>
            </a:pPr>
            <a:r>
              <a:rPr lang="da-DK" sz="2000" b="1" dirty="0"/>
              <a:t>Silvergieter </a:t>
            </a:r>
            <a:r>
              <a:rPr lang="da-DK" sz="2000" b="1" dirty="0" smtClean="0"/>
              <a:t>&amp; </a:t>
            </a:r>
            <a:r>
              <a:rPr lang="da-DK" sz="2000" b="1" dirty="0"/>
              <a:t>Lank 2011a</a:t>
            </a:r>
          </a:p>
          <a:p>
            <a:pPr marL="236538" indent="0">
              <a:buNone/>
            </a:pPr>
            <a:r>
              <a:rPr lang="da-DK" sz="2000" b="1" dirty="0"/>
              <a:t>Silvergieter </a:t>
            </a:r>
            <a:r>
              <a:rPr lang="da-DK" sz="2000" b="1" dirty="0" smtClean="0"/>
              <a:t>&amp; </a:t>
            </a:r>
            <a:r>
              <a:rPr lang="da-DK" sz="2000" b="1" dirty="0"/>
              <a:t>Lank 2011b</a:t>
            </a:r>
          </a:p>
          <a:p>
            <a:pPr marL="236538" indent="0">
              <a:buNone/>
            </a:pPr>
            <a:r>
              <a:rPr lang="da-DK" sz="2000" b="1" dirty="0"/>
              <a:t>Waterhouse et al. 2007</a:t>
            </a:r>
          </a:p>
          <a:p>
            <a:pPr marL="236538" indent="0">
              <a:buNone/>
            </a:pPr>
            <a:r>
              <a:rPr lang="da-DK" sz="2000" b="1" dirty="0"/>
              <a:t>Waterhouse et al. 2009</a:t>
            </a:r>
          </a:p>
          <a:p>
            <a:pPr marL="236538" indent="0">
              <a:buNone/>
            </a:pPr>
            <a:r>
              <a:rPr lang="da-DK" sz="2000" b="1" dirty="0"/>
              <a:t>Witt 1998</a:t>
            </a:r>
          </a:p>
        </p:txBody>
      </p:sp>
    </p:spTree>
    <p:extLst>
      <p:ext uri="{BB962C8B-B14F-4D97-AF65-F5344CB8AC3E}">
        <p14:creationId xmlns:p14="http://schemas.microsoft.com/office/powerpoint/2010/main" val="37178363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996993096"/>
              </p:ext>
            </p:extLst>
          </p:nvPr>
        </p:nvGraphicFramePr>
        <p:xfrm>
          <a:off x="1738313" y="1666875"/>
          <a:ext cx="5667375" cy="4505325"/>
        </p:xfrm>
        <a:graphic>
          <a:graphicData uri="http://schemas.openxmlformats.org/presentationml/2006/ole">
            <mc:AlternateContent xmlns:mc="http://schemas.openxmlformats.org/markup-compatibility/2006">
              <mc:Choice xmlns:v="urn:schemas-microsoft-com:vml" Requires="v">
                <p:oleObj spid="_x0000_s5130" name="Acrobat Document" r:id="rId3" imgW="5667037" imgH="4505102" progId="AcroExch.Document.11">
                  <p:embed/>
                </p:oleObj>
              </mc:Choice>
              <mc:Fallback>
                <p:oleObj name="Acrobat Document" r:id="rId3" imgW="5667037" imgH="4505102" progId="AcroExch.Document.11">
                  <p:embed/>
                  <p:pic>
                    <p:nvPicPr>
                      <p:cNvPr id="0" name=""/>
                      <p:cNvPicPr/>
                      <p:nvPr/>
                    </p:nvPicPr>
                    <p:blipFill>
                      <a:blip r:embed="rId4"/>
                      <a:stretch>
                        <a:fillRect/>
                      </a:stretch>
                    </p:blipFill>
                    <p:spPr>
                      <a:xfrm>
                        <a:off x="1738313" y="1666875"/>
                        <a:ext cx="5667375" cy="4505325"/>
                      </a:xfrm>
                      <a:prstGeom prst="rect">
                        <a:avLst/>
                      </a:prstGeom>
                    </p:spPr>
                  </p:pic>
                </p:oleObj>
              </mc:Fallback>
            </mc:AlternateContent>
          </a:graphicData>
        </a:graphic>
      </p:graphicFrame>
      <p:sp>
        <p:nvSpPr>
          <p:cNvPr id="5" name="Content Placeholder 3"/>
          <p:cNvSpPr>
            <a:spLocks noGrp="1"/>
          </p:cNvSpPr>
          <p:nvPr>
            <p:ph idx="1"/>
          </p:nvPr>
        </p:nvSpPr>
        <p:spPr>
          <a:xfrm>
            <a:off x="457200" y="1143000"/>
            <a:ext cx="4114800" cy="609600"/>
          </a:xfrm>
        </p:spPr>
        <p:txBody>
          <a:bodyPr/>
          <a:lstStyle/>
          <a:p>
            <a:pPr marL="0" indent="0">
              <a:buNone/>
            </a:pPr>
            <a:r>
              <a:rPr lang="en-US" dirty="0" smtClean="0"/>
              <a:t>Study Evaluation Scores</a:t>
            </a:r>
            <a:endParaRPr lang="en-US" dirty="0"/>
          </a:p>
        </p:txBody>
      </p:sp>
    </p:spTree>
    <p:extLst>
      <p:ext uri="{BB962C8B-B14F-4D97-AF65-F5344CB8AC3E}">
        <p14:creationId xmlns:p14="http://schemas.microsoft.com/office/powerpoint/2010/main" val="1147086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t>Conclusions</a:t>
            </a:r>
          </a:p>
          <a:p>
            <a:r>
              <a:rPr lang="en-US" dirty="0"/>
              <a:t>Variability in methods and platform definitions </a:t>
            </a:r>
            <a:r>
              <a:rPr lang="en-US" dirty="0" smtClean="0"/>
              <a:t>limit comparability </a:t>
            </a:r>
            <a:r>
              <a:rPr lang="en-US" dirty="0"/>
              <a:t>of platform characteristics across studies </a:t>
            </a:r>
            <a:endParaRPr lang="en-US" dirty="0" smtClean="0"/>
          </a:p>
          <a:p>
            <a:r>
              <a:rPr lang="en-US" dirty="0" smtClean="0"/>
              <a:t>Minimal </a:t>
            </a:r>
            <a:r>
              <a:rPr lang="en-US" dirty="0"/>
              <a:t>and mean nest limb diameters across all studies </a:t>
            </a:r>
            <a:r>
              <a:rPr lang="en-US" dirty="0" smtClean="0"/>
              <a:t>were </a:t>
            </a:r>
            <a:r>
              <a:rPr lang="en-US" dirty="0"/>
              <a:t>7 and 26 cm (measured at the bole) and 10 and 28 </a:t>
            </a:r>
            <a:r>
              <a:rPr lang="en-US" dirty="0" smtClean="0"/>
              <a:t>cm </a:t>
            </a:r>
            <a:r>
              <a:rPr lang="en-US" dirty="0"/>
              <a:t>(measured at the </a:t>
            </a:r>
            <a:r>
              <a:rPr lang="en-US" dirty="0" smtClean="0"/>
              <a:t>nest). </a:t>
            </a:r>
          </a:p>
          <a:p>
            <a:r>
              <a:rPr lang="en-US" dirty="0"/>
              <a:t>Most studies indicated that nest trees typically contained more potential nesting platforms than non-nest or randomly selected </a:t>
            </a:r>
            <a:r>
              <a:rPr lang="en-US" dirty="0" smtClean="0"/>
              <a:t>trees.</a:t>
            </a:r>
          </a:p>
          <a:p>
            <a:r>
              <a:rPr lang="en-US" dirty="0" smtClean="0"/>
              <a:t>Evidence </a:t>
            </a:r>
            <a:r>
              <a:rPr lang="en-US" dirty="0"/>
              <a:t>for the density of trees containing potential nest platforms as </a:t>
            </a:r>
            <a:r>
              <a:rPr lang="en-US" dirty="0" smtClean="0"/>
              <a:t>a predictor of </a:t>
            </a:r>
            <a:r>
              <a:rPr lang="en-US" dirty="0"/>
              <a:t>nesting </a:t>
            </a:r>
            <a:r>
              <a:rPr lang="en-US" dirty="0" smtClean="0"/>
              <a:t>probability </a:t>
            </a:r>
            <a:r>
              <a:rPr lang="en-US" dirty="0"/>
              <a:t>is </a:t>
            </a:r>
            <a:r>
              <a:rPr lang="en-US" dirty="0" smtClean="0"/>
              <a:t>equivocal.</a:t>
            </a:r>
          </a:p>
        </p:txBody>
      </p:sp>
    </p:spTree>
    <p:extLst>
      <p:ext uri="{BB962C8B-B14F-4D97-AF65-F5344CB8AC3E}">
        <p14:creationId xmlns:p14="http://schemas.microsoft.com/office/powerpoint/2010/main" val="977731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Systematic evidence review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Historical context</a:t>
            </a:r>
          </a:p>
          <a:p>
            <a:pPr lvl="1"/>
            <a:r>
              <a:rPr lang="en-US" dirty="0" smtClean="0"/>
              <a:t>1980’s Clinical medicine</a:t>
            </a:r>
          </a:p>
          <a:p>
            <a:pPr lvl="1"/>
            <a:r>
              <a:rPr lang="en-US" dirty="0" smtClean="0"/>
              <a:t>2003 Centre for Evidence Based Conservation (CEBC) </a:t>
            </a:r>
            <a:r>
              <a:rPr lang="en-US" dirty="0"/>
              <a:t>	</a:t>
            </a:r>
            <a:r>
              <a:rPr lang="en-US" dirty="0" smtClean="0"/>
              <a:t>&amp; </a:t>
            </a:r>
            <a:r>
              <a:rPr lang="en-US" dirty="0" smtClean="0"/>
              <a:t>Collaboration for Environmental Evidence (CEE)</a:t>
            </a:r>
          </a:p>
          <a:p>
            <a:pPr lvl="1"/>
            <a:r>
              <a:rPr lang="en-US" dirty="0" smtClean="0">
                <a:cs typeface="Arial" panose="020B0604020202020204" pitchFamily="34" charset="0"/>
              </a:rPr>
              <a:t>ODF</a:t>
            </a:r>
          </a:p>
          <a:p>
            <a:pPr lvl="2"/>
            <a:r>
              <a:rPr lang="en-US" dirty="0" smtClean="0">
                <a:cs typeface="Arial" panose="020B0604020202020204" pitchFamily="34" charset="0"/>
              </a:rPr>
              <a:t>2008 pilot project: Does </a:t>
            </a:r>
            <a:r>
              <a:rPr lang="en-US" dirty="0">
                <a:cs typeface="Arial" panose="020B0604020202020204" pitchFamily="34" charset="0"/>
              </a:rPr>
              <a:t>instream wood placement affect salmonid abundance, growth, survival or habitat complexity? (Burnett </a:t>
            </a:r>
            <a:r>
              <a:rPr lang="en-US" i="1" dirty="0">
                <a:cs typeface="Arial" panose="020B0604020202020204" pitchFamily="34" charset="0"/>
              </a:rPr>
              <a:t>et. </a:t>
            </a:r>
            <a:r>
              <a:rPr lang="en-US" i="1" dirty="0" smtClean="0">
                <a:cs typeface="Arial" panose="020B0604020202020204" pitchFamily="34" charset="0"/>
              </a:rPr>
              <a:t>al</a:t>
            </a:r>
            <a:r>
              <a:rPr lang="en-US" dirty="0" smtClean="0">
                <a:cs typeface="Arial" panose="020B0604020202020204" pitchFamily="34" charset="0"/>
              </a:rPr>
              <a:t>)</a:t>
            </a:r>
          </a:p>
          <a:p>
            <a:pPr lvl="2"/>
            <a:r>
              <a:rPr lang="en-US" dirty="0" smtClean="0">
                <a:cs typeface="Arial" panose="020B0604020202020204" pitchFamily="34" charset="0"/>
              </a:rPr>
              <a:t>2013: For </a:t>
            </a:r>
            <a:r>
              <a:rPr lang="en-US" dirty="0">
                <a:cs typeface="Arial" panose="020B0604020202020204" pitchFamily="34" charset="0"/>
              </a:rPr>
              <a:t>small &amp; medium streams in the western Pacific Northwest, in or adjacent to forest harvest operations, what are the effects of near-stream forest management on stream temperature and/or riparian shade? (</a:t>
            </a:r>
            <a:r>
              <a:rPr lang="en-US" dirty="0" err="1">
                <a:cs typeface="Arial" panose="020B0604020202020204" pitchFamily="34" charset="0"/>
              </a:rPr>
              <a:t>Czarnomski</a:t>
            </a:r>
            <a:r>
              <a:rPr lang="en-US" dirty="0">
                <a:cs typeface="Arial" panose="020B0604020202020204" pitchFamily="34" charset="0"/>
              </a:rPr>
              <a:t> </a:t>
            </a:r>
            <a:r>
              <a:rPr lang="en-US" i="1" dirty="0">
                <a:cs typeface="Arial" panose="020B0604020202020204" pitchFamily="34" charset="0"/>
              </a:rPr>
              <a:t>et. </a:t>
            </a:r>
            <a:r>
              <a:rPr lang="en-US" i="1" dirty="0" smtClean="0">
                <a:cs typeface="Arial" panose="020B0604020202020204" pitchFamily="34" charset="0"/>
              </a:rPr>
              <a:t>al</a:t>
            </a:r>
            <a:r>
              <a:rPr lang="en-US" dirty="0" smtClean="0">
                <a:cs typeface="Arial" panose="020B0604020202020204" pitchFamily="34" charset="0"/>
              </a:rPr>
              <a:t>)</a:t>
            </a:r>
            <a:endParaRPr lang="en-US" dirty="0"/>
          </a:p>
        </p:txBody>
      </p:sp>
    </p:spTree>
    <p:extLst>
      <p:ext uri="{BB962C8B-B14F-4D97-AF65-F5344CB8AC3E}">
        <p14:creationId xmlns:p14="http://schemas.microsoft.com/office/powerpoint/2010/main" val="31047190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Data gaps</a:t>
            </a:r>
          </a:p>
          <a:p>
            <a:r>
              <a:rPr lang="en-US" dirty="0" smtClean="0"/>
              <a:t>Data from nests found  since 2003.</a:t>
            </a:r>
          </a:p>
          <a:p>
            <a:r>
              <a:rPr lang="en-US" dirty="0" smtClean="0"/>
              <a:t>Variability associated with stand age-classes and elevation.</a:t>
            </a:r>
          </a:p>
        </p:txBody>
      </p:sp>
    </p:spTree>
    <p:extLst>
      <p:ext uri="{BB962C8B-B14F-4D97-AF65-F5344CB8AC3E}">
        <p14:creationId xmlns:p14="http://schemas.microsoft.com/office/powerpoint/2010/main" val="996345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pPr marL="0" indent="0">
              <a:buNone/>
            </a:pPr>
            <a:r>
              <a:rPr lang="en-US" b="1" cap="all" dirty="0"/>
              <a:t>Question </a:t>
            </a:r>
            <a:r>
              <a:rPr lang="en-US" b="1" cap="all" dirty="0" smtClean="0"/>
              <a:t>5. </a:t>
            </a:r>
          </a:p>
          <a:p>
            <a:pPr marL="0" indent="0">
              <a:buNone/>
            </a:pPr>
            <a:r>
              <a:rPr lang="en-US" b="1" cap="all" dirty="0"/>
              <a:t>	</a:t>
            </a:r>
            <a:r>
              <a:rPr lang="en-US" dirty="0"/>
              <a:t>How is Marbled Murrelet nesting success affected by habitat characteristics</a:t>
            </a:r>
            <a:r>
              <a:rPr lang="en-US" dirty="0" smtClean="0"/>
              <a:t>?</a:t>
            </a:r>
            <a:endParaRPr lang="en-US" b="1"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264" y="3291348"/>
            <a:ext cx="4755536" cy="3566652"/>
          </a:xfrm>
          <a:prstGeom prst="rect">
            <a:avLst/>
          </a:prstGeom>
        </p:spPr>
      </p:pic>
    </p:spTree>
    <p:extLst>
      <p:ext uri="{BB962C8B-B14F-4D97-AF65-F5344CB8AC3E}">
        <p14:creationId xmlns:p14="http://schemas.microsoft.com/office/powerpoint/2010/main" val="37044445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Studies</a:t>
            </a:r>
          </a:p>
          <a:p>
            <a:r>
              <a:rPr lang="en-US" dirty="0" smtClean="0"/>
              <a:t>40 </a:t>
            </a:r>
            <a:r>
              <a:rPr lang="en-US" dirty="0"/>
              <a:t>studies with primary data or analyses</a:t>
            </a:r>
            <a:r>
              <a:rPr lang="en-US" dirty="0" smtClean="0"/>
              <a:t>.</a:t>
            </a:r>
          </a:p>
          <a:p>
            <a:pPr lvl="1"/>
            <a:r>
              <a:rPr lang="en-US" dirty="0" smtClean="0"/>
              <a:t>3 studies omitted because information only on nests that failed as a result of human disturbance</a:t>
            </a:r>
          </a:p>
          <a:p>
            <a:pPr lvl="1"/>
            <a:r>
              <a:rPr lang="en-US" dirty="0" smtClean="0"/>
              <a:t>16 studies analyzed habitat associations with nest fates</a:t>
            </a:r>
          </a:p>
          <a:p>
            <a:pPr lvl="1"/>
            <a:r>
              <a:rPr lang="en-US" dirty="0" smtClean="0"/>
              <a:t>5 studies of artificial nests</a:t>
            </a:r>
          </a:p>
          <a:p>
            <a:pPr lvl="1"/>
            <a:r>
              <a:rPr lang="en-US" dirty="0" smtClean="0"/>
              <a:t>1 study compared artificial and MAMU nests</a:t>
            </a:r>
          </a:p>
          <a:p>
            <a:r>
              <a:rPr lang="en-US" dirty="0" smtClean="0"/>
              <a:t>Mean study evaluation score:</a:t>
            </a:r>
          </a:p>
          <a:p>
            <a:pPr lvl="1"/>
            <a:r>
              <a:rPr lang="en-US" dirty="0" smtClean="0"/>
              <a:t>22.2/42 (53%)</a:t>
            </a:r>
          </a:p>
          <a:p>
            <a:pPr lvl="1"/>
            <a:r>
              <a:rPr lang="en-US" dirty="0" smtClean="0"/>
              <a:t>Small sample sizes of descriptive studies</a:t>
            </a:r>
          </a:p>
        </p:txBody>
      </p:sp>
    </p:spTree>
    <p:extLst>
      <p:ext uri="{BB962C8B-B14F-4D97-AF65-F5344CB8AC3E}">
        <p14:creationId xmlns:p14="http://schemas.microsoft.com/office/powerpoint/2010/main" val="13352839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a:xfrm>
            <a:off x="457200" y="1219200"/>
            <a:ext cx="8229600" cy="4114800"/>
          </a:xfrm>
        </p:spPr>
        <p:txBody>
          <a:bodyPr numCol="3">
            <a:noAutofit/>
          </a:bodyPr>
          <a:lstStyle/>
          <a:p>
            <a:pPr marL="0" indent="0">
              <a:buNone/>
            </a:pPr>
            <a:r>
              <a:rPr lang="da-DK" sz="2000" b="1" dirty="0"/>
              <a:t>Barbaree et al. 2014</a:t>
            </a:r>
          </a:p>
          <a:p>
            <a:pPr marL="0" indent="0">
              <a:buNone/>
            </a:pPr>
            <a:r>
              <a:rPr lang="da-DK" sz="2000" b="1" dirty="0"/>
              <a:t>Becking 1991</a:t>
            </a:r>
          </a:p>
          <a:p>
            <a:pPr marL="0" indent="0">
              <a:buNone/>
            </a:pPr>
            <a:r>
              <a:rPr lang="da-DK" sz="2000" b="1" dirty="0"/>
              <a:t>Bloxton &amp; Raphael 2009</a:t>
            </a:r>
          </a:p>
          <a:p>
            <a:pPr marL="0" indent="0">
              <a:buNone/>
            </a:pPr>
            <a:r>
              <a:rPr lang="da-DK" sz="2000" b="1" dirty="0"/>
              <a:t>Bradley 2002</a:t>
            </a:r>
          </a:p>
          <a:p>
            <a:pPr marL="0" indent="0">
              <a:buNone/>
            </a:pPr>
            <a:r>
              <a:rPr lang="da-DK" sz="2000" b="1" dirty="0"/>
              <a:t>Bradley &amp; Cooke 2001</a:t>
            </a:r>
          </a:p>
          <a:p>
            <a:pPr marL="0" indent="0">
              <a:buNone/>
            </a:pPr>
            <a:r>
              <a:rPr lang="da-DK" sz="2000" b="1" dirty="0"/>
              <a:t>Burger 1994</a:t>
            </a:r>
          </a:p>
          <a:p>
            <a:pPr marL="0" indent="0">
              <a:buNone/>
            </a:pPr>
            <a:r>
              <a:rPr lang="da-DK" sz="2000" b="1" dirty="0"/>
              <a:t>Burger et al. 2000</a:t>
            </a:r>
          </a:p>
          <a:p>
            <a:pPr marL="0" indent="0">
              <a:buNone/>
            </a:pPr>
            <a:r>
              <a:rPr lang="da-DK" sz="2000" b="1" dirty="0"/>
              <a:t>Burger et al. 2004</a:t>
            </a:r>
          </a:p>
          <a:p>
            <a:pPr marL="0" indent="0">
              <a:buNone/>
            </a:pPr>
            <a:r>
              <a:rPr lang="da-DK" sz="2000" b="1" dirty="0"/>
              <a:t>Drever et al. 1998</a:t>
            </a:r>
          </a:p>
          <a:p>
            <a:pPr marL="0" indent="0">
              <a:buNone/>
            </a:pPr>
            <a:r>
              <a:rPr lang="da-DK" sz="2000" b="1" dirty="0"/>
              <a:t>Ford &amp; Brown 1995</a:t>
            </a:r>
          </a:p>
          <a:p>
            <a:pPr marL="0" indent="0">
              <a:buNone/>
            </a:pPr>
            <a:r>
              <a:rPr lang="da-DK" sz="2000" b="1" dirty="0"/>
              <a:t>Golightly et al. 2009</a:t>
            </a:r>
          </a:p>
          <a:p>
            <a:pPr marL="0" indent="0">
              <a:buNone/>
            </a:pPr>
            <a:r>
              <a:rPr lang="da-DK" sz="2000" b="1" dirty="0"/>
              <a:t>Hamer &amp; Cummins 1991</a:t>
            </a:r>
          </a:p>
          <a:p>
            <a:pPr marL="0" indent="0">
              <a:buNone/>
            </a:pPr>
            <a:r>
              <a:rPr lang="da-DK" sz="2000" b="1" dirty="0"/>
              <a:t>Hirsch et al. 1981</a:t>
            </a:r>
          </a:p>
          <a:p>
            <a:pPr marL="0" indent="0">
              <a:buNone/>
            </a:pPr>
            <a:r>
              <a:rPr lang="da-DK" sz="2000" b="1" dirty="0"/>
              <a:t>Hull et al. 2001</a:t>
            </a:r>
          </a:p>
          <a:p>
            <a:pPr marL="236538" indent="-119063">
              <a:buNone/>
            </a:pPr>
            <a:r>
              <a:rPr lang="da-DK" sz="2000" b="1" dirty="0"/>
              <a:t>Jones 2001</a:t>
            </a:r>
          </a:p>
          <a:p>
            <a:pPr marL="236538" indent="-119063">
              <a:buNone/>
            </a:pPr>
            <a:r>
              <a:rPr lang="da-DK" sz="2000" b="1" dirty="0"/>
              <a:t>Kerns &amp; Miller 1995</a:t>
            </a:r>
          </a:p>
          <a:p>
            <a:pPr marL="236538" indent="-119063">
              <a:buNone/>
            </a:pPr>
            <a:r>
              <a:rPr lang="da-DK" sz="2000" b="1" dirty="0"/>
              <a:t>Kuletz et al. 1994</a:t>
            </a:r>
          </a:p>
          <a:p>
            <a:pPr marL="236538" indent="-119063">
              <a:buNone/>
            </a:pPr>
            <a:r>
              <a:rPr lang="da-DK" sz="2000" b="1" dirty="0"/>
              <a:t>Luginbuhl et al. 2001</a:t>
            </a:r>
          </a:p>
          <a:p>
            <a:pPr marL="236538" indent="-119063">
              <a:buNone/>
            </a:pPr>
            <a:r>
              <a:rPr lang="da-DK" sz="2000" b="1" dirty="0"/>
              <a:t>Malt &amp; Lank 2007</a:t>
            </a:r>
          </a:p>
          <a:p>
            <a:pPr marL="236538" indent="-119063">
              <a:buNone/>
            </a:pPr>
            <a:r>
              <a:rPr lang="da-DK" sz="2000" b="1" dirty="0"/>
              <a:t>Manley 1999</a:t>
            </a:r>
          </a:p>
          <a:p>
            <a:pPr marL="236538" indent="-119063">
              <a:buNone/>
            </a:pPr>
            <a:r>
              <a:rPr lang="da-DK" sz="2000" b="1" dirty="0"/>
              <a:t>Manley 2003</a:t>
            </a:r>
          </a:p>
          <a:p>
            <a:pPr marL="236538" indent="-119063">
              <a:buNone/>
            </a:pPr>
            <a:r>
              <a:rPr lang="da-DK" sz="2000" b="1" dirty="0"/>
              <a:t>Manley et al. 2001</a:t>
            </a:r>
          </a:p>
          <a:p>
            <a:pPr marL="236538" indent="-119063">
              <a:buNone/>
            </a:pPr>
            <a:r>
              <a:rPr lang="da-DK" sz="2000" b="1" dirty="0"/>
              <a:t>Marks &amp; Naslund 1994</a:t>
            </a:r>
          </a:p>
          <a:p>
            <a:pPr marL="236538" indent="-119063">
              <a:buNone/>
            </a:pPr>
            <a:r>
              <a:rPr lang="da-DK" sz="2000" b="1" dirty="0"/>
              <a:t>Marzluff &amp; Neatherlin 2006</a:t>
            </a:r>
          </a:p>
          <a:p>
            <a:pPr marL="236538" indent="-119063">
              <a:buNone/>
            </a:pPr>
            <a:r>
              <a:rPr lang="da-DK" sz="2000" b="1" dirty="0"/>
              <a:t>Marzluff et al. 1999</a:t>
            </a:r>
          </a:p>
          <a:p>
            <a:pPr marL="236538" indent="-119063">
              <a:buNone/>
            </a:pPr>
            <a:r>
              <a:rPr lang="da-DK" sz="2000" b="1" dirty="0"/>
              <a:t>Naslund et al. 1995</a:t>
            </a:r>
          </a:p>
          <a:p>
            <a:pPr marL="236538" indent="-119063">
              <a:buNone/>
            </a:pPr>
            <a:r>
              <a:rPr lang="da-DK" sz="2000" b="1" dirty="0"/>
              <a:t>Nelson 1992</a:t>
            </a:r>
          </a:p>
          <a:p>
            <a:pPr marL="176213" indent="0">
              <a:buNone/>
            </a:pPr>
            <a:r>
              <a:rPr lang="da-DK" sz="2000" b="1" dirty="0"/>
              <a:t>Nelson &amp; Hamer 1995b</a:t>
            </a:r>
          </a:p>
          <a:p>
            <a:pPr marL="176213" indent="0">
              <a:buNone/>
            </a:pPr>
            <a:r>
              <a:rPr lang="da-DK" sz="2000" b="1" dirty="0"/>
              <a:t>Nelson &amp; Hardin 1993</a:t>
            </a:r>
          </a:p>
          <a:p>
            <a:pPr marL="176213" indent="0">
              <a:buNone/>
            </a:pPr>
            <a:r>
              <a:rPr lang="da-DK" sz="2000" b="1" dirty="0"/>
              <a:t>Nelson &amp; Peck 1995</a:t>
            </a:r>
          </a:p>
          <a:p>
            <a:pPr marL="176213" indent="0">
              <a:buNone/>
            </a:pPr>
            <a:r>
              <a:rPr lang="da-DK" sz="2000" b="1" dirty="0"/>
              <a:t>Nelson &amp; Wilson 2002</a:t>
            </a:r>
          </a:p>
          <a:p>
            <a:pPr marL="176213" indent="0">
              <a:buNone/>
            </a:pPr>
            <a:r>
              <a:rPr lang="da-DK" sz="2000" b="1" dirty="0"/>
              <a:t>Raphael et al. 2002</a:t>
            </a:r>
          </a:p>
          <a:p>
            <a:pPr marL="176213" indent="0">
              <a:buNone/>
            </a:pPr>
            <a:r>
              <a:rPr lang="da-DK" sz="2000" b="1" dirty="0"/>
              <a:t>Silvergieter 2009</a:t>
            </a:r>
          </a:p>
          <a:p>
            <a:pPr marL="176213" indent="0">
              <a:buNone/>
            </a:pPr>
            <a:r>
              <a:rPr lang="da-DK" sz="2000" b="1" dirty="0"/>
              <a:t>Singer et al. 1991</a:t>
            </a:r>
          </a:p>
          <a:p>
            <a:pPr marL="176213" indent="0">
              <a:buNone/>
            </a:pPr>
            <a:r>
              <a:rPr lang="da-DK" sz="2000" b="1" dirty="0"/>
              <a:t>Singer et al. 1995</a:t>
            </a:r>
          </a:p>
          <a:p>
            <a:pPr marL="176213" indent="0">
              <a:buNone/>
            </a:pPr>
            <a:r>
              <a:rPr lang="da-DK" sz="2000" b="1" dirty="0"/>
              <a:t>Suddjian 2003</a:t>
            </a:r>
          </a:p>
          <a:p>
            <a:pPr marL="176213" indent="0">
              <a:buNone/>
            </a:pPr>
            <a:r>
              <a:rPr lang="da-DK" sz="2000" b="1" dirty="0"/>
              <a:t>Waterhouse et al. 2008</a:t>
            </a:r>
          </a:p>
          <a:p>
            <a:pPr marL="176213" indent="0">
              <a:buNone/>
            </a:pPr>
            <a:r>
              <a:rPr lang="da-DK" sz="2000" b="1" dirty="0"/>
              <a:t>Witt 1998</a:t>
            </a:r>
          </a:p>
          <a:p>
            <a:pPr marL="176213" indent="0">
              <a:buNone/>
            </a:pPr>
            <a:r>
              <a:rPr lang="da-DK" sz="2000" b="1" dirty="0"/>
              <a:t>Zharikov et al. 2007</a:t>
            </a:r>
          </a:p>
          <a:p>
            <a:pPr marL="176213" indent="0">
              <a:buNone/>
            </a:pPr>
            <a:r>
              <a:rPr lang="da-DK" sz="2000" b="1" dirty="0"/>
              <a:t>Zharikov et al. 2006</a:t>
            </a:r>
          </a:p>
        </p:txBody>
      </p:sp>
    </p:spTree>
    <p:extLst>
      <p:ext uri="{BB962C8B-B14F-4D97-AF65-F5344CB8AC3E}">
        <p14:creationId xmlns:p14="http://schemas.microsoft.com/office/powerpoint/2010/main" val="24526446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4" name="Content Placeholder 3"/>
          <p:cNvSpPr>
            <a:spLocks noGrp="1"/>
          </p:cNvSpPr>
          <p:nvPr>
            <p:ph idx="1"/>
          </p:nvPr>
        </p:nvSpPr>
        <p:spPr>
          <a:xfrm>
            <a:off x="457200" y="1295400"/>
            <a:ext cx="4114800" cy="609600"/>
          </a:xfrm>
        </p:spPr>
        <p:txBody>
          <a:bodyPr/>
          <a:lstStyle/>
          <a:p>
            <a:pPr marL="0" indent="0">
              <a:buNone/>
            </a:pPr>
            <a:r>
              <a:rPr lang="en-US" dirty="0" smtClean="0"/>
              <a:t>Study Evaluation Scores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4174286048"/>
              </p:ext>
            </p:extLst>
          </p:nvPr>
        </p:nvGraphicFramePr>
        <p:xfrm>
          <a:off x="1738313" y="1828800"/>
          <a:ext cx="5667375" cy="4505325"/>
        </p:xfrm>
        <a:graphic>
          <a:graphicData uri="http://schemas.openxmlformats.org/presentationml/2006/ole">
            <mc:AlternateContent xmlns:mc="http://schemas.openxmlformats.org/markup-compatibility/2006">
              <mc:Choice xmlns:v="urn:schemas-microsoft-com:vml" Requires="v">
                <p:oleObj spid="_x0000_s6154" name="Acrobat Document" r:id="rId3" imgW="5667037" imgH="4505102" progId="AcroExch.Document.11">
                  <p:embed/>
                </p:oleObj>
              </mc:Choice>
              <mc:Fallback>
                <p:oleObj name="Acrobat Document" r:id="rId3" imgW="5667037" imgH="4505102" progId="AcroExch.Document.11">
                  <p:embed/>
                  <p:pic>
                    <p:nvPicPr>
                      <p:cNvPr id="0" name=""/>
                      <p:cNvPicPr/>
                      <p:nvPr/>
                    </p:nvPicPr>
                    <p:blipFill>
                      <a:blip r:embed="rId4"/>
                      <a:stretch>
                        <a:fillRect/>
                      </a:stretch>
                    </p:blipFill>
                    <p:spPr>
                      <a:xfrm>
                        <a:off x="1738313" y="1828800"/>
                        <a:ext cx="5667375" cy="4505325"/>
                      </a:xfrm>
                      <a:prstGeom prst="rect">
                        <a:avLst/>
                      </a:prstGeom>
                    </p:spPr>
                  </p:pic>
                </p:oleObj>
              </mc:Fallback>
            </mc:AlternateContent>
          </a:graphicData>
        </a:graphic>
      </p:graphicFrame>
    </p:spTree>
    <p:extLst>
      <p:ext uri="{BB962C8B-B14F-4D97-AF65-F5344CB8AC3E}">
        <p14:creationId xmlns:p14="http://schemas.microsoft.com/office/powerpoint/2010/main" val="13396262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smtClean="0"/>
              <a:t>Conclusions</a:t>
            </a:r>
          </a:p>
          <a:p>
            <a:r>
              <a:rPr lang="en-US" dirty="0"/>
              <a:t>Model selection analyses useful in identifying variables of interest and interactions; </a:t>
            </a:r>
            <a:r>
              <a:rPr lang="en-US" dirty="0" smtClean="0"/>
              <a:t>however variability </a:t>
            </a:r>
            <a:r>
              <a:rPr lang="en-US" dirty="0"/>
              <a:t>in </a:t>
            </a:r>
            <a:r>
              <a:rPr lang="en-US" dirty="0" smtClean="0"/>
              <a:t>habitat variables considered limit comparability across studies.</a:t>
            </a:r>
          </a:p>
          <a:p>
            <a:r>
              <a:rPr lang="en-US" dirty="0" smtClean="0"/>
              <a:t>Relationship between nest </a:t>
            </a:r>
            <a:r>
              <a:rPr lang="en-US" dirty="0"/>
              <a:t>success </a:t>
            </a:r>
            <a:r>
              <a:rPr lang="en-US" dirty="0" smtClean="0"/>
              <a:t>and distance to </a:t>
            </a:r>
            <a:r>
              <a:rPr lang="en-US" dirty="0"/>
              <a:t>the edge of the nesting </a:t>
            </a:r>
            <a:r>
              <a:rPr lang="en-US" dirty="0" smtClean="0"/>
              <a:t>stand varies with other factors. </a:t>
            </a:r>
          </a:p>
          <a:p>
            <a:pPr lvl="1"/>
            <a:r>
              <a:rPr lang="en-US" dirty="0" smtClean="0"/>
              <a:t>Edge type</a:t>
            </a:r>
          </a:p>
          <a:p>
            <a:pPr lvl="1"/>
            <a:r>
              <a:rPr lang="en-US" dirty="0" smtClean="0"/>
              <a:t>Predator densities</a:t>
            </a:r>
          </a:p>
          <a:p>
            <a:r>
              <a:rPr lang="en-US" dirty="0" smtClean="0"/>
              <a:t>Numerous descriptive studies with information on habitat characteristics and nest success.</a:t>
            </a:r>
          </a:p>
        </p:txBody>
      </p:sp>
    </p:spTree>
    <p:extLst>
      <p:ext uri="{BB962C8B-B14F-4D97-AF65-F5344CB8AC3E}">
        <p14:creationId xmlns:p14="http://schemas.microsoft.com/office/powerpoint/2010/main" val="27784626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Data gaps</a:t>
            </a:r>
          </a:p>
          <a:p>
            <a:r>
              <a:rPr lang="en-US" dirty="0" smtClean="0"/>
              <a:t>Comparable </a:t>
            </a:r>
            <a:r>
              <a:rPr lang="en-US" dirty="0"/>
              <a:t>studies </a:t>
            </a:r>
            <a:r>
              <a:rPr lang="en-US" dirty="0" smtClean="0"/>
              <a:t>in </a:t>
            </a:r>
            <a:r>
              <a:rPr lang="en-US" dirty="0"/>
              <a:t>different </a:t>
            </a:r>
            <a:r>
              <a:rPr lang="en-US" dirty="0" smtClean="0"/>
              <a:t>regions.</a:t>
            </a:r>
          </a:p>
          <a:p>
            <a:r>
              <a:rPr lang="en-US" dirty="0" smtClean="0"/>
              <a:t>Interactions </a:t>
            </a:r>
            <a:r>
              <a:rPr lang="en-US" dirty="0"/>
              <a:t>between habitat variables and </a:t>
            </a:r>
            <a:r>
              <a:rPr lang="en-US" dirty="0" smtClean="0"/>
              <a:t>identification of </a:t>
            </a:r>
            <a:r>
              <a:rPr lang="en-US" dirty="0"/>
              <a:t>critical variables among those that tend to co-vary within studies</a:t>
            </a:r>
            <a:r>
              <a:rPr lang="en-US" dirty="0" smtClean="0"/>
              <a:t>.</a:t>
            </a:r>
          </a:p>
        </p:txBody>
      </p:sp>
    </p:spTree>
    <p:extLst>
      <p:ext uri="{BB962C8B-B14F-4D97-AF65-F5344CB8AC3E}">
        <p14:creationId xmlns:p14="http://schemas.microsoft.com/office/powerpoint/2010/main" val="15132030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results</a:t>
            </a:r>
            <a:endParaRPr lang="en-US" dirty="0"/>
          </a:p>
        </p:txBody>
      </p:sp>
      <p:sp>
        <p:nvSpPr>
          <p:cNvPr id="3" name="Content Placeholder 2"/>
          <p:cNvSpPr>
            <a:spLocks noGrp="1"/>
          </p:cNvSpPr>
          <p:nvPr>
            <p:ph idx="1"/>
          </p:nvPr>
        </p:nvSpPr>
        <p:spPr/>
        <p:txBody>
          <a:bodyPr/>
          <a:lstStyle/>
          <a:p>
            <a:pPr marL="0" indent="0">
              <a:buNone/>
            </a:pPr>
            <a:r>
              <a:rPr lang="en-US" dirty="0" smtClean="0"/>
              <a:t>Extent of habitat</a:t>
            </a:r>
          </a:p>
          <a:p>
            <a:pPr marL="0" indent="0">
              <a:buNone/>
            </a:pPr>
            <a:r>
              <a:rPr lang="en-US" dirty="0" smtClean="0"/>
              <a:t>Age of stands</a:t>
            </a:r>
          </a:p>
          <a:p>
            <a:pPr marL="0" indent="0">
              <a:buNone/>
            </a:pPr>
            <a:r>
              <a:rPr lang="en-US" dirty="0"/>
              <a:t>Controlled </a:t>
            </a:r>
            <a:r>
              <a:rPr lang="en-US" dirty="0" smtClean="0"/>
              <a:t>studies</a:t>
            </a:r>
          </a:p>
          <a:p>
            <a:pPr marL="0" indent="0">
              <a:buNone/>
            </a:pPr>
            <a:r>
              <a:rPr lang="en-US" dirty="0" smtClean="0"/>
              <a:t>Comparable results</a:t>
            </a:r>
          </a:p>
          <a:p>
            <a:pPr marL="0" indent="0">
              <a:buNone/>
            </a:pPr>
            <a:r>
              <a:rPr lang="en-US" dirty="0" smtClean="0"/>
              <a:t>Sample sizes</a:t>
            </a:r>
          </a:p>
          <a:p>
            <a:pPr marL="0" indent="0">
              <a:buNone/>
            </a:pPr>
            <a:r>
              <a:rPr lang="en-US" dirty="0" smtClean="0"/>
              <a:t>Unpublished data</a:t>
            </a:r>
            <a:endParaRPr lang="en-US" dirty="0"/>
          </a:p>
          <a:p>
            <a:pPr marL="0" indent="0">
              <a:buNone/>
            </a:pPr>
            <a:endParaRPr lang="en-US" dirty="0" smtClean="0"/>
          </a:p>
          <a:p>
            <a:pPr marL="0" indent="0">
              <a:buNone/>
            </a:pPr>
            <a:endParaRPr lang="en-US" dirty="0"/>
          </a:p>
        </p:txBody>
      </p:sp>
      <p:sp>
        <p:nvSpPr>
          <p:cNvPr id="4" name="Rectangle 3"/>
          <p:cNvSpPr/>
          <p:nvPr/>
        </p:nvSpPr>
        <p:spPr>
          <a:xfrm>
            <a:off x="7132102" y="5181600"/>
            <a:ext cx="1374058" cy="276999"/>
          </a:xfrm>
          <a:prstGeom prst="rect">
            <a:avLst/>
          </a:prstGeom>
        </p:spPr>
        <p:txBody>
          <a:bodyPr wrap="square">
            <a:spAutoFit/>
          </a:bodyPr>
          <a:lstStyle/>
          <a:p>
            <a:r>
              <a:rPr lang="en-US" sz="1200" b="1" dirty="0" smtClean="0"/>
              <a:t>Photo by N. Hatch</a:t>
            </a:r>
            <a:endParaRPr lang="en-US" sz="1200"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368" y="1676400"/>
            <a:ext cx="3853044"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98339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a:t>
            </a:r>
            <a:endParaRPr lang="en-US" dirty="0"/>
          </a:p>
        </p:txBody>
      </p:sp>
      <p:sp>
        <p:nvSpPr>
          <p:cNvPr id="4" name="Content Placeholder 3"/>
          <p:cNvSpPr>
            <a:spLocks noGrp="1"/>
          </p:cNvSpPr>
          <p:nvPr>
            <p:ph idx="1"/>
          </p:nvPr>
        </p:nvSpPr>
        <p:spPr>
          <a:xfrm>
            <a:off x="457200" y="1600200"/>
            <a:ext cx="8229600" cy="769441"/>
          </a:xfrm>
          <a:prstGeom prst="rect">
            <a:avLst/>
          </a:prstGeom>
        </p:spPr>
        <p:txBody>
          <a:bodyPr wrap="square">
            <a:spAutoFit/>
          </a:bodyPr>
          <a:lstStyle/>
          <a:p>
            <a:pPr marL="0" indent="0">
              <a:buNone/>
            </a:pPr>
            <a:r>
              <a:rPr lang="en-US" sz="2000" b="1" dirty="0"/>
              <a:t>http://www.oregon.gov/ODF/Documents/WorkingForests</a:t>
            </a:r>
            <a:r>
              <a:rPr lang="en-US" sz="2000" b="1" dirty="0" smtClean="0"/>
              <a:t>/</a:t>
            </a:r>
          </a:p>
          <a:p>
            <a:pPr marL="0" indent="0">
              <a:buNone/>
            </a:pPr>
            <a:r>
              <a:rPr lang="en-US" sz="2000" b="1" dirty="0" smtClean="0"/>
              <a:t>   ReviewofMAMUResearchRelatedToNestingHabitatUseandNestSuccess.pdf</a:t>
            </a:r>
            <a:endParaRPr lang="en-US" sz="2000" b="1" dirty="0"/>
          </a:p>
        </p:txBody>
      </p:sp>
    </p:spTree>
    <p:extLst>
      <p:ext uri="{BB962C8B-B14F-4D97-AF65-F5344CB8AC3E}">
        <p14:creationId xmlns:p14="http://schemas.microsoft.com/office/powerpoint/2010/main" val="38866208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Systematic evidence review</a:t>
            </a:r>
            <a:endParaRPr lang="en-US" dirty="0"/>
          </a:p>
        </p:txBody>
      </p:sp>
      <p:sp>
        <p:nvSpPr>
          <p:cNvPr id="3" name="Content Placeholder 2"/>
          <p:cNvSpPr>
            <a:spLocks noGrp="1"/>
          </p:cNvSpPr>
          <p:nvPr>
            <p:ph idx="1"/>
          </p:nvPr>
        </p:nvSpPr>
        <p:spPr/>
        <p:txBody>
          <a:bodyPr/>
          <a:lstStyle/>
          <a:p>
            <a:r>
              <a:rPr lang="en-US" dirty="0" smtClean="0"/>
              <a:t>Differences from traditional SR’s</a:t>
            </a:r>
            <a:endParaRPr lang="en-US" dirty="0"/>
          </a:p>
        </p:txBody>
      </p:sp>
    </p:spTree>
    <p:extLst>
      <p:ext uri="{BB962C8B-B14F-4D97-AF65-F5344CB8AC3E}">
        <p14:creationId xmlns:p14="http://schemas.microsoft.com/office/powerpoint/2010/main" val="507764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Systematic evidence review</a:t>
            </a:r>
            <a:endParaRPr lang="en-US" dirty="0"/>
          </a:p>
        </p:txBody>
      </p:sp>
      <p:sp>
        <p:nvSpPr>
          <p:cNvPr id="3" name="Content Placeholder 2"/>
          <p:cNvSpPr>
            <a:spLocks noGrp="1"/>
          </p:cNvSpPr>
          <p:nvPr>
            <p:ph idx="1"/>
          </p:nvPr>
        </p:nvSpPr>
        <p:spPr>
          <a:xfrm>
            <a:off x="457200" y="1447800"/>
            <a:ext cx="8229600" cy="990600"/>
          </a:xfrm>
        </p:spPr>
        <p:txBody>
          <a:bodyPr>
            <a:normAutofit/>
          </a:bodyPr>
          <a:lstStyle/>
          <a:p>
            <a:pPr marL="0" lvl="0" indent="0" algn="ctr" fontAlgn="base">
              <a:spcBef>
                <a:spcPct val="0"/>
              </a:spcBef>
              <a:spcAft>
                <a:spcPct val="0"/>
              </a:spcAft>
              <a:buNone/>
              <a:tabLst>
                <a:tab pos="685800" algn="l"/>
              </a:tabLst>
            </a:pPr>
            <a:r>
              <a:rPr kumimoji="0" lang="en-US" alt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Elements described in a protocol for conducting a systematic review (</a:t>
            </a:r>
            <a:r>
              <a:rPr kumimoji="0" lang="en-US" altLang="en-US"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Czarnomski</a:t>
            </a:r>
            <a:r>
              <a:rPr kumimoji="0" lang="en-US" alt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Hale 2013)</a:t>
            </a: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20538169"/>
              </p:ext>
            </p:extLst>
          </p:nvPr>
        </p:nvGraphicFramePr>
        <p:xfrm>
          <a:off x="538454" y="2438400"/>
          <a:ext cx="8148346" cy="3427893"/>
        </p:xfrm>
        <a:graphic>
          <a:graphicData uri="http://schemas.openxmlformats.org/drawingml/2006/table">
            <a:tbl>
              <a:tblPr firstRow="1">
                <a:tableStyleId>{5C22544A-7EE6-4342-B048-85BDC9FD1C3A}</a:tableStyleId>
              </a:tblPr>
              <a:tblGrid>
                <a:gridCol w="2128546"/>
                <a:gridCol w="6019800"/>
              </a:tblGrid>
              <a:tr h="261993">
                <a:tc>
                  <a:txBody>
                    <a:bodyPr/>
                    <a:lstStyle/>
                    <a:p>
                      <a:pPr marL="0" marR="0" hangingPunct="0">
                        <a:spcBef>
                          <a:spcPts val="200"/>
                        </a:spcBef>
                        <a:spcAft>
                          <a:spcPts val="200"/>
                        </a:spcAft>
                      </a:pPr>
                      <a:r>
                        <a:rPr lang="en-US" sz="1500" dirty="0">
                          <a:effectLst/>
                        </a:rPr>
                        <a:t>Ele</a:t>
                      </a:r>
                      <a:r>
                        <a:rPr lang="en-US" sz="1500" spc="-10" dirty="0">
                          <a:effectLst/>
                        </a:rPr>
                        <a:t>m</a:t>
                      </a:r>
                      <a:r>
                        <a:rPr lang="en-US" sz="1500" spc="-5" dirty="0">
                          <a:effectLst/>
                        </a:rPr>
                        <a:t>e</a:t>
                      </a:r>
                      <a:r>
                        <a:rPr lang="en-US" sz="1500" dirty="0">
                          <a:effectLst/>
                        </a:rPr>
                        <a:t>nts</a:t>
                      </a:r>
                      <a:endParaRPr lang="en-US" sz="1500" dirty="0">
                        <a:solidFill>
                          <a:srgbClr val="000000"/>
                        </a:solidFill>
                        <a:effectLst/>
                        <a:latin typeface="Times New Roman"/>
                        <a:ea typeface="Times New Roman"/>
                      </a:endParaRPr>
                    </a:p>
                  </a:txBody>
                  <a:tcPr marL="39391" marR="39391" marT="0" marB="0"/>
                </a:tc>
                <a:tc>
                  <a:txBody>
                    <a:bodyPr/>
                    <a:lstStyle/>
                    <a:p>
                      <a:pPr marL="0" marR="0" hangingPunct="0">
                        <a:spcBef>
                          <a:spcPts val="200"/>
                        </a:spcBef>
                        <a:spcAft>
                          <a:spcPts val="200"/>
                        </a:spcAft>
                      </a:pPr>
                      <a:r>
                        <a:rPr lang="en-US" sz="1500" dirty="0">
                          <a:effectLst/>
                        </a:rPr>
                        <a:t>B</a:t>
                      </a:r>
                      <a:r>
                        <a:rPr lang="en-US" sz="1500" spc="-5" dirty="0">
                          <a:effectLst/>
                        </a:rPr>
                        <a:t>r</a:t>
                      </a:r>
                      <a:r>
                        <a:rPr lang="en-US" sz="1500" dirty="0">
                          <a:effectLst/>
                        </a:rPr>
                        <a:t>ief </a:t>
                      </a:r>
                      <a:r>
                        <a:rPr lang="en-US" sz="1500" spc="-5" dirty="0">
                          <a:effectLst/>
                        </a:rPr>
                        <a:t>e</a:t>
                      </a:r>
                      <a:r>
                        <a:rPr lang="en-US" sz="1500" dirty="0">
                          <a:effectLst/>
                        </a:rPr>
                        <a:t>xpla</a:t>
                      </a:r>
                      <a:r>
                        <a:rPr lang="en-US" sz="1500" spc="5" dirty="0">
                          <a:effectLst/>
                        </a:rPr>
                        <a:t>n</a:t>
                      </a:r>
                      <a:r>
                        <a:rPr lang="en-US" sz="1500" dirty="0">
                          <a:effectLst/>
                        </a:rPr>
                        <a:t>a</a:t>
                      </a:r>
                      <a:r>
                        <a:rPr lang="en-US" sz="1500" spc="-5" dirty="0">
                          <a:effectLst/>
                        </a:rPr>
                        <a:t>t</a:t>
                      </a:r>
                      <a:r>
                        <a:rPr lang="en-US" sz="1500" dirty="0">
                          <a:effectLst/>
                        </a:rPr>
                        <a:t>ion</a:t>
                      </a:r>
                      <a:endParaRPr lang="en-US" sz="1500" dirty="0">
                        <a:solidFill>
                          <a:srgbClr val="000000"/>
                        </a:solidFill>
                        <a:effectLst/>
                        <a:latin typeface="Times New Roman"/>
                        <a:ea typeface="Times New Roman"/>
                      </a:endParaRPr>
                    </a:p>
                  </a:txBody>
                  <a:tcPr marL="39391" marR="39391" marT="0" marB="0"/>
                </a:tc>
              </a:tr>
              <a:tr h="527650">
                <a:tc>
                  <a:txBody>
                    <a:bodyPr/>
                    <a:lstStyle/>
                    <a:p>
                      <a:pPr marL="0" marR="0" hangingPunct="0">
                        <a:lnSpc>
                          <a:spcPct val="110000"/>
                        </a:lnSpc>
                        <a:spcBef>
                          <a:spcPts val="0"/>
                        </a:spcBef>
                        <a:spcAft>
                          <a:spcPts val="0"/>
                        </a:spcAft>
                      </a:pPr>
                      <a:r>
                        <a:rPr lang="en-US" sz="1500" dirty="0">
                          <a:effectLst/>
                        </a:rPr>
                        <a:t>Qu</a:t>
                      </a:r>
                      <a:r>
                        <a:rPr lang="en-US" sz="1500" spc="-10" dirty="0">
                          <a:effectLst/>
                        </a:rPr>
                        <a:t>e</a:t>
                      </a:r>
                      <a:r>
                        <a:rPr lang="en-US" sz="1500" dirty="0">
                          <a:effectLst/>
                        </a:rPr>
                        <a:t>stion</a:t>
                      </a:r>
                      <a:endParaRPr lang="en-US" sz="1500" dirty="0">
                        <a:solidFill>
                          <a:srgbClr val="000000"/>
                        </a:solidFill>
                        <a:effectLst/>
                        <a:latin typeface="Times New Roman"/>
                        <a:ea typeface="Times New Roman"/>
                      </a:endParaRPr>
                    </a:p>
                  </a:txBody>
                  <a:tcPr marL="39391" marR="39391" marT="0" marB="0"/>
                </a:tc>
                <a:tc>
                  <a:txBody>
                    <a:bodyPr/>
                    <a:lstStyle/>
                    <a:p>
                      <a:pPr marL="0" marR="0" hangingPunct="0">
                        <a:lnSpc>
                          <a:spcPct val="110000"/>
                        </a:lnSpc>
                        <a:spcBef>
                          <a:spcPts val="0"/>
                        </a:spcBef>
                        <a:spcAft>
                          <a:spcPts val="0"/>
                        </a:spcAft>
                      </a:pPr>
                      <a:r>
                        <a:rPr lang="en-US" sz="1500" spc="-10">
                          <a:effectLst/>
                        </a:rPr>
                        <a:t>F</a:t>
                      </a:r>
                      <a:r>
                        <a:rPr lang="en-US" sz="1500">
                          <a:effectLst/>
                        </a:rPr>
                        <a:t>o</a:t>
                      </a:r>
                      <a:r>
                        <a:rPr lang="en-US" sz="1500" spc="-5">
                          <a:effectLst/>
                        </a:rPr>
                        <a:t>c</a:t>
                      </a:r>
                      <a:r>
                        <a:rPr lang="en-US" sz="1500">
                          <a:effectLst/>
                        </a:rPr>
                        <a:t>used,</a:t>
                      </a:r>
                      <a:r>
                        <a:rPr lang="en-US" sz="1500" spc="-5">
                          <a:effectLst/>
                        </a:rPr>
                        <a:t> </a:t>
                      </a:r>
                      <a:r>
                        <a:rPr lang="en-US" sz="1500" spc="10">
                          <a:effectLst/>
                        </a:rPr>
                        <a:t>s</a:t>
                      </a:r>
                      <a:r>
                        <a:rPr lang="en-US" sz="1500" spc="-5">
                          <a:effectLst/>
                        </a:rPr>
                        <a:t>c</a:t>
                      </a:r>
                      <a:r>
                        <a:rPr lang="en-US" sz="1500">
                          <a:effectLst/>
                        </a:rPr>
                        <a:t>ientifi</a:t>
                      </a:r>
                      <a:r>
                        <a:rPr lang="en-US" sz="1500" spc="-5">
                          <a:effectLst/>
                        </a:rPr>
                        <a:t>ca</a:t>
                      </a:r>
                      <a:r>
                        <a:rPr lang="en-US" sz="1500">
                          <a:effectLst/>
                        </a:rPr>
                        <a:t>l</a:t>
                      </a:r>
                      <a:r>
                        <a:rPr lang="en-US" sz="1500" spc="25">
                          <a:effectLst/>
                        </a:rPr>
                        <a:t>l</a:t>
                      </a:r>
                      <a:r>
                        <a:rPr lang="en-US" sz="1500">
                          <a:effectLst/>
                        </a:rPr>
                        <a:t>y</a:t>
                      </a:r>
                      <a:r>
                        <a:rPr lang="en-US" sz="1500" spc="-25">
                          <a:effectLst/>
                        </a:rPr>
                        <a:t> </a:t>
                      </a:r>
                      <a:r>
                        <a:rPr lang="en-US" sz="1500" spc="-5">
                          <a:effectLst/>
                        </a:rPr>
                        <a:t>a</a:t>
                      </a:r>
                      <a:r>
                        <a:rPr lang="en-US" sz="1500" spc="10">
                          <a:effectLst/>
                        </a:rPr>
                        <a:t>n</a:t>
                      </a:r>
                      <a:r>
                        <a:rPr lang="en-US" sz="1500">
                          <a:effectLst/>
                        </a:rPr>
                        <a:t>sw</a:t>
                      </a:r>
                      <a:r>
                        <a:rPr lang="en-US" sz="1500" spc="-10">
                          <a:effectLst/>
                        </a:rPr>
                        <a:t>e</a:t>
                      </a:r>
                      <a:r>
                        <a:rPr lang="en-US" sz="1500">
                          <a:effectLst/>
                        </a:rPr>
                        <a:t>r</a:t>
                      </a:r>
                      <a:r>
                        <a:rPr lang="en-US" sz="1500" spc="-10">
                          <a:effectLst/>
                        </a:rPr>
                        <a:t>a</a:t>
                      </a:r>
                      <a:r>
                        <a:rPr lang="en-US" sz="1500">
                          <a:effectLst/>
                        </a:rPr>
                        <a:t>ble q</a:t>
                      </a:r>
                      <a:r>
                        <a:rPr lang="en-US" sz="1500" spc="5">
                          <a:effectLst/>
                        </a:rPr>
                        <a:t>u</a:t>
                      </a:r>
                      <a:r>
                        <a:rPr lang="en-US" sz="1500" spc="-5">
                          <a:effectLst/>
                        </a:rPr>
                        <a:t>e</a:t>
                      </a:r>
                      <a:r>
                        <a:rPr lang="en-US" sz="1500">
                          <a:effectLst/>
                        </a:rPr>
                        <a:t>stion that </a:t>
                      </a:r>
                      <a:r>
                        <a:rPr lang="en-US" sz="1500" spc="-15">
                          <a:effectLst/>
                        </a:rPr>
                        <a:t>g</a:t>
                      </a:r>
                      <a:r>
                        <a:rPr lang="en-US" sz="1500" spc="10">
                          <a:effectLst/>
                        </a:rPr>
                        <a:t>u</a:t>
                      </a:r>
                      <a:r>
                        <a:rPr lang="en-US" sz="1500">
                          <a:effectLst/>
                        </a:rPr>
                        <a:t>id</a:t>
                      </a:r>
                      <a:r>
                        <a:rPr lang="en-US" sz="1500" spc="5">
                          <a:effectLst/>
                        </a:rPr>
                        <a:t>e</a:t>
                      </a:r>
                      <a:r>
                        <a:rPr lang="en-US" sz="1500">
                          <a:effectLst/>
                        </a:rPr>
                        <a:t>s se</a:t>
                      </a:r>
                      <a:r>
                        <a:rPr lang="en-US" sz="1500" spc="-10">
                          <a:effectLst/>
                        </a:rPr>
                        <a:t>a</a:t>
                      </a:r>
                      <a:r>
                        <a:rPr lang="en-US" sz="1500">
                          <a:effectLst/>
                        </a:rPr>
                        <a:t>r</a:t>
                      </a:r>
                      <a:r>
                        <a:rPr lang="en-US" sz="1500" spc="-10">
                          <a:effectLst/>
                        </a:rPr>
                        <a:t>c</a:t>
                      </a:r>
                      <a:r>
                        <a:rPr lang="en-US" sz="1500">
                          <a:effectLst/>
                        </a:rPr>
                        <a:t>h st</a:t>
                      </a:r>
                      <a:r>
                        <a:rPr lang="en-US" sz="1500" spc="5">
                          <a:effectLst/>
                        </a:rPr>
                        <a:t>r</a:t>
                      </a:r>
                      <a:r>
                        <a:rPr lang="en-US" sz="1500" spc="-5">
                          <a:effectLst/>
                        </a:rPr>
                        <a:t>a</a:t>
                      </a:r>
                      <a:r>
                        <a:rPr lang="en-US" sz="1500">
                          <a:effectLst/>
                        </a:rPr>
                        <a:t>t</a:t>
                      </a:r>
                      <a:r>
                        <a:rPr lang="en-US" sz="1500" spc="5">
                          <a:effectLst/>
                        </a:rPr>
                        <a:t>e</a:t>
                      </a:r>
                      <a:r>
                        <a:rPr lang="en-US" sz="1500" spc="10">
                          <a:effectLst/>
                        </a:rPr>
                        <a:t>g</a:t>
                      </a:r>
                      <a:r>
                        <a:rPr lang="en-US" sz="1500">
                          <a:effectLst/>
                        </a:rPr>
                        <a:t>y</a:t>
                      </a:r>
                      <a:r>
                        <a:rPr lang="en-US" sz="1500" spc="-25">
                          <a:effectLst/>
                        </a:rPr>
                        <a:t> </a:t>
                      </a:r>
                      <a:r>
                        <a:rPr lang="en-US" sz="1500" spc="-5">
                          <a:effectLst/>
                        </a:rPr>
                        <a:t>a</a:t>
                      </a:r>
                      <a:r>
                        <a:rPr lang="en-US" sz="1500">
                          <a:effectLst/>
                        </a:rPr>
                        <a:t>nd inclusion </a:t>
                      </a:r>
                      <a:r>
                        <a:rPr lang="en-US" sz="1500" spc="-5">
                          <a:effectLst/>
                        </a:rPr>
                        <a:t>c</a:t>
                      </a:r>
                      <a:r>
                        <a:rPr lang="en-US" sz="1500">
                          <a:effectLst/>
                        </a:rPr>
                        <a:t>rite</a:t>
                      </a:r>
                      <a:r>
                        <a:rPr lang="en-US" sz="1500" spc="-10">
                          <a:effectLst/>
                        </a:rPr>
                        <a:t>r</a:t>
                      </a:r>
                      <a:r>
                        <a:rPr lang="en-US" sz="1500">
                          <a:effectLst/>
                        </a:rPr>
                        <a:t>ia</a:t>
                      </a:r>
                      <a:endParaRPr lang="en-US" sz="1500">
                        <a:solidFill>
                          <a:srgbClr val="000000"/>
                        </a:solidFill>
                        <a:effectLst/>
                        <a:latin typeface="Times New Roman"/>
                        <a:ea typeface="Times New Roman"/>
                      </a:endParaRPr>
                    </a:p>
                  </a:txBody>
                  <a:tcPr marL="39391" marR="39391" marT="0" marB="0"/>
                </a:tc>
              </a:tr>
              <a:tr h="527650">
                <a:tc>
                  <a:txBody>
                    <a:bodyPr/>
                    <a:lstStyle/>
                    <a:p>
                      <a:pPr marL="0" marR="0" hangingPunct="0">
                        <a:lnSpc>
                          <a:spcPct val="110000"/>
                        </a:lnSpc>
                        <a:spcBef>
                          <a:spcPts val="0"/>
                        </a:spcBef>
                        <a:spcAft>
                          <a:spcPts val="0"/>
                        </a:spcAft>
                      </a:pPr>
                      <a:r>
                        <a:rPr lang="en-US" sz="1500">
                          <a:effectLst/>
                        </a:rPr>
                        <a:t>S</a:t>
                      </a:r>
                      <a:r>
                        <a:rPr lang="en-US" sz="1500" spc="-5">
                          <a:effectLst/>
                        </a:rPr>
                        <a:t>ea</a:t>
                      </a:r>
                      <a:r>
                        <a:rPr lang="en-US" sz="1500">
                          <a:effectLst/>
                        </a:rPr>
                        <a:t>r</a:t>
                      </a:r>
                      <a:r>
                        <a:rPr lang="en-US" sz="1500" spc="-10">
                          <a:effectLst/>
                        </a:rPr>
                        <a:t>c</a:t>
                      </a:r>
                      <a:r>
                        <a:rPr lang="en-US" sz="1500">
                          <a:effectLst/>
                        </a:rPr>
                        <a:t>h str</a:t>
                      </a:r>
                      <a:r>
                        <a:rPr lang="en-US" sz="1500" spc="-10">
                          <a:effectLst/>
                        </a:rPr>
                        <a:t>a</a:t>
                      </a:r>
                      <a:r>
                        <a:rPr lang="en-US" sz="1500" spc="10">
                          <a:effectLst/>
                        </a:rPr>
                        <a:t>t</a:t>
                      </a:r>
                      <a:r>
                        <a:rPr lang="en-US" sz="1500" spc="5">
                          <a:effectLst/>
                        </a:rPr>
                        <a:t>e</a:t>
                      </a:r>
                      <a:r>
                        <a:rPr lang="en-US" sz="1500" spc="10">
                          <a:effectLst/>
                        </a:rPr>
                        <a:t>g</a:t>
                      </a:r>
                      <a:r>
                        <a:rPr lang="en-US" sz="1500">
                          <a:effectLst/>
                        </a:rPr>
                        <a:t>y</a:t>
                      </a:r>
                      <a:endParaRPr lang="en-US" sz="1500">
                        <a:solidFill>
                          <a:srgbClr val="000000"/>
                        </a:solidFill>
                        <a:effectLst/>
                        <a:latin typeface="Times New Roman"/>
                        <a:ea typeface="Times New Roman"/>
                      </a:endParaRPr>
                    </a:p>
                  </a:txBody>
                  <a:tcPr marL="39391" marR="39391" marT="0" marB="0"/>
                </a:tc>
                <a:tc>
                  <a:txBody>
                    <a:bodyPr/>
                    <a:lstStyle/>
                    <a:p>
                      <a:pPr marL="0" marR="0" hangingPunct="0">
                        <a:lnSpc>
                          <a:spcPct val="110000"/>
                        </a:lnSpc>
                        <a:spcBef>
                          <a:spcPts val="0"/>
                        </a:spcBef>
                        <a:spcAft>
                          <a:spcPts val="0"/>
                        </a:spcAft>
                      </a:pPr>
                      <a:r>
                        <a:rPr lang="en-US" sz="1500">
                          <a:effectLst/>
                        </a:rPr>
                        <a:t>Methods </a:t>
                      </a:r>
                      <a:r>
                        <a:rPr lang="en-US" sz="1500" spc="-5">
                          <a:effectLst/>
                        </a:rPr>
                        <a:t>(e</a:t>
                      </a:r>
                      <a:r>
                        <a:rPr lang="en-US" sz="1500" spc="10">
                          <a:effectLst/>
                        </a:rPr>
                        <a:t>.</a:t>
                      </a:r>
                      <a:r>
                        <a:rPr lang="en-US" sz="1500" spc="-15">
                          <a:effectLst/>
                        </a:rPr>
                        <a:t>g</a:t>
                      </a:r>
                      <a:r>
                        <a:rPr lang="en-US" sz="1500">
                          <a:effectLst/>
                        </a:rPr>
                        <a:t>., sear</a:t>
                      </a:r>
                      <a:r>
                        <a:rPr lang="en-US" sz="1500" spc="-10">
                          <a:effectLst/>
                        </a:rPr>
                        <a:t>c</a:t>
                      </a:r>
                      <a:r>
                        <a:rPr lang="en-US" sz="1500">
                          <a:effectLst/>
                        </a:rPr>
                        <a:t>h t</a:t>
                      </a:r>
                      <a:r>
                        <a:rPr lang="en-US" sz="1500" spc="5">
                          <a:effectLst/>
                        </a:rPr>
                        <a:t>er</a:t>
                      </a:r>
                      <a:r>
                        <a:rPr lang="en-US" sz="1500">
                          <a:effectLst/>
                        </a:rPr>
                        <a:t>ms and d</a:t>
                      </a:r>
                      <a:r>
                        <a:rPr lang="en-US" sz="1500" spc="-10">
                          <a:effectLst/>
                        </a:rPr>
                        <a:t>a</a:t>
                      </a:r>
                      <a:r>
                        <a:rPr lang="en-US" sz="1500">
                          <a:effectLst/>
                        </a:rPr>
                        <a:t>tab</a:t>
                      </a:r>
                      <a:r>
                        <a:rPr lang="en-US" sz="1500" spc="-10">
                          <a:effectLst/>
                        </a:rPr>
                        <a:t>a</a:t>
                      </a:r>
                      <a:r>
                        <a:rPr lang="en-US" sz="1500">
                          <a:effectLst/>
                        </a:rPr>
                        <a:t>s</a:t>
                      </a:r>
                      <a:r>
                        <a:rPr lang="en-US" sz="1500" spc="-5">
                          <a:effectLst/>
                        </a:rPr>
                        <a:t>e</a:t>
                      </a:r>
                      <a:r>
                        <a:rPr lang="en-US" sz="1500" spc="10">
                          <a:effectLst/>
                        </a:rPr>
                        <a:t>s</a:t>
                      </a:r>
                      <a:r>
                        <a:rPr lang="en-US" sz="1500">
                          <a:effectLst/>
                        </a:rPr>
                        <a:t>) to </a:t>
                      </a:r>
                      <a:r>
                        <a:rPr lang="en-US" sz="1500" spc="-5">
                          <a:effectLst/>
                        </a:rPr>
                        <a:t>f</a:t>
                      </a:r>
                      <a:r>
                        <a:rPr lang="en-US" sz="1500">
                          <a:effectLst/>
                        </a:rPr>
                        <a:t>ind studies p</a:t>
                      </a:r>
                      <a:r>
                        <a:rPr lang="en-US" sz="1500" spc="-10">
                          <a:effectLst/>
                        </a:rPr>
                        <a:t>e</a:t>
                      </a:r>
                      <a:r>
                        <a:rPr lang="en-US" sz="1500">
                          <a:effectLst/>
                        </a:rPr>
                        <a:t>rtine</a:t>
                      </a:r>
                      <a:r>
                        <a:rPr lang="en-US" sz="1500" spc="-5">
                          <a:effectLst/>
                        </a:rPr>
                        <a:t>n</a:t>
                      </a:r>
                      <a:r>
                        <a:rPr lang="en-US" sz="1500">
                          <a:effectLst/>
                        </a:rPr>
                        <a:t>t to the qu</a:t>
                      </a:r>
                      <a:r>
                        <a:rPr lang="en-US" sz="1500" spc="-5">
                          <a:effectLst/>
                        </a:rPr>
                        <a:t>e</a:t>
                      </a:r>
                      <a:r>
                        <a:rPr lang="en-US" sz="1500">
                          <a:effectLst/>
                        </a:rPr>
                        <a:t>stion</a:t>
                      </a:r>
                      <a:endParaRPr lang="en-US" sz="1500">
                        <a:solidFill>
                          <a:srgbClr val="000000"/>
                        </a:solidFill>
                        <a:effectLst/>
                        <a:latin typeface="Times New Roman"/>
                        <a:ea typeface="Times New Roman"/>
                      </a:endParaRPr>
                    </a:p>
                  </a:txBody>
                  <a:tcPr marL="39391" marR="39391" marT="0" marB="0"/>
                </a:tc>
              </a:tr>
              <a:tr h="527650">
                <a:tc>
                  <a:txBody>
                    <a:bodyPr/>
                    <a:lstStyle/>
                    <a:p>
                      <a:pPr marL="0" marR="0" hangingPunct="0">
                        <a:lnSpc>
                          <a:spcPct val="110000"/>
                        </a:lnSpc>
                        <a:spcBef>
                          <a:spcPts val="0"/>
                        </a:spcBef>
                        <a:spcAft>
                          <a:spcPts val="0"/>
                        </a:spcAft>
                      </a:pPr>
                      <a:r>
                        <a:rPr lang="en-US" sz="1500" spc="-20">
                          <a:effectLst/>
                        </a:rPr>
                        <a:t>I</a:t>
                      </a:r>
                      <a:r>
                        <a:rPr lang="en-US" sz="1500" spc="10">
                          <a:effectLst/>
                        </a:rPr>
                        <a:t>n</a:t>
                      </a:r>
                      <a:r>
                        <a:rPr lang="en-US" sz="1500" spc="-5">
                          <a:effectLst/>
                        </a:rPr>
                        <a:t>c</a:t>
                      </a:r>
                      <a:r>
                        <a:rPr lang="en-US" sz="1500">
                          <a:effectLst/>
                        </a:rPr>
                        <a:t>lusion </a:t>
                      </a:r>
                      <a:r>
                        <a:rPr lang="en-US" sz="1500" spc="-5">
                          <a:effectLst/>
                        </a:rPr>
                        <a:t>c</a:t>
                      </a:r>
                      <a:r>
                        <a:rPr lang="en-US" sz="1500">
                          <a:effectLst/>
                        </a:rPr>
                        <a:t>rite</a:t>
                      </a:r>
                      <a:r>
                        <a:rPr lang="en-US" sz="1500" spc="-10">
                          <a:effectLst/>
                        </a:rPr>
                        <a:t>r</a:t>
                      </a:r>
                      <a:r>
                        <a:rPr lang="en-US" sz="1500">
                          <a:effectLst/>
                        </a:rPr>
                        <a:t>ia</a:t>
                      </a:r>
                      <a:endParaRPr lang="en-US" sz="1500">
                        <a:solidFill>
                          <a:srgbClr val="000000"/>
                        </a:solidFill>
                        <a:effectLst/>
                        <a:latin typeface="Times New Roman"/>
                        <a:ea typeface="Times New Roman"/>
                      </a:endParaRPr>
                    </a:p>
                  </a:txBody>
                  <a:tcPr marL="39391" marR="39391" marT="0" marB="0"/>
                </a:tc>
                <a:tc>
                  <a:txBody>
                    <a:bodyPr/>
                    <a:lstStyle/>
                    <a:p>
                      <a:pPr marL="0" marR="0" hangingPunct="0">
                        <a:lnSpc>
                          <a:spcPct val="110000"/>
                        </a:lnSpc>
                        <a:spcBef>
                          <a:spcPts val="0"/>
                        </a:spcBef>
                        <a:spcAft>
                          <a:spcPts val="0"/>
                        </a:spcAft>
                      </a:pPr>
                      <a:r>
                        <a:rPr lang="en-US" sz="1500" spc="-10">
                          <a:effectLst/>
                        </a:rPr>
                        <a:t>F</a:t>
                      </a:r>
                      <a:r>
                        <a:rPr lang="en-US" sz="1500">
                          <a:effectLst/>
                        </a:rPr>
                        <a:t>ilte</a:t>
                      </a:r>
                      <a:r>
                        <a:rPr lang="en-US" sz="1500" spc="-10">
                          <a:effectLst/>
                        </a:rPr>
                        <a:t>r</a:t>
                      </a:r>
                      <a:r>
                        <a:rPr lang="en-US" sz="1500">
                          <a:effectLst/>
                        </a:rPr>
                        <a:t>s used to d</a:t>
                      </a:r>
                      <a:r>
                        <a:rPr lang="en-US" sz="1500" spc="-5">
                          <a:effectLst/>
                        </a:rPr>
                        <a:t>e</a:t>
                      </a:r>
                      <a:r>
                        <a:rPr lang="en-US" sz="1500">
                          <a:effectLst/>
                        </a:rPr>
                        <a:t>t</a:t>
                      </a:r>
                      <a:r>
                        <a:rPr lang="en-US" sz="1500" spc="5">
                          <a:effectLst/>
                        </a:rPr>
                        <a:t>e</a:t>
                      </a:r>
                      <a:r>
                        <a:rPr lang="en-US" sz="1500">
                          <a:effectLst/>
                        </a:rPr>
                        <a:t>rmine</a:t>
                      </a:r>
                      <a:r>
                        <a:rPr lang="en-US" sz="1500" spc="5">
                          <a:effectLst/>
                        </a:rPr>
                        <a:t> </a:t>
                      </a:r>
                      <a:r>
                        <a:rPr lang="en-US" sz="1500">
                          <a:effectLst/>
                        </a:rPr>
                        <a:t>r</a:t>
                      </a:r>
                      <a:r>
                        <a:rPr lang="en-US" sz="1500" spc="-10">
                          <a:effectLst/>
                        </a:rPr>
                        <a:t>e</a:t>
                      </a:r>
                      <a:r>
                        <a:rPr lang="en-US" sz="1500">
                          <a:effectLst/>
                        </a:rPr>
                        <a:t>lev</a:t>
                      </a:r>
                      <a:r>
                        <a:rPr lang="en-US" sz="1500" spc="-10">
                          <a:effectLst/>
                        </a:rPr>
                        <a:t>a</a:t>
                      </a:r>
                      <a:r>
                        <a:rPr lang="en-US" sz="1500" spc="10">
                          <a:effectLst/>
                        </a:rPr>
                        <a:t>n</a:t>
                      </a:r>
                      <a:r>
                        <a:rPr lang="en-US" sz="1500" spc="-5">
                          <a:effectLst/>
                        </a:rPr>
                        <a:t>c</a:t>
                      </a:r>
                      <a:r>
                        <a:rPr lang="en-US" sz="1500">
                          <a:effectLst/>
                        </a:rPr>
                        <a:t>e</a:t>
                      </a:r>
                      <a:r>
                        <a:rPr lang="en-US" sz="1500" spc="-5">
                          <a:effectLst/>
                        </a:rPr>
                        <a:t> </a:t>
                      </a:r>
                      <a:r>
                        <a:rPr lang="en-US" sz="1500">
                          <a:effectLst/>
                        </a:rPr>
                        <a:t>of studies to q</a:t>
                      </a:r>
                      <a:r>
                        <a:rPr lang="en-US" sz="1500" spc="10">
                          <a:effectLst/>
                        </a:rPr>
                        <a:t>u</a:t>
                      </a:r>
                      <a:r>
                        <a:rPr lang="en-US" sz="1500" spc="-5">
                          <a:effectLst/>
                        </a:rPr>
                        <a:t>e</a:t>
                      </a:r>
                      <a:r>
                        <a:rPr lang="en-US" sz="1500">
                          <a:effectLst/>
                        </a:rPr>
                        <a:t>stion</a:t>
                      </a:r>
                      <a:endParaRPr lang="en-US" sz="1500">
                        <a:solidFill>
                          <a:srgbClr val="000000"/>
                        </a:solidFill>
                        <a:effectLst/>
                        <a:latin typeface="Times New Roman"/>
                        <a:ea typeface="Times New Roman"/>
                      </a:endParaRPr>
                    </a:p>
                  </a:txBody>
                  <a:tcPr marL="39391" marR="39391" marT="0" marB="0"/>
                </a:tc>
              </a:tr>
              <a:tr h="527650">
                <a:tc>
                  <a:txBody>
                    <a:bodyPr/>
                    <a:lstStyle/>
                    <a:p>
                      <a:pPr marL="236538" marR="0" indent="-236538" hangingPunct="0">
                        <a:lnSpc>
                          <a:spcPct val="110000"/>
                        </a:lnSpc>
                        <a:spcBef>
                          <a:spcPts val="0"/>
                        </a:spcBef>
                        <a:spcAft>
                          <a:spcPts val="0"/>
                        </a:spcAft>
                      </a:pPr>
                      <a:r>
                        <a:rPr lang="en-US" sz="1500" dirty="0">
                          <a:effectLst/>
                        </a:rPr>
                        <a:t>Stu</a:t>
                      </a:r>
                      <a:r>
                        <a:rPr lang="en-US" sz="1500" spc="10" dirty="0">
                          <a:effectLst/>
                        </a:rPr>
                        <a:t>d</a:t>
                      </a:r>
                      <a:r>
                        <a:rPr lang="en-US" sz="1500" dirty="0">
                          <a:effectLst/>
                        </a:rPr>
                        <a:t>y</a:t>
                      </a:r>
                      <a:r>
                        <a:rPr lang="en-US" sz="1500" spc="-40" dirty="0">
                          <a:effectLst/>
                        </a:rPr>
                        <a:t> </a:t>
                      </a:r>
                      <a:r>
                        <a:rPr lang="en-US" sz="1500" dirty="0">
                          <a:effectLst/>
                        </a:rPr>
                        <a:t>q</a:t>
                      </a:r>
                      <a:r>
                        <a:rPr lang="en-US" sz="1500" spc="10" dirty="0">
                          <a:effectLst/>
                        </a:rPr>
                        <a:t>u</a:t>
                      </a:r>
                      <a:r>
                        <a:rPr lang="en-US" sz="1500" spc="-5" dirty="0">
                          <a:effectLst/>
                        </a:rPr>
                        <a:t>a</a:t>
                      </a:r>
                      <a:r>
                        <a:rPr lang="en-US" sz="1500" dirty="0">
                          <a:effectLst/>
                        </a:rPr>
                        <a:t>li</a:t>
                      </a:r>
                      <a:r>
                        <a:rPr lang="en-US" sz="1500" spc="10" dirty="0">
                          <a:effectLst/>
                        </a:rPr>
                        <a:t>t</a:t>
                      </a:r>
                      <a:r>
                        <a:rPr lang="en-US" sz="1500" dirty="0">
                          <a:effectLst/>
                        </a:rPr>
                        <a:t>y</a:t>
                      </a:r>
                      <a:r>
                        <a:rPr lang="en-US" sz="1500" spc="-15" dirty="0">
                          <a:effectLst/>
                        </a:rPr>
                        <a:t> </a:t>
                      </a:r>
                      <a:r>
                        <a:rPr lang="en-US" sz="1500" spc="-5" dirty="0">
                          <a:effectLst/>
                        </a:rPr>
                        <a:t>a</a:t>
                      </a:r>
                      <a:r>
                        <a:rPr lang="en-US" sz="1500" dirty="0">
                          <a:effectLst/>
                        </a:rPr>
                        <a:t>nd </a:t>
                      </a:r>
                      <a:r>
                        <a:rPr lang="en-US" sz="1500" dirty="0" smtClean="0">
                          <a:effectLst/>
                        </a:rPr>
                        <a:t>relevance </a:t>
                      </a:r>
                      <a:r>
                        <a:rPr lang="en-US" sz="1500" dirty="0">
                          <a:effectLst/>
                        </a:rPr>
                        <a:t>assessment</a:t>
                      </a:r>
                      <a:endParaRPr lang="en-US" sz="1500" dirty="0">
                        <a:solidFill>
                          <a:srgbClr val="000000"/>
                        </a:solidFill>
                        <a:effectLst/>
                        <a:latin typeface="Times New Roman"/>
                        <a:ea typeface="Times New Roman"/>
                      </a:endParaRPr>
                    </a:p>
                  </a:txBody>
                  <a:tcPr marL="39391" marR="39391" marT="0" marB="0"/>
                </a:tc>
                <a:tc>
                  <a:txBody>
                    <a:bodyPr/>
                    <a:lstStyle/>
                    <a:p>
                      <a:pPr marL="0" marR="0" hangingPunct="0">
                        <a:lnSpc>
                          <a:spcPct val="110000"/>
                        </a:lnSpc>
                        <a:spcBef>
                          <a:spcPts val="0"/>
                        </a:spcBef>
                        <a:spcAft>
                          <a:spcPts val="0"/>
                        </a:spcAft>
                      </a:pPr>
                      <a:r>
                        <a:rPr lang="en-US" sz="1500">
                          <a:effectLst/>
                        </a:rPr>
                        <a:t>Crite</a:t>
                      </a:r>
                      <a:r>
                        <a:rPr lang="en-US" sz="1500" spc="-10">
                          <a:effectLst/>
                        </a:rPr>
                        <a:t>r</a:t>
                      </a:r>
                      <a:r>
                        <a:rPr lang="en-US" sz="1500">
                          <a:effectLst/>
                        </a:rPr>
                        <a:t>ia us</a:t>
                      </a:r>
                      <a:r>
                        <a:rPr lang="en-US" sz="1500" spc="-10">
                          <a:effectLst/>
                        </a:rPr>
                        <a:t>e</a:t>
                      </a:r>
                      <a:r>
                        <a:rPr lang="en-US" sz="1500">
                          <a:effectLst/>
                        </a:rPr>
                        <a:t>d to det</a:t>
                      </a:r>
                      <a:r>
                        <a:rPr lang="en-US" sz="1500" spc="-5">
                          <a:effectLst/>
                        </a:rPr>
                        <a:t>e</a:t>
                      </a:r>
                      <a:r>
                        <a:rPr lang="en-US" sz="1500">
                          <a:effectLst/>
                        </a:rPr>
                        <a:t>rmi</a:t>
                      </a:r>
                      <a:r>
                        <a:rPr lang="en-US" sz="1500" spc="10">
                          <a:effectLst/>
                        </a:rPr>
                        <a:t>n</a:t>
                      </a:r>
                      <a:r>
                        <a:rPr lang="en-US" sz="1500">
                          <a:effectLst/>
                        </a:rPr>
                        <a:t>e</a:t>
                      </a:r>
                      <a:r>
                        <a:rPr lang="en-US" sz="1500" spc="-5">
                          <a:effectLst/>
                        </a:rPr>
                        <a:t> </a:t>
                      </a:r>
                      <a:r>
                        <a:rPr lang="en-US" sz="1500">
                          <a:effectLst/>
                        </a:rPr>
                        <a:t>str</a:t>
                      </a:r>
                      <a:r>
                        <a:rPr lang="en-US" sz="1500" spc="-5">
                          <a:effectLst/>
                        </a:rPr>
                        <a:t>e</a:t>
                      </a:r>
                      <a:r>
                        <a:rPr lang="en-US" sz="1500" spc="10">
                          <a:effectLst/>
                        </a:rPr>
                        <a:t>n</a:t>
                      </a:r>
                      <a:r>
                        <a:rPr lang="en-US" sz="1500" spc="-15">
                          <a:effectLst/>
                        </a:rPr>
                        <a:t>g</a:t>
                      </a:r>
                      <a:r>
                        <a:rPr lang="en-US" sz="1500">
                          <a:effectLst/>
                        </a:rPr>
                        <a:t>th of stu</a:t>
                      </a:r>
                      <a:r>
                        <a:rPr lang="en-US" sz="1500" spc="25">
                          <a:effectLst/>
                        </a:rPr>
                        <a:t>d</a:t>
                      </a:r>
                      <a:r>
                        <a:rPr lang="en-US" sz="1500">
                          <a:effectLst/>
                        </a:rPr>
                        <a:t>y</a:t>
                      </a:r>
                      <a:r>
                        <a:rPr lang="en-US" sz="1500" spc="-25">
                          <a:effectLst/>
                        </a:rPr>
                        <a:t> </a:t>
                      </a:r>
                      <a:r>
                        <a:rPr lang="en-US" sz="1500">
                          <a:effectLst/>
                        </a:rPr>
                        <a:t>meth</a:t>
                      </a:r>
                      <a:r>
                        <a:rPr lang="en-US" sz="1500" spc="10">
                          <a:effectLst/>
                        </a:rPr>
                        <a:t>o</a:t>
                      </a:r>
                      <a:r>
                        <a:rPr lang="en-US" sz="1500">
                          <a:effectLst/>
                        </a:rPr>
                        <a:t>dolo</a:t>
                      </a:r>
                      <a:r>
                        <a:rPr lang="en-US" sz="1500" spc="10">
                          <a:effectLst/>
                        </a:rPr>
                        <a:t>g</a:t>
                      </a:r>
                      <a:r>
                        <a:rPr lang="en-US" sz="1500" spc="-25">
                          <a:effectLst/>
                        </a:rPr>
                        <a:t>y</a:t>
                      </a:r>
                      <a:r>
                        <a:rPr lang="en-US" sz="1500">
                          <a:effectLst/>
                        </a:rPr>
                        <a:t>, </a:t>
                      </a:r>
                      <a:r>
                        <a:rPr lang="en-US" sz="1500" spc="-5">
                          <a:effectLst/>
                        </a:rPr>
                        <a:t>a</a:t>
                      </a:r>
                      <a:r>
                        <a:rPr lang="en-US" sz="1500">
                          <a:effectLst/>
                        </a:rPr>
                        <a:t>nd the r</a:t>
                      </a:r>
                      <a:r>
                        <a:rPr lang="en-US" sz="1500" spc="-10">
                          <a:effectLst/>
                        </a:rPr>
                        <a:t>e</a:t>
                      </a:r>
                      <a:r>
                        <a:rPr lang="en-US" sz="1500">
                          <a:effectLst/>
                        </a:rPr>
                        <a:t>lev</a:t>
                      </a:r>
                      <a:r>
                        <a:rPr lang="en-US" sz="1500" spc="-10">
                          <a:effectLst/>
                        </a:rPr>
                        <a:t>a</a:t>
                      </a:r>
                      <a:r>
                        <a:rPr lang="en-US" sz="1500" spc="10">
                          <a:effectLst/>
                        </a:rPr>
                        <a:t>n</a:t>
                      </a:r>
                      <a:r>
                        <a:rPr lang="en-US" sz="1500" spc="-5">
                          <a:effectLst/>
                        </a:rPr>
                        <a:t>c</a:t>
                      </a:r>
                      <a:r>
                        <a:rPr lang="en-US" sz="1500">
                          <a:effectLst/>
                        </a:rPr>
                        <a:t>e</a:t>
                      </a:r>
                      <a:r>
                        <a:rPr lang="en-US" sz="1500" spc="-5">
                          <a:effectLst/>
                        </a:rPr>
                        <a:t> </a:t>
                      </a:r>
                      <a:r>
                        <a:rPr lang="en-US" sz="1500">
                          <a:effectLst/>
                        </a:rPr>
                        <a:t>of stu</a:t>
                      </a:r>
                      <a:r>
                        <a:rPr lang="en-US" sz="1500" spc="20">
                          <a:effectLst/>
                        </a:rPr>
                        <a:t>d</a:t>
                      </a:r>
                      <a:r>
                        <a:rPr lang="en-US" sz="1500">
                          <a:effectLst/>
                        </a:rPr>
                        <a:t>y</a:t>
                      </a:r>
                      <a:r>
                        <a:rPr lang="en-US" sz="1500" spc="-25">
                          <a:effectLst/>
                        </a:rPr>
                        <a:t> </a:t>
                      </a:r>
                      <a:r>
                        <a:rPr lang="en-US" sz="1500" spc="-5">
                          <a:effectLst/>
                        </a:rPr>
                        <a:t>f</a:t>
                      </a:r>
                      <a:r>
                        <a:rPr lang="en-US" sz="1500">
                          <a:effectLst/>
                        </a:rPr>
                        <a:t>indi</a:t>
                      </a:r>
                      <a:r>
                        <a:rPr lang="en-US" sz="1500" spc="10">
                          <a:effectLst/>
                        </a:rPr>
                        <a:t>n</a:t>
                      </a:r>
                      <a:r>
                        <a:rPr lang="en-US" sz="1500" spc="-15">
                          <a:effectLst/>
                        </a:rPr>
                        <a:t>g</a:t>
                      </a:r>
                      <a:r>
                        <a:rPr lang="en-US" sz="1500">
                          <a:effectLst/>
                        </a:rPr>
                        <a:t>s to the</a:t>
                      </a:r>
                      <a:r>
                        <a:rPr lang="en-US" sz="1500" spc="-5">
                          <a:effectLst/>
                        </a:rPr>
                        <a:t> </a:t>
                      </a:r>
                      <a:r>
                        <a:rPr lang="en-US" sz="1500" spc="5">
                          <a:effectLst/>
                        </a:rPr>
                        <a:t>r</a:t>
                      </a:r>
                      <a:r>
                        <a:rPr lang="en-US" sz="1500" spc="-5">
                          <a:effectLst/>
                        </a:rPr>
                        <a:t>e</a:t>
                      </a:r>
                      <a:r>
                        <a:rPr lang="en-US" sz="1500">
                          <a:effectLst/>
                        </a:rPr>
                        <a:t>view</a:t>
                      </a:r>
                      <a:r>
                        <a:rPr lang="en-US" sz="1500" spc="-5">
                          <a:effectLst/>
                        </a:rPr>
                        <a:t> </a:t>
                      </a:r>
                      <a:r>
                        <a:rPr lang="en-US" sz="1500">
                          <a:effectLst/>
                        </a:rPr>
                        <a:t>qu</a:t>
                      </a:r>
                      <a:r>
                        <a:rPr lang="en-US" sz="1500" spc="-5">
                          <a:effectLst/>
                        </a:rPr>
                        <a:t>e</a:t>
                      </a:r>
                      <a:r>
                        <a:rPr lang="en-US" sz="1500">
                          <a:effectLst/>
                        </a:rPr>
                        <a:t>stion</a:t>
                      </a:r>
                      <a:endParaRPr lang="en-US" sz="1500">
                        <a:solidFill>
                          <a:srgbClr val="000000"/>
                        </a:solidFill>
                        <a:effectLst/>
                        <a:latin typeface="Times New Roman"/>
                        <a:ea typeface="Times New Roman"/>
                      </a:endParaRPr>
                    </a:p>
                  </a:txBody>
                  <a:tcPr marL="39391" marR="39391" marT="0" marB="0"/>
                </a:tc>
              </a:tr>
              <a:tr h="527650">
                <a:tc>
                  <a:txBody>
                    <a:bodyPr/>
                    <a:lstStyle/>
                    <a:p>
                      <a:pPr marL="0" marR="0" hangingPunct="0">
                        <a:lnSpc>
                          <a:spcPct val="110000"/>
                        </a:lnSpc>
                        <a:spcBef>
                          <a:spcPts val="0"/>
                        </a:spcBef>
                        <a:spcAft>
                          <a:spcPts val="0"/>
                        </a:spcAft>
                      </a:pPr>
                      <a:r>
                        <a:rPr lang="en-US" sz="1500">
                          <a:effectLst/>
                        </a:rPr>
                        <a:t>D</a:t>
                      </a:r>
                      <a:r>
                        <a:rPr lang="en-US" sz="1500" spc="-10">
                          <a:effectLst/>
                        </a:rPr>
                        <a:t>a</a:t>
                      </a:r>
                      <a:r>
                        <a:rPr lang="en-US" sz="1500">
                          <a:effectLst/>
                        </a:rPr>
                        <a:t>ta </a:t>
                      </a:r>
                      <a:r>
                        <a:rPr lang="en-US" sz="1500" spc="-10">
                          <a:effectLst/>
                        </a:rPr>
                        <a:t>e</a:t>
                      </a:r>
                      <a:r>
                        <a:rPr lang="en-US" sz="1500" spc="10">
                          <a:effectLst/>
                        </a:rPr>
                        <a:t>x</a:t>
                      </a:r>
                      <a:r>
                        <a:rPr lang="en-US" sz="1500">
                          <a:effectLst/>
                        </a:rPr>
                        <a:t>tr</a:t>
                      </a:r>
                      <a:r>
                        <a:rPr lang="en-US" sz="1500" spc="-10">
                          <a:effectLst/>
                        </a:rPr>
                        <a:t>a</a:t>
                      </a:r>
                      <a:r>
                        <a:rPr lang="en-US" sz="1500" spc="-5">
                          <a:effectLst/>
                        </a:rPr>
                        <a:t>c</a:t>
                      </a:r>
                      <a:r>
                        <a:rPr lang="en-US" sz="1500">
                          <a:effectLst/>
                        </a:rPr>
                        <a:t>tion</a:t>
                      </a:r>
                      <a:endParaRPr lang="en-US" sz="1500">
                        <a:solidFill>
                          <a:srgbClr val="000000"/>
                        </a:solidFill>
                        <a:effectLst/>
                        <a:latin typeface="Times New Roman"/>
                        <a:ea typeface="Times New Roman"/>
                      </a:endParaRPr>
                    </a:p>
                  </a:txBody>
                  <a:tcPr marL="39391" marR="39391" marT="0" marB="0"/>
                </a:tc>
                <a:tc>
                  <a:txBody>
                    <a:bodyPr/>
                    <a:lstStyle/>
                    <a:p>
                      <a:pPr marL="0" marR="0" hangingPunct="0">
                        <a:lnSpc>
                          <a:spcPct val="110000"/>
                        </a:lnSpc>
                        <a:spcBef>
                          <a:spcPts val="0"/>
                        </a:spcBef>
                        <a:spcAft>
                          <a:spcPts val="0"/>
                        </a:spcAft>
                      </a:pPr>
                      <a:r>
                        <a:rPr lang="en-US" sz="1500">
                          <a:effectLst/>
                        </a:rPr>
                        <a:t>T</a:t>
                      </a:r>
                      <a:r>
                        <a:rPr lang="en-US" sz="1500" spc="-10">
                          <a:effectLst/>
                        </a:rPr>
                        <a:t>a</a:t>
                      </a:r>
                      <a:r>
                        <a:rPr lang="en-US" sz="1500">
                          <a:effectLst/>
                        </a:rPr>
                        <a:t>bles us</a:t>
                      </a:r>
                      <a:r>
                        <a:rPr lang="en-US" sz="1500" spc="-5">
                          <a:effectLst/>
                        </a:rPr>
                        <a:t>e</a:t>
                      </a:r>
                      <a:r>
                        <a:rPr lang="en-US" sz="1500">
                          <a:effectLst/>
                        </a:rPr>
                        <a:t>d f</a:t>
                      </a:r>
                      <a:r>
                        <a:rPr lang="en-US" sz="1500" spc="5">
                          <a:effectLst/>
                        </a:rPr>
                        <a:t>o</a:t>
                      </a:r>
                      <a:r>
                        <a:rPr lang="en-US" sz="1500">
                          <a:effectLst/>
                        </a:rPr>
                        <a:t>r </a:t>
                      </a:r>
                      <a:r>
                        <a:rPr lang="en-US" sz="1500" spc="-10">
                          <a:effectLst/>
                        </a:rPr>
                        <a:t>c</a:t>
                      </a:r>
                      <a:r>
                        <a:rPr lang="en-US" sz="1500">
                          <a:effectLst/>
                        </a:rPr>
                        <a:t>onsiste</a:t>
                      </a:r>
                      <a:r>
                        <a:rPr lang="en-US" sz="1500" spc="5">
                          <a:effectLst/>
                        </a:rPr>
                        <a:t>n</a:t>
                      </a:r>
                      <a:r>
                        <a:rPr lang="en-US" sz="1500">
                          <a:effectLst/>
                        </a:rPr>
                        <a:t>t</a:t>
                      </a:r>
                      <a:r>
                        <a:rPr lang="en-US" sz="1500" spc="15">
                          <a:effectLst/>
                        </a:rPr>
                        <a:t>l</a:t>
                      </a:r>
                      <a:r>
                        <a:rPr lang="en-US" sz="1500">
                          <a:effectLst/>
                        </a:rPr>
                        <a:t>y</a:t>
                      </a:r>
                      <a:r>
                        <a:rPr lang="en-US" sz="1500" spc="-25">
                          <a:effectLst/>
                        </a:rPr>
                        <a:t> </a:t>
                      </a:r>
                      <a:r>
                        <a:rPr lang="en-US" sz="1500" spc="-5">
                          <a:effectLst/>
                        </a:rPr>
                        <a:t>r</a:t>
                      </a:r>
                      <a:r>
                        <a:rPr lang="en-US" sz="1500" spc="5">
                          <a:effectLst/>
                        </a:rPr>
                        <a:t>e</a:t>
                      </a:r>
                      <a:r>
                        <a:rPr lang="en-US" sz="1500" spc="-5">
                          <a:effectLst/>
                        </a:rPr>
                        <a:t>c</a:t>
                      </a:r>
                      <a:r>
                        <a:rPr lang="en-US" sz="1500">
                          <a:effectLst/>
                        </a:rPr>
                        <a:t>o</a:t>
                      </a:r>
                      <a:r>
                        <a:rPr lang="en-US" sz="1500" spc="-5">
                          <a:effectLst/>
                        </a:rPr>
                        <a:t>r</a:t>
                      </a:r>
                      <a:r>
                        <a:rPr lang="en-US" sz="1500">
                          <a:effectLst/>
                        </a:rPr>
                        <a:t>di</a:t>
                      </a:r>
                      <a:r>
                        <a:rPr lang="en-US" sz="1500" spc="10">
                          <a:effectLst/>
                        </a:rPr>
                        <a:t>n</a:t>
                      </a:r>
                      <a:r>
                        <a:rPr lang="en-US" sz="1500">
                          <a:effectLst/>
                        </a:rPr>
                        <a:t>g</a:t>
                      </a:r>
                      <a:r>
                        <a:rPr lang="en-US" sz="1500" spc="-15">
                          <a:effectLst/>
                        </a:rPr>
                        <a:t> </a:t>
                      </a:r>
                      <a:r>
                        <a:rPr lang="en-US" sz="1500">
                          <a:effectLst/>
                        </a:rPr>
                        <a:t>d</a:t>
                      </a:r>
                      <a:r>
                        <a:rPr lang="en-US" sz="1500" spc="-5">
                          <a:effectLst/>
                        </a:rPr>
                        <a:t>a</a:t>
                      </a:r>
                      <a:r>
                        <a:rPr lang="en-US" sz="1500">
                          <a:effectLst/>
                        </a:rPr>
                        <a:t>ta</a:t>
                      </a:r>
                      <a:r>
                        <a:rPr lang="en-US" sz="1500" spc="5">
                          <a:effectLst/>
                        </a:rPr>
                        <a:t> </a:t>
                      </a:r>
                      <a:r>
                        <a:rPr lang="en-US" sz="1500" spc="-5">
                          <a:effectLst/>
                        </a:rPr>
                        <a:t>a</a:t>
                      </a:r>
                      <a:r>
                        <a:rPr lang="en-US" sz="1500">
                          <a:effectLst/>
                        </a:rPr>
                        <a:t>nd m</a:t>
                      </a:r>
                      <a:r>
                        <a:rPr lang="en-US" sz="1500" spc="5">
                          <a:effectLst/>
                        </a:rPr>
                        <a:t>e</a:t>
                      </a:r>
                      <a:r>
                        <a:rPr lang="en-US" sz="1500">
                          <a:effectLst/>
                        </a:rPr>
                        <a:t>t</a:t>
                      </a:r>
                      <a:r>
                        <a:rPr lang="en-US" sz="1500" spc="10">
                          <a:effectLst/>
                        </a:rPr>
                        <a:t>a</a:t>
                      </a:r>
                      <a:r>
                        <a:rPr lang="en-US" sz="1500" spc="-5">
                          <a:effectLst/>
                        </a:rPr>
                        <a:t>-</a:t>
                      </a:r>
                      <a:r>
                        <a:rPr lang="en-US" sz="1500">
                          <a:effectLst/>
                        </a:rPr>
                        <a:t>d</a:t>
                      </a:r>
                      <a:r>
                        <a:rPr lang="en-US" sz="1500" spc="-5">
                          <a:effectLst/>
                        </a:rPr>
                        <a:t>a</a:t>
                      </a:r>
                      <a:r>
                        <a:rPr lang="en-US" sz="1500">
                          <a:effectLst/>
                        </a:rPr>
                        <a:t>ta from studi</a:t>
                      </a:r>
                      <a:r>
                        <a:rPr lang="en-US" sz="1500" spc="-5">
                          <a:effectLst/>
                        </a:rPr>
                        <a:t>e</a:t>
                      </a:r>
                      <a:r>
                        <a:rPr lang="en-US" sz="1500">
                          <a:effectLst/>
                        </a:rPr>
                        <a:t>s </a:t>
                      </a:r>
                      <a:r>
                        <a:rPr lang="en-US" sz="1500" spc="-5">
                          <a:effectLst/>
                        </a:rPr>
                        <a:t>a</a:t>
                      </a:r>
                      <a:r>
                        <a:rPr lang="en-US" sz="1500">
                          <a:effectLst/>
                        </a:rPr>
                        <a:t>nd </a:t>
                      </a:r>
                      <a:r>
                        <a:rPr lang="en-US" sz="1500" spc="-5">
                          <a:effectLst/>
                        </a:rPr>
                        <a:t>a</a:t>
                      </a:r>
                      <a:r>
                        <a:rPr lang="en-US" sz="1500">
                          <a:effectLst/>
                        </a:rPr>
                        <a:t>ssoci</a:t>
                      </a:r>
                      <a:r>
                        <a:rPr lang="en-US" sz="1500" spc="-5">
                          <a:effectLst/>
                        </a:rPr>
                        <a:t>a</a:t>
                      </a:r>
                      <a:r>
                        <a:rPr lang="en-US" sz="1500">
                          <a:effectLst/>
                        </a:rPr>
                        <a:t>ted</a:t>
                      </a:r>
                      <a:r>
                        <a:rPr lang="en-US" sz="1500" spc="5">
                          <a:effectLst/>
                        </a:rPr>
                        <a:t> </a:t>
                      </a:r>
                      <a:r>
                        <a:rPr lang="en-US" sz="1500">
                          <a:effectLst/>
                        </a:rPr>
                        <a:t>r</a:t>
                      </a:r>
                      <a:r>
                        <a:rPr lang="en-US" sz="1500" spc="-10">
                          <a:effectLst/>
                        </a:rPr>
                        <a:t>e</a:t>
                      </a:r>
                      <a:r>
                        <a:rPr lang="en-US" sz="1500">
                          <a:effectLst/>
                        </a:rPr>
                        <a:t>vie</a:t>
                      </a:r>
                      <a:r>
                        <a:rPr lang="en-US" sz="1500" spc="5">
                          <a:effectLst/>
                        </a:rPr>
                        <a:t>w</a:t>
                      </a:r>
                      <a:r>
                        <a:rPr lang="en-US" sz="1500" spc="-5">
                          <a:effectLst/>
                        </a:rPr>
                        <a:t>e</a:t>
                      </a:r>
                      <a:r>
                        <a:rPr lang="en-US" sz="1500">
                          <a:effectLst/>
                        </a:rPr>
                        <a:t>r</a:t>
                      </a:r>
                      <a:r>
                        <a:rPr lang="en-US" sz="1500" spc="5">
                          <a:effectLst/>
                        </a:rPr>
                        <a:t> </a:t>
                      </a:r>
                      <a:r>
                        <a:rPr lang="en-US" sz="1500">
                          <a:effectLst/>
                        </a:rPr>
                        <a:t>notes</a:t>
                      </a:r>
                      <a:endParaRPr lang="en-US" sz="1500">
                        <a:solidFill>
                          <a:srgbClr val="000000"/>
                        </a:solidFill>
                        <a:effectLst/>
                        <a:latin typeface="Times New Roman"/>
                        <a:ea typeface="Times New Roman"/>
                      </a:endParaRPr>
                    </a:p>
                  </a:txBody>
                  <a:tcPr marL="39391" marR="39391" marT="0" marB="0"/>
                </a:tc>
              </a:tr>
              <a:tr h="527650">
                <a:tc>
                  <a:txBody>
                    <a:bodyPr/>
                    <a:lstStyle/>
                    <a:p>
                      <a:pPr marL="0" marR="0" hangingPunct="0">
                        <a:lnSpc>
                          <a:spcPct val="110000"/>
                        </a:lnSpc>
                        <a:spcBef>
                          <a:spcPts val="0"/>
                        </a:spcBef>
                        <a:spcAft>
                          <a:spcPts val="0"/>
                        </a:spcAft>
                      </a:pPr>
                      <a:r>
                        <a:rPr lang="en-US" sz="1500">
                          <a:effectLst/>
                        </a:rPr>
                        <a:t>D</a:t>
                      </a:r>
                      <a:r>
                        <a:rPr lang="en-US" sz="1500" spc="-10">
                          <a:effectLst/>
                        </a:rPr>
                        <a:t>a</a:t>
                      </a:r>
                      <a:r>
                        <a:rPr lang="en-US" sz="1500">
                          <a:effectLst/>
                        </a:rPr>
                        <a:t>ta </a:t>
                      </a:r>
                      <a:r>
                        <a:rPr lang="en-US" sz="1500" spc="20">
                          <a:effectLst/>
                        </a:rPr>
                        <a:t>s</a:t>
                      </a:r>
                      <a:r>
                        <a:rPr lang="en-US" sz="1500" spc="-25">
                          <a:effectLst/>
                        </a:rPr>
                        <a:t>y</a:t>
                      </a:r>
                      <a:r>
                        <a:rPr lang="en-US" sz="1500">
                          <a:effectLst/>
                        </a:rPr>
                        <a:t>nth</a:t>
                      </a:r>
                      <a:r>
                        <a:rPr lang="en-US" sz="1500" spc="-5">
                          <a:effectLst/>
                        </a:rPr>
                        <a:t>e</a:t>
                      </a:r>
                      <a:r>
                        <a:rPr lang="en-US" sz="1500">
                          <a:effectLst/>
                        </a:rPr>
                        <a:t>sis</a:t>
                      </a:r>
                      <a:endParaRPr lang="en-US" sz="1500">
                        <a:solidFill>
                          <a:srgbClr val="000000"/>
                        </a:solidFill>
                        <a:effectLst/>
                        <a:latin typeface="Times New Roman"/>
                        <a:ea typeface="Times New Roman"/>
                      </a:endParaRPr>
                    </a:p>
                  </a:txBody>
                  <a:tcPr marL="39391" marR="39391" marT="0" marB="0"/>
                </a:tc>
                <a:tc>
                  <a:txBody>
                    <a:bodyPr/>
                    <a:lstStyle/>
                    <a:p>
                      <a:pPr marL="0" marR="0" hangingPunct="0">
                        <a:lnSpc>
                          <a:spcPct val="110000"/>
                        </a:lnSpc>
                        <a:spcBef>
                          <a:spcPts val="0"/>
                        </a:spcBef>
                        <a:spcAft>
                          <a:spcPts val="0"/>
                        </a:spcAft>
                      </a:pPr>
                      <a:r>
                        <a:rPr lang="en-US" sz="1500" dirty="0">
                          <a:effectLst/>
                        </a:rPr>
                        <a:t>Methods </a:t>
                      </a:r>
                      <a:r>
                        <a:rPr lang="en-US" sz="1500" spc="-5" dirty="0">
                          <a:effectLst/>
                        </a:rPr>
                        <a:t>(</a:t>
                      </a:r>
                      <a:r>
                        <a:rPr lang="en-US" sz="1500" dirty="0">
                          <a:effectLst/>
                        </a:rPr>
                        <a:t>qu</a:t>
                      </a:r>
                      <a:r>
                        <a:rPr lang="en-US" sz="1500" spc="-5" dirty="0">
                          <a:effectLst/>
                        </a:rPr>
                        <a:t>a</a:t>
                      </a:r>
                      <a:r>
                        <a:rPr lang="en-US" sz="1500" dirty="0">
                          <a:effectLst/>
                        </a:rPr>
                        <a:t>ntitative, qu</a:t>
                      </a:r>
                      <a:r>
                        <a:rPr lang="en-US" sz="1500" spc="-10" dirty="0">
                          <a:effectLst/>
                        </a:rPr>
                        <a:t>a</a:t>
                      </a:r>
                      <a:r>
                        <a:rPr lang="en-US" sz="1500" dirty="0">
                          <a:effectLst/>
                        </a:rPr>
                        <a:t>litative)</a:t>
                      </a:r>
                      <a:r>
                        <a:rPr lang="en-US" sz="1500" spc="-10" dirty="0">
                          <a:effectLst/>
                        </a:rPr>
                        <a:t> </a:t>
                      </a:r>
                      <a:r>
                        <a:rPr lang="en-US" sz="1500" dirty="0">
                          <a:effectLst/>
                        </a:rPr>
                        <a:t>used</a:t>
                      </a:r>
                      <a:r>
                        <a:rPr lang="en-US" sz="1500" spc="-5" dirty="0">
                          <a:effectLst/>
                        </a:rPr>
                        <a:t> f</a:t>
                      </a:r>
                      <a:r>
                        <a:rPr lang="en-US" sz="1500" dirty="0">
                          <a:effectLst/>
                        </a:rPr>
                        <a:t>or</a:t>
                      </a:r>
                      <a:r>
                        <a:rPr lang="en-US" sz="1500" spc="-5" dirty="0">
                          <a:effectLst/>
                        </a:rPr>
                        <a:t> </a:t>
                      </a:r>
                      <a:r>
                        <a:rPr lang="en-US" sz="1500" spc="20" dirty="0">
                          <a:effectLst/>
                        </a:rPr>
                        <a:t>s</a:t>
                      </a:r>
                      <a:r>
                        <a:rPr lang="en-US" sz="1500" spc="-25" dirty="0">
                          <a:effectLst/>
                        </a:rPr>
                        <a:t>y</a:t>
                      </a:r>
                      <a:r>
                        <a:rPr lang="en-US" sz="1500" dirty="0">
                          <a:effectLst/>
                        </a:rPr>
                        <a:t>nt</a:t>
                      </a:r>
                      <a:r>
                        <a:rPr lang="en-US" sz="1500" spc="10" dirty="0">
                          <a:effectLst/>
                        </a:rPr>
                        <a:t>h</a:t>
                      </a:r>
                      <a:r>
                        <a:rPr lang="en-US" sz="1500" spc="-5" dirty="0">
                          <a:effectLst/>
                        </a:rPr>
                        <a:t>e</a:t>
                      </a:r>
                      <a:r>
                        <a:rPr lang="en-US" sz="1500" dirty="0">
                          <a:effectLst/>
                        </a:rPr>
                        <a:t>si</a:t>
                      </a:r>
                      <a:r>
                        <a:rPr lang="en-US" sz="1500" spc="5" dirty="0">
                          <a:effectLst/>
                        </a:rPr>
                        <a:t>z</a:t>
                      </a:r>
                      <a:r>
                        <a:rPr lang="en-US" sz="1500" dirty="0">
                          <a:effectLst/>
                        </a:rPr>
                        <a:t>ing</a:t>
                      </a:r>
                      <a:r>
                        <a:rPr lang="en-US" sz="1500" spc="-10" dirty="0">
                          <a:effectLst/>
                        </a:rPr>
                        <a:t> </a:t>
                      </a:r>
                      <a:r>
                        <a:rPr lang="en-US" sz="1500" dirty="0">
                          <a:effectLst/>
                        </a:rPr>
                        <a:t>d</a:t>
                      </a:r>
                      <a:r>
                        <a:rPr lang="en-US" sz="1500" spc="-5" dirty="0">
                          <a:effectLst/>
                        </a:rPr>
                        <a:t>a</a:t>
                      </a:r>
                      <a:r>
                        <a:rPr lang="en-US" sz="1500" dirty="0">
                          <a:effectLst/>
                        </a:rPr>
                        <a:t>ta </a:t>
                      </a:r>
                      <a:r>
                        <a:rPr lang="en-US" sz="1500" spc="-5" dirty="0">
                          <a:effectLst/>
                        </a:rPr>
                        <a:t>w</a:t>
                      </a:r>
                      <a:r>
                        <a:rPr lang="en-US" sz="1500" dirty="0">
                          <a:effectLst/>
                        </a:rPr>
                        <a:t>ith r</a:t>
                      </a:r>
                      <a:r>
                        <a:rPr lang="en-US" sz="1500" spc="-10" dirty="0">
                          <a:effectLst/>
                        </a:rPr>
                        <a:t>e</a:t>
                      </a:r>
                      <a:r>
                        <a:rPr lang="en-US" sz="1500" dirty="0">
                          <a:effectLst/>
                        </a:rPr>
                        <a:t>s</a:t>
                      </a:r>
                      <a:r>
                        <a:rPr lang="en-US" sz="1500" spc="10" dirty="0">
                          <a:effectLst/>
                        </a:rPr>
                        <a:t>p</a:t>
                      </a:r>
                      <a:r>
                        <a:rPr lang="en-US" sz="1500" spc="-5" dirty="0">
                          <a:effectLst/>
                        </a:rPr>
                        <a:t>ec</a:t>
                      </a:r>
                      <a:r>
                        <a:rPr lang="en-US" sz="1500" dirty="0">
                          <a:effectLst/>
                        </a:rPr>
                        <a:t>t to the</a:t>
                      </a:r>
                      <a:r>
                        <a:rPr lang="en-US" sz="1500" spc="-5" dirty="0">
                          <a:effectLst/>
                        </a:rPr>
                        <a:t> re</a:t>
                      </a:r>
                      <a:r>
                        <a:rPr lang="en-US" sz="1500" dirty="0">
                          <a:effectLst/>
                        </a:rPr>
                        <a:t>view</a:t>
                      </a:r>
                      <a:r>
                        <a:rPr lang="en-US" sz="1500" spc="-5" dirty="0">
                          <a:effectLst/>
                        </a:rPr>
                        <a:t> </a:t>
                      </a:r>
                      <a:r>
                        <a:rPr lang="en-US" sz="1500" dirty="0">
                          <a:effectLst/>
                        </a:rPr>
                        <a:t>qu</a:t>
                      </a:r>
                      <a:r>
                        <a:rPr lang="en-US" sz="1500" spc="-5" dirty="0">
                          <a:effectLst/>
                        </a:rPr>
                        <a:t>e</a:t>
                      </a:r>
                      <a:r>
                        <a:rPr lang="en-US" sz="1500" dirty="0">
                          <a:effectLst/>
                        </a:rPr>
                        <a:t>stion</a:t>
                      </a:r>
                      <a:endParaRPr lang="en-US" sz="1500" dirty="0">
                        <a:solidFill>
                          <a:srgbClr val="000000"/>
                        </a:solidFill>
                        <a:effectLst/>
                        <a:latin typeface="Times New Roman"/>
                        <a:ea typeface="Times New Roman"/>
                      </a:endParaRPr>
                    </a:p>
                  </a:txBody>
                  <a:tcPr marL="39391" marR="39391" marT="0" marB="0"/>
                </a:tc>
              </a:tr>
            </a:tbl>
          </a:graphicData>
        </a:graphic>
      </p:graphicFrame>
      <p:sp>
        <p:nvSpPr>
          <p:cNvPr id="5" name="TextBox 4"/>
          <p:cNvSpPr txBox="1"/>
          <p:nvPr/>
        </p:nvSpPr>
        <p:spPr>
          <a:xfrm>
            <a:off x="685800" y="6019800"/>
            <a:ext cx="7848600" cy="461665"/>
          </a:xfrm>
          <a:prstGeom prst="rect">
            <a:avLst/>
          </a:prstGeom>
          <a:noFill/>
        </p:spPr>
        <p:txBody>
          <a:bodyPr wrap="square" rtlCol="0">
            <a:spAutoFit/>
          </a:bodyPr>
          <a:lstStyle/>
          <a:p>
            <a:pPr algn="ctr"/>
            <a:r>
              <a:rPr lang="en-US" sz="2400" b="1" u="sng" dirty="0" smtClean="0"/>
              <a:t>Transparent</a:t>
            </a:r>
            <a:r>
              <a:rPr lang="en-US" sz="2400" b="1" dirty="0" smtClean="0"/>
              <a:t>		</a:t>
            </a:r>
            <a:r>
              <a:rPr lang="en-US" sz="2400" b="1" u="sng" dirty="0" smtClean="0"/>
              <a:t>Objective</a:t>
            </a:r>
            <a:r>
              <a:rPr lang="en-US" sz="2400" b="1" dirty="0" smtClean="0"/>
              <a:t>		</a:t>
            </a:r>
            <a:r>
              <a:rPr lang="en-US" sz="2400" b="1" u="sng" dirty="0" smtClean="0"/>
              <a:t>Repeatable</a:t>
            </a:r>
            <a:endParaRPr lang="en-US" sz="2400" b="1" u="sng" dirty="0"/>
          </a:p>
        </p:txBody>
      </p:sp>
    </p:spTree>
    <p:extLst>
      <p:ext uri="{BB962C8B-B14F-4D97-AF65-F5344CB8AC3E}">
        <p14:creationId xmlns:p14="http://schemas.microsoft.com/office/powerpoint/2010/main" val="1630105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plan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u="sng" dirty="0" smtClean="0"/>
              <a:t>Overview</a:t>
            </a:r>
            <a:r>
              <a:rPr lang="en-US" dirty="0" smtClean="0"/>
              <a:t>:</a:t>
            </a:r>
          </a:p>
          <a:p>
            <a:r>
              <a:rPr lang="en-US" dirty="0" smtClean="0"/>
              <a:t>Personnel</a:t>
            </a:r>
          </a:p>
          <a:p>
            <a:r>
              <a:rPr lang="en-US" dirty="0" smtClean="0"/>
              <a:t>Questions development</a:t>
            </a:r>
          </a:p>
          <a:p>
            <a:r>
              <a:rPr lang="en-US" dirty="0" smtClean="0"/>
              <a:t>Protocol development</a:t>
            </a:r>
          </a:p>
          <a:p>
            <a:r>
              <a:rPr lang="en-US" dirty="0" smtClean="0"/>
              <a:t>Search strategy</a:t>
            </a:r>
          </a:p>
          <a:p>
            <a:r>
              <a:rPr lang="en-US" dirty="0" smtClean="0"/>
              <a:t>Data extraction</a:t>
            </a:r>
          </a:p>
          <a:p>
            <a:r>
              <a:rPr lang="en-US" dirty="0" smtClean="0"/>
              <a:t>Critical appraisal of studies</a:t>
            </a:r>
          </a:p>
          <a:p>
            <a:r>
              <a:rPr lang="en-US" dirty="0" smtClean="0"/>
              <a:t>Synthesis</a:t>
            </a:r>
            <a:endParaRPr lang="en-US" dirty="0"/>
          </a:p>
        </p:txBody>
      </p:sp>
    </p:spTree>
    <p:extLst>
      <p:ext uri="{BB962C8B-B14F-4D97-AF65-F5344CB8AC3E}">
        <p14:creationId xmlns:p14="http://schemas.microsoft.com/office/powerpoint/2010/main" val="1288473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plan - Personnel</a:t>
            </a:r>
            <a:endParaRPr lang="en-US" dirty="0"/>
          </a:p>
        </p:txBody>
      </p:sp>
      <p:sp>
        <p:nvSpPr>
          <p:cNvPr id="3" name="Content Placeholder 2"/>
          <p:cNvSpPr>
            <a:spLocks noGrp="1"/>
          </p:cNvSpPr>
          <p:nvPr>
            <p:ph idx="1"/>
          </p:nvPr>
        </p:nvSpPr>
        <p:spPr/>
        <p:txBody>
          <a:bodyPr/>
          <a:lstStyle/>
          <a:p>
            <a:r>
              <a:rPr lang="en-US" dirty="0" smtClean="0"/>
              <a:t>ODF</a:t>
            </a:r>
          </a:p>
          <a:p>
            <a:pPr lvl="1"/>
            <a:r>
              <a:rPr lang="en-US" sz="2000" b="1" dirty="0" smtClean="0"/>
              <a:t>Terry </a:t>
            </a:r>
            <a:r>
              <a:rPr lang="en-US" sz="2000" b="1" dirty="0" err="1" smtClean="0"/>
              <a:t>Frueh</a:t>
            </a:r>
            <a:r>
              <a:rPr lang="en-US" sz="2000" b="1" dirty="0" smtClean="0"/>
              <a:t>, Rosemary </a:t>
            </a:r>
            <a:r>
              <a:rPr lang="en-US" sz="2000" b="1" dirty="0" err="1" smtClean="0"/>
              <a:t>Mannix</a:t>
            </a:r>
            <a:r>
              <a:rPr lang="en-US" sz="2000" b="1" dirty="0" smtClean="0"/>
              <a:t>, Nick </a:t>
            </a:r>
            <a:r>
              <a:rPr lang="en-US" sz="2000" b="1" dirty="0" err="1" smtClean="0"/>
              <a:t>Palazzotto</a:t>
            </a:r>
            <a:endParaRPr lang="en-US" sz="2000" b="1" dirty="0" smtClean="0"/>
          </a:p>
          <a:p>
            <a:r>
              <a:rPr lang="en-US" dirty="0" smtClean="0"/>
              <a:t>Primary </a:t>
            </a:r>
            <a:r>
              <a:rPr lang="en-US" dirty="0" smtClean="0"/>
              <a:t>Reviewers</a:t>
            </a:r>
          </a:p>
          <a:p>
            <a:pPr lvl="1"/>
            <a:r>
              <a:rPr lang="en-US" sz="2000" b="1" dirty="0" smtClean="0"/>
              <a:t>Brian Cooper, Peter </a:t>
            </a:r>
            <a:r>
              <a:rPr lang="en-US" sz="2000" b="1" dirty="0" err="1"/>
              <a:t>S</a:t>
            </a:r>
            <a:r>
              <a:rPr lang="en-US" sz="2000" b="1" dirty="0" err="1" smtClean="0"/>
              <a:t>anzenbacher</a:t>
            </a:r>
            <a:r>
              <a:rPr lang="en-US" sz="2000" b="1" dirty="0" smtClean="0"/>
              <a:t>, Robert Day, Jonathan </a:t>
            </a:r>
            <a:r>
              <a:rPr lang="en-US" sz="2000" b="1" dirty="0" err="1" smtClean="0"/>
              <a:t>Plissner</a:t>
            </a:r>
            <a:endParaRPr lang="en-US" sz="2000" b="1" dirty="0" smtClean="0"/>
          </a:p>
          <a:p>
            <a:r>
              <a:rPr lang="en-US" dirty="0" smtClean="0"/>
              <a:t>External </a:t>
            </a:r>
            <a:r>
              <a:rPr lang="en-US" dirty="0" smtClean="0"/>
              <a:t>Reviewers</a:t>
            </a:r>
          </a:p>
          <a:p>
            <a:pPr lvl="1"/>
            <a:r>
              <a:rPr lang="en-US" sz="2000" b="1" dirty="0" smtClean="0"/>
              <a:t>Martin Raphael, Alan Burger</a:t>
            </a:r>
            <a:endParaRPr lang="en-US" sz="2000" b="1" dirty="0" smtClean="0"/>
          </a:p>
          <a:p>
            <a:r>
              <a:rPr lang="en-US" dirty="0" smtClean="0"/>
              <a:t>Stakeholders</a:t>
            </a:r>
          </a:p>
          <a:p>
            <a:r>
              <a:rPr lang="en-US" dirty="0" smtClean="0"/>
              <a:t>Support</a:t>
            </a:r>
            <a:endParaRPr lang="en-US" dirty="0"/>
          </a:p>
        </p:txBody>
      </p:sp>
    </p:spTree>
    <p:extLst>
      <p:ext uri="{BB962C8B-B14F-4D97-AF65-F5344CB8AC3E}">
        <p14:creationId xmlns:p14="http://schemas.microsoft.com/office/powerpoint/2010/main" val="3610399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Process</a:t>
            </a:r>
            <a:endParaRPr lang="en-US" dirty="0"/>
          </a:p>
        </p:txBody>
      </p:sp>
      <p:sp>
        <p:nvSpPr>
          <p:cNvPr id="3" name="Content Placeholder 2"/>
          <p:cNvSpPr>
            <a:spLocks noGrp="1"/>
          </p:cNvSpPr>
          <p:nvPr>
            <p:ph idx="1"/>
          </p:nvPr>
        </p:nvSpPr>
        <p:spPr/>
        <p:txBody>
          <a:bodyPr>
            <a:normAutofit/>
          </a:bodyPr>
          <a:lstStyle/>
          <a:p>
            <a:r>
              <a:rPr lang="en-US" dirty="0" smtClean="0"/>
              <a:t>Stakeholders</a:t>
            </a:r>
          </a:p>
          <a:p>
            <a:pPr lvl="1"/>
            <a:r>
              <a:rPr lang="en-US" dirty="0" smtClean="0"/>
              <a:t>Questions</a:t>
            </a:r>
          </a:p>
          <a:p>
            <a:pPr lvl="1"/>
            <a:r>
              <a:rPr lang="en-US" dirty="0" smtClean="0"/>
              <a:t>Study Plan</a:t>
            </a:r>
          </a:p>
          <a:p>
            <a:pPr lvl="1"/>
            <a:r>
              <a:rPr lang="en-US" dirty="0" smtClean="0"/>
              <a:t>Study Inclusion</a:t>
            </a:r>
          </a:p>
          <a:p>
            <a:pPr lvl="1"/>
            <a:r>
              <a:rPr lang="en-US" dirty="0" smtClean="0"/>
              <a:t>Draft Synthesis</a:t>
            </a:r>
          </a:p>
          <a:p>
            <a:r>
              <a:rPr lang="en-US" dirty="0" smtClean="0"/>
              <a:t>Co-authors</a:t>
            </a:r>
          </a:p>
          <a:p>
            <a:r>
              <a:rPr lang="en-US" dirty="0" smtClean="0"/>
              <a:t>ODF</a:t>
            </a:r>
          </a:p>
          <a:p>
            <a:endParaRPr lang="en-US" dirty="0" smtClean="0"/>
          </a:p>
          <a:p>
            <a:endParaRPr lang="en-US" dirty="0"/>
          </a:p>
        </p:txBody>
      </p:sp>
    </p:spTree>
    <p:extLst>
      <p:ext uri="{BB962C8B-B14F-4D97-AF65-F5344CB8AC3E}">
        <p14:creationId xmlns:p14="http://schemas.microsoft.com/office/powerpoint/2010/main" val="36914044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02C8A6602404B4090126F2E3EAE2980" ma:contentTypeVersion="10" ma:contentTypeDescription="Create a new document." ma:contentTypeScope="" ma:versionID="8b55f7e35880ecb592d1ed278c5a7855">
  <xsd:schema xmlns:xsd="http://www.w3.org/2001/XMLSchema" xmlns:xs="http://www.w3.org/2001/XMLSchema" xmlns:p="http://schemas.microsoft.com/office/2006/metadata/properties" xmlns:ns2="90ba8fc8-01b3-43ab-b991-9aff72ec3f01" xmlns:ns3="3974dec2-56d0-4dcc-9081-4eb743c001ae" targetNamespace="http://schemas.microsoft.com/office/2006/metadata/properties" ma:root="true" ma:fieldsID="96dbf877d1793132198d139989485f7d" ns2:_="" ns3:_="">
    <xsd:import namespace="90ba8fc8-01b3-43ab-b991-9aff72ec3f01"/>
    <xsd:import namespace="3974dec2-56d0-4dcc-9081-4eb743c001ae"/>
    <xsd:element name="properties">
      <xsd:complexType>
        <xsd:sequence>
          <xsd:element name="documentManagement">
            <xsd:complexType>
              <xsd:all>
                <xsd:element ref="ns2:SharedWithUsers" minOccurs="0"/>
                <xsd:element ref="ns3:Publication_x0020_Type" minOccurs="0"/>
                <xsd:element ref="ns3: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ba8fc8-01b3-43ab-b991-9aff72ec3f0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974dec2-56d0-4dcc-9081-4eb743c001ae" elementFormDefault="qualified">
    <xsd:import namespace="http://schemas.microsoft.com/office/2006/documentManagement/types"/>
    <xsd:import namespace="http://schemas.microsoft.com/office/infopath/2007/PartnerControls"/>
    <xsd:element name="Publication_x0020_Type" ma:index="9" nillable="true" ma:displayName="Publication Type" ma:default="SupportingDocs, maps &amp; data" ma:description="Default choice is SupportingDocs, maps &amp; data. &#10;Note: Selecting any others with automatically put the doc on the publications and/or reports pages." ma:format="Dropdown" ma:internalName="Publication_x0020_Type">
      <xsd:simpleType>
        <xsd:restriction base="dms:Choice">
          <xsd:enumeration value="Brochures &amp; flyers"/>
          <xsd:enumeration value="Fact sheets"/>
          <xsd:enumeration value="Manuals &amp; guides"/>
          <xsd:enumeration value="Reports"/>
          <xsd:enumeration value="SupportingDocs, maps &amp; data"/>
          <xsd:enumeration value="Trees"/>
        </xsd:restriction>
      </xsd:simpleType>
    </xsd:element>
    <xsd:element name="Tags" ma:index="10" nillable="true" ma:displayName="Tags" ma:description="Select a category. &#10;Note: The tag assists in displaying docs in the correct category on the publication and/or reports pages.&#10;Examples: If you selected under Publication Type: Reports and then selected Tag: Fire. The document will display on the reports page under the category Fire.&#10;If you selected under Publication Type: Fact sheets and then selected Tag: Forest Benefits. The document will display on the publications page under the category Forest Benefits &amp; Health." ma:format="Dropdown" ma:internalName="Tags">
      <xsd:simpleType>
        <xsd:restriction base="dms:Choice">
          <xsd:enumeration value="About ODF"/>
          <xsd:enumeration value="Fire"/>
          <xsd:enumeration value="Forest Benefits"/>
          <xsd:enumeration value="Forest Resources"/>
          <xsd:enumeration value="Monitoring Technical Reports"/>
          <xsd:enumeration value="Working Fores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cation_x0020_Type xmlns="3974dec2-56d0-4dcc-9081-4eb743c001ae">SupportingDocs, maps &amp; data</Publication_x0020_Type>
    <Tags xmlns="3974dec2-56d0-4dcc-9081-4eb743c001ae">WorkingForests</Tags>
  </documentManagement>
</p:properties>
</file>

<file path=customXml/itemProps1.xml><?xml version="1.0" encoding="utf-8"?>
<ds:datastoreItem xmlns:ds="http://schemas.openxmlformats.org/officeDocument/2006/customXml" ds:itemID="{AF79A607-C23F-4BFD-9173-2F00E7657F49}"/>
</file>

<file path=customXml/itemProps2.xml><?xml version="1.0" encoding="utf-8"?>
<ds:datastoreItem xmlns:ds="http://schemas.openxmlformats.org/officeDocument/2006/customXml" ds:itemID="{2CE9BF80-5790-41BD-B60C-FE6A9ABABEE4}"/>
</file>

<file path=customXml/itemProps3.xml><?xml version="1.0" encoding="utf-8"?>
<ds:datastoreItem xmlns:ds="http://schemas.openxmlformats.org/officeDocument/2006/customXml" ds:itemID="{E5A5F54D-57D5-4ED1-A9B0-17D88E913102}"/>
</file>

<file path=docProps/app.xml><?xml version="1.0" encoding="utf-8"?>
<Properties xmlns="http://schemas.openxmlformats.org/officeDocument/2006/extended-properties" xmlns:vt="http://schemas.openxmlformats.org/officeDocument/2006/docPropsVTypes">
  <TotalTime>890</TotalTime>
  <Words>2607</Words>
  <Application>Microsoft Office PowerPoint</Application>
  <PresentationFormat>On-screen Show (4:3)</PresentationFormat>
  <Paragraphs>648</Paragraphs>
  <Slides>59</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59</vt:i4>
      </vt:variant>
    </vt:vector>
  </HeadingPairs>
  <TitlesOfParts>
    <vt:vector size="62" baseType="lpstr">
      <vt:lpstr>Office Theme</vt:lpstr>
      <vt:lpstr>Document</vt:lpstr>
      <vt:lpstr>Acrobat Document</vt:lpstr>
      <vt:lpstr>PowerPoint Presentation</vt:lpstr>
      <vt:lpstr>Outline</vt:lpstr>
      <vt:lpstr>Scope</vt:lpstr>
      <vt:lpstr>Purpose</vt:lpstr>
      <vt:lpstr>Systematic evidence review</vt:lpstr>
      <vt:lpstr>Systematic evidence review</vt:lpstr>
      <vt:lpstr>Study plan</vt:lpstr>
      <vt:lpstr>Study plan - Personnel</vt:lpstr>
      <vt:lpstr>Review Process</vt:lpstr>
      <vt:lpstr>Questions</vt:lpstr>
      <vt:lpstr>Question 1</vt:lpstr>
      <vt:lpstr>Question 2</vt:lpstr>
      <vt:lpstr>Question 3</vt:lpstr>
      <vt:lpstr>Question 4</vt:lpstr>
      <vt:lpstr>Question 5</vt:lpstr>
      <vt:lpstr>Study plan – Protocol development</vt:lpstr>
      <vt:lpstr>Study plan – Search strategy</vt:lpstr>
      <vt:lpstr>Study Inclusion</vt:lpstr>
      <vt:lpstr>Study exclusions</vt:lpstr>
      <vt:lpstr>Study plan -Data extraction</vt:lpstr>
      <vt:lpstr>Study plan – Critical appraisal</vt:lpstr>
      <vt:lpstr>Study plan – Critical appraisal</vt:lpstr>
      <vt:lpstr>Study plan – Critical appraisal</vt:lpstr>
      <vt:lpstr>Study plan – Synthesis</vt:lpstr>
      <vt:lpstr>Study plan – Synthesis</vt:lpstr>
      <vt:lpstr>Results – Summary of studies</vt:lpstr>
      <vt:lpstr>Results</vt:lpstr>
      <vt:lpstr>Question 1</vt:lpstr>
      <vt:lpstr>Question 1</vt:lpstr>
      <vt:lpstr>Question 1</vt:lpstr>
      <vt:lpstr>Question 1</vt:lpstr>
      <vt:lpstr>Question 1</vt:lpstr>
      <vt:lpstr>Results</vt:lpstr>
      <vt:lpstr>Question 2</vt:lpstr>
      <vt:lpstr>Question 2</vt:lpstr>
      <vt:lpstr>Question 2</vt:lpstr>
      <vt:lpstr>Question 2</vt:lpstr>
      <vt:lpstr>Question 2</vt:lpstr>
      <vt:lpstr>Results</vt:lpstr>
      <vt:lpstr>Question 3</vt:lpstr>
      <vt:lpstr>Question 3</vt:lpstr>
      <vt:lpstr>Question 3</vt:lpstr>
      <vt:lpstr>Question 3</vt:lpstr>
      <vt:lpstr>Question 3</vt:lpstr>
      <vt:lpstr>Results</vt:lpstr>
      <vt:lpstr>Question 4</vt:lpstr>
      <vt:lpstr>Question 4</vt:lpstr>
      <vt:lpstr>Question 4</vt:lpstr>
      <vt:lpstr>Question 4</vt:lpstr>
      <vt:lpstr>Question 4</vt:lpstr>
      <vt:lpstr>Results</vt:lpstr>
      <vt:lpstr>Question 5</vt:lpstr>
      <vt:lpstr>Question 5</vt:lpstr>
      <vt:lpstr>Question 5</vt:lpstr>
      <vt:lpstr>Question 5</vt:lpstr>
      <vt:lpstr>Question 5</vt:lpstr>
      <vt:lpstr>Overview of results</vt:lpstr>
      <vt:lpstr>Website</vt:lpstr>
      <vt:lpstr>Systematic evidence review</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review of marbled murrelet research related to nesting habitat use and nest success</dc:title>
  <dc:creator>Jonathan</dc:creator>
  <cp:lastModifiedBy>Jonathan</cp:lastModifiedBy>
  <cp:revision>60</cp:revision>
  <dcterms:created xsi:type="dcterms:W3CDTF">2015-09-28T14:16:53Z</dcterms:created>
  <dcterms:modified xsi:type="dcterms:W3CDTF">2015-10-13T17:53:15Z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0x010100E02C8A6602404B4090126F2E3EAE2980</vt:lpwstr>
  </property>
  <property fmtid="{D5CDD505-2E9C-101B-9397-08002B2CF9AE}" pid="4" name="PubType">
    <vt:lpwstr>SupportingDocs, maps &amp; data</vt:lpwstr>
  </property>
  <property fmtid="{D5CDD505-2E9C-101B-9397-08002B2CF9AE}" pid="6" name="Tags">
    <vt:lpwstr>WorkingForests</vt:lpwstr>
  </property>
  <property fmtid="{D5CDD505-2E9C-101B-9397-08002B2CF9AE}" pid="9" name="Publication Type">
    <vt:lpwstr>SupportingDocs, maps &amp; data</vt:lpwstr>
  </property>
</Properties>
</file>