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2229"/>
  </p:normalViewPr>
  <p:slideViewPr>
    <p:cSldViewPr snapToGrid="0">
      <p:cViewPr varScale="1">
        <p:scale>
          <a:sx n="67" d="100"/>
          <a:sy n="67" d="100"/>
        </p:scale>
        <p:origin x="228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57A5B0-777C-FB42-9A33-E35F8BB4CD99}" type="datetimeFigureOut">
              <a:rPr lang="en-US" smtClean="0"/>
              <a:t>5/14/23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135DB7-DB98-004D-A527-CA90081BF7AF}" type="slidenum">
              <a:rPr lang="en-US" smtClean="0"/>
              <a:t>‹#›</a:t>
            </a:fld>
            <a:endParaRPr lang="en-US"/>
          </a:p>
        </p:txBody>
      </p:sp>
    </p:spTree>
    <p:extLst>
      <p:ext uri="{BB962C8B-B14F-4D97-AF65-F5344CB8AC3E}">
        <p14:creationId xmlns:p14="http://schemas.microsoft.com/office/powerpoint/2010/main" val="2450125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TFL Guidebook – Page 3 (2022 edition)</a:t>
            </a:r>
          </a:p>
          <a:p>
            <a:pPr marL="171450" indent="-171450">
              <a:buFont typeface="Arial" panose="020B0604020202020204" pitchFamily="34" charset="0"/>
              <a:buChar char="•"/>
            </a:pPr>
            <a:r>
              <a:rPr lang="en-US" dirty="0"/>
              <a:t>Briefings - TFLs - ENGBs minimum (sometimes space is limited so will be TFLs only), rest can be getting ready (attend Breakouts as well)</a:t>
            </a:r>
          </a:p>
          <a:p>
            <a:pPr marL="171450" indent="-171450">
              <a:buFont typeface="Arial" panose="020B0604020202020204" pitchFamily="34" charset="0"/>
              <a:buChar char="•"/>
            </a:pPr>
            <a:r>
              <a:rPr lang="en-US" dirty="0"/>
              <a:t>Equipment</a:t>
            </a:r>
          </a:p>
          <a:p>
            <a:pPr marL="171450" indent="-171450">
              <a:buFont typeface="Arial" panose="020B0604020202020204" pitchFamily="34" charset="0"/>
              <a:buChar char="•"/>
            </a:pPr>
            <a:r>
              <a:rPr lang="en-US" dirty="0"/>
              <a:t>Debrief with outgoing– water sources, hazards, big issues that may pop up</a:t>
            </a:r>
          </a:p>
          <a:p>
            <a:pPr marL="171450" indent="-171450">
              <a:buFont typeface="Arial" panose="020B0604020202020204" pitchFamily="34" charset="0"/>
              <a:buChar char="•"/>
            </a:pPr>
            <a:r>
              <a:rPr lang="en-US" dirty="0"/>
              <a:t>LCES – does it work? Will it continue to work throughout shift, constant evaluation. Let DIVS know locations of TRA and Safety Zones</a:t>
            </a:r>
          </a:p>
          <a:p>
            <a:pPr marL="171450" indent="-171450">
              <a:buFont typeface="Arial" panose="020B0604020202020204" pitchFamily="34" charset="0"/>
              <a:buChar char="•"/>
            </a:pPr>
            <a:r>
              <a:rPr lang="en-US" dirty="0"/>
              <a:t>All resources working – LCES in place etc.. Report to DIVS so they can let COMMS at camp know – “All resources on the line, LCES in place and engaged”</a:t>
            </a:r>
          </a:p>
          <a:p>
            <a:pPr marL="171450" indent="-171450">
              <a:buFont typeface="Arial" panose="020B0604020202020204" pitchFamily="34" charset="0"/>
              <a:buChar char="•"/>
            </a:pPr>
            <a:r>
              <a:rPr lang="en-US" dirty="0"/>
              <a:t>No Surprises!!! </a:t>
            </a:r>
          </a:p>
          <a:p>
            <a:pPr marL="628650" lvl="1" indent="-171450">
              <a:buFont typeface="Arial" panose="020B0604020202020204" pitchFamily="34" charset="0"/>
              <a:buChar char="•"/>
            </a:pPr>
            <a:r>
              <a:rPr lang="en-US" dirty="0"/>
              <a:t>accidents/injuries no matter how small report to DIVS</a:t>
            </a:r>
          </a:p>
          <a:p>
            <a:pPr marL="628650" lvl="1" indent="-171450">
              <a:buFont typeface="Arial" panose="020B0604020202020204" pitchFamily="34" charset="0"/>
              <a:buChar char="•"/>
            </a:pPr>
            <a:r>
              <a:rPr lang="en-US" dirty="0"/>
              <a:t>Firing OPS need DIVS and OPS approval prior to implementing. No matter how small</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ALS equipped means personnel and equipment including pain meds</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Monitor your folks - 24hr coverage means just that, but we need to be mindful of work/rest ratio’s after the first or second OPS period</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Hot Buttons - from the DIVS group</a:t>
            </a:r>
          </a:p>
          <a:p>
            <a:pPr marL="171450" lvl="0" indent="-171450">
              <a:buFont typeface="Arial" panose="020B0604020202020204" pitchFamily="34" charset="0"/>
              <a:buChar char="•"/>
            </a:pPr>
            <a:r>
              <a:rPr lang="en-US" dirty="0"/>
              <a:t>Know who works for you, apparatus contact info ETC</a:t>
            </a:r>
          </a:p>
          <a:p>
            <a:pPr marL="171450" lvl="0" indent="-171450">
              <a:buFont typeface="Arial" panose="020B0604020202020204" pitchFamily="34" charset="0"/>
              <a:buChar char="•"/>
            </a:pPr>
            <a:r>
              <a:rPr lang="en-US" dirty="0"/>
              <a:t>Depth of Task Force - Qualified folks above or beyond their riding assignment, Trust but verify they have the skills and ability - proof</a:t>
            </a:r>
          </a:p>
          <a:p>
            <a:pPr marL="171450" lvl="0" indent="-171450">
              <a:buFont typeface="Arial" panose="020B0604020202020204" pitchFamily="34" charset="0"/>
              <a:buChar char="•"/>
            </a:pPr>
            <a:r>
              <a:rPr lang="en-US" dirty="0"/>
              <a:t>PPE - have it? Wear it</a:t>
            </a:r>
          </a:p>
          <a:p>
            <a:pPr marL="171450" lvl="0" indent="-171450">
              <a:buFont typeface="Arial" panose="020B0604020202020204" pitchFamily="34" charset="0"/>
              <a:buChar char="•"/>
            </a:pPr>
            <a:r>
              <a:rPr lang="en-US" dirty="0"/>
              <a:t>Fueled ready to go</a:t>
            </a:r>
          </a:p>
          <a:p>
            <a:pPr marL="171450" lvl="0" indent="-171450">
              <a:buFont typeface="Arial" panose="020B0604020202020204" pitchFamily="34" charset="0"/>
              <a:buChar char="•"/>
            </a:pPr>
            <a:r>
              <a:rPr lang="en-US" dirty="0"/>
              <a:t>Phone Apps - usernames passwords all done before leaving camp</a:t>
            </a:r>
          </a:p>
          <a:p>
            <a:pPr marL="171450" lvl="0" indent="-171450">
              <a:buFont typeface="Arial" panose="020B0604020202020204" pitchFamily="34" charset="0"/>
              <a:buChar char="•"/>
            </a:pPr>
            <a:r>
              <a:rPr lang="en-US" dirty="0"/>
              <a:t>Radios programmed and you know how to use them and what to scan- ask DIVS for clarification</a:t>
            </a:r>
          </a:p>
          <a:p>
            <a:pPr marL="628650" lvl="1" indent="-171450">
              <a:buFont typeface="Arial" panose="020B0604020202020204" pitchFamily="34" charset="0"/>
              <a:buChar char="•"/>
            </a:pPr>
            <a:r>
              <a:rPr lang="en-US" dirty="0"/>
              <a:t>Comms plan is understood, scanning wildland resource channels you are working close to and can change as needed</a:t>
            </a:r>
          </a:p>
          <a:p>
            <a:pPr marL="171450" lvl="0" indent="-171450">
              <a:buFont typeface="Arial" panose="020B0604020202020204" pitchFamily="34" charset="0"/>
              <a:buChar char="•"/>
            </a:pPr>
            <a:r>
              <a:rPr lang="en-US" dirty="0"/>
              <a:t>Train when you can - IRPG, 8 line, </a:t>
            </a:r>
            <a:r>
              <a:rPr lang="en-US" dirty="0" err="1"/>
              <a:t>etc</a:t>
            </a:r>
            <a:endParaRPr lang="en-US" dirty="0"/>
          </a:p>
          <a:p>
            <a:pPr marL="171450" lvl="0" indent="-171450">
              <a:buFont typeface="Arial" panose="020B0604020202020204" pitchFamily="34" charset="0"/>
              <a:buChar char="•"/>
            </a:pPr>
            <a:r>
              <a:rPr lang="en-US" dirty="0" err="1"/>
              <a:t>Taskbooks</a:t>
            </a:r>
            <a:r>
              <a:rPr lang="en-US" dirty="0"/>
              <a:t> - if folks are working on things let DIVS know, they can help facilitate training opportunities with Wildland resources if appropriate</a:t>
            </a:r>
          </a:p>
          <a:p>
            <a:pPr marL="171450" lvl="0" indent="-171450">
              <a:buFont typeface="Arial" panose="020B0604020202020204" pitchFamily="34" charset="0"/>
              <a:buChar char="•"/>
            </a:pPr>
            <a:r>
              <a:rPr lang="en-US" dirty="0"/>
              <a:t>Let DIVS know where you are sleeping</a:t>
            </a:r>
          </a:p>
          <a:p>
            <a:pPr marL="171450" lvl="0" indent="-171450">
              <a:buFont typeface="Arial" panose="020B0604020202020204" pitchFamily="34" charset="0"/>
              <a:buChar char="•"/>
            </a:pPr>
            <a:r>
              <a:rPr lang="en-US" dirty="0"/>
              <a:t>Timely transition to line from camp- folks </a:t>
            </a:r>
            <a:r>
              <a:rPr lang="en-US"/>
              <a:t>are waiting on you!</a:t>
            </a:r>
            <a:endParaRPr lang="en-US" dirty="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9135DB7-DB98-004D-A527-CA90081BF7AF}" type="slidenum">
              <a:rPr lang="en-US" smtClean="0"/>
              <a:t>1</a:t>
            </a:fld>
            <a:endParaRPr lang="en-US"/>
          </a:p>
        </p:txBody>
      </p:sp>
    </p:spTree>
    <p:extLst>
      <p:ext uri="{BB962C8B-B14F-4D97-AF65-F5344CB8AC3E}">
        <p14:creationId xmlns:p14="http://schemas.microsoft.com/office/powerpoint/2010/main" val="3815320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03B49E-91DE-7449-A4DD-56F49B54905A}" type="datetimeFigureOut">
              <a:rPr lang="en-US" smtClean="0"/>
              <a:t>5/14/23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F9F8F-E50D-4D4B-A675-6C0935ECB4C0}" type="slidenum">
              <a:rPr lang="en-US" smtClean="0"/>
              <a:t>‹#›</a:t>
            </a:fld>
            <a:endParaRPr lang="en-US"/>
          </a:p>
        </p:txBody>
      </p:sp>
    </p:spTree>
    <p:extLst>
      <p:ext uri="{BB962C8B-B14F-4D97-AF65-F5344CB8AC3E}">
        <p14:creationId xmlns:p14="http://schemas.microsoft.com/office/powerpoint/2010/main" val="867571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03B49E-91DE-7449-A4DD-56F49B54905A}" type="datetimeFigureOut">
              <a:rPr lang="en-US" smtClean="0"/>
              <a:t>5/14/23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F9F8F-E50D-4D4B-A675-6C0935ECB4C0}" type="slidenum">
              <a:rPr lang="en-US" smtClean="0"/>
              <a:t>‹#›</a:t>
            </a:fld>
            <a:endParaRPr lang="en-US"/>
          </a:p>
        </p:txBody>
      </p:sp>
    </p:spTree>
    <p:extLst>
      <p:ext uri="{BB962C8B-B14F-4D97-AF65-F5344CB8AC3E}">
        <p14:creationId xmlns:p14="http://schemas.microsoft.com/office/powerpoint/2010/main" val="1090718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03B49E-91DE-7449-A4DD-56F49B54905A}" type="datetimeFigureOut">
              <a:rPr lang="en-US" smtClean="0"/>
              <a:t>5/14/23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F9F8F-E50D-4D4B-A675-6C0935ECB4C0}" type="slidenum">
              <a:rPr lang="en-US" smtClean="0"/>
              <a:t>‹#›</a:t>
            </a:fld>
            <a:endParaRPr lang="en-US"/>
          </a:p>
        </p:txBody>
      </p:sp>
    </p:spTree>
    <p:extLst>
      <p:ext uri="{BB962C8B-B14F-4D97-AF65-F5344CB8AC3E}">
        <p14:creationId xmlns:p14="http://schemas.microsoft.com/office/powerpoint/2010/main" val="1604384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2A03B49E-91DE-7449-A4DD-56F49B54905A}" type="datetimeFigureOut">
              <a:rPr lang="en-US" smtClean="0"/>
              <a:t>5/14/23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F9F8F-E50D-4D4B-A675-6C0935ECB4C0}" type="slidenum">
              <a:rPr lang="en-US" smtClean="0"/>
              <a:t>‹#›</a:t>
            </a:fld>
            <a:endParaRPr lang="en-US"/>
          </a:p>
        </p:txBody>
      </p:sp>
    </p:spTree>
    <p:extLst>
      <p:ext uri="{BB962C8B-B14F-4D97-AF65-F5344CB8AC3E}">
        <p14:creationId xmlns:p14="http://schemas.microsoft.com/office/powerpoint/2010/main" val="2538540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2A03B49E-91DE-7449-A4DD-56F49B54905A}" type="datetimeFigureOut">
              <a:rPr lang="en-US" smtClean="0"/>
              <a:t>5/14/23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F9F8F-E50D-4D4B-A675-6C0935ECB4C0}" type="slidenum">
              <a:rPr lang="en-US" smtClean="0"/>
              <a:t>‹#›</a:t>
            </a:fld>
            <a:endParaRPr lang="en-US"/>
          </a:p>
        </p:txBody>
      </p:sp>
    </p:spTree>
    <p:extLst>
      <p:ext uri="{BB962C8B-B14F-4D97-AF65-F5344CB8AC3E}">
        <p14:creationId xmlns:p14="http://schemas.microsoft.com/office/powerpoint/2010/main" val="2392324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03B49E-91DE-7449-A4DD-56F49B54905A}" type="datetimeFigureOut">
              <a:rPr lang="en-US" smtClean="0"/>
              <a:t>5/14/23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F9F8F-E50D-4D4B-A675-6C0935ECB4C0}" type="slidenum">
              <a:rPr lang="en-US" smtClean="0"/>
              <a:t>‹#›</a:t>
            </a:fld>
            <a:endParaRPr lang="en-US"/>
          </a:p>
        </p:txBody>
      </p:sp>
    </p:spTree>
    <p:extLst>
      <p:ext uri="{BB962C8B-B14F-4D97-AF65-F5344CB8AC3E}">
        <p14:creationId xmlns:p14="http://schemas.microsoft.com/office/powerpoint/2010/main" val="1200049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03B49E-91DE-7449-A4DD-56F49B54905A}" type="datetimeFigureOut">
              <a:rPr lang="en-US" smtClean="0"/>
              <a:t>5/14/23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F9F8F-E50D-4D4B-A675-6C0935ECB4C0}" type="slidenum">
              <a:rPr lang="en-US" smtClean="0"/>
              <a:t>‹#›</a:t>
            </a:fld>
            <a:endParaRPr lang="en-US"/>
          </a:p>
        </p:txBody>
      </p:sp>
    </p:spTree>
    <p:extLst>
      <p:ext uri="{BB962C8B-B14F-4D97-AF65-F5344CB8AC3E}">
        <p14:creationId xmlns:p14="http://schemas.microsoft.com/office/powerpoint/2010/main" val="1584191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03B49E-91DE-7449-A4DD-56F49B54905A}" type="datetimeFigureOut">
              <a:rPr lang="en-US" smtClean="0"/>
              <a:t>5/14/23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F9F8F-E50D-4D4B-A675-6C0935ECB4C0}" type="slidenum">
              <a:rPr lang="en-US" smtClean="0"/>
              <a:t>‹#›</a:t>
            </a:fld>
            <a:endParaRPr lang="en-US"/>
          </a:p>
        </p:txBody>
      </p:sp>
    </p:spTree>
    <p:extLst>
      <p:ext uri="{BB962C8B-B14F-4D97-AF65-F5344CB8AC3E}">
        <p14:creationId xmlns:p14="http://schemas.microsoft.com/office/powerpoint/2010/main" val="2048482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03B49E-91DE-7449-A4DD-56F49B54905A}" type="datetimeFigureOut">
              <a:rPr lang="en-US" smtClean="0"/>
              <a:t>5/14/23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F9F8F-E50D-4D4B-A675-6C0935ECB4C0}" type="slidenum">
              <a:rPr lang="en-US" smtClean="0"/>
              <a:t>‹#›</a:t>
            </a:fld>
            <a:endParaRPr lang="en-US"/>
          </a:p>
        </p:txBody>
      </p:sp>
    </p:spTree>
    <p:extLst>
      <p:ext uri="{BB962C8B-B14F-4D97-AF65-F5344CB8AC3E}">
        <p14:creationId xmlns:p14="http://schemas.microsoft.com/office/powerpoint/2010/main" val="4098250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03B49E-91DE-7449-A4DD-56F49B54905A}" type="datetimeFigureOut">
              <a:rPr lang="en-US" smtClean="0"/>
              <a:t>5/14/23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F9F8F-E50D-4D4B-A675-6C0935ECB4C0}" type="slidenum">
              <a:rPr lang="en-US" smtClean="0"/>
              <a:t>‹#›</a:t>
            </a:fld>
            <a:endParaRPr lang="en-US"/>
          </a:p>
        </p:txBody>
      </p:sp>
    </p:spTree>
    <p:extLst>
      <p:ext uri="{BB962C8B-B14F-4D97-AF65-F5344CB8AC3E}">
        <p14:creationId xmlns:p14="http://schemas.microsoft.com/office/powerpoint/2010/main" val="652607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03B49E-91DE-7449-A4DD-56F49B54905A}" type="datetimeFigureOut">
              <a:rPr lang="en-US" smtClean="0"/>
              <a:t>5/14/23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F9F8F-E50D-4D4B-A675-6C0935ECB4C0}" type="slidenum">
              <a:rPr lang="en-US" smtClean="0"/>
              <a:t>‹#›</a:t>
            </a:fld>
            <a:endParaRPr lang="en-US"/>
          </a:p>
        </p:txBody>
      </p:sp>
    </p:spTree>
    <p:extLst>
      <p:ext uri="{BB962C8B-B14F-4D97-AF65-F5344CB8AC3E}">
        <p14:creationId xmlns:p14="http://schemas.microsoft.com/office/powerpoint/2010/main" val="2591645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03B49E-91DE-7449-A4DD-56F49B54905A}" type="datetimeFigureOut">
              <a:rPr lang="en-US" smtClean="0"/>
              <a:t>5/14/23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F9F8F-E50D-4D4B-A675-6C0935ECB4C0}" type="slidenum">
              <a:rPr lang="en-US" smtClean="0"/>
              <a:t>‹#›</a:t>
            </a:fld>
            <a:endParaRPr lang="en-US"/>
          </a:p>
        </p:txBody>
      </p:sp>
    </p:spTree>
    <p:extLst>
      <p:ext uri="{BB962C8B-B14F-4D97-AF65-F5344CB8AC3E}">
        <p14:creationId xmlns:p14="http://schemas.microsoft.com/office/powerpoint/2010/main" val="24211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03B49E-91DE-7449-A4DD-56F49B54905A}" type="datetimeFigureOut">
              <a:rPr lang="en-US" smtClean="0"/>
              <a:t>5/14/23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8F9F8F-E50D-4D4B-A675-6C0935ECB4C0}" type="slidenum">
              <a:rPr lang="en-US" smtClean="0"/>
              <a:t>‹#›</a:t>
            </a:fld>
            <a:endParaRPr lang="en-US"/>
          </a:p>
        </p:txBody>
      </p:sp>
    </p:spTree>
    <p:extLst>
      <p:ext uri="{BB962C8B-B14F-4D97-AF65-F5344CB8AC3E}">
        <p14:creationId xmlns:p14="http://schemas.microsoft.com/office/powerpoint/2010/main" val="1545434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03B49E-91DE-7449-A4DD-56F49B54905A}" type="datetimeFigureOut">
              <a:rPr lang="en-US" smtClean="0"/>
              <a:t>5/14/23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8F9F8F-E50D-4D4B-A675-6C0935ECB4C0}" type="slidenum">
              <a:rPr lang="en-US" smtClean="0"/>
              <a:t>‹#›</a:t>
            </a:fld>
            <a:endParaRPr lang="en-US"/>
          </a:p>
        </p:txBody>
      </p:sp>
    </p:spTree>
    <p:extLst>
      <p:ext uri="{BB962C8B-B14F-4D97-AF65-F5344CB8AC3E}">
        <p14:creationId xmlns:p14="http://schemas.microsoft.com/office/powerpoint/2010/main" val="270597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03B49E-91DE-7449-A4DD-56F49B54905A}" type="datetimeFigureOut">
              <a:rPr lang="en-US" smtClean="0"/>
              <a:t>5/14/23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8F9F8F-E50D-4D4B-A675-6C0935ECB4C0}" type="slidenum">
              <a:rPr lang="en-US" smtClean="0"/>
              <a:t>‹#›</a:t>
            </a:fld>
            <a:endParaRPr lang="en-US"/>
          </a:p>
        </p:txBody>
      </p:sp>
    </p:spTree>
    <p:extLst>
      <p:ext uri="{BB962C8B-B14F-4D97-AF65-F5344CB8AC3E}">
        <p14:creationId xmlns:p14="http://schemas.microsoft.com/office/powerpoint/2010/main" val="3679764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03B49E-91DE-7449-A4DD-56F49B54905A}" type="datetimeFigureOut">
              <a:rPr lang="en-US" smtClean="0"/>
              <a:t>5/14/23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F9F8F-E50D-4D4B-A675-6C0935ECB4C0}" type="slidenum">
              <a:rPr lang="en-US" smtClean="0"/>
              <a:t>‹#›</a:t>
            </a:fld>
            <a:endParaRPr lang="en-US"/>
          </a:p>
        </p:txBody>
      </p:sp>
    </p:spTree>
    <p:extLst>
      <p:ext uri="{BB962C8B-B14F-4D97-AF65-F5344CB8AC3E}">
        <p14:creationId xmlns:p14="http://schemas.microsoft.com/office/powerpoint/2010/main" val="1075280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2A03B49E-91DE-7449-A4DD-56F49B54905A}" type="datetimeFigureOut">
              <a:rPr lang="en-US" smtClean="0"/>
              <a:t>5/14/23</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208F9F8F-E50D-4D4B-A675-6C0935ECB4C0}" type="slidenum">
              <a:rPr lang="en-US" smtClean="0"/>
              <a:t>‹#›</a:t>
            </a:fld>
            <a:endParaRPr lang="en-US"/>
          </a:p>
        </p:txBody>
      </p:sp>
    </p:spTree>
    <p:extLst>
      <p:ext uri="{BB962C8B-B14F-4D97-AF65-F5344CB8AC3E}">
        <p14:creationId xmlns:p14="http://schemas.microsoft.com/office/powerpoint/2010/main" val="3614017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2A03B49E-91DE-7449-A4DD-56F49B54905A}" type="datetimeFigureOut">
              <a:rPr lang="en-US" smtClean="0"/>
              <a:t>5/14/23</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208F9F8F-E50D-4D4B-A675-6C0935ECB4C0}" type="slidenum">
              <a:rPr lang="en-US" smtClean="0"/>
              <a:t>‹#›</a:t>
            </a:fld>
            <a:endParaRPr lang="en-US"/>
          </a:p>
        </p:txBody>
      </p:sp>
    </p:spTree>
    <p:extLst>
      <p:ext uri="{BB962C8B-B14F-4D97-AF65-F5344CB8AC3E}">
        <p14:creationId xmlns:p14="http://schemas.microsoft.com/office/powerpoint/2010/main" val="240009314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F0BFD47-E7DF-D1BE-0434-3C52AD95F605}"/>
              </a:ext>
            </a:extLst>
          </p:cNvPr>
          <p:cNvSpPr>
            <a:spLocks noGrp="1"/>
          </p:cNvSpPr>
          <p:nvPr>
            <p:ph type="subTitle" idx="1"/>
          </p:nvPr>
        </p:nvSpPr>
        <p:spPr>
          <a:xfrm>
            <a:off x="6420773" y="822224"/>
            <a:ext cx="4798140" cy="5353378"/>
          </a:xfrm>
        </p:spPr>
        <p:txBody>
          <a:bodyPr>
            <a:normAutofit/>
          </a:bodyPr>
          <a:lstStyle/>
          <a:p>
            <a:r>
              <a:rPr lang="en-US" sz="2400" b="1" dirty="0">
                <a:solidFill>
                  <a:schemeClr val="tx1"/>
                </a:solidFill>
              </a:rPr>
              <a:t>Task Force Leader Expectations</a:t>
            </a:r>
          </a:p>
          <a:p>
            <a:r>
              <a:rPr lang="en-US" dirty="0">
                <a:solidFill>
                  <a:schemeClr val="tx1"/>
                </a:solidFill>
              </a:rPr>
              <a:t>From a Division / Group Supervisor perspective</a:t>
            </a:r>
          </a:p>
          <a:p>
            <a:r>
              <a:rPr lang="en-US" sz="1600" dirty="0">
                <a:solidFill>
                  <a:schemeClr val="tx1"/>
                </a:solidFill>
              </a:rPr>
              <a:t>Mark Corless</a:t>
            </a:r>
          </a:p>
          <a:p>
            <a:r>
              <a:rPr lang="en-US" sz="1600" dirty="0">
                <a:solidFill>
                  <a:schemeClr val="tx1"/>
                </a:solidFill>
              </a:rPr>
              <a:t>Tom McGowan</a:t>
            </a:r>
          </a:p>
          <a:p>
            <a:pPr marL="342900" indent="-342900" algn="l">
              <a:buFont typeface="Arial" panose="020B0604020202020204" pitchFamily="34" charset="0"/>
              <a:buChar char="•"/>
            </a:pPr>
            <a:r>
              <a:rPr lang="en-US" dirty="0">
                <a:solidFill>
                  <a:schemeClr val="tx1"/>
                </a:solidFill>
              </a:rPr>
              <a:t>2023 Mobilization Guide</a:t>
            </a:r>
          </a:p>
          <a:p>
            <a:pPr marL="342900" indent="-342900" algn="l">
              <a:buFont typeface="Arial" panose="020B0604020202020204" pitchFamily="34" charset="0"/>
              <a:buChar char="•"/>
            </a:pPr>
            <a:r>
              <a:rPr lang="en-US" dirty="0">
                <a:solidFill>
                  <a:schemeClr val="tx1"/>
                </a:solidFill>
              </a:rPr>
              <a:t>Task Force Leader Guidebook</a:t>
            </a:r>
          </a:p>
          <a:p>
            <a:pPr marL="342900" indent="-342900" algn="l">
              <a:buFont typeface="Arial" panose="020B0604020202020204" pitchFamily="34" charset="0"/>
              <a:buChar char="•"/>
            </a:pPr>
            <a:r>
              <a:rPr lang="en-US" dirty="0">
                <a:solidFill>
                  <a:schemeClr val="tx1"/>
                </a:solidFill>
              </a:rPr>
              <a:t>DIVS hot buttons</a:t>
            </a:r>
          </a:p>
          <a:p>
            <a:pPr marL="342900" indent="-342900" algn="l">
              <a:buFont typeface="Arial" panose="020B0604020202020204" pitchFamily="34" charset="0"/>
              <a:buChar char="•"/>
            </a:pPr>
            <a:endParaRPr lang="en-US" dirty="0">
              <a:solidFill>
                <a:schemeClr val="tx1"/>
              </a:solidFill>
            </a:endParaRPr>
          </a:p>
          <a:p>
            <a:pPr marL="342900" indent="-342900" algn="l">
              <a:buFont typeface="Arial" panose="020B0604020202020204" pitchFamily="34" charset="0"/>
              <a:buChar char="•"/>
            </a:pPr>
            <a:endParaRPr lang="en-US" dirty="0">
              <a:solidFill>
                <a:schemeClr val="tx1"/>
              </a:solidFill>
            </a:endParaRPr>
          </a:p>
          <a:p>
            <a:endParaRPr lang="en-US" dirty="0">
              <a:solidFill>
                <a:schemeClr val="tx1"/>
              </a:solidFill>
            </a:endParaRPr>
          </a:p>
          <a:p>
            <a:pPr marL="342900" indent="-342900" algn="l">
              <a:buFont typeface="Arial" panose="020B0604020202020204" pitchFamily="34" charset="0"/>
              <a:buChar char="•"/>
            </a:pPr>
            <a:endParaRPr lang="en-US" dirty="0">
              <a:solidFill>
                <a:schemeClr val="tx1"/>
              </a:solidFill>
            </a:endParaRPr>
          </a:p>
        </p:txBody>
      </p:sp>
      <p:pic>
        <p:nvPicPr>
          <p:cNvPr id="5" name="Picture 4" descr="A red blue and yellow emblem with white text&#10;&#10;Description automatically generated with low confidence">
            <a:extLst>
              <a:ext uri="{FF2B5EF4-FFF2-40B4-BE49-F238E27FC236}">
                <a16:creationId xmlns:a16="http://schemas.microsoft.com/office/drawing/2014/main" id="{4D880686-B3AB-A082-20DE-2A6E1225AD19}"/>
              </a:ext>
            </a:extLst>
          </p:cNvPr>
          <p:cNvPicPr>
            <a:picLocks noChangeAspect="1"/>
          </p:cNvPicPr>
          <p:nvPr/>
        </p:nvPicPr>
        <p:blipFill>
          <a:blip r:embed="rId4"/>
          <a:stretch>
            <a:fillRect/>
          </a:stretch>
        </p:blipFill>
        <p:spPr>
          <a:xfrm>
            <a:off x="633999" y="689218"/>
            <a:ext cx="5462001" cy="5486384"/>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805908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7C00C64CFA2546A51C7831777914EA" ma:contentTypeVersion="31" ma:contentTypeDescription="Create a new document." ma:contentTypeScope="" ma:versionID="76b0e5cb28073895cb551db127e303db">
  <xsd:schema xmlns:xsd="http://www.w3.org/2001/XMLSchema" xmlns:xs="http://www.w3.org/2001/XMLSchema" xmlns:p="http://schemas.microsoft.com/office/2006/metadata/properties" xmlns:ns2="990700cb-64e5-46f2-a187-71ada6183592" xmlns:ns3="299cb2a3-dbf6-496e-af1e-b0319d491b47" targetNamespace="http://schemas.microsoft.com/office/2006/metadata/properties" ma:root="true" ma:fieldsID="8d3ad2d9b01945e5aa535ceb84dda53f" ns2:_="" ns3:_="">
    <xsd:import namespace="990700cb-64e5-46f2-a187-71ada6183592"/>
    <xsd:import namespace="299cb2a3-dbf6-496e-af1e-b0319d491b47"/>
    <xsd:element name="properties">
      <xsd:complexType>
        <xsd:sequence>
          <xsd:element name="documentManagement">
            <xsd:complexType>
              <xsd:all>
                <xsd:element ref="ns2:Division_x002f_Unit_x002f_Section_x002f_Program"/>
                <xsd:element ref="ns2:section" minOccurs="0"/>
                <xsd:element ref="ns2:Keyword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0700cb-64e5-46f2-a187-71ada6183592" elementFormDefault="qualified">
    <xsd:import namespace="http://schemas.microsoft.com/office/2006/documentManagement/types"/>
    <xsd:import namespace="http://schemas.microsoft.com/office/infopath/2007/PartnerControls"/>
    <xsd:element name="Division_x002f_Unit_x002f_Section_x002f_Program" ma:index="8" ma:displayName="Program" ma:description="This is a high level view showing what Division is responsible for the information. Some programs, sections, or units have more information and may be listed. The lowest level in the organization should be selected.  &#10;" ma:format="Dropdown" ma:internalName="Division_x002f_Unit_x002f_Section_x002f_Program" ma:readOnly="false">
      <xsd:simpleType>
        <xsd:union memberTypes="dms:Text">
          <xsd:simpleType>
            <xsd:restriction base="dms:Choice">
              <xsd:enumeration value="Administration"/>
              <xsd:enumeration value="Amber Alert"/>
              <xsd:enumeration value="Central Records Section"/>
              <xsd:enumeration value="Criminal Investigations Division"/>
              <xsd:enumeration value="Criminal Justice Information Systems"/>
              <xsd:enumeration value="Provided for External Partners"/>
              <xsd:enumeration value="Fish &amp; Wildlife Division"/>
              <xsd:enumeration value="Forensic Services Division"/>
              <xsd:enumeration value="Gaming Enforcement Division"/>
              <xsd:enumeration value="Jobs &amp; Careers"/>
              <xsd:enumeration value="Legislative Affairs"/>
              <xsd:enumeration value="Medical Examiner Division"/>
              <xsd:enumeration value="Oregon State Fire Marshal"/>
              <xsd:enumeration value="Oregon State Athletic Commission"/>
              <xsd:enumeration value="Patrol Services Division"/>
              <xsd:enumeration value="Professional Standards"/>
              <xsd:enumeration value="Sex Offender Registration"/>
            </xsd:restriction>
          </xsd:simpleType>
        </xsd:union>
      </xsd:simpleType>
    </xsd:element>
    <xsd:element name="section" ma:index="9" nillable="true" ma:displayName="Section" ma:default="Null" ma:description="Completing this field helps those areas with multiple documents best. It is redundant for those with few documents. You may be selecting the same word as selected in the Program field. This field is important to help the table on the Forms &amp; Publications appear properly." ma:format="Dropdown" ma:internalName="section" ma:readOnly="false">
      <xsd:simpleType>
        <xsd:union memberTypes="dms:Text">
          <xsd:simpleType>
            <xsd:restriction base="dms:Choice">
              <xsd:enumeration value="Null"/>
              <xsd:enumeration value="About Us"/>
              <xsd:enumeration value="Budget"/>
              <xsd:enumeration value="CJIS Security"/>
              <xsd:enumeration value="Codes &amp; Technical Services Unit"/>
              <xsd:enumeration value="Criminal Justice Information Services (CJIS)"/>
              <xsd:enumeration value="Criminal Justice Information Services (CJIS) Regulatory Unit"/>
              <xsd:enumeration value="Drug Enforcement Section"/>
              <xsd:enumeration value="Emergency/Conflagration"/>
              <xsd:enumeration value="External Partners"/>
              <xsd:enumeration value="Fire Life Safety Education (FLSE)"/>
              <xsd:enumeration value="Fire Life Safety Services (FLSS)"/>
              <xsd:enumeration value="Firearms Instant Check System (FICS)"/>
              <xsd:enumeration value="Fish &amp; Wildlife (F&amp;W)"/>
              <xsd:enumeration value="Forensic Services Division (FSD)"/>
              <xsd:enumeration value="Homicide Investigation Tracking System (HITS)"/>
              <xsd:enumeration value="Incident Management Teams (IMT)"/>
              <xsd:enumeration value="Ignition Interlock Device Program (IID)"/>
              <xsd:enumeration value="LEDS 20/20"/>
              <xsd:enumeration value="Livescan"/>
              <xsd:enumeration value="Local Emergency Planning Committee (LEPC)"/>
              <xsd:enumeration value="Open or Own Records"/>
              <xsd:enumeration value="Oregon Task Force on School Safety (OTFSS)"/>
              <xsd:enumeration value="Oregon State Athletic Commission (OSAC)"/>
              <xsd:enumeration value="Oregon State Fire Marshal (OSFM)"/>
              <xsd:enumeration value="Patrol Services"/>
              <xsd:enumeration value="Public Records"/>
              <xsd:enumeration value="Regional Hazardous Materials Emergency Response Teams (RHMERT)"/>
              <xsd:enumeration value="Regulatory Services Unit"/>
              <xsd:enumeration value="State Emergency Response Commission (SERC)"/>
              <xsd:enumeration value="Uniform Crime Reporting (UCR)"/>
              <xsd:enumeration value="Youth Fire Prevention and Intervention Unit"/>
              <xsd:enumeration value="----"/>
              <xsd:enumeration value="Fire Life Safety Services"/>
            </xsd:restriction>
          </xsd:simpleType>
        </xsd:union>
      </xsd:simpleType>
    </xsd:element>
    <xsd:element name="Keywords0" ma:index="11" ma:displayName="Keywords" ma:description="Type in keywords specific to the form. Separate each term with a comma.&#10;The keywords will help people find the form using Search. Keywords can include&#10;common misspellings or terms used by customers or any other terms that might be&#10;helpful. You can prepare some keywords ahead of time and save them in a Notepad&#10;file or Word document and then copy and paste them into this section.&#10;" ma:internalName="Keywords0"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9cb2a3-dbf6-496e-af1e-b0319d491b47"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Form Name"/>
        <xsd:element ref="dc:subject" minOccurs="0" maxOccurs="1"/>
        <xsd:element ref="dc:description" minOccurs="0" maxOccurs="1"/>
        <xsd:element name="keywords" maxOccurs="1" ma:index="10" ma:displayName="Format">
          <xsd:simpleType xmlns:xs="http://www.w3.org/2001/XMLSchema">
            <xsd:restriction base="xsd:string">
              <xsd:minLength value="1"/>
            </xsd:restriction>
          </xsd:simpleType>
        </xsd:element>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ction xmlns="990700cb-64e5-46f2-a187-71ada6183592">Emergency/Conflagration</section>
    <Division_x002f_Unit_x002f_Section_x002f_Program xmlns="990700cb-64e5-46f2-a187-71ada6183592">Oregon State Fire Marshal</Division_x002f_Unit_x002f_Section_x002f_Program>
    <Keywords0 xmlns="990700cb-64e5-46f2-a187-71ada6183592">2023 Task Force Leader Symposium</Keywords0>
  </documentManagement>
</p:properties>
</file>

<file path=customXml/itemProps1.xml><?xml version="1.0" encoding="utf-8"?>
<ds:datastoreItem xmlns:ds="http://schemas.openxmlformats.org/officeDocument/2006/customXml" ds:itemID="{5708432E-DC10-4AB9-A09C-690931262C12}"/>
</file>

<file path=customXml/itemProps2.xml><?xml version="1.0" encoding="utf-8"?>
<ds:datastoreItem xmlns:ds="http://schemas.openxmlformats.org/officeDocument/2006/customXml" ds:itemID="{04B74211-911F-48C9-A646-5B6EB1A95218}"/>
</file>

<file path=customXml/itemProps3.xml><?xml version="1.0" encoding="utf-8"?>
<ds:datastoreItem xmlns:ds="http://schemas.openxmlformats.org/officeDocument/2006/customXml" ds:itemID="{0526F7B2-7030-4A57-B1B0-54B9231FF682}"/>
</file>

<file path=docProps/app.xml><?xml version="1.0" encoding="utf-8"?>
<Properties xmlns="http://schemas.openxmlformats.org/officeDocument/2006/extended-properties" xmlns:vt="http://schemas.openxmlformats.org/officeDocument/2006/docPropsVTypes">
  <Template/>
  <TotalTime>79</TotalTime>
  <Words>356</Words>
  <Application>Microsoft Macintosh PowerPoint</Application>
  <PresentationFormat>Widescreen</PresentationFormat>
  <Paragraphs>39</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Mesh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DIVS Expectations TFL Symposium</dc:title>
  <dc:creator>Mark Corless</dc:creator>
  <cp:keywords>Presentation</cp:keywords>
  <cp:lastModifiedBy>Mark Corless</cp:lastModifiedBy>
  <cp:revision>1</cp:revision>
  <dcterms:created xsi:type="dcterms:W3CDTF">2023-05-14T18:03:43Z</dcterms:created>
  <dcterms:modified xsi:type="dcterms:W3CDTF">2023-05-14T19:23:35Z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0x0101000A7C00C64CFA2546A51C7831777914EA</vt:lpwstr>
  </property>
  <property fmtid="{D5CDD505-2E9C-101B-9397-08002B2CF9AE}" pid="3" name="PublishingRollupImage">
    <vt:lpwstr/>
  </property>
  <property fmtid="{D5CDD505-2E9C-101B-9397-08002B2CF9AE}" pid="4" name="Styles">
    <vt:lpwstr/>
  </property>
  <property fmtid="{D5CDD505-2E9C-101B-9397-08002B2CF9AE}" pid="5" name="PublishingContactEmail">
    <vt:lpwstr/>
  </property>
  <property fmtid="{D5CDD505-2E9C-101B-9397-08002B2CF9AE}" pid="6" name="Meta Keywords">
    <vt:lpwstr/>
  </property>
  <property fmtid="{D5CDD505-2E9C-101B-9397-08002B2CF9AE}" pid="7" name="Aside Column 1">
    <vt:lpwstr/>
  </property>
  <property fmtid="{D5CDD505-2E9C-101B-9397-08002B2CF9AE}" pid="8" name="Quarter Column 3">
    <vt:lpwstr/>
  </property>
  <property fmtid="{D5CDD505-2E9C-101B-9397-08002B2CF9AE}" pid="9" name="Thirds Column 2">
    <vt:lpwstr/>
  </property>
  <property fmtid="{D5CDD505-2E9C-101B-9397-08002B2CF9AE}" pid="10" name="Subject0">
    <vt:lpwstr/>
  </property>
  <property fmtid="{D5CDD505-2E9C-101B-9397-08002B2CF9AE}" pid="11" name="Full Width Column 3">
    <vt:lpwstr/>
  </property>
  <property fmtid="{D5CDD505-2E9C-101B-9397-08002B2CF9AE}" pid="12" name="Two Thirds One Third Column 1">
    <vt:lpwstr/>
  </property>
  <property fmtid="{D5CDD505-2E9C-101B-9397-08002B2CF9AE}" pid="13" name="Scripts">
    <vt:lpwstr/>
  </property>
  <property fmtid="{D5CDD505-2E9C-101B-9397-08002B2CF9AE}" pid="14" name="Half Column 2">
    <vt:lpwstr/>
  </property>
  <property fmtid="{D5CDD505-2E9C-101B-9397-08002B2CF9AE}" pid="15" name="Quarter Column 1">
    <vt:lpwstr/>
  </property>
  <property fmtid="{D5CDD505-2E9C-101B-9397-08002B2CF9AE}" pid="16" name="Thirds Column 5">
    <vt:lpwstr/>
  </property>
  <property fmtid="{D5CDD505-2E9C-101B-9397-08002B2CF9AE}" pid="17" name="One Third Two Thirds Column 1">
    <vt:lpwstr/>
  </property>
  <property fmtid="{D5CDD505-2E9C-101B-9397-08002B2CF9AE}" pid="18" name="Meta Description">
    <vt:lpwstr/>
  </property>
  <property fmtid="{D5CDD505-2E9C-101B-9397-08002B2CF9AE}" pid="19" name="Full Width Column 1">
    <vt:lpwstr/>
  </property>
  <property fmtid="{D5CDD505-2E9C-101B-9397-08002B2CF9AE}" pid="20" name="Audience">
    <vt:lpwstr/>
  </property>
  <property fmtid="{D5CDD505-2E9C-101B-9397-08002B2CF9AE}" pid="21" name="Aside Column 2">
    <vt:lpwstr/>
  </property>
  <property fmtid="{D5CDD505-2E9C-101B-9397-08002B2CF9AE}" pid="22" name="Quarter Column 4">
    <vt:lpwstr/>
  </property>
  <property fmtid="{D5CDD505-2E9C-101B-9397-08002B2CF9AE}" pid="23" name="Thirds Column 3">
    <vt:lpwstr/>
  </property>
  <property fmtid="{D5CDD505-2E9C-101B-9397-08002B2CF9AE}" pid="24" name="Two Thirds One Third Column 2">
    <vt:lpwstr/>
  </property>
  <property fmtid="{D5CDD505-2E9C-101B-9397-08002B2CF9AE}" pid="25" name="Full Width Column 4">
    <vt:lpwstr/>
  </property>
  <property fmtid="{D5CDD505-2E9C-101B-9397-08002B2CF9AE}" pid="26" name="RoutingRuleDescription">
    <vt:lpwstr/>
  </property>
  <property fmtid="{D5CDD505-2E9C-101B-9397-08002B2CF9AE}" pid="27" name="Division">
    <vt:lpwstr/>
  </property>
  <property fmtid="{D5CDD505-2E9C-101B-9397-08002B2CF9AE}" pid="28" name="Half Column 3">
    <vt:lpwstr/>
  </property>
  <property fmtid="{D5CDD505-2E9C-101B-9397-08002B2CF9AE}" pid="29" name="Quarter Column 2">
    <vt:lpwstr/>
  </property>
  <property fmtid="{D5CDD505-2E9C-101B-9397-08002B2CF9AE}" pid="30" name="Thirds Column 6">
    <vt:lpwstr/>
  </property>
  <property fmtid="{D5CDD505-2E9C-101B-9397-08002B2CF9AE}" pid="31" name="One Third Two Thirds Column 2">
    <vt:lpwstr/>
  </property>
  <property fmtid="{D5CDD505-2E9C-101B-9397-08002B2CF9AE}" pid="32" name="Thirds Column 1">
    <vt:lpwstr/>
  </property>
  <property fmtid="{D5CDD505-2E9C-101B-9397-08002B2CF9AE}" pid="33" name="PublishingContactPicture">
    <vt:lpwstr/>
  </property>
  <property fmtid="{D5CDD505-2E9C-101B-9397-08002B2CF9AE}" pid="34" name="PublishingContactName">
    <vt:lpwstr/>
  </property>
  <property fmtid="{D5CDD505-2E9C-101B-9397-08002B2CF9AE}" pid="35" name="Full Width Column 2">
    <vt:lpwstr/>
  </property>
  <property fmtid="{D5CDD505-2E9C-101B-9397-08002B2CF9AE}" pid="36" name="Aside Column 3">
    <vt:lpwstr/>
  </property>
  <property fmtid="{D5CDD505-2E9C-101B-9397-08002B2CF9AE}" pid="37" name="Half Column 1">
    <vt:lpwstr/>
  </property>
  <property fmtid="{D5CDD505-2E9C-101B-9397-08002B2CF9AE}" pid="38" name="Thirds Column 4">
    <vt:lpwstr/>
  </property>
  <property fmtid="{D5CDD505-2E9C-101B-9397-08002B2CF9AE}" pid="39" name="Full Width Column 5">
    <vt:lpwstr/>
  </property>
  <property fmtid="{D5CDD505-2E9C-101B-9397-08002B2CF9AE}" pid="40" name="Half Column 4">
    <vt:lpwstr/>
  </property>
</Properties>
</file>