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2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9D0795-B2B7-47AC-B276-4EEB6E4AFE29}"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E0B608-3EBA-4FCC-A258-93170C21373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D0795-B2B7-47AC-B276-4EEB6E4AFE29}"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E0B608-3EBA-4FCC-A258-93170C21373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D0795-B2B7-47AC-B276-4EEB6E4AFE29}"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E0B608-3EBA-4FCC-A258-93170C21373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9D0795-B2B7-47AC-B276-4EEB6E4AFE29}"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E0B608-3EBA-4FCC-A258-93170C21373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29D0795-B2B7-47AC-B276-4EEB6E4AFE29}"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E0B608-3EBA-4FCC-A258-93170C21373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9D0795-B2B7-47AC-B276-4EEB6E4AFE29}"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E0B608-3EBA-4FCC-A258-93170C213732}"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9D0795-B2B7-47AC-B276-4EEB6E4AFE29}" type="datetimeFigureOut">
              <a:rPr lang="en-US" smtClean="0"/>
              <a:t>6/12/2018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E0B608-3EBA-4FCC-A258-93170C21373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9D0795-B2B7-47AC-B276-4EEB6E4AFE29}" type="datetimeFigureOut">
              <a:rPr lang="en-US" smtClean="0"/>
              <a:t>6/12/2018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E0B608-3EBA-4FCC-A258-93170C21373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D0795-B2B7-47AC-B276-4EEB6E4AFE29}" type="datetimeFigureOut">
              <a:rPr lang="en-US" smtClean="0"/>
              <a:t>6/12/2018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E0B608-3EBA-4FCC-A258-93170C21373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29D0795-B2B7-47AC-B276-4EEB6E4AFE29}" type="datetimeFigureOut">
              <a:rPr lang="en-US" smtClean="0"/>
              <a:t>6/12/2018</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8E0B608-3EBA-4FCC-A258-93170C21373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D0795-B2B7-47AC-B276-4EEB6E4AFE29}"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E0B608-3EBA-4FCC-A258-93170C21373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29D0795-B2B7-47AC-B276-4EEB6E4AFE29}" type="datetimeFigureOut">
              <a:rPr lang="en-US" smtClean="0"/>
              <a:t>6/12/2018</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8E0B608-3EBA-4FCC-A258-93170C21373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ohcs.oregon.gov/" TargetMode="External"/><Relationship Id="rId2" Type="http://schemas.openxmlformats.org/officeDocument/2006/relationships/hyperlink" Target="mailto:Jennifer.C.Marchand@Oregon.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p:txBody>
          <a:bodyPr/>
          <a:lstStyle/>
          <a:p>
            <a:r>
              <a:rPr lang="en-US" dirty="0" smtClean="0"/>
              <a:t>Basics of utility allowance calculations</a:t>
            </a:r>
            <a:endParaRPr lang="en-US" dirty="0"/>
          </a:p>
        </p:txBody>
      </p:sp>
      <p:sp>
        <p:nvSpPr>
          <p:cNvPr id="13" name="Subtitle 12"/>
          <p:cNvSpPr>
            <a:spLocks noGrp="1"/>
          </p:cNvSpPr>
          <p:nvPr>
            <p:ph type="subTitle" idx="1"/>
          </p:nvPr>
        </p:nvSpPr>
        <p:spPr/>
        <p:txBody>
          <a:bodyPr/>
          <a:lstStyle/>
          <a:p>
            <a:r>
              <a:rPr lang="en-US" dirty="0" smtClean="0"/>
              <a:t>For OHCS HOME, LIHTC and grant programs</a:t>
            </a:r>
            <a:endParaRPr lang="en-US" dirty="0"/>
          </a:p>
        </p:txBody>
      </p:sp>
    </p:spTree>
    <p:extLst>
      <p:ext uri="{BB962C8B-B14F-4D97-AF65-F5344CB8AC3E}">
        <p14:creationId xmlns:p14="http://schemas.microsoft.com/office/powerpoint/2010/main" val="2048714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 and post HOME ua calculations</a:t>
            </a:r>
            <a:endParaRPr lang="en-US" dirty="0"/>
          </a:p>
        </p:txBody>
      </p:sp>
      <p:sp>
        <p:nvSpPr>
          <p:cNvPr id="5" name="Text Placeholder 4"/>
          <p:cNvSpPr>
            <a:spLocks noGrp="1"/>
          </p:cNvSpPr>
          <p:nvPr>
            <p:ph type="body" idx="1"/>
          </p:nvPr>
        </p:nvSpPr>
        <p:spPr/>
        <p:txBody>
          <a:bodyPr/>
          <a:lstStyle/>
          <a:p>
            <a:r>
              <a:rPr lang="en-US" dirty="0" smtClean="0"/>
              <a:t>Pre final rule Funded before 8/23/13</a:t>
            </a:r>
            <a:endParaRPr lang="en-US" dirty="0"/>
          </a:p>
        </p:txBody>
      </p:sp>
      <p:sp>
        <p:nvSpPr>
          <p:cNvPr id="6" name="Content Placeholder 5"/>
          <p:cNvSpPr>
            <a:spLocks noGrp="1"/>
          </p:cNvSpPr>
          <p:nvPr>
            <p:ph sz="half" idx="2"/>
          </p:nvPr>
        </p:nvSpPr>
        <p:spPr/>
        <p:txBody>
          <a:bodyPr/>
          <a:lstStyle/>
          <a:p>
            <a:pPr algn="ctr"/>
            <a:r>
              <a:rPr lang="en-US" b="0" dirty="0" smtClean="0"/>
              <a:t>Can use all UA calculation methods as approved by PJ</a:t>
            </a:r>
          </a:p>
          <a:p>
            <a:pPr algn="ctr"/>
            <a:r>
              <a:rPr lang="en-US" b="0" dirty="0" smtClean="0"/>
              <a:t>   Must be based on actual consumption</a:t>
            </a:r>
          </a:p>
        </p:txBody>
      </p:sp>
      <p:sp>
        <p:nvSpPr>
          <p:cNvPr id="7" name="Text Placeholder 6"/>
          <p:cNvSpPr>
            <a:spLocks noGrp="1"/>
          </p:cNvSpPr>
          <p:nvPr>
            <p:ph type="body" sz="quarter" idx="3"/>
          </p:nvPr>
        </p:nvSpPr>
        <p:spPr/>
        <p:txBody>
          <a:bodyPr>
            <a:normAutofit fontScale="92500"/>
          </a:bodyPr>
          <a:lstStyle/>
          <a:p>
            <a:r>
              <a:rPr lang="en-US" dirty="0" smtClean="0"/>
              <a:t>Post final rule funded on/after 8/23/13</a:t>
            </a:r>
            <a:endParaRPr lang="en-US" dirty="0"/>
          </a:p>
        </p:txBody>
      </p:sp>
      <p:sp>
        <p:nvSpPr>
          <p:cNvPr id="8" name="Content Placeholder 7"/>
          <p:cNvSpPr>
            <a:spLocks noGrp="1"/>
          </p:cNvSpPr>
          <p:nvPr>
            <p:ph sz="quarter" idx="4"/>
          </p:nvPr>
        </p:nvSpPr>
        <p:spPr>
          <a:xfrm>
            <a:off x="4700016" y="1701848"/>
            <a:ext cx="3377184" cy="3251152"/>
          </a:xfrm>
        </p:spPr>
        <p:txBody>
          <a:bodyPr>
            <a:normAutofit/>
          </a:bodyPr>
          <a:lstStyle/>
          <a:p>
            <a:pPr algn="ctr"/>
            <a:r>
              <a:rPr lang="en-US" b="0" dirty="0" smtClean="0"/>
              <a:t>Can use all UA calculation methods as approved by PJ </a:t>
            </a:r>
            <a:r>
              <a:rPr lang="en-US" b="0" u="sng" dirty="0" smtClean="0"/>
              <a:t>with exception of the PHA. </a:t>
            </a:r>
            <a:r>
              <a:rPr lang="en-US" u="sng" dirty="0" smtClean="0"/>
              <a:t>Cannot use PHA</a:t>
            </a:r>
            <a:r>
              <a:rPr lang="en-US" b="0" u="sng" dirty="0" smtClean="0"/>
              <a:t>.</a:t>
            </a:r>
          </a:p>
          <a:p>
            <a:pPr algn="ctr"/>
            <a:r>
              <a:rPr lang="en-US" b="0" dirty="0" smtClean="0"/>
              <a:t>Must be based on actual consumption </a:t>
            </a:r>
          </a:p>
          <a:p>
            <a:pPr algn="ctr"/>
            <a:r>
              <a:rPr lang="en-US" b="0" dirty="0" smtClean="0"/>
              <a:t>Emphasis on HUSM</a:t>
            </a:r>
            <a:endParaRPr lang="en-US" b="0" dirty="0"/>
          </a:p>
        </p:txBody>
      </p:sp>
    </p:spTree>
    <p:extLst>
      <p:ext uri="{BB962C8B-B14F-4D97-AF65-F5344CB8AC3E}">
        <p14:creationId xmlns:p14="http://schemas.microsoft.com/office/powerpoint/2010/main" val="2317685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Owner responsibilities</a:t>
            </a:r>
            <a:endParaRPr lang="en-US" dirty="0"/>
          </a:p>
        </p:txBody>
      </p:sp>
      <p:sp>
        <p:nvSpPr>
          <p:cNvPr id="8" name="Content Placeholder 7"/>
          <p:cNvSpPr>
            <a:spLocks noGrp="1"/>
          </p:cNvSpPr>
          <p:nvPr>
            <p:ph idx="1"/>
          </p:nvPr>
        </p:nvSpPr>
        <p:spPr>
          <a:xfrm>
            <a:off x="822960" y="914400"/>
            <a:ext cx="7520940" cy="4114800"/>
          </a:xfrm>
        </p:spPr>
        <p:txBody>
          <a:bodyPr>
            <a:noAutofit/>
          </a:bodyPr>
          <a:lstStyle/>
          <a:p>
            <a:endParaRPr lang="en-US" sz="1800" b="0" dirty="0" smtClean="0"/>
          </a:p>
          <a:p>
            <a:endParaRPr lang="en-US" sz="1800" b="0" dirty="0"/>
          </a:p>
          <a:p>
            <a:r>
              <a:rPr lang="en-US" sz="1800" b="0" dirty="0" smtClean="0"/>
              <a:t>Utility </a:t>
            </a:r>
            <a:r>
              <a:rPr lang="en-US" sz="1800" b="0" dirty="0"/>
              <a:t>allowances </a:t>
            </a:r>
            <a:r>
              <a:rPr lang="en-US" sz="1800" u="sng" dirty="0"/>
              <a:t>must be reviewed annually </a:t>
            </a:r>
            <a:r>
              <a:rPr lang="en-US" sz="1800" b="0" dirty="0"/>
              <a:t>to ensure that allowances used are comparable to what the </a:t>
            </a:r>
            <a:r>
              <a:rPr lang="en-US" sz="1800" b="0" dirty="0" smtClean="0"/>
              <a:t>LIHTC tenant </a:t>
            </a:r>
            <a:r>
              <a:rPr lang="en-US" sz="1800" b="0" dirty="0"/>
              <a:t>is actually </a:t>
            </a:r>
            <a:r>
              <a:rPr lang="en-US" sz="1800" b="0" dirty="0" smtClean="0"/>
              <a:t>paying.</a:t>
            </a:r>
          </a:p>
          <a:p>
            <a:endParaRPr lang="en-US" sz="1800" b="0" dirty="0" smtClean="0"/>
          </a:p>
          <a:p>
            <a:r>
              <a:rPr lang="en-US" sz="1800" b="0" dirty="0" smtClean="0"/>
              <a:t>Owners </a:t>
            </a:r>
            <a:r>
              <a:rPr lang="en-US" sz="1800" b="0" dirty="0"/>
              <a:t>may choose to review allowances more than once per year however, </a:t>
            </a:r>
            <a:r>
              <a:rPr lang="en-US" sz="1800" b="0" dirty="0" smtClean="0"/>
              <a:t>each time </a:t>
            </a:r>
            <a:r>
              <a:rPr lang="en-US" sz="1800" b="0" dirty="0"/>
              <a:t>a review is completed, whether a mandated annual review, or a self-imposed review, owners and </a:t>
            </a:r>
            <a:r>
              <a:rPr lang="en-US" sz="1800" b="0" dirty="0" smtClean="0"/>
              <a:t>agents have </a:t>
            </a:r>
            <a:r>
              <a:rPr lang="en-US" sz="1800" b="0" dirty="0"/>
              <a:t>a maximum of 90 days after the new allowances are determined to implement them into the </a:t>
            </a:r>
            <a:r>
              <a:rPr lang="en-US" sz="1800" b="0" dirty="0" smtClean="0"/>
              <a:t>maximum allowable </a:t>
            </a:r>
            <a:r>
              <a:rPr lang="en-US" sz="1800" b="0" dirty="0"/>
              <a:t>rent computation.</a:t>
            </a:r>
          </a:p>
          <a:p>
            <a:endParaRPr lang="en-US" sz="1800" b="0" dirty="0"/>
          </a:p>
        </p:txBody>
      </p:sp>
    </p:spTree>
    <p:extLst>
      <p:ext uri="{BB962C8B-B14F-4D97-AF65-F5344CB8AC3E}">
        <p14:creationId xmlns:p14="http://schemas.microsoft.com/office/powerpoint/2010/main" val="1066059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90 day period implementation</a:t>
            </a:r>
            <a:endParaRPr lang="en-US" dirty="0"/>
          </a:p>
        </p:txBody>
      </p:sp>
      <p:sp>
        <p:nvSpPr>
          <p:cNvPr id="8" name="Content Placeholder 7"/>
          <p:cNvSpPr>
            <a:spLocks noGrp="1"/>
          </p:cNvSpPr>
          <p:nvPr>
            <p:ph idx="1"/>
          </p:nvPr>
        </p:nvSpPr>
        <p:spPr>
          <a:xfrm>
            <a:off x="822960" y="1100628"/>
            <a:ext cx="7787640" cy="3579849"/>
          </a:xfrm>
        </p:spPr>
        <p:txBody>
          <a:bodyPr>
            <a:normAutofit/>
          </a:bodyPr>
          <a:lstStyle/>
          <a:p>
            <a:r>
              <a:rPr lang="en-US" sz="2000" b="0" dirty="0"/>
              <a:t>The 90 day </a:t>
            </a:r>
            <a:r>
              <a:rPr lang="en-US" sz="2000" b="0" dirty="0" smtClean="0"/>
              <a:t>implementation period </a:t>
            </a:r>
            <a:r>
              <a:rPr lang="en-US" sz="2000" b="0" dirty="0"/>
              <a:t>begins for:</a:t>
            </a:r>
          </a:p>
          <a:p>
            <a:pPr>
              <a:buFont typeface="Arial" panose="020B0604020202020204" pitchFamily="34" charset="0"/>
              <a:buChar char="•"/>
            </a:pPr>
            <a:r>
              <a:rPr lang="en-US" sz="2000" u="sng" dirty="0"/>
              <a:t>PHA-</a:t>
            </a:r>
            <a:r>
              <a:rPr lang="en-US" sz="2000" b="0" dirty="0"/>
              <a:t> When the PHA makes the revision available </a:t>
            </a:r>
            <a:endParaRPr lang="en-US" sz="2000" b="0" dirty="0" smtClean="0"/>
          </a:p>
          <a:p>
            <a:pPr>
              <a:buFont typeface="Arial" panose="020B0604020202020204" pitchFamily="34" charset="0"/>
              <a:buChar char="•"/>
            </a:pPr>
            <a:r>
              <a:rPr lang="en-US" sz="2000" u="sng" dirty="0" smtClean="0"/>
              <a:t>Utility </a:t>
            </a:r>
            <a:r>
              <a:rPr lang="en-US" sz="2000" u="sng" dirty="0"/>
              <a:t>Company- </a:t>
            </a:r>
            <a:r>
              <a:rPr lang="en-US" sz="2000" b="0" dirty="0" smtClean="0"/>
              <a:t>with </a:t>
            </a:r>
            <a:r>
              <a:rPr lang="en-US" sz="2000" b="0" dirty="0"/>
              <a:t>receipt date of the new information </a:t>
            </a:r>
            <a:endParaRPr lang="en-US" sz="2000" b="0" dirty="0" smtClean="0"/>
          </a:p>
          <a:p>
            <a:pPr>
              <a:buFont typeface="Arial" panose="020B0604020202020204" pitchFamily="34" charset="0"/>
              <a:buChar char="•"/>
            </a:pPr>
            <a:r>
              <a:rPr lang="en-US" sz="2000" u="sng" dirty="0" smtClean="0"/>
              <a:t>HUD </a:t>
            </a:r>
            <a:r>
              <a:rPr lang="en-US" sz="2000" u="sng" dirty="0"/>
              <a:t>Model- </a:t>
            </a:r>
            <a:r>
              <a:rPr lang="en-US" sz="2000" b="0" dirty="0"/>
              <a:t>the date entered as the form date on the HUD </a:t>
            </a:r>
            <a:r>
              <a:rPr lang="en-US" sz="2000" b="0" dirty="0" smtClean="0"/>
              <a:t>form</a:t>
            </a:r>
          </a:p>
          <a:p>
            <a:r>
              <a:rPr lang="en-US" sz="2000" b="0" dirty="0" smtClean="0"/>
              <a:t>      52667</a:t>
            </a:r>
          </a:p>
          <a:p>
            <a:pPr>
              <a:buFont typeface="Arial" panose="020B0604020202020204" pitchFamily="34" charset="0"/>
              <a:buChar char="•"/>
            </a:pPr>
            <a:r>
              <a:rPr lang="en-US" sz="2000" u="sng" dirty="0" smtClean="0"/>
              <a:t>Energy </a:t>
            </a:r>
            <a:r>
              <a:rPr lang="en-US" sz="2000" u="sng" dirty="0"/>
              <a:t>Consumption Model- </a:t>
            </a:r>
            <a:r>
              <a:rPr lang="en-US" sz="2000" b="0" dirty="0"/>
              <a:t>60 days after the end of the last month </a:t>
            </a:r>
            <a:endParaRPr lang="en-US" sz="2000" b="0" dirty="0" smtClean="0"/>
          </a:p>
          <a:p>
            <a:r>
              <a:rPr lang="en-US" sz="2000" b="0" dirty="0" smtClean="0"/>
              <a:t>      of </a:t>
            </a:r>
            <a:r>
              <a:rPr lang="en-US" sz="2000" b="0" dirty="0"/>
              <a:t>the </a:t>
            </a:r>
            <a:r>
              <a:rPr lang="en-US" sz="2000" b="0" dirty="0" smtClean="0"/>
              <a:t>12-month period </a:t>
            </a:r>
            <a:r>
              <a:rPr lang="en-US" sz="2000" b="0" dirty="0"/>
              <a:t>used </a:t>
            </a:r>
            <a:r>
              <a:rPr lang="en-US" sz="2000" b="0" dirty="0" smtClean="0"/>
              <a:t>to compute </a:t>
            </a:r>
            <a:r>
              <a:rPr lang="en-US" sz="2000" b="0" dirty="0"/>
              <a:t>the estimate</a:t>
            </a:r>
          </a:p>
          <a:p>
            <a:endParaRPr lang="en-US" sz="2000" b="0" dirty="0"/>
          </a:p>
        </p:txBody>
      </p:sp>
    </p:spTree>
    <p:extLst>
      <p:ext uri="{BB962C8B-B14F-4D97-AF65-F5344CB8AC3E}">
        <p14:creationId xmlns:p14="http://schemas.microsoft.com/office/powerpoint/2010/main" val="463941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Notification requirements</a:t>
            </a:r>
            <a:endParaRPr lang="en-US" dirty="0"/>
          </a:p>
        </p:txBody>
      </p:sp>
      <p:sp>
        <p:nvSpPr>
          <p:cNvPr id="8" name="Content Placeholder 7"/>
          <p:cNvSpPr>
            <a:spLocks noGrp="1"/>
          </p:cNvSpPr>
          <p:nvPr>
            <p:ph idx="1"/>
          </p:nvPr>
        </p:nvSpPr>
        <p:spPr>
          <a:xfrm>
            <a:off x="822960" y="838200"/>
            <a:ext cx="7520940" cy="4114800"/>
          </a:xfrm>
        </p:spPr>
        <p:txBody>
          <a:bodyPr>
            <a:noAutofit/>
          </a:bodyPr>
          <a:lstStyle/>
          <a:p>
            <a:endParaRPr lang="en-US" sz="1800" b="0" dirty="0"/>
          </a:p>
          <a:p>
            <a:r>
              <a:rPr lang="en-US" sz="1800" dirty="0" smtClean="0"/>
              <a:t>Obtained </a:t>
            </a:r>
            <a:r>
              <a:rPr lang="en-US" sz="1800" dirty="0"/>
              <a:t>UA from PHA- </a:t>
            </a:r>
            <a:r>
              <a:rPr lang="en-US" sz="1800" b="0" dirty="0"/>
              <a:t>If the Owner obtained a utility allowance from the PHA the owner </a:t>
            </a:r>
            <a:r>
              <a:rPr lang="en-US" sz="1800" b="0" dirty="0" smtClean="0"/>
              <a:t>must make </a:t>
            </a:r>
            <a:r>
              <a:rPr lang="en-US" sz="1800" b="0" dirty="0"/>
              <a:t>the utility allowance calculation notification available to all tenants at the beginning of the </a:t>
            </a:r>
            <a:r>
              <a:rPr lang="en-US" sz="1800" b="0" dirty="0" smtClean="0"/>
              <a:t>90 day </a:t>
            </a:r>
            <a:r>
              <a:rPr lang="en-US" sz="1800" b="0" dirty="0"/>
              <a:t>period</a:t>
            </a:r>
            <a:r>
              <a:rPr lang="en-US" sz="1800" b="0" dirty="0" smtClean="0"/>
              <a:t>.</a:t>
            </a:r>
          </a:p>
          <a:p>
            <a:endParaRPr lang="en-US" sz="1800" b="0" dirty="0"/>
          </a:p>
          <a:p>
            <a:r>
              <a:rPr lang="en-US" sz="1800" dirty="0" smtClean="0"/>
              <a:t>Obtained </a:t>
            </a:r>
            <a:r>
              <a:rPr lang="en-US" sz="1800" dirty="0"/>
              <a:t>UA from utility company, using the HUD Model, or E</a:t>
            </a:r>
            <a:r>
              <a:rPr lang="en-US" sz="1800" dirty="0" smtClean="0"/>
              <a:t>nergy </a:t>
            </a:r>
            <a:r>
              <a:rPr lang="en-US" sz="1800" dirty="0"/>
              <a:t>consumption model-</a:t>
            </a:r>
            <a:r>
              <a:rPr lang="en-US" sz="1800" b="0" dirty="0"/>
              <a:t> </a:t>
            </a:r>
            <a:r>
              <a:rPr lang="en-US" sz="1800" b="0" dirty="0" smtClean="0"/>
              <a:t>the owner </a:t>
            </a:r>
            <a:r>
              <a:rPr lang="en-US" sz="1800" b="0" dirty="0"/>
              <a:t>must submit copies of the utility calculations with supporting documentation to OHCS </a:t>
            </a:r>
            <a:r>
              <a:rPr lang="en-US" sz="1800" b="0" dirty="0" smtClean="0"/>
              <a:t>and make </a:t>
            </a:r>
            <a:r>
              <a:rPr lang="en-US" sz="1800" b="0" dirty="0"/>
              <a:t>the calculation available to all tenants in the building at the beginning of the 90 day period</a:t>
            </a:r>
            <a:r>
              <a:rPr lang="en-US" sz="1800" b="0" dirty="0" smtClean="0"/>
              <a:t>. Must have had method approved previously/consecutively if changing from PHA method. </a:t>
            </a:r>
            <a:endParaRPr lang="en-US" sz="1800" b="0" dirty="0"/>
          </a:p>
          <a:p>
            <a:r>
              <a:rPr lang="en-US" sz="1800" b="0" dirty="0" smtClean="0"/>
              <a:t>OHCS </a:t>
            </a:r>
            <a:r>
              <a:rPr lang="en-US" sz="1800" b="0" dirty="0"/>
              <a:t>may require additional documentation from owner during the 90 day period. </a:t>
            </a:r>
          </a:p>
        </p:txBody>
      </p:sp>
    </p:spTree>
    <p:extLst>
      <p:ext uri="{BB962C8B-B14F-4D97-AF65-F5344CB8AC3E}">
        <p14:creationId xmlns:p14="http://schemas.microsoft.com/office/powerpoint/2010/main" val="1611533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Changing methods</a:t>
            </a:r>
            <a:endParaRPr lang="en-US" dirty="0"/>
          </a:p>
        </p:txBody>
      </p:sp>
      <p:sp>
        <p:nvSpPr>
          <p:cNvPr id="8" name="Content Placeholder 7"/>
          <p:cNvSpPr>
            <a:spLocks noGrp="1"/>
          </p:cNvSpPr>
          <p:nvPr>
            <p:ph idx="1"/>
          </p:nvPr>
        </p:nvSpPr>
        <p:spPr/>
        <p:txBody>
          <a:bodyPr>
            <a:normAutofit lnSpcReduction="10000"/>
          </a:bodyPr>
          <a:lstStyle/>
          <a:p>
            <a:r>
              <a:rPr lang="en-US" sz="2000" b="0" dirty="0"/>
              <a:t>Owners are not prohibited from changing methods used for calculating a utility allowance in order to </a:t>
            </a:r>
            <a:r>
              <a:rPr lang="en-US" sz="2000" b="0" dirty="0" smtClean="0"/>
              <a:t>most accurately </a:t>
            </a:r>
            <a:r>
              <a:rPr lang="en-US" sz="2000" b="0" dirty="0"/>
              <a:t>calculate the utility allowance. </a:t>
            </a:r>
            <a:endParaRPr lang="en-US" sz="2000" b="0" dirty="0" smtClean="0"/>
          </a:p>
          <a:p>
            <a:endParaRPr lang="en-US" sz="2000" b="0" dirty="0" smtClean="0"/>
          </a:p>
          <a:p>
            <a:r>
              <a:rPr lang="en-US" sz="2000" b="0" dirty="0" smtClean="0"/>
              <a:t>OHCS </a:t>
            </a:r>
            <a:r>
              <a:rPr lang="en-US" sz="2000" b="0" dirty="0"/>
              <a:t>must be notified of the change per the </a:t>
            </a:r>
            <a:r>
              <a:rPr lang="en-US" sz="2000" b="0" dirty="0" smtClean="0"/>
              <a:t>notification requirements </a:t>
            </a:r>
            <a:r>
              <a:rPr lang="en-US" sz="2000" b="0" dirty="0"/>
              <a:t>listed </a:t>
            </a:r>
            <a:r>
              <a:rPr lang="en-US" sz="2000" b="0" dirty="0" smtClean="0"/>
              <a:t>on the previous slide </a:t>
            </a:r>
            <a:r>
              <a:rPr lang="en-US" sz="2000" b="0" dirty="0"/>
              <a:t>and must approve the provider of the energy consumption </a:t>
            </a:r>
            <a:r>
              <a:rPr lang="en-US" sz="2000" b="0" dirty="0" smtClean="0"/>
              <a:t>model calculation </a:t>
            </a:r>
            <a:r>
              <a:rPr lang="en-US" sz="2000" b="0" dirty="0"/>
              <a:t>if applicable</a:t>
            </a:r>
            <a:r>
              <a:rPr lang="en-US" sz="2000" dirty="0" smtClean="0"/>
              <a:t>.</a:t>
            </a:r>
          </a:p>
          <a:p>
            <a:endParaRPr lang="en-US" sz="2000" dirty="0"/>
          </a:p>
          <a:p>
            <a:r>
              <a:rPr lang="en-US" sz="2000" dirty="0" smtClean="0"/>
              <a:t>The change proposed must meet all funding source restrictions at the property.</a:t>
            </a:r>
            <a:endParaRPr lang="en-US" sz="2000" dirty="0"/>
          </a:p>
          <a:p>
            <a:endParaRPr lang="en-US" sz="2000" dirty="0"/>
          </a:p>
        </p:txBody>
      </p:sp>
    </p:spTree>
    <p:extLst>
      <p:ext uri="{BB962C8B-B14F-4D97-AF65-F5344CB8AC3E}">
        <p14:creationId xmlns:p14="http://schemas.microsoft.com/office/powerpoint/2010/main" val="457614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Cost of calculation and notification</a:t>
            </a:r>
            <a:endParaRPr lang="en-US" dirty="0"/>
          </a:p>
        </p:txBody>
      </p:sp>
      <p:sp>
        <p:nvSpPr>
          <p:cNvPr id="8" name="Content Placeholder 7"/>
          <p:cNvSpPr>
            <a:spLocks noGrp="1"/>
          </p:cNvSpPr>
          <p:nvPr>
            <p:ph idx="1"/>
          </p:nvPr>
        </p:nvSpPr>
        <p:spPr/>
        <p:txBody>
          <a:bodyPr/>
          <a:lstStyle/>
          <a:p>
            <a:r>
              <a:rPr lang="en-US" sz="2000" b="0" dirty="0"/>
              <a:t>Cost of estimates:</a:t>
            </a:r>
          </a:p>
          <a:p>
            <a:r>
              <a:rPr lang="en-US" sz="2000" b="0" dirty="0"/>
              <a:t>The building owner is responsible for the costs incurred in obtaining the utility allowance calculations. </a:t>
            </a:r>
            <a:r>
              <a:rPr lang="en-US" sz="2000" b="0" dirty="0" smtClean="0"/>
              <a:t>The building </a:t>
            </a:r>
            <a:r>
              <a:rPr lang="en-US" sz="2000" b="0" dirty="0"/>
              <a:t>owner must also pay the cost of notification to the tenants and OHCS.</a:t>
            </a:r>
          </a:p>
          <a:p>
            <a:endParaRPr lang="en-US" b="0" dirty="0"/>
          </a:p>
        </p:txBody>
      </p:sp>
    </p:spTree>
    <p:extLst>
      <p:ext uri="{BB962C8B-B14F-4D97-AF65-F5344CB8AC3E}">
        <p14:creationId xmlns:p14="http://schemas.microsoft.com/office/powerpoint/2010/main" val="1932601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of notification</a:t>
            </a:r>
            <a:endParaRPr lang="en-US" dirty="0"/>
          </a:p>
        </p:txBody>
      </p:sp>
      <p:sp>
        <p:nvSpPr>
          <p:cNvPr id="3" name="Content Placeholder 2"/>
          <p:cNvSpPr>
            <a:spLocks noGrp="1"/>
          </p:cNvSpPr>
          <p:nvPr>
            <p:ph idx="1"/>
          </p:nvPr>
        </p:nvSpPr>
        <p:spPr/>
        <p:txBody>
          <a:bodyPr>
            <a:normAutofit/>
          </a:bodyPr>
          <a:lstStyle/>
          <a:p>
            <a:r>
              <a:rPr lang="en-US" sz="1800" b="0" dirty="0" smtClean="0"/>
              <a:t>UA calculation documentation must </a:t>
            </a:r>
            <a:r>
              <a:rPr lang="en-US" sz="1800" b="0" dirty="0"/>
              <a:t>be kept on file in order </a:t>
            </a:r>
            <a:r>
              <a:rPr lang="en-US" sz="1800" b="0" dirty="0" smtClean="0"/>
              <a:t>to provide </a:t>
            </a:r>
            <a:r>
              <a:rPr lang="en-US" sz="1800" b="0" dirty="0"/>
              <a:t>proof of compliance during the entire credit period and made available to the IRS or OHCS on request.</a:t>
            </a:r>
          </a:p>
          <a:p>
            <a:r>
              <a:rPr lang="en-US" sz="1800" b="0" dirty="0"/>
              <a:t>Owners or agents must submit the utility allowance documentation paperwork to OHCS each year with </a:t>
            </a:r>
            <a:r>
              <a:rPr lang="en-US" sz="1800" b="0" dirty="0" smtClean="0"/>
              <a:t>the CCPC</a:t>
            </a:r>
            <a:r>
              <a:rPr lang="en-US" sz="1800" b="0" dirty="0"/>
              <a:t>, at inspection, and when requested. </a:t>
            </a:r>
            <a:endParaRPr lang="en-US" sz="1800" b="0" dirty="0" smtClean="0"/>
          </a:p>
          <a:p>
            <a:r>
              <a:rPr lang="en-US" sz="1800" b="0" dirty="0" smtClean="0"/>
              <a:t>The </a:t>
            </a:r>
            <a:r>
              <a:rPr lang="en-US" sz="1800" b="0" dirty="0"/>
              <a:t>information must be made available to all tenants at </a:t>
            </a:r>
            <a:r>
              <a:rPr lang="en-US" sz="1800" b="0" dirty="0" smtClean="0"/>
              <a:t>the beginning </a:t>
            </a:r>
            <a:r>
              <a:rPr lang="en-US" sz="1800" b="0" dirty="0"/>
              <a:t>of the 90 day period before the new utility allowance can be used to calculate rent. </a:t>
            </a:r>
            <a:endParaRPr lang="en-US" sz="1800" b="0" dirty="0" smtClean="0"/>
          </a:p>
          <a:p>
            <a:r>
              <a:rPr lang="en-US" sz="1800" b="0" dirty="0" smtClean="0"/>
              <a:t>Proof </a:t>
            </a:r>
            <a:r>
              <a:rPr lang="en-US" sz="1800" b="0" dirty="0"/>
              <a:t>of </a:t>
            </a:r>
            <a:r>
              <a:rPr lang="en-US" sz="1800" b="0" dirty="0" smtClean="0"/>
              <a:t>resident notification </a:t>
            </a:r>
            <a:r>
              <a:rPr lang="en-US" sz="1800" b="0" dirty="0"/>
              <a:t>should be kept on file for OHCS review. </a:t>
            </a:r>
          </a:p>
        </p:txBody>
      </p:sp>
    </p:spTree>
    <p:extLst>
      <p:ext uri="{BB962C8B-B14F-4D97-AF65-F5344CB8AC3E}">
        <p14:creationId xmlns:p14="http://schemas.microsoft.com/office/powerpoint/2010/main" val="606190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 common Non-Compliance </a:t>
            </a:r>
            <a:endParaRPr lang="en-US" dirty="0"/>
          </a:p>
        </p:txBody>
      </p:sp>
      <p:sp>
        <p:nvSpPr>
          <p:cNvPr id="3" name="Content Placeholder 2"/>
          <p:cNvSpPr>
            <a:spLocks noGrp="1"/>
          </p:cNvSpPr>
          <p:nvPr>
            <p:ph idx="1"/>
          </p:nvPr>
        </p:nvSpPr>
        <p:spPr>
          <a:xfrm>
            <a:off x="822960" y="914400"/>
            <a:ext cx="7520940" cy="3962400"/>
          </a:xfrm>
        </p:spPr>
        <p:txBody>
          <a:bodyPr/>
          <a:lstStyle/>
          <a:p>
            <a:pPr>
              <a:buFont typeface="Arial" panose="020B0604020202020204" pitchFamily="34" charset="0"/>
              <a:buChar char="•"/>
            </a:pPr>
            <a:r>
              <a:rPr lang="en-US" sz="1800" b="0" dirty="0"/>
              <a:t>The appropriate utility allowance is not </a:t>
            </a:r>
            <a:r>
              <a:rPr lang="en-US" sz="1800" b="0" dirty="0" smtClean="0"/>
              <a:t>used for funding source involved</a:t>
            </a:r>
            <a:endParaRPr lang="en-US" sz="1800" b="0" dirty="0"/>
          </a:p>
          <a:p>
            <a:pPr>
              <a:buFont typeface="Arial" panose="020B0604020202020204" pitchFamily="34" charset="0"/>
              <a:buChar char="•"/>
            </a:pPr>
            <a:r>
              <a:rPr lang="en-US" sz="1800" b="0" dirty="0"/>
              <a:t>The utility allowance is not calculated properly</a:t>
            </a:r>
          </a:p>
          <a:p>
            <a:pPr>
              <a:buFont typeface="Arial" panose="020B0604020202020204" pitchFamily="34" charset="0"/>
              <a:buChar char="•"/>
            </a:pPr>
            <a:r>
              <a:rPr lang="en-US" sz="1800" b="0" dirty="0"/>
              <a:t>Rents are not reduced when the tenant is paying for the utility</a:t>
            </a:r>
          </a:p>
          <a:p>
            <a:pPr>
              <a:buFont typeface="Arial" panose="020B0604020202020204" pitchFamily="34" charset="0"/>
              <a:buChar char="•"/>
            </a:pPr>
            <a:r>
              <a:rPr lang="en-US" sz="1800" dirty="0"/>
              <a:t>Owner/agent did not review the basis on which the utility allowance was established at least </a:t>
            </a:r>
            <a:r>
              <a:rPr lang="en-US" sz="1800" dirty="0" smtClean="0"/>
              <a:t>once during </a:t>
            </a:r>
            <a:r>
              <a:rPr lang="en-US" sz="1800" dirty="0"/>
              <a:t>the calendar year</a:t>
            </a:r>
          </a:p>
          <a:p>
            <a:pPr>
              <a:buFont typeface="Arial" panose="020B0604020202020204" pitchFamily="34" charset="0"/>
              <a:buChar char="•"/>
            </a:pPr>
            <a:r>
              <a:rPr lang="en-US" sz="1800" dirty="0"/>
              <a:t>Owner failed to update rents for a UA change within the 90 day period</a:t>
            </a:r>
          </a:p>
          <a:p>
            <a:pPr>
              <a:buFont typeface="Arial" panose="020B0604020202020204" pitchFamily="34" charset="0"/>
              <a:buChar char="•"/>
            </a:pPr>
            <a:r>
              <a:rPr lang="en-US" sz="1800" b="0" dirty="0"/>
              <a:t>Owner failed to maintain adequate documentation regarding the computation of utility allowances.</a:t>
            </a:r>
          </a:p>
          <a:p>
            <a:r>
              <a:rPr lang="en-US" sz="1800" b="0" dirty="0" smtClean="0"/>
              <a:t>*Please note that without </a:t>
            </a:r>
            <a:r>
              <a:rPr lang="en-US" sz="1800" b="0" dirty="0"/>
              <a:t>proof of the UA or how it was calculated, there is no way to correctly calculate the rent. </a:t>
            </a:r>
          </a:p>
        </p:txBody>
      </p:sp>
    </p:spTree>
    <p:extLst>
      <p:ext uri="{BB962C8B-B14F-4D97-AF65-F5344CB8AC3E}">
        <p14:creationId xmlns:p14="http://schemas.microsoft.com/office/powerpoint/2010/main" val="315368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non-compliance</a:t>
            </a:r>
            <a:endParaRPr lang="en-US" dirty="0"/>
          </a:p>
        </p:txBody>
      </p:sp>
      <p:sp>
        <p:nvSpPr>
          <p:cNvPr id="3" name="Content Placeholder 2"/>
          <p:cNvSpPr>
            <a:spLocks noGrp="1"/>
          </p:cNvSpPr>
          <p:nvPr>
            <p:ph idx="1"/>
          </p:nvPr>
        </p:nvSpPr>
        <p:spPr/>
        <p:txBody>
          <a:bodyPr/>
          <a:lstStyle/>
          <a:p>
            <a:r>
              <a:rPr lang="en-US" dirty="0" smtClean="0"/>
              <a:t>LIHTC:</a:t>
            </a:r>
          </a:p>
          <a:p>
            <a:r>
              <a:rPr lang="en-US" b="0" dirty="0" smtClean="0"/>
              <a:t>Once </a:t>
            </a:r>
            <a:r>
              <a:rPr lang="en-US" b="0" dirty="0"/>
              <a:t>a unit is determined to be out of compliance with the rent limits and it is determined that a tenant </a:t>
            </a:r>
            <a:r>
              <a:rPr lang="en-US" b="0" dirty="0" smtClean="0"/>
              <a:t>has overpaid </a:t>
            </a:r>
            <a:r>
              <a:rPr lang="en-US" b="0" dirty="0"/>
              <a:t>rent for even one month, the unit ceases to be a low-income unit for the remainder of the owners </a:t>
            </a:r>
            <a:r>
              <a:rPr lang="en-US" b="0" dirty="0" smtClean="0"/>
              <a:t>tax year</a:t>
            </a:r>
            <a:r>
              <a:rPr lang="en-US" b="0" dirty="0"/>
              <a:t>. An owner cannot avoid the disallowance of the LIHTC by rebating the excess rent or fees to the </a:t>
            </a:r>
            <a:r>
              <a:rPr lang="en-US" b="0" dirty="0" smtClean="0"/>
              <a:t>affected tenants</a:t>
            </a:r>
            <a:r>
              <a:rPr lang="en-US" b="0" dirty="0"/>
              <a:t>. OHCS will require that the over charged rent is refunded; however, this will not bring the unit back </a:t>
            </a:r>
            <a:r>
              <a:rPr lang="en-US" b="0" dirty="0" smtClean="0"/>
              <a:t>into compliance. Properties in first 15 will be subject to recapture via IRS form 8823. </a:t>
            </a:r>
          </a:p>
          <a:p>
            <a:endParaRPr lang="en-US" b="0" dirty="0"/>
          </a:p>
          <a:p>
            <a:r>
              <a:rPr lang="en-US" dirty="0" smtClean="0"/>
              <a:t>HOME and Other funding  sources:</a:t>
            </a:r>
          </a:p>
          <a:p>
            <a:r>
              <a:rPr lang="en-US" b="0" dirty="0" smtClean="0"/>
              <a:t>At a minimum OHCS </a:t>
            </a:r>
            <a:r>
              <a:rPr lang="en-US" b="0" dirty="0"/>
              <a:t>will require that the over charged rent is </a:t>
            </a:r>
            <a:r>
              <a:rPr lang="en-US" b="0" dirty="0" smtClean="0"/>
              <a:t>refunded retroactively. The status of the Owner and/or Agent may be considered to be at risk</a:t>
            </a:r>
            <a:endParaRPr lang="en-US" dirty="0" smtClean="0"/>
          </a:p>
          <a:p>
            <a:endParaRPr lang="en-US" dirty="0"/>
          </a:p>
        </p:txBody>
      </p:sp>
    </p:spTree>
    <p:extLst>
      <p:ext uri="{BB962C8B-B14F-4D97-AF65-F5344CB8AC3E}">
        <p14:creationId xmlns:p14="http://schemas.microsoft.com/office/powerpoint/2010/main" val="3306255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to remain in compliance</a:t>
            </a:r>
            <a:endParaRPr lang="en-US" dirty="0"/>
          </a:p>
        </p:txBody>
      </p:sp>
      <p:sp>
        <p:nvSpPr>
          <p:cNvPr id="3" name="Content Placeholder 2"/>
          <p:cNvSpPr>
            <a:spLocks noGrp="1"/>
          </p:cNvSpPr>
          <p:nvPr>
            <p:ph idx="1"/>
          </p:nvPr>
        </p:nvSpPr>
        <p:spPr>
          <a:xfrm>
            <a:off x="822960" y="914400"/>
            <a:ext cx="7520940" cy="4038600"/>
          </a:xfrm>
        </p:spPr>
        <p:txBody>
          <a:bodyPr>
            <a:normAutofit/>
          </a:bodyPr>
          <a:lstStyle/>
          <a:p>
            <a:pPr>
              <a:buFont typeface="Arial" panose="020B0604020202020204" pitchFamily="34" charset="0"/>
              <a:buChar char="•"/>
            </a:pPr>
            <a:r>
              <a:rPr lang="en-US" b="0" dirty="0"/>
              <a:t>Check, calculate and change utility allowance at least once per calendar year </a:t>
            </a:r>
            <a:r>
              <a:rPr lang="en-US" b="0" dirty="0" smtClean="0"/>
              <a:t>as</a:t>
            </a:r>
          </a:p>
          <a:p>
            <a:r>
              <a:rPr lang="en-US" b="0" dirty="0" smtClean="0"/>
              <a:t>       applicable</a:t>
            </a:r>
            <a:endParaRPr lang="en-US" b="0" dirty="0"/>
          </a:p>
          <a:p>
            <a:pPr>
              <a:buFont typeface="Arial" panose="020B0604020202020204" pitchFamily="34" charset="0"/>
              <a:buChar char="•"/>
            </a:pPr>
            <a:r>
              <a:rPr lang="en-US" b="0" dirty="0"/>
              <a:t>Make sure that the utility allowance used is a method approved by OHCS and the IRS</a:t>
            </a:r>
          </a:p>
          <a:p>
            <a:pPr>
              <a:buFont typeface="Arial" panose="020B0604020202020204" pitchFamily="34" charset="0"/>
              <a:buChar char="•"/>
            </a:pPr>
            <a:r>
              <a:rPr lang="en-US" b="0" dirty="0"/>
              <a:t>Reduce rents within time frame allowed if applicable</a:t>
            </a:r>
          </a:p>
          <a:p>
            <a:pPr>
              <a:buFont typeface="Arial" panose="020B0604020202020204" pitchFamily="34" charset="0"/>
              <a:buChar char="•"/>
            </a:pPr>
            <a:r>
              <a:rPr lang="en-US" b="0" dirty="0"/>
              <a:t>Consider maintaining a “buffer” below maximum rents so that a change in utility allowance does </a:t>
            </a:r>
            <a:r>
              <a:rPr lang="en-US" b="0" dirty="0" smtClean="0"/>
              <a:t>not put </a:t>
            </a:r>
            <a:r>
              <a:rPr lang="en-US" b="0" dirty="0"/>
              <a:t>the </a:t>
            </a:r>
            <a:r>
              <a:rPr lang="en-US" b="0" dirty="0" smtClean="0"/>
              <a:t>property rents </a:t>
            </a:r>
            <a:r>
              <a:rPr lang="en-US" b="0" dirty="0"/>
              <a:t>out of compliance</a:t>
            </a:r>
          </a:p>
          <a:p>
            <a:pPr>
              <a:buFont typeface="Arial" panose="020B0604020202020204" pitchFamily="34" charset="0"/>
              <a:buChar char="•"/>
            </a:pPr>
            <a:r>
              <a:rPr lang="en-US" b="0" dirty="0"/>
              <a:t>Maintain all documentation required to show proof of compliance</a:t>
            </a:r>
          </a:p>
          <a:p>
            <a:pPr>
              <a:buFont typeface="Arial" panose="020B0604020202020204" pitchFamily="34" charset="0"/>
              <a:buChar char="•"/>
            </a:pPr>
            <a:r>
              <a:rPr lang="en-US" b="0" dirty="0"/>
              <a:t>Submit required documentation to OHCS as </a:t>
            </a:r>
            <a:r>
              <a:rPr lang="en-US" b="0" dirty="0" smtClean="0"/>
              <a:t>required</a:t>
            </a:r>
            <a:endParaRPr lang="en-US" b="0" dirty="0"/>
          </a:p>
          <a:p>
            <a:pPr>
              <a:buFont typeface="Arial" panose="020B0604020202020204" pitchFamily="34" charset="0"/>
              <a:buChar char="•"/>
            </a:pPr>
            <a:r>
              <a:rPr lang="en-US" b="0" dirty="0"/>
              <a:t>Notify tenants of utility calculations when required</a:t>
            </a:r>
          </a:p>
          <a:p>
            <a:pPr>
              <a:buFont typeface="Arial" panose="020B0604020202020204" pitchFamily="34" charset="0"/>
              <a:buChar char="•"/>
            </a:pPr>
            <a:r>
              <a:rPr lang="en-US" b="0" dirty="0"/>
              <a:t>Know the difference between actual sub-metering and RUBS </a:t>
            </a:r>
            <a:endParaRPr lang="en-US" b="0" dirty="0" smtClean="0"/>
          </a:p>
          <a:p>
            <a:pPr>
              <a:buFont typeface="Arial" panose="020B0604020202020204" pitchFamily="34" charset="0"/>
              <a:buChar char="•"/>
            </a:pPr>
            <a:r>
              <a:rPr lang="en-US" b="0" dirty="0" smtClean="0"/>
              <a:t>Obtain OHCS approval before changing methods of calculation</a:t>
            </a:r>
          </a:p>
        </p:txBody>
      </p:sp>
    </p:spTree>
    <p:extLst>
      <p:ext uri="{BB962C8B-B14F-4D97-AF65-F5344CB8AC3E}">
        <p14:creationId xmlns:p14="http://schemas.microsoft.com/office/powerpoint/2010/main" val="151091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sz="2400" b="0" dirty="0"/>
              <a:t>Basic Utility Allowance </a:t>
            </a:r>
            <a:r>
              <a:rPr lang="en-US" sz="2400" b="0" dirty="0" smtClean="0"/>
              <a:t>Concept</a:t>
            </a:r>
          </a:p>
          <a:p>
            <a:pPr>
              <a:buFont typeface="Arial" panose="020B0604020202020204" pitchFamily="34" charset="0"/>
              <a:buChar char="•"/>
            </a:pPr>
            <a:r>
              <a:rPr lang="en-US" sz="2400" b="0" dirty="0" smtClean="0"/>
              <a:t>Determining the correct UA to use</a:t>
            </a:r>
            <a:endParaRPr lang="en-US" sz="2400" b="0" dirty="0"/>
          </a:p>
          <a:p>
            <a:pPr>
              <a:buFont typeface="Arial" panose="020B0604020202020204" pitchFamily="34" charset="0"/>
              <a:buChar char="•"/>
            </a:pPr>
            <a:r>
              <a:rPr lang="en-US" sz="2400" b="0" dirty="0" smtClean="0"/>
              <a:t>LIHTC</a:t>
            </a:r>
          </a:p>
          <a:p>
            <a:pPr>
              <a:buFont typeface="Arial" panose="020B0604020202020204" pitchFamily="34" charset="0"/>
              <a:buChar char="•"/>
            </a:pPr>
            <a:r>
              <a:rPr lang="en-US" sz="2400" b="0" dirty="0" smtClean="0"/>
              <a:t>SubMetering</a:t>
            </a:r>
            <a:endParaRPr lang="en-US" sz="2400" b="0" dirty="0"/>
          </a:p>
          <a:p>
            <a:pPr>
              <a:buFont typeface="Arial" panose="020B0604020202020204" pitchFamily="34" charset="0"/>
              <a:buChar char="•"/>
            </a:pPr>
            <a:r>
              <a:rPr lang="en-US" sz="2400" b="0" dirty="0"/>
              <a:t>HOME Pre </a:t>
            </a:r>
            <a:r>
              <a:rPr lang="en-US" sz="2400" b="0" dirty="0" smtClean="0"/>
              <a:t>8/23/2013 and HOME </a:t>
            </a:r>
            <a:r>
              <a:rPr lang="en-US" sz="2400" b="0" dirty="0"/>
              <a:t>Post </a:t>
            </a:r>
            <a:r>
              <a:rPr lang="en-US" sz="2400" b="0" dirty="0" smtClean="0"/>
              <a:t>8/23/2013</a:t>
            </a:r>
          </a:p>
          <a:p>
            <a:pPr>
              <a:buFont typeface="Arial" panose="020B0604020202020204" pitchFamily="34" charset="0"/>
              <a:buChar char="•"/>
            </a:pPr>
            <a:r>
              <a:rPr lang="en-US" sz="2400" b="0" dirty="0" smtClean="0"/>
              <a:t>Responsibilities, Implementation and Documentation</a:t>
            </a:r>
          </a:p>
          <a:p>
            <a:pPr>
              <a:buFont typeface="Arial" panose="020B0604020202020204" pitchFamily="34" charset="0"/>
              <a:buChar char="•"/>
            </a:pPr>
            <a:r>
              <a:rPr lang="en-US" sz="2400" b="0" dirty="0" smtClean="0"/>
              <a:t>Non-Compliance and Tips to remain in Compliance</a:t>
            </a:r>
            <a:endParaRPr lang="en-US" sz="2400" b="0" dirty="0"/>
          </a:p>
          <a:p>
            <a:pPr>
              <a:buFont typeface="Arial" panose="020B0604020202020204" pitchFamily="34" charset="0"/>
              <a:buChar char="•"/>
            </a:pPr>
            <a:r>
              <a:rPr lang="en-US" sz="2400" b="0" dirty="0" smtClean="0"/>
              <a:t>Exercise </a:t>
            </a:r>
            <a:endParaRPr lang="en-US" sz="2400" b="0" dirty="0"/>
          </a:p>
          <a:p>
            <a:endParaRPr lang="en-US" dirty="0"/>
          </a:p>
        </p:txBody>
      </p:sp>
    </p:spTree>
    <p:extLst>
      <p:ext uri="{BB962C8B-B14F-4D97-AF65-F5344CB8AC3E}">
        <p14:creationId xmlns:p14="http://schemas.microsoft.com/office/powerpoint/2010/main" val="1436488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to remain in compliance continued</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b="0" dirty="0" smtClean="0"/>
              <a:t>Know the requirements for all funding sources at the property</a:t>
            </a:r>
          </a:p>
          <a:p>
            <a:pPr>
              <a:buFont typeface="Arial" pitchFamily="34" charset="0"/>
              <a:buChar char="•"/>
            </a:pPr>
            <a:r>
              <a:rPr lang="en-US" b="0" dirty="0" smtClean="0"/>
              <a:t>When utilizing the ECM make sure that you are using a qualified calculator or that your calculator is approved by OHCS before modeling the property. </a:t>
            </a:r>
          </a:p>
          <a:p>
            <a:pPr>
              <a:buFont typeface="Arial" pitchFamily="34" charset="0"/>
              <a:buChar char="•"/>
            </a:pPr>
            <a:r>
              <a:rPr lang="en-US" b="0" dirty="0" smtClean="0"/>
              <a:t>Do not obtain an ECM for any LIHTC building that contains one or more project based units.</a:t>
            </a:r>
          </a:p>
          <a:p>
            <a:pPr>
              <a:buFont typeface="Arial" pitchFamily="34" charset="0"/>
              <a:buChar char="•"/>
            </a:pPr>
            <a:r>
              <a:rPr lang="en-US" b="0" dirty="0" smtClean="0"/>
              <a:t>If utility costs decrease the rents should not automatically increase. OHCS approval must be received before raising rents.</a:t>
            </a:r>
            <a:endParaRPr lang="en-US" b="0" dirty="0"/>
          </a:p>
          <a:p>
            <a:endParaRPr lang="en-US" dirty="0" smtClean="0"/>
          </a:p>
          <a:p>
            <a:r>
              <a:rPr lang="en-US" dirty="0" smtClean="0">
                <a:solidFill>
                  <a:srgbClr val="0070C0"/>
                </a:solidFill>
              </a:rPr>
              <a:t>When </a:t>
            </a:r>
            <a:r>
              <a:rPr lang="en-US" dirty="0">
                <a:solidFill>
                  <a:srgbClr val="0070C0"/>
                </a:solidFill>
              </a:rPr>
              <a:t>in doubt talk it out with OHCS before implementing </a:t>
            </a:r>
            <a:r>
              <a:rPr lang="en-US" dirty="0" smtClean="0">
                <a:solidFill>
                  <a:srgbClr val="0070C0"/>
                </a:solidFill>
              </a:rPr>
              <a:t>change. Contact Jennifer</a:t>
            </a:r>
          </a:p>
          <a:p>
            <a:r>
              <a:rPr lang="en-US" dirty="0" err="1" smtClean="0">
                <a:solidFill>
                  <a:srgbClr val="0070C0"/>
                </a:solidFill>
              </a:rPr>
              <a:t>Marchand</a:t>
            </a:r>
            <a:r>
              <a:rPr lang="en-US" dirty="0" smtClean="0">
                <a:solidFill>
                  <a:srgbClr val="0070C0"/>
                </a:solidFill>
              </a:rPr>
              <a:t> or Allen </a:t>
            </a:r>
            <a:r>
              <a:rPr lang="en-US" dirty="0" err="1" smtClean="0">
                <a:solidFill>
                  <a:srgbClr val="0070C0"/>
                </a:solidFill>
              </a:rPr>
              <a:t>McCartt</a:t>
            </a:r>
            <a:r>
              <a:rPr lang="en-US" dirty="0" smtClean="0">
                <a:solidFill>
                  <a:srgbClr val="0070C0"/>
                </a:solidFill>
              </a:rPr>
              <a:t> with questions or concerns!  </a:t>
            </a:r>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val="3136023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472440"/>
          </a:xfrm>
        </p:spPr>
        <p:txBody>
          <a:bodyPr/>
          <a:lstStyle/>
          <a:p>
            <a:r>
              <a:rPr lang="en-US" dirty="0" smtClean="0"/>
              <a:t>Thank you for attending</a:t>
            </a:r>
            <a:endParaRPr lang="en-US" dirty="0"/>
          </a:p>
        </p:txBody>
      </p:sp>
      <p:sp>
        <p:nvSpPr>
          <p:cNvPr id="3" name="Content Placeholder 2"/>
          <p:cNvSpPr>
            <a:spLocks noGrp="1"/>
          </p:cNvSpPr>
          <p:nvPr>
            <p:ph idx="1"/>
          </p:nvPr>
        </p:nvSpPr>
        <p:spPr>
          <a:xfrm>
            <a:off x="152400" y="762000"/>
            <a:ext cx="8763000" cy="4267200"/>
          </a:xfrm>
        </p:spPr>
        <p:txBody>
          <a:bodyPr>
            <a:normAutofit fontScale="32500" lnSpcReduction="20000"/>
          </a:bodyPr>
          <a:lstStyle/>
          <a:p>
            <a:endParaRPr lang="en-US" sz="2100" dirty="0" smtClean="0"/>
          </a:p>
          <a:p>
            <a:r>
              <a:rPr lang="en-US" sz="4900" b="0" dirty="0" smtClean="0"/>
              <a:t>On </a:t>
            </a:r>
            <a:r>
              <a:rPr lang="en-US" sz="4900" b="0" dirty="0"/>
              <a:t>behalf of the whole OHCS Compliance and Asset Management team we thank you for </a:t>
            </a:r>
            <a:r>
              <a:rPr lang="en-US" sz="4900" b="0" dirty="0" smtClean="0"/>
              <a:t>attending</a:t>
            </a:r>
          </a:p>
          <a:p>
            <a:r>
              <a:rPr lang="en-US" sz="4900" b="0" dirty="0" smtClean="0"/>
              <a:t>today! Please </a:t>
            </a:r>
            <a:r>
              <a:rPr lang="en-US" sz="4900" b="0" dirty="0"/>
              <a:t>let us know how we can help you maintain compliance.</a:t>
            </a:r>
          </a:p>
          <a:p>
            <a:endParaRPr lang="en-US" sz="4000" b="0" dirty="0" smtClean="0"/>
          </a:p>
          <a:p>
            <a:r>
              <a:rPr lang="en-US" sz="4900" b="0" dirty="0" smtClean="0"/>
              <a:t>Jennifer </a:t>
            </a:r>
            <a:r>
              <a:rPr lang="en-US" sz="4900" b="0" dirty="0"/>
              <a:t>Marchand</a:t>
            </a:r>
          </a:p>
          <a:p>
            <a:r>
              <a:rPr lang="en-US" sz="4900" b="0" dirty="0" smtClean="0"/>
              <a:t>Multifamily Program </a:t>
            </a:r>
            <a:r>
              <a:rPr lang="en-US" sz="4900" b="0" dirty="0"/>
              <a:t>Compliance Technical </a:t>
            </a:r>
            <a:r>
              <a:rPr lang="en-US" sz="4900" b="0" dirty="0" smtClean="0"/>
              <a:t>Advisor</a:t>
            </a:r>
            <a:endParaRPr lang="en-US" sz="4900" b="0" dirty="0"/>
          </a:p>
          <a:p>
            <a:r>
              <a:rPr lang="en-US" sz="4900" b="0" dirty="0"/>
              <a:t>503-986-2031 Voice </a:t>
            </a:r>
          </a:p>
          <a:p>
            <a:r>
              <a:rPr lang="en-US" sz="4900" b="0" dirty="0" smtClean="0">
                <a:hlinkClick r:id="rId2"/>
              </a:rPr>
              <a:t>Jennifer.C.Marchand@Oregon.gov</a:t>
            </a:r>
            <a:r>
              <a:rPr lang="en-US" sz="4900" b="0" dirty="0" smtClean="0"/>
              <a:t>  </a:t>
            </a:r>
            <a:r>
              <a:rPr lang="en-US" sz="4900" b="0" dirty="0"/>
              <a:t>(email)</a:t>
            </a:r>
          </a:p>
          <a:p>
            <a:endParaRPr lang="en-US" sz="4000" b="0" dirty="0"/>
          </a:p>
          <a:p>
            <a:r>
              <a:rPr lang="en-US" sz="4000" b="0" dirty="0"/>
              <a:t>Oregon Housing and Community Services </a:t>
            </a:r>
          </a:p>
          <a:p>
            <a:r>
              <a:rPr lang="en-US" sz="4000" b="0" dirty="0"/>
              <a:t>725 Summer Street NE, Suite B </a:t>
            </a:r>
          </a:p>
          <a:p>
            <a:r>
              <a:rPr lang="en-US" sz="4000" b="0" dirty="0"/>
              <a:t>Salem, Or. 97309-0409 </a:t>
            </a:r>
          </a:p>
          <a:p>
            <a:r>
              <a:rPr lang="en-US" sz="4000" b="0" dirty="0">
                <a:hlinkClick r:id="rId3"/>
              </a:rPr>
              <a:t>http://</a:t>
            </a:r>
            <a:r>
              <a:rPr lang="en-US" sz="4000" b="0" dirty="0" smtClean="0">
                <a:hlinkClick r:id="rId3"/>
              </a:rPr>
              <a:t>www.ohcs.oregon.gov</a:t>
            </a:r>
            <a:r>
              <a:rPr lang="en-US" sz="4000" b="0" dirty="0" smtClean="0"/>
              <a:t> </a:t>
            </a:r>
            <a:endParaRPr lang="en-US" sz="4000" b="0" dirty="0"/>
          </a:p>
          <a:p>
            <a:endParaRPr lang="en-US" sz="4000" b="0" dirty="0"/>
          </a:p>
          <a:p>
            <a:r>
              <a:rPr lang="en-US" sz="4900" b="0" dirty="0"/>
              <a:t>In some cases asking for advice is better than asking for forgiveness!</a:t>
            </a:r>
          </a:p>
          <a:p>
            <a:endParaRPr lang="en-US" sz="4900" dirty="0"/>
          </a:p>
        </p:txBody>
      </p:sp>
    </p:spTree>
    <p:extLst>
      <p:ext uri="{BB962C8B-B14F-4D97-AF65-F5344CB8AC3E}">
        <p14:creationId xmlns:p14="http://schemas.microsoft.com/office/powerpoint/2010/main" val="164000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Utility allowance?</a:t>
            </a:r>
            <a:endParaRPr lang="en-US" dirty="0"/>
          </a:p>
        </p:txBody>
      </p:sp>
      <p:sp>
        <p:nvSpPr>
          <p:cNvPr id="3" name="Content Placeholder 2"/>
          <p:cNvSpPr>
            <a:spLocks noGrp="1"/>
          </p:cNvSpPr>
          <p:nvPr>
            <p:ph idx="1"/>
          </p:nvPr>
        </p:nvSpPr>
        <p:spPr/>
        <p:txBody>
          <a:bodyPr>
            <a:normAutofit/>
          </a:bodyPr>
          <a:lstStyle/>
          <a:p>
            <a:endParaRPr lang="en-US" sz="2000" b="0" dirty="0" smtClean="0"/>
          </a:p>
          <a:p>
            <a:r>
              <a:rPr lang="en-US" sz="2000" b="0" dirty="0" smtClean="0"/>
              <a:t>Owners </a:t>
            </a:r>
            <a:r>
              <a:rPr lang="en-US" sz="2000" b="0" dirty="0"/>
              <a:t>of properties financed with  </a:t>
            </a:r>
            <a:r>
              <a:rPr lang="en-US" sz="2000" b="0" dirty="0" smtClean="0"/>
              <a:t>most federal and state funding sources must </a:t>
            </a:r>
            <a:r>
              <a:rPr lang="en-US" sz="2000" b="0" dirty="0"/>
              <a:t>limit rents and incomes </a:t>
            </a:r>
            <a:r>
              <a:rPr lang="en-US" sz="2000" b="0" dirty="0" smtClean="0"/>
              <a:t>to no </a:t>
            </a:r>
            <a:r>
              <a:rPr lang="en-US" sz="2000" b="0" dirty="0"/>
              <a:t>more than the Area Median Gross Income (AMGI) </a:t>
            </a:r>
            <a:r>
              <a:rPr lang="en-US" sz="2000" b="0" dirty="0" smtClean="0"/>
              <a:t>annually as </a:t>
            </a:r>
            <a:r>
              <a:rPr lang="en-US" sz="2000" b="0" dirty="0"/>
              <a:t>published by HUD. </a:t>
            </a:r>
            <a:endParaRPr lang="en-US" sz="2000" b="0" dirty="0" smtClean="0"/>
          </a:p>
          <a:p>
            <a:endParaRPr lang="en-US" sz="2000" b="0" dirty="0" smtClean="0"/>
          </a:p>
          <a:p>
            <a:r>
              <a:rPr lang="en-US" sz="2000" b="0" dirty="0" smtClean="0"/>
              <a:t>An </a:t>
            </a:r>
            <a:r>
              <a:rPr lang="en-US" sz="2000" b="0" dirty="0"/>
              <a:t>allowance for the </a:t>
            </a:r>
            <a:r>
              <a:rPr lang="en-US" sz="2000" b="0" dirty="0" smtClean="0"/>
              <a:t>cost of </a:t>
            </a:r>
            <a:r>
              <a:rPr lang="en-US" sz="2000" b="0" dirty="0"/>
              <a:t>any utility, other than telephone, cable television, or Internet, paid directly by the tenant and not through </a:t>
            </a:r>
            <a:r>
              <a:rPr lang="en-US" sz="2000" b="0" dirty="0" smtClean="0"/>
              <a:t>the owner </a:t>
            </a:r>
            <a:r>
              <a:rPr lang="en-US" sz="2000" b="0" dirty="0"/>
              <a:t>of the building is included in the computation of gross rent. </a:t>
            </a:r>
          </a:p>
        </p:txBody>
      </p:sp>
    </p:spTree>
    <p:extLst>
      <p:ext uri="{BB962C8B-B14F-4D97-AF65-F5344CB8AC3E}">
        <p14:creationId xmlns:p14="http://schemas.microsoft.com/office/powerpoint/2010/main" val="438478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utility allowance continued</a:t>
            </a:r>
            <a:endParaRPr lang="en-US" dirty="0"/>
          </a:p>
        </p:txBody>
      </p:sp>
      <p:sp>
        <p:nvSpPr>
          <p:cNvPr id="3" name="Content Placeholder 2"/>
          <p:cNvSpPr>
            <a:spLocks noGrp="1"/>
          </p:cNvSpPr>
          <p:nvPr>
            <p:ph idx="1"/>
          </p:nvPr>
        </p:nvSpPr>
        <p:spPr>
          <a:xfrm>
            <a:off x="304800" y="1143000"/>
            <a:ext cx="8206740" cy="3579849"/>
          </a:xfrm>
        </p:spPr>
        <p:txBody>
          <a:bodyPr>
            <a:normAutofit/>
          </a:bodyPr>
          <a:lstStyle/>
          <a:p>
            <a:endParaRPr lang="en-US" sz="2000" b="0" dirty="0" smtClean="0"/>
          </a:p>
          <a:p>
            <a:r>
              <a:rPr lang="en-US" sz="2000" b="0" dirty="0" smtClean="0"/>
              <a:t>When </a:t>
            </a:r>
            <a:r>
              <a:rPr lang="en-US" sz="2000" b="0" dirty="0"/>
              <a:t>working with utility allowances, owners/agents must only count </a:t>
            </a:r>
            <a:r>
              <a:rPr lang="en-US" sz="2000" b="0" dirty="0" smtClean="0"/>
              <a:t>the utilities </a:t>
            </a:r>
            <a:r>
              <a:rPr lang="en-US" sz="2000" b="0" dirty="0"/>
              <a:t>for which the household is responsible for paying. </a:t>
            </a:r>
            <a:endParaRPr lang="en-US" sz="2000" b="0" dirty="0" smtClean="0"/>
          </a:p>
          <a:p>
            <a:endParaRPr lang="en-US" sz="2000" b="0" dirty="0" smtClean="0"/>
          </a:p>
          <a:p>
            <a:r>
              <a:rPr lang="en-US" sz="2000" b="0" dirty="0" smtClean="0"/>
              <a:t>If </a:t>
            </a:r>
            <a:r>
              <a:rPr lang="en-US" sz="2000" b="0" dirty="0"/>
              <a:t>the owner pays all of the utilities, than the </a:t>
            </a:r>
            <a:r>
              <a:rPr lang="en-US" sz="2000" b="0" dirty="0" smtClean="0"/>
              <a:t>utility allowance </a:t>
            </a:r>
            <a:r>
              <a:rPr lang="en-US" sz="2000" b="0" dirty="0"/>
              <a:t>is zero. </a:t>
            </a:r>
            <a:endParaRPr lang="en-US" sz="2000" b="0" dirty="0" smtClean="0"/>
          </a:p>
          <a:p>
            <a:endParaRPr lang="en-US" sz="2000" b="0" dirty="0"/>
          </a:p>
          <a:p>
            <a:r>
              <a:rPr lang="en-US" sz="2000" b="0" dirty="0" smtClean="0"/>
              <a:t>The </a:t>
            </a:r>
            <a:r>
              <a:rPr lang="en-US" sz="2000" b="0" dirty="0"/>
              <a:t>maximum rent that may be paid by the tenant must be</a:t>
            </a:r>
          </a:p>
          <a:p>
            <a:r>
              <a:rPr lang="en-US" sz="2000" b="0" dirty="0" smtClean="0"/>
              <a:t>   reduced </a:t>
            </a:r>
            <a:r>
              <a:rPr lang="en-US" sz="2000" b="0" dirty="0"/>
              <a:t>by the utility allowance. </a:t>
            </a:r>
          </a:p>
        </p:txBody>
      </p:sp>
    </p:spTree>
    <p:extLst>
      <p:ext uri="{BB962C8B-B14F-4D97-AF65-F5344CB8AC3E}">
        <p14:creationId xmlns:p14="http://schemas.microsoft.com/office/powerpoint/2010/main" val="1732407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the correct UA to utilize</a:t>
            </a:r>
            <a:endParaRPr lang="en-US" dirty="0"/>
          </a:p>
        </p:txBody>
      </p:sp>
      <p:sp>
        <p:nvSpPr>
          <p:cNvPr id="3" name="Content Placeholder 2"/>
          <p:cNvSpPr>
            <a:spLocks noGrp="1"/>
          </p:cNvSpPr>
          <p:nvPr>
            <p:ph idx="1"/>
          </p:nvPr>
        </p:nvSpPr>
        <p:spPr/>
        <p:txBody>
          <a:bodyPr>
            <a:normAutofit/>
          </a:bodyPr>
          <a:lstStyle/>
          <a:p>
            <a:r>
              <a:rPr lang="en-US" sz="2000" b="0" dirty="0" smtClean="0"/>
              <a:t>The Utility  Allowance method of calculation that can be used is based on the specific funding at the property. When reviewing the UA it is important to know the funding source(s) involved and how they may or may not work together.</a:t>
            </a:r>
          </a:p>
          <a:p>
            <a:pPr marL="457200" indent="-457200">
              <a:buAutoNum type="arabicParenR"/>
            </a:pPr>
            <a:r>
              <a:rPr lang="en-US" sz="2000" b="0" dirty="0" smtClean="0"/>
              <a:t>LIHTC</a:t>
            </a:r>
          </a:p>
          <a:p>
            <a:pPr marL="457200" indent="-457200">
              <a:buAutoNum type="arabicParenR"/>
            </a:pPr>
            <a:r>
              <a:rPr lang="en-US" sz="2000" b="0" dirty="0" smtClean="0"/>
              <a:t>HOME (Pre or Post 8/2013 funding)</a:t>
            </a:r>
          </a:p>
          <a:p>
            <a:pPr marL="457200" indent="-457200">
              <a:buAutoNum type="arabicParenR"/>
            </a:pPr>
            <a:r>
              <a:rPr lang="en-US" sz="2000" b="0" dirty="0" smtClean="0"/>
              <a:t>Project Based Sec 8 or RD</a:t>
            </a:r>
          </a:p>
          <a:p>
            <a:pPr marL="457200" indent="-457200">
              <a:buAutoNum type="arabicParenR"/>
            </a:pPr>
            <a:r>
              <a:rPr lang="en-US" sz="2000" b="0" dirty="0" smtClean="0"/>
              <a:t>HCV Section 8 households</a:t>
            </a:r>
            <a:endParaRPr lang="en-US" sz="2000" b="0" dirty="0"/>
          </a:p>
        </p:txBody>
      </p:sp>
    </p:spTree>
    <p:extLst>
      <p:ext uri="{BB962C8B-B14F-4D97-AF65-F5344CB8AC3E}">
        <p14:creationId xmlns:p14="http://schemas.microsoft.com/office/powerpoint/2010/main" val="3967203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LIHTC with mixed funding pbv/hcv</a:t>
            </a:r>
            <a:endParaRPr lang="en-US" dirty="0"/>
          </a:p>
        </p:txBody>
      </p:sp>
      <p:sp>
        <p:nvSpPr>
          <p:cNvPr id="3" name="Content Placeholder 2"/>
          <p:cNvSpPr>
            <a:spLocks noGrp="1"/>
          </p:cNvSpPr>
          <p:nvPr>
            <p:ph idx="1"/>
          </p:nvPr>
        </p:nvSpPr>
        <p:spPr>
          <a:xfrm>
            <a:off x="822960" y="914400"/>
            <a:ext cx="7520940" cy="4114800"/>
          </a:xfrm>
        </p:spPr>
        <p:txBody>
          <a:bodyPr>
            <a:normAutofit/>
          </a:bodyPr>
          <a:lstStyle/>
          <a:p>
            <a:r>
              <a:rPr lang="en-US" dirty="0" smtClean="0"/>
              <a:t>LIHTC Property UA’s are calculated on a building by building basis. It is possible for different buildings to have different UA’s depending on funding sources involved. </a:t>
            </a:r>
          </a:p>
          <a:p>
            <a:pPr>
              <a:buFont typeface="+mj-lt"/>
              <a:buAutoNum type="arabicPeriod"/>
            </a:pPr>
            <a:r>
              <a:rPr lang="en-US" b="0" dirty="0" smtClean="0"/>
              <a:t>Rural </a:t>
            </a:r>
            <a:r>
              <a:rPr lang="en-US" b="0" dirty="0"/>
              <a:t>Housing Service Properties (Rural Development or RD) - </a:t>
            </a:r>
            <a:r>
              <a:rPr lang="en-US" u="sng" dirty="0"/>
              <a:t>Buildings</a:t>
            </a:r>
            <a:r>
              <a:rPr lang="en-US" b="0" dirty="0"/>
              <a:t> receiving assistance from </a:t>
            </a:r>
            <a:r>
              <a:rPr lang="en-US" b="0" dirty="0" smtClean="0"/>
              <a:t>RHS must </a:t>
            </a:r>
            <a:r>
              <a:rPr lang="en-US" b="0" dirty="0"/>
              <a:t>use the allowances provided by RHS for all rent restricted units in the </a:t>
            </a:r>
            <a:r>
              <a:rPr lang="en-US" b="0" dirty="0" smtClean="0"/>
              <a:t>building</a:t>
            </a:r>
          </a:p>
          <a:p>
            <a:pPr>
              <a:buFont typeface="+mj-lt"/>
              <a:buAutoNum type="arabicPeriod"/>
            </a:pPr>
            <a:r>
              <a:rPr lang="en-US" b="0" dirty="0"/>
              <a:t>HUD Regulated Properties- </a:t>
            </a:r>
            <a:r>
              <a:rPr lang="en-US" u="sng" dirty="0"/>
              <a:t>Buildings</a:t>
            </a:r>
            <a:r>
              <a:rPr lang="en-US" b="0" dirty="0"/>
              <a:t> that receive HUD rental assistance or are required to have rents </a:t>
            </a:r>
            <a:r>
              <a:rPr lang="en-US" b="0" dirty="0" smtClean="0"/>
              <a:t>and utility </a:t>
            </a:r>
            <a:r>
              <a:rPr lang="en-US" b="0" dirty="0"/>
              <a:t>allowances reviewed annually by HUD must use the HUD provided utility allowance for all </a:t>
            </a:r>
            <a:r>
              <a:rPr lang="en-US" b="0" dirty="0" smtClean="0"/>
              <a:t>rent restricted </a:t>
            </a:r>
            <a:r>
              <a:rPr lang="en-US" b="0" dirty="0"/>
              <a:t>units. </a:t>
            </a:r>
            <a:endParaRPr lang="en-US" b="0" dirty="0" smtClean="0"/>
          </a:p>
          <a:p>
            <a:pPr>
              <a:buFont typeface="+mj-lt"/>
              <a:buAutoNum type="arabicPeriod"/>
            </a:pPr>
            <a:r>
              <a:rPr lang="en-US" b="0" dirty="0" smtClean="0"/>
              <a:t>If </a:t>
            </a:r>
            <a:r>
              <a:rPr lang="en-US" b="0" dirty="0"/>
              <a:t>buildings are restricted by both RHS and HUD, the RHS numbers must be used for </a:t>
            </a:r>
            <a:r>
              <a:rPr lang="en-US" b="0" dirty="0" smtClean="0"/>
              <a:t>those </a:t>
            </a:r>
            <a:r>
              <a:rPr lang="en-US" u="sng" dirty="0" smtClean="0"/>
              <a:t>buildings</a:t>
            </a:r>
            <a:r>
              <a:rPr lang="en-US" b="0" dirty="0"/>
              <a:t>.</a:t>
            </a:r>
          </a:p>
          <a:p>
            <a:pPr>
              <a:buFont typeface="+mj-lt"/>
              <a:buAutoNum type="arabicPeriod"/>
            </a:pPr>
            <a:r>
              <a:rPr lang="en-US" b="0" dirty="0"/>
              <a:t>Tenants Receiving HUD Rental Assistance- </a:t>
            </a:r>
            <a:r>
              <a:rPr lang="en-US" u="sng" dirty="0"/>
              <a:t>Units</a:t>
            </a:r>
            <a:r>
              <a:rPr lang="en-US" b="0" dirty="0"/>
              <a:t> housing tenants receiving HUD tenant based </a:t>
            </a:r>
            <a:r>
              <a:rPr lang="en-US" b="0" dirty="0" smtClean="0"/>
              <a:t>rental assistance </a:t>
            </a:r>
            <a:r>
              <a:rPr lang="en-US" b="0" dirty="0"/>
              <a:t>must use the applicable PHA utility allowance established for the Section 8 existing </a:t>
            </a:r>
            <a:r>
              <a:rPr lang="en-US" b="0" dirty="0" smtClean="0"/>
              <a:t>housing  program</a:t>
            </a:r>
            <a:r>
              <a:rPr lang="en-US" b="0" dirty="0"/>
              <a:t>. </a:t>
            </a:r>
          </a:p>
        </p:txBody>
      </p:sp>
    </p:spTree>
    <p:extLst>
      <p:ext uri="{BB962C8B-B14F-4D97-AF65-F5344CB8AC3E}">
        <p14:creationId xmlns:p14="http://schemas.microsoft.com/office/powerpoint/2010/main" val="3878553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Lihtc ua methods no pbv hud/rd</a:t>
            </a:r>
            <a:endParaRPr lang="en-US" dirty="0"/>
          </a:p>
        </p:txBody>
      </p:sp>
      <p:sp>
        <p:nvSpPr>
          <p:cNvPr id="3" name="Content Placeholder 2"/>
          <p:cNvSpPr>
            <a:spLocks noGrp="1"/>
          </p:cNvSpPr>
          <p:nvPr>
            <p:ph idx="1"/>
          </p:nvPr>
        </p:nvSpPr>
        <p:spPr>
          <a:xfrm>
            <a:off x="822960" y="1100628"/>
            <a:ext cx="7520940" cy="3852372"/>
          </a:xfrm>
        </p:spPr>
        <p:txBody>
          <a:bodyPr>
            <a:normAutofit/>
          </a:bodyPr>
          <a:lstStyle/>
          <a:p>
            <a:pPr>
              <a:buFont typeface="+mj-lt"/>
              <a:buAutoNum type="arabicPeriod"/>
            </a:pPr>
            <a:r>
              <a:rPr lang="en-US" u="sng" dirty="0" smtClean="0"/>
              <a:t>Public </a:t>
            </a:r>
            <a:r>
              <a:rPr lang="en-US" u="sng" dirty="0"/>
              <a:t>Housing Authority (PHA) Utility Allowance- </a:t>
            </a:r>
            <a:r>
              <a:rPr lang="en-US" b="0" dirty="0"/>
              <a:t>This is the most common utility estimate method </a:t>
            </a:r>
            <a:r>
              <a:rPr lang="en-US" b="0" dirty="0" smtClean="0"/>
              <a:t>used by </a:t>
            </a:r>
            <a:r>
              <a:rPr lang="en-US" b="0" dirty="0"/>
              <a:t>LIHTC properties that are not regulated by RHS or HUD. Most PHA allowances are published by </a:t>
            </a:r>
            <a:r>
              <a:rPr lang="en-US" b="0" dirty="0" smtClean="0"/>
              <a:t>the Housing </a:t>
            </a:r>
            <a:r>
              <a:rPr lang="en-US" b="0" dirty="0"/>
              <a:t>Authority for each County on at least an annual basis. If multiple local PHA’s serve one area</a:t>
            </a:r>
            <a:r>
              <a:rPr lang="en-US" b="0" dirty="0" smtClean="0"/>
              <a:t>, owners </a:t>
            </a:r>
            <a:r>
              <a:rPr lang="en-US" b="0" dirty="0"/>
              <a:t>must choose the PHA that serves the property location. Each PHA is required to review and </a:t>
            </a:r>
            <a:r>
              <a:rPr lang="en-US" b="0" dirty="0" smtClean="0"/>
              <a:t>update utility </a:t>
            </a:r>
            <a:r>
              <a:rPr lang="en-US" b="0" dirty="0"/>
              <a:t>allowance information on an annual basis and publish new calculations if there has been a ten </a:t>
            </a:r>
            <a:r>
              <a:rPr lang="en-US" b="0" dirty="0" smtClean="0"/>
              <a:t>percent or </a:t>
            </a:r>
            <a:r>
              <a:rPr lang="en-US" b="0" dirty="0"/>
              <a:t>more (either higher or lower) change since the utility </a:t>
            </a:r>
            <a:r>
              <a:rPr lang="en-US" b="0" dirty="0" smtClean="0"/>
              <a:t>schedule </a:t>
            </a:r>
            <a:r>
              <a:rPr lang="en-US" b="0" dirty="0"/>
              <a:t>was last revised. </a:t>
            </a:r>
            <a:endParaRPr lang="en-US" b="0" dirty="0" smtClean="0"/>
          </a:p>
          <a:p>
            <a:pPr>
              <a:buFont typeface="+mj-lt"/>
              <a:buAutoNum type="arabicPeriod"/>
            </a:pPr>
            <a:r>
              <a:rPr lang="en-US" u="sng" dirty="0" smtClean="0"/>
              <a:t>Utility </a:t>
            </a:r>
            <a:r>
              <a:rPr lang="en-US" u="sng" dirty="0"/>
              <a:t>Company Estimates- </a:t>
            </a:r>
            <a:r>
              <a:rPr lang="en-US" b="0" dirty="0"/>
              <a:t>Utility Company estimates may be obtained in writing from a local </a:t>
            </a:r>
            <a:r>
              <a:rPr lang="en-US" b="0" dirty="0" smtClean="0"/>
              <a:t>utility provider</a:t>
            </a:r>
            <a:r>
              <a:rPr lang="en-US" b="0" dirty="0"/>
              <a:t>. This method requires written documentation from the utility company stating that the rates </a:t>
            </a:r>
            <a:r>
              <a:rPr lang="en-US" b="0" dirty="0" smtClean="0"/>
              <a:t>are “</a:t>
            </a:r>
            <a:r>
              <a:rPr lang="en-US" b="0" dirty="0"/>
              <a:t>estimates for this specific property”. </a:t>
            </a:r>
            <a:r>
              <a:rPr lang="en-US" b="0" dirty="0" smtClean="0"/>
              <a:t>Must be on the Utility Company letterhead and list specific amounts for each bedroom size. Most </a:t>
            </a:r>
            <a:r>
              <a:rPr lang="en-US" b="0" dirty="0"/>
              <a:t>utility companies base their estimate on </a:t>
            </a:r>
            <a:r>
              <a:rPr lang="en-US" b="0" dirty="0" smtClean="0"/>
              <a:t>actual consumption </a:t>
            </a:r>
            <a:r>
              <a:rPr lang="en-US" b="0" dirty="0"/>
              <a:t>and require signed authorizations of release of information from each tenant living at </a:t>
            </a:r>
            <a:r>
              <a:rPr lang="en-US" b="0" dirty="0" smtClean="0"/>
              <a:t>the property</a:t>
            </a:r>
            <a:r>
              <a:rPr lang="en-US" b="0" dirty="0"/>
              <a:t>. </a:t>
            </a:r>
          </a:p>
        </p:txBody>
      </p:sp>
    </p:spTree>
    <p:extLst>
      <p:ext uri="{BB962C8B-B14F-4D97-AF65-F5344CB8AC3E}">
        <p14:creationId xmlns:p14="http://schemas.microsoft.com/office/powerpoint/2010/main" val="1176874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LIHTC UA no pbv hud/rd continued</a:t>
            </a:r>
            <a:endParaRPr lang="en-US" dirty="0"/>
          </a:p>
        </p:txBody>
      </p:sp>
      <p:sp>
        <p:nvSpPr>
          <p:cNvPr id="3" name="Content Placeholder 2"/>
          <p:cNvSpPr>
            <a:spLocks noGrp="1"/>
          </p:cNvSpPr>
          <p:nvPr>
            <p:ph idx="1"/>
          </p:nvPr>
        </p:nvSpPr>
        <p:spPr>
          <a:xfrm>
            <a:off x="822960" y="1100628"/>
            <a:ext cx="7520940" cy="3776172"/>
          </a:xfrm>
        </p:spPr>
        <p:txBody>
          <a:bodyPr>
            <a:normAutofit/>
          </a:bodyPr>
          <a:lstStyle/>
          <a:p>
            <a:pPr marL="0" indent="0"/>
            <a:r>
              <a:rPr lang="en-US" dirty="0" smtClean="0"/>
              <a:t>3</a:t>
            </a:r>
            <a:r>
              <a:rPr lang="en-US" b="0" dirty="0" smtClean="0"/>
              <a:t>. </a:t>
            </a:r>
            <a:r>
              <a:rPr lang="en-US" u="sng" dirty="0" smtClean="0"/>
              <a:t>Agency </a:t>
            </a:r>
            <a:r>
              <a:rPr lang="en-US" u="sng" dirty="0"/>
              <a:t>Estimates- </a:t>
            </a:r>
            <a:r>
              <a:rPr lang="en-US" u="sng" dirty="0" smtClean="0"/>
              <a:t> </a:t>
            </a:r>
            <a:r>
              <a:rPr lang="en-US" b="0" dirty="0" smtClean="0"/>
              <a:t>OHCS does not calculate at this time</a:t>
            </a:r>
          </a:p>
          <a:p>
            <a:pPr marL="0" indent="0"/>
            <a:endParaRPr lang="en-US" b="0" dirty="0" smtClean="0"/>
          </a:p>
          <a:p>
            <a:pPr marL="0" indent="0"/>
            <a:r>
              <a:rPr lang="en-US" b="0" dirty="0" smtClean="0"/>
              <a:t>4.  </a:t>
            </a:r>
            <a:r>
              <a:rPr lang="en-US" u="sng" dirty="0" smtClean="0"/>
              <a:t>HUD </a:t>
            </a:r>
            <a:r>
              <a:rPr lang="en-US" u="sng" dirty="0"/>
              <a:t>Utility Schedule </a:t>
            </a:r>
            <a:r>
              <a:rPr lang="en-US" u="sng" dirty="0" smtClean="0"/>
              <a:t>Model- (HUSM)  </a:t>
            </a:r>
            <a:r>
              <a:rPr lang="en-US" b="0" dirty="0" smtClean="0"/>
              <a:t>A </a:t>
            </a:r>
            <a:r>
              <a:rPr lang="en-US" b="0" dirty="0"/>
              <a:t>building owner may calculate a utility estimate using the “HUD </a:t>
            </a:r>
            <a:r>
              <a:rPr lang="en-US" b="0" dirty="0" smtClean="0"/>
              <a:t>Utility Schedule </a:t>
            </a:r>
            <a:r>
              <a:rPr lang="en-US" b="0" dirty="0"/>
              <a:t>Model” that can be found on the LIHTC page </a:t>
            </a:r>
            <a:r>
              <a:rPr lang="en-US" b="0" dirty="0" smtClean="0"/>
              <a:t>at http</a:t>
            </a:r>
            <a:r>
              <a:rPr lang="en-US" b="0" dirty="0"/>
              <a:t>://www.huduser.org/portal/resources/utilmodel.html. Owners using this model must maintain </a:t>
            </a:r>
            <a:r>
              <a:rPr lang="en-US" b="0" dirty="0" smtClean="0"/>
              <a:t>and provide </a:t>
            </a:r>
            <a:r>
              <a:rPr lang="en-US" b="0" dirty="0"/>
              <a:t>documentation providing the source and content of all factors entered into the model </a:t>
            </a:r>
            <a:r>
              <a:rPr lang="en-US" b="0" dirty="0" smtClean="0"/>
              <a:t>spreadsheet. Rates </a:t>
            </a:r>
            <a:r>
              <a:rPr lang="en-US" b="0" dirty="0"/>
              <a:t>input must not be older than the rates in place 60 days prior to the date the utility allowance </a:t>
            </a:r>
            <a:r>
              <a:rPr lang="en-US" b="0" dirty="0" smtClean="0"/>
              <a:t>will change.</a:t>
            </a:r>
          </a:p>
          <a:p>
            <a:endParaRPr lang="en-US" b="0" dirty="0" smtClean="0"/>
          </a:p>
          <a:p>
            <a:pPr marL="0" indent="0"/>
            <a:r>
              <a:rPr lang="en-US" dirty="0" smtClean="0"/>
              <a:t>5. </a:t>
            </a:r>
            <a:r>
              <a:rPr lang="en-US" u="sng" dirty="0" smtClean="0"/>
              <a:t>Energy </a:t>
            </a:r>
            <a:r>
              <a:rPr lang="en-US" u="sng" dirty="0"/>
              <a:t>Consumption Model- </a:t>
            </a:r>
            <a:r>
              <a:rPr lang="en-US" b="0" dirty="0"/>
              <a:t>A building owner may retain the services of a </a:t>
            </a:r>
            <a:r>
              <a:rPr lang="en-US" b="0" dirty="0" smtClean="0"/>
              <a:t>qualified professional or properly </a:t>
            </a:r>
            <a:r>
              <a:rPr lang="en-US" b="0" dirty="0"/>
              <a:t>licensed engineer to calculate utility allowances based on an energy consumption model (</a:t>
            </a:r>
            <a:r>
              <a:rPr lang="en-US" b="0" dirty="0" smtClean="0"/>
              <a:t>also known </a:t>
            </a:r>
            <a:r>
              <a:rPr lang="en-US" b="0" dirty="0"/>
              <a:t>as an energy and water/sewage consumption and analysis model). </a:t>
            </a:r>
            <a:r>
              <a:rPr lang="en-US" b="0" dirty="0" smtClean="0"/>
              <a:t>The calculator must be pre-approved by OHCS.</a:t>
            </a:r>
            <a:endParaRPr lang="en-US" b="0" dirty="0"/>
          </a:p>
        </p:txBody>
      </p:sp>
    </p:spTree>
    <p:extLst>
      <p:ext uri="{BB962C8B-B14F-4D97-AF65-F5344CB8AC3E}">
        <p14:creationId xmlns:p14="http://schemas.microsoft.com/office/powerpoint/2010/main" val="1092472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Submetering</a:t>
            </a:r>
            <a:endParaRPr lang="en-US" dirty="0"/>
          </a:p>
        </p:txBody>
      </p:sp>
      <p:sp>
        <p:nvSpPr>
          <p:cNvPr id="3" name="Content Placeholder 2"/>
          <p:cNvSpPr>
            <a:spLocks noGrp="1"/>
          </p:cNvSpPr>
          <p:nvPr>
            <p:ph idx="1"/>
          </p:nvPr>
        </p:nvSpPr>
        <p:spPr/>
        <p:txBody>
          <a:bodyPr>
            <a:normAutofit lnSpcReduction="10000"/>
          </a:bodyPr>
          <a:lstStyle/>
          <a:p>
            <a:r>
              <a:rPr lang="en-US" b="0" dirty="0"/>
              <a:t>Sub-Metered Utilities are acceptable to be used when calculating a utility allowance </a:t>
            </a:r>
            <a:r>
              <a:rPr lang="en-US" b="0" dirty="0" smtClean="0"/>
              <a:t>as long </a:t>
            </a:r>
            <a:r>
              <a:rPr lang="en-US" b="0" dirty="0"/>
              <a:t>as the individual unit is metered and the utility costs paid by the tenant </a:t>
            </a:r>
            <a:r>
              <a:rPr lang="en-US" u="sng" dirty="0"/>
              <a:t>are based on actual consumption</a:t>
            </a:r>
            <a:r>
              <a:rPr lang="en-US" b="0" dirty="0"/>
              <a:t>. </a:t>
            </a:r>
            <a:r>
              <a:rPr lang="en-US" b="0" dirty="0" smtClean="0"/>
              <a:t>In this </a:t>
            </a:r>
            <a:r>
              <a:rPr lang="en-US" b="0" dirty="0"/>
              <a:t>case the IRS has stated that utility costs paid by a tenant and based on actual consumption are to be </a:t>
            </a:r>
            <a:r>
              <a:rPr lang="en-US" b="0" dirty="0" smtClean="0"/>
              <a:t>treated as </a:t>
            </a:r>
            <a:r>
              <a:rPr lang="en-US" b="0" dirty="0"/>
              <a:t>paid directly by the tenant. Utility rates charged to the tenant in a sub-metered unit must be limited to </a:t>
            </a:r>
            <a:r>
              <a:rPr lang="en-US" b="0" dirty="0" smtClean="0"/>
              <a:t>the utility </a:t>
            </a:r>
            <a:r>
              <a:rPr lang="en-US" b="0" dirty="0"/>
              <a:t>company rates incurred by the manager or </a:t>
            </a:r>
            <a:r>
              <a:rPr lang="en-US" b="0" dirty="0" smtClean="0"/>
              <a:t>owner.</a:t>
            </a:r>
          </a:p>
          <a:p>
            <a:endParaRPr lang="en-US" b="0" dirty="0"/>
          </a:p>
          <a:p>
            <a:r>
              <a:rPr lang="en-US" b="0" dirty="0"/>
              <a:t>(Ratio Utility Billing System) </a:t>
            </a:r>
            <a:r>
              <a:rPr lang="en-US" b="0" dirty="0" smtClean="0"/>
              <a:t>The RUBS method </a:t>
            </a:r>
            <a:r>
              <a:rPr lang="en-US" b="0" dirty="0"/>
              <a:t>is based on an allocation formula which takes into consideration the number of occupants, unit </a:t>
            </a:r>
            <a:r>
              <a:rPr lang="en-US" b="0" dirty="0" smtClean="0"/>
              <a:t>square footage</a:t>
            </a:r>
            <a:r>
              <a:rPr lang="en-US" b="0" dirty="0"/>
              <a:t>, number of bathrooms, and number of water heaters. </a:t>
            </a:r>
            <a:r>
              <a:rPr lang="en-US" dirty="0"/>
              <a:t>The RUBS method is not acceptable by the </a:t>
            </a:r>
            <a:r>
              <a:rPr lang="en-US" dirty="0" smtClean="0"/>
              <a:t>IRS </a:t>
            </a:r>
            <a:r>
              <a:rPr lang="en-US" b="0" dirty="0" smtClean="0"/>
              <a:t>for </a:t>
            </a:r>
            <a:r>
              <a:rPr lang="en-US" b="0" dirty="0"/>
              <a:t>determining a utility allowances as the allocation method is not based on tenant actual consumption</a:t>
            </a:r>
            <a:r>
              <a:rPr lang="en-US" b="0" dirty="0" smtClean="0"/>
              <a:t>. Buildings </a:t>
            </a:r>
            <a:r>
              <a:rPr lang="en-US" b="0" dirty="0"/>
              <a:t>that use the RUBS method must consider the cost paid by the tenant as a non-optional fee and the </a:t>
            </a:r>
            <a:r>
              <a:rPr lang="en-US" b="0" dirty="0" smtClean="0"/>
              <a:t>fee must </a:t>
            </a:r>
            <a:r>
              <a:rPr lang="en-US" b="0" dirty="0"/>
              <a:t>be included in the maximum allowable rent calculation. </a:t>
            </a:r>
          </a:p>
        </p:txBody>
      </p:sp>
    </p:spTree>
    <p:extLst>
      <p:ext uri="{BB962C8B-B14F-4D97-AF65-F5344CB8AC3E}">
        <p14:creationId xmlns:p14="http://schemas.microsoft.com/office/powerpoint/2010/main" val="161247282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EA6846EE757C04193A329764A4DBCB9" ma:contentTypeVersion="5" ma:contentTypeDescription="Create a new document." ma:contentTypeScope="" ma:versionID="c196e18095f3012e735b8ae348014005">
  <xsd:schema xmlns:xsd="http://www.w3.org/2001/XMLSchema" xmlns:xs="http://www.w3.org/2001/XMLSchema" xmlns:p="http://schemas.microsoft.com/office/2006/metadata/properties" xmlns:ns1="http://schemas.microsoft.com/sharepoint/v3" xmlns:ns2="414e15ea-35fd-4cff-b780-bb342b3dfcbd" targetNamespace="http://schemas.microsoft.com/office/2006/metadata/properties" ma:root="true" ma:fieldsID="228ed2aec82a4673187ed6d06b0265ae" ns1:_="" ns2:_="">
    <xsd:import namespace="http://schemas.microsoft.com/sharepoint/v3"/>
    <xsd:import namespace="414e15ea-35fd-4cff-b780-bb342b3dfcbd"/>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14e15ea-35fd-4cff-b780-bb342b3dfcb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3411831-4BA4-41BA-8A4E-E6E96BAC3D75}"/>
</file>

<file path=customXml/itemProps2.xml><?xml version="1.0" encoding="utf-8"?>
<ds:datastoreItem xmlns:ds="http://schemas.openxmlformats.org/officeDocument/2006/customXml" ds:itemID="{F51A0E33-90D3-4076-A5B7-C8D5B06A6B85}"/>
</file>

<file path=customXml/itemProps3.xml><?xml version="1.0" encoding="utf-8"?>
<ds:datastoreItem xmlns:ds="http://schemas.openxmlformats.org/officeDocument/2006/customXml" ds:itemID="{5BC9A433-09D3-4392-8884-341EEAF0F37E}"/>
</file>

<file path=docProps/app.xml><?xml version="1.0" encoding="utf-8"?>
<Properties xmlns="http://schemas.openxmlformats.org/officeDocument/2006/extended-properties" xmlns:vt="http://schemas.openxmlformats.org/officeDocument/2006/docPropsVTypes">
  <Template>Angles</Template>
  <TotalTime>171</TotalTime>
  <Words>2012</Words>
  <Application>Microsoft Office PowerPoint</Application>
  <PresentationFormat>On-screen Show (4:3)</PresentationFormat>
  <Paragraphs>140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Angles</vt:lpstr>
      <vt:lpstr>Basics of utility allowance calculations</vt:lpstr>
      <vt:lpstr>Agenda</vt:lpstr>
      <vt:lpstr>What is a Utility allowance?</vt:lpstr>
      <vt:lpstr>What is a utility allowance continued</vt:lpstr>
      <vt:lpstr>Determining the correct UA to utilize</vt:lpstr>
      <vt:lpstr>LIHTC with mixed funding pbv/hcv</vt:lpstr>
      <vt:lpstr>Lihtc ua methods no pbv hud/rd</vt:lpstr>
      <vt:lpstr>LIHTC UA no pbv hud/rd continued</vt:lpstr>
      <vt:lpstr>Submetering</vt:lpstr>
      <vt:lpstr>Pre and post HOME ua calculations</vt:lpstr>
      <vt:lpstr>Owner responsibilities</vt:lpstr>
      <vt:lpstr>90 day period implementation</vt:lpstr>
      <vt:lpstr>Notification requirements</vt:lpstr>
      <vt:lpstr>Changing methods</vt:lpstr>
      <vt:lpstr>Cost of calculation and notification</vt:lpstr>
      <vt:lpstr>Proof of notification</vt:lpstr>
      <vt:lpstr>UA common Non-Compliance </vt:lpstr>
      <vt:lpstr>Consequences of non-compliance</vt:lpstr>
      <vt:lpstr>Tips to remain in compliance</vt:lpstr>
      <vt:lpstr>Tips to remain in compliance continued</vt:lpstr>
      <vt:lpstr>Thank you for attending</vt:lpstr>
    </vt:vector>
  </TitlesOfParts>
  <Company>OHCS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Utility-Allowance-Calc-Basics-2018</dc:title>
  <dc:creator>Jennifer Marchand</dc:creator>
  <cp:keywords>Utility-Allowance-Calc-Basics-2018</cp:keywords>
  <cp:lastModifiedBy>Jennifer Marchand</cp:lastModifiedBy>
  <cp:revision>23</cp:revision>
  <dcterms:created xsi:type="dcterms:W3CDTF">2018-06-07T19:21:07Z</dcterms:created>
  <dcterms:modified xsi:type="dcterms:W3CDTF">2018-06-12T15:46:17Z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0x010100AEA6846EE757C04193A329764A4DBCB9</vt:lpwstr>
  </property>
</Properties>
</file>