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5.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ppt/notesSlides/notesSlide26.xml" ContentType="application/vnd.openxmlformats-officedocument.presentationml.notesSlide+xml"/>
  <Override PartName="/ppt/notesSlides/notesSlide18.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7.xml" ContentType="application/vnd.openxmlformats-officedocument.presentationml.notesSlide+xml"/>
  <Override PartName="/ppt/notesSlides/notesSlide3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8"/>
  </p:notesMasterIdLst>
  <p:handoutMasterIdLst>
    <p:handoutMasterId r:id="rId39"/>
  </p:handoutMasterIdLst>
  <p:sldIdLst>
    <p:sldId id="256" r:id="rId3"/>
    <p:sldId id="257" r:id="rId4"/>
    <p:sldId id="259" r:id="rId5"/>
    <p:sldId id="279" r:id="rId6"/>
    <p:sldId id="280" r:id="rId7"/>
    <p:sldId id="286" r:id="rId8"/>
    <p:sldId id="287" r:id="rId9"/>
    <p:sldId id="288" r:id="rId10"/>
    <p:sldId id="289" r:id="rId11"/>
    <p:sldId id="290" r:id="rId12"/>
    <p:sldId id="281" r:id="rId13"/>
    <p:sldId id="283" r:id="rId14"/>
    <p:sldId id="284" r:id="rId15"/>
    <p:sldId id="285" r:id="rId16"/>
    <p:sldId id="267" r:id="rId17"/>
    <p:sldId id="268" r:id="rId18"/>
    <p:sldId id="269" r:id="rId19"/>
    <p:sldId id="270" r:id="rId20"/>
    <p:sldId id="271" r:id="rId21"/>
    <p:sldId id="272" r:id="rId22"/>
    <p:sldId id="294" r:id="rId23"/>
    <p:sldId id="302" r:id="rId24"/>
    <p:sldId id="295" r:id="rId25"/>
    <p:sldId id="296" r:id="rId26"/>
    <p:sldId id="297" r:id="rId27"/>
    <p:sldId id="291" r:id="rId28"/>
    <p:sldId id="292" r:id="rId29"/>
    <p:sldId id="293" r:id="rId30"/>
    <p:sldId id="274" r:id="rId31"/>
    <p:sldId id="275" r:id="rId32"/>
    <p:sldId id="298" r:id="rId33"/>
    <p:sldId id="299" r:id="rId34"/>
    <p:sldId id="300" r:id="rId35"/>
    <p:sldId id="301" r:id="rId36"/>
    <p:sldId id="276" r:id="rId37"/>
  </p:sldIdLst>
  <p:sldSz cx="9144000" cy="6858000" type="screen4x3"/>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121" cy="46220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313" y="1"/>
            <a:ext cx="2971121" cy="462201"/>
          </a:xfrm>
          <a:prstGeom prst="rect">
            <a:avLst/>
          </a:prstGeom>
        </p:spPr>
        <p:txBody>
          <a:bodyPr vert="horz" lIns="91440" tIns="45720" rIns="91440" bIns="45720" rtlCol="0"/>
          <a:lstStyle>
            <a:lvl1pPr algn="r">
              <a:defRPr sz="1200"/>
            </a:lvl1pPr>
          </a:lstStyle>
          <a:p>
            <a:fld id="{E91E181E-5B5E-45BD-B7B5-622AB1D1D4B9}" type="datetimeFigureOut">
              <a:rPr lang="en-US" smtClean="0"/>
              <a:t>6/6/2017</a:t>
            </a:fld>
            <a:endParaRPr lang="en-US"/>
          </a:p>
        </p:txBody>
      </p:sp>
      <p:sp>
        <p:nvSpPr>
          <p:cNvPr id="4" name="Footer Placeholder 3"/>
          <p:cNvSpPr>
            <a:spLocks noGrp="1"/>
          </p:cNvSpPr>
          <p:nvPr>
            <p:ph type="ftr" sz="quarter" idx="2"/>
          </p:nvPr>
        </p:nvSpPr>
        <p:spPr>
          <a:xfrm>
            <a:off x="1" y="8777050"/>
            <a:ext cx="2971121" cy="46220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313" y="8777050"/>
            <a:ext cx="2971121" cy="462201"/>
          </a:xfrm>
          <a:prstGeom prst="rect">
            <a:avLst/>
          </a:prstGeom>
        </p:spPr>
        <p:txBody>
          <a:bodyPr vert="horz" lIns="91440" tIns="45720" rIns="91440" bIns="45720" rtlCol="0" anchor="b"/>
          <a:lstStyle>
            <a:lvl1pPr algn="r">
              <a:defRPr sz="1200"/>
            </a:lvl1pPr>
          </a:lstStyle>
          <a:p>
            <a:fld id="{562CBC3A-634D-4F2A-A5A2-93EE3725C12A}" type="slidenum">
              <a:rPr lang="en-US" smtClean="0"/>
              <a:t>‹#›</a:t>
            </a:fld>
            <a:endParaRPr lang="en-US"/>
          </a:p>
        </p:txBody>
      </p:sp>
    </p:spTree>
    <p:extLst>
      <p:ext uri="{BB962C8B-B14F-4D97-AF65-F5344CB8AC3E}">
        <p14:creationId xmlns:p14="http://schemas.microsoft.com/office/powerpoint/2010/main" val="3722685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3647"/>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884615" y="0"/>
            <a:ext cx="2971800" cy="463647"/>
          </a:xfrm>
          <a:prstGeom prst="rect">
            <a:avLst/>
          </a:prstGeom>
        </p:spPr>
        <p:txBody>
          <a:bodyPr vert="horz" lIns="92930" tIns="46465" rIns="92930" bIns="46465" rtlCol="0"/>
          <a:lstStyle>
            <a:lvl1pPr algn="r">
              <a:defRPr sz="1200"/>
            </a:lvl1pPr>
          </a:lstStyle>
          <a:p>
            <a:fld id="{659872F0-9F50-4B34-B822-63ABFA8977DD}" type="datetimeFigureOut">
              <a:rPr lang="en-US" smtClean="0"/>
              <a:t>6/6/2017</a:t>
            </a:fld>
            <a:endParaRPr lang="en-US" dirty="0"/>
          </a:p>
        </p:txBody>
      </p:sp>
      <p:sp>
        <p:nvSpPr>
          <p:cNvPr id="4" name="Slide Image Placeholder 3"/>
          <p:cNvSpPr>
            <a:spLocks noGrp="1" noRot="1" noChangeAspect="1"/>
          </p:cNvSpPr>
          <p:nvPr>
            <p:ph type="sldImg" idx="2"/>
          </p:nvPr>
        </p:nvSpPr>
        <p:spPr>
          <a:xfrm>
            <a:off x="1349375" y="1154113"/>
            <a:ext cx="4159250" cy="3119437"/>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85800" y="4447153"/>
            <a:ext cx="5486400" cy="3638579"/>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7194"/>
            <a:ext cx="2971800" cy="463646"/>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777194"/>
            <a:ext cx="2971800" cy="463646"/>
          </a:xfrm>
          <a:prstGeom prst="rect">
            <a:avLst/>
          </a:prstGeom>
        </p:spPr>
        <p:txBody>
          <a:bodyPr vert="horz" lIns="92930" tIns="46465" rIns="92930" bIns="46465" rtlCol="0" anchor="b"/>
          <a:lstStyle>
            <a:lvl1pPr algn="r">
              <a:defRPr sz="1200"/>
            </a:lvl1pPr>
          </a:lstStyle>
          <a:p>
            <a:fld id="{CCB02E6A-BFCF-451B-9AB5-376E7184CC73}" type="slidenum">
              <a:rPr lang="en-US" smtClean="0"/>
              <a:t>‹#›</a:t>
            </a:fld>
            <a:endParaRPr lang="en-US" dirty="0"/>
          </a:p>
        </p:txBody>
      </p:sp>
    </p:spTree>
    <p:extLst>
      <p:ext uri="{BB962C8B-B14F-4D97-AF65-F5344CB8AC3E}">
        <p14:creationId xmlns:p14="http://schemas.microsoft.com/office/powerpoint/2010/main" val="297805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a:t>
            </a:fld>
            <a:endParaRPr lang="en-US" dirty="0"/>
          </a:p>
        </p:txBody>
      </p:sp>
    </p:spTree>
    <p:extLst>
      <p:ext uri="{BB962C8B-B14F-4D97-AF65-F5344CB8AC3E}">
        <p14:creationId xmlns:p14="http://schemas.microsoft.com/office/powerpoint/2010/main" val="2188947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B02E6A-BFCF-451B-9AB5-376E7184CC73}" type="slidenum">
              <a:rPr lang="en-US" smtClean="0"/>
              <a:t>10</a:t>
            </a:fld>
            <a:endParaRPr lang="en-US" dirty="0"/>
          </a:p>
        </p:txBody>
      </p:sp>
    </p:spTree>
    <p:extLst>
      <p:ext uri="{BB962C8B-B14F-4D97-AF65-F5344CB8AC3E}">
        <p14:creationId xmlns:p14="http://schemas.microsoft.com/office/powerpoint/2010/main" val="297113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11</a:t>
            </a:fld>
            <a:endParaRPr lang="en-US" dirty="0"/>
          </a:p>
        </p:txBody>
      </p:sp>
    </p:spTree>
    <p:extLst>
      <p:ext uri="{BB962C8B-B14F-4D97-AF65-F5344CB8AC3E}">
        <p14:creationId xmlns:p14="http://schemas.microsoft.com/office/powerpoint/2010/main" val="3929980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12</a:t>
            </a:fld>
            <a:endParaRPr lang="en-US" dirty="0"/>
          </a:p>
        </p:txBody>
      </p:sp>
    </p:spTree>
    <p:extLst>
      <p:ext uri="{BB962C8B-B14F-4D97-AF65-F5344CB8AC3E}">
        <p14:creationId xmlns:p14="http://schemas.microsoft.com/office/powerpoint/2010/main" val="3019355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B02E6A-BFCF-451B-9AB5-376E7184CC73}" type="slidenum">
              <a:rPr lang="en-US" smtClean="0"/>
              <a:t>13</a:t>
            </a:fld>
            <a:endParaRPr lang="en-US" dirty="0"/>
          </a:p>
        </p:txBody>
      </p:sp>
    </p:spTree>
    <p:extLst>
      <p:ext uri="{BB962C8B-B14F-4D97-AF65-F5344CB8AC3E}">
        <p14:creationId xmlns:p14="http://schemas.microsoft.com/office/powerpoint/2010/main" val="867292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B02E6A-BFCF-451B-9AB5-376E7184CC73}" type="slidenum">
              <a:rPr lang="en-US" smtClean="0"/>
              <a:t>14</a:t>
            </a:fld>
            <a:endParaRPr lang="en-US" dirty="0"/>
          </a:p>
        </p:txBody>
      </p:sp>
    </p:spTree>
    <p:extLst>
      <p:ext uri="{BB962C8B-B14F-4D97-AF65-F5344CB8AC3E}">
        <p14:creationId xmlns:p14="http://schemas.microsoft.com/office/powerpoint/2010/main" val="1182317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15</a:t>
            </a:fld>
            <a:endParaRPr lang="en-US" dirty="0"/>
          </a:p>
        </p:txBody>
      </p:sp>
    </p:spTree>
    <p:extLst>
      <p:ext uri="{BB962C8B-B14F-4D97-AF65-F5344CB8AC3E}">
        <p14:creationId xmlns:p14="http://schemas.microsoft.com/office/powerpoint/2010/main" val="1219341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16</a:t>
            </a:fld>
            <a:endParaRPr lang="en-US" dirty="0"/>
          </a:p>
        </p:txBody>
      </p:sp>
    </p:spTree>
    <p:extLst>
      <p:ext uri="{BB962C8B-B14F-4D97-AF65-F5344CB8AC3E}">
        <p14:creationId xmlns:p14="http://schemas.microsoft.com/office/powerpoint/2010/main" val="1568106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17</a:t>
            </a:fld>
            <a:endParaRPr lang="en-US" dirty="0"/>
          </a:p>
        </p:txBody>
      </p:sp>
    </p:spTree>
    <p:extLst>
      <p:ext uri="{BB962C8B-B14F-4D97-AF65-F5344CB8AC3E}">
        <p14:creationId xmlns:p14="http://schemas.microsoft.com/office/powerpoint/2010/main" val="3340882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18</a:t>
            </a:fld>
            <a:endParaRPr lang="en-US" dirty="0"/>
          </a:p>
        </p:txBody>
      </p:sp>
    </p:spTree>
    <p:extLst>
      <p:ext uri="{BB962C8B-B14F-4D97-AF65-F5344CB8AC3E}">
        <p14:creationId xmlns:p14="http://schemas.microsoft.com/office/powerpoint/2010/main" val="2877381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19</a:t>
            </a:fld>
            <a:endParaRPr lang="en-US" dirty="0"/>
          </a:p>
        </p:txBody>
      </p:sp>
    </p:spTree>
    <p:extLst>
      <p:ext uri="{BB962C8B-B14F-4D97-AF65-F5344CB8AC3E}">
        <p14:creationId xmlns:p14="http://schemas.microsoft.com/office/powerpoint/2010/main" val="965392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a:t>
            </a:fld>
            <a:endParaRPr lang="en-US" dirty="0"/>
          </a:p>
        </p:txBody>
      </p:sp>
    </p:spTree>
    <p:extLst>
      <p:ext uri="{BB962C8B-B14F-4D97-AF65-F5344CB8AC3E}">
        <p14:creationId xmlns:p14="http://schemas.microsoft.com/office/powerpoint/2010/main" val="2547534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20</a:t>
            </a:fld>
            <a:endParaRPr lang="en-US" dirty="0"/>
          </a:p>
        </p:txBody>
      </p:sp>
    </p:spTree>
    <p:extLst>
      <p:ext uri="{BB962C8B-B14F-4D97-AF65-F5344CB8AC3E}">
        <p14:creationId xmlns:p14="http://schemas.microsoft.com/office/powerpoint/2010/main" val="773139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21</a:t>
            </a:fld>
            <a:endParaRPr lang="en-US" dirty="0"/>
          </a:p>
        </p:txBody>
      </p:sp>
    </p:spTree>
    <p:extLst>
      <p:ext uri="{BB962C8B-B14F-4D97-AF65-F5344CB8AC3E}">
        <p14:creationId xmlns:p14="http://schemas.microsoft.com/office/powerpoint/2010/main" val="522070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22</a:t>
            </a:fld>
            <a:endParaRPr lang="en-US" dirty="0"/>
          </a:p>
        </p:txBody>
      </p:sp>
    </p:spTree>
    <p:extLst>
      <p:ext uri="{BB962C8B-B14F-4D97-AF65-F5344CB8AC3E}">
        <p14:creationId xmlns:p14="http://schemas.microsoft.com/office/powerpoint/2010/main" val="2956220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23</a:t>
            </a:fld>
            <a:endParaRPr lang="en-US" dirty="0"/>
          </a:p>
        </p:txBody>
      </p:sp>
    </p:spTree>
    <p:extLst>
      <p:ext uri="{BB962C8B-B14F-4D97-AF65-F5344CB8AC3E}">
        <p14:creationId xmlns:p14="http://schemas.microsoft.com/office/powerpoint/2010/main" val="3293657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24</a:t>
            </a:fld>
            <a:endParaRPr lang="en-US" dirty="0"/>
          </a:p>
        </p:txBody>
      </p:sp>
    </p:spTree>
    <p:extLst>
      <p:ext uri="{BB962C8B-B14F-4D97-AF65-F5344CB8AC3E}">
        <p14:creationId xmlns:p14="http://schemas.microsoft.com/office/powerpoint/2010/main" val="3540498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25</a:t>
            </a:fld>
            <a:endParaRPr lang="en-US" dirty="0"/>
          </a:p>
        </p:txBody>
      </p:sp>
    </p:spTree>
    <p:extLst>
      <p:ext uri="{BB962C8B-B14F-4D97-AF65-F5344CB8AC3E}">
        <p14:creationId xmlns:p14="http://schemas.microsoft.com/office/powerpoint/2010/main" val="2014889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26</a:t>
            </a:fld>
            <a:endParaRPr lang="en-US" dirty="0"/>
          </a:p>
        </p:txBody>
      </p:sp>
    </p:spTree>
    <p:extLst>
      <p:ext uri="{BB962C8B-B14F-4D97-AF65-F5344CB8AC3E}">
        <p14:creationId xmlns:p14="http://schemas.microsoft.com/office/powerpoint/2010/main" val="4277154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27</a:t>
            </a:fld>
            <a:endParaRPr lang="en-US" dirty="0"/>
          </a:p>
        </p:txBody>
      </p:sp>
    </p:spTree>
    <p:extLst>
      <p:ext uri="{BB962C8B-B14F-4D97-AF65-F5344CB8AC3E}">
        <p14:creationId xmlns:p14="http://schemas.microsoft.com/office/powerpoint/2010/main" val="3744939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28</a:t>
            </a:fld>
            <a:endParaRPr lang="en-US" dirty="0"/>
          </a:p>
        </p:txBody>
      </p:sp>
    </p:spTree>
    <p:extLst>
      <p:ext uri="{BB962C8B-B14F-4D97-AF65-F5344CB8AC3E}">
        <p14:creationId xmlns:p14="http://schemas.microsoft.com/office/powerpoint/2010/main" val="4233207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29</a:t>
            </a:fld>
            <a:endParaRPr lang="en-US" dirty="0"/>
          </a:p>
        </p:txBody>
      </p:sp>
    </p:spTree>
    <p:extLst>
      <p:ext uri="{BB962C8B-B14F-4D97-AF65-F5344CB8AC3E}">
        <p14:creationId xmlns:p14="http://schemas.microsoft.com/office/powerpoint/2010/main" val="64798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a:t>
            </a:fld>
            <a:endParaRPr lang="en-US" dirty="0"/>
          </a:p>
        </p:txBody>
      </p:sp>
    </p:spTree>
    <p:extLst>
      <p:ext uri="{BB962C8B-B14F-4D97-AF65-F5344CB8AC3E}">
        <p14:creationId xmlns:p14="http://schemas.microsoft.com/office/powerpoint/2010/main" val="4182675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30</a:t>
            </a:fld>
            <a:endParaRPr lang="en-US" dirty="0"/>
          </a:p>
        </p:txBody>
      </p:sp>
    </p:spTree>
    <p:extLst>
      <p:ext uri="{BB962C8B-B14F-4D97-AF65-F5344CB8AC3E}">
        <p14:creationId xmlns:p14="http://schemas.microsoft.com/office/powerpoint/2010/main" val="22259276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31</a:t>
            </a:fld>
            <a:endParaRPr lang="en-US" dirty="0"/>
          </a:p>
        </p:txBody>
      </p:sp>
    </p:spTree>
    <p:extLst>
      <p:ext uri="{BB962C8B-B14F-4D97-AF65-F5344CB8AC3E}">
        <p14:creationId xmlns:p14="http://schemas.microsoft.com/office/powerpoint/2010/main" val="223566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32</a:t>
            </a:fld>
            <a:endParaRPr lang="en-US" dirty="0"/>
          </a:p>
        </p:txBody>
      </p:sp>
    </p:spTree>
    <p:extLst>
      <p:ext uri="{BB962C8B-B14F-4D97-AF65-F5344CB8AC3E}">
        <p14:creationId xmlns:p14="http://schemas.microsoft.com/office/powerpoint/2010/main" val="2745270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33</a:t>
            </a:fld>
            <a:endParaRPr lang="en-US" dirty="0"/>
          </a:p>
        </p:txBody>
      </p:sp>
    </p:spTree>
    <p:extLst>
      <p:ext uri="{BB962C8B-B14F-4D97-AF65-F5344CB8AC3E}">
        <p14:creationId xmlns:p14="http://schemas.microsoft.com/office/powerpoint/2010/main" val="4313866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34</a:t>
            </a:fld>
            <a:endParaRPr lang="en-US" dirty="0"/>
          </a:p>
        </p:txBody>
      </p:sp>
    </p:spTree>
    <p:extLst>
      <p:ext uri="{BB962C8B-B14F-4D97-AF65-F5344CB8AC3E}">
        <p14:creationId xmlns:p14="http://schemas.microsoft.com/office/powerpoint/2010/main" val="2005271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35</a:t>
            </a:fld>
            <a:endParaRPr lang="en-US" dirty="0"/>
          </a:p>
        </p:txBody>
      </p:sp>
    </p:spTree>
    <p:extLst>
      <p:ext uri="{BB962C8B-B14F-4D97-AF65-F5344CB8AC3E}">
        <p14:creationId xmlns:p14="http://schemas.microsoft.com/office/powerpoint/2010/main" val="108822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4</a:t>
            </a:fld>
            <a:endParaRPr lang="en-US" dirty="0"/>
          </a:p>
        </p:txBody>
      </p:sp>
    </p:spTree>
    <p:extLst>
      <p:ext uri="{BB962C8B-B14F-4D97-AF65-F5344CB8AC3E}">
        <p14:creationId xmlns:p14="http://schemas.microsoft.com/office/powerpoint/2010/main" val="2448210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5</a:t>
            </a:fld>
            <a:endParaRPr lang="en-US" dirty="0"/>
          </a:p>
        </p:txBody>
      </p:sp>
    </p:spTree>
    <p:extLst>
      <p:ext uri="{BB962C8B-B14F-4D97-AF65-F5344CB8AC3E}">
        <p14:creationId xmlns:p14="http://schemas.microsoft.com/office/powerpoint/2010/main" val="30116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6</a:t>
            </a:fld>
            <a:endParaRPr lang="en-US" dirty="0"/>
          </a:p>
        </p:txBody>
      </p:sp>
    </p:spTree>
    <p:extLst>
      <p:ext uri="{BB962C8B-B14F-4D97-AF65-F5344CB8AC3E}">
        <p14:creationId xmlns:p14="http://schemas.microsoft.com/office/powerpoint/2010/main" val="365641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7</a:t>
            </a:fld>
            <a:endParaRPr lang="en-US" dirty="0"/>
          </a:p>
        </p:txBody>
      </p:sp>
    </p:spTree>
    <p:extLst>
      <p:ext uri="{BB962C8B-B14F-4D97-AF65-F5344CB8AC3E}">
        <p14:creationId xmlns:p14="http://schemas.microsoft.com/office/powerpoint/2010/main" val="859214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8</a:t>
            </a:fld>
            <a:endParaRPr lang="en-US" dirty="0"/>
          </a:p>
        </p:txBody>
      </p:sp>
    </p:spTree>
    <p:extLst>
      <p:ext uri="{BB962C8B-B14F-4D97-AF65-F5344CB8AC3E}">
        <p14:creationId xmlns:p14="http://schemas.microsoft.com/office/powerpoint/2010/main" val="4120309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9</a:t>
            </a:fld>
            <a:endParaRPr lang="en-US" dirty="0"/>
          </a:p>
        </p:txBody>
      </p:sp>
    </p:spTree>
    <p:extLst>
      <p:ext uri="{BB962C8B-B14F-4D97-AF65-F5344CB8AC3E}">
        <p14:creationId xmlns:p14="http://schemas.microsoft.com/office/powerpoint/2010/main" val="399257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37820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81765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3995024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2861108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1805174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2478964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1617999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313455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306031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403796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extLst>
      <p:ext uri="{BB962C8B-B14F-4D97-AF65-F5344CB8AC3E}">
        <p14:creationId xmlns:p14="http://schemas.microsoft.com/office/powerpoint/2010/main" val="280507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A29694F-3E7B-474E-86FA-C1A250BF5970}" type="datetimeFigureOut">
              <a:rPr lang="en-US" smtClean="0"/>
              <a:t>6/6/2017</a:t>
            </a:fld>
            <a:endParaRPr lang="en-US" dirty="0"/>
          </a:p>
        </p:txBody>
      </p:sp>
      <p:sp>
        <p:nvSpPr>
          <p:cNvPr id="9" name="Slide Number Placeholder 8"/>
          <p:cNvSpPr>
            <a:spLocks noGrp="1"/>
          </p:cNvSpPr>
          <p:nvPr>
            <p:ph type="sldNum" sz="quarter" idx="11"/>
          </p:nvPr>
        </p:nvSpPr>
        <p:spPr/>
        <p:txBody>
          <a:bodyPr/>
          <a:lstStyle/>
          <a:p>
            <a:fld id="{DB0723DD-8D61-451B-8F9B-0723FE7106F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B0723DD-8D61-451B-8F9B-0723FE7106F0}"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A29694F-3E7B-474E-86FA-C1A250BF5970}" type="datetimeFigureOut">
              <a:rPr lang="en-US" smtClean="0"/>
              <a:t>6/6/2017</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A29694F-3E7B-474E-86FA-C1A250BF5970}" type="datetimeFigureOut">
              <a:rPr lang="en-US" smtClean="0"/>
              <a:t>6/6/2017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0723DD-8D61-451B-8F9B-0723FE7106F0}" type="slidenum">
              <a:rPr lang="en-US" smtClean="0"/>
              <a:t>‹#›</a:t>
            </a:fld>
            <a:endParaRPr lang="en-US" dirty="0"/>
          </a:p>
        </p:txBody>
      </p:sp>
    </p:spTree>
    <p:extLst>
      <p:ext uri="{BB962C8B-B14F-4D97-AF65-F5344CB8AC3E}">
        <p14:creationId xmlns:p14="http://schemas.microsoft.com/office/powerpoint/2010/main" val="1544039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oregon.gov/ohcs/Pages/asset-management-resources.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Jennifer.C.Marchand@Oregon.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mailto:jakek@noah-housing.org" TargetMode="External"/><Relationship Id="rId4" Type="http://schemas.openxmlformats.org/officeDocument/2006/relationships/hyperlink" Target="mailto:Teresa.Pumala@oregon.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543800" cy="2133601"/>
          </a:xfrm>
        </p:spPr>
        <p:txBody>
          <a:bodyPr/>
          <a:lstStyle/>
          <a:p>
            <a:r>
              <a:rPr lang="en-US" dirty="0"/>
              <a:t>OAHTC-New Rules and Processes</a:t>
            </a:r>
          </a:p>
        </p:txBody>
      </p:sp>
      <p:sp>
        <p:nvSpPr>
          <p:cNvPr id="3" name="Subtitle 2"/>
          <p:cNvSpPr>
            <a:spLocks noGrp="1"/>
          </p:cNvSpPr>
          <p:nvPr>
            <p:ph type="subTitle" idx="1"/>
          </p:nvPr>
        </p:nvSpPr>
        <p:spPr>
          <a:xfrm>
            <a:off x="685800" y="4267200"/>
            <a:ext cx="6461760" cy="2362200"/>
          </a:xfrm>
        </p:spPr>
        <p:txBody>
          <a:bodyPr>
            <a:noAutofit/>
          </a:bodyPr>
          <a:lstStyle/>
          <a:p>
            <a:r>
              <a:rPr lang="en-US" b="1" dirty="0"/>
              <a:t>Oregon Opportunity Network</a:t>
            </a:r>
          </a:p>
          <a:p>
            <a:r>
              <a:rPr lang="en-US" b="1" dirty="0"/>
              <a:t>Spring Industry Support Conference- April 18, 2017</a:t>
            </a:r>
          </a:p>
          <a:p>
            <a:r>
              <a:rPr lang="en-US" u="sng" dirty="0"/>
              <a:t>Presented by:</a:t>
            </a:r>
          </a:p>
          <a:p>
            <a:r>
              <a:rPr lang="en-US" dirty="0"/>
              <a:t>Teresa Pumala, OHCS</a:t>
            </a:r>
          </a:p>
          <a:p>
            <a:r>
              <a:rPr lang="en-US" dirty="0"/>
              <a:t>Jake Kirsch, NOAH</a:t>
            </a:r>
          </a:p>
          <a:p>
            <a:r>
              <a:rPr lang="en-US" dirty="0"/>
              <a:t>Jennifer Marchand, OHCS</a:t>
            </a:r>
          </a:p>
        </p:txBody>
      </p:sp>
    </p:spTree>
    <p:extLst>
      <p:ext uri="{BB962C8B-B14F-4D97-AF65-F5344CB8AC3E}">
        <p14:creationId xmlns:p14="http://schemas.microsoft.com/office/powerpoint/2010/main" val="3624712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2819400"/>
          </a:xfrm>
        </p:spPr>
        <p:txBody>
          <a:bodyPr/>
          <a:lstStyle/>
          <a:p>
            <a:r>
              <a:rPr lang="en-US" sz="1800" dirty="0" smtClean="0"/>
              <a:t/>
            </a:r>
            <a:br>
              <a:rPr lang="en-US" sz="1800" dirty="0" smtClean="0"/>
            </a:br>
            <a:r>
              <a:rPr lang="en-US" sz="1800" dirty="0" smtClean="0"/>
              <a:t/>
            </a:r>
            <a:br>
              <a:rPr lang="en-US" sz="1800" dirty="0" smtClean="0"/>
            </a:br>
            <a:r>
              <a:rPr lang="en-US" dirty="0" smtClean="0"/>
              <a:t>OAHTC Declaration</a:t>
            </a:r>
            <a:br>
              <a:rPr lang="en-US" dirty="0" smtClean="0"/>
            </a:br>
            <a:r>
              <a:rPr lang="en-US" sz="4800" dirty="0"/>
              <a:t/>
            </a:r>
            <a:br>
              <a:rPr lang="en-US" sz="4800" dirty="0"/>
            </a:br>
            <a:r>
              <a:rPr lang="en-US" sz="1600" dirty="0" smtClean="0">
                <a:solidFill>
                  <a:schemeClr val="tx1"/>
                </a:solidFill>
                <a:latin typeface="+mn-lt"/>
              </a:rPr>
              <a:t>Rent </a:t>
            </a:r>
            <a:r>
              <a:rPr lang="en-US" sz="1600" dirty="0">
                <a:solidFill>
                  <a:schemeClr val="tx1"/>
                </a:solidFill>
                <a:latin typeface="+mn-lt"/>
              </a:rPr>
              <a:t>Limits. Owner </a:t>
            </a:r>
            <a:r>
              <a:rPr lang="en-US" sz="1600" dirty="0" smtClean="0">
                <a:solidFill>
                  <a:schemeClr val="tx1"/>
                </a:solidFill>
                <a:latin typeface="+mn-lt"/>
              </a:rPr>
              <a:t> will</a:t>
            </a:r>
            <a:r>
              <a:rPr lang="en-US" sz="1600" dirty="0">
                <a:solidFill>
                  <a:schemeClr val="tx1"/>
                </a:solidFill>
                <a:latin typeface="+mn-lt"/>
              </a:rPr>
              <a:t>, throughout the Affordability Period described below, restrict rents for such Qualified Units to limits established herein, including applicable Program Requirements. Owner will further restrict rents in the Project beyond what is described in the table below reflecting other applicable OHCS subsidy restrictions and in a manner consistent with other applicable OHCS subsidy requirements, including federal low-income housing tax credit requirements. Further rent restrictions will be consistent with the Rent Pass-Through requirements found in section 3(d). </a:t>
            </a:r>
            <a:br>
              <a:rPr lang="en-US" sz="1600" dirty="0">
                <a:solidFill>
                  <a:schemeClr val="tx1"/>
                </a:solidFill>
                <a:latin typeface="+mn-lt"/>
              </a:rPr>
            </a:br>
            <a:r>
              <a:rPr lang="en-US" sz="2000" dirty="0">
                <a:latin typeface="+mn-lt"/>
              </a:rPr>
              <a:t/>
            </a:r>
            <a:br>
              <a:rPr lang="en-US" sz="2000" dirty="0">
                <a:latin typeface="+mn-lt"/>
              </a:rPr>
            </a:br>
            <a:endParaRPr lang="en-US" sz="2000" dirty="0">
              <a:latin typeface="+mn-lt"/>
            </a:endParaRPr>
          </a:p>
        </p:txBody>
      </p:sp>
      <p:pic>
        <p:nvPicPr>
          <p:cNvPr id="4" name="Picture 5"/>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048000"/>
            <a:ext cx="6019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07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7" y="6216052"/>
            <a:ext cx="57150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060" y="6216051"/>
            <a:ext cx="34861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400" y="76200"/>
            <a:ext cx="1600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228600" y="1600200"/>
            <a:ext cx="8686800" cy="43073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ct val="20000"/>
              </a:spcBef>
              <a:spcAft>
                <a:spcPts val="0"/>
              </a:spcAft>
              <a:buClrTx/>
              <a:buSzTx/>
              <a:buFont typeface="Courier New" panose="02070309020205020404" pitchFamily="49" charset="0"/>
              <a:buChar char="o"/>
              <a:tabLst/>
              <a:defRPr/>
            </a:pPr>
            <a:r>
              <a:rPr lang="en-US" sz="2900" dirty="0">
                <a:solidFill>
                  <a:sysClr val="windowText" lastClr="000000"/>
                </a:solidFill>
              </a:rPr>
              <a:t>Mission-driven lender e</a:t>
            </a:r>
            <a:r>
              <a:rPr kumimoji="0" lang="en-US" sz="2900" i="0" u="none" strike="noStrike" kern="1200" cap="none" spc="0" normalizeH="0" baseline="0" noProof="0" dirty="0">
                <a:ln>
                  <a:noFill/>
                </a:ln>
                <a:solidFill>
                  <a:sysClr val="windowText" lastClr="000000"/>
                </a:solidFill>
                <a:effectLst/>
                <a:uLnTx/>
                <a:uFillTx/>
              </a:rPr>
              <a:t>stablished in 1990</a:t>
            </a:r>
          </a:p>
          <a:p>
            <a:pPr>
              <a:lnSpc>
                <a:spcPct val="120000"/>
              </a:lnSpc>
              <a:buFont typeface="Courier New" panose="02070309020205020404" pitchFamily="49" charset="0"/>
              <a:buChar char="o"/>
            </a:pPr>
            <a:r>
              <a:rPr lang="en-US" sz="2900" dirty="0">
                <a:solidFill>
                  <a:sysClr val="windowText" lastClr="000000"/>
                </a:solidFill>
              </a:rPr>
              <a:t>209 perm </a:t>
            </a:r>
            <a:r>
              <a:rPr lang="en-US" sz="2900" dirty="0" smtClean="0">
                <a:solidFill>
                  <a:sysClr val="windowText" lastClr="000000"/>
                </a:solidFill>
              </a:rPr>
              <a:t>loans </a:t>
            </a:r>
            <a:r>
              <a:rPr lang="en-US" sz="2900" dirty="0">
                <a:solidFill>
                  <a:sysClr val="windowText" lastClr="000000"/>
                </a:solidFill>
              </a:rPr>
              <a:t>totaling </a:t>
            </a:r>
            <a:r>
              <a:rPr lang="en-US" sz="2900" dirty="0" smtClean="0">
                <a:solidFill>
                  <a:sysClr val="windowText" lastClr="000000"/>
                </a:solidFill>
              </a:rPr>
              <a:t>approximately $253 </a:t>
            </a:r>
            <a:r>
              <a:rPr lang="en-US" sz="2900" dirty="0">
                <a:solidFill>
                  <a:sysClr val="windowText" lastClr="000000"/>
                </a:solidFill>
              </a:rPr>
              <a:t>million</a:t>
            </a:r>
          </a:p>
          <a:p>
            <a:pPr marL="342900" marR="0" lvl="0" indent="-342900" algn="l" defTabSz="914400" rtl="0" eaLnBrk="1" fontAlgn="auto" latinLnBrk="0" hangingPunct="1">
              <a:lnSpc>
                <a:spcPct val="120000"/>
              </a:lnSpc>
              <a:spcBef>
                <a:spcPct val="20000"/>
              </a:spcBef>
              <a:spcAft>
                <a:spcPts val="0"/>
              </a:spcAft>
              <a:buClrTx/>
              <a:buSzTx/>
              <a:buFont typeface="Courier New" panose="02070309020205020404" pitchFamily="49" charset="0"/>
              <a:buChar char="o"/>
              <a:tabLst/>
              <a:defRPr/>
            </a:pPr>
            <a:r>
              <a:rPr lang="en-US" sz="2900" dirty="0" smtClean="0">
                <a:solidFill>
                  <a:sysClr val="windowText" lastClr="000000"/>
                </a:solidFill>
              </a:rPr>
              <a:t>A</a:t>
            </a:r>
            <a:r>
              <a:rPr kumimoji="0" lang="en-US" sz="2900" i="0" u="none" strike="noStrike" kern="1200" cap="none" spc="0" normalizeH="0" baseline="0" noProof="0" dirty="0" smtClean="0">
                <a:ln>
                  <a:noFill/>
                </a:ln>
                <a:solidFill>
                  <a:sysClr val="windowText" lastClr="000000"/>
                </a:solidFill>
                <a:effectLst/>
                <a:uLnTx/>
                <a:uFillTx/>
              </a:rPr>
              <a:t>pproximately</a:t>
            </a:r>
            <a:r>
              <a:rPr kumimoji="0" lang="en-US" sz="2900" i="0" u="none" strike="noStrike" kern="1200" cap="none" spc="0" normalizeH="0" noProof="0" dirty="0" smtClean="0">
                <a:ln>
                  <a:noFill/>
                </a:ln>
                <a:solidFill>
                  <a:sysClr val="windowText" lastClr="000000"/>
                </a:solidFill>
                <a:effectLst/>
                <a:uLnTx/>
                <a:uFillTx/>
              </a:rPr>
              <a:t> 75</a:t>
            </a:r>
            <a:r>
              <a:rPr kumimoji="0" lang="en-US" sz="2900" i="0" u="none" strike="noStrike" kern="1200" cap="none" spc="0" normalizeH="0" noProof="0" dirty="0">
                <a:ln>
                  <a:noFill/>
                </a:ln>
                <a:solidFill>
                  <a:sysClr val="windowText" lastClr="000000"/>
                </a:solidFill>
                <a:effectLst/>
                <a:uLnTx/>
                <a:uFillTx/>
              </a:rPr>
              <a:t>% involved </a:t>
            </a:r>
            <a:r>
              <a:rPr kumimoji="0" lang="en-US" sz="2900" i="0" u="none" strike="noStrike" kern="1200" cap="none" spc="0" normalizeH="0" noProof="0" dirty="0" smtClean="0">
                <a:ln>
                  <a:noFill/>
                </a:ln>
                <a:solidFill>
                  <a:sysClr val="windowText" lastClr="000000"/>
                </a:solidFill>
                <a:effectLst/>
                <a:uLnTx/>
                <a:uFillTx/>
              </a:rPr>
              <a:t>OAHTC’s</a:t>
            </a:r>
            <a:endParaRPr kumimoji="0" lang="en-US" sz="2900" i="0" u="none" strike="noStrike" kern="1200" cap="none" spc="0" normalizeH="0" noProof="0" dirty="0">
              <a:ln>
                <a:noFill/>
              </a:ln>
              <a:solidFill>
                <a:sysClr val="windowText" lastClr="000000"/>
              </a:solidFill>
              <a:effectLst/>
              <a:uLnTx/>
              <a:uFillTx/>
            </a:endParaRPr>
          </a:p>
          <a:p>
            <a:pPr lvl="1" indent="-342900">
              <a:lnSpc>
                <a:spcPct val="120000"/>
              </a:lnSpc>
              <a:buFont typeface="Courier New" panose="02070309020205020404" pitchFamily="49" charset="0"/>
              <a:buChar char="o"/>
            </a:pPr>
            <a:r>
              <a:rPr kumimoji="0" lang="en-US" sz="2900" i="0" u="none" strike="noStrike" kern="1200" cap="none" spc="0" normalizeH="0" noProof="0" dirty="0">
                <a:ln>
                  <a:noFill/>
                </a:ln>
                <a:solidFill>
                  <a:sysClr val="windowText" lastClr="000000"/>
                </a:solidFill>
                <a:effectLst/>
                <a:uLnTx/>
                <a:uFillTx/>
              </a:rPr>
              <a:t>157 </a:t>
            </a:r>
            <a:r>
              <a:rPr lang="en-US" sz="2900" dirty="0" smtClean="0">
                <a:solidFill>
                  <a:sysClr val="windowText" lastClr="000000"/>
                </a:solidFill>
              </a:rPr>
              <a:t>loans totaling approximately </a:t>
            </a:r>
            <a:r>
              <a:rPr lang="en-US" sz="2900" dirty="0">
                <a:solidFill>
                  <a:sysClr val="windowText" lastClr="000000"/>
                </a:solidFill>
              </a:rPr>
              <a:t>$188 </a:t>
            </a:r>
            <a:r>
              <a:rPr lang="en-US" sz="2900" dirty="0" smtClean="0">
                <a:solidFill>
                  <a:sysClr val="windowText" lastClr="000000"/>
                </a:solidFill>
              </a:rPr>
              <a:t>million including </a:t>
            </a:r>
            <a:r>
              <a:rPr lang="en-US" sz="2900" dirty="0">
                <a:solidFill>
                  <a:sysClr val="windowText" lastClr="000000"/>
                </a:solidFill>
              </a:rPr>
              <a:t>$154 million in OAHTC</a:t>
            </a:r>
          </a:p>
          <a:p>
            <a:pPr>
              <a:lnSpc>
                <a:spcPct val="130000"/>
              </a:lnSpc>
              <a:buFont typeface="Courier New" panose="02070309020205020404" pitchFamily="49" charset="0"/>
              <a:buChar char="o"/>
            </a:pPr>
            <a:r>
              <a:rPr lang="en-US" sz="2900" dirty="0">
                <a:solidFill>
                  <a:sysClr val="windowText" lastClr="000000"/>
                </a:solidFill>
              </a:rPr>
              <a:t>Represents large portion of </a:t>
            </a:r>
            <a:r>
              <a:rPr lang="en-US" sz="2900" dirty="0" smtClean="0">
                <a:solidFill>
                  <a:sysClr val="windowText" lastClr="000000"/>
                </a:solidFill>
              </a:rPr>
              <a:t>OHCS </a:t>
            </a:r>
            <a:r>
              <a:rPr lang="en-US" sz="2900" dirty="0">
                <a:solidFill>
                  <a:sysClr val="windowText" lastClr="000000"/>
                </a:solidFill>
              </a:rPr>
              <a:t>non-bond OAHTC allocations</a:t>
            </a:r>
          </a:p>
        </p:txBody>
      </p:sp>
    </p:spTree>
    <p:extLst>
      <p:ext uri="{BB962C8B-B14F-4D97-AF65-F5344CB8AC3E}">
        <p14:creationId xmlns:p14="http://schemas.microsoft.com/office/powerpoint/2010/main" val="240241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7" y="6216052"/>
            <a:ext cx="57150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060" y="6216051"/>
            <a:ext cx="34861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400" y="76200"/>
            <a:ext cx="1600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228600" y="1676400"/>
            <a:ext cx="8686800" cy="43835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spcBef>
                <a:spcPct val="20000"/>
              </a:spcBef>
              <a:spcAft>
                <a:spcPts val="0"/>
              </a:spcAft>
              <a:buClrTx/>
              <a:buSzTx/>
              <a:buFont typeface="Courier New" panose="02070309020205020404" pitchFamily="49" charset="0"/>
              <a:buChar char="o"/>
              <a:tabLst/>
              <a:defRPr/>
            </a:pPr>
            <a:r>
              <a:rPr lang="en-US" sz="2900" dirty="0">
                <a:solidFill>
                  <a:sysClr val="windowText" lastClr="000000"/>
                </a:solidFill>
              </a:rPr>
              <a:t>Can provide significant technical assistance</a:t>
            </a:r>
          </a:p>
          <a:p>
            <a:pPr lvl="1" indent="-342900">
              <a:buFont typeface="Courier New" panose="02070309020205020404" pitchFamily="49" charset="0"/>
              <a:buChar char="o"/>
            </a:pPr>
            <a:r>
              <a:rPr lang="en-US" sz="2900" dirty="0">
                <a:solidFill>
                  <a:sysClr val="windowText" lastClr="000000"/>
                </a:solidFill>
              </a:rPr>
              <a:t>Help refine </a:t>
            </a:r>
            <a:r>
              <a:rPr lang="en-US" sz="2900" dirty="0" smtClean="0">
                <a:solidFill>
                  <a:sysClr val="windowText" lastClr="000000"/>
                </a:solidFill>
              </a:rPr>
              <a:t>pro forma </a:t>
            </a:r>
            <a:r>
              <a:rPr lang="en-US" sz="2900" dirty="0">
                <a:solidFill>
                  <a:sysClr val="windowText" lastClr="000000"/>
                </a:solidFill>
              </a:rPr>
              <a:t>for application</a:t>
            </a:r>
          </a:p>
          <a:p>
            <a:pPr lvl="1" indent="-342900">
              <a:buFont typeface="Courier New" panose="02070309020205020404" pitchFamily="49" charset="0"/>
              <a:buChar char="o"/>
            </a:pPr>
            <a:r>
              <a:rPr lang="en-US" sz="2900" dirty="0">
                <a:solidFill>
                  <a:sysClr val="windowText" lastClr="000000"/>
                </a:solidFill>
              </a:rPr>
              <a:t>Review </a:t>
            </a:r>
            <a:r>
              <a:rPr lang="en-US" sz="2900" dirty="0" smtClean="0">
                <a:solidFill>
                  <a:sysClr val="windowText" lastClr="000000"/>
                </a:solidFill>
              </a:rPr>
              <a:t>OAHTC </a:t>
            </a:r>
            <a:r>
              <a:rPr lang="en-US" sz="2900" dirty="0">
                <a:solidFill>
                  <a:sysClr val="windowText" lastClr="000000"/>
                </a:solidFill>
              </a:rPr>
              <a:t>declaration</a:t>
            </a:r>
          </a:p>
          <a:p>
            <a:pPr lvl="1" indent="-342900">
              <a:buFont typeface="Courier New" panose="02070309020205020404" pitchFamily="49" charset="0"/>
              <a:buChar char="o"/>
            </a:pPr>
            <a:r>
              <a:rPr lang="en-US" sz="2900" dirty="0">
                <a:solidFill>
                  <a:sysClr val="windowText" lastClr="000000"/>
                </a:solidFill>
              </a:rPr>
              <a:t>Review &amp; accept OAHTC certification </a:t>
            </a:r>
          </a:p>
          <a:p>
            <a:pPr lvl="1" indent="-342900">
              <a:buFont typeface="Courier New" panose="02070309020205020404" pitchFamily="49" charset="0"/>
              <a:buChar char="o"/>
            </a:pPr>
            <a:r>
              <a:rPr lang="en-US" sz="2900" dirty="0">
                <a:solidFill>
                  <a:sysClr val="windowText" lastClr="000000"/>
                </a:solidFill>
              </a:rPr>
              <a:t>Help troubleshoot compliance issues </a:t>
            </a:r>
          </a:p>
          <a:p>
            <a:pPr>
              <a:buFont typeface="Courier New" panose="02070309020205020404" pitchFamily="49" charset="0"/>
              <a:buChar char="o"/>
            </a:pPr>
            <a:r>
              <a:rPr lang="en-US" sz="2900" dirty="0">
                <a:solidFill>
                  <a:sysClr val="windowText" lastClr="000000"/>
                </a:solidFill>
              </a:rPr>
              <a:t>Requires monthly escrow deposits for OAHTC compliance fee </a:t>
            </a:r>
          </a:p>
          <a:p>
            <a:pPr lvl="1">
              <a:buFont typeface="Courier New" panose="02070309020205020404" pitchFamily="49" charset="0"/>
              <a:buChar char="o"/>
            </a:pPr>
            <a:r>
              <a:rPr lang="en-US" sz="2900" dirty="0">
                <a:solidFill>
                  <a:sysClr val="windowText" lastClr="000000"/>
                </a:solidFill>
              </a:rPr>
              <a:t>Calculates &amp; pays fee to OHCS annually</a:t>
            </a:r>
          </a:p>
        </p:txBody>
      </p:sp>
    </p:spTree>
    <p:extLst>
      <p:ext uri="{BB962C8B-B14F-4D97-AF65-F5344CB8AC3E}">
        <p14:creationId xmlns:p14="http://schemas.microsoft.com/office/powerpoint/2010/main" val="938504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7" y="6216052"/>
            <a:ext cx="57150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060" y="6216051"/>
            <a:ext cx="34861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400" y="76200"/>
            <a:ext cx="1600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228600" y="1905000"/>
            <a:ext cx="8686800" cy="3926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spcBef>
                <a:spcPct val="20000"/>
              </a:spcBef>
              <a:spcAft>
                <a:spcPts val="0"/>
              </a:spcAft>
              <a:buClrTx/>
              <a:buSzTx/>
              <a:buFont typeface="Courier New" panose="02070309020205020404" pitchFamily="49" charset="0"/>
              <a:buChar char="o"/>
              <a:tabLst/>
              <a:defRPr/>
            </a:pPr>
            <a:r>
              <a:rPr lang="en-US" sz="2800" dirty="0">
                <a:solidFill>
                  <a:sysClr val="windowText" lastClr="000000"/>
                </a:solidFill>
                <a:latin typeface="Century Gothic" panose="020B0502020202020204" pitchFamily="34" charset="0"/>
              </a:rPr>
              <a:t>Avoiding pass-through pitfalls:</a:t>
            </a:r>
          </a:p>
          <a:p>
            <a:pPr lvl="1" indent="-342900">
              <a:buFont typeface="Courier New" panose="02070309020205020404" pitchFamily="49" charset="0"/>
              <a:buChar char="o"/>
            </a:pPr>
            <a:r>
              <a:rPr lang="en-US" dirty="0">
                <a:solidFill>
                  <a:sysClr val="windowText" lastClr="000000"/>
                </a:solidFill>
                <a:latin typeface="Century Gothic" panose="020B0502020202020204" pitchFamily="34" charset="0"/>
              </a:rPr>
              <a:t>Use pre-OAHTC rent levels in the Preferences grid in the </a:t>
            </a:r>
            <a:r>
              <a:rPr lang="en-US" dirty="0" smtClean="0">
                <a:solidFill>
                  <a:sysClr val="windowText" lastClr="000000"/>
                </a:solidFill>
                <a:latin typeface="Century Gothic" panose="020B0502020202020204" pitchFamily="34" charset="0"/>
              </a:rPr>
              <a:t>OHCS </a:t>
            </a:r>
            <a:r>
              <a:rPr lang="en-US" dirty="0">
                <a:solidFill>
                  <a:sysClr val="windowText" lastClr="000000"/>
                </a:solidFill>
                <a:latin typeface="Century Gothic" panose="020B0502020202020204" pitchFamily="34" charset="0"/>
              </a:rPr>
              <a:t>LIHTC Questionnaire </a:t>
            </a:r>
          </a:p>
          <a:p>
            <a:pPr lvl="2" indent="-342900">
              <a:buFont typeface="Courier New" panose="02070309020205020404" pitchFamily="49" charset="0"/>
              <a:buChar char="o"/>
            </a:pPr>
            <a:r>
              <a:rPr lang="en-US" dirty="0">
                <a:solidFill>
                  <a:sysClr val="windowText" lastClr="000000"/>
                </a:solidFill>
                <a:latin typeface="Century Gothic" panose="020B0502020202020204" pitchFamily="34" charset="0"/>
              </a:rPr>
              <a:t>Section 4.1C of 2016 NOFA application </a:t>
            </a:r>
          </a:p>
          <a:p>
            <a:pPr lvl="1" indent="-342900">
              <a:buFont typeface="Courier New" panose="02070309020205020404" pitchFamily="49" charset="0"/>
              <a:buChar char="o"/>
            </a:pPr>
            <a:r>
              <a:rPr lang="en-US" dirty="0">
                <a:solidFill>
                  <a:sysClr val="windowText" lastClr="000000"/>
                </a:solidFill>
                <a:latin typeface="Century Gothic" panose="020B0502020202020204" pitchFamily="34" charset="0"/>
              </a:rPr>
              <a:t>Project-based voucher units not eligible</a:t>
            </a:r>
          </a:p>
          <a:p>
            <a:pPr lvl="1" indent="-342900">
              <a:buFont typeface="Courier New" panose="02070309020205020404" pitchFamily="49" charset="0"/>
              <a:buChar char="o"/>
            </a:pPr>
            <a:r>
              <a:rPr lang="en-US" dirty="0">
                <a:solidFill>
                  <a:sysClr val="windowText" lastClr="000000"/>
                </a:solidFill>
                <a:latin typeface="Century Gothic" panose="020B0502020202020204" pitchFamily="34" charset="0"/>
              </a:rPr>
              <a:t>Evenly </a:t>
            </a:r>
            <a:r>
              <a:rPr lang="en-US" dirty="0" smtClean="0">
                <a:solidFill>
                  <a:sysClr val="windowText" lastClr="000000"/>
                </a:solidFill>
                <a:latin typeface="Century Gothic" panose="020B0502020202020204" pitchFamily="34" charset="0"/>
              </a:rPr>
              <a:t>spread rent reduction </a:t>
            </a:r>
            <a:r>
              <a:rPr lang="en-US" dirty="0">
                <a:solidFill>
                  <a:sysClr val="windowText" lastClr="000000"/>
                </a:solidFill>
                <a:latin typeface="Century Gothic" panose="020B0502020202020204" pitchFamily="34" charset="0"/>
              </a:rPr>
              <a:t>over eligible units or prepare partners for possible adjustments during compliance period</a:t>
            </a:r>
          </a:p>
          <a:p>
            <a:pPr lvl="1" indent="-342900">
              <a:buFont typeface="Courier New" panose="02070309020205020404" pitchFamily="49" charset="0"/>
              <a:buChar char="o"/>
            </a:pPr>
            <a:endParaRPr lang="en-US" sz="1700" b="1" dirty="0">
              <a:solidFill>
                <a:sysClr val="windowText" lastClr="000000"/>
              </a:solidFill>
              <a:latin typeface="Century Gothic" panose="020B0502020202020204" pitchFamily="34" charset="0"/>
            </a:endParaRPr>
          </a:p>
          <a:p>
            <a:pPr lvl="1" indent="-342900">
              <a:buFont typeface="Courier New" panose="02070309020205020404" pitchFamily="49" charset="0"/>
              <a:buChar char="o"/>
            </a:pPr>
            <a:endParaRPr lang="en-US" sz="1700" b="1" dirty="0">
              <a:solidFill>
                <a:sysClr val="windowText" lastClr="000000"/>
              </a:solidFill>
              <a:latin typeface="Century Gothic" panose="020B0502020202020204" pitchFamily="34" charset="0"/>
            </a:endParaRPr>
          </a:p>
          <a:p>
            <a:pPr lvl="2" indent="-342900">
              <a:buFont typeface="Courier New" panose="02070309020205020404" pitchFamily="49" charset="0"/>
              <a:buChar char="o"/>
            </a:pPr>
            <a:endParaRPr lang="en-US" sz="1300" b="1"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106288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7" y="6216052"/>
            <a:ext cx="57150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060" y="6216051"/>
            <a:ext cx="34861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400" y="76200"/>
            <a:ext cx="1600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228600" y="1676400"/>
            <a:ext cx="8686800" cy="4078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spcBef>
                <a:spcPct val="20000"/>
              </a:spcBef>
              <a:spcAft>
                <a:spcPts val="0"/>
              </a:spcAft>
              <a:buClrTx/>
              <a:buSzTx/>
              <a:buFont typeface="Courier New" panose="02070309020205020404" pitchFamily="49" charset="0"/>
              <a:buChar char="o"/>
              <a:tabLst/>
              <a:defRPr/>
            </a:pPr>
            <a:r>
              <a:rPr lang="en-US" sz="2800" dirty="0">
                <a:solidFill>
                  <a:sysClr val="windowText" lastClr="000000"/>
                </a:solidFill>
              </a:rPr>
              <a:t>Avoiding pass-through </a:t>
            </a:r>
            <a:r>
              <a:rPr lang="en-US" sz="2800" dirty="0" smtClean="0">
                <a:solidFill>
                  <a:sysClr val="windowText" lastClr="000000"/>
                </a:solidFill>
              </a:rPr>
              <a:t>pitfalls continued:</a:t>
            </a:r>
            <a:endParaRPr lang="en-US" sz="2800" dirty="0">
              <a:solidFill>
                <a:sysClr val="windowText" lastClr="000000"/>
              </a:solidFill>
            </a:endParaRPr>
          </a:p>
          <a:p>
            <a:pPr lvl="1" indent="-342900">
              <a:buFont typeface="Courier New" panose="02070309020205020404" pitchFamily="49" charset="0"/>
              <a:buChar char="o"/>
            </a:pPr>
            <a:r>
              <a:rPr lang="en-US" dirty="0">
                <a:solidFill>
                  <a:sysClr val="windowText" lastClr="000000"/>
                </a:solidFill>
              </a:rPr>
              <a:t>Know your starting point </a:t>
            </a:r>
          </a:p>
          <a:p>
            <a:pPr lvl="2" indent="-342900">
              <a:buFont typeface="Courier New" panose="02070309020205020404" pitchFamily="49" charset="0"/>
              <a:buChar char="o"/>
            </a:pPr>
            <a:r>
              <a:rPr lang="en-US" sz="2800" dirty="0">
                <a:solidFill>
                  <a:sysClr val="windowText" lastClr="000000"/>
                </a:solidFill>
              </a:rPr>
              <a:t>Only rent restrictions from OHCS funds apply (LIHTC, GHAP, </a:t>
            </a:r>
            <a:r>
              <a:rPr lang="en-US" sz="2800" dirty="0" smtClean="0">
                <a:solidFill>
                  <a:sysClr val="windowText" lastClr="000000"/>
                </a:solidFill>
              </a:rPr>
              <a:t>state funded </a:t>
            </a:r>
            <a:r>
              <a:rPr lang="en-US" sz="2800" dirty="0">
                <a:solidFill>
                  <a:sysClr val="windowText" lastClr="000000"/>
                </a:solidFill>
              </a:rPr>
              <a:t>HOME, etc.)</a:t>
            </a:r>
          </a:p>
          <a:p>
            <a:pPr lvl="2" indent="-342900">
              <a:buFont typeface="Courier New" panose="02070309020205020404" pitchFamily="49" charset="0"/>
              <a:buChar char="o"/>
            </a:pPr>
            <a:r>
              <a:rPr lang="en-US" sz="2800" dirty="0">
                <a:solidFill>
                  <a:sysClr val="windowText" lastClr="000000"/>
                </a:solidFill>
              </a:rPr>
              <a:t>Locate your regulatory agreements &amp; make a grid</a:t>
            </a:r>
          </a:p>
          <a:p>
            <a:pPr lvl="1" indent="-342900">
              <a:buFont typeface="Courier New" panose="02070309020205020404" pitchFamily="49" charset="0"/>
              <a:buChar char="o"/>
            </a:pPr>
            <a:r>
              <a:rPr lang="en-US" dirty="0">
                <a:solidFill>
                  <a:sysClr val="windowText" lastClr="000000"/>
                </a:solidFill>
              </a:rPr>
              <a:t>Contact OHCS prior to adding project-based vouchers after funding</a:t>
            </a:r>
          </a:p>
          <a:p>
            <a:pPr marL="400050" lvl="1" indent="0">
              <a:buNone/>
            </a:pPr>
            <a:endParaRPr lang="en-US" sz="1700" b="1" dirty="0">
              <a:solidFill>
                <a:sysClr val="windowText" lastClr="000000"/>
              </a:solidFill>
              <a:latin typeface="Century Gothic" panose="020B0502020202020204" pitchFamily="34" charset="0"/>
            </a:endParaRPr>
          </a:p>
          <a:p>
            <a:pPr lvl="1" indent="-342900">
              <a:buFont typeface="Courier New" panose="02070309020205020404" pitchFamily="49" charset="0"/>
              <a:buChar char="o"/>
            </a:pPr>
            <a:endParaRPr lang="en-US" sz="1700" b="1" dirty="0">
              <a:solidFill>
                <a:sysClr val="windowText" lastClr="000000"/>
              </a:solidFill>
              <a:latin typeface="Century Gothic" panose="020B0502020202020204" pitchFamily="34" charset="0"/>
            </a:endParaRPr>
          </a:p>
          <a:p>
            <a:pPr lvl="2" indent="-342900">
              <a:buFont typeface="Courier New" panose="02070309020205020404" pitchFamily="49" charset="0"/>
              <a:buChar char="o"/>
            </a:pPr>
            <a:endParaRPr lang="en-US" sz="1300" b="1"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179498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OHCS OAHTC Compliance</a:t>
            </a:r>
            <a:endParaRPr lang="en-US" dirty="0"/>
          </a:p>
        </p:txBody>
      </p:sp>
      <p:sp>
        <p:nvSpPr>
          <p:cNvPr id="3" name="Content Placeholder 2"/>
          <p:cNvSpPr>
            <a:spLocks noGrp="1"/>
          </p:cNvSpPr>
          <p:nvPr>
            <p:ph idx="1"/>
          </p:nvPr>
        </p:nvSpPr>
        <p:spPr>
          <a:xfrm>
            <a:off x="457200" y="1295400"/>
            <a:ext cx="7620000" cy="5410200"/>
          </a:xfrm>
        </p:spPr>
        <p:txBody>
          <a:bodyPr>
            <a:normAutofit fontScale="25000" lnSpcReduction="20000"/>
          </a:bodyPr>
          <a:lstStyle/>
          <a:p>
            <a:pPr marL="114300" indent="0">
              <a:buNone/>
            </a:pPr>
            <a:r>
              <a:rPr lang="en-US" sz="8000" dirty="0" smtClean="0"/>
              <a:t>Goal of OHCS Compliance:</a:t>
            </a:r>
          </a:p>
          <a:p>
            <a:pPr marL="114300" indent="0">
              <a:buNone/>
            </a:pPr>
            <a:r>
              <a:rPr lang="en-US" sz="8000" dirty="0" smtClean="0"/>
              <a:t>1) To determine if the tenants are receiving the benefit of the full amount of the rent reduction that was agreed to when the interest savings was received by Owner as indicated in the OAHTC declaration. 2) To educate partners on OAHTC requirements and rent reduction obligations.</a:t>
            </a:r>
          </a:p>
          <a:p>
            <a:pPr marL="114300" indent="0">
              <a:buNone/>
            </a:pPr>
            <a:endParaRPr lang="en-US" sz="6200" dirty="0" smtClean="0"/>
          </a:p>
          <a:p>
            <a:pPr marL="114300" indent="0">
              <a:buNone/>
            </a:pPr>
            <a:r>
              <a:rPr lang="en-US" sz="5600" u="sng" dirty="0" smtClean="0"/>
              <a:t>Example </a:t>
            </a:r>
            <a:r>
              <a:rPr lang="en-US" sz="5600" u="sng" dirty="0"/>
              <a:t>taken from actual LURA:</a:t>
            </a:r>
          </a:p>
          <a:p>
            <a:pPr marL="114300" indent="0">
              <a:buNone/>
            </a:pPr>
            <a:r>
              <a:rPr lang="en-US" sz="5600" dirty="0"/>
              <a:t>SECTION 5 – RENT REDUCTION</a:t>
            </a:r>
          </a:p>
          <a:p>
            <a:pPr marL="114300" indent="0">
              <a:buNone/>
            </a:pPr>
            <a:r>
              <a:rPr lang="en-US" sz="5600" dirty="0"/>
              <a:t>The Owner represents, warrants and covenants that, throughout the term of this Declaration;</a:t>
            </a:r>
          </a:p>
          <a:p>
            <a:pPr marL="114300" indent="0">
              <a:buNone/>
            </a:pPr>
            <a:r>
              <a:rPr lang="en-US" sz="5600" dirty="0"/>
              <a:t>(a) The Owner shall be in compliance with the rent limitations established in the OAHTC</a:t>
            </a:r>
          </a:p>
          <a:p>
            <a:pPr marL="114300" indent="0">
              <a:buNone/>
            </a:pPr>
            <a:r>
              <a:rPr lang="en-US" sz="5600" dirty="0"/>
              <a:t>Administrative Rules (813-110) and, when applicable, the rent limitations established</a:t>
            </a:r>
          </a:p>
          <a:p>
            <a:pPr marL="114300" indent="0">
              <a:buNone/>
            </a:pPr>
            <a:r>
              <a:rPr lang="en-US" sz="5600" dirty="0"/>
              <a:t>pursuant to IRC Section 42 by ensuring that:</a:t>
            </a:r>
          </a:p>
          <a:p>
            <a:pPr marL="114300" indent="0">
              <a:buNone/>
            </a:pPr>
            <a:r>
              <a:rPr lang="en-US" sz="5600" dirty="0"/>
              <a:t>(b) </a:t>
            </a:r>
            <a:r>
              <a:rPr lang="en-US" sz="5600" b="1" i="1" dirty="0"/>
              <a:t>Rents in the project will be reduced annually by a total of at least $37,597.</a:t>
            </a:r>
            <a:r>
              <a:rPr lang="en-US" sz="5600" dirty="0"/>
              <a:t> This Rent</a:t>
            </a:r>
          </a:p>
          <a:p>
            <a:pPr marL="114300" indent="0">
              <a:buNone/>
            </a:pPr>
            <a:r>
              <a:rPr lang="en-US" sz="5600" dirty="0"/>
              <a:t>Reduction is calculated from the Rents Charged at the Market Interest Rate indicated in </a:t>
            </a:r>
            <a:r>
              <a:rPr lang="en-US" sz="5600" dirty="0" smtClean="0"/>
              <a:t>the</a:t>
            </a:r>
            <a:endParaRPr lang="en-US" sz="5600" dirty="0"/>
          </a:p>
          <a:p>
            <a:pPr marL="114300" indent="0">
              <a:buNone/>
            </a:pPr>
            <a:r>
              <a:rPr lang="en-US" sz="5600" dirty="0"/>
              <a:t>OAHTC application dated February 6, 1998. Such rents may be adjusted annually based on</a:t>
            </a:r>
          </a:p>
          <a:p>
            <a:pPr marL="114300" indent="0">
              <a:buNone/>
            </a:pPr>
            <a:r>
              <a:rPr lang="en-US" sz="5600" dirty="0"/>
              <a:t>the percentage increase in the area median gross income where the Project is located as</a:t>
            </a:r>
          </a:p>
          <a:p>
            <a:pPr marL="114300" indent="0">
              <a:buNone/>
            </a:pPr>
            <a:r>
              <a:rPr lang="en-US" sz="5600" dirty="0"/>
              <a:t>announced by the Department of Housing and Urban Development. In no event, shall rents</a:t>
            </a:r>
          </a:p>
          <a:p>
            <a:pPr marL="114300" indent="0">
              <a:buNone/>
            </a:pPr>
            <a:r>
              <a:rPr lang="en-US" sz="5600" dirty="0"/>
              <a:t>be required to decrease as a result of such adjustment below the rates shown in the</a:t>
            </a:r>
          </a:p>
          <a:p>
            <a:pPr marL="114300" indent="0">
              <a:buNone/>
            </a:pPr>
            <a:r>
              <a:rPr lang="en-US" sz="5600" dirty="0"/>
              <a:t>application.</a:t>
            </a:r>
          </a:p>
          <a:p>
            <a:pPr marL="114300" indent="0">
              <a:buNone/>
            </a:pPr>
            <a:r>
              <a:rPr lang="en-US" sz="5600" dirty="0"/>
              <a:t>(c) </a:t>
            </a:r>
            <a:r>
              <a:rPr lang="en-US" sz="5600" b="1" dirty="0"/>
              <a:t>The Rent Pass Through per month per unit to the tenant, in order to accomplish the Rent</a:t>
            </a:r>
          </a:p>
          <a:p>
            <a:pPr marL="114300" indent="0">
              <a:buNone/>
            </a:pPr>
            <a:r>
              <a:rPr lang="en-US" sz="5600" b="1" dirty="0"/>
              <a:t>Reduction mandated in (b) above will be an </a:t>
            </a:r>
            <a:r>
              <a:rPr lang="en-US" sz="5600" b="1" u="sng" dirty="0"/>
              <a:t>average amount of $65.00</a:t>
            </a:r>
            <a:r>
              <a:rPr lang="en-US" sz="5600" b="1" dirty="0"/>
              <a:t>, with the combination</a:t>
            </a:r>
          </a:p>
          <a:p>
            <a:pPr marL="114300" indent="0">
              <a:buNone/>
            </a:pPr>
            <a:r>
              <a:rPr lang="en-US" sz="5600" b="1" dirty="0"/>
              <a:t>of all monthly Rent Pass Through to the tenants in the project on an annual basis totaling not</a:t>
            </a:r>
          </a:p>
          <a:p>
            <a:pPr marL="114300" indent="0">
              <a:buNone/>
            </a:pPr>
            <a:r>
              <a:rPr lang="en-US" sz="5600" b="1" dirty="0"/>
              <a:t>less than $37,597. </a:t>
            </a:r>
            <a:endParaRPr lang="en-US" sz="5600" b="1" dirty="0" smtClean="0"/>
          </a:p>
          <a:p>
            <a:pPr marL="114300" indent="0">
              <a:buNone/>
            </a:pPr>
            <a:endParaRPr lang="en-US" sz="5600" dirty="0" smtClean="0"/>
          </a:p>
          <a:p>
            <a:pPr marL="114300" indent="0">
              <a:buNone/>
            </a:pPr>
            <a:endParaRPr lang="en-US" sz="5600" dirty="0" smtClean="0"/>
          </a:p>
          <a:p>
            <a:pPr marL="114300" indent="0">
              <a:buNone/>
            </a:pPr>
            <a:endParaRPr lang="en-US" sz="5600" dirty="0"/>
          </a:p>
          <a:p>
            <a:pPr marL="114300" indent="0">
              <a:buNone/>
            </a:pPr>
            <a:r>
              <a:rPr lang="en-US" sz="5600" dirty="0" smtClean="0"/>
              <a:t>   </a:t>
            </a:r>
            <a:endParaRPr lang="en-US" sz="5600" dirty="0"/>
          </a:p>
        </p:txBody>
      </p:sp>
    </p:spTree>
    <p:extLst>
      <p:ext uri="{BB962C8B-B14F-4D97-AF65-F5344CB8AC3E}">
        <p14:creationId xmlns:p14="http://schemas.microsoft.com/office/powerpoint/2010/main" val="69285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Requirements</a:t>
            </a:r>
            <a:endParaRPr lang="en-US" dirty="0"/>
          </a:p>
        </p:txBody>
      </p:sp>
      <p:sp>
        <p:nvSpPr>
          <p:cNvPr id="3" name="Content Placeholder 2"/>
          <p:cNvSpPr>
            <a:spLocks noGrp="1"/>
          </p:cNvSpPr>
          <p:nvPr>
            <p:ph idx="1"/>
          </p:nvPr>
        </p:nvSpPr>
        <p:spPr/>
        <p:txBody>
          <a:bodyPr/>
          <a:lstStyle/>
          <a:p>
            <a:pPr marL="114300" indent="0">
              <a:buNone/>
            </a:pPr>
            <a:r>
              <a:rPr lang="en-US" dirty="0" smtClean="0"/>
              <a:t>Certifications of Continuing Program Compliance (CCPC’s) must be submitted once annually by the end of February for the previous calendar year for every OHCS funding source. For example CCPC’s documenting compliance for the period of January 01 to December 31, 2016 were due by February 28, 2017. Each funding source certification is designed to request information or documentation to support compliance requirements. </a:t>
            </a:r>
            <a:endParaRPr lang="en-US" dirty="0"/>
          </a:p>
        </p:txBody>
      </p:sp>
    </p:spTree>
    <p:extLst>
      <p:ext uri="{BB962C8B-B14F-4D97-AF65-F5344CB8AC3E}">
        <p14:creationId xmlns:p14="http://schemas.microsoft.com/office/powerpoint/2010/main" val="2369201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OAHTC CCPC </a:t>
            </a:r>
            <a:endParaRPr lang="en-US"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2422" y="1219200"/>
            <a:ext cx="4003963"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935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Continued</a:t>
            </a:r>
            <a:endParaRPr lang="en-US" dirty="0"/>
          </a:p>
        </p:txBody>
      </p:sp>
      <p:sp>
        <p:nvSpPr>
          <p:cNvPr id="3" name="Content Placeholder 2"/>
          <p:cNvSpPr>
            <a:spLocks noGrp="1"/>
          </p:cNvSpPr>
          <p:nvPr>
            <p:ph idx="1"/>
          </p:nvPr>
        </p:nvSpPr>
        <p:spPr/>
        <p:txBody>
          <a:bodyPr/>
          <a:lstStyle/>
          <a:p>
            <a:pPr marL="114300" indent="0">
              <a:buNone/>
            </a:pPr>
            <a:r>
              <a:rPr lang="en-US" dirty="0" smtClean="0"/>
              <a:t>Demonstration of rent reduction pass through is also required to be submitted:</a:t>
            </a:r>
          </a:p>
          <a:p>
            <a:pPr marL="571500" indent="-457200">
              <a:buAutoNum type="arabicParenR"/>
            </a:pPr>
            <a:r>
              <a:rPr lang="en-US" dirty="0" smtClean="0"/>
              <a:t>During the process of any OHCS scheduled compliance inspection  (ideally once every three years-may be more)</a:t>
            </a:r>
          </a:p>
          <a:p>
            <a:pPr marL="571500" indent="-457200">
              <a:buAutoNum type="arabicParenR"/>
            </a:pPr>
            <a:r>
              <a:rPr lang="en-US" dirty="0" smtClean="0"/>
              <a:t>When the property requests a rent increase</a:t>
            </a:r>
          </a:p>
          <a:p>
            <a:pPr marL="571500" indent="-457200">
              <a:buAutoNum type="arabicParenR"/>
            </a:pPr>
            <a:r>
              <a:rPr lang="en-US" dirty="0" smtClean="0"/>
              <a:t>Any other time as requested by OHCS as needed</a:t>
            </a:r>
            <a:endParaRPr lang="en-US" dirty="0"/>
          </a:p>
          <a:p>
            <a:pPr marL="114300" indent="0">
              <a:buNone/>
            </a:pPr>
            <a:endParaRPr lang="en-US" dirty="0"/>
          </a:p>
        </p:txBody>
      </p:sp>
    </p:spTree>
    <p:extLst>
      <p:ext uri="{BB962C8B-B14F-4D97-AF65-F5344CB8AC3E}">
        <p14:creationId xmlns:p14="http://schemas.microsoft.com/office/powerpoint/2010/main" val="260322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a:t>
            </a:r>
            <a:endParaRPr lang="en-US" dirty="0"/>
          </a:p>
        </p:txBody>
      </p:sp>
      <p:sp>
        <p:nvSpPr>
          <p:cNvPr id="3" name="Content Placeholder 2"/>
          <p:cNvSpPr>
            <a:spLocks noGrp="1"/>
          </p:cNvSpPr>
          <p:nvPr>
            <p:ph idx="1"/>
          </p:nvPr>
        </p:nvSpPr>
        <p:spPr>
          <a:xfrm>
            <a:off x="457200" y="1295400"/>
            <a:ext cx="7620000" cy="5105400"/>
          </a:xfrm>
        </p:spPr>
        <p:txBody>
          <a:bodyPr>
            <a:normAutofit fontScale="92500"/>
          </a:bodyPr>
          <a:lstStyle/>
          <a:p>
            <a:pPr marL="114300" indent="0">
              <a:buNone/>
            </a:pPr>
            <a:r>
              <a:rPr lang="en-US" dirty="0" smtClean="0"/>
              <a:t>Certain properties are exempt from meeting OAHTC rent reduction pass through</a:t>
            </a:r>
          </a:p>
          <a:p>
            <a:pPr marL="571500" indent="-457200">
              <a:buAutoNum type="arabicParenR"/>
            </a:pPr>
            <a:r>
              <a:rPr lang="en-US" dirty="0" smtClean="0"/>
              <a:t>Manufactured Dwelling parks </a:t>
            </a:r>
          </a:p>
          <a:p>
            <a:pPr marL="571500" indent="-457200">
              <a:buAutoNum type="arabicParenR"/>
            </a:pPr>
            <a:r>
              <a:rPr lang="en-US" dirty="0" smtClean="0"/>
              <a:t>Preservation Projects</a:t>
            </a:r>
          </a:p>
          <a:p>
            <a:pPr marL="114300" indent="0">
              <a:buNone/>
            </a:pPr>
            <a:endParaRPr lang="en-US" dirty="0" smtClean="0"/>
          </a:p>
          <a:p>
            <a:pPr marL="114300" indent="0">
              <a:buNone/>
            </a:pPr>
            <a:r>
              <a:rPr lang="en-US" dirty="0" smtClean="0"/>
              <a:t>OAR 813-110-0015</a:t>
            </a:r>
          </a:p>
          <a:p>
            <a:pPr marL="114300" indent="0">
              <a:buNone/>
            </a:pPr>
            <a:r>
              <a:rPr lang="en-US" dirty="0" smtClean="0"/>
              <a:t>(</a:t>
            </a:r>
            <a:r>
              <a:rPr lang="en-US" dirty="0"/>
              <a:t>b) In the case of a preservation project or a manufactured dwelling park awarded after September 27, 2007, pass-through is not required for a certification </a:t>
            </a:r>
            <a:r>
              <a:rPr lang="en-US" b="1" dirty="0"/>
              <a:t>produced on or after September 27, 2007.</a:t>
            </a:r>
            <a:endParaRPr lang="en-US" b="1" dirty="0" smtClean="0"/>
          </a:p>
          <a:p>
            <a:pPr marL="114300" indent="0">
              <a:buNone/>
            </a:pPr>
            <a:r>
              <a:rPr lang="en-US" b="1" dirty="0" smtClean="0"/>
              <a:t>“</a:t>
            </a:r>
            <a:r>
              <a:rPr lang="en-US" b="1" dirty="0"/>
              <a:t>Preservation project” </a:t>
            </a:r>
            <a:r>
              <a:rPr lang="en-US" dirty="0"/>
              <a:t>means housing that was previously developed as affordable housing with a contract for rental assistance from the United States Department of Housing and Urban Development or the United States Department of Agriculture and </a:t>
            </a:r>
            <a:r>
              <a:rPr lang="en-US" b="1" u="sng" dirty="0"/>
              <a:t>that is being acquired by a sponsoring entity.</a:t>
            </a:r>
            <a:r>
              <a:rPr lang="en-US" b="1" dirty="0"/>
              <a:t> The contract for project-based rental assistance must cover at least 25 percent of all units in the project. </a:t>
            </a:r>
          </a:p>
        </p:txBody>
      </p:sp>
    </p:spTree>
    <p:extLst>
      <p:ext uri="{BB962C8B-B14F-4D97-AF65-F5344CB8AC3E}">
        <p14:creationId xmlns:p14="http://schemas.microsoft.com/office/powerpoint/2010/main" val="380360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sz="2800" dirty="0" smtClean="0"/>
              <a:t>Welcome and Panel Introductions</a:t>
            </a:r>
          </a:p>
          <a:p>
            <a:r>
              <a:rPr lang="en-US" sz="2800" dirty="0" smtClean="0"/>
              <a:t>Brief OAHTC Program Overview</a:t>
            </a:r>
          </a:p>
          <a:p>
            <a:r>
              <a:rPr lang="en-US" sz="2800" dirty="0" smtClean="0"/>
              <a:t>HB 2315 and Need for Change</a:t>
            </a:r>
          </a:p>
          <a:p>
            <a:r>
              <a:rPr lang="en-US" sz="2800" dirty="0" smtClean="0"/>
              <a:t>OHCS Information and Tips </a:t>
            </a:r>
          </a:p>
          <a:p>
            <a:r>
              <a:rPr lang="en-US" sz="2800" dirty="0" smtClean="0"/>
              <a:t>NOAH Information and Tips </a:t>
            </a:r>
          </a:p>
          <a:p>
            <a:r>
              <a:rPr lang="en-US" sz="2800" dirty="0" smtClean="0"/>
              <a:t>Compliance Information </a:t>
            </a:r>
          </a:p>
          <a:p>
            <a:r>
              <a:rPr lang="en-US" sz="2800" dirty="0" smtClean="0"/>
              <a:t>Compliance FAQ’s </a:t>
            </a:r>
          </a:p>
          <a:p>
            <a:r>
              <a:rPr lang="en-US" sz="2800" dirty="0" smtClean="0"/>
              <a:t>Audience Questions*</a:t>
            </a:r>
          </a:p>
          <a:p>
            <a:pPr marL="114300" indent="0">
              <a:buNone/>
            </a:pPr>
            <a:endParaRPr lang="en-US" sz="2400" dirty="0" smtClean="0"/>
          </a:p>
          <a:p>
            <a:pPr marL="114300" indent="0">
              <a:buNone/>
            </a:pPr>
            <a:r>
              <a:rPr lang="en-US" sz="2400" dirty="0" smtClean="0"/>
              <a:t>*Please feel free to ask questions during presentation</a:t>
            </a:r>
          </a:p>
          <a:p>
            <a:endParaRPr lang="en-US" dirty="0"/>
          </a:p>
          <a:p>
            <a:pPr marL="114300" indent="0">
              <a:buNone/>
            </a:pPr>
            <a:endParaRPr lang="en-US" dirty="0" smtClean="0"/>
          </a:p>
          <a:p>
            <a:endParaRPr lang="en-US" dirty="0"/>
          </a:p>
        </p:txBody>
      </p:sp>
    </p:spTree>
    <p:extLst>
      <p:ext uri="{BB962C8B-B14F-4D97-AF65-F5344CB8AC3E}">
        <p14:creationId xmlns:p14="http://schemas.microsoft.com/office/powerpoint/2010/main" val="85864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OAHTC</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How to </a:t>
            </a:r>
            <a:r>
              <a:rPr lang="en-US" b="1" dirty="0"/>
              <a:t>calculate: </a:t>
            </a:r>
            <a:r>
              <a:rPr lang="en-US" dirty="0"/>
              <a:t>The estimated annual average per-unit pass through for the </a:t>
            </a:r>
            <a:r>
              <a:rPr lang="en-US" dirty="0" smtClean="0"/>
              <a:t>project </a:t>
            </a:r>
            <a:r>
              <a:rPr lang="en-US" dirty="0"/>
              <a:t>is to be calculated by dividing the annual loan interest savings, divided by twelve months, and then by dividing the number of affordable units occupied or held vacant for occupancy by qualified </a:t>
            </a:r>
            <a:r>
              <a:rPr lang="en-US" dirty="0" smtClean="0"/>
              <a:t>tenants</a:t>
            </a:r>
            <a:r>
              <a:rPr lang="en-US" dirty="0"/>
              <a:t>.</a:t>
            </a:r>
            <a:r>
              <a:rPr lang="en-US" dirty="0" smtClean="0"/>
              <a:t> </a:t>
            </a:r>
          </a:p>
          <a:p>
            <a:pPr marL="114300" indent="0">
              <a:buNone/>
            </a:pPr>
            <a:r>
              <a:rPr lang="en-US" b="1" dirty="0" smtClean="0"/>
              <a:t>Where to </a:t>
            </a:r>
            <a:r>
              <a:rPr lang="en-US" b="1" dirty="0"/>
              <a:t>start: </a:t>
            </a:r>
            <a:r>
              <a:rPr lang="en-US" dirty="0" smtClean="0"/>
              <a:t>The </a:t>
            </a:r>
            <a:r>
              <a:rPr lang="en-US" dirty="0"/>
              <a:t>OAHTC program is intended to lower rents below the level that would be obtained after all other subsidies have been </a:t>
            </a:r>
            <a:r>
              <a:rPr lang="en-US" dirty="0" smtClean="0"/>
              <a:t>applied. When a </a:t>
            </a:r>
            <a:r>
              <a:rPr lang="en-US" dirty="0"/>
              <a:t>project </a:t>
            </a:r>
            <a:r>
              <a:rPr lang="en-US" dirty="0" smtClean="0"/>
              <a:t>uses </a:t>
            </a:r>
            <a:r>
              <a:rPr lang="en-US" dirty="0"/>
              <a:t>one or more other </a:t>
            </a:r>
            <a:r>
              <a:rPr lang="en-US" dirty="0" smtClean="0"/>
              <a:t>department (OHCS) programs the OAHTC reduction should be calculated by deducting the rent reduction from the other programs restricted rent obligation. </a:t>
            </a:r>
          </a:p>
          <a:p>
            <a:pPr marL="114300" indent="0">
              <a:buNone/>
            </a:pPr>
            <a:r>
              <a:rPr lang="en-US" b="1" dirty="0"/>
              <a:t>F</a:t>
            </a:r>
            <a:r>
              <a:rPr lang="en-US" b="1" dirty="0" smtClean="0"/>
              <a:t>unding from non-OHCS </a:t>
            </a:r>
            <a:r>
              <a:rPr lang="en-US" b="1" dirty="0"/>
              <a:t>sources: </a:t>
            </a:r>
            <a:r>
              <a:rPr lang="en-US" dirty="0"/>
              <a:t>Only rent restrictions from OHCS funds apply (LIHTC, GHAP, state funded HOME, etc</a:t>
            </a:r>
            <a:r>
              <a:rPr lang="en-US" dirty="0" smtClean="0"/>
              <a:t>.) when determining a start point for the reduction.</a:t>
            </a:r>
            <a:endParaRPr lang="en-US"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1858615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With Vouchers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Project Based Vouchers: </a:t>
            </a:r>
            <a:r>
              <a:rPr lang="en-US" dirty="0" smtClean="0"/>
              <a:t>Some projects that have PBV funding are exempt from passing on a rent reduction, </a:t>
            </a:r>
            <a:r>
              <a:rPr lang="en-US" b="1" dirty="0" smtClean="0"/>
              <a:t>however many are not.</a:t>
            </a:r>
          </a:p>
          <a:p>
            <a:pPr marL="114300" indent="0">
              <a:buNone/>
            </a:pPr>
            <a:r>
              <a:rPr lang="en-US" dirty="0"/>
              <a:t> 813-110-0015</a:t>
            </a:r>
          </a:p>
          <a:p>
            <a:pPr marL="114300" indent="0">
              <a:buNone/>
            </a:pPr>
            <a:r>
              <a:rPr lang="en-US" dirty="0" smtClean="0"/>
              <a:t>(</a:t>
            </a:r>
            <a:r>
              <a:rPr lang="en-US" dirty="0"/>
              <a:t>4) Rental </a:t>
            </a:r>
            <a:r>
              <a:rPr lang="en-US" b="1" dirty="0"/>
              <a:t>units covered by Section 8 project based assistance are not eligible to be used to demonstrate pass-through savings for the OAHTC program because the rent reductions related to the OAHTC subsidy typically would not be passed on to the tenants in the form of a rent reduction from what the tenants would otherwise pay, </a:t>
            </a:r>
            <a:r>
              <a:rPr lang="en-US" dirty="0"/>
              <a:t>and therefore, would not achieve pass-through savings. Projects that are partially covered with project based assistance may qualify to use OAHTC on the remaining units by, inter alia, demonstrating pass-through interest savings that result in appropriate rent reductions to the OAHTC qualified tenants. To the degree this can be achieved in conjunction with tenant vouchers not targeted for pass through, it is encouraged to be targeted to non-voucher units in the </a:t>
            </a:r>
            <a:r>
              <a:rPr lang="en-US" dirty="0" smtClean="0"/>
              <a:t>Project.</a:t>
            </a:r>
            <a:endParaRPr lang="en-US" dirty="0"/>
          </a:p>
        </p:txBody>
      </p:sp>
    </p:spTree>
    <p:extLst>
      <p:ext uri="{BB962C8B-B14F-4D97-AF65-F5344CB8AC3E}">
        <p14:creationId xmlns:p14="http://schemas.microsoft.com/office/powerpoint/2010/main" val="25141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With Vouchers </a:t>
            </a:r>
            <a:endParaRPr lang="en-US" dirty="0"/>
          </a:p>
        </p:txBody>
      </p:sp>
      <p:sp>
        <p:nvSpPr>
          <p:cNvPr id="3" name="Content Placeholder 2"/>
          <p:cNvSpPr>
            <a:spLocks noGrp="1"/>
          </p:cNvSpPr>
          <p:nvPr>
            <p:ph idx="1"/>
          </p:nvPr>
        </p:nvSpPr>
        <p:spPr/>
        <p:txBody>
          <a:bodyPr/>
          <a:lstStyle/>
          <a:p>
            <a:pPr marL="114300" indent="0">
              <a:buNone/>
            </a:pPr>
            <a:r>
              <a:rPr lang="en-US" b="1" dirty="0" smtClean="0"/>
              <a:t>Important Tip:</a:t>
            </a:r>
          </a:p>
          <a:p>
            <a:pPr marL="114300" indent="0">
              <a:buNone/>
            </a:pPr>
            <a:r>
              <a:rPr lang="en-US" dirty="0" smtClean="0"/>
              <a:t>To find out if the property you Own/Manage is exempt from pass through requirements ask the Owner first and then call the  OHCS Compliance officer for more information.</a:t>
            </a:r>
          </a:p>
          <a:p>
            <a:pPr marL="114300" indent="0">
              <a:buNone/>
            </a:pPr>
            <a:endParaRPr lang="en-US" dirty="0"/>
          </a:p>
          <a:p>
            <a:pPr marL="114300" indent="0">
              <a:buNone/>
            </a:pPr>
            <a:r>
              <a:rPr lang="en-US" b="1" dirty="0" smtClean="0"/>
              <a:t>Before adding Project based assistance </a:t>
            </a:r>
            <a:r>
              <a:rPr lang="en-US" dirty="0" smtClean="0"/>
              <a:t>to an existing property with OAHTC it is VERY IMPORTANT that you notify OHCS. OHCS staff can walk you through the property’s specific funding requirements and help you identify any barriers. For example how to meet rent reduction requirements and/or keep the HOME mix in compliance.      </a:t>
            </a:r>
            <a:endParaRPr lang="en-US" dirty="0"/>
          </a:p>
        </p:txBody>
      </p:sp>
    </p:spTree>
    <p:extLst>
      <p:ext uri="{BB962C8B-B14F-4D97-AF65-F5344CB8AC3E}">
        <p14:creationId xmlns:p14="http://schemas.microsoft.com/office/powerpoint/2010/main" val="2330453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Calculating Vouchers Continued </a:t>
            </a:r>
            <a:endParaRPr lang="en-US" sz="4400" dirty="0"/>
          </a:p>
        </p:txBody>
      </p:sp>
      <p:sp>
        <p:nvSpPr>
          <p:cNvPr id="3" name="Content Placeholder 2"/>
          <p:cNvSpPr>
            <a:spLocks noGrp="1"/>
          </p:cNvSpPr>
          <p:nvPr>
            <p:ph idx="1"/>
          </p:nvPr>
        </p:nvSpPr>
        <p:spPr/>
        <p:txBody>
          <a:bodyPr/>
          <a:lstStyle/>
          <a:p>
            <a:pPr marL="114300" indent="0">
              <a:buNone/>
            </a:pPr>
            <a:r>
              <a:rPr lang="en-US" b="1" dirty="0" smtClean="0"/>
              <a:t>Housing Choice or Tenant Based </a:t>
            </a:r>
            <a:r>
              <a:rPr lang="en-US" b="1" dirty="0"/>
              <a:t>Vouchers:</a:t>
            </a:r>
            <a:r>
              <a:rPr lang="en-US" dirty="0"/>
              <a:t> Pass through is limited for units occupied by a tenant with a tenant based Section 8 or Housing Choice Voucher, under 813-110-0013(2)(C). </a:t>
            </a:r>
            <a:endParaRPr lang="en-US" dirty="0" smtClean="0"/>
          </a:p>
          <a:p>
            <a:pPr marL="114300" indent="0">
              <a:buNone/>
            </a:pPr>
            <a:endParaRPr lang="en-US" dirty="0" smtClean="0"/>
          </a:p>
          <a:p>
            <a:pPr marL="114300" indent="0">
              <a:buNone/>
            </a:pPr>
            <a:r>
              <a:rPr lang="en-US" b="1" dirty="0" smtClean="0"/>
              <a:t>“Project </a:t>
            </a:r>
            <a:r>
              <a:rPr lang="en-US" b="1" dirty="0"/>
              <a:t>owners may only assign up to the maximum of the estimated annual average per-unit pass through to units whose qualified tenants are using a tenant based Section 8, or Housing Choice </a:t>
            </a:r>
            <a:r>
              <a:rPr lang="en-US" b="1" dirty="0" smtClean="0"/>
              <a:t>Voucher”. </a:t>
            </a:r>
            <a:endParaRPr lang="en-US" b="1" dirty="0"/>
          </a:p>
        </p:txBody>
      </p:sp>
    </p:spTree>
    <p:extLst>
      <p:ext uri="{BB962C8B-B14F-4D97-AF65-F5344CB8AC3E}">
        <p14:creationId xmlns:p14="http://schemas.microsoft.com/office/powerpoint/2010/main" val="797244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HCV Calculation Example</a:t>
            </a:r>
            <a:endParaRPr lang="en-US" dirty="0"/>
          </a:p>
        </p:txBody>
      </p:sp>
      <p:sp>
        <p:nvSpPr>
          <p:cNvPr id="3" name="Content Placeholder 2"/>
          <p:cNvSpPr>
            <a:spLocks noGrp="1"/>
          </p:cNvSpPr>
          <p:nvPr>
            <p:ph idx="1"/>
          </p:nvPr>
        </p:nvSpPr>
        <p:spPr>
          <a:xfrm>
            <a:off x="457200" y="1600200"/>
            <a:ext cx="7620000" cy="4419600"/>
          </a:xfrm>
        </p:spPr>
        <p:txBody>
          <a:bodyPr/>
          <a:lstStyle/>
          <a:p>
            <a:pPr marL="114300" indent="0">
              <a:buNone/>
            </a:pPr>
            <a:r>
              <a:rPr lang="en-US" dirty="0" smtClean="0"/>
              <a:t>Maria Smith is a long term tenant of The Spring Apts. The property was developed with LIHTC/OAHTC funding. The Maximum LIHTC rent for the unit that she resides in is $1,000.00 per month. The Owner pays all utilities. The Owner does not charge non-optional fees. </a:t>
            </a:r>
          </a:p>
          <a:p>
            <a:pPr marL="114300" indent="0">
              <a:buNone/>
            </a:pPr>
            <a:r>
              <a:rPr lang="en-US" dirty="0" smtClean="0"/>
              <a:t>Maria recently received a HCV from the local public housing authority. The PHA calculated Maria’s tenant portion of rent based on her adjusted income to be $300.00 per month. </a:t>
            </a:r>
          </a:p>
          <a:p>
            <a:pPr marL="114300" indent="0">
              <a:buNone/>
            </a:pPr>
            <a:r>
              <a:rPr lang="en-US" dirty="0" smtClean="0"/>
              <a:t>Per the OAHTC declaration for this property the Owner agreed to an OAHTC rent reduction of $12,000.00 per year averaging to $100.00 per unit per month. </a:t>
            </a:r>
          </a:p>
        </p:txBody>
      </p:sp>
    </p:spTree>
    <p:extLst>
      <p:ext uri="{BB962C8B-B14F-4D97-AF65-F5344CB8AC3E}">
        <p14:creationId xmlns:p14="http://schemas.microsoft.com/office/powerpoint/2010/main" val="2898685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 </a:t>
            </a:r>
            <a:r>
              <a:rPr lang="en-US" dirty="0" smtClean="0"/>
              <a:t>Calculation Continued</a:t>
            </a:r>
            <a:endParaRPr lang="en-US" dirty="0"/>
          </a:p>
        </p:txBody>
      </p:sp>
      <p:sp>
        <p:nvSpPr>
          <p:cNvPr id="3" name="Content Placeholder 2"/>
          <p:cNvSpPr>
            <a:spLocks noGrp="1"/>
          </p:cNvSpPr>
          <p:nvPr>
            <p:ph idx="1"/>
          </p:nvPr>
        </p:nvSpPr>
        <p:spPr/>
        <p:txBody>
          <a:bodyPr/>
          <a:lstStyle/>
          <a:p>
            <a:pPr marL="114300" indent="0">
              <a:buNone/>
            </a:pPr>
            <a:r>
              <a:rPr lang="en-US" dirty="0" smtClean="0"/>
              <a:t>How would you calculate the annual pass through for Maria’s unit?</a:t>
            </a:r>
          </a:p>
          <a:p>
            <a:pPr marL="114300" indent="0">
              <a:buNone/>
            </a:pPr>
            <a:endParaRPr lang="en-US" dirty="0" smtClean="0"/>
          </a:p>
          <a:p>
            <a:pPr marL="114300" indent="0">
              <a:buNone/>
            </a:pPr>
            <a:r>
              <a:rPr lang="en-US" u="sng" dirty="0" smtClean="0"/>
              <a:t>Choose One:</a:t>
            </a:r>
            <a:endParaRPr lang="en-US" u="sng" dirty="0"/>
          </a:p>
          <a:p>
            <a:pPr marL="571500" indent="-457200">
              <a:buAutoNum type="arabicParenR"/>
            </a:pPr>
            <a:r>
              <a:rPr lang="en-US" dirty="0" smtClean="0"/>
              <a:t>I cannot calculate pass through for this unit at all because it is not allowed. She has a voucher. The total is $0.</a:t>
            </a:r>
          </a:p>
          <a:p>
            <a:pPr marL="571500" indent="-457200">
              <a:buAutoNum type="arabicParenR"/>
            </a:pPr>
            <a:r>
              <a:rPr lang="en-US" dirty="0" smtClean="0"/>
              <a:t>Deduct the total tenant payment of $300 from the max rent of $1,000 and times by 12 (700 X 12 = annual reduction of $8,400.00 for Maria’s unit)</a:t>
            </a:r>
          </a:p>
          <a:p>
            <a:pPr marL="571500" indent="-457200">
              <a:buAutoNum type="arabicParenR"/>
            </a:pPr>
            <a:r>
              <a:rPr lang="en-US" dirty="0" smtClean="0"/>
              <a:t>Calculate the average unit reduction per the OAHTC declaration ($100 X 12 = $1,200.00) </a:t>
            </a:r>
            <a:endParaRPr lang="en-US" dirty="0" smtClean="0"/>
          </a:p>
          <a:p>
            <a:pPr marL="114300" indent="0">
              <a:buNone/>
            </a:pPr>
            <a:endParaRPr lang="en-US" sz="1200" dirty="0" smtClean="0"/>
          </a:p>
          <a:p>
            <a:pPr marL="114300" indent="0">
              <a:buNone/>
            </a:pPr>
            <a:endParaRPr lang="en-US" sz="1200" dirty="0"/>
          </a:p>
          <a:p>
            <a:pPr marL="114300" indent="0">
              <a:buNone/>
            </a:pPr>
            <a:r>
              <a:rPr lang="en-US" sz="1200" dirty="0" smtClean="0"/>
              <a:t>Correct Answer: #3</a:t>
            </a:r>
            <a:endParaRPr lang="en-US" sz="1200" dirty="0"/>
          </a:p>
        </p:txBody>
      </p:sp>
    </p:spTree>
    <p:extLst>
      <p:ext uri="{BB962C8B-B14F-4D97-AF65-F5344CB8AC3E}">
        <p14:creationId xmlns:p14="http://schemas.microsoft.com/office/powerpoint/2010/main" val="2320171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OAHTC Calculation Worksheets</a:t>
            </a:r>
            <a:endParaRPr lang="en-US" dirty="0"/>
          </a:p>
        </p:txBody>
      </p:sp>
      <p:sp>
        <p:nvSpPr>
          <p:cNvPr id="4" name="Content Placeholder 3"/>
          <p:cNvSpPr>
            <a:spLocks noGrp="1"/>
          </p:cNvSpPr>
          <p:nvPr>
            <p:ph idx="1"/>
          </p:nvPr>
        </p:nvSpPr>
        <p:spPr/>
        <p:txBody>
          <a:bodyPr/>
          <a:lstStyle/>
          <a:p>
            <a:pPr marL="114300" indent="0">
              <a:buNone/>
            </a:pPr>
            <a:r>
              <a:rPr lang="en-US" dirty="0" smtClean="0"/>
              <a:t>Previous version: </a:t>
            </a:r>
          </a:p>
          <a:p>
            <a:pPr marL="114300" indent="0">
              <a:buNone/>
            </a:pPr>
            <a:r>
              <a:rPr lang="en-US" dirty="0" smtClean="0"/>
              <a:t>Lumped Unit types together and was not unit specific. Did not take into account voucher situations.</a:t>
            </a:r>
            <a:endParaRPr lang="en-US" dirty="0"/>
          </a:p>
          <a:p>
            <a:pPr marL="114300" indent="0">
              <a:buNone/>
            </a:pPr>
            <a:endParaRPr lang="en-US" dirty="0" smtClean="0">
              <a:solidFill>
                <a:srgbClr val="FF0000"/>
              </a:solidFill>
            </a:endParaRPr>
          </a:p>
          <a:p>
            <a:pPr marL="114300" indent="0">
              <a:buNone/>
            </a:pPr>
            <a:r>
              <a:rPr lang="en-US" dirty="0" smtClean="0"/>
              <a:t>New Improved Version Excel Spreadsheet (provided as handout): </a:t>
            </a:r>
          </a:p>
          <a:p>
            <a:pPr marL="114300" indent="0">
              <a:buNone/>
            </a:pPr>
            <a:r>
              <a:rPr lang="en-US" dirty="0" smtClean="0"/>
              <a:t>Can be found on the OHCS webpage: </a:t>
            </a:r>
            <a:r>
              <a:rPr lang="en-US" dirty="0" smtClean="0">
                <a:hlinkClick r:id="rId3"/>
              </a:rPr>
              <a:t>http</a:t>
            </a:r>
            <a:r>
              <a:rPr lang="en-US" dirty="0">
                <a:hlinkClick r:id="rId3"/>
              </a:rPr>
              <a:t>://</a:t>
            </a:r>
            <a:r>
              <a:rPr lang="en-US" dirty="0" smtClean="0">
                <a:hlinkClick r:id="rId3"/>
              </a:rPr>
              <a:t>www.oregon.gov/ohcs/Pages/asset-management-resources.aspx</a:t>
            </a:r>
            <a:endParaRPr lang="en-US" dirty="0" smtClean="0"/>
          </a:p>
          <a:p>
            <a:pPr marL="114300" indent="0">
              <a:buNone/>
            </a:pPr>
            <a:r>
              <a:rPr lang="en-US" dirty="0" smtClean="0"/>
              <a:t>Includes unit specific information and area to include HCV</a:t>
            </a:r>
            <a:endParaRPr lang="en-US" dirty="0"/>
          </a:p>
        </p:txBody>
      </p:sp>
    </p:spTree>
    <p:extLst>
      <p:ext uri="{BB962C8B-B14F-4D97-AF65-F5344CB8AC3E}">
        <p14:creationId xmlns:p14="http://schemas.microsoft.com/office/powerpoint/2010/main" val="971252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Consequences of Non-Compliance</a:t>
            </a:r>
            <a:endParaRPr lang="en-US" sz="4000" dirty="0"/>
          </a:p>
        </p:txBody>
      </p:sp>
      <p:sp>
        <p:nvSpPr>
          <p:cNvPr id="3" name="Content Placeholder 2"/>
          <p:cNvSpPr>
            <a:spLocks noGrp="1"/>
          </p:cNvSpPr>
          <p:nvPr>
            <p:ph idx="1"/>
          </p:nvPr>
        </p:nvSpPr>
        <p:spPr>
          <a:xfrm>
            <a:off x="457200" y="1447800"/>
            <a:ext cx="7620000" cy="4953000"/>
          </a:xfrm>
        </p:spPr>
        <p:txBody>
          <a:bodyPr>
            <a:normAutofit fontScale="92500"/>
          </a:bodyPr>
          <a:lstStyle/>
          <a:p>
            <a:pPr marL="114300" indent="0">
              <a:buNone/>
            </a:pPr>
            <a:r>
              <a:rPr lang="en-US" dirty="0" smtClean="0"/>
              <a:t>Most non-compliance situations that come to the attention of OHCS appear to be </a:t>
            </a:r>
            <a:r>
              <a:rPr lang="en-US" b="1" dirty="0" smtClean="0"/>
              <a:t>1) A misunderstanding of OAHTC requirements and/or 2) A lack of communication between Owner/Agent.</a:t>
            </a:r>
          </a:p>
          <a:p>
            <a:pPr marL="114300" indent="0">
              <a:buNone/>
            </a:pPr>
            <a:endParaRPr lang="en-US" dirty="0"/>
          </a:p>
          <a:p>
            <a:pPr marL="114300" indent="0">
              <a:buNone/>
            </a:pPr>
            <a:r>
              <a:rPr lang="en-US" dirty="0" smtClean="0"/>
              <a:t>When non-compliance is discovered the main goal of OHCS Compliance is to </a:t>
            </a:r>
            <a:r>
              <a:rPr lang="en-US" b="1" dirty="0" smtClean="0"/>
              <a:t>1) Help Owner/Agent get back into compliance and 2) Educate Owner/Agent about program requirements.</a:t>
            </a:r>
          </a:p>
          <a:p>
            <a:pPr marL="114300" indent="0">
              <a:buNone/>
            </a:pPr>
            <a:endParaRPr lang="en-US" dirty="0"/>
          </a:p>
          <a:p>
            <a:pPr marL="114300" indent="0">
              <a:buNone/>
            </a:pPr>
            <a:r>
              <a:rPr lang="en-US" b="1" dirty="0" smtClean="0"/>
              <a:t>Most OAHTC non-compliance situations can be satisfied by:</a:t>
            </a:r>
          </a:p>
          <a:p>
            <a:pPr marL="571500" indent="-457200">
              <a:buAutoNum type="arabicParenR"/>
            </a:pPr>
            <a:r>
              <a:rPr lang="en-US" dirty="0" smtClean="0"/>
              <a:t>Correcting calculations to properly represent the true annual rent reduction of the property</a:t>
            </a:r>
          </a:p>
          <a:p>
            <a:pPr marL="571500" indent="-457200">
              <a:buAutoNum type="arabicParenR"/>
            </a:pPr>
            <a:r>
              <a:rPr lang="en-US" dirty="0" smtClean="0"/>
              <a:t>Adjust rents as needed</a:t>
            </a:r>
          </a:p>
          <a:p>
            <a:pPr marL="571500" indent="-457200">
              <a:buAutoNum type="arabicParenR"/>
            </a:pPr>
            <a:r>
              <a:rPr lang="en-US" dirty="0" smtClean="0"/>
              <a:t>Fix the unit reduction mix as needed    </a:t>
            </a:r>
            <a:endParaRPr lang="en-US" dirty="0"/>
          </a:p>
        </p:txBody>
      </p:sp>
    </p:spTree>
    <p:extLst>
      <p:ext uri="{BB962C8B-B14F-4D97-AF65-F5344CB8AC3E}">
        <p14:creationId xmlns:p14="http://schemas.microsoft.com/office/powerpoint/2010/main" val="3633309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idx="1"/>
          </p:nvPr>
        </p:nvSpPr>
        <p:spPr>
          <a:xfrm>
            <a:off x="457200" y="1219200"/>
            <a:ext cx="7620000" cy="5334000"/>
          </a:xfrm>
        </p:spPr>
        <p:txBody>
          <a:bodyPr>
            <a:noAutofit/>
          </a:bodyPr>
          <a:lstStyle/>
          <a:p>
            <a:pPr marL="114300" indent="0">
              <a:buNone/>
            </a:pPr>
            <a:r>
              <a:rPr lang="en-US" sz="1600" b="1" dirty="0" smtClean="0"/>
              <a:t>Most Owners/Agents are very willing to address non-compliance situations right away. However, willful refusal to comply with the OAHTC requirements may result in:</a:t>
            </a:r>
          </a:p>
          <a:p>
            <a:pPr marL="571500" indent="-457200">
              <a:buAutoNum type="arabicParenR"/>
            </a:pPr>
            <a:r>
              <a:rPr lang="en-US" sz="1600" dirty="0" smtClean="0"/>
              <a:t>Interest rate increase for property</a:t>
            </a:r>
          </a:p>
          <a:p>
            <a:pPr marL="571500" indent="-457200">
              <a:buAutoNum type="arabicParenR"/>
            </a:pPr>
            <a:r>
              <a:rPr lang="en-US" sz="1600" dirty="0" smtClean="0"/>
              <a:t>Lender action as written in lender agreements between lender and Owner</a:t>
            </a:r>
          </a:p>
          <a:p>
            <a:pPr marL="114300" indent="0">
              <a:buNone/>
            </a:pPr>
            <a:endParaRPr lang="en-US" sz="1600" b="1" dirty="0" smtClean="0"/>
          </a:p>
          <a:p>
            <a:pPr marL="114300" indent="0">
              <a:buNone/>
            </a:pPr>
            <a:r>
              <a:rPr lang="en-US" sz="1600" b="1" dirty="0" smtClean="0"/>
              <a:t>General OHCS Consequences of Non-Compliance Examples Include (but are not limited to):</a:t>
            </a:r>
          </a:p>
          <a:p>
            <a:r>
              <a:rPr lang="en-US" sz="1600" dirty="0" smtClean="0"/>
              <a:t>The </a:t>
            </a:r>
            <a:r>
              <a:rPr lang="en-US" sz="1600" dirty="0"/>
              <a:t>status of Owners, managing agents, and or general partners may be designated as “not in good standing” </a:t>
            </a:r>
            <a:r>
              <a:rPr lang="en-US" sz="1600" dirty="0" smtClean="0"/>
              <a:t>with the agency</a:t>
            </a:r>
            <a:endParaRPr lang="en-US" sz="1600" dirty="0"/>
          </a:p>
          <a:p>
            <a:r>
              <a:rPr lang="en-US" sz="1600" dirty="0" smtClean="0"/>
              <a:t> </a:t>
            </a:r>
            <a:r>
              <a:rPr lang="en-US" sz="1600" dirty="0"/>
              <a:t>Future approvals for management companies may be denied portfolio </a:t>
            </a:r>
            <a:r>
              <a:rPr lang="en-US" sz="1600" dirty="0" smtClean="0"/>
              <a:t>wide</a:t>
            </a:r>
            <a:endParaRPr lang="en-US" sz="1600" dirty="0"/>
          </a:p>
          <a:p>
            <a:r>
              <a:rPr lang="en-US" sz="1600" dirty="0" smtClean="0"/>
              <a:t>Required training of staff and/or Change </a:t>
            </a:r>
            <a:r>
              <a:rPr lang="en-US" sz="1600" dirty="0"/>
              <a:t>in management or site staff may be </a:t>
            </a:r>
            <a:r>
              <a:rPr lang="en-US" sz="1600" dirty="0" smtClean="0"/>
              <a:t>required</a:t>
            </a:r>
            <a:endParaRPr lang="en-US" sz="1600" dirty="0"/>
          </a:p>
          <a:p>
            <a:r>
              <a:rPr lang="en-US" sz="1600" dirty="0" smtClean="0"/>
              <a:t> </a:t>
            </a:r>
            <a:r>
              <a:rPr lang="en-US" sz="1600" dirty="0"/>
              <a:t>A professional consultant may be required to be </a:t>
            </a:r>
            <a:r>
              <a:rPr lang="en-US" sz="1600" dirty="0" smtClean="0"/>
              <a:t>hired*</a:t>
            </a:r>
            <a:endParaRPr lang="en-US" sz="1600" dirty="0"/>
          </a:p>
          <a:p>
            <a:r>
              <a:rPr lang="en-US" sz="1600" dirty="0" smtClean="0"/>
              <a:t> </a:t>
            </a:r>
            <a:r>
              <a:rPr lang="en-US" sz="1600" dirty="0"/>
              <a:t>Required third party audits for </a:t>
            </a:r>
            <a:r>
              <a:rPr lang="en-US" sz="1600" dirty="0" smtClean="0"/>
              <a:t>compliance*</a:t>
            </a:r>
            <a:endParaRPr lang="en-US" sz="1600" dirty="0"/>
          </a:p>
          <a:p>
            <a:r>
              <a:rPr lang="en-US" sz="1600" dirty="0" smtClean="0"/>
              <a:t> </a:t>
            </a:r>
            <a:r>
              <a:rPr lang="en-US" sz="1600" dirty="0"/>
              <a:t>100% file and/or physical inspections by OHCS or third party* as required by </a:t>
            </a:r>
            <a:r>
              <a:rPr lang="en-US" sz="1600" dirty="0" smtClean="0"/>
              <a:t>OHCS</a:t>
            </a:r>
            <a:endParaRPr lang="en-US" sz="1600" dirty="0"/>
          </a:p>
          <a:p>
            <a:r>
              <a:rPr lang="en-US" sz="1600" dirty="0" smtClean="0"/>
              <a:t>Additional OHCS monitoring and/or </a:t>
            </a:r>
            <a:r>
              <a:rPr lang="en-US" sz="1600" dirty="0"/>
              <a:t>charging of non-compliance </a:t>
            </a:r>
            <a:r>
              <a:rPr lang="en-US" sz="1600" dirty="0" smtClean="0"/>
              <a:t>fees</a:t>
            </a:r>
          </a:p>
          <a:p>
            <a:r>
              <a:rPr lang="en-US" sz="1600" dirty="0" smtClean="0"/>
              <a:t>Required </a:t>
            </a:r>
            <a:r>
              <a:rPr lang="en-US" sz="1600" dirty="0"/>
              <a:t>training of </a:t>
            </a:r>
            <a:r>
              <a:rPr lang="en-US" sz="1600" dirty="0" smtClean="0"/>
              <a:t>staff*</a:t>
            </a:r>
          </a:p>
          <a:p>
            <a:r>
              <a:rPr lang="en-US" sz="1600" dirty="0" smtClean="0"/>
              <a:t> </a:t>
            </a:r>
            <a:r>
              <a:rPr lang="en-US" sz="1600" dirty="0"/>
              <a:t>Future applications for housing credits or other funding may be subject to automatic </a:t>
            </a:r>
            <a:r>
              <a:rPr lang="en-US" sz="1600" dirty="0" smtClean="0"/>
              <a:t>denial</a:t>
            </a:r>
            <a:endParaRPr lang="en-US" sz="1600" dirty="0"/>
          </a:p>
          <a:p>
            <a:pPr marL="114300" indent="0">
              <a:buNone/>
            </a:pPr>
            <a:r>
              <a:rPr lang="en-US" sz="1400" dirty="0"/>
              <a:t>*At Owners expense</a:t>
            </a:r>
          </a:p>
          <a:p>
            <a:pPr marL="114300" indent="0">
              <a:buNone/>
            </a:pPr>
            <a:endParaRPr lang="en-US" sz="1800" dirty="0"/>
          </a:p>
        </p:txBody>
      </p:sp>
    </p:spTree>
    <p:extLst>
      <p:ext uri="{BB962C8B-B14F-4D97-AF65-F5344CB8AC3E}">
        <p14:creationId xmlns:p14="http://schemas.microsoft.com/office/powerpoint/2010/main" val="422106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Does the rent reduction apply evenly </a:t>
            </a:r>
            <a:r>
              <a:rPr lang="en-US" b="1" dirty="0"/>
              <a:t>to all units? </a:t>
            </a:r>
            <a:r>
              <a:rPr lang="en-US" dirty="0"/>
              <a:t>The OAHTC subsidy must be applied to </a:t>
            </a:r>
            <a:r>
              <a:rPr lang="en-US" dirty="0" smtClean="0"/>
              <a:t>OAHTC </a:t>
            </a:r>
            <a:r>
              <a:rPr lang="en-US" dirty="0"/>
              <a:t>qualified tenants or homeowners in its entirety although </a:t>
            </a:r>
            <a:r>
              <a:rPr lang="en-US" b="1" u="sng" dirty="0"/>
              <a:t>the pass-through need not be distributed evenly among the units.</a:t>
            </a:r>
          </a:p>
          <a:p>
            <a:pPr marL="114300" indent="0">
              <a:buNone/>
            </a:pPr>
            <a:r>
              <a:rPr lang="en-US" b="1" dirty="0" smtClean="0"/>
              <a:t>Can I calculate a rent reduction for management units that are occupied by staff members?</a:t>
            </a:r>
            <a:r>
              <a:rPr lang="en-US" dirty="0" smtClean="0"/>
              <a:t> Only if the staff members are qualified low income tenants certified correctly for the program paying a reduced rent. The unit  must be an eligible unit per the declaration.</a:t>
            </a:r>
          </a:p>
          <a:p>
            <a:pPr marL="114300" indent="0">
              <a:buNone/>
            </a:pPr>
            <a:r>
              <a:rPr lang="en-US" b="1" dirty="0" smtClean="0"/>
              <a:t>The property I manage is 100% @60% but there are additional set-asides of 30%. Does that mean I have to reduce the 30% </a:t>
            </a:r>
            <a:r>
              <a:rPr lang="en-US" b="1" dirty="0"/>
              <a:t>rents? </a:t>
            </a:r>
            <a:r>
              <a:rPr lang="en-US" dirty="0"/>
              <a:t>In some cases, the owner </a:t>
            </a:r>
            <a:r>
              <a:rPr lang="en-US" dirty="0" smtClean="0"/>
              <a:t>may have </a:t>
            </a:r>
            <a:r>
              <a:rPr lang="en-US" dirty="0"/>
              <a:t>agreed to further </a:t>
            </a:r>
            <a:r>
              <a:rPr lang="en-US" dirty="0" smtClean="0"/>
              <a:t>reduce </a:t>
            </a:r>
            <a:r>
              <a:rPr lang="en-US" dirty="0"/>
              <a:t>allowable rents to be utilized for </a:t>
            </a:r>
            <a:r>
              <a:rPr lang="en-US" dirty="0" smtClean="0"/>
              <a:t>other programs or to meet pass through requirements (</a:t>
            </a:r>
            <a:r>
              <a:rPr lang="en-US" dirty="0"/>
              <a:t>for example, 30% rents instead of 60% </a:t>
            </a:r>
            <a:r>
              <a:rPr lang="en-US" dirty="0" smtClean="0"/>
              <a:t>rents</a:t>
            </a:r>
            <a:r>
              <a:rPr lang="en-US" dirty="0"/>
              <a:t>). If </a:t>
            </a:r>
            <a:r>
              <a:rPr lang="en-US" dirty="0" smtClean="0"/>
              <a:t>this was done, </a:t>
            </a:r>
            <a:r>
              <a:rPr lang="en-US" dirty="0"/>
              <a:t>rents may already be lowered enough to accomplish the reduced rent requirements for OAHTC. </a:t>
            </a:r>
            <a:endParaRPr lang="en-US" dirty="0" smtClean="0"/>
          </a:p>
          <a:p>
            <a:pPr marL="114300" indent="0">
              <a:buNone/>
            </a:pPr>
            <a:endParaRPr lang="en-US" dirty="0"/>
          </a:p>
        </p:txBody>
      </p:sp>
    </p:spTree>
    <p:extLst>
      <p:ext uri="{BB962C8B-B14F-4D97-AF65-F5344CB8AC3E}">
        <p14:creationId xmlns:p14="http://schemas.microsoft.com/office/powerpoint/2010/main" val="105043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Overview</a:t>
            </a:r>
          </a:p>
        </p:txBody>
      </p:sp>
      <p:sp>
        <p:nvSpPr>
          <p:cNvPr id="3" name="Content Placeholder 2"/>
          <p:cNvSpPr>
            <a:spLocks noGrp="1"/>
          </p:cNvSpPr>
          <p:nvPr>
            <p:ph idx="1"/>
          </p:nvPr>
        </p:nvSpPr>
        <p:spPr/>
        <p:txBody>
          <a:bodyPr/>
          <a:lstStyle/>
          <a:p>
            <a:pPr marL="114300" indent="0">
              <a:buNone/>
            </a:pPr>
            <a:r>
              <a:rPr lang="en-US" dirty="0"/>
              <a:t>In 1989 the Oregon Legislature created the Oregon Affordable Housing Tax Credit (OAHTC) Program which enables a lending institution to claim Oregon Affordable Housing Tax Credits against Oregon taxes with respect to loans for the construction or acquisition, and rehabilitation of affordable housing projects. In exchange for this tax credit, project tenants get lower rents for each dollar of credit taken by the bank with 2 exceptions: </a:t>
            </a:r>
          </a:p>
          <a:p>
            <a:pPr marL="571500" indent="-457200">
              <a:buFont typeface="+mj-lt"/>
              <a:buAutoNum type="arabicPeriod"/>
            </a:pPr>
            <a:r>
              <a:rPr lang="en-US" dirty="0"/>
              <a:t>Preservation of Manufactured Home Parks </a:t>
            </a:r>
          </a:p>
          <a:p>
            <a:pPr marL="571500" indent="-457200">
              <a:buFont typeface="+mj-lt"/>
              <a:buAutoNum type="arabicPeriod"/>
            </a:pPr>
            <a:r>
              <a:rPr lang="en-US" dirty="0"/>
              <a:t>Preservation of projects at risk of losing existing federal rental subsidies </a:t>
            </a:r>
          </a:p>
          <a:p>
            <a:pPr marL="114300" indent="0">
              <a:buNone/>
            </a:pPr>
            <a:endParaRPr lang="en-US" dirty="0"/>
          </a:p>
        </p:txBody>
      </p:sp>
    </p:spTree>
    <p:extLst>
      <p:ext uri="{BB962C8B-B14F-4D97-AF65-F5344CB8AC3E}">
        <p14:creationId xmlns:p14="http://schemas.microsoft.com/office/powerpoint/2010/main" val="2691877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Continued</a:t>
            </a:r>
            <a:endParaRPr lang="en-US" dirty="0"/>
          </a:p>
        </p:txBody>
      </p:sp>
      <p:sp>
        <p:nvSpPr>
          <p:cNvPr id="3" name="Content Placeholder 2"/>
          <p:cNvSpPr>
            <a:spLocks noGrp="1"/>
          </p:cNvSpPr>
          <p:nvPr>
            <p:ph idx="1"/>
          </p:nvPr>
        </p:nvSpPr>
        <p:spPr/>
        <p:txBody>
          <a:bodyPr>
            <a:normAutofit/>
          </a:bodyPr>
          <a:lstStyle/>
          <a:p>
            <a:pPr marL="114300" indent="0">
              <a:buNone/>
            </a:pPr>
            <a:r>
              <a:rPr lang="en-US" b="1" dirty="0" smtClean="0"/>
              <a:t>How do I know if the Owner agreed to the lower set-aside (30% units for example) with the intent of meeting the rent reduction requirements? </a:t>
            </a:r>
            <a:r>
              <a:rPr lang="en-US" dirty="0" smtClean="0"/>
              <a:t>The property </a:t>
            </a:r>
            <a:r>
              <a:rPr lang="en-US" b="1" dirty="0" smtClean="0"/>
              <a:t>pro forma spreadsheet showing rents before OAHTC and after OAHTC </a:t>
            </a:r>
            <a:r>
              <a:rPr lang="en-US" dirty="0" smtClean="0"/>
              <a:t>is a good resource to use for this purpose. If you need help obtaining documentation ask the Owner and then call your OHCS Compliance Officer.     </a:t>
            </a:r>
          </a:p>
          <a:p>
            <a:pPr marL="114300" indent="0">
              <a:buNone/>
            </a:pPr>
            <a:endParaRPr lang="en-US" dirty="0" smtClean="0"/>
          </a:p>
          <a:p>
            <a:pPr marL="114300" indent="0">
              <a:buNone/>
            </a:pPr>
            <a:r>
              <a:rPr lang="en-US" b="1" dirty="0" smtClean="0"/>
              <a:t>If </a:t>
            </a:r>
            <a:r>
              <a:rPr lang="en-US" b="1" dirty="0"/>
              <a:t>a resident in a 30% unit receives a voucher and I can no longer meet pass-through requirements what do I do? </a:t>
            </a:r>
            <a:endParaRPr lang="en-US" b="1" dirty="0" smtClean="0"/>
          </a:p>
          <a:p>
            <a:pPr marL="114300" indent="0">
              <a:buNone/>
            </a:pPr>
            <a:r>
              <a:rPr lang="en-US" dirty="0" smtClean="0"/>
              <a:t>You can float out the 30% designation or reduce the rents of other in place tenants.</a:t>
            </a:r>
            <a:endParaRPr lang="en-US" dirty="0"/>
          </a:p>
        </p:txBody>
      </p:sp>
    </p:spTree>
    <p:extLst>
      <p:ext uri="{BB962C8B-B14F-4D97-AF65-F5344CB8AC3E}">
        <p14:creationId xmlns:p14="http://schemas.microsoft.com/office/powerpoint/2010/main" val="3595776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Continued</a:t>
            </a:r>
            <a:endParaRPr lang="en-US" dirty="0"/>
          </a:p>
        </p:txBody>
      </p:sp>
      <p:sp>
        <p:nvSpPr>
          <p:cNvPr id="3" name="Content Placeholder 2"/>
          <p:cNvSpPr>
            <a:spLocks noGrp="1"/>
          </p:cNvSpPr>
          <p:nvPr>
            <p:ph idx="1"/>
          </p:nvPr>
        </p:nvSpPr>
        <p:spPr/>
        <p:txBody>
          <a:bodyPr>
            <a:normAutofit fontScale="85000" lnSpcReduction="10000"/>
          </a:bodyPr>
          <a:lstStyle/>
          <a:p>
            <a:pPr marL="114300" indent="0">
              <a:buNone/>
            </a:pPr>
            <a:r>
              <a:rPr lang="en-US" b="1" dirty="0" smtClean="0"/>
              <a:t>How do I float out a set-aside designation or choose someone to give a larger reduction to if needed?  </a:t>
            </a:r>
          </a:p>
          <a:p>
            <a:pPr marL="114300" indent="0">
              <a:buNone/>
            </a:pPr>
            <a:r>
              <a:rPr lang="en-US" dirty="0"/>
              <a:t>Maintaining the required number of </a:t>
            </a:r>
            <a:r>
              <a:rPr lang="en-US" dirty="0" smtClean="0"/>
              <a:t>set-aside units is important to comply </a:t>
            </a:r>
            <a:r>
              <a:rPr lang="en-US" dirty="0"/>
              <a:t>with </a:t>
            </a:r>
            <a:r>
              <a:rPr lang="en-US" dirty="0" smtClean="0"/>
              <a:t>unit </a:t>
            </a:r>
            <a:r>
              <a:rPr lang="en-US" dirty="0"/>
              <a:t>mix requirements. When re-designating units in order to maintain the required unit mix, </a:t>
            </a:r>
            <a:r>
              <a:rPr lang="en-US" b="1" u="sng" dirty="0"/>
              <a:t>Owners/Agents must substitute a comparable unit</a:t>
            </a:r>
            <a:r>
              <a:rPr lang="en-US" b="1" u="sng" dirty="0" smtClean="0"/>
              <a:t>.</a:t>
            </a:r>
            <a:r>
              <a:rPr lang="en-US" b="1" dirty="0" smtClean="0"/>
              <a:t> </a:t>
            </a:r>
            <a:r>
              <a:rPr lang="en-US" dirty="0" smtClean="0"/>
              <a:t>You </a:t>
            </a:r>
            <a:r>
              <a:rPr lang="en-US" dirty="0"/>
              <a:t>can choose to substitute a “larger” unit for a “smaller” unit. A “larger” unit is one that might be considered </a:t>
            </a:r>
            <a:r>
              <a:rPr lang="en-US" dirty="0" smtClean="0"/>
              <a:t>more preferable </a:t>
            </a:r>
            <a:r>
              <a:rPr lang="en-US" dirty="0"/>
              <a:t>because of larger size, additional bedrooms, or amenities. This type of substitution is not required. However</a:t>
            </a:r>
            <a:r>
              <a:rPr lang="en-US" dirty="0" smtClean="0"/>
              <a:t>, Owners/Agents </a:t>
            </a:r>
            <a:r>
              <a:rPr lang="en-US" dirty="0"/>
              <a:t>are never permitted to substitute a “smaller” unit for a “larger” unit. </a:t>
            </a:r>
            <a:endParaRPr lang="en-US" dirty="0" smtClean="0"/>
          </a:p>
          <a:p>
            <a:pPr marL="114300" indent="0">
              <a:buNone/>
            </a:pPr>
            <a:r>
              <a:rPr lang="en-US" dirty="0" smtClean="0"/>
              <a:t>The </a:t>
            </a:r>
            <a:r>
              <a:rPr lang="en-US" dirty="0"/>
              <a:t>process utilized for re-designating </a:t>
            </a:r>
            <a:r>
              <a:rPr lang="en-US" dirty="0" smtClean="0"/>
              <a:t>set-aside units </a:t>
            </a:r>
            <a:r>
              <a:rPr lang="en-US" dirty="0"/>
              <a:t>in order to maintain the correct unit mix </a:t>
            </a:r>
            <a:r>
              <a:rPr lang="en-US" b="1" u="sng" dirty="0"/>
              <a:t>must </a:t>
            </a:r>
            <a:r>
              <a:rPr lang="en-US" b="1" u="sng" dirty="0" smtClean="0"/>
              <a:t>be outlined </a:t>
            </a:r>
            <a:r>
              <a:rPr lang="en-US" b="1" u="sng" dirty="0"/>
              <a:t>in the Tenant Selection Plan for the specific property. </a:t>
            </a:r>
            <a:r>
              <a:rPr lang="en-US" dirty="0"/>
              <a:t>Be sure the Tenant Selection Plan provides for </a:t>
            </a:r>
            <a:r>
              <a:rPr lang="en-US" dirty="0" smtClean="0"/>
              <a:t>a consistent </a:t>
            </a:r>
            <a:r>
              <a:rPr lang="en-US" dirty="0"/>
              <a:t>and fair method for the </a:t>
            </a:r>
            <a:r>
              <a:rPr lang="en-US" dirty="0" smtClean="0"/>
              <a:t>re-designation when </a:t>
            </a:r>
            <a:r>
              <a:rPr lang="en-US" dirty="0"/>
              <a:t>needed and be sure to regularly follow the </a:t>
            </a:r>
            <a:r>
              <a:rPr lang="en-US" dirty="0" smtClean="0"/>
              <a:t>plan as </a:t>
            </a:r>
            <a:r>
              <a:rPr lang="en-US" dirty="0"/>
              <a:t>outlined. </a:t>
            </a:r>
            <a:r>
              <a:rPr lang="en-US" b="1" dirty="0"/>
              <a:t>It is recommended to keep supporting documentation to show the plan has been </a:t>
            </a:r>
            <a:r>
              <a:rPr lang="en-US" b="1" dirty="0" smtClean="0"/>
              <a:t>followed, and to keep an updated spreadsheet documenting the unit mix.</a:t>
            </a:r>
            <a:endParaRPr lang="en-US" b="1" dirty="0"/>
          </a:p>
        </p:txBody>
      </p:sp>
    </p:spTree>
    <p:extLst>
      <p:ext uri="{BB962C8B-B14F-4D97-AF65-F5344CB8AC3E}">
        <p14:creationId xmlns:p14="http://schemas.microsoft.com/office/powerpoint/2010/main" val="2467060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fontScale="92500"/>
          </a:bodyPr>
          <a:lstStyle/>
          <a:p>
            <a:pPr marL="114300" indent="0">
              <a:buNone/>
            </a:pPr>
            <a:r>
              <a:rPr lang="en-US" b="1" dirty="0"/>
              <a:t>How do I float out a set-aside designation or choose someone to give a larger reduction to if </a:t>
            </a:r>
            <a:r>
              <a:rPr lang="en-US" b="1" dirty="0" smtClean="0"/>
              <a:t>needed (continued)? There are many ways that rents/set-asides can be re-assigned. </a:t>
            </a:r>
          </a:p>
          <a:p>
            <a:pPr marL="114300" indent="0">
              <a:buNone/>
            </a:pPr>
            <a:r>
              <a:rPr lang="en-US" dirty="0" smtClean="0"/>
              <a:t>Examples include:</a:t>
            </a:r>
          </a:p>
          <a:p>
            <a:r>
              <a:rPr lang="en-US" dirty="0" smtClean="0"/>
              <a:t>Assigning the lower rent /set-aside to the next household that moves in </a:t>
            </a:r>
          </a:p>
          <a:p>
            <a:r>
              <a:rPr lang="en-US" dirty="0" smtClean="0"/>
              <a:t>Assigning the lower rent /set-aside to the existing household that qualifies and has been at the property longest</a:t>
            </a:r>
          </a:p>
          <a:p>
            <a:r>
              <a:rPr lang="en-US" dirty="0" smtClean="0"/>
              <a:t>Assigning the lower rent or set-aside to the existing household that has the lowest income  </a:t>
            </a:r>
          </a:p>
          <a:p>
            <a:pPr marL="114300" indent="0">
              <a:buNone/>
            </a:pPr>
            <a:endParaRPr lang="en-US" dirty="0" smtClean="0"/>
          </a:p>
          <a:p>
            <a:pPr marL="114300" indent="0">
              <a:buNone/>
            </a:pPr>
            <a:r>
              <a:rPr lang="en-US" dirty="0" smtClean="0"/>
              <a:t>Tips: Establish a clear written plan that is reasonable and applied consistently. Communicate and coordinate with the Owner regarding the plan and make sure that all staff members are aware of the plan.  </a:t>
            </a:r>
            <a:endParaRPr lang="en-US" dirty="0"/>
          </a:p>
        </p:txBody>
      </p:sp>
    </p:spTree>
    <p:extLst>
      <p:ext uri="{BB962C8B-B14F-4D97-AF65-F5344CB8AC3E}">
        <p14:creationId xmlns:p14="http://schemas.microsoft.com/office/powerpoint/2010/main" val="2754232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a:bodyPr>
          <a:lstStyle/>
          <a:p>
            <a:r>
              <a:rPr lang="en-US" b="1" dirty="0"/>
              <a:t>What are the income and rent limits for OAHTC funding? </a:t>
            </a:r>
            <a:r>
              <a:rPr lang="en-US" dirty="0" smtClean="0"/>
              <a:t>The Owner is required to  </a:t>
            </a:r>
            <a:r>
              <a:rPr lang="en-US" dirty="0"/>
              <a:t>pass the </a:t>
            </a:r>
            <a:r>
              <a:rPr lang="en-US" dirty="0" smtClean="0"/>
              <a:t>benefit </a:t>
            </a:r>
            <a:r>
              <a:rPr lang="en-US" dirty="0"/>
              <a:t>of the project's reduced loan interest rate to tenant or homeowner households whose earnings are less than </a:t>
            </a:r>
            <a:r>
              <a:rPr lang="en-US" b="1" u="sng" dirty="0"/>
              <a:t>80 percent of area median income </a:t>
            </a:r>
            <a:r>
              <a:rPr lang="en-US" dirty="0"/>
              <a:t>at the time of initial tenant or homeowner </a:t>
            </a:r>
            <a:r>
              <a:rPr lang="en-US" dirty="0" smtClean="0"/>
              <a:t>qualification (unless exempt). However when paired with other sources, the </a:t>
            </a:r>
            <a:r>
              <a:rPr lang="en-US" b="1" u="sng" dirty="0" smtClean="0"/>
              <a:t>more restrictive income limit would apply </a:t>
            </a:r>
            <a:r>
              <a:rPr lang="en-US" u="sng" dirty="0" smtClean="0"/>
              <a:t>(for example 60% for LIHTC). </a:t>
            </a:r>
            <a:r>
              <a:rPr lang="en-US" b="1" dirty="0" smtClean="0"/>
              <a:t>There are no rent limits established </a:t>
            </a:r>
            <a:r>
              <a:rPr lang="en-US" dirty="0" smtClean="0"/>
              <a:t>however the rent reduction must be applied to the most restrictive funding source utilized by OHCS and the tenants should not be rent burdened. For example if calculating a rent for an 80% income unit, the rent should be no more than the 80% MTSP Actual year limit as published by HUD for the county where the property is located.  </a:t>
            </a:r>
            <a:endParaRPr lang="en-US" dirty="0"/>
          </a:p>
          <a:p>
            <a:pPr marL="114300" indent="0">
              <a:buNone/>
            </a:pPr>
            <a:endParaRPr lang="en-US" dirty="0"/>
          </a:p>
        </p:txBody>
      </p:sp>
    </p:spTree>
    <p:extLst>
      <p:ext uri="{BB962C8B-B14F-4D97-AF65-F5344CB8AC3E}">
        <p14:creationId xmlns:p14="http://schemas.microsoft.com/office/powerpoint/2010/main" val="2723029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fontScale="77500" lnSpcReduction="20000"/>
          </a:bodyPr>
          <a:lstStyle/>
          <a:p>
            <a:pPr marL="114300" indent="0">
              <a:buNone/>
            </a:pPr>
            <a:r>
              <a:rPr lang="en-US" sz="2800" b="1" dirty="0"/>
              <a:t>How long is the compliance period? </a:t>
            </a:r>
          </a:p>
          <a:p>
            <a:pPr marL="114300" indent="0">
              <a:buNone/>
            </a:pPr>
            <a:endParaRPr lang="en-US" dirty="0" smtClean="0"/>
          </a:p>
          <a:p>
            <a:pPr marL="114300" indent="0">
              <a:buNone/>
            </a:pPr>
            <a:r>
              <a:rPr lang="en-US" dirty="0" smtClean="0"/>
              <a:t>OAR 813-110-0037 </a:t>
            </a:r>
            <a:endParaRPr lang="en-US" dirty="0"/>
          </a:p>
          <a:p>
            <a:pPr marL="114300" indent="0">
              <a:buNone/>
            </a:pPr>
            <a:endParaRPr lang="en-US" dirty="0"/>
          </a:p>
          <a:p>
            <a:pPr marL="114300" indent="0">
              <a:buNone/>
            </a:pPr>
            <a:r>
              <a:rPr lang="en-US" dirty="0"/>
              <a:t>Use of Project; Transfer of Title</a:t>
            </a:r>
          </a:p>
          <a:p>
            <a:pPr marL="114300" indent="0">
              <a:buNone/>
            </a:pPr>
            <a:endParaRPr lang="en-US" dirty="0"/>
          </a:p>
          <a:p>
            <a:pPr marL="114300" indent="0">
              <a:buNone/>
            </a:pPr>
            <a:r>
              <a:rPr lang="en-US" dirty="0"/>
              <a:t>(1) The sponsoring entity and the owner of a project, including any successors, assigns or transferees shall maintain operate and maintain the project in a manner consistent with program requirements including, but not limited to its use for eligible occupants, </a:t>
            </a:r>
            <a:r>
              <a:rPr lang="en-US" b="1" u="sng" dirty="0"/>
              <a:t>for the term of the tax credits or twenty years, whichever is longer. </a:t>
            </a:r>
          </a:p>
          <a:p>
            <a:pPr marL="114300" indent="0">
              <a:buNone/>
            </a:pPr>
            <a:endParaRPr lang="en-US" dirty="0"/>
          </a:p>
          <a:p>
            <a:pPr marL="114300" indent="0">
              <a:buNone/>
            </a:pPr>
            <a:r>
              <a:rPr lang="en-US" dirty="0"/>
              <a:t>(2) If the title to a project transfers to the lending institution because of a foreclosure, a deed-in-lieu of foreclosure or an involuntary transfer under a bankruptcy proceeding, the lending institution may dispose of the property at its sole discretion.</a:t>
            </a:r>
          </a:p>
          <a:p>
            <a:pPr marL="114300" indent="0">
              <a:buNone/>
            </a:pPr>
            <a:endParaRPr lang="en-US" dirty="0"/>
          </a:p>
          <a:p>
            <a:pPr marL="114300" indent="0">
              <a:buNone/>
            </a:pPr>
            <a:r>
              <a:rPr lang="en-US" dirty="0"/>
              <a:t>Stat. Auth.: ORS 317.097</a:t>
            </a:r>
          </a:p>
          <a:p>
            <a:pPr marL="114300" indent="0">
              <a:buNone/>
            </a:pPr>
            <a:endParaRPr lang="en-US" dirty="0"/>
          </a:p>
        </p:txBody>
      </p:sp>
    </p:spTree>
    <p:extLst>
      <p:ext uri="{BB962C8B-B14F-4D97-AF65-F5344CB8AC3E}">
        <p14:creationId xmlns:p14="http://schemas.microsoft.com/office/powerpoint/2010/main" val="3061337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Attending</a:t>
            </a:r>
          </a:p>
        </p:txBody>
      </p:sp>
      <p:sp>
        <p:nvSpPr>
          <p:cNvPr id="3" name="Content Placeholder 2"/>
          <p:cNvSpPr>
            <a:spLocks noGrp="1"/>
          </p:cNvSpPr>
          <p:nvPr>
            <p:ph idx="1"/>
          </p:nvPr>
        </p:nvSpPr>
        <p:spPr/>
        <p:txBody>
          <a:bodyPr>
            <a:normAutofit/>
          </a:bodyPr>
          <a:lstStyle/>
          <a:p>
            <a:pPr marL="114300" indent="0">
              <a:buNone/>
            </a:pPr>
            <a:r>
              <a:rPr lang="en-US" b="1" dirty="0" smtClean="0"/>
              <a:t>Jennifer Marchand</a:t>
            </a:r>
          </a:p>
          <a:p>
            <a:pPr marL="114300" indent="0">
              <a:buNone/>
            </a:pPr>
            <a:r>
              <a:rPr lang="en-US" dirty="0" smtClean="0"/>
              <a:t>OHCS Multifamily Program Compliance Technical Advisor</a:t>
            </a:r>
          </a:p>
          <a:p>
            <a:pPr marL="114300" indent="0">
              <a:buNone/>
            </a:pPr>
            <a:r>
              <a:rPr lang="en-US" dirty="0" smtClean="0"/>
              <a:t>503-986-2031  </a:t>
            </a:r>
            <a:r>
              <a:rPr lang="en-US" dirty="0" smtClean="0">
                <a:hlinkClick r:id="rId3"/>
              </a:rPr>
              <a:t>Jennifer.C.Marchand@Oregon.gov</a:t>
            </a:r>
            <a:r>
              <a:rPr lang="en-US" dirty="0" smtClean="0"/>
              <a:t> </a:t>
            </a:r>
          </a:p>
          <a:p>
            <a:pPr marL="114300" indent="0">
              <a:buNone/>
            </a:pPr>
            <a:endParaRPr lang="en-US" dirty="0"/>
          </a:p>
          <a:p>
            <a:pPr marL="114300" indent="0">
              <a:buNone/>
            </a:pPr>
            <a:r>
              <a:rPr lang="en-US" b="1" dirty="0" smtClean="0"/>
              <a:t>Teresa Pumala</a:t>
            </a:r>
          </a:p>
          <a:p>
            <a:pPr marL="114300" indent="0">
              <a:buNone/>
            </a:pPr>
            <a:r>
              <a:rPr lang="en-US" dirty="0" smtClean="0"/>
              <a:t>OHCS Tax </a:t>
            </a:r>
            <a:r>
              <a:rPr lang="en-US" dirty="0"/>
              <a:t>Credit Programs Manager</a:t>
            </a:r>
          </a:p>
          <a:p>
            <a:pPr marL="114300" indent="0">
              <a:buNone/>
            </a:pPr>
            <a:r>
              <a:rPr lang="en-US" dirty="0" smtClean="0"/>
              <a:t>503-986-2112  </a:t>
            </a:r>
            <a:r>
              <a:rPr lang="en-US" dirty="0" smtClean="0">
                <a:hlinkClick r:id="rId4"/>
              </a:rPr>
              <a:t>Teresa.Pumala@oregon.gov</a:t>
            </a:r>
            <a:endParaRPr lang="en-US" dirty="0" smtClean="0"/>
          </a:p>
          <a:p>
            <a:pPr marL="114300" indent="0">
              <a:buNone/>
            </a:pPr>
            <a:endParaRPr lang="en-US" dirty="0"/>
          </a:p>
          <a:p>
            <a:pPr marL="114300" indent="0">
              <a:buNone/>
            </a:pPr>
            <a:r>
              <a:rPr lang="en-US" b="1" dirty="0"/>
              <a:t>Jake Kirsch</a:t>
            </a:r>
          </a:p>
          <a:p>
            <a:pPr marL="114300" indent="0">
              <a:buNone/>
            </a:pPr>
            <a:r>
              <a:rPr lang="en-US" dirty="0" smtClean="0"/>
              <a:t>NOAH Relationship </a:t>
            </a:r>
            <a:r>
              <a:rPr lang="en-US" dirty="0"/>
              <a:t>Manager</a:t>
            </a:r>
          </a:p>
          <a:p>
            <a:pPr marL="114300" indent="0">
              <a:buNone/>
            </a:pPr>
            <a:r>
              <a:rPr lang="en-US" dirty="0"/>
              <a:t>503-501-5687  </a:t>
            </a:r>
            <a:r>
              <a:rPr lang="en-US" dirty="0" smtClean="0">
                <a:hlinkClick r:id="rId5"/>
              </a:rPr>
              <a:t>jakek@noah-housing.org</a:t>
            </a:r>
            <a:endParaRPr lang="en-US" dirty="0" smtClean="0"/>
          </a:p>
          <a:p>
            <a:pPr marL="114300" indent="0">
              <a:buNone/>
            </a:pPr>
            <a:endParaRPr lang="en-US" dirty="0"/>
          </a:p>
        </p:txBody>
      </p:sp>
    </p:spTree>
    <p:extLst>
      <p:ext uri="{BB962C8B-B14F-4D97-AF65-F5344CB8AC3E}">
        <p14:creationId xmlns:p14="http://schemas.microsoft.com/office/powerpoint/2010/main" val="183745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Change</a:t>
            </a:r>
          </a:p>
        </p:txBody>
      </p:sp>
      <p:sp>
        <p:nvSpPr>
          <p:cNvPr id="3" name="Content Placeholder 2"/>
          <p:cNvSpPr>
            <a:spLocks noGrp="1"/>
          </p:cNvSpPr>
          <p:nvPr>
            <p:ph idx="1"/>
          </p:nvPr>
        </p:nvSpPr>
        <p:spPr/>
        <p:txBody>
          <a:bodyPr/>
          <a:lstStyle/>
          <a:p>
            <a:pPr marL="114300" indent="0">
              <a:buNone/>
            </a:pPr>
            <a:r>
              <a:rPr lang="en-US" dirty="0"/>
              <a:t>On March 24, 2015 OHCS announced adoption of temporary rule 813-110 Oregon Affordable Housing Tax Credits (OAHTC). This rule became permanent November, 1, 2015. The rule change impacted the way OAHTC pass-through can be calculated when being applied to units with tenant-based Section 8 or Housing Choice Vouchers. </a:t>
            </a:r>
          </a:p>
          <a:p>
            <a:pPr marL="114300" indent="0">
              <a:buNone/>
            </a:pPr>
            <a:endParaRPr lang="en-US" dirty="0"/>
          </a:p>
        </p:txBody>
      </p:sp>
    </p:spTree>
    <p:extLst>
      <p:ext uri="{BB962C8B-B14F-4D97-AF65-F5344CB8AC3E}">
        <p14:creationId xmlns:p14="http://schemas.microsoft.com/office/powerpoint/2010/main" val="8375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2315</a:t>
            </a:r>
          </a:p>
        </p:txBody>
      </p:sp>
      <p:sp>
        <p:nvSpPr>
          <p:cNvPr id="3" name="Content Placeholder 2"/>
          <p:cNvSpPr>
            <a:spLocks noGrp="1"/>
          </p:cNvSpPr>
          <p:nvPr>
            <p:ph idx="1"/>
          </p:nvPr>
        </p:nvSpPr>
        <p:spPr/>
        <p:txBody>
          <a:bodyPr>
            <a:normAutofit lnSpcReduction="10000"/>
          </a:bodyPr>
          <a:lstStyle/>
          <a:p>
            <a:pPr marL="114300" indent="0">
              <a:buNone/>
            </a:pPr>
            <a:r>
              <a:rPr lang="en-US" dirty="0"/>
              <a:t>OHCS is now proposing a revision to ORS 813-110 in order to remove existing language that conflicts with the new rule. Currently Section (5)(b)(ii) states, “full amount of savings from the reduced interest rate provided by the lending institution is or will be passed on to the tenants in the form of reduced housing payments, regardless of other subsidies provided to the housing project.” </a:t>
            </a:r>
          </a:p>
          <a:p>
            <a:pPr marL="114300" indent="0">
              <a:buNone/>
            </a:pPr>
            <a:r>
              <a:rPr lang="en-US" dirty="0"/>
              <a:t>If passed, HB 2315 will allow OHCS to remove the conflicting language within the current rule and get more specific on how to calculate pass-through including using tenant-based voucher units. OHCS compliance will institute a new uniform calculation sheet to aid management agents managing pass-through requirements. </a:t>
            </a:r>
            <a:endParaRPr lang="en-US" dirty="0" smtClean="0"/>
          </a:p>
          <a:p>
            <a:pPr marL="114300" indent="0">
              <a:buNone/>
            </a:pPr>
            <a:r>
              <a:rPr lang="en-US" dirty="0" smtClean="0">
                <a:solidFill>
                  <a:srgbClr val="FF0000"/>
                </a:solidFill>
              </a:rPr>
              <a:t>Update: HB 2315 passed the Senate on 5-31-2017</a:t>
            </a:r>
            <a:endParaRPr lang="en-US" dirty="0">
              <a:solidFill>
                <a:srgbClr val="FF0000"/>
              </a:solidFill>
            </a:endParaRPr>
          </a:p>
          <a:p>
            <a:pPr marL="114300" indent="0">
              <a:buNone/>
            </a:pPr>
            <a:endParaRPr lang="en-US" dirty="0"/>
          </a:p>
        </p:txBody>
      </p:sp>
    </p:spTree>
    <p:extLst>
      <p:ext uri="{BB962C8B-B14F-4D97-AF65-F5344CB8AC3E}">
        <p14:creationId xmlns:p14="http://schemas.microsoft.com/office/powerpoint/2010/main" val="292482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NOFA Application</a:t>
            </a: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4198" y="1600200"/>
            <a:ext cx="714600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66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Income </a:t>
            </a: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1687" y="1600200"/>
            <a:ext cx="6191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107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Income w/OAHTC</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9113" y="1601516"/>
            <a:ext cx="5316173" cy="479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21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OAHTC </a:t>
            </a:r>
            <a:r>
              <a:rPr lang="en-US" dirty="0" smtClean="0"/>
              <a:t>Calculation</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19498" y="1600200"/>
            <a:ext cx="689540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7771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459053F-63E8-46B0-B242-4F257FD5DE28}"/>
</file>

<file path=customXml/itemProps2.xml><?xml version="1.0" encoding="utf-8"?>
<ds:datastoreItem xmlns:ds="http://schemas.openxmlformats.org/officeDocument/2006/customXml" ds:itemID="{B1BF8AB7-1ADB-488D-ABAA-E0C2120586D6}"/>
</file>

<file path=customXml/itemProps3.xml><?xml version="1.0" encoding="utf-8"?>
<ds:datastoreItem xmlns:ds="http://schemas.openxmlformats.org/officeDocument/2006/customXml" ds:itemID="{B1E799B5-5EF5-4DD5-B734-57852F455B62}"/>
</file>

<file path=docProps/app.xml><?xml version="1.0" encoding="utf-8"?>
<Properties xmlns="http://schemas.openxmlformats.org/officeDocument/2006/extended-properties" xmlns:vt="http://schemas.openxmlformats.org/officeDocument/2006/docPropsVTypes">
  <Template>Adjacency</Template>
  <TotalTime>1250</TotalTime>
  <Words>3040</Words>
  <Application>Microsoft Office PowerPoint</Application>
  <PresentationFormat>On-screen Show (4:3)</PresentationFormat>
  <Paragraphs>244</Paragraphs>
  <Slides>35</Slides>
  <Notes>35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Adjacency</vt:lpstr>
      <vt:lpstr>Office Theme</vt:lpstr>
      <vt:lpstr>OAHTC-New Rules and Processes</vt:lpstr>
      <vt:lpstr>Agenda</vt:lpstr>
      <vt:lpstr>Program Overview</vt:lpstr>
      <vt:lpstr>Rule Change</vt:lpstr>
      <vt:lpstr>HB 2315</vt:lpstr>
      <vt:lpstr>NOFA Application</vt:lpstr>
      <vt:lpstr>Pro forma – Income </vt:lpstr>
      <vt:lpstr>Pro forma – Income w/OAHTC</vt:lpstr>
      <vt:lpstr>Pro forma – OAHTC Calculation</vt:lpstr>
      <vt:lpstr>  OAHTC Declaration  Rent Limits. Owner  will, throughout the Affordability Period described below, restrict rents for such Qualified Units to limits established herein, including applicable Program Requirements. Owner will further restrict rents in the Project beyond what is described in the table below reflecting other applicable OHCS subsidy restrictions and in a manner consistent with other applicable OHCS subsidy requirements, including federal low-income housing tax credit requirements. Further rent restrictions will be consistent with the Rent Pass-Through requirements found in section 3(d).   </vt:lpstr>
      <vt:lpstr>PowerPoint Presentation</vt:lpstr>
      <vt:lpstr>PowerPoint Presentation</vt:lpstr>
      <vt:lpstr>PowerPoint Presentation</vt:lpstr>
      <vt:lpstr>PowerPoint Presentation</vt:lpstr>
      <vt:lpstr>OHCS OAHTC Compliance</vt:lpstr>
      <vt:lpstr>Reporting Requirements</vt:lpstr>
      <vt:lpstr>OAHTC CCPC </vt:lpstr>
      <vt:lpstr>Reporting Continued</vt:lpstr>
      <vt:lpstr>Exemptions</vt:lpstr>
      <vt:lpstr>Calculating OAHTC</vt:lpstr>
      <vt:lpstr>Calculating With Vouchers</vt:lpstr>
      <vt:lpstr>Calculating With Vouchers </vt:lpstr>
      <vt:lpstr>Calculating Vouchers Continued </vt:lpstr>
      <vt:lpstr>HCV Calculation Example</vt:lpstr>
      <vt:lpstr>HCV Calculation Continued</vt:lpstr>
      <vt:lpstr>OAHTC Calculation Worksheets</vt:lpstr>
      <vt:lpstr>Consequences of Non-Compliance</vt:lpstr>
      <vt:lpstr>Consequences Continued</vt:lpstr>
      <vt:lpstr>FAQ’s</vt:lpstr>
      <vt:lpstr>FAQ’s Continued</vt:lpstr>
      <vt:lpstr>FAQ’s Continued</vt:lpstr>
      <vt:lpstr>FAQ’s Continued</vt:lpstr>
      <vt:lpstr>FAQ’s Continued</vt:lpstr>
      <vt:lpstr>FAQ’s Continued</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OAHTC-New Rules and Processes</dc:title>
  <dc:creator>Jennifer Marchand</dc:creator>
  <cp:keywords>OAHTC New Rules and Processes</cp:keywords>
  <cp:lastModifiedBy>Jennifer Marchand</cp:lastModifiedBy>
  <cp:revision>79</cp:revision>
  <cp:lastPrinted>2017-04-17T18:39:41Z</cp:lastPrinted>
  <dcterms:created xsi:type="dcterms:W3CDTF">2017-04-06T16:24:22Z</dcterms:created>
  <dcterms:modified xsi:type="dcterms:W3CDTF">2017-06-06T15:54:50Z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