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29"/>
  </p:notesMasterIdLst>
  <p:sldIdLst>
    <p:sldId id="256" r:id="rId2"/>
    <p:sldId id="293" r:id="rId3"/>
    <p:sldId id="257" r:id="rId4"/>
    <p:sldId id="261" r:id="rId5"/>
    <p:sldId id="262" r:id="rId6"/>
    <p:sldId id="263" r:id="rId7"/>
    <p:sldId id="264" r:id="rId8"/>
    <p:sldId id="265" r:id="rId9"/>
    <p:sldId id="266" r:id="rId10"/>
    <p:sldId id="267" r:id="rId11"/>
    <p:sldId id="268" r:id="rId12"/>
    <p:sldId id="269" r:id="rId13"/>
    <p:sldId id="271" r:id="rId14"/>
    <p:sldId id="273" r:id="rId15"/>
    <p:sldId id="274" r:id="rId16"/>
    <p:sldId id="272" r:id="rId17"/>
    <p:sldId id="270" r:id="rId18"/>
    <p:sldId id="276" r:id="rId19"/>
    <p:sldId id="275" r:id="rId20"/>
    <p:sldId id="277" r:id="rId21"/>
    <p:sldId id="278" r:id="rId22"/>
    <p:sldId id="301" r:id="rId23"/>
    <p:sldId id="298" r:id="rId24"/>
    <p:sldId id="305" r:id="rId25"/>
    <p:sldId id="304" r:id="rId26"/>
    <p:sldId id="299" r:id="rId27"/>
    <p:sldId id="300" r:id="rId28"/>
  </p:sldIdLst>
  <p:sldSz cx="9144000" cy="6858000" type="screen4x3"/>
  <p:notesSz cx="9236075" cy="6954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299" cy="347742"/>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idx="1"/>
          </p:nvPr>
        </p:nvSpPr>
        <p:spPr>
          <a:xfrm>
            <a:off x="5231642" y="0"/>
            <a:ext cx="4002299" cy="347742"/>
          </a:xfrm>
          <a:prstGeom prst="rect">
            <a:avLst/>
          </a:prstGeom>
        </p:spPr>
        <p:txBody>
          <a:bodyPr vert="horz" lIns="92519" tIns="46259" rIns="92519" bIns="46259" rtlCol="0"/>
          <a:lstStyle>
            <a:lvl1pPr algn="r">
              <a:defRPr sz="1200"/>
            </a:lvl1pPr>
          </a:lstStyle>
          <a:p>
            <a:fld id="{CCC4A430-EBB8-4B3E-AACA-5FBAF5F617B3}" type="datetimeFigureOut">
              <a:rPr lang="en-US" smtClean="0"/>
              <a:t>6/12/2017</a:t>
            </a:fld>
            <a:endParaRPr lang="en-US"/>
          </a:p>
        </p:txBody>
      </p:sp>
      <p:sp>
        <p:nvSpPr>
          <p:cNvPr id="4" name="Slide Image Placeholder 3"/>
          <p:cNvSpPr>
            <a:spLocks noGrp="1" noRot="1" noChangeAspect="1"/>
          </p:cNvSpPr>
          <p:nvPr>
            <p:ph type="sldImg" idx="2"/>
          </p:nvPr>
        </p:nvSpPr>
        <p:spPr>
          <a:xfrm>
            <a:off x="2881313" y="522288"/>
            <a:ext cx="3473450" cy="2606675"/>
          </a:xfrm>
          <a:prstGeom prst="rect">
            <a:avLst/>
          </a:prstGeom>
          <a:noFill/>
          <a:ln w="12700">
            <a:solidFill>
              <a:prstClr val="black"/>
            </a:solidFill>
          </a:ln>
        </p:spPr>
        <p:txBody>
          <a:bodyPr vert="horz" lIns="92519" tIns="46259" rIns="92519" bIns="46259" rtlCol="0" anchor="ctr"/>
          <a:lstStyle/>
          <a:p>
            <a:endParaRPr lang="en-US"/>
          </a:p>
        </p:txBody>
      </p:sp>
      <p:sp>
        <p:nvSpPr>
          <p:cNvPr id="5" name="Notes Placeholder 4"/>
          <p:cNvSpPr>
            <a:spLocks noGrp="1"/>
          </p:cNvSpPr>
          <p:nvPr>
            <p:ph type="body" sz="quarter" idx="3"/>
          </p:nvPr>
        </p:nvSpPr>
        <p:spPr>
          <a:xfrm>
            <a:off x="923608" y="3303550"/>
            <a:ext cx="7388860" cy="3129677"/>
          </a:xfrm>
          <a:prstGeom prst="rect">
            <a:avLst/>
          </a:prstGeom>
        </p:spPr>
        <p:txBody>
          <a:bodyPr vert="horz" lIns="92519" tIns="46259" rIns="92519" bIns="462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05889"/>
            <a:ext cx="4002299" cy="347742"/>
          </a:xfrm>
          <a:prstGeom prst="rect">
            <a:avLst/>
          </a:prstGeom>
        </p:spPr>
        <p:txBody>
          <a:bodyPr vert="horz" lIns="92519" tIns="46259" rIns="92519" bIns="46259" rtlCol="0" anchor="b"/>
          <a:lstStyle>
            <a:lvl1pPr algn="l">
              <a:defRPr sz="1200"/>
            </a:lvl1pPr>
          </a:lstStyle>
          <a:p>
            <a:endParaRPr lang="en-US"/>
          </a:p>
        </p:txBody>
      </p:sp>
      <p:sp>
        <p:nvSpPr>
          <p:cNvPr id="7" name="Slide Number Placeholder 6"/>
          <p:cNvSpPr>
            <a:spLocks noGrp="1"/>
          </p:cNvSpPr>
          <p:nvPr>
            <p:ph type="sldNum" sz="quarter" idx="5"/>
          </p:nvPr>
        </p:nvSpPr>
        <p:spPr>
          <a:xfrm>
            <a:off x="5231642" y="6605889"/>
            <a:ext cx="4002299" cy="347742"/>
          </a:xfrm>
          <a:prstGeom prst="rect">
            <a:avLst/>
          </a:prstGeom>
        </p:spPr>
        <p:txBody>
          <a:bodyPr vert="horz" lIns="92519" tIns="46259" rIns="92519" bIns="46259" rtlCol="0" anchor="b"/>
          <a:lstStyle>
            <a:lvl1pPr algn="r">
              <a:defRPr sz="1200"/>
            </a:lvl1pPr>
          </a:lstStyle>
          <a:p>
            <a:fld id="{DB16D2F8-450D-4606-A48C-7A03389973AF}" type="slidenum">
              <a:rPr lang="en-US" smtClean="0"/>
              <a:t>‹#›</a:t>
            </a:fld>
            <a:endParaRPr lang="en-US"/>
          </a:p>
        </p:txBody>
      </p:sp>
    </p:spTree>
    <p:extLst>
      <p:ext uri="{BB962C8B-B14F-4D97-AF65-F5344CB8AC3E}">
        <p14:creationId xmlns:p14="http://schemas.microsoft.com/office/powerpoint/2010/main" val="4256006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smtClean="0"/>
              <a:t>Purpose of the inspection is to objectively</a:t>
            </a:r>
            <a:r>
              <a:rPr lang="en-US" baseline="0" dirty="0" smtClean="0"/>
              <a:t> assess the physical condition of the </a:t>
            </a:r>
            <a:r>
              <a:rPr lang="en-US" dirty="0" smtClean="0"/>
              <a:t>property in order </a:t>
            </a:r>
            <a:r>
              <a:rPr lang="en-US" baseline="0" dirty="0" smtClean="0"/>
              <a:t>help you (our partners) maintain the property to Uniform Physical Condition Standards (UPCS). OHCS also has Supplemental Inspection Standards in addition to the UPCS standards.  </a:t>
            </a:r>
            <a:endParaRPr lang="en-US" dirty="0" smtClean="0"/>
          </a:p>
          <a:p>
            <a:endParaRPr lang="en-US" dirty="0"/>
          </a:p>
        </p:txBody>
      </p:sp>
      <p:sp>
        <p:nvSpPr>
          <p:cNvPr id="4" name="Slide Number Placeholder 3"/>
          <p:cNvSpPr>
            <a:spLocks noGrp="1"/>
          </p:cNvSpPr>
          <p:nvPr>
            <p:ph type="sldNum" sz="quarter" idx="10"/>
          </p:nvPr>
        </p:nvSpPr>
        <p:spPr/>
        <p:txBody>
          <a:bodyPr/>
          <a:lstStyle/>
          <a:p>
            <a:fld id="{DB16D2F8-450D-4606-A48C-7A03389973AF}" type="slidenum">
              <a:rPr lang="en-US" smtClean="0"/>
              <a:t>1</a:t>
            </a:fld>
            <a:endParaRPr lang="en-US"/>
          </a:p>
        </p:txBody>
      </p:sp>
    </p:spTree>
    <p:extLst>
      <p:ext uri="{BB962C8B-B14F-4D97-AF65-F5344CB8AC3E}">
        <p14:creationId xmlns:p14="http://schemas.microsoft.com/office/powerpoint/2010/main" val="2489214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Eliminating several of</a:t>
            </a:r>
            <a:r>
              <a:rPr lang="en-US" baseline="0" dirty="0" smtClean="0"/>
              <a:t> the most commonly discovered deficiencies will speed up the inspection and will improve  the property’s chances at more appealing  rating.</a:t>
            </a:r>
            <a:endParaRPr lang="en-US" dirty="0"/>
          </a:p>
        </p:txBody>
      </p:sp>
      <p:sp>
        <p:nvSpPr>
          <p:cNvPr id="4" name="Slide Number Placeholder 3"/>
          <p:cNvSpPr>
            <a:spLocks noGrp="1"/>
          </p:cNvSpPr>
          <p:nvPr>
            <p:ph type="sldNum" sz="quarter" idx="10"/>
          </p:nvPr>
        </p:nvSpPr>
        <p:spPr/>
        <p:txBody>
          <a:bodyPr/>
          <a:lstStyle/>
          <a:p>
            <a:fld id="{DB16D2F8-450D-4606-A48C-7A03389973AF}" type="slidenum">
              <a:rPr lang="en-US" smtClean="0"/>
              <a:t>10</a:t>
            </a:fld>
            <a:endParaRPr lang="en-US"/>
          </a:p>
        </p:txBody>
      </p:sp>
    </p:spTree>
    <p:extLst>
      <p:ext uri="{BB962C8B-B14F-4D97-AF65-F5344CB8AC3E}">
        <p14:creationId xmlns:p14="http://schemas.microsoft.com/office/powerpoint/2010/main" val="1951637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Inspector</a:t>
            </a:r>
            <a:r>
              <a:rPr lang="en-US" baseline="0" dirty="0" smtClean="0"/>
              <a:t> is going to verify the notification letter was sent to all residents, inform P/O/A Participant, Owner, Agent expectations. </a:t>
            </a:r>
            <a:endParaRPr lang="en-US" dirty="0"/>
          </a:p>
        </p:txBody>
      </p:sp>
      <p:sp>
        <p:nvSpPr>
          <p:cNvPr id="4" name="Slide Number Placeholder 3"/>
          <p:cNvSpPr>
            <a:spLocks noGrp="1"/>
          </p:cNvSpPr>
          <p:nvPr>
            <p:ph type="sldNum" sz="quarter" idx="10"/>
          </p:nvPr>
        </p:nvSpPr>
        <p:spPr/>
        <p:txBody>
          <a:bodyPr/>
          <a:lstStyle/>
          <a:p>
            <a:fld id="{DB16D2F8-450D-4606-A48C-7A03389973AF}" type="slidenum">
              <a:rPr lang="en-US" smtClean="0"/>
              <a:t>11</a:t>
            </a:fld>
            <a:endParaRPr lang="en-US"/>
          </a:p>
        </p:txBody>
      </p:sp>
    </p:spTree>
    <p:extLst>
      <p:ext uri="{BB962C8B-B14F-4D97-AF65-F5344CB8AC3E}">
        <p14:creationId xmlns:p14="http://schemas.microsoft.com/office/powerpoint/2010/main" val="91249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6D2F8-450D-4606-A48C-7A03389973AF}" type="slidenum">
              <a:rPr lang="en-US" smtClean="0"/>
              <a:t>12</a:t>
            </a:fld>
            <a:endParaRPr lang="en-US"/>
          </a:p>
        </p:txBody>
      </p:sp>
    </p:spTree>
    <p:extLst>
      <p:ext uri="{BB962C8B-B14F-4D97-AF65-F5344CB8AC3E}">
        <p14:creationId xmlns:p14="http://schemas.microsoft.com/office/powerpoint/2010/main" val="2910888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Units vacant longer than 30-days will be added to the units inspected</a:t>
            </a:r>
            <a:endParaRPr lang="en-US" dirty="0"/>
          </a:p>
        </p:txBody>
      </p:sp>
      <p:sp>
        <p:nvSpPr>
          <p:cNvPr id="4" name="Slide Number Placeholder 3"/>
          <p:cNvSpPr>
            <a:spLocks noGrp="1"/>
          </p:cNvSpPr>
          <p:nvPr>
            <p:ph type="sldNum" sz="quarter" idx="10"/>
          </p:nvPr>
        </p:nvSpPr>
        <p:spPr/>
        <p:txBody>
          <a:bodyPr/>
          <a:lstStyle/>
          <a:p>
            <a:fld id="{DB16D2F8-450D-4606-A48C-7A03389973AF}" type="slidenum">
              <a:rPr lang="en-US" smtClean="0"/>
              <a:t>13</a:t>
            </a:fld>
            <a:endParaRPr lang="en-US"/>
          </a:p>
        </p:txBody>
      </p:sp>
    </p:spTree>
    <p:extLst>
      <p:ext uri="{BB962C8B-B14F-4D97-AF65-F5344CB8AC3E}">
        <p14:creationId xmlns:p14="http://schemas.microsoft.com/office/powerpoint/2010/main" val="777005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6D2F8-450D-4606-A48C-7A03389973AF}" type="slidenum">
              <a:rPr lang="en-US" smtClean="0"/>
              <a:t>14</a:t>
            </a:fld>
            <a:endParaRPr lang="en-US"/>
          </a:p>
        </p:txBody>
      </p:sp>
    </p:spTree>
    <p:extLst>
      <p:ext uri="{BB962C8B-B14F-4D97-AF65-F5344CB8AC3E}">
        <p14:creationId xmlns:p14="http://schemas.microsoft.com/office/powerpoint/2010/main" val="2842411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6D2F8-450D-4606-A48C-7A03389973AF}" type="slidenum">
              <a:rPr lang="en-US" smtClean="0"/>
              <a:t>15</a:t>
            </a:fld>
            <a:endParaRPr lang="en-US"/>
          </a:p>
        </p:txBody>
      </p:sp>
    </p:spTree>
    <p:extLst>
      <p:ext uri="{BB962C8B-B14F-4D97-AF65-F5344CB8AC3E}">
        <p14:creationId xmlns:p14="http://schemas.microsoft.com/office/powerpoint/2010/main" val="1641712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6D2F8-450D-4606-A48C-7A03389973AF}" type="slidenum">
              <a:rPr lang="en-US" smtClean="0"/>
              <a:t>16</a:t>
            </a:fld>
            <a:endParaRPr lang="en-US"/>
          </a:p>
        </p:txBody>
      </p:sp>
    </p:spTree>
    <p:extLst>
      <p:ext uri="{BB962C8B-B14F-4D97-AF65-F5344CB8AC3E}">
        <p14:creationId xmlns:p14="http://schemas.microsoft.com/office/powerpoint/2010/main" val="2043098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6D2F8-450D-4606-A48C-7A03389973AF}" type="slidenum">
              <a:rPr lang="en-US" smtClean="0"/>
              <a:t>17</a:t>
            </a:fld>
            <a:endParaRPr lang="en-US"/>
          </a:p>
        </p:txBody>
      </p:sp>
    </p:spTree>
    <p:extLst>
      <p:ext uri="{BB962C8B-B14F-4D97-AF65-F5344CB8AC3E}">
        <p14:creationId xmlns:p14="http://schemas.microsoft.com/office/powerpoint/2010/main" val="356165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6D2F8-450D-4606-A48C-7A03389973AF}" type="slidenum">
              <a:rPr lang="en-US" smtClean="0"/>
              <a:t>18</a:t>
            </a:fld>
            <a:endParaRPr lang="en-US"/>
          </a:p>
        </p:txBody>
      </p:sp>
    </p:spTree>
    <p:extLst>
      <p:ext uri="{BB962C8B-B14F-4D97-AF65-F5344CB8AC3E}">
        <p14:creationId xmlns:p14="http://schemas.microsoft.com/office/powerpoint/2010/main" val="2804106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6D2F8-450D-4606-A48C-7A03389973AF}" type="slidenum">
              <a:rPr lang="en-US" smtClean="0"/>
              <a:t>19</a:t>
            </a:fld>
            <a:endParaRPr lang="en-US"/>
          </a:p>
        </p:txBody>
      </p:sp>
    </p:spTree>
    <p:extLst>
      <p:ext uri="{BB962C8B-B14F-4D97-AF65-F5344CB8AC3E}">
        <p14:creationId xmlns:p14="http://schemas.microsoft.com/office/powerpoint/2010/main" val="1807143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Inspector</a:t>
            </a:r>
            <a:r>
              <a:rPr lang="en-US" baseline="0" dirty="0" smtClean="0"/>
              <a:t> needs all this information 2 weeks prior to inspection to create a property profile in the tablet the inspectors are using to complete the inspection.  Similar to REAC inspector must enter all information into device manually then inspector must visually verify information is accurate the day of inspection. </a:t>
            </a:r>
            <a:endParaRPr lang="en-US" dirty="0"/>
          </a:p>
        </p:txBody>
      </p:sp>
      <p:sp>
        <p:nvSpPr>
          <p:cNvPr id="4" name="Slide Number Placeholder 3"/>
          <p:cNvSpPr>
            <a:spLocks noGrp="1"/>
          </p:cNvSpPr>
          <p:nvPr>
            <p:ph type="sldNum" sz="quarter" idx="10"/>
          </p:nvPr>
        </p:nvSpPr>
        <p:spPr/>
        <p:txBody>
          <a:bodyPr/>
          <a:lstStyle/>
          <a:p>
            <a:fld id="{DB16D2F8-450D-4606-A48C-7A03389973AF}" type="slidenum">
              <a:rPr lang="en-US" smtClean="0"/>
              <a:t>2</a:t>
            </a:fld>
            <a:endParaRPr lang="en-US"/>
          </a:p>
        </p:txBody>
      </p:sp>
    </p:spTree>
    <p:extLst>
      <p:ext uri="{BB962C8B-B14F-4D97-AF65-F5344CB8AC3E}">
        <p14:creationId xmlns:p14="http://schemas.microsoft.com/office/powerpoint/2010/main" val="53962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6D2F8-450D-4606-A48C-7A03389973AF}" type="slidenum">
              <a:rPr lang="en-US" smtClean="0"/>
              <a:t>20</a:t>
            </a:fld>
            <a:endParaRPr lang="en-US"/>
          </a:p>
        </p:txBody>
      </p:sp>
    </p:spTree>
    <p:extLst>
      <p:ext uri="{BB962C8B-B14F-4D97-AF65-F5344CB8AC3E}">
        <p14:creationId xmlns:p14="http://schemas.microsoft.com/office/powerpoint/2010/main" val="3934689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6D2F8-450D-4606-A48C-7A03389973AF}" type="slidenum">
              <a:rPr lang="en-US" smtClean="0"/>
              <a:t>21</a:t>
            </a:fld>
            <a:endParaRPr lang="en-US"/>
          </a:p>
        </p:txBody>
      </p:sp>
    </p:spTree>
    <p:extLst>
      <p:ext uri="{BB962C8B-B14F-4D97-AF65-F5344CB8AC3E}">
        <p14:creationId xmlns:p14="http://schemas.microsoft.com/office/powerpoint/2010/main" val="1684374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6D2F8-450D-4606-A48C-7A03389973AF}" type="slidenum">
              <a:rPr lang="en-US" smtClean="0"/>
              <a:t>22</a:t>
            </a:fld>
            <a:endParaRPr lang="en-US"/>
          </a:p>
        </p:txBody>
      </p:sp>
    </p:spTree>
    <p:extLst>
      <p:ext uri="{BB962C8B-B14F-4D97-AF65-F5344CB8AC3E}">
        <p14:creationId xmlns:p14="http://schemas.microsoft.com/office/powerpoint/2010/main" val="2261005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6D2F8-450D-4606-A48C-7A03389973AF}" type="slidenum">
              <a:rPr lang="en-US" smtClean="0"/>
              <a:t>23</a:t>
            </a:fld>
            <a:endParaRPr lang="en-US"/>
          </a:p>
        </p:txBody>
      </p:sp>
    </p:spTree>
    <p:extLst>
      <p:ext uri="{BB962C8B-B14F-4D97-AF65-F5344CB8AC3E}">
        <p14:creationId xmlns:p14="http://schemas.microsoft.com/office/powerpoint/2010/main" val="3746455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6D2F8-450D-4606-A48C-7A03389973AF}" type="slidenum">
              <a:rPr lang="en-US" smtClean="0"/>
              <a:t>24</a:t>
            </a:fld>
            <a:endParaRPr lang="en-US"/>
          </a:p>
        </p:txBody>
      </p:sp>
    </p:spTree>
    <p:extLst>
      <p:ext uri="{BB962C8B-B14F-4D97-AF65-F5344CB8AC3E}">
        <p14:creationId xmlns:p14="http://schemas.microsoft.com/office/powerpoint/2010/main" val="1885064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6D2F8-450D-4606-A48C-7A03389973AF}" type="slidenum">
              <a:rPr lang="en-US" smtClean="0"/>
              <a:t>25</a:t>
            </a:fld>
            <a:endParaRPr lang="en-US"/>
          </a:p>
        </p:txBody>
      </p:sp>
    </p:spTree>
    <p:extLst>
      <p:ext uri="{BB962C8B-B14F-4D97-AF65-F5344CB8AC3E}">
        <p14:creationId xmlns:p14="http://schemas.microsoft.com/office/powerpoint/2010/main" val="1605437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6D2F8-450D-4606-A48C-7A03389973AF}" type="slidenum">
              <a:rPr lang="en-US" smtClean="0"/>
              <a:t>26</a:t>
            </a:fld>
            <a:endParaRPr lang="en-US"/>
          </a:p>
        </p:txBody>
      </p:sp>
    </p:spTree>
    <p:extLst>
      <p:ext uri="{BB962C8B-B14F-4D97-AF65-F5344CB8AC3E}">
        <p14:creationId xmlns:p14="http://schemas.microsoft.com/office/powerpoint/2010/main" val="1649564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6D2F8-450D-4606-A48C-7A03389973AF}" type="slidenum">
              <a:rPr lang="en-US" smtClean="0"/>
              <a:t>27</a:t>
            </a:fld>
            <a:endParaRPr lang="en-US"/>
          </a:p>
        </p:txBody>
      </p:sp>
    </p:spTree>
    <p:extLst>
      <p:ext uri="{BB962C8B-B14F-4D97-AF65-F5344CB8AC3E}">
        <p14:creationId xmlns:p14="http://schemas.microsoft.com/office/powerpoint/2010/main" val="335352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the property</a:t>
            </a:r>
            <a:r>
              <a:rPr lang="en-US" baseline="0" dirty="0" smtClean="0"/>
              <a:t> prior to the inspection and look for items that might pose a hazard or that do not portray the property in the manner you want it to be portrayed.  </a:t>
            </a:r>
            <a:endParaRPr lang="en-US" dirty="0"/>
          </a:p>
        </p:txBody>
      </p:sp>
      <p:sp>
        <p:nvSpPr>
          <p:cNvPr id="4" name="Slide Number Placeholder 3"/>
          <p:cNvSpPr>
            <a:spLocks noGrp="1"/>
          </p:cNvSpPr>
          <p:nvPr>
            <p:ph type="sldNum" sz="quarter" idx="10"/>
          </p:nvPr>
        </p:nvSpPr>
        <p:spPr/>
        <p:txBody>
          <a:bodyPr/>
          <a:lstStyle/>
          <a:p>
            <a:fld id="{DB16D2F8-450D-4606-A48C-7A03389973AF}" type="slidenum">
              <a:rPr lang="en-US" smtClean="0"/>
              <a:t>3</a:t>
            </a:fld>
            <a:endParaRPr lang="en-US"/>
          </a:p>
        </p:txBody>
      </p:sp>
    </p:spTree>
    <p:extLst>
      <p:ext uri="{BB962C8B-B14F-4D97-AF65-F5344CB8AC3E}">
        <p14:creationId xmlns:p14="http://schemas.microsoft.com/office/powerpoint/2010/main" val="3281300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6D2F8-450D-4606-A48C-7A03389973AF}" type="slidenum">
              <a:rPr lang="en-US" smtClean="0"/>
              <a:t>4</a:t>
            </a:fld>
            <a:endParaRPr lang="en-US"/>
          </a:p>
        </p:txBody>
      </p:sp>
    </p:spTree>
    <p:extLst>
      <p:ext uri="{BB962C8B-B14F-4D97-AF65-F5344CB8AC3E}">
        <p14:creationId xmlns:p14="http://schemas.microsoft.com/office/powerpoint/2010/main" val="3412274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6D2F8-450D-4606-A48C-7A03389973AF}" type="slidenum">
              <a:rPr lang="en-US" smtClean="0"/>
              <a:t>5</a:t>
            </a:fld>
            <a:endParaRPr lang="en-US"/>
          </a:p>
        </p:txBody>
      </p:sp>
    </p:spTree>
    <p:extLst>
      <p:ext uri="{BB962C8B-B14F-4D97-AF65-F5344CB8AC3E}">
        <p14:creationId xmlns:p14="http://schemas.microsoft.com/office/powerpoint/2010/main" val="1952461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6D2F8-450D-4606-A48C-7A03389973AF}" type="slidenum">
              <a:rPr lang="en-US" smtClean="0"/>
              <a:t>6</a:t>
            </a:fld>
            <a:endParaRPr lang="en-US"/>
          </a:p>
        </p:txBody>
      </p:sp>
    </p:spTree>
    <p:extLst>
      <p:ext uri="{BB962C8B-B14F-4D97-AF65-F5344CB8AC3E}">
        <p14:creationId xmlns:p14="http://schemas.microsoft.com/office/powerpoint/2010/main" val="1854918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6D2F8-450D-4606-A48C-7A03389973AF}" type="slidenum">
              <a:rPr lang="en-US" smtClean="0"/>
              <a:t>7</a:t>
            </a:fld>
            <a:endParaRPr lang="en-US"/>
          </a:p>
        </p:txBody>
      </p:sp>
    </p:spTree>
    <p:extLst>
      <p:ext uri="{BB962C8B-B14F-4D97-AF65-F5344CB8AC3E}">
        <p14:creationId xmlns:p14="http://schemas.microsoft.com/office/powerpoint/2010/main" val="3084650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6D2F8-450D-4606-A48C-7A03389973AF}" type="slidenum">
              <a:rPr lang="en-US" smtClean="0"/>
              <a:t>8</a:t>
            </a:fld>
            <a:endParaRPr lang="en-US"/>
          </a:p>
        </p:txBody>
      </p:sp>
    </p:spTree>
    <p:extLst>
      <p:ext uri="{BB962C8B-B14F-4D97-AF65-F5344CB8AC3E}">
        <p14:creationId xmlns:p14="http://schemas.microsoft.com/office/powerpoint/2010/main" val="1677047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6D2F8-450D-4606-A48C-7A03389973AF}" type="slidenum">
              <a:rPr lang="en-US" smtClean="0"/>
              <a:t>9</a:t>
            </a:fld>
            <a:endParaRPr lang="en-US"/>
          </a:p>
        </p:txBody>
      </p:sp>
    </p:spTree>
    <p:extLst>
      <p:ext uri="{BB962C8B-B14F-4D97-AF65-F5344CB8AC3E}">
        <p14:creationId xmlns:p14="http://schemas.microsoft.com/office/powerpoint/2010/main" val="413122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5DB725F-8C60-42A6-827B-576AF3DC01DC}" type="datetimeFigureOut">
              <a:rPr lang="en-US" smtClean="0"/>
              <a:t>6/12/2017</a:t>
            </a:fld>
            <a:endParaRPr lang="en-US"/>
          </a:p>
        </p:txBody>
      </p:sp>
      <p:sp>
        <p:nvSpPr>
          <p:cNvPr id="8" name="Slide Number Placeholder 7"/>
          <p:cNvSpPr>
            <a:spLocks noGrp="1"/>
          </p:cNvSpPr>
          <p:nvPr>
            <p:ph type="sldNum" sz="quarter" idx="11"/>
          </p:nvPr>
        </p:nvSpPr>
        <p:spPr/>
        <p:txBody>
          <a:bodyPr/>
          <a:lstStyle/>
          <a:p>
            <a:fld id="{AE10A31F-32DA-4E4C-8981-7923A51185C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DB725F-8C60-42A6-827B-576AF3DC01DC}"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0A31F-32DA-4E4C-8981-7923A51185C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DB725F-8C60-42A6-827B-576AF3DC01DC}"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0A31F-32DA-4E4C-8981-7923A51185C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DB725F-8C60-42A6-827B-576AF3DC01DC}"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0A31F-32DA-4E4C-8981-7923A51185C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DB725F-8C60-42A6-827B-576AF3DC01DC}"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0A31F-32DA-4E4C-8981-7923A51185C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5DB725F-8C60-42A6-827B-576AF3DC01DC}"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0A31F-32DA-4E4C-8981-7923A51185CE}"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5DB725F-8C60-42A6-827B-576AF3DC01DC}" type="datetimeFigureOut">
              <a:rPr lang="en-US" smtClean="0"/>
              <a:t>6/12/2017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10A31F-32DA-4E4C-8981-7923A51185CE}"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DB725F-8C60-42A6-827B-576AF3DC01DC}" type="datetimeFigureOut">
              <a:rPr lang="en-US" smtClean="0"/>
              <a:t>6/12/2017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10A31F-32DA-4E4C-8981-7923A51185C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DB725F-8C60-42A6-827B-576AF3DC01DC}" type="datetimeFigureOut">
              <a:rPr lang="en-US" smtClean="0"/>
              <a:t>6/12/2017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10A31F-32DA-4E4C-8981-7923A51185C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DB725F-8C60-42A6-827B-576AF3DC01DC}"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0A31F-32DA-4E4C-8981-7923A51185C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DB725F-8C60-42A6-827B-576AF3DC01DC}"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0A31F-32DA-4E4C-8981-7923A51185C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15DB725F-8C60-42A6-827B-576AF3DC01DC}" type="datetimeFigureOut">
              <a:rPr lang="en-US" smtClean="0"/>
              <a:t>6/12/2017</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AE10A31F-32DA-4E4C-8981-7923A51185CE}"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NmZC0sq3NAhVM_WMKHX3kAmcQjRwIBw&amp;url=http://www.clipartpanda.com/categories/stack-of-paper-vector&amp;bvm=bv.124272578,d.cGc&amp;psig=AFQjCNFsTROH0wU_IqKe2c8z3w3QzExwrg&amp;ust=1466195531962895"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0ahUKEwj2z_CZua3NAhUVHGMKHRBMAwoQjRwIBw&amp;url=http://archive.constantcontact.com/fs142/1110839101742/archive/1111709589495.html&amp;bvm=bv.124272578,d.cGc&amp;psig=AFQjCNGPEjLEYzdagWrMsG1bmTD5E78qnQ&amp;ust=146619741485513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llen.McCartt@oregon.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3oZ_W6anUAhVHVWMKHWImDr8QjRwIBw&amp;url=http://macmcrae.com/red-bedbug-cartoon/&amp;psig=AFQjCNEsku1ZFzbxzE_vsWBZtoMUvh5V9A&amp;ust=1496859319933342"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c36DMp63NAhVPwmMKHU87D7wQjRwIBw&amp;url=http://www.swansea.ac.uk/accommodation/preparingforarrival/&amp;psig=AFQjCNG6A-F3vXhnlyd_4v91C5n3HPZgEA&amp;ust=1466192346833678"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ohf_frK3NAhVC5mMKHbxlD1IQjRwIBw&amp;url=https://notesfromrumblycottage.wordpress.com/2010/07/08/toys-on-the-roof-toys-on-the-roof/&amp;bvm=bv.124272578,d.cGc&amp;psig=AFQjCNG83PtD_DC87QSs7RMWON9n0RaXGQ&amp;ust=146619408598105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01887"/>
            <a:ext cx="8458200" cy="1331913"/>
          </a:xfrm>
        </p:spPr>
        <p:txBody>
          <a:bodyPr>
            <a:normAutofit/>
          </a:bodyPr>
          <a:lstStyle/>
          <a:p>
            <a:r>
              <a:rPr lang="en-US" sz="4000" dirty="0" smtClean="0">
                <a:latin typeface="Times New Roman" panose="02020603050405020304" pitchFamily="18" charset="0"/>
                <a:cs typeface="Times New Roman" panose="02020603050405020304" pitchFamily="18" charset="0"/>
              </a:rPr>
              <a:t>Preparing for an OHCS inspection</a:t>
            </a:r>
            <a:endParaRPr lang="en-US" sz="4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r>
              <a:rPr lang="en-US" sz="2000" dirty="0">
                <a:latin typeface="Times New Roman" panose="02020603050405020304" pitchFamily="18" charset="0"/>
                <a:cs typeface="Times New Roman" panose="02020603050405020304" pitchFamily="18" charset="0"/>
              </a:rPr>
              <a:t>What to Expect when OHCS inspects</a:t>
            </a:r>
          </a:p>
        </p:txBody>
      </p:sp>
    </p:spTree>
    <p:extLst>
      <p:ext uri="{BB962C8B-B14F-4D97-AF65-F5344CB8AC3E}">
        <p14:creationId xmlns:p14="http://schemas.microsoft.com/office/powerpoint/2010/main" val="30398704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1"/>
            <a:ext cx="7315200" cy="838200"/>
          </a:xfrm>
        </p:spPr>
        <p:txBody>
          <a:bodyPr>
            <a:normAutofit/>
          </a:bodyPr>
          <a:lstStyle/>
          <a:p>
            <a:r>
              <a:rPr lang="en-US" b="1" dirty="0" smtClean="0">
                <a:latin typeface="Times New Roman" panose="02020603050405020304" pitchFamily="18" charset="0"/>
                <a:cs typeface="Times New Roman" panose="02020603050405020304" pitchFamily="18" charset="0"/>
              </a:rPr>
              <a:t>Units:</a:t>
            </a:r>
            <a:r>
              <a:rPr lang="en-US" b="1" dirty="0" smtClean="0"/>
              <a:t> </a:t>
            </a:r>
            <a:endParaRPr lang="en-US" dirty="0"/>
          </a:p>
        </p:txBody>
      </p:sp>
      <p:sp>
        <p:nvSpPr>
          <p:cNvPr id="3" name="Content Placeholder 2"/>
          <p:cNvSpPr>
            <a:spLocks noGrp="1"/>
          </p:cNvSpPr>
          <p:nvPr>
            <p:ph idx="1"/>
          </p:nvPr>
        </p:nvSpPr>
        <p:spPr>
          <a:xfrm>
            <a:off x="914400" y="1524000"/>
            <a:ext cx="7315200" cy="4724400"/>
          </a:xfrm>
        </p:spPr>
        <p:txBody>
          <a:bodyPr>
            <a:normAutofit lnSpcReduction="10000"/>
          </a:bodyPr>
          <a:lstStyle/>
          <a:p>
            <a:pPr lvl="0">
              <a:spcAft>
                <a:spcPts val="600"/>
              </a:spcAft>
            </a:pPr>
            <a:r>
              <a:rPr lang="en-US" sz="2400" dirty="0" smtClean="0">
                <a:latin typeface="Times New Roman" panose="02020603050405020304" pitchFamily="18" charset="0"/>
                <a:cs typeface="Times New Roman" panose="02020603050405020304" pitchFamily="18" charset="0"/>
              </a:rPr>
              <a:t>Blocked heaters &amp; electrical panels</a:t>
            </a:r>
          </a:p>
          <a:p>
            <a:pPr lvl="0">
              <a:spcAft>
                <a:spcPts val="600"/>
              </a:spcAft>
            </a:pPr>
            <a:r>
              <a:rPr lang="en-US" sz="2400" dirty="0" smtClean="0">
                <a:latin typeface="Times New Roman" panose="02020603050405020304" pitchFamily="18" charset="0"/>
                <a:cs typeface="Times New Roman" panose="02020603050405020304" pitchFamily="18" charset="0"/>
              </a:rPr>
              <a:t>Smoke &amp; Carbon Monoxide detectors are present and in working order</a:t>
            </a:r>
          </a:p>
          <a:p>
            <a:pPr lvl="0">
              <a:spcAft>
                <a:spcPts val="600"/>
              </a:spcAft>
            </a:pPr>
            <a:r>
              <a:rPr lang="en-US" sz="2400" dirty="0" smtClean="0">
                <a:latin typeface="Times New Roman" panose="02020603050405020304" pitchFamily="18" charset="0"/>
                <a:cs typeface="Times New Roman" panose="02020603050405020304" pitchFamily="18" charset="0"/>
              </a:rPr>
              <a:t>Free of cable trip hazards</a:t>
            </a:r>
          </a:p>
          <a:p>
            <a:pPr lvl="0">
              <a:spcAft>
                <a:spcPts val="600"/>
              </a:spcAft>
            </a:pPr>
            <a:r>
              <a:rPr lang="en-US" sz="2400" dirty="0" smtClean="0">
                <a:latin typeface="Times New Roman" panose="02020603050405020304" pitchFamily="18" charset="0"/>
                <a:cs typeface="Times New Roman" panose="02020603050405020304" pitchFamily="18" charset="0"/>
              </a:rPr>
              <a:t>Test GFCI for proper operation</a:t>
            </a:r>
          </a:p>
          <a:p>
            <a:pPr lvl="0">
              <a:spcAft>
                <a:spcPts val="600"/>
              </a:spcAft>
            </a:pPr>
            <a:r>
              <a:rPr lang="en-US" sz="2400" dirty="0" smtClean="0">
                <a:latin typeface="Times New Roman" panose="02020603050405020304" pitchFamily="18" charset="0"/>
                <a:cs typeface="Times New Roman" panose="02020603050405020304" pitchFamily="18" charset="0"/>
              </a:rPr>
              <a:t>No flammables stored in the oven</a:t>
            </a:r>
          </a:p>
          <a:p>
            <a:pPr lvl="0">
              <a:spcAft>
                <a:spcPts val="600"/>
              </a:spcAft>
            </a:pPr>
            <a:r>
              <a:rPr lang="en-US" sz="2400" dirty="0" smtClean="0">
                <a:latin typeface="Times New Roman" panose="02020603050405020304" pitchFamily="18" charset="0"/>
                <a:cs typeface="Times New Roman" panose="02020603050405020304" pitchFamily="18" charset="0"/>
              </a:rPr>
              <a:t>Water heaters are accessible</a:t>
            </a:r>
          </a:p>
          <a:p>
            <a:pPr lvl="0">
              <a:spcAft>
                <a:spcPts val="600"/>
              </a:spcAft>
            </a:pPr>
            <a:r>
              <a:rPr lang="en-US" sz="2400" dirty="0" smtClean="0">
                <a:latin typeface="Times New Roman" panose="02020603050405020304" pitchFamily="18" charset="0"/>
                <a:cs typeface="Times New Roman" panose="02020603050405020304" pitchFamily="18" charset="0"/>
              </a:rPr>
              <a:t>No missing or burnt out light bulbs</a:t>
            </a:r>
          </a:p>
          <a:p>
            <a:pPr lvl="0">
              <a:spcAft>
                <a:spcPts val="600"/>
              </a:spcAft>
            </a:pPr>
            <a:r>
              <a:rPr lang="en-US" sz="2400" dirty="0" smtClean="0">
                <a:latin typeface="Times New Roman" panose="02020603050405020304" pitchFamily="18" charset="0"/>
                <a:cs typeface="Times New Roman" panose="02020603050405020304" pitchFamily="18" charset="0"/>
              </a:rPr>
              <a:t>No interior doors with keyed locks</a:t>
            </a:r>
          </a:p>
          <a:p>
            <a:pPr lvl="0">
              <a:spcAft>
                <a:spcPts val="600"/>
              </a:spcAft>
            </a:pPr>
            <a:r>
              <a:rPr lang="en-US" sz="2400" dirty="0" smtClean="0">
                <a:latin typeface="Times New Roman" panose="02020603050405020304" pitchFamily="18" charset="0"/>
                <a:cs typeface="Times New Roman" panose="02020603050405020304" pitchFamily="18" charset="0"/>
              </a:rPr>
              <a:t>Check for cracked or broken electrical covers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36256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467600" cy="849297"/>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Preparation for the day of review</a:t>
            </a:r>
            <a:r>
              <a:rPr lang="en-US" b="1" dirty="0" smtClean="0"/>
              <a:t>: </a:t>
            </a:r>
            <a:endParaRPr lang="en-US" dirty="0"/>
          </a:p>
        </p:txBody>
      </p:sp>
      <p:pic>
        <p:nvPicPr>
          <p:cNvPr id="4098" name="Picture 2" descr="http://images.clipartpanda.com/stack-of-paper-vector-vector-of-a-cartoon-businesswoman-carrying-a-huge-stack-of-paperwork-coloring-page-outline-by-ron-leishman-1490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1" y="1219200"/>
            <a:ext cx="5334000" cy="5438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4845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wipe(down)">
                                      <p:cBhvr>
                                        <p:cTn id="13" dur="580">
                                          <p:stCondLst>
                                            <p:cond delay="0"/>
                                          </p:stCondLst>
                                        </p:cTn>
                                        <p:tgtEl>
                                          <p:spTgt spid="4098"/>
                                        </p:tgtEl>
                                      </p:cBhvr>
                                    </p:animEffect>
                                    <p:anim calcmode="lin" valueType="num">
                                      <p:cBhvr>
                                        <p:cTn id="14"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9" dur="26">
                                          <p:stCondLst>
                                            <p:cond delay="650"/>
                                          </p:stCondLst>
                                        </p:cTn>
                                        <p:tgtEl>
                                          <p:spTgt spid="4098"/>
                                        </p:tgtEl>
                                      </p:cBhvr>
                                      <p:to x="100000" y="60000"/>
                                    </p:animScale>
                                    <p:animScale>
                                      <p:cBhvr>
                                        <p:cTn id="20" dur="166" decel="50000">
                                          <p:stCondLst>
                                            <p:cond delay="676"/>
                                          </p:stCondLst>
                                        </p:cTn>
                                        <p:tgtEl>
                                          <p:spTgt spid="4098"/>
                                        </p:tgtEl>
                                      </p:cBhvr>
                                      <p:to x="100000" y="100000"/>
                                    </p:animScale>
                                    <p:animScale>
                                      <p:cBhvr>
                                        <p:cTn id="21" dur="26">
                                          <p:stCondLst>
                                            <p:cond delay="1312"/>
                                          </p:stCondLst>
                                        </p:cTn>
                                        <p:tgtEl>
                                          <p:spTgt spid="4098"/>
                                        </p:tgtEl>
                                      </p:cBhvr>
                                      <p:to x="100000" y="80000"/>
                                    </p:animScale>
                                    <p:animScale>
                                      <p:cBhvr>
                                        <p:cTn id="22" dur="166" decel="50000">
                                          <p:stCondLst>
                                            <p:cond delay="1338"/>
                                          </p:stCondLst>
                                        </p:cTn>
                                        <p:tgtEl>
                                          <p:spTgt spid="4098"/>
                                        </p:tgtEl>
                                      </p:cBhvr>
                                      <p:to x="100000" y="100000"/>
                                    </p:animScale>
                                    <p:animScale>
                                      <p:cBhvr>
                                        <p:cTn id="23" dur="26">
                                          <p:stCondLst>
                                            <p:cond delay="1642"/>
                                          </p:stCondLst>
                                        </p:cTn>
                                        <p:tgtEl>
                                          <p:spTgt spid="4098"/>
                                        </p:tgtEl>
                                      </p:cBhvr>
                                      <p:to x="100000" y="90000"/>
                                    </p:animScale>
                                    <p:animScale>
                                      <p:cBhvr>
                                        <p:cTn id="24" dur="166" decel="50000">
                                          <p:stCondLst>
                                            <p:cond delay="1668"/>
                                          </p:stCondLst>
                                        </p:cTn>
                                        <p:tgtEl>
                                          <p:spTgt spid="4098"/>
                                        </p:tgtEl>
                                      </p:cBhvr>
                                      <p:to x="100000" y="100000"/>
                                    </p:animScale>
                                    <p:animScale>
                                      <p:cBhvr>
                                        <p:cTn id="25" dur="26">
                                          <p:stCondLst>
                                            <p:cond delay="1808"/>
                                          </p:stCondLst>
                                        </p:cTn>
                                        <p:tgtEl>
                                          <p:spTgt spid="4098"/>
                                        </p:tgtEl>
                                      </p:cBhvr>
                                      <p:to x="100000" y="95000"/>
                                    </p:animScale>
                                    <p:animScale>
                                      <p:cBhvr>
                                        <p:cTn id="26"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1154097"/>
          </a:xfrm>
        </p:spPr>
        <p:txBody>
          <a:bodyPr>
            <a:normAutofit/>
          </a:bodyPr>
          <a:lstStyle/>
          <a:p>
            <a:r>
              <a:rPr lang="en-US" b="1" dirty="0">
                <a:latin typeface="Times New Roman" panose="02020603050405020304" pitchFamily="18" charset="0"/>
                <a:cs typeface="Times New Roman" panose="02020603050405020304" pitchFamily="18" charset="0"/>
              </a:rPr>
              <a:t>Current Inspection Certificates</a:t>
            </a:r>
            <a:r>
              <a:rPr lang="en-US"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2590800"/>
            <a:ext cx="7315200" cy="3539527"/>
          </a:xfrm>
        </p:spPr>
        <p:txBody>
          <a:bodyPr>
            <a:normAutofit/>
          </a:bodyPr>
          <a:lstStyle/>
          <a:p>
            <a:pPr lvl="0"/>
            <a:r>
              <a:rPr lang="en-US" sz="2400" dirty="0">
                <a:latin typeface="Times New Roman" panose="02020603050405020304" pitchFamily="18" charset="0"/>
                <a:cs typeface="Times New Roman" panose="02020603050405020304" pitchFamily="18" charset="0"/>
              </a:rPr>
              <a:t>Boilers, Fire Alarm, Building Sprinkler System, Elevator and Lead Based Paint Report and Resident Disclosure if the property has a building built prior to 1978</a:t>
            </a:r>
          </a:p>
        </p:txBody>
      </p:sp>
    </p:spTree>
    <p:extLst>
      <p:ext uri="{BB962C8B-B14F-4D97-AF65-F5344CB8AC3E}">
        <p14:creationId xmlns:p14="http://schemas.microsoft.com/office/powerpoint/2010/main" val="38206538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1154097"/>
          </a:xfrm>
        </p:spPr>
        <p:txBody>
          <a:bodyPr>
            <a:normAutofit/>
          </a:bodyPr>
          <a:lstStyle/>
          <a:p>
            <a:r>
              <a:rPr lang="en-US" b="1" dirty="0" smtClean="0">
                <a:latin typeface="Times New Roman" panose="02020603050405020304" pitchFamily="18" charset="0"/>
                <a:cs typeface="Times New Roman" panose="02020603050405020304" pitchFamily="18" charset="0"/>
              </a:rPr>
              <a:t>Rent roll: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2590800"/>
            <a:ext cx="7315200" cy="3539527"/>
          </a:xfrm>
        </p:spPr>
        <p:txBody>
          <a:bodyPr>
            <a:normAutofit/>
          </a:bodyPr>
          <a:lstStyle/>
          <a:p>
            <a:pPr lvl="0"/>
            <a:r>
              <a:rPr lang="en-US" sz="2400" dirty="0">
                <a:latin typeface="Times New Roman" panose="02020603050405020304" pitchFamily="18" charset="0"/>
                <a:cs typeface="Times New Roman" panose="02020603050405020304" pitchFamily="18" charset="0"/>
              </a:rPr>
              <a:t>Should be current for the day of inspection and must contain all occupied units, vacant units and non-revenue units. If the purpose of any of these dwelling units changes to a non-dwelling use you will need to inform the inspector and it must be removed from the unit count (e.g. Office, Police Substation, etc.)</a:t>
            </a:r>
          </a:p>
        </p:txBody>
      </p:sp>
    </p:spTree>
    <p:extLst>
      <p:ext uri="{BB962C8B-B14F-4D97-AF65-F5344CB8AC3E}">
        <p14:creationId xmlns:p14="http://schemas.microsoft.com/office/powerpoint/2010/main" val="9663943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1154097"/>
          </a:xfrm>
        </p:spPr>
        <p:txBody>
          <a:bodyPr>
            <a:normAutofit/>
          </a:bodyPr>
          <a:lstStyle/>
          <a:p>
            <a:r>
              <a:rPr lang="en-US" b="1" dirty="0" smtClean="0">
                <a:latin typeface="Times New Roman" panose="02020603050405020304" pitchFamily="18" charset="0"/>
                <a:cs typeface="Times New Roman" panose="02020603050405020304" pitchFamily="18" charset="0"/>
              </a:rPr>
              <a:t>Site map: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2590800"/>
            <a:ext cx="7315200" cy="3539527"/>
          </a:xfrm>
        </p:spPr>
        <p:txBody>
          <a:bodyPr>
            <a:normAutofit/>
          </a:bodyPr>
          <a:lstStyle/>
          <a:p>
            <a:pPr lvl="0">
              <a:spcAft>
                <a:spcPts val="600"/>
              </a:spcAft>
            </a:pPr>
            <a:r>
              <a:rPr lang="en-US" sz="2400" dirty="0">
                <a:latin typeface="Times New Roman" panose="02020603050405020304" pitchFamily="18" charset="0"/>
                <a:cs typeface="Times New Roman" panose="02020603050405020304" pitchFamily="18" charset="0"/>
              </a:rPr>
              <a:t>This enables the inspector to navigate the property in a more efficient </a:t>
            </a:r>
            <a:r>
              <a:rPr lang="en-US" sz="2400" dirty="0" smtClean="0">
                <a:latin typeface="Times New Roman" panose="02020603050405020304" pitchFamily="18" charset="0"/>
                <a:cs typeface="Times New Roman" panose="02020603050405020304" pitchFamily="18" charset="0"/>
              </a:rPr>
              <a:t>manner</a:t>
            </a:r>
          </a:p>
          <a:p>
            <a:pPr lvl="0">
              <a:spcAft>
                <a:spcPts val="600"/>
              </a:spcAft>
            </a:pPr>
            <a:r>
              <a:rPr lang="en-US" sz="2400" dirty="0" smtClean="0">
                <a:latin typeface="Times New Roman" panose="02020603050405020304" pitchFamily="18" charset="0"/>
                <a:cs typeface="Times New Roman" panose="02020603050405020304" pitchFamily="18" charset="0"/>
              </a:rPr>
              <a:t>The map should include all buildings and the building identifier (e.g. building A, building 1, etc.)</a:t>
            </a:r>
          </a:p>
          <a:p>
            <a:pPr lvl="0"/>
            <a:endParaRPr lang="en-US" sz="2400" dirty="0"/>
          </a:p>
        </p:txBody>
      </p:sp>
    </p:spTree>
    <p:extLst>
      <p:ext uri="{BB962C8B-B14F-4D97-AF65-F5344CB8AC3E}">
        <p14:creationId xmlns:p14="http://schemas.microsoft.com/office/powerpoint/2010/main" val="13251437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848600" cy="849297"/>
          </a:xfrm>
        </p:spPr>
        <p:txBody>
          <a:bodyPr>
            <a:noAutofit/>
          </a:bodyPr>
          <a:lstStyle/>
          <a:p>
            <a:r>
              <a:rPr lang="en-US" sz="3000" b="1" dirty="0"/>
              <a:t>What to expect on the day of Inspection</a:t>
            </a:r>
            <a:r>
              <a:rPr lang="en-US" sz="3000" b="1" dirty="0" smtClean="0"/>
              <a:t>: </a:t>
            </a:r>
            <a:endParaRPr lang="en-US" sz="3000" dirty="0"/>
          </a:p>
        </p:txBody>
      </p:sp>
      <p:pic>
        <p:nvPicPr>
          <p:cNvPr id="4" name="Picture 2" descr="http://crhiany.com/wp-content/uploads/2013/09/hous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28420"/>
            <a:ext cx="6703586" cy="5072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9410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762000"/>
          </a:xfrm>
        </p:spPr>
        <p:txBody>
          <a:bodyPr>
            <a:normAutofit/>
          </a:bodyPr>
          <a:lstStyle/>
          <a:p>
            <a:r>
              <a:rPr lang="en-US" sz="2800" dirty="0">
                <a:latin typeface="Times New Roman" panose="02020603050405020304" pitchFamily="18" charset="0"/>
                <a:cs typeface="Times New Roman" panose="02020603050405020304" pitchFamily="18" charset="0"/>
              </a:rPr>
              <a:t>Inspectors will inspect all five inspectable </a:t>
            </a:r>
            <a:r>
              <a:rPr lang="en-US" sz="2800" dirty="0" smtClean="0">
                <a:latin typeface="Times New Roman" panose="02020603050405020304" pitchFamily="18" charset="0"/>
                <a:cs typeface="Times New Roman" panose="02020603050405020304" pitchFamily="18" charset="0"/>
              </a:rPr>
              <a:t>areas</a:t>
            </a:r>
            <a:r>
              <a:rPr lang="en-US" sz="2800" b="1"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1295401"/>
            <a:ext cx="7315200" cy="2743200"/>
          </a:xfrm>
        </p:spPr>
        <p:txBody>
          <a:bodyPr>
            <a:normAutofit/>
          </a:bodyPr>
          <a:lstStyle/>
          <a:p>
            <a:pPr lvl="0">
              <a:spcAft>
                <a:spcPts val="600"/>
              </a:spcAft>
            </a:pPr>
            <a:r>
              <a:rPr lang="en-US" sz="2400" dirty="0" smtClean="0">
                <a:latin typeface="Times New Roman" panose="02020603050405020304" pitchFamily="18" charset="0"/>
                <a:cs typeface="Times New Roman" panose="02020603050405020304" pitchFamily="18" charset="0"/>
              </a:rPr>
              <a:t>Site</a:t>
            </a:r>
          </a:p>
          <a:p>
            <a:pPr lvl="0">
              <a:spcAft>
                <a:spcPts val="600"/>
              </a:spcAft>
            </a:pPr>
            <a:r>
              <a:rPr lang="en-US" sz="2400" dirty="0" smtClean="0">
                <a:latin typeface="Times New Roman" panose="02020603050405020304" pitchFamily="18" charset="0"/>
                <a:cs typeface="Times New Roman" panose="02020603050405020304" pitchFamily="18" charset="0"/>
              </a:rPr>
              <a:t>Building Exterior</a:t>
            </a:r>
          </a:p>
          <a:p>
            <a:pPr lvl="0">
              <a:spcAft>
                <a:spcPts val="600"/>
              </a:spcAft>
            </a:pPr>
            <a:r>
              <a:rPr lang="en-US" sz="2400" dirty="0" smtClean="0">
                <a:latin typeface="Times New Roman" panose="02020603050405020304" pitchFamily="18" charset="0"/>
                <a:cs typeface="Times New Roman" panose="02020603050405020304" pitchFamily="18" charset="0"/>
              </a:rPr>
              <a:t>Building Systems</a:t>
            </a:r>
          </a:p>
          <a:p>
            <a:pPr lvl="0">
              <a:spcAft>
                <a:spcPts val="600"/>
              </a:spcAft>
            </a:pPr>
            <a:r>
              <a:rPr lang="en-US" sz="2400" dirty="0" smtClean="0">
                <a:latin typeface="Times New Roman" panose="02020603050405020304" pitchFamily="18" charset="0"/>
                <a:cs typeface="Times New Roman" panose="02020603050405020304" pitchFamily="18" charset="0"/>
              </a:rPr>
              <a:t>Common Area</a:t>
            </a:r>
          </a:p>
          <a:p>
            <a:pPr lvl="0">
              <a:spcAft>
                <a:spcPts val="600"/>
              </a:spcAft>
            </a:pPr>
            <a:r>
              <a:rPr lang="en-US" sz="2400" dirty="0" smtClean="0">
                <a:latin typeface="Times New Roman" panose="02020603050405020304" pitchFamily="18" charset="0"/>
                <a:cs typeface="Times New Roman" panose="02020603050405020304" pitchFamily="18" charset="0"/>
              </a:rPr>
              <a:t>Unit</a:t>
            </a:r>
          </a:p>
          <a:p>
            <a:pPr lvl="0"/>
            <a:endParaRPr lang="en-US" sz="2400" dirty="0" smtClean="0"/>
          </a:p>
          <a:p>
            <a:pPr lvl="0"/>
            <a:endParaRPr lang="en-US" sz="2400" dirty="0"/>
          </a:p>
        </p:txBody>
      </p:sp>
      <p:sp>
        <p:nvSpPr>
          <p:cNvPr id="4" name="Title 1"/>
          <p:cNvSpPr txBox="1">
            <a:spLocks/>
          </p:cNvSpPr>
          <p:nvPr/>
        </p:nvSpPr>
        <p:spPr>
          <a:xfrm>
            <a:off x="685800" y="4038600"/>
            <a:ext cx="7772400" cy="2590800"/>
          </a:xfrm>
          <a:prstGeom prst="rect">
            <a:avLst/>
          </a:prstGeom>
        </p:spPr>
        <p:txBody>
          <a:bodyPr vert="horz" lIns="91440" tIns="45720" rIns="91440" bIns="45720" rtlCol="0" anchor="b">
            <a:normAutofit fontScale="85000" lnSpcReduction="200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latin typeface="Times New Roman" panose="02020603050405020304" pitchFamily="18" charset="0"/>
                <a:cs typeface="Times New Roman" panose="02020603050405020304" pitchFamily="18" charset="0"/>
              </a:rPr>
              <a:t>All components that exist on a property that are in place for active service must function as designed or they are evaluated as deficient under the UPCS protocol. </a:t>
            </a:r>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An </a:t>
            </a:r>
            <a:r>
              <a:rPr lang="en-US" sz="2800" dirty="0">
                <a:latin typeface="Times New Roman" panose="02020603050405020304" pitchFamily="18" charset="0"/>
                <a:cs typeface="Times New Roman" panose="02020603050405020304" pitchFamily="18" charset="0"/>
              </a:rPr>
              <a:t>example of an item that would be noted as deficient are trash chutes that the property reports as </a:t>
            </a:r>
            <a:r>
              <a:rPr lang="en-US" sz="2800" dirty="0" smtClean="0">
                <a:latin typeface="Times New Roman" panose="02020603050405020304" pitchFamily="18" charset="0"/>
                <a:cs typeface="Times New Roman" panose="02020603050405020304" pitchFamily="18" charset="0"/>
              </a:rPr>
              <a:t>abandoned; however, </a:t>
            </a:r>
            <a:r>
              <a:rPr lang="en-US" sz="2800" dirty="0">
                <a:latin typeface="Times New Roman" panose="02020603050405020304" pitchFamily="18" charset="0"/>
                <a:cs typeface="Times New Roman" panose="02020603050405020304" pitchFamily="18" charset="0"/>
              </a:rPr>
              <a:t>one or more of the chute doors have not been permanently sealed shut</a:t>
            </a:r>
            <a:r>
              <a:rPr lang="en-US" sz="2800" dirty="0"/>
              <a:t>.</a:t>
            </a:r>
          </a:p>
        </p:txBody>
      </p:sp>
    </p:spTree>
    <p:extLst>
      <p:ext uri="{BB962C8B-B14F-4D97-AF65-F5344CB8AC3E}">
        <p14:creationId xmlns:p14="http://schemas.microsoft.com/office/powerpoint/2010/main" val="26596483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1154097"/>
          </a:xfrm>
        </p:spPr>
        <p:txBody>
          <a:bodyPr>
            <a:normAutofit/>
          </a:bodyPr>
          <a:lstStyle/>
          <a:p>
            <a:r>
              <a:rPr lang="en-US" b="1" dirty="0" smtClean="0">
                <a:latin typeface="Times New Roman" panose="02020603050405020304" pitchFamily="18" charset="0"/>
                <a:cs typeface="Times New Roman" panose="02020603050405020304" pitchFamily="18" charset="0"/>
              </a:rPr>
              <a:t>Points to remember: </a:t>
            </a:r>
            <a:endParaRPr lang="en-US" dirty="0">
              <a:latin typeface="Times New Roman" panose="02020603050405020304" pitchFamily="18" charset="0"/>
              <a:cs typeface="Times New Roman" panose="02020603050405020304" pitchFamily="18" charset="0"/>
            </a:endParaRPr>
          </a:p>
        </p:txBody>
      </p:sp>
      <p:pic>
        <p:nvPicPr>
          <p:cNvPr id="7173" name="Picture 5" descr="http://ih.constantcontact.com/fs142/1110839101742/img/97.jpg?a=111170958949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209800"/>
            <a:ext cx="4419600" cy="444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2241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ntr" presetSubtype="32" fill="hold" nodeType="afterEffect">
                                  <p:stCondLst>
                                    <p:cond delay="0"/>
                                  </p:stCondLst>
                                  <p:childTnLst>
                                    <p:set>
                                      <p:cBhvr>
                                        <p:cTn id="12" dur="1" fill="hold">
                                          <p:stCondLst>
                                            <p:cond delay="0"/>
                                          </p:stCondLst>
                                        </p:cTn>
                                        <p:tgtEl>
                                          <p:spTgt spid="7173"/>
                                        </p:tgtEl>
                                        <p:attrNameLst>
                                          <p:attrName>style.visibility</p:attrName>
                                        </p:attrNameLst>
                                      </p:cBhvr>
                                      <p:to>
                                        <p:strVal val="visible"/>
                                      </p:to>
                                    </p:set>
                                    <p:animEffect transition="in" filter="diamond(out)">
                                      <p:cBhvr>
                                        <p:cTn id="13" dur="2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761999"/>
          </a:xfrm>
        </p:spPr>
        <p:txBody>
          <a:bodyPr>
            <a:normAutofit/>
          </a:bodyPr>
          <a:lstStyle/>
          <a:p>
            <a:r>
              <a:rPr lang="en-US" dirty="0" smtClean="0">
                <a:latin typeface="Times New Roman" panose="02020603050405020304" pitchFamily="18" charset="0"/>
                <a:cs typeface="Times New Roman" panose="02020603050405020304" pitchFamily="18" charset="0"/>
              </a:rPr>
              <a:t>Remember:</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1447800"/>
            <a:ext cx="7315200" cy="5105400"/>
          </a:xfrm>
        </p:spPr>
        <p:txBody>
          <a:bodyPr>
            <a:normAutofit lnSpcReduction="10000"/>
          </a:bodyPr>
          <a:lstStyle/>
          <a:p>
            <a:pPr lvl="0">
              <a:spcAft>
                <a:spcPts val="600"/>
              </a:spcAft>
            </a:pPr>
            <a:r>
              <a:rPr lang="en-US" sz="2400" dirty="0">
                <a:latin typeface="Times New Roman" panose="02020603050405020304" pitchFamily="18" charset="0"/>
                <a:cs typeface="Times New Roman" panose="02020603050405020304" pitchFamily="18" charset="0"/>
              </a:rPr>
              <a:t>A property representative must accompany the inspector at </a:t>
            </a:r>
            <a:r>
              <a:rPr lang="en-US" sz="2400" b="1" dirty="0">
                <a:latin typeface="Times New Roman" panose="02020603050405020304" pitchFamily="18" charset="0"/>
                <a:cs typeface="Times New Roman" panose="02020603050405020304" pitchFamily="18" charset="0"/>
              </a:rPr>
              <a:t>ALL TIMES</a:t>
            </a:r>
            <a:r>
              <a:rPr lang="en-US" sz="2400" dirty="0">
                <a:latin typeface="Times New Roman" panose="02020603050405020304" pitchFamily="18" charset="0"/>
                <a:cs typeface="Times New Roman" panose="02020603050405020304" pitchFamily="18" charset="0"/>
              </a:rPr>
              <a:t> throughout the </a:t>
            </a:r>
            <a:r>
              <a:rPr lang="en-US" sz="2400" dirty="0" smtClean="0">
                <a:latin typeface="Times New Roman" panose="02020603050405020304" pitchFamily="18" charset="0"/>
                <a:cs typeface="Times New Roman" panose="02020603050405020304" pitchFamily="18" charset="0"/>
              </a:rPr>
              <a:t>inspection while in a unit</a:t>
            </a:r>
          </a:p>
          <a:p>
            <a:pPr lvl="0">
              <a:spcAft>
                <a:spcPts val="600"/>
              </a:spcAft>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property staff must enter the building/unit first, and accompany the inspector throughout the </a:t>
            </a:r>
            <a:r>
              <a:rPr lang="en-US" sz="2400" dirty="0" smtClean="0">
                <a:latin typeface="Times New Roman" panose="02020603050405020304" pitchFamily="18" charset="0"/>
                <a:cs typeface="Times New Roman" panose="02020603050405020304" pitchFamily="18" charset="0"/>
              </a:rPr>
              <a:t>unit</a:t>
            </a:r>
          </a:p>
          <a:p>
            <a:pPr lvl="0">
              <a:spcAft>
                <a:spcPts val="600"/>
              </a:spcAft>
            </a:pPr>
            <a:r>
              <a:rPr lang="en-US" sz="2400" dirty="0">
                <a:latin typeface="Times New Roman" panose="02020603050405020304" pitchFamily="18" charset="0"/>
                <a:cs typeface="Times New Roman" panose="02020603050405020304" pitchFamily="18" charset="0"/>
              </a:rPr>
              <a:t>While conducting an inspection an inspector is not to open closed doors within a </a:t>
            </a:r>
            <a:r>
              <a:rPr lang="en-US" sz="2400" dirty="0" smtClean="0">
                <a:latin typeface="Times New Roman" panose="02020603050405020304" pitchFamily="18" charset="0"/>
                <a:cs typeface="Times New Roman" panose="02020603050405020304" pitchFamily="18" charset="0"/>
              </a:rPr>
              <a:t>unit. The </a:t>
            </a:r>
            <a:r>
              <a:rPr lang="en-US" sz="2400" dirty="0">
                <a:latin typeface="Times New Roman" panose="02020603050405020304" pitchFamily="18" charset="0"/>
                <a:cs typeface="Times New Roman" panose="02020603050405020304" pitchFamily="18" charset="0"/>
              </a:rPr>
              <a:t>property representative is required to provide the inspector with access to all inspectable areas within the sample units and sample building common </a:t>
            </a:r>
            <a:r>
              <a:rPr lang="en-US" sz="2400" dirty="0" smtClean="0">
                <a:latin typeface="Times New Roman" panose="02020603050405020304" pitchFamily="18" charset="0"/>
                <a:cs typeface="Times New Roman" panose="02020603050405020304" pitchFamily="18" charset="0"/>
              </a:rPr>
              <a:t>areas</a:t>
            </a:r>
          </a:p>
          <a:p>
            <a:pPr lvl="1">
              <a:spcAft>
                <a:spcPts val="600"/>
              </a:spcAf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For inaccessible areas: Management </a:t>
            </a:r>
            <a:r>
              <a:rPr lang="en-US" sz="2400" dirty="0">
                <a:latin typeface="Times New Roman" panose="02020603050405020304" pitchFamily="18" charset="0"/>
                <a:cs typeface="Times New Roman" panose="02020603050405020304" pitchFamily="18" charset="0"/>
              </a:rPr>
              <a:t>will be asked to provide a certification indicating that they had accessed the unit and inspected it at a later </a:t>
            </a:r>
            <a:r>
              <a:rPr lang="en-US" sz="2400" dirty="0" smtClean="0">
                <a:latin typeface="Times New Roman" panose="02020603050405020304" pitchFamily="18" charset="0"/>
                <a:cs typeface="Times New Roman" panose="02020603050405020304" pitchFamily="18" charset="0"/>
              </a:rPr>
              <a:t>date</a:t>
            </a:r>
            <a:endParaRPr lang="en-US" sz="2200" dirty="0" smtClean="0">
              <a:latin typeface="Times New Roman" panose="02020603050405020304" pitchFamily="18" charset="0"/>
              <a:cs typeface="Times New Roman" panose="02020603050405020304" pitchFamily="18" charset="0"/>
            </a:endParaRPr>
          </a:p>
          <a:p>
            <a:pPr lvl="0"/>
            <a:endParaRPr lang="en-US" sz="2400" dirty="0"/>
          </a:p>
        </p:txBody>
      </p:sp>
    </p:spTree>
    <p:extLst>
      <p:ext uri="{BB962C8B-B14F-4D97-AF65-F5344CB8AC3E}">
        <p14:creationId xmlns:p14="http://schemas.microsoft.com/office/powerpoint/2010/main" val="16532163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761999"/>
          </a:xfrm>
        </p:spPr>
        <p:txBody>
          <a:bodyPr>
            <a:normAutofit/>
          </a:bodyPr>
          <a:lstStyle/>
          <a:p>
            <a:r>
              <a:rPr lang="en-US" dirty="0" smtClean="0">
                <a:latin typeface="Times New Roman" panose="02020603050405020304" pitchFamily="18" charset="0"/>
                <a:cs typeface="Times New Roman" panose="02020603050405020304" pitchFamily="18" charset="0"/>
              </a:rPr>
              <a:t>Remember continued:</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1447800"/>
            <a:ext cx="7315200" cy="4953000"/>
          </a:xfrm>
        </p:spPr>
        <p:txBody>
          <a:bodyPr>
            <a:normAutofit/>
          </a:bodyPr>
          <a:lstStyle/>
          <a:p>
            <a:pPr>
              <a:spcAft>
                <a:spcPts val="600"/>
              </a:spcAft>
            </a:pPr>
            <a:r>
              <a:rPr lang="en-US" sz="2400" dirty="0">
                <a:latin typeface="Times New Roman" panose="02020603050405020304" pitchFamily="18" charset="0"/>
                <a:cs typeface="Times New Roman" panose="02020603050405020304" pitchFamily="18" charset="0"/>
              </a:rPr>
              <a:t>The property representative should carry a notepad and camera with them during the inspection to document the various findings when appropriate. </a:t>
            </a:r>
          </a:p>
          <a:p>
            <a:pPr lvl="0">
              <a:spcAft>
                <a:spcPts val="600"/>
              </a:spcAft>
            </a:pPr>
            <a:r>
              <a:rPr lang="en-US" sz="2400" dirty="0">
                <a:latin typeface="Times New Roman" panose="02020603050405020304" pitchFamily="18" charset="0"/>
                <a:cs typeface="Times New Roman" panose="02020603050405020304" pitchFamily="18" charset="0"/>
              </a:rPr>
              <a:t>You should not schedule the maintenance/service of any inspectable items the day of the </a:t>
            </a:r>
            <a:r>
              <a:rPr lang="en-US" sz="2400" dirty="0" smtClean="0">
                <a:latin typeface="Times New Roman" panose="02020603050405020304" pitchFamily="18" charset="0"/>
                <a:cs typeface="Times New Roman" panose="02020603050405020304" pitchFamily="18" charset="0"/>
              </a:rPr>
              <a:t>inspection</a:t>
            </a:r>
          </a:p>
          <a:p>
            <a:pPr lvl="0">
              <a:spcAft>
                <a:spcPts val="600"/>
              </a:spcAft>
            </a:pPr>
            <a:r>
              <a:rPr lang="en-US" sz="2400" dirty="0" smtClean="0">
                <a:latin typeface="Times New Roman" panose="02020603050405020304" pitchFamily="18" charset="0"/>
                <a:cs typeface="Times New Roman" panose="02020603050405020304" pitchFamily="18" charset="0"/>
              </a:rPr>
              <a:t>Pay attention while the inspection is being conducted.  The inspector will call out all deficiencies discovered during the inspection.  However, if property staff are argumentative the inspector is allowed to stop calling out deficiencies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46391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1"/>
            <a:ext cx="7315200" cy="380999"/>
          </a:xfrm>
        </p:spPr>
        <p:txBody>
          <a:bodyPr>
            <a:noAutofit/>
          </a:bodyPr>
          <a:lstStyle/>
          <a:p>
            <a:r>
              <a:rPr lang="en-US" sz="2200" b="1" dirty="0" smtClean="0">
                <a:latin typeface="Times New Roman" panose="02020603050405020304" pitchFamily="18" charset="0"/>
                <a:cs typeface="Times New Roman" panose="02020603050405020304" pitchFamily="18" charset="0"/>
              </a:rPr>
              <a:t>Confirmation Letter-Information requested</a:t>
            </a:r>
            <a:endParaRPr lang="en-US" sz="2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533400"/>
            <a:ext cx="7315200" cy="6248400"/>
          </a:xfrm>
        </p:spPr>
        <p:txBody>
          <a:bodyPr>
            <a:normAutofit fontScale="25000" lnSpcReduction="20000"/>
          </a:bodyPr>
          <a:lstStyle/>
          <a:p>
            <a:r>
              <a:rPr lang="en-US" sz="4000" dirty="0">
                <a:latin typeface="Times New Roman" panose="02020603050405020304" pitchFamily="18" charset="0"/>
                <a:cs typeface="Times New Roman" panose="02020603050405020304" pitchFamily="18" charset="0"/>
              </a:rPr>
              <a:t>June 6, 2017</a:t>
            </a:r>
          </a:p>
          <a:p>
            <a:r>
              <a:rPr lang="en-US" sz="40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Jeremiah Frogman </a:t>
            </a:r>
          </a:p>
          <a:p>
            <a:r>
              <a:rPr lang="en-US" sz="4000" dirty="0">
                <a:latin typeface="Times New Roman" panose="02020603050405020304" pitchFamily="18" charset="0"/>
                <a:cs typeface="Times New Roman" panose="02020603050405020304" pitchFamily="18" charset="0"/>
              </a:rPr>
              <a:t>TEAMRO Property Management Company</a:t>
            </a:r>
          </a:p>
          <a:p>
            <a:r>
              <a:rPr lang="en-US" sz="4000" dirty="0">
                <a:latin typeface="Times New Roman" panose="02020603050405020304" pitchFamily="18" charset="0"/>
                <a:cs typeface="Times New Roman" panose="02020603050405020304" pitchFamily="18" charset="0"/>
              </a:rPr>
              <a:t>123 Pond Avenue</a:t>
            </a:r>
          </a:p>
          <a:p>
            <a:r>
              <a:rPr lang="en-US" sz="4000" dirty="0">
                <a:latin typeface="Times New Roman" panose="02020603050405020304" pitchFamily="18" charset="0"/>
                <a:cs typeface="Times New Roman" panose="02020603050405020304" pitchFamily="18" charset="0"/>
              </a:rPr>
              <a:t>Lake City, Oregon, 97000</a:t>
            </a:r>
          </a:p>
          <a:p>
            <a:r>
              <a:rPr lang="en-US" sz="2400" dirty="0">
                <a:latin typeface="Times New Roman" panose="02020603050405020304" pitchFamily="18" charset="0"/>
                <a:cs typeface="Times New Roman" panose="02020603050405020304" pitchFamily="18" charset="0"/>
              </a:rPr>
              <a:t> </a:t>
            </a:r>
          </a:p>
          <a:p>
            <a:r>
              <a:rPr lang="en-US" sz="4000" b="1" dirty="0">
                <a:latin typeface="Times New Roman" panose="02020603050405020304" pitchFamily="18" charset="0"/>
                <a:cs typeface="Times New Roman" panose="02020603050405020304" pitchFamily="18" charset="0"/>
              </a:rPr>
              <a:t>Re:	2017 LIHTC Physical Inspection – Lilly Pad Landing </a:t>
            </a:r>
            <a:endParaRPr lang="en-US" sz="4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a:p>
            <a:r>
              <a:rPr lang="en-US" sz="4000" dirty="0">
                <a:latin typeface="Times New Roman" panose="02020603050405020304" pitchFamily="18" charset="0"/>
                <a:cs typeface="Times New Roman" panose="02020603050405020304" pitchFamily="18" charset="0"/>
              </a:rPr>
              <a:t>Dear Jeremiah:</a:t>
            </a:r>
          </a:p>
          <a:p>
            <a:r>
              <a:rPr lang="en-US" sz="2400" dirty="0">
                <a:latin typeface="Times New Roman" panose="02020603050405020304" pitchFamily="18" charset="0"/>
                <a:cs typeface="Times New Roman" panose="02020603050405020304" pitchFamily="18" charset="0"/>
              </a:rPr>
              <a:t> </a:t>
            </a:r>
          </a:p>
          <a:p>
            <a:r>
              <a:rPr lang="en-US" sz="4000" dirty="0">
                <a:latin typeface="Times New Roman" panose="02020603050405020304" pitchFamily="18" charset="0"/>
                <a:cs typeface="Times New Roman" panose="02020603050405020304" pitchFamily="18" charset="0"/>
              </a:rPr>
              <a:t>This letter is confirmation that the above-referenced property is scheduled for a physical inspection.  The review has been scheduled for</a:t>
            </a:r>
            <a:r>
              <a:rPr lang="en-US" sz="4000" b="1" dirty="0">
                <a:latin typeface="Times New Roman" panose="02020603050405020304" pitchFamily="18" charset="0"/>
                <a:cs typeface="Times New Roman" panose="02020603050405020304" pitchFamily="18" charset="0"/>
              </a:rPr>
              <a:t> June 29, 2017,</a:t>
            </a:r>
            <a:r>
              <a:rPr lang="en-US" sz="4000" dirty="0">
                <a:latin typeface="Times New Roman" panose="02020603050405020304" pitchFamily="18" charset="0"/>
                <a:cs typeface="Times New Roman" panose="02020603050405020304" pitchFamily="18" charset="0"/>
              </a:rPr>
              <a:t> beginning at approximately</a:t>
            </a:r>
            <a:r>
              <a:rPr lang="en-US" sz="4000" b="1" dirty="0">
                <a:latin typeface="Times New Roman" panose="02020603050405020304" pitchFamily="18" charset="0"/>
                <a:cs typeface="Times New Roman" panose="02020603050405020304" pitchFamily="18" charset="0"/>
              </a:rPr>
              <a:t> 9:00 am.</a:t>
            </a:r>
            <a:r>
              <a:rPr lang="en-US" sz="4000" dirty="0">
                <a:latin typeface="Times New Roman" panose="02020603050405020304" pitchFamily="18" charset="0"/>
                <a:cs typeface="Times New Roman" panose="02020603050405020304" pitchFamily="18" charset="0"/>
              </a:rPr>
              <a:t>   </a:t>
            </a:r>
            <a:r>
              <a:rPr lang="en-US" sz="4000" dirty="0">
                <a:solidFill>
                  <a:srgbClr val="FF0000"/>
                </a:solidFill>
                <a:latin typeface="Times New Roman" panose="02020603050405020304" pitchFamily="18" charset="0"/>
                <a:cs typeface="Times New Roman" panose="02020603050405020304" pitchFamily="18" charset="0"/>
              </a:rPr>
              <a:t>Please provide the required written </a:t>
            </a:r>
            <a:r>
              <a:rPr lang="en-US" sz="4000" b="1" dirty="0">
                <a:solidFill>
                  <a:srgbClr val="FF0000"/>
                </a:solidFill>
                <a:latin typeface="Times New Roman" panose="02020603050405020304" pitchFamily="18" charset="0"/>
                <a:cs typeface="Times New Roman" panose="02020603050405020304" pitchFamily="18" charset="0"/>
              </a:rPr>
              <a:t>all day</a:t>
            </a:r>
            <a:r>
              <a:rPr lang="en-US" sz="4000" dirty="0">
                <a:solidFill>
                  <a:srgbClr val="FF0000"/>
                </a:solidFill>
                <a:latin typeface="Times New Roman" panose="02020603050405020304" pitchFamily="18" charset="0"/>
                <a:cs typeface="Times New Roman" panose="02020603050405020304" pitchFamily="18" charset="0"/>
              </a:rPr>
              <a:t> notification to </a:t>
            </a:r>
            <a:r>
              <a:rPr lang="en-US" sz="4000" b="1" dirty="0">
                <a:solidFill>
                  <a:srgbClr val="FF0000"/>
                </a:solidFill>
                <a:latin typeface="Times New Roman" panose="02020603050405020304" pitchFamily="18" charset="0"/>
                <a:cs typeface="Times New Roman" panose="02020603050405020304" pitchFamily="18" charset="0"/>
              </a:rPr>
              <a:t>all tenants</a:t>
            </a:r>
            <a:r>
              <a:rPr lang="en-US" sz="4000" dirty="0">
                <a:latin typeface="Times New Roman" panose="02020603050405020304" pitchFamily="18" charset="0"/>
                <a:cs typeface="Times New Roman" panose="02020603050405020304" pitchFamily="18" charset="0"/>
              </a:rPr>
              <a:t>.  </a:t>
            </a:r>
            <a:r>
              <a:rPr lang="en-US" sz="4000" dirty="0">
                <a:solidFill>
                  <a:srgbClr val="FF0000"/>
                </a:solidFill>
                <a:latin typeface="Times New Roman" panose="02020603050405020304" pitchFamily="18" charset="0"/>
                <a:cs typeface="Times New Roman" panose="02020603050405020304" pitchFamily="18" charset="0"/>
              </a:rPr>
              <a:t>Your Inspector(s) will be … XXX</a:t>
            </a:r>
          </a:p>
          <a:p>
            <a:r>
              <a:rPr lang="en-US" sz="2400" dirty="0">
                <a:latin typeface="Times New Roman" panose="02020603050405020304" pitchFamily="18" charset="0"/>
                <a:cs typeface="Times New Roman" panose="02020603050405020304" pitchFamily="18" charset="0"/>
              </a:rPr>
              <a:t> </a:t>
            </a:r>
          </a:p>
          <a:p>
            <a:r>
              <a:rPr lang="en-US" sz="4000" b="1" dirty="0">
                <a:solidFill>
                  <a:srgbClr val="FF0000"/>
                </a:solidFill>
                <a:latin typeface="Times New Roman" panose="02020603050405020304" pitchFamily="18" charset="0"/>
                <a:cs typeface="Times New Roman" panose="02020603050405020304" pitchFamily="18" charset="0"/>
              </a:rPr>
              <a:t>Please be aware that your representative must accompany the inspector at all times while in a unit</a:t>
            </a:r>
            <a:r>
              <a:rPr lang="en-US" sz="4000" b="1" dirty="0">
                <a:latin typeface="Times New Roman" panose="02020603050405020304" pitchFamily="18" charset="0"/>
                <a:cs typeface="Times New Roman" panose="02020603050405020304" pitchFamily="18" charset="0"/>
              </a:rPr>
              <a:t>.  Your representative should be prepared to open all units (including all doors within each unit to turn on all ranges/stove tops for testing).  The inspector will, on the day of the inspection, inform your property management agent which units will be inspected.   </a:t>
            </a:r>
            <a:endParaRPr lang="en-US" sz="4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a:p>
            <a:r>
              <a:rPr lang="en-US" sz="4000" dirty="0">
                <a:latin typeface="Times New Roman" panose="02020603050405020304" pitchFamily="18" charset="0"/>
                <a:cs typeface="Times New Roman" panose="02020603050405020304" pitchFamily="18" charset="0"/>
              </a:rPr>
              <a:t>The Inspector will verify property profile data.  </a:t>
            </a:r>
            <a:r>
              <a:rPr lang="en-US" sz="4000" dirty="0">
                <a:solidFill>
                  <a:srgbClr val="FF0000"/>
                </a:solidFill>
                <a:latin typeface="Times New Roman" panose="02020603050405020304" pitchFamily="18" charset="0"/>
                <a:cs typeface="Times New Roman" panose="02020603050405020304" pitchFamily="18" charset="0"/>
              </a:rPr>
              <a:t>Please submit the following information</a:t>
            </a:r>
            <a:r>
              <a:rPr lang="en-US" sz="4000" dirty="0">
                <a:latin typeface="Times New Roman" panose="02020603050405020304" pitchFamily="18" charset="0"/>
                <a:cs typeface="Times New Roman" panose="02020603050405020304" pitchFamily="18" charset="0"/>
              </a:rPr>
              <a:t>:</a:t>
            </a:r>
          </a:p>
          <a:p>
            <a:pPr lvl="0"/>
            <a:r>
              <a:rPr lang="en-US" sz="4000" dirty="0">
                <a:latin typeface="Times New Roman" panose="02020603050405020304" pitchFamily="18" charset="0"/>
                <a:cs typeface="Times New Roman" panose="02020603050405020304" pitchFamily="18" charset="0"/>
              </a:rPr>
              <a:t>Rent roll to include total number of units (vacant and occupied), resident name, unit size, move-in date, and identify all </a:t>
            </a:r>
            <a:r>
              <a:rPr lang="en-US" sz="4000" b="1" dirty="0">
                <a:latin typeface="Times New Roman" panose="02020603050405020304" pitchFamily="18" charset="0"/>
                <a:cs typeface="Times New Roman" panose="02020603050405020304" pitchFamily="18" charset="0"/>
              </a:rPr>
              <a:t>HOME</a:t>
            </a:r>
            <a:r>
              <a:rPr lang="en-US" sz="4000" dirty="0">
                <a:latin typeface="Times New Roman" panose="02020603050405020304" pitchFamily="18" charset="0"/>
                <a:cs typeface="Times New Roman" panose="02020603050405020304" pitchFamily="18" charset="0"/>
              </a:rPr>
              <a:t> units if applicable </a:t>
            </a:r>
          </a:p>
          <a:p>
            <a:pPr lvl="0"/>
            <a:r>
              <a:rPr lang="en-US" sz="4000" dirty="0">
                <a:latin typeface="Times New Roman" panose="02020603050405020304" pitchFamily="18" charset="0"/>
                <a:cs typeface="Times New Roman" panose="02020603050405020304" pitchFamily="18" charset="0"/>
              </a:rPr>
              <a:t>Total number of buildings and the  number of units in each </a:t>
            </a:r>
            <a:r>
              <a:rPr lang="en-US" sz="4000" dirty="0" smtClean="0">
                <a:latin typeface="Times New Roman" panose="02020603050405020304" pitchFamily="18" charset="0"/>
                <a:cs typeface="Times New Roman" panose="02020603050405020304" pitchFamily="18" charset="0"/>
              </a:rPr>
              <a:t>building (all buildings not just residential unit buildings)</a:t>
            </a:r>
            <a:endParaRPr lang="en-US" sz="4000" dirty="0">
              <a:latin typeface="Times New Roman" panose="02020603050405020304" pitchFamily="18" charset="0"/>
              <a:cs typeface="Times New Roman" panose="02020603050405020304" pitchFamily="18" charset="0"/>
            </a:endParaRPr>
          </a:p>
          <a:p>
            <a:pPr lvl="0"/>
            <a:r>
              <a:rPr lang="en-US" sz="4000" dirty="0">
                <a:latin typeface="Times New Roman" panose="02020603050405020304" pitchFamily="18" charset="0"/>
                <a:cs typeface="Times New Roman" panose="02020603050405020304" pitchFamily="18" charset="0"/>
              </a:rPr>
              <a:t>The unique building identifier (address or other identifier)</a:t>
            </a:r>
          </a:p>
          <a:p>
            <a:pPr lvl="0"/>
            <a:r>
              <a:rPr lang="en-US" sz="4000" dirty="0">
                <a:latin typeface="Times New Roman" panose="02020603050405020304" pitchFamily="18" charset="0"/>
                <a:cs typeface="Times New Roman" panose="02020603050405020304" pitchFamily="18" charset="0"/>
              </a:rPr>
              <a:t>All applicable certifications to include elevator, sprinkler systems, fire systems, and boilers</a:t>
            </a:r>
          </a:p>
          <a:p>
            <a:pPr lvl="0"/>
            <a:r>
              <a:rPr lang="en-US" sz="4000" dirty="0">
                <a:latin typeface="Times New Roman" panose="02020603050405020304" pitchFamily="18" charset="0"/>
                <a:cs typeface="Times New Roman" panose="02020603050405020304" pitchFamily="18" charset="0"/>
              </a:rPr>
              <a:t>Site map </a:t>
            </a:r>
          </a:p>
          <a:p>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4000" b="1" dirty="0">
                <a:solidFill>
                  <a:srgbClr val="FF0000"/>
                </a:solidFill>
                <a:latin typeface="Times New Roman" panose="02020603050405020304" pitchFamily="18" charset="0"/>
                <a:cs typeface="Times New Roman" panose="02020603050405020304" pitchFamily="18" charset="0"/>
              </a:rPr>
              <a:t>Please have the Administrative Notebook available for review during this physical inspection.</a:t>
            </a:r>
            <a:endParaRPr lang="en-US" sz="4000" dirty="0">
              <a:solidFill>
                <a:srgbClr val="FF0000"/>
              </a:solidFill>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The inspection covers the following areas: site, building exterior, common areas, building systems, and units.  OHCS appreciates that views may differ regarding observed deficiencies; however, the inspector must classify deficiencies in accordance with the inspection protocol.  </a:t>
            </a:r>
          </a:p>
          <a:p>
            <a:r>
              <a:rPr lang="en-US" sz="2400" dirty="0">
                <a:latin typeface="Times New Roman" panose="02020603050405020304" pitchFamily="18" charset="0"/>
                <a:cs typeface="Times New Roman" panose="02020603050405020304" pitchFamily="18" charset="0"/>
              </a:rPr>
              <a:t> </a:t>
            </a:r>
          </a:p>
          <a:p>
            <a:r>
              <a:rPr lang="en-US" sz="4000" dirty="0">
                <a:latin typeface="Times New Roman" panose="02020603050405020304" pitchFamily="18" charset="0"/>
                <a:cs typeface="Times New Roman" panose="02020603050405020304" pitchFamily="18" charset="0"/>
              </a:rPr>
              <a:t>The inspector is required to record all health and safety hazards identified during the inspection.  There are certain health and safety deficiencies that require immediate repair or remediation.  Before leaving the property, the inspector will provide management a written notice that lists specific instances where these items were observed. </a:t>
            </a:r>
          </a:p>
          <a:p>
            <a:r>
              <a:rPr lang="en-US" sz="2400" dirty="0">
                <a:latin typeface="Times New Roman" panose="02020603050405020304" pitchFamily="18" charset="0"/>
                <a:cs typeface="Times New Roman" panose="02020603050405020304" pitchFamily="18" charset="0"/>
              </a:rPr>
              <a:t> </a:t>
            </a:r>
          </a:p>
          <a:p>
            <a:r>
              <a:rPr lang="en-US" sz="4000" b="1" dirty="0">
                <a:solidFill>
                  <a:srgbClr val="FF0000"/>
                </a:solidFill>
                <a:latin typeface="Times New Roman" panose="02020603050405020304" pitchFamily="18" charset="0"/>
                <a:cs typeface="Times New Roman" panose="02020603050405020304" pitchFamily="18" charset="0"/>
              </a:rPr>
              <a:t>The above-listed documentation must be submitted to my attention via email </a:t>
            </a:r>
            <a:r>
              <a:rPr lang="en-US" sz="4000" b="1" u="sng" dirty="0">
                <a:solidFill>
                  <a:srgbClr val="FF0000"/>
                </a:solidFill>
                <a:latin typeface="Times New Roman" panose="02020603050405020304" pitchFamily="18" charset="0"/>
                <a:cs typeface="Times New Roman" panose="02020603050405020304" pitchFamily="18" charset="0"/>
              </a:rPr>
              <a:t>no later than June 15, 2017</a:t>
            </a:r>
            <a:r>
              <a:rPr lang="en-US" sz="4000" dirty="0">
                <a:latin typeface="Times New Roman" panose="02020603050405020304" pitchFamily="18" charset="0"/>
                <a:cs typeface="Times New Roman" panose="02020603050405020304" pitchFamily="18" charset="0"/>
              </a:rPr>
              <a:t>.  Please contact me at 503-986-6772 or by e-mail at </a:t>
            </a:r>
            <a:r>
              <a:rPr lang="en-US" sz="4000" u="sng" dirty="0">
                <a:latin typeface="Times New Roman" panose="02020603050405020304" pitchFamily="18" charset="0"/>
                <a:cs typeface="Times New Roman" panose="02020603050405020304" pitchFamily="18" charset="0"/>
                <a:hlinkClick r:id="rId3"/>
              </a:rPr>
              <a:t>Allen.McCartt@oregon.gov</a:t>
            </a:r>
            <a:r>
              <a:rPr lang="en-US" sz="4000" dirty="0">
                <a:latin typeface="Times New Roman" panose="02020603050405020304" pitchFamily="18" charset="0"/>
                <a:cs typeface="Times New Roman" panose="02020603050405020304" pitchFamily="18" charset="0"/>
              </a:rPr>
              <a:t> if you have any questions.</a:t>
            </a:r>
          </a:p>
          <a:p>
            <a:r>
              <a:rPr lang="en-US" sz="2400" dirty="0">
                <a:latin typeface="Times New Roman" panose="02020603050405020304" pitchFamily="18" charset="0"/>
                <a:cs typeface="Times New Roman" panose="02020603050405020304" pitchFamily="18" charset="0"/>
              </a:rPr>
              <a:t> </a:t>
            </a:r>
          </a:p>
          <a:p>
            <a:r>
              <a:rPr lang="en-US" sz="4000" dirty="0">
                <a:latin typeface="Times New Roman" panose="02020603050405020304" pitchFamily="18" charset="0"/>
                <a:cs typeface="Times New Roman" panose="02020603050405020304" pitchFamily="18" charset="0"/>
              </a:rPr>
              <a:t>Sincerely,</a:t>
            </a:r>
          </a:p>
          <a:p>
            <a:endParaRPr lang="en-US" sz="2400" dirty="0" smtClean="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Inspector</a:t>
            </a: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Compliance Officer</a:t>
            </a:r>
          </a:p>
          <a:p>
            <a:r>
              <a:rPr lang="en-US" sz="4000" dirty="0">
                <a:latin typeface="Times New Roman" panose="02020603050405020304" pitchFamily="18" charset="0"/>
                <a:cs typeface="Times New Roman" panose="02020603050405020304" pitchFamily="18" charset="0"/>
              </a:rPr>
              <a:t>Asset Management and Compliance Section</a:t>
            </a:r>
          </a:p>
          <a:p>
            <a:r>
              <a:rPr lang="en-US" sz="2400" dirty="0"/>
              <a:t> </a:t>
            </a:r>
          </a:p>
          <a:p>
            <a:r>
              <a:rPr lang="en-US" sz="2400" dirty="0"/>
              <a:t>cc:	Owner</a:t>
            </a:r>
          </a:p>
          <a:p>
            <a:r>
              <a:rPr lang="en-US" dirty="0"/>
              <a:t>		</a:t>
            </a:r>
          </a:p>
          <a:p>
            <a:endParaRPr lang="en-US" dirty="0"/>
          </a:p>
        </p:txBody>
      </p:sp>
    </p:spTree>
    <p:extLst>
      <p:ext uri="{BB962C8B-B14F-4D97-AF65-F5344CB8AC3E}">
        <p14:creationId xmlns:p14="http://schemas.microsoft.com/office/powerpoint/2010/main" val="26451969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761999"/>
          </a:xfrm>
        </p:spPr>
        <p:txBody>
          <a:bodyPr>
            <a:normAutofit/>
          </a:bodyPr>
          <a:lstStyle/>
          <a:p>
            <a:r>
              <a:rPr lang="en-US" dirty="0" smtClean="0">
                <a:latin typeface="Times New Roman" panose="02020603050405020304" pitchFamily="18" charset="0"/>
                <a:cs typeface="Times New Roman" panose="02020603050405020304" pitchFamily="18" charset="0"/>
              </a:rPr>
              <a:t>EH&amp;S Deficiencies: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1524000"/>
            <a:ext cx="7315200" cy="4606327"/>
          </a:xfrm>
        </p:spPr>
        <p:txBody>
          <a:bodyPr>
            <a:normAutofit/>
          </a:bodyPr>
          <a:lstStyle/>
          <a:p>
            <a:pPr lvl="0"/>
            <a:r>
              <a:rPr lang="en-US" sz="2400" dirty="0">
                <a:latin typeface="Times New Roman" panose="02020603050405020304" pitchFamily="18" charset="0"/>
                <a:cs typeface="Times New Roman" panose="02020603050405020304" pitchFamily="18" charset="0"/>
              </a:rPr>
              <a:t>Propane, natural, or methane gas leaks</a:t>
            </a:r>
          </a:p>
          <a:p>
            <a:pPr lvl="0"/>
            <a:r>
              <a:rPr lang="en-US" sz="2400" dirty="0">
                <a:latin typeface="Times New Roman" panose="02020603050405020304" pitchFamily="18" charset="0"/>
                <a:cs typeface="Times New Roman" panose="02020603050405020304" pitchFamily="18" charset="0"/>
              </a:rPr>
              <a:t>Exposed wires or open electrical panels</a:t>
            </a:r>
          </a:p>
          <a:p>
            <a:pPr lvl="0"/>
            <a:r>
              <a:rPr lang="en-US" sz="2400" dirty="0">
                <a:latin typeface="Times New Roman" panose="02020603050405020304" pitchFamily="18" charset="0"/>
                <a:cs typeface="Times New Roman" panose="02020603050405020304" pitchFamily="18" charset="0"/>
              </a:rPr>
              <a:t>Water leaks on or near electrical equipment</a:t>
            </a:r>
          </a:p>
          <a:p>
            <a:pPr lvl="0"/>
            <a:r>
              <a:rPr lang="en-US" sz="2400" dirty="0">
                <a:latin typeface="Times New Roman" panose="02020603050405020304" pitchFamily="18" charset="0"/>
                <a:cs typeface="Times New Roman" panose="02020603050405020304" pitchFamily="18" charset="0"/>
              </a:rPr>
              <a:t>Blocked or unusable emergency or fire exits</a:t>
            </a:r>
          </a:p>
          <a:p>
            <a:pPr lvl="0"/>
            <a:r>
              <a:rPr lang="en-US" sz="2400" dirty="0">
                <a:latin typeface="Times New Roman" panose="02020603050405020304" pitchFamily="18" charset="0"/>
                <a:cs typeface="Times New Roman" panose="02020603050405020304" pitchFamily="18" charset="0"/>
              </a:rPr>
              <a:t>Blocked fire escapes or ladders</a:t>
            </a:r>
          </a:p>
          <a:p>
            <a:pPr lvl="0"/>
            <a:r>
              <a:rPr lang="en-US" sz="2400" dirty="0">
                <a:latin typeface="Times New Roman" panose="02020603050405020304" pitchFamily="18" charset="0"/>
                <a:cs typeface="Times New Roman" panose="02020603050405020304" pitchFamily="18" charset="0"/>
              </a:rPr>
              <a:t>Missing or misaligned chimney for gas-fired water heater or HVAC unit</a:t>
            </a:r>
          </a:p>
          <a:p>
            <a:pPr lvl="0"/>
            <a:r>
              <a:rPr lang="en-US" sz="2400" dirty="0">
                <a:latin typeface="Times New Roman" panose="02020603050405020304" pitchFamily="18" charset="0"/>
                <a:cs typeface="Times New Roman" panose="02020603050405020304" pitchFamily="18" charset="0"/>
              </a:rPr>
              <a:t>Window security bars preventing exit</a:t>
            </a:r>
          </a:p>
          <a:p>
            <a:pPr lvl="0"/>
            <a:r>
              <a:rPr lang="en-US" sz="2400" dirty="0">
                <a:latin typeface="Times New Roman" panose="02020603050405020304" pitchFamily="18" charset="0"/>
                <a:cs typeface="Times New Roman" panose="02020603050405020304" pitchFamily="18" charset="0"/>
              </a:rPr>
              <a:t>Expired fire extinguishers</a:t>
            </a:r>
          </a:p>
          <a:p>
            <a:pPr lvl="0"/>
            <a:r>
              <a:rPr lang="en-US" sz="2400" dirty="0">
                <a:latin typeface="Times New Roman" panose="02020603050405020304" pitchFamily="18" charset="0"/>
                <a:cs typeface="Times New Roman" panose="02020603050405020304" pitchFamily="18" charset="0"/>
              </a:rPr>
              <a:t>Inoperative or missing smoke </a:t>
            </a:r>
            <a:r>
              <a:rPr lang="en-US" sz="2400" dirty="0" smtClean="0">
                <a:latin typeface="Times New Roman" panose="02020603050405020304" pitchFamily="18" charset="0"/>
                <a:cs typeface="Times New Roman" panose="02020603050405020304" pitchFamily="18" charset="0"/>
              </a:rPr>
              <a:t>detectors</a:t>
            </a:r>
          </a:p>
          <a:p>
            <a:pPr lvl="0"/>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13035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1"/>
            <a:ext cx="7315200" cy="761999"/>
          </a:xfrm>
        </p:spPr>
        <p:txBody>
          <a:bodyPr>
            <a:normAutofit/>
          </a:bodyPr>
          <a:lstStyle/>
          <a:p>
            <a:r>
              <a:rPr lang="en-US" dirty="0" smtClean="0">
                <a:latin typeface="Times New Roman" panose="02020603050405020304" pitchFamily="18" charset="0"/>
                <a:cs typeface="Times New Roman" panose="02020603050405020304" pitchFamily="18" charset="0"/>
              </a:rPr>
              <a:t>Immediate Action Items form:</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2133600"/>
            <a:ext cx="7315200" cy="3657600"/>
          </a:xfrm>
        </p:spPr>
        <p:txBody>
          <a:bodyPr>
            <a:normAutofit/>
          </a:bodyPr>
          <a:lstStyle/>
          <a:p>
            <a:r>
              <a:rPr lang="en-US" sz="2400" dirty="0">
                <a:latin typeface="Times New Roman" panose="02020603050405020304" pitchFamily="18" charset="0"/>
                <a:cs typeface="Times New Roman" panose="02020603050405020304" pitchFamily="18" charset="0"/>
              </a:rPr>
              <a:t>Should the inspector find any EH&amp;S </a:t>
            </a:r>
            <a:r>
              <a:rPr lang="en-US" sz="2400" dirty="0" smtClean="0">
                <a:latin typeface="Times New Roman" panose="02020603050405020304" pitchFamily="18" charset="0"/>
                <a:cs typeface="Times New Roman" panose="02020603050405020304" pitchFamily="18" charset="0"/>
              </a:rPr>
              <a:t>items</a:t>
            </a:r>
            <a:r>
              <a:rPr lang="en-US" sz="2400" dirty="0">
                <a:latin typeface="Times New Roman" panose="02020603050405020304" pitchFamily="18" charset="0"/>
                <a:cs typeface="Times New Roman" panose="02020603050405020304" pitchFamily="18" charset="0"/>
              </a:rPr>
              <a:t>, a </a:t>
            </a:r>
            <a:r>
              <a:rPr lang="en-US" sz="2400" dirty="0" smtClean="0">
                <a:latin typeface="Times New Roman" panose="02020603050405020304" pitchFamily="18" charset="0"/>
                <a:cs typeface="Times New Roman" panose="02020603050405020304" pitchFamily="18" charset="0"/>
              </a:rPr>
              <a:t>Oregon Annual Inspection Immediate Action Required </a:t>
            </a:r>
            <a:r>
              <a:rPr lang="en-US" sz="2400" dirty="0">
                <a:latin typeface="Times New Roman" panose="02020603050405020304" pitchFamily="18" charset="0"/>
                <a:cs typeface="Times New Roman" panose="02020603050405020304" pitchFamily="18" charset="0"/>
              </a:rPr>
              <a:t>Form will be left at the site.  The items listed must be repaired immediately, but in no case, later than three (3) </a:t>
            </a:r>
            <a:r>
              <a:rPr lang="en-US" sz="2400" dirty="0" smtClean="0">
                <a:latin typeface="Times New Roman" panose="02020603050405020304" pitchFamily="18" charset="0"/>
                <a:cs typeface="Times New Roman" panose="02020603050405020304" pitchFamily="18" charset="0"/>
              </a:rPr>
              <a:t>days </a:t>
            </a:r>
            <a:r>
              <a:rPr lang="en-US" sz="2400" dirty="0">
                <a:latin typeface="Times New Roman" panose="02020603050405020304" pitchFamily="18" charset="0"/>
                <a:cs typeface="Times New Roman" panose="02020603050405020304" pitchFamily="18" charset="0"/>
              </a:rPr>
              <a:t>after citation.  Upon completion of the repairs, the owner or approved management agent must submit the </a:t>
            </a:r>
            <a:r>
              <a:rPr lang="en-US" sz="2400" dirty="0" smtClean="0">
                <a:latin typeface="Times New Roman" panose="02020603050405020304" pitchFamily="18" charset="0"/>
                <a:cs typeface="Times New Roman" panose="02020603050405020304" pitchFamily="18" charset="0"/>
              </a:rPr>
              <a:t>completed form to OHCS.</a:t>
            </a:r>
          </a:p>
          <a:p>
            <a:pPr lvl="0"/>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02133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6629400" cy="609600"/>
          </a:xfrm>
        </p:spPr>
        <p:txBody>
          <a:bodyPr>
            <a:noAutofit/>
          </a:bodyPr>
          <a:lstStyle/>
          <a:p>
            <a:r>
              <a:rPr lang="en-US" sz="3600" dirty="0" smtClean="0">
                <a:latin typeface="Times New Roman" panose="02020603050405020304" pitchFamily="18" charset="0"/>
                <a:cs typeface="Times New Roman" panose="02020603050405020304" pitchFamily="18" charset="0"/>
              </a:rPr>
              <a:t>Inspection response</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1219200"/>
            <a:ext cx="7315200" cy="5090160"/>
          </a:xfrm>
        </p:spPr>
        <p:txBody>
          <a:bodyPr/>
          <a:lstStyle/>
          <a:p>
            <a:r>
              <a:rPr lang="en-US" sz="1800" dirty="0" smtClean="0">
                <a:latin typeface="Times New Roman" panose="02020603050405020304" pitchFamily="18" charset="0"/>
                <a:cs typeface="Times New Roman" panose="02020603050405020304" pitchFamily="18" charset="0"/>
              </a:rPr>
              <a:t>Physical Inspection response is due 30-days from report sent date </a:t>
            </a:r>
            <a:r>
              <a:rPr lang="en-US" sz="1800" dirty="0" smtClean="0">
                <a:solidFill>
                  <a:srgbClr val="FF0000"/>
                </a:solidFill>
                <a:latin typeface="Times New Roman" panose="02020603050405020304" pitchFamily="18" charset="0"/>
                <a:cs typeface="Times New Roman" panose="02020603050405020304" pitchFamily="18" charset="0"/>
              </a:rPr>
              <a:t>(Failure to submit response to the inspection report by due date will affect inspection rating)</a:t>
            </a:r>
            <a:endParaRPr lang="en-US" sz="1800"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Response should include documentation for all items noted in inspection report </a:t>
            </a:r>
            <a:r>
              <a:rPr lang="en-US" dirty="0" smtClean="0">
                <a:solidFill>
                  <a:srgbClr val="FF0000"/>
                </a:solidFill>
                <a:latin typeface="Times New Roman" panose="02020603050405020304" pitchFamily="18" charset="0"/>
                <a:cs typeface="Times New Roman" panose="02020603050405020304" pitchFamily="18" charset="0"/>
              </a:rPr>
              <a:t>(Failure to respond to all items noted in inspection report may affect response being received after due date which will affect property rating)</a:t>
            </a:r>
          </a:p>
          <a:p>
            <a:pPr lvl="1"/>
            <a:r>
              <a:rPr lang="en-US" dirty="0" smtClean="0">
                <a:latin typeface="Times New Roman" panose="02020603050405020304" pitchFamily="18" charset="0"/>
                <a:cs typeface="Times New Roman" panose="02020603050405020304" pitchFamily="18" charset="0"/>
              </a:rPr>
              <a:t>Requesting Extension</a:t>
            </a:r>
          </a:p>
          <a:p>
            <a:pPr lvl="2"/>
            <a:r>
              <a:rPr lang="en-US" sz="1800" dirty="0" smtClean="0">
                <a:latin typeface="Times New Roman" panose="02020603050405020304" pitchFamily="18" charset="0"/>
                <a:cs typeface="Times New Roman" panose="02020603050405020304" pitchFamily="18" charset="0"/>
              </a:rPr>
              <a:t>Submit written request for extension to inspector(s) completing inspection at least 1 week prior to response due date </a:t>
            </a:r>
            <a:r>
              <a:rPr lang="en-US" sz="1800" dirty="0" smtClean="0">
                <a:solidFill>
                  <a:srgbClr val="FF0000"/>
                </a:solidFill>
                <a:latin typeface="Times New Roman" panose="02020603050405020304" pitchFamily="18" charset="0"/>
                <a:cs typeface="Times New Roman" panose="02020603050405020304" pitchFamily="18" charset="0"/>
              </a:rPr>
              <a:t>(Requests for extension received the day the response is due may be approved but will result in failure to submit the response prior to the due date and subsequently will affect the inspection rating)</a:t>
            </a:r>
            <a:endParaRPr lang="en-US" sz="1800" dirty="0">
              <a:solidFill>
                <a:srgbClr val="FF0000"/>
              </a:solidFill>
              <a:latin typeface="Times New Roman" panose="02020603050405020304" pitchFamily="18" charset="0"/>
              <a:cs typeface="Times New Roman" panose="02020603050405020304" pitchFamily="18" charset="0"/>
            </a:endParaRPr>
          </a:p>
          <a:p>
            <a:pPr marL="320040" lvl="1" indent="0">
              <a:buNone/>
            </a:pPr>
            <a:endParaRPr lang="en-US"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914400" y="152401"/>
            <a:ext cx="7315200" cy="8382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dirty="0"/>
          </a:p>
        </p:txBody>
      </p:sp>
      <p:sp>
        <p:nvSpPr>
          <p:cNvPr id="5" name="Title 1"/>
          <p:cNvSpPr txBox="1">
            <a:spLocks/>
          </p:cNvSpPr>
          <p:nvPr/>
        </p:nvSpPr>
        <p:spPr>
          <a:xfrm>
            <a:off x="1219200" y="685801"/>
            <a:ext cx="7315200" cy="457199"/>
          </a:xfrm>
          <a:prstGeom prst="rect">
            <a:avLst/>
          </a:prstGeom>
        </p:spPr>
        <p:txBody>
          <a:bodyPr vert="horz" lIns="91440" tIns="45720" rIns="91440" bIns="45720" rtlCol="0" anchor="b">
            <a:normAutofit fontScale="67500" lnSpcReduction="200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7" name="Title 1"/>
          <p:cNvSpPr txBox="1">
            <a:spLocks/>
          </p:cNvSpPr>
          <p:nvPr/>
        </p:nvSpPr>
        <p:spPr>
          <a:xfrm>
            <a:off x="1066800" y="304800"/>
            <a:ext cx="6629400" cy="609600"/>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Tree>
    <p:extLst>
      <p:ext uri="{BB962C8B-B14F-4D97-AF65-F5344CB8AC3E}">
        <p14:creationId xmlns:p14="http://schemas.microsoft.com/office/powerpoint/2010/main" val="22925783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1"/>
            <a:ext cx="7315200" cy="838200"/>
          </a:xfrm>
        </p:spPr>
        <p:txBody>
          <a:bodyPr>
            <a:noAutofit/>
          </a:bodyPr>
          <a:lstStyle/>
          <a:p>
            <a:r>
              <a:rPr lang="en-US" sz="2800" dirty="0" smtClean="0">
                <a:latin typeface="Times New Roman" panose="02020603050405020304" pitchFamily="18" charset="0"/>
                <a:cs typeface="Times New Roman" panose="02020603050405020304" pitchFamily="18" charset="0"/>
              </a:rPr>
              <a:t>Ratings; Meets/Does not Meet OHCS Standards</a:t>
            </a:r>
            <a:endParaRPr lang="en-US" sz="2800" dirty="0">
              <a:latin typeface="Times New Roman" panose="02020603050405020304" pitchFamily="18" charset="0"/>
              <a:cs typeface="Times New Roman" panose="02020603050405020304" pitchFamily="18" charset="0"/>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2553105378"/>
              </p:ext>
            </p:extLst>
          </p:nvPr>
        </p:nvGraphicFramePr>
        <p:xfrm>
          <a:off x="914400" y="1066800"/>
          <a:ext cx="7315200" cy="5254816"/>
        </p:xfrm>
        <a:graphic>
          <a:graphicData uri="http://schemas.openxmlformats.org/drawingml/2006/table">
            <a:tbl>
              <a:tblPr firstRow="1" firstCol="1" lastRow="1" lastCol="1" bandRow="1" bandCol="1">
                <a:tableStyleId>{5C22544A-7EE6-4342-B048-85BDC9FD1C3A}</a:tableStyleId>
              </a:tblPr>
              <a:tblGrid>
                <a:gridCol w="1600200"/>
                <a:gridCol w="5715000"/>
              </a:tblGrid>
              <a:tr h="115783">
                <a:tc gridSpan="2">
                  <a:txBody>
                    <a:bodyPr/>
                    <a:lstStyle/>
                    <a:p>
                      <a:pPr marL="111125" marR="0" indent="0">
                        <a:lnSpc>
                          <a:spcPts val="1440"/>
                        </a:lnSpc>
                        <a:spcBef>
                          <a:spcPts val="235"/>
                        </a:spcBef>
                        <a:spcAft>
                          <a:spcPts val="0"/>
                        </a:spcAft>
                      </a:pPr>
                      <a:r>
                        <a:rPr lang="en-US" sz="900" dirty="0">
                          <a:effectLst/>
                          <a:latin typeface="Times New Roman" panose="02020603050405020304" pitchFamily="18" charset="0"/>
                          <a:cs typeface="Times New Roman" panose="02020603050405020304" pitchFamily="18" charset="0"/>
                        </a:rPr>
                        <a:t>PROPERTY MAINTENANCE OPERATIONS</a:t>
                      </a:r>
                      <a:endParaRPr lang="en-US" sz="900" dirty="0">
                        <a:effectLst/>
                        <a:latin typeface="Times New Roman" panose="02020603050405020304" pitchFamily="18" charset="0"/>
                        <a:ea typeface="Times New Roman"/>
                        <a:cs typeface="Times New Roman" panose="02020603050405020304" pitchFamily="18" charset="0"/>
                      </a:endParaRPr>
                    </a:p>
                  </a:txBody>
                  <a:tcPr marL="0" marR="0" marT="0" marB="0"/>
                </a:tc>
                <a:tc hMerge="1">
                  <a:txBody>
                    <a:bodyPr/>
                    <a:lstStyle/>
                    <a:p>
                      <a:endParaRPr lang="en-US"/>
                    </a:p>
                  </a:txBody>
                  <a:tcPr/>
                </a:tc>
              </a:tr>
              <a:tr h="85643">
                <a:tc>
                  <a:txBody>
                    <a:bodyPr/>
                    <a:lstStyle/>
                    <a:p>
                      <a:pPr marL="266065" marR="235585" indent="0" algn="ctr">
                        <a:lnSpc>
                          <a:spcPts val="1370"/>
                        </a:lnSpc>
                        <a:spcBef>
                          <a:spcPts val="0"/>
                        </a:spcBef>
                        <a:spcAft>
                          <a:spcPts val="0"/>
                        </a:spcAft>
                      </a:pPr>
                      <a:r>
                        <a:rPr lang="en-US" sz="900" dirty="0">
                          <a:effectLst/>
                          <a:latin typeface="Times New Roman" panose="02020603050405020304" pitchFamily="18" charset="0"/>
                          <a:cs typeface="Times New Roman" panose="02020603050405020304" pitchFamily="18" charset="0"/>
                        </a:rPr>
                        <a:t>CATEGORY:</a:t>
                      </a:r>
                      <a:endParaRPr lang="en-US" sz="900" dirty="0">
                        <a:effectLst/>
                        <a:latin typeface="Times New Roman" panose="02020603050405020304" pitchFamily="18" charset="0"/>
                        <a:ea typeface="Times New Roman"/>
                        <a:cs typeface="Times New Roman" panose="02020603050405020304" pitchFamily="18" charset="0"/>
                      </a:endParaRPr>
                    </a:p>
                  </a:txBody>
                  <a:tcPr marL="0" marR="0" marT="0" marB="0"/>
                </a:tc>
                <a:tc>
                  <a:txBody>
                    <a:bodyPr/>
                    <a:lstStyle/>
                    <a:p>
                      <a:pPr marL="76835" marR="0" indent="0">
                        <a:lnSpc>
                          <a:spcPts val="1370"/>
                        </a:lnSpc>
                        <a:spcBef>
                          <a:spcPts val="0"/>
                        </a:spcBef>
                        <a:spcAft>
                          <a:spcPts val="0"/>
                        </a:spcAft>
                      </a:pPr>
                      <a:r>
                        <a:rPr lang="en-US" sz="900" dirty="0">
                          <a:solidFill>
                            <a:srgbClr val="0070C0"/>
                          </a:solidFill>
                          <a:effectLst/>
                          <a:latin typeface="Times New Roman" panose="02020603050405020304" pitchFamily="18" charset="0"/>
                          <a:cs typeface="Times New Roman" panose="02020603050405020304" pitchFamily="18" charset="0"/>
                        </a:rPr>
                        <a:t>MEETS OHCS Standards</a:t>
                      </a:r>
                      <a:endParaRPr lang="en-US" sz="9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0" marR="0" marT="0" marB="0"/>
                </a:tc>
              </a:tr>
              <a:tr h="172480">
                <a:tc rowSpan="11">
                  <a:txBody>
                    <a:bodyPr/>
                    <a:lstStyle/>
                    <a:p>
                      <a:pPr marL="251460" marR="210820" indent="152400">
                        <a:lnSpc>
                          <a:spcPts val="1610"/>
                        </a:lnSpc>
                        <a:spcBef>
                          <a:spcPts val="5"/>
                        </a:spcBef>
                        <a:spcAft>
                          <a:spcPts val="0"/>
                        </a:spcAft>
                      </a:pPr>
                      <a:r>
                        <a:rPr lang="en-US" sz="900" dirty="0">
                          <a:effectLst/>
                          <a:latin typeface="Times New Roman" panose="02020603050405020304" pitchFamily="18" charset="0"/>
                          <a:cs typeface="Times New Roman" panose="02020603050405020304" pitchFamily="18" charset="0"/>
                        </a:rPr>
                        <a:t>Property Maintenance</a:t>
                      </a:r>
                      <a:endParaRPr lang="en-US" sz="900" dirty="0">
                        <a:effectLst/>
                        <a:latin typeface="Times New Roman" panose="02020603050405020304" pitchFamily="18" charset="0"/>
                        <a:ea typeface="Times New Roman"/>
                        <a:cs typeface="Times New Roman" panose="02020603050405020304" pitchFamily="18" charset="0"/>
                      </a:endParaRPr>
                    </a:p>
                  </a:txBody>
                  <a:tcPr marL="0" marR="0" marT="0" marB="0"/>
                </a:tc>
                <a:tc>
                  <a:txBody>
                    <a:bodyPr/>
                    <a:lstStyle/>
                    <a:p>
                      <a:pPr marL="342900" marR="238760" lvl="0" indent="-342900">
                        <a:lnSpc>
                          <a:spcPts val="1370"/>
                        </a:lnSpc>
                        <a:spcBef>
                          <a:spcPts val="80"/>
                        </a:spcBef>
                        <a:spcAft>
                          <a:spcPts val="0"/>
                        </a:spcAft>
                        <a:buSzPts val="1200"/>
                        <a:buFont typeface="Symbol"/>
                        <a:buChar char=""/>
                        <a:tabLst>
                          <a:tab pos="566420" algn="l"/>
                          <a:tab pos="567055" algn="l"/>
                        </a:tabLst>
                      </a:pPr>
                      <a:r>
                        <a:rPr lang="en-US" sz="900" dirty="0">
                          <a:solidFill>
                            <a:schemeClr val="tx1"/>
                          </a:solidFill>
                          <a:effectLst/>
                          <a:latin typeface="Times New Roman" panose="02020603050405020304" pitchFamily="18" charset="0"/>
                          <a:cs typeface="Times New Roman" panose="02020603050405020304" pitchFamily="18" charset="0"/>
                        </a:rPr>
                        <a:t>The physical inspection indicates management has preventative maintenance practices in use that demonstrate NO apparent pattern of deferred</a:t>
                      </a:r>
                      <a:r>
                        <a:rPr lang="en-US" sz="900" spc="-45" dirty="0">
                          <a:solidFill>
                            <a:schemeClr val="tx1"/>
                          </a:solidFill>
                          <a:effectLst/>
                          <a:latin typeface="Times New Roman" panose="02020603050405020304" pitchFamily="18" charset="0"/>
                          <a:cs typeface="Times New Roman" panose="02020603050405020304" pitchFamily="18" charset="0"/>
                        </a:rPr>
                        <a:t> </a:t>
                      </a:r>
                      <a:r>
                        <a:rPr lang="en-US" sz="900" dirty="0">
                          <a:solidFill>
                            <a:schemeClr val="tx1"/>
                          </a:solidFill>
                          <a:effectLst/>
                          <a:latin typeface="Times New Roman" panose="02020603050405020304" pitchFamily="18" charset="0"/>
                          <a:cs typeface="Times New Roman" panose="02020603050405020304" pitchFamily="18" charset="0"/>
                        </a:rPr>
                        <a:t>maintenance.</a:t>
                      </a:r>
                      <a:endParaRPr lang="en-US" sz="900" dirty="0">
                        <a:solidFill>
                          <a:schemeClr val="tx1"/>
                        </a:solidFill>
                        <a:effectLst/>
                        <a:latin typeface="Times New Roman" panose="02020603050405020304" pitchFamily="18" charset="0"/>
                        <a:ea typeface="Symbol"/>
                        <a:cs typeface="Times New Roman" panose="02020603050405020304" pitchFamily="18" charset="0"/>
                      </a:endParaRPr>
                    </a:p>
                  </a:txBody>
                  <a:tcPr marL="0" marR="0" marT="0" marB="0"/>
                </a:tc>
              </a:tr>
              <a:tr h="90120">
                <a:tc vMerge="1">
                  <a:txBody>
                    <a:bodyPr/>
                    <a:lstStyle/>
                    <a:p>
                      <a:endParaRPr lang="en-US"/>
                    </a:p>
                  </a:txBody>
                  <a:tcPr/>
                </a:tc>
                <a:tc>
                  <a:txBody>
                    <a:bodyPr/>
                    <a:lstStyle/>
                    <a:p>
                      <a:pPr marL="566420" marR="0" indent="-228600">
                        <a:lnSpc>
                          <a:spcPts val="1440"/>
                        </a:lnSpc>
                        <a:spcBef>
                          <a:spcPts val="0"/>
                        </a:spcBef>
                        <a:spcAft>
                          <a:spcPts val="0"/>
                        </a:spcAft>
                        <a:tabLst>
                          <a:tab pos="566420" algn="l"/>
                          <a:tab pos="567055" algn="l"/>
                        </a:tabLst>
                      </a:pPr>
                      <a:r>
                        <a:rPr lang="en-US" sz="900" dirty="0">
                          <a:solidFill>
                            <a:schemeClr val="tx1"/>
                          </a:solidFill>
                          <a:effectLst/>
                          <a:latin typeface="Times New Roman" panose="02020603050405020304" pitchFamily="18" charset="0"/>
                          <a:cs typeface="Times New Roman" panose="02020603050405020304" pitchFamily="18" charset="0"/>
                        </a:rPr>
                        <a:t>Unit turn-over practices are in place to ensure units are prepared for occupancy within 15-30</a:t>
                      </a:r>
                      <a:r>
                        <a:rPr lang="en-US" sz="900" spc="-120" dirty="0">
                          <a:solidFill>
                            <a:schemeClr val="tx1"/>
                          </a:solidFill>
                          <a:effectLst/>
                          <a:latin typeface="Times New Roman" panose="02020603050405020304" pitchFamily="18" charset="0"/>
                          <a:cs typeface="Times New Roman" panose="02020603050405020304" pitchFamily="18" charset="0"/>
                        </a:rPr>
                        <a:t> </a:t>
                      </a:r>
                      <a:r>
                        <a:rPr lang="en-US" sz="900" dirty="0">
                          <a:solidFill>
                            <a:schemeClr val="tx1"/>
                          </a:solidFill>
                          <a:effectLst/>
                          <a:latin typeface="Times New Roman" panose="02020603050405020304" pitchFamily="18" charset="0"/>
                          <a:cs typeface="Times New Roman" panose="02020603050405020304" pitchFamily="18" charset="0"/>
                        </a:rPr>
                        <a:t>days.</a:t>
                      </a:r>
                      <a:endParaRPr lang="en-US" sz="9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0" marR="0" marT="0" marB="0"/>
                </a:tc>
              </a:tr>
              <a:tr h="91015">
                <a:tc vMerge="1">
                  <a:txBody>
                    <a:bodyPr/>
                    <a:lstStyle/>
                    <a:p>
                      <a:endParaRPr lang="en-US"/>
                    </a:p>
                  </a:txBody>
                  <a:tcPr/>
                </a:tc>
                <a:tc>
                  <a:txBody>
                    <a:bodyPr/>
                    <a:lstStyle/>
                    <a:p>
                      <a:pPr marL="566420" marR="0" indent="-228600">
                        <a:lnSpc>
                          <a:spcPts val="1440"/>
                        </a:lnSpc>
                        <a:spcBef>
                          <a:spcPts val="0"/>
                        </a:spcBef>
                        <a:spcAft>
                          <a:spcPts val="0"/>
                        </a:spcAft>
                        <a:tabLst>
                          <a:tab pos="566420" algn="l"/>
                          <a:tab pos="567055" algn="l"/>
                        </a:tabLst>
                      </a:pPr>
                      <a:r>
                        <a:rPr lang="en-US" sz="900" dirty="0">
                          <a:solidFill>
                            <a:schemeClr val="tx1"/>
                          </a:solidFill>
                          <a:effectLst/>
                          <a:latin typeface="Times New Roman" panose="02020603050405020304" pitchFamily="18" charset="0"/>
                          <a:cs typeface="Times New Roman" panose="02020603050405020304" pitchFamily="18" charset="0"/>
                        </a:rPr>
                        <a:t>Units are consistently made ready for occupancy within 30 days or</a:t>
                      </a:r>
                      <a:r>
                        <a:rPr lang="en-US" sz="900" spc="-90" dirty="0">
                          <a:solidFill>
                            <a:schemeClr val="tx1"/>
                          </a:solidFill>
                          <a:effectLst/>
                          <a:latin typeface="Times New Roman" panose="02020603050405020304" pitchFamily="18" charset="0"/>
                          <a:cs typeface="Times New Roman" panose="02020603050405020304" pitchFamily="18" charset="0"/>
                        </a:rPr>
                        <a:t> </a:t>
                      </a:r>
                      <a:r>
                        <a:rPr lang="en-US" sz="900" dirty="0">
                          <a:solidFill>
                            <a:schemeClr val="tx1"/>
                          </a:solidFill>
                          <a:effectLst/>
                          <a:latin typeface="Times New Roman" panose="02020603050405020304" pitchFamily="18" charset="0"/>
                          <a:cs typeface="Times New Roman" panose="02020603050405020304" pitchFamily="18" charset="0"/>
                        </a:rPr>
                        <a:t>less.</a:t>
                      </a:r>
                      <a:endParaRPr lang="en-US" sz="9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0" marR="0" marT="0" marB="0"/>
                </a:tc>
              </a:tr>
              <a:tr h="90120">
                <a:tc vMerge="1">
                  <a:txBody>
                    <a:bodyPr/>
                    <a:lstStyle/>
                    <a:p>
                      <a:endParaRPr lang="en-US"/>
                    </a:p>
                  </a:txBody>
                  <a:tcPr/>
                </a:tc>
                <a:tc>
                  <a:txBody>
                    <a:bodyPr/>
                    <a:lstStyle/>
                    <a:p>
                      <a:pPr marL="566420" marR="0" indent="-228600">
                        <a:lnSpc>
                          <a:spcPts val="1440"/>
                        </a:lnSpc>
                        <a:spcBef>
                          <a:spcPts val="0"/>
                        </a:spcBef>
                        <a:spcAft>
                          <a:spcPts val="0"/>
                        </a:spcAft>
                        <a:tabLst>
                          <a:tab pos="566420" algn="l"/>
                          <a:tab pos="567055" algn="l"/>
                        </a:tabLst>
                      </a:pPr>
                      <a:r>
                        <a:rPr lang="en-US" sz="900" dirty="0">
                          <a:solidFill>
                            <a:schemeClr val="tx1"/>
                          </a:solidFill>
                          <a:effectLst/>
                          <a:latin typeface="Times New Roman" panose="02020603050405020304" pitchFamily="18" charset="0"/>
                          <a:cs typeface="Times New Roman" panose="02020603050405020304" pitchFamily="18" charset="0"/>
                        </a:rPr>
                        <a:t>No units required unplanned substantial rehab at</a:t>
                      </a:r>
                      <a:r>
                        <a:rPr lang="en-US" sz="900" spc="-55" dirty="0">
                          <a:solidFill>
                            <a:schemeClr val="tx1"/>
                          </a:solidFill>
                          <a:effectLst/>
                          <a:latin typeface="Times New Roman" panose="02020603050405020304" pitchFamily="18" charset="0"/>
                          <a:cs typeface="Times New Roman" panose="02020603050405020304" pitchFamily="18" charset="0"/>
                        </a:rPr>
                        <a:t> </a:t>
                      </a:r>
                      <a:r>
                        <a:rPr lang="en-US" sz="900" dirty="0">
                          <a:solidFill>
                            <a:schemeClr val="tx1"/>
                          </a:solidFill>
                          <a:effectLst/>
                          <a:latin typeface="Times New Roman" panose="02020603050405020304" pitchFamily="18" charset="0"/>
                          <a:cs typeface="Times New Roman" panose="02020603050405020304" pitchFamily="18" charset="0"/>
                        </a:rPr>
                        <a:t>turn-over.</a:t>
                      </a:r>
                      <a:endParaRPr lang="en-US" sz="9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0" marR="0" marT="0" marB="0"/>
                </a:tc>
              </a:tr>
              <a:tr h="90120">
                <a:tc vMerge="1">
                  <a:txBody>
                    <a:bodyPr/>
                    <a:lstStyle/>
                    <a:p>
                      <a:endParaRPr lang="en-US"/>
                    </a:p>
                  </a:txBody>
                  <a:tcPr/>
                </a:tc>
                <a:tc>
                  <a:txBody>
                    <a:bodyPr/>
                    <a:lstStyle/>
                    <a:p>
                      <a:pPr marL="566420" marR="0" indent="-228600">
                        <a:lnSpc>
                          <a:spcPts val="1440"/>
                        </a:lnSpc>
                        <a:spcBef>
                          <a:spcPts val="0"/>
                        </a:spcBef>
                        <a:spcAft>
                          <a:spcPts val="0"/>
                        </a:spcAft>
                        <a:tabLst>
                          <a:tab pos="566420" algn="l"/>
                          <a:tab pos="567055" algn="l"/>
                        </a:tabLst>
                      </a:pPr>
                      <a:r>
                        <a:rPr lang="en-US" sz="900" dirty="0">
                          <a:solidFill>
                            <a:schemeClr val="tx1"/>
                          </a:solidFill>
                          <a:effectLst/>
                          <a:latin typeface="Times New Roman" panose="02020603050405020304" pitchFamily="18" charset="0"/>
                          <a:cs typeface="Times New Roman" panose="02020603050405020304" pitchFamily="18" charset="0"/>
                        </a:rPr>
                        <a:t>No units were taken off-line due to deferred</a:t>
                      </a:r>
                      <a:r>
                        <a:rPr lang="en-US" sz="900" spc="-60" dirty="0">
                          <a:solidFill>
                            <a:schemeClr val="tx1"/>
                          </a:solidFill>
                          <a:effectLst/>
                          <a:latin typeface="Times New Roman" panose="02020603050405020304" pitchFamily="18" charset="0"/>
                          <a:cs typeface="Times New Roman" panose="02020603050405020304" pitchFamily="18" charset="0"/>
                        </a:rPr>
                        <a:t> </a:t>
                      </a:r>
                      <a:r>
                        <a:rPr lang="en-US" sz="900" dirty="0">
                          <a:solidFill>
                            <a:schemeClr val="tx1"/>
                          </a:solidFill>
                          <a:effectLst/>
                          <a:latin typeface="Times New Roman" panose="02020603050405020304" pitchFamily="18" charset="0"/>
                          <a:cs typeface="Times New Roman" panose="02020603050405020304" pitchFamily="18" charset="0"/>
                        </a:rPr>
                        <a:t>maintenance.</a:t>
                      </a:r>
                      <a:endParaRPr lang="en-US" sz="9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0" marR="0" marT="0" marB="0"/>
                </a:tc>
              </a:tr>
              <a:tr h="85345">
                <a:tc vMerge="1">
                  <a:txBody>
                    <a:bodyPr/>
                    <a:lstStyle/>
                    <a:p>
                      <a:endParaRPr lang="en-US"/>
                    </a:p>
                  </a:txBody>
                  <a:tcPr/>
                </a:tc>
                <a:tc>
                  <a:txBody>
                    <a:bodyPr/>
                    <a:lstStyle/>
                    <a:p>
                      <a:pPr marL="109220" marR="0" indent="0">
                        <a:lnSpc>
                          <a:spcPts val="1365"/>
                        </a:lnSpc>
                        <a:spcBef>
                          <a:spcPts val="0"/>
                        </a:spcBef>
                        <a:spcAft>
                          <a:spcPts val="0"/>
                        </a:spcAft>
                      </a:pPr>
                      <a:r>
                        <a:rPr lang="en-US" sz="900" dirty="0">
                          <a:solidFill>
                            <a:srgbClr val="FF0000"/>
                          </a:solidFill>
                          <a:effectLst/>
                          <a:latin typeface="Times New Roman" panose="02020603050405020304" pitchFamily="18" charset="0"/>
                          <a:cs typeface="Times New Roman" panose="02020603050405020304" pitchFamily="18" charset="0"/>
                        </a:rPr>
                        <a:t>DOES NOT MEET OHCS Standards</a:t>
                      </a:r>
                      <a:endParaRPr lang="en-US" sz="9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0" marR="0" marT="0" marB="0"/>
                </a:tc>
              </a:tr>
              <a:tr h="173376">
                <a:tc vMerge="1">
                  <a:txBody>
                    <a:bodyPr/>
                    <a:lstStyle/>
                    <a:p>
                      <a:endParaRPr lang="en-US"/>
                    </a:p>
                  </a:txBody>
                  <a:tcPr/>
                </a:tc>
                <a:tc>
                  <a:txBody>
                    <a:bodyPr/>
                    <a:lstStyle/>
                    <a:p>
                      <a:pPr marL="342900" marR="120015" lvl="0" indent="-342900">
                        <a:lnSpc>
                          <a:spcPts val="1370"/>
                        </a:lnSpc>
                        <a:spcBef>
                          <a:spcPts val="90"/>
                        </a:spcBef>
                        <a:spcAft>
                          <a:spcPts val="0"/>
                        </a:spcAft>
                        <a:buSzPts val="1200"/>
                        <a:buFont typeface="Symbol"/>
                        <a:buChar char=""/>
                        <a:tabLst>
                          <a:tab pos="566420" algn="l"/>
                          <a:tab pos="567055" algn="l"/>
                        </a:tabLst>
                      </a:pPr>
                      <a:r>
                        <a:rPr lang="en-US" sz="900" dirty="0">
                          <a:effectLst/>
                          <a:latin typeface="Times New Roman" panose="02020603050405020304" pitchFamily="18" charset="0"/>
                          <a:cs typeface="Times New Roman" panose="02020603050405020304" pitchFamily="18" charset="0"/>
                        </a:rPr>
                        <a:t>The physical inspection indicates management does not have any preventative maintenance practices in use and/or a pattern of deferred maintenance is</a:t>
                      </a:r>
                      <a:r>
                        <a:rPr lang="en-US" sz="900" spc="-40" dirty="0">
                          <a:effectLst/>
                          <a:latin typeface="Times New Roman" panose="02020603050405020304" pitchFamily="18" charset="0"/>
                          <a:cs typeface="Times New Roman" panose="02020603050405020304" pitchFamily="18" charset="0"/>
                        </a:rPr>
                        <a:t> </a:t>
                      </a:r>
                      <a:r>
                        <a:rPr lang="en-US" sz="900" dirty="0">
                          <a:effectLst/>
                          <a:latin typeface="Times New Roman" panose="02020603050405020304" pitchFamily="18" charset="0"/>
                          <a:cs typeface="Times New Roman" panose="02020603050405020304" pitchFamily="18" charset="0"/>
                        </a:rPr>
                        <a:t>apparent.</a:t>
                      </a:r>
                      <a:endParaRPr lang="en-US" sz="900" dirty="0">
                        <a:effectLst/>
                        <a:latin typeface="Times New Roman" panose="02020603050405020304" pitchFamily="18" charset="0"/>
                        <a:ea typeface="Symbol"/>
                        <a:cs typeface="Times New Roman" panose="02020603050405020304" pitchFamily="18" charset="0"/>
                      </a:endParaRPr>
                    </a:p>
                  </a:txBody>
                  <a:tcPr marL="0" marR="0" marT="0" marB="0"/>
                </a:tc>
              </a:tr>
              <a:tr h="90120">
                <a:tc vMerge="1">
                  <a:txBody>
                    <a:bodyPr/>
                    <a:lstStyle/>
                    <a:p>
                      <a:endParaRPr lang="en-US"/>
                    </a:p>
                  </a:txBody>
                  <a:tcPr/>
                </a:tc>
                <a:tc>
                  <a:txBody>
                    <a:bodyPr/>
                    <a:lstStyle/>
                    <a:p>
                      <a:pPr marL="566420" marR="0" indent="-228600">
                        <a:lnSpc>
                          <a:spcPts val="1440"/>
                        </a:lnSpc>
                        <a:spcBef>
                          <a:spcPts val="0"/>
                        </a:spcBef>
                        <a:spcAft>
                          <a:spcPts val="0"/>
                        </a:spcAft>
                        <a:tabLst>
                          <a:tab pos="566420" algn="l"/>
                          <a:tab pos="567055" algn="l"/>
                        </a:tabLst>
                      </a:pPr>
                      <a:r>
                        <a:rPr lang="en-US" sz="900" dirty="0">
                          <a:effectLst/>
                          <a:latin typeface="Times New Roman" panose="02020603050405020304" pitchFamily="18" charset="0"/>
                          <a:cs typeface="Times New Roman" panose="02020603050405020304" pitchFamily="18" charset="0"/>
                        </a:rPr>
                        <a:t>Unit turn-over practices are NOT in place to ensure units are prepared for occupancy within 30 days or</a:t>
                      </a:r>
                      <a:r>
                        <a:rPr lang="en-US" sz="900" spc="-105" dirty="0">
                          <a:effectLst/>
                          <a:latin typeface="Times New Roman" panose="02020603050405020304" pitchFamily="18" charset="0"/>
                          <a:cs typeface="Times New Roman" panose="02020603050405020304" pitchFamily="18" charset="0"/>
                        </a:rPr>
                        <a:t> </a:t>
                      </a:r>
                      <a:r>
                        <a:rPr lang="en-US" sz="900" dirty="0">
                          <a:effectLst/>
                          <a:latin typeface="Times New Roman" panose="02020603050405020304" pitchFamily="18" charset="0"/>
                          <a:cs typeface="Times New Roman" panose="02020603050405020304" pitchFamily="18" charset="0"/>
                        </a:rPr>
                        <a:t>less.</a:t>
                      </a:r>
                      <a:endParaRPr lang="en-US" sz="900" dirty="0">
                        <a:effectLst/>
                        <a:latin typeface="Times New Roman" panose="02020603050405020304" pitchFamily="18" charset="0"/>
                        <a:ea typeface="Times New Roman"/>
                        <a:cs typeface="Times New Roman" panose="02020603050405020304" pitchFamily="18" charset="0"/>
                      </a:endParaRPr>
                    </a:p>
                  </a:txBody>
                  <a:tcPr marL="0" marR="0" marT="0" marB="0"/>
                </a:tc>
              </a:tr>
              <a:tr h="90120">
                <a:tc vMerge="1">
                  <a:txBody>
                    <a:bodyPr/>
                    <a:lstStyle/>
                    <a:p>
                      <a:endParaRPr lang="en-US"/>
                    </a:p>
                  </a:txBody>
                  <a:tcPr/>
                </a:tc>
                <a:tc>
                  <a:txBody>
                    <a:bodyPr/>
                    <a:lstStyle/>
                    <a:p>
                      <a:pPr marL="342900" marR="0" lvl="0" indent="-342900">
                        <a:lnSpc>
                          <a:spcPts val="1440"/>
                        </a:lnSpc>
                        <a:spcBef>
                          <a:spcPts val="0"/>
                        </a:spcBef>
                        <a:spcAft>
                          <a:spcPts val="0"/>
                        </a:spcAft>
                        <a:buSzPts val="1200"/>
                        <a:buFont typeface="Symbol"/>
                        <a:buChar char=""/>
                        <a:tabLst>
                          <a:tab pos="566420" algn="l"/>
                          <a:tab pos="567055" algn="l"/>
                        </a:tabLst>
                      </a:pPr>
                      <a:r>
                        <a:rPr lang="en-US" sz="900" dirty="0">
                          <a:effectLst/>
                          <a:latin typeface="Times New Roman" panose="02020603050405020304" pitchFamily="18" charset="0"/>
                          <a:cs typeface="Times New Roman" panose="02020603050405020304" pitchFamily="18" charset="0"/>
                        </a:rPr>
                        <a:t>Units consistently take longer than 30 days to make ready for</a:t>
                      </a:r>
                      <a:r>
                        <a:rPr lang="en-US" sz="900" spc="-90" dirty="0">
                          <a:effectLst/>
                          <a:latin typeface="Times New Roman" panose="02020603050405020304" pitchFamily="18" charset="0"/>
                          <a:cs typeface="Times New Roman" panose="02020603050405020304" pitchFamily="18" charset="0"/>
                        </a:rPr>
                        <a:t> </a:t>
                      </a:r>
                      <a:r>
                        <a:rPr lang="en-US" sz="900" dirty="0">
                          <a:effectLst/>
                          <a:latin typeface="Times New Roman" panose="02020603050405020304" pitchFamily="18" charset="0"/>
                          <a:cs typeface="Times New Roman" panose="02020603050405020304" pitchFamily="18" charset="0"/>
                        </a:rPr>
                        <a:t>occupancy.</a:t>
                      </a:r>
                      <a:endParaRPr lang="en-US" sz="900" dirty="0">
                        <a:effectLst/>
                        <a:latin typeface="Times New Roman" panose="02020603050405020304" pitchFamily="18" charset="0"/>
                        <a:ea typeface="Symbol"/>
                        <a:cs typeface="Times New Roman" panose="02020603050405020304" pitchFamily="18" charset="0"/>
                      </a:endParaRPr>
                    </a:p>
                  </a:txBody>
                  <a:tcPr marL="0" marR="0" marT="0" marB="0"/>
                </a:tc>
              </a:tr>
              <a:tr h="91015">
                <a:tc vMerge="1">
                  <a:txBody>
                    <a:bodyPr/>
                    <a:lstStyle/>
                    <a:p>
                      <a:endParaRPr lang="en-US"/>
                    </a:p>
                  </a:txBody>
                  <a:tcPr/>
                </a:tc>
                <a:tc>
                  <a:txBody>
                    <a:bodyPr/>
                    <a:lstStyle/>
                    <a:p>
                      <a:pPr marL="342900" marR="0" lvl="0" indent="-342900">
                        <a:lnSpc>
                          <a:spcPts val="1450"/>
                        </a:lnSpc>
                        <a:spcBef>
                          <a:spcPts val="0"/>
                        </a:spcBef>
                        <a:spcAft>
                          <a:spcPts val="0"/>
                        </a:spcAft>
                        <a:buSzPts val="1200"/>
                        <a:buFont typeface="Symbol"/>
                        <a:buChar char=""/>
                        <a:tabLst>
                          <a:tab pos="566420" algn="l"/>
                          <a:tab pos="567055" algn="l"/>
                        </a:tabLst>
                      </a:pPr>
                      <a:r>
                        <a:rPr lang="en-US" sz="900" dirty="0">
                          <a:effectLst/>
                          <a:latin typeface="Times New Roman" panose="02020603050405020304" pitchFamily="18" charset="0"/>
                          <a:cs typeface="Times New Roman" panose="02020603050405020304" pitchFamily="18" charset="0"/>
                        </a:rPr>
                        <a:t>Units required unplanned substantial rehab at</a:t>
                      </a:r>
                      <a:r>
                        <a:rPr lang="en-US" sz="900" spc="-70" dirty="0">
                          <a:effectLst/>
                          <a:latin typeface="Times New Roman" panose="02020603050405020304" pitchFamily="18" charset="0"/>
                          <a:cs typeface="Times New Roman" panose="02020603050405020304" pitchFamily="18" charset="0"/>
                        </a:rPr>
                        <a:t> </a:t>
                      </a:r>
                      <a:r>
                        <a:rPr lang="en-US" sz="900" dirty="0">
                          <a:effectLst/>
                          <a:latin typeface="Times New Roman" panose="02020603050405020304" pitchFamily="18" charset="0"/>
                          <a:cs typeface="Times New Roman" panose="02020603050405020304" pitchFamily="18" charset="0"/>
                        </a:rPr>
                        <a:t>turn-over.</a:t>
                      </a:r>
                      <a:endParaRPr lang="en-US" sz="900" dirty="0">
                        <a:effectLst/>
                        <a:latin typeface="Times New Roman" panose="02020603050405020304" pitchFamily="18" charset="0"/>
                        <a:ea typeface="Symbol"/>
                        <a:cs typeface="Times New Roman" panose="02020603050405020304" pitchFamily="18" charset="0"/>
                      </a:endParaRPr>
                    </a:p>
                  </a:txBody>
                  <a:tcPr marL="0" marR="0" marT="0" marB="0"/>
                </a:tc>
              </a:tr>
              <a:tr h="90120">
                <a:tc vMerge="1">
                  <a:txBody>
                    <a:bodyPr/>
                    <a:lstStyle/>
                    <a:p>
                      <a:endParaRPr lang="en-US"/>
                    </a:p>
                  </a:txBody>
                  <a:tcPr/>
                </a:tc>
                <a:tc>
                  <a:txBody>
                    <a:bodyPr/>
                    <a:lstStyle/>
                    <a:p>
                      <a:pPr marL="566420" marR="0" indent="-228600">
                        <a:lnSpc>
                          <a:spcPts val="1440"/>
                        </a:lnSpc>
                        <a:spcBef>
                          <a:spcPts val="0"/>
                        </a:spcBef>
                        <a:spcAft>
                          <a:spcPts val="0"/>
                        </a:spcAft>
                        <a:tabLst>
                          <a:tab pos="566420" algn="l"/>
                          <a:tab pos="567055" algn="l"/>
                        </a:tabLst>
                      </a:pPr>
                      <a:r>
                        <a:rPr lang="en-US" sz="900" dirty="0">
                          <a:effectLst/>
                          <a:latin typeface="Times New Roman" panose="02020603050405020304" pitchFamily="18" charset="0"/>
                          <a:cs typeface="Times New Roman" panose="02020603050405020304" pitchFamily="18" charset="0"/>
                        </a:rPr>
                        <a:t>Units were taken off-line due to deferred</a:t>
                      </a:r>
                      <a:r>
                        <a:rPr lang="en-US" sz="900" spc="-65" dirty="0">
                          <a:effectLst/>
                          <a:latin typeface="Times New Roman" panose="02020603050405020304" pitchFamily="18" charset="0"/>
                          <a:cs typeface="Times New Roman" panose="02020603050405020304" pitchFamily="18" charset="0"/>
                        </a:rPr>
                        <a:t> </a:t>
                      </a:r>
                      <a:r>
                        <a:rPr lang="en-US" sz="900" dirty="0">
                          <a:effectLst/>
                          <a:latin typeface="Times New Roman" panose="02020603050405020304" pitchFamily="18" charset="0"/>
                          <a:cs typeface="Times New Roman" panose="02020603050405020304" pitchFamily="18" charset="0"/>
                        </a:rPr>
                        <a:t>maintenance.</a:t>
                      </a:r>
                      <a:endParaRPr lang="en-US" sz="900" dirty="0">
                        <a:effectLst/>
                        <a:latin typeface="Times New Roman" panose="02020603050405020304" pitchFamily="18" charset="0"/>
                        <a:ea typeface="Times New Roman"/>
                        <a:cs typeface="Times New Roman" panose="02020603050405020304" pitchFamily="18" charset="0"/>
                      </a:endParaRPr>
                    </a:p>
                  </a:txBody>
                  <a:tcPr marL="0" marR="0" marT="0" marB="0"/>
                </a:tc>
              </a:tr>
              <a:tr h="85345">
                <a:tc>
                  <a:txBody>
                    <a:bodyPr/>
                    <a:lstStyle/>
                    <a:p>
                      <a:pPr marL="266065" marR="236220" indent="0" algn="ctr">
                        <a:lnSpc>
                          <a:spcPts val="1365"/>
                        </a:lnSpc>
                        <a:spcBef>
                          <a:spcPts val="0"/>
                        </a:spcBef>
                        <a:spcAft>
                          <a:spcPts val="0"/>
                        </a:spcAft>
                      </a:pPr>
                      <a:r>
                        <a:rPr lang="en-US" sz="900">
                          <a:effectLst/>
                          <a:latin typeface="Times New Roman" panose="02020603050405020304" pitchFamily="18" charset="0"/>
                          <a:cs typeface="Times New Roman" panose="02020603050405020304" pitchFamily="18" charset="0"/>
                        </a:rPr>
                        <a:t>CATEGORY:</a:t>
                      </a:r>
                      <a:endParaRPr lang="en-US" sz="900">
                        <a:effectLst/>
                        <a:latin typeface="Times New Roman" panose="02020603050405020304" pitchFamily="18" charset="0"/>
                        <a:ea typeface="Times New Roman"/>
                        <a:cs typeface="Times New Roman" panose="02020603050405020304" pitchFamily="18" charset="0"/>
                      </a:endParaRPr>
                    </a:p>
                  </a:txBody>
                  <a:tcPr marL="0" marR="0" marT="0" marB="0"/>
                </a:tc>
                <a:tc>
                  <a:txBody>
                    <a:bodyPr/>
                    <a:lstStyle/>
                    <a:p>
                      <a:pPr marL="31115" marR="0" indent="0">
                        <a:lnSpc>
                          <a:spcPts val="1365"/>
                        </a:lnSpc>
                        <a:spcBef>
                          <a:spcPts val="0"/>
                        </a:spcBef>
                        <a:spcAft>
                          <a:spcPts val="0"/>
                        </a:spcAft>
                      </a:pPr>
                      <a:r>
                        <a:rPr lang="en-US" sz="900" dirty="0">
                          <a:solidFill>
                            <a:srgbClr val="0070C0"/>
                          </a:solidFill>
                          <a:effectLst/>
                          <a:latin typeface="Times New Roman" panose="02020603050405020304" pitchFamily="18" charset="0"/>
                          <a:cs typeface="Times New Roman" panose="02020603050405020304" pitchFamily="18" charset="0"/>
                        </a:rPr>
                        <a:t>MEETS OHCS</a:t>
                      </a:r>
                      <a:r>
                        <a:rPr lang="en-US" sz="900" spc="275" dirty="0">
                          <a:solidFill>
                            <a:srgbClr val="0070C0"/>
                          </a:solidFill>
                          <a:effectLst/>
                          <a:latin typeface="Times New Roman" panose="02020603050405020304" pitchFamily="18" charset="0"/>
                          <a:cs typeface="Times New Roman" panose="02020603050405020304" pitchFamily="18" charset="0"/>
                        </a:rPr>
                        <a:t> </a:t>
                      </a:r>
                      <a:r>
                        <a:rPr lang="en-US" sz="900" dirty="0">
                          <a:solidFill>
                            <a:srgbClr val="0070C0"/>
                          </a:solidFill>
                          <a:effectLst/>
                          <a:latin typeface="Times New Roman" panose="02020603050405020304" pitchFamily="18" charset="0"/>
                          <a:cs typeface="Times New Roman" panose="02020603050405020304" pitchFamily="18" charset="0"/>
                        </a:rPr>
                        <a:t>Standards</a:t>
                      </a:r>
                      <a:endParaRPr lang="en-US" sz="9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0" marR="0" marT="0" marB="0"/>
                </a:tc>
              </a:tr>
              <a:tr h="173376">
                <a:tc rowSpan="8">
                  <a:txBody>
                    <a:bodyPr/>
                    <a:lstStyle/>
                    <a:p>
                      <a:pPr marL="188595" marR="159385" indent="-1270" algn="ctr">
                        <a:lnSpc>
                          <a:spcPts val="1440"/>
                        </a:lnSpc>
                        <a:spcBef>
                          <a:spcPts val="0"/>
                        </a:spcBef>
                        <a:spcAft>
                          <a:spcPts val="0"/>
                        </a:spcAft>
                      </a:pPr>
                      <a:r>
                        <a:rPr lang="en-US" sz="900">
                          <a:effectLst/>
                          <a:latin typeface="Times New Roman" panose="02020603050405020304" pitchFamily="18" charset="0"/>
                          <a:cs typeface="Times New Roman" panose="02020603050405020304" pitchFamily="18" charset="0"/>
                        </a:rPr>
                        <a:t>Physical Inspection- Preparation &amp; Materials</a:t>
                      </a:r>
                      <a:endParaRPr lang="en-US" sz="900">
                        <a:effectLst/>
                        <a:latin typeface="Times New Roman" panose="02020603050405020304" pitchFamily="18" charset="0"/>
                        <a:ea typeface="Times New Roman"/>
                        <a:cs typeface="Times New Roman" panose="02020603050405020304" pitchFamily="18" charset="0"/>
                      </a:endParaRPr>
                    </a:p>
                  </a:txBody>
                  <a:tcPr marL="0" marR="0" marT="0" marB="0"/>
                </a:tc>
                <a:tc>
                  <a:txBody>
                    <a:bodyPr/>
                    <a:lstStyle/>
                    <a:p>
                      <a:pPr marL="342900" marR="395605" lvl="0" indent="-342900">
                        <a:lnSpc>
                          <a:spcPts val="1380"/>
                        </a:lnSpc>
                        <a:spcBef>
                          <a:spcPts val="70"/>
                        </a:spcBef>
                        <a:spcAft>
                          <a:spcPts val="0"/>
                        </a:spcAft>
                        <a:buSzPts val="1200"/>
                        <a:buFont typeface="Symbol"/>
                        <a:buChar char=""/>
                        <a:tabLst>
                          <a:tab pos="520700" algn="l"/>
                          <a:tab pos="521335" algn="l"/>
                        </a:tabLst>
                      </a:pPr>
                      <a:r>
                        <a:rPr lang="en-US" sz="900" dirty="0">
                          <a:effectLst/>
                          <a:latin typeface="Times New Roman" panose="02020603050405020304" pitchFamily="18" charset="0"/>
                          <a:cs typeface="Times New Roman" panose="02020603050405020304" pitchFamily="18" charset="0"/>
                        </a:rPr>
                        <a:t>All documentation requested by OHCS in preparation for the review was received </a:t>
                      </a:r>
                      <a:r>
                        <a:rPr lang="en-US" sz="900" spc="10" dirty="0">
                          <a:effectLst/>
                          <a:latin typeface="Times New Roman" panose="02020603050405020304" pitchFamily="18" charset="0"/>
                          <a:cs typeface="Times New Roman" panose="02020603050405020304" pitchFamily="18" charset="0"/>
                        </a:rPr>
                        <a:t>by </a:t>
                      </a:r>
                      <a:r>
                        <a:rPr lang="en-US" sz="900" dirty="0">
                          <a:effectLst/>
                          <a:latin typeface="Times New Roman" panose="02020603050405020304" pitchFamily="18" charset="0"/>
                          <a:cs typeface="Times New Roman" panose="02020603050405020304" pitchFamily="18" charset="0"/>
                        </a:rPr>
                        <a:t>OHCS by the required</a:t>
                      </a:r>
                      <a:r>
                        <a:rPr lang="en-US" sz="900" spc="-125" dirty="0">
                          <a:effectLst/>
                          <a:latin typeface="Times New Roman" panose="02020603050405020304" pitchFamily="18" charset="0"/>
                          <a:cs typeface="Times New Roman" panose="02020603050405020304" pitchFamily="18" charset="0"/>
                        </a:rPr>
                        <a:t> </a:t>
                      </a:r>
                      <a:r>
                        <a:rPr lang="en-US" sz="900" dirty="0">
                          <a:effectLst/>
                          <a:latin typeface="Times New Roman" panose="02020603050405020304" pitchFamily="18" charset="0"/>
                          <a:cs typeface="Times New Roman" panose="02020603050405020304" pitchFamily="18" charset="0"/>
                        </a:rPr>
                        <a:t>due date.</a:t>
                      </a:r>
                      <a:endParaRPr lang="en-US" sz="900" dirty="0">
                        <a:effectLst/>
                        <a:latin typeface="Times New Roman" panose="02020603050405020304" pitchFamily="18" charset="0"/>
                        <a:ea typeface="Symbol"/>
                        <a:cs typeface="Times New Roman" panose="02020603050405020304" pitchFamily="18" charset="0"/>
                      </a:endParaRPr>
                    </a:p>
                  </a:txBody>
                  <a:tcPr marL="0" marR="0" marT="0" marB="0"/>
                </a:tc>
              </a:tr>
              <a:tr h="90120">
                <a:tc vMerge="1">
                  <a:txBody>
                    <a:bodyPr/>
                    <a:lstStyle/>
                    <a:p>
                      <a:endParaRPr lang="en-US"/>
                    </a:p>
                  </a:txBody>
                  <a:tcPr/>
                </a:tc>
                <a:tc>
                  <a:txBody>
                    <a:bodyPr/>
                    <a:lstStyle/>
                    <a:p>
                      <a:pPr marL="520700" marR="0" indent="-228600">
                        <a:lnSpc>
                          <a:spcPts val="1440"/>
                        </a:lnSpc>
                        <a:spcBef>
                          <a:spcPts val="0"/>
                        </a:spcBef>
                        <a:spcAft>
                          <a:spcPts val="0"/>
                        </a:spcAft>
                        <a:tabLst>
                          <a:tab pos="520700" algn="l"/>
                          <a:tab pos="521335" algn="l"/>
                        </a:tabLst>
                      </a:pPr>
                      <a:r>
                        <a:rPr lang="en-US" sz="900" dirty="0">
                          <a:effectLst/>
                          <a:latin typeface="Times New Roman" panose="02020603050405020304" pitchFamily="18" charset="0"/>
                          <a:cs typeface="Times New Roman" panose="02020603050405020304" pitchFamily="18" charset="0"/>
                        </a:rPr>
                        <a:t>All requested documentation was provided and the documentation was complete and</a:t>
                      </a:r>
                      <a:r>
                        <a:rPr lang="en-US" sz="900" spc="-50" dirty="0">
                          <a:effectLst/>
                          <a:latin typeface="Times New Roman" panose="02020603050405020304" pitchFamily="18" charset="0"/>
                          <a:cs typeface="Times New Roman" panose="02020603050405020304" pitchFamily="18" charset="0"/>
                        </a:rPr>
                        <a:t> </a:t>
                      </a:r>
                      <a:r>
                        <a:rPr lang="en-US" sz="900" dirty="0">
                          <a:effectLst/>
                          <a:latin typeface="Times New Roman" panose="02020603050405020304" pitchFamily="18" charset="0"/>
                          <a:cs typeface="Times New Roman" panose="02020603050405020304" pitchFamily="18" charset="0"/>
                        </a:rPr>
                        <a:t>accurate.</a:t>
                      </a:r>
                      <a:endParaRPr lang="en-US" sz="900" dirty="0">
                        <a:effectLst/>
                        <a:latin typeface="Times New Roman" panose="02020603050405020304" pitchFamily="18" charset="0"/>
                        <a:ea typeface="Times New Roman"/>
                        <a:cs typeface="Times New Roman" panose="02020603050405020304" pitchFamily="18" charset="0"/>
                      </a:endParaRPr>
                    </a:p>
                  </a:txBody>
                  <a:tcPr marL="0" marR="0" marT="0" marB="0"/>
                </a:tc>
              </a:tr>
              <a:tr h="172480">
                <a:tc vMerge="1">
                  <a:txBody>
                    <a:bodyPr/>
                    <a:lstStyle/>
                    <a:p>
                      <a:endParaRPr lang="en-US"/>
                    </a:p>
                  </a:txBody>
                  <a:tcPr/>
                </a:tc>
                <a:tc>
                  <a:txBody>
                    <a:bodyPr/>
                    <a:lstStyle/>
                    <a:p>
                      <a:pPr marL="342900" marR="99695" lvl="0" indent="-342900">
                        <a:lnSpc>
                          <a:spcPts val="1370"/>
                        </a:lnSpc>
                        <a:spcBef>
                          <a:spcPts val="80"/>
                        </a:spcBef>
                        <a:spcAft>
                          <a:spcPts val="0"/>
                        </a:spcAft>
                        <a:buSzPts val="1200"/>
                        <a:buFont typeface="Symbol"/>
                        <a:buChar char=""/>
                        <a:tabLst>
                          <a:tab pos="520700" algn="l"/>
                          <a:tab pos="521335" algn="l"/>
                        </a:tabLst>
                      </a:pPr>
                      <a:r>
                        <a:rPr lang="en-US" sz="900" dirty="0">
                          <a:effectLst/>
                          <a:latin typeface="Times New Roman" panose="02020603050405020304" pitchFamily="18" charset="0"/>
                          <a:cs typeface="Times New Roman" panose="02020603050405020304" pitchFamily="18" charset="0"/>
                        </a:rPr>
                        <a:t>All Tenants were provided proper notice of the inspection and the inspection was NOT delayed due to</a:t>
                      </a:r>
                      <a:r>
                        <a:rPr lang="en-US" sz="900" spc="-105" dirty="0">
                          <a:effectLst/>
                          <a:latin typeface="Times New Roman" panose="02020603050405020304" pitchFamily="18" charset="0"/>
                          <a:cs typeface="Times New Roman" panose="02020603050405020304" pitchFamily="18" charset="0"/>
                        </a:rPr>
                        <a:t> </a:t>
                      </a:r>
                      <a:r>
                        <a:rPr lang="en-US" sz="900" dirty="0">
                          <a:effectLst/>
                          <a:latin typeface="Times New Roman" panose="02020603050405020304" pitchFamily="18" charset="0"/>
                          <a:cs typeface="Times New Roman" panose="02020603050405020304" pitchFamily="18" charset="0"/>
                        </a:rPr>
                        <a:t>management’s failure to issue the proper notice as</a:t>
                      </a:r>
                      <a:r>
                        <a:rPr lang="en-US" sz="900" spc="-55" dirty="0">
                          <a:effectLst/>
                          <a:latin typeface="Times New Roman" panose="02020603050405020304" pitchFamily="18" charset="0"/>
                          <a:cs typeface="Times New Roman" panose="02020603050405020304" pitchFamily="18" charset="0"/>
                        </a:rPr>
                        <a:t> </a:t>
                      </a:r>
                      <a:r>
                        <a:rPr lang="en-US" sz="900" dirty="0">
                          <a:effectLst/>
                          <a:latin typeface="Times New Roman" panose="02020603050405020304" pitchFamily="18" charset="0"/>
                          <a:cs typeface="Times New Roman" panose="02020603050405020304" pitchFamily="18" charset="0"/>
                        </a:rPr>
                        <a:t>required.</a:t>
                      </a:r>
                      <a:endParaRPr lang="en-US" sz="900" dirty="0">
                        <a:effectLst/>
                        <a:latin typeface="Times New Roman" panose="02020603050405020304" pitchFamily="18" charset="0"/>
                        <a:ea typeface="Symbol"/>
                        <a:cs typeface="Times New Roman" panose="02020603050405020304" pitchFamily="18" charset="0"/>
                      </a:endParaRPr>
                    </a:p>
                  </a:txBody>
                  <a:tcPr marL="0" marR="0" marT="0" marB="0"/>
                </a:tc>
              </a:tr>
              <a:tr h="85345">
                <a:tc vMerge="1">
                  <a:txBody>
                    <a:bodyPr/>
                    <a:lstStyle/>
                    <a:p>
                      <a:endParaRPr lang="en-US"/>
                    </a:p>
                  </a:txBody>
                  <a:tcPr/>
                </a:tc>
                <a:tc>
                  <a:txBody>
                    <a:bodyPr/>
                    <a:lstStyle/>
                    <a:p>
                      <a:pPr marL="52705" marR="0" indent="0">
                        <a:lnSpc>
                          <a:spcPts val="1365"/>
                        </a:lnSpc>
                        <a:spcBef>
                          <a:spcPts val="0"/>
                        </a:spcBef>
                        <a:spcAft>
                          <a:spcPts val="0"/>
                        </a:spcAft>
                      </a:pPr>
                      <a:r>
                        <a:rPr lang="en-US" sz="900" dirty="0">
                          <a:solidFill>
                            <a:srgbClr val="FF0000"/>
                          </a:solidFill>
                          <a:effectLst/>
                          <a:latin typeface="Times New Roman" panose="02020603050405020304" pitchFamily="18" charset="0"/>
                          <a:cs typeface="Times New Roman" panose="02020603050405020304" pitchFamily="18" charset="0"/>
                        </a:rPr>
                        <a:t>DOES NOT MEET OHCS Standards</a:t>
                      </a:r>
                      <a:endParaRPr lang="en-US" sz="9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0" marR="0" marT="0" marB="0"/>
                </a:tc>
              </a:tr>
              <a:tr h="173376">
                <a:tc vMerge="1">
                  <a:txBody>
                    <a:bodyPr/>
                    <a:lstStyle/>
                    <a:p>
                      <a:endParaRPr lang="en-US"/>
                    </a:p>
                  </a:txBody>
                  <a:tcPr/>
                </a:tc>
                <a:tc>
                  <a:txBody>
                    <a:bodyPr/>
                    <a:lstStyle/>
                    <a:p>
                      <a:pPr marL="509905" marR="252730" indent="-228600">
                        <a:lnSpc>
                          <a:spcPts val="1370"/>
                        </a:lnSpc>
                        <a:spcBef>
                          <a:spcPts val="90"/>
                        </a:spcBef>
                        <a:spcAft>
                          <a:spcPts val="0"/>
                        </a:spcAft>
                        <a:tabLst>
                          <a:tab pos="509905" algn="l"/>
                          <a:tab pos="510540" algn="l"/>
                        </a:tabLst>
                      </a:pPr>
                      <a:r>
                        <a:rPr lang="en-US" sz="900" dirty="0">
                          <a:effectLst/>
                          <a:latin typeface="Times New Roman" panose="02020603050405020304" pitchFamily="18" charset="0"/>
                          <a:cs typeface="Times New Roman" panose="02020603050405020304" pitchFamily="18" charset="0"/>
                        </a:rPr>
                        <a:t>Documentation requested by OHCS in preparation for the review was NOT received </a:t>
                      </a:r>
                      <a:r>
                        <a:rPr lang="en-US" sz="900" spc="10" dirty="0">
                          <a:effectLst/>
                          <a:latin typeface="Times New Roman" panose="02020603050405020304" pitchFamily="18" charset="0"/>
                          <a:cs typeface="Times New Roman" panose="02020603050405020304" pitchFamily="18" charset="0"/>
                        </a:rPr>
                        <a:t>by </a:t>
                      </a:r>
                      <a:r>
                        <a:rPr lang="en-US" sz="900" dirty="0">
                          <a:effectLst/>
                          <a:latin typeface="Times New Roman" panose="02020603050405020304" pitchFamily="18" charset="0"/>
                          <a:cs typeface="Times New Roman" panose="02020603050405020304" pitchFamily="18" charset="0"/>
                        </a:rPr>
                        <a:t>OHCS </a:t>
                      </a:r>
                      <a:r>
                        <a:rPr lang="en-US" sz="900" spc="10" dirty="0">
                          <a:effectLst/>
                          <a:latin typeface="Times New Roman" panose="02020603050405020304" pitchFamily="18" charset="0"/>
                          <a:cs typeface="Times New Roman" panose="02020603050405020304" pitchFamily="18" charset="0"/>
                        </a:rPr>
                        <a:t>by </a:t>
                      </a:r>
                      <a:r>
                        <a:rPr lang="en-US" sz="900" dirty="0">
                          <a:effectLst/>
                          <a:latin typeface="Times New Roman" panose="02020603050405020304" pitchFamily="18" charset="0"/>
                          <a:cs typeface="Times New Roman" panose="02020603050405020304" pitchFamily="18" charset="0"/>
                        </a:rPr>
                        <a:t>the required</a:t>
                      </a:r>
                      <a:r>
                        <a:rPr lang="en-US" sz="900" spc="-140" dirty="0">
                          <a:effectLst/>
                          <a:latin typeface="Times New Roman" panose="02020603050405020304" pitchFamily="18" charset="0"/>
                          <a:cs typeface="Times New Roman" panose="02020603050405020304" pitchFamily="18" charset="0"/>
                        </a:rPr>
                        <a:t> </a:t>
                      </a:r>
                      <a:r>
                        <a:rPr lang="en-US" sz="900" dirty="0">
                          <a:effectLst/>
                          <a:latin typeface="Times New Roman" panose="02020603050405020304" pitchFamily="18" charset="0"/>
                          <a:cs typeface="Times New Roman" panose="02020603050405020304" pitchFamily="18" charset="0"/>
                        </a:rPr>
                        <a:t>due date.</a:t>
                      </a:r>
                      <a:endParaRPr lang="en-US" sz="900" dirty="0">
                        <a:effectLst/>
                        <a:latin typeface="Times New Roman" panose="02020603050405020304" pitchFamily="18" charset="0"/>
                        <a:ea typeface="Times New Roman"/>
                        <a:cs typeface="Times New Roman" panose="02020603050405020304" pitchFamily="18" charset="0"/>
                      </a:endParaRPr>
                    </a:p>
                  </a:txBody>
                  <a:tcPr marL="0" marR="0" marT="0" marB="0"/>
                </a:tc>
              </a:tr>
              <a:tr h="90120">
                <a:tc vMerge="1">
                  <a:txBody>
                    <a:bodyPr/>
                    <a:lstStyle/>
                    <a:p>
                      <a:endParaRPr lang="en-US"/>
                    </a:p>
                  </a:txBody>
                  <a:tcPr/>
                </a:tc>
                <a:tc>
                  <a:txBody>
                    <a:bodyPr/>
                    <a:lstStyle/>
                    <a:p>
                      <a:pPr marL="342900" marR="0" lvl="0" indent="-342900">
                        <a:lnSpc>
                          <a:spcPts val="1440"/>
                        </a:lnSpc>
                        <a:spcBef>
                          <a:spcPts val="0"/>
                        </a:spcBef>
                        <a:spcAft>
                          <a:spcPts val="0"/>
                        </a:spcAft>
                        <a:buSzPts val="1200"/>
                        <a:buFont typeface="Symbol"/>
                        <a:buChar char=""/>
                        <a:tabLst>
                          <a:tab pos="509905" algn="l"/>
                          <a:tab pos="510540" algn="l"/>
                        </a:tabLst>
                      </a:pPr>
                      <a:r>
                        <a:rPr lang="en-US" sz="900" dirty="0">
                          <a:effectLst/>
                          <a:latin typeface="Times New Roman" panose="02020603050405020304" pitchFamily="18" charset="0"/>
                          <a:cs typeface="Times New Roman" panose="02020603050405020304" pitchFamily="18" charset="0"/>
                        </a:rPr>
                        <a:t>OHCS had to make requests and/or send reminders to obtain the requested</a:t>
                      </a:r>
                      <a:r>
                        <a:rPr lang="en-US" sz="900" spc="-70" dirty="0">
                          <a:effectLst/>
                          <a:latin typeface="Times New Roman" panose="02020603050405020304" pitchFamily="18" charset="0"/>
                          <a:cs typeface="Times New Roman" panose="02020603050405020304" pitchFamily="18" charset="0"/>
                        </a:rPr>
                        <a:t> </a:t>
                      </a:r>
                      <a:r>
                        <a:rPr lang="en-US" sz="900" dirty="0">
                          <a:effectLst/>
                          <a:latin typeface="Times New Roman" panose="02020603050405020304" pitchFamily="18" charset="0"/>
                          <a:cs typeface="Times New Roman" panose="02020603050405020304" pitchFamily="18" charset="0"/>
                        </a:rPr>
                        <a:t>documentation.</a:t>
                      </a:r>
                      <a:endParaRPr lang="en-US" sz="900" dirty="0">
                        <a:effectLst/>
                        <a:latin typeface="Times New Roman" panose="02020603050405020304" pitchFamily="18" charset="0"/>
                        <a:ea typeface="Symbol"/>
                        <a:cs typeface="Times New Roman" panose="02020603050405020304" pitchFamily="18" charset="0"/>
                      </a:endParaRPr>
                    </a:p>
                  </a:txBody>
                  <a:tcPr marL="0" marR="0" marT="0" marB="0"/>
                </a:tc>
              </a:tr>
              <a:tr h="90120">
                <a:tc vMerge="1">
                  <a:txBody>
                    <a:bodyPr/>
                    <a:lstStyle/>
                    <a:p>
                      <a:endParaRPr lang="en-US"/>
                    </a:p>
                  </a:txBody>
                  <a:tcPr/>
                </a:tc>
                <a:tc>
                  <a:txBody>
                    <a:bodyPr/>
                    <a:lstStyle/>
                    <a:p>
                      <a:pPr marL="342900" marR="0" lvl="0" indent="-342900">
                        <a:lnSpc>
                          <a:spcPts val="1440"/>
                        </a:lnSpc>
                        <a:spcBef>
                          <a:spcPts val="0"/>
                        </a:spcBef>
                        <a:spcAft>
                          <a:spcPts val="0"/>
                        </a:spcAft>
                        <a:buSzPts val="1200"/>
                        <a:buFont typeface="Symbol"/>
                        <a:buChar char=""/>
                        <a:tabLst>
                          <a:tab pos="509905" algn="l"/>
                          <a:tab pos="510540" algn="l"/>
                        </a:tabLst>
                      </a:pPr>
                      <a:r>
                        <a:rPr lang="en-US" sz="900" dirty="0">
                          <a:effectLst/>
                          <a:latin typeface="Times New Roman" panose="02020603050405020304" pitchFamily="18" charset="0"/>
                          <a:cs typeface="Times New Roman" panose="02020603050405020304" pitchFamily="18" charset="0"/>
                        </a:rPr>
                        <a:t>Documentation submitted/received was incomplete and/or</a:t>
                      </a:r>
                      <a:r>
                        <a:rPr lang="en-US" sz="900" spc="-40" dirty="0">
                          <a:effectLst/>
                          <a:latin typeface="Times New Roman" panose="02020603050405020304" pitchFamily="18" charset="0"/>
                          <a:cs typeface="Times New Roman" panose="02020603050405020304" pitchFamily="18" charset="0"/>
                        </a:rPr>
                        <a:t> </a:t>
                      </a:r>
                      <a:r>
                        <a:rPr lang="en-US" sz="900" dirty="0">
                          <a:effectLst/>
                          <a:latin typeface="Times New Roman" panose="02020603050405020304" pitchFamily="18" charset="0"/>
                          <a:cs typeface="Times New Roman" panose="02020603050405020304" pitchFamily="18" charset="0"/>
                        </a:rPr>
                        <a:t>inaccurate.</a:t>
                      </a:r>
                      <a:endParaRPr lang="en-US" sz="900" dirty="0">
                        <a:effectLst/>
                        <a:latin typeface="Times New Roman" panose="02020603050405020304" pitchFamily="18" charset="0"/>
                        <a:ea typeface="Symbol"/>
                        <a:cs typeface="Times New Roman" panose="02020603050405020304" pitchFamily="18" charset="0"/>
                      </a:endParaRPr>
                    </a:p>
                  </a:txBody>
                  <a:tcPr marL="0" marR="0" marT="0" marB="0"/>
                </a:tc>
              </a:tr>
              <a:tr h="173376">
                <a:tc vMerge="1">
                  <a:txBody>
                    <a:bodyPr/>
                    <a:lstStyle/>
                    <a:p>
                      <a:endParaRPr lang="en-US"/>
                    </a:p>
                  </a:txBody>
                  <a:tcPr/>
                </a:tc>
                <a:tc>
                  <a:txBody>
                    <a:bodyPr/>
                    <a:lstStyle/>
                    <a:p>
                      <a:pPr marL="342900" marR="916305" lvl="0" indent="-342900">
                        <a:lnSpc>
                          <a:spcPts val="1380"/>
                        </a:lnSpc>
                        <a:spcBef>
                          <a:spcPts val="70"/>
                        </a:spcBef>
                        <a:spcAft>
                          <a:spcPts val="0"/>
                        </a:spcAft>
                        <a:buSzPts val="1200"/>
                        <a:buFont typeface="Symbol"/>
                        <a:buChar char=""/>
                        <a:tabLst>
                          <a:tab pos="509905" algn="l"/>
                          <a:tab pos="510540" algn="l"/>
                        </a:tabLst>
                      </a:pPr>
                      <a:r>
                        <a:rPr lang="en-US" sz="900" dirty="0">
                          <a:effectLst/>
                          <a:latin typeface="Times New Roman" panose="02020603050405020304" pitchFamily="18" charset="0"/>
                          <a:cs typeface="Times New Roman" panose="02020603050405020304" pitchFamily="18" charset="0"/>
                        </a:rPr>
                        <a:t>All tenants were NOT provided proper notice of the inspection and/or the inspection was delayed due to management’s failure to issue the proper notice as</a:t>
                      </a:r>
                      <a:r>
                        <a:rPr lang="en-US" sz="900" spc="-60" dirty="0">
                          <a:effectLst/>
                          <a:latin typeface="Times New Roman" panose="02020603050405020304" pitchFamily="18" charset="0"/>
                          <a:cs typeface="Times New Roman" panose="02020603050405020304" pitchFamily="18" charset="0"/>
                        </a:rPr>
                        <a:t> </a:t>
                      </a:r>
                      <a:r>
                        <a:rPr lang="en-US" sz="900" dirty="0">
                          <a:effectLst/>
                          <a:latin typeface="Times New Roman" panose="02020603050405020304" pitchFamily="18" charset="0"/>
                          <a:cs typeface="Times New Roman" panose="02020603050405020304" pitchFamily="18" charset="0"/>
                        </a:rPr>
                        <a:t>required.</a:t>
                      </a:r>
                      <a:endParaRPr lang="en-US" sz="900" dirty="0">
                        <a:effectLst/>
                        <a:latin typeface="Times New Roman" panose="02020603050405020304" pitchFamily="18" charset="0"/>
                        <a:ea typeface="Symbol"/>
                        <a:cs typeface="Times New Roman" panose="02020603050405020304" pitchFamily="18" charset="0"/>
                      </a:endParaRPr>
                    </a:p>
                  </a:txBody>
                  <a:tcPr marL="0" marR="0" marT="0" marB="0"/>
                </a:tc>
              </a:tr>
              <a:tr h="85345">
                <a:tc>
                  <a:txBody>
                    <a:bodyPr/>
                    <a:lstStyle/>
                    <a:p>
                      <a:pPr marL="266065" marR="235585" indent="0" algn="ctr">
                        <a:lnSpc>
                          <a:spcPts val="1365"/>
                        </a:lnSpc>
                        <a:spcBef>
                          <a:spcPts val="0"/>
                        </a:spcBef>
                        <a:spcAft>
                          <a:spcPts val="0"/>
                        </a:spcAft>
                      </a:pPr>
                      <a:r>
                        <a:rPr lang="en-US" sz="900">
                          <a:effectLst/>
                          <a:latin typeface="Times New Roman" panose="02020603050405020304" pitchFamily="18" charset="0"/>
                          <a:cs typeface="Times New Roman" panose="02020603050405020304" pitchFamily="18" charset="0"/>
                        </a:rPr>
                        <a:t>CATEGORY:</a:t>
                      </a:r>
                      <a:endParaRPr lang="en-US" sz="900">
                        <a:effectLst/>
                        <a:latin typeface="Times New Roman" panose="02020603050405020304" pitchFamily="18" charset="0"/>
                        <a:ea typeface="Times New Roman"/>
                        <a:cs typeface="Times New Roman" panose="02020603050405020304" pitchFamily="18" charset="0"/>
                      </a:endParaRPr>
                    </a:p>
                  </a:txBody>
                  <a:tcPr marL="0" marR="0" marT="0" marB="0"/>
                </a:tc>
                <a:tc>
                  <a:txBody>
                    <a:bodyPr/>
                    <a:lstStyle/>
                    <a:p>
                      <a:pPr marL="20320" marR="0" indent="0">
                        <a:lnSpc>
                          <a:spcPts val="1365"/>
                        </a:lnSpc>
                        <a:spcBef>
                          <a:spcPts val="0"/>
                        </a:spcBef>
                        <a:spcAft>
                          <a:spcPts val="0"/>
                        </a:spcAft>
                      </a:pPr>
                      <a:r>
                        <a:rPr lang="en-US" sz="900" dirty="0">
                          <a:solidFill>
                            <a:srgbClr val="0070C0"/>
                          </a:solidFill>
                          <a:effectLst/>
                          <a:latin typeface="Times New Roman" panose="02020603050405020304" pitchFamily="18" charset="0"/>
                          <a:cs typeface="Times New Roman" panose="02020603050405020304" pitchFamily="18" charset="0"/>
                        </a:rPr>
                        <a:t>MEETS OHCS Standards</a:t>
                      </a:r>
                      <a:endParaRPr lang="en-US" sz="9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0" marR="0" marT="0" marB="0"/>
                </a:tc>
              </a:tr>
              <a:tr h="172480">
                <a:tc rowSpan="2">
                  <a:txBody>
                    <a:bodyPr/>
                    <a:lstStyle/>
                    <a:p>
                      <a:pPr marL="350520" marR="337820" indent="77470">
                        <a:lnSpc>
                          <a:spcPts val="1610"/>
                        </a:lnSpc>
                        <a:spcBef>
                          <a:spcPts val="5"/>
                        </a:spcBef>
                        <a:spcAft>
                          <a:spcPts val="0"/>
                        </a:spcAft>
                      </a:pPr>
                      <a:r>
                        <a:rPr lang="en-US" sz="900">
                          <a:effectLst/>
                          <a:latin typeface="Times New Roman" panose="02020603050405020304" pitchFamily="18" charset="0"/>
                          <a:cs typeface="Times New Roman" panose="02020603050405020304" pitchFamily="18" charset="0"/>
                        </a:rPr>
                        <a:t>Physical Inspection</a:t>
                      </a:r>
                      <a:endParaRPr lang="en-US" sz="900">
                        <a:effectLst/>
                        <a:latin typeface="Times New Roman" panose="02020603050405020304" pitchFamily="18" charset="0"/>
                        <a:ea typeface="Times New Roman"/>
                        <a:cs typeface="Times New Roman" panose="02020603050405020304" pitchFamily="18" charset="0"/>
                      </a:endParaRPr>
                    </a:p>
                  </a:txBody>
                  <a:tcPr marL="0" marR="0" marT="0" marB="0"/>
                </a:tc>
                <a:tc>
                  <a:txBody>
                    <a:bodyPr/>
                    <a:lstStyle/>
                    <a:p>
                      <a:pPr marL="342900" marR="609600" lvl="0" indent="-342900">
                        <a:lnSpc>
                          <a:spcPts val="1370"/>
                        </a:lnSpc>
                        <a:spcBef>
                          <a:spcPts val="80"/>
                        </a:spcBef>
                        <a:spcAft>
                          <a:spcPts val="0"/>
                        </a:spcAft>
                        <a:buSzPts val="1200"/>
                        <a:buFont typeface="Symbol"/>
                        <a:buChar char=""/>
                        <a:tabLst>
                          <a:tab pos="520700" algn="l"/>
                          <a:tab pos="521335" algn="l"/>
                        </a:tabLst>
                      </a:pPr>
                      <a:r>
                        <a:rPr lang="en-US" sz="900" dirty="0">
                          <a:effectLst/>
                          <a:latin typeface="Times New Roman" panose="02020603050405020304" pitchFamily="18" charset="0"/>
                          <a:cs typeface="Times New Roman" panose="02020603050405020304" pitchFamily="18" charset="0"/>
                        </a:rPr>
                        <a:t>The condition of the property meets industry standards and findings do not demonstrate a pattern of systemic issues/problems or lack of management</a:t>
                      </a:r>
                      <a:r>
                        <a:rPr lang="en-US" sz="900" spc="-50" dirty="0">
                          <a:effectLst/>
                          <a:latin typeface="Times New Roman" panose="02020603050405020304" pitchFamily="18" charset="0"/>
                          <a:cs typeface="Times New Roman" panose="02020603050405020304" pitchFamily="18" charset="0"/>
                        </a:rPr>
                        <a:t> </a:t>
                      </a:r>
                      <a:r>
                        <a:rPr lang="en-US" sz="900" dirty="0">
                          <a:effectLst/>
                          <a:latin typeface="Times New Roman" panose="02020603050405020304" pitchFamily="18" charset="0"/>
                          <a:cs typeface="Times New Roman" panose="02020603050405020304" pitchFamily="18" charset="0"/>
                        </a:rPr>
                        <a:t>oversight.</a:t>
                      </a:r>
                      <a:endParaRPr lang="en-US" sz="900" dirty="0">
                        <a:effectLst/>
                        <a:latin typeface="Times New Roman" panose="02020603050405020304" pitchFamily="18" charset="0"/>
                        <a:ea typeface="Symbol"/>
                        <a:cs typeface="Times New Roman" panose="02020603050405020304" pitchFamily="18" charset="0"/>
                      </a:endParaRPr>
                    </a:p>
                  </a:txBody>
                  <a:tcPr marL="0" marR="0" marT="0" marB="0"/>
                </a:tc>
              </a:tr>
              <a:tr h="91015">
                <a:tc vMerge="1">
                  <a:txBody>
                    <a:bodyPr/>
                    <a:lstStyle/>
                    <a:p>
                      <a:endParaRPr lang="en-US"/>
                    </a:p>
                  </a:txBody>
                  <a:tcPr/>
                </a:tc>
                <a:tc>
                  <a:txBody>
                    <a:bodyPr/>
                    <a:lstStyle/>
                    <a:p>
                      <a:pPr marL="520700" marR="0" indent="-228600">
                        <a:lnSpc>
                          <a:spcPts val="1440"/>
                        </a:lnSpc>
                        <a:spcBef>
                          <a:spcPts val="0"/>
                        </a:spcBef>
                        <a:spcAft>
                          <a:spcPts val="0"/>
                        </a:spcAft>
                        <a:tabLst>
                          <a:tab pos="520700" algn="l"/>
                          <a:tab pos="521335" algn="l"/>
                        </a:tabLst>
                      </a:pPr>
                      <a:r>
                        <a:rPr lang="en-US" sz="800" dirty="0">
                          <a:effectLst/>
                          <a:latin typeface="Times New Roman" panose="02020603050405020304" pitchFamily="18" charset="0"/>
                          <a:cs typeface="Times New Roman" panose="02020603050405020304" pitchFamily="18" charset="0"/>
                        </a:rPr>
                        <a:t>No repeat</a:t>
                      </a:r>
                      <a:r>
                        <a:rPr lang="en-US" sz="800" spc="-35" dirty="0">
                          <a:effectLst/>
                          <a:latin typeface="Times New Roman" panose="02020603050405020304" pitchFamily="18" charset="0"/>
                          <a:cs typeface="Times New Roman" panose="02020603050405020304" pitchFamily="18" charset="0"/>
                        </a:rPr>
                        <a:t> </a:t>
                      </a:r>
                      <a:r>
                        <a:rPr lang="en-US" sz="800" dirty="0">
                          <a:effectLst/>
                          <a:latin typeface="Times New Roman" panose="02020603050405020304" pitchFamily="18" charset="0"/>
                          <a:cs typeface="Times New Roman" panose="02020603050405020304" pitchFamily="18" charset="0"/>
                        </a:rPr>
                        <a:t>findings.</a:t>
                      </a:r>
                      <a:endParaRPr lang="en-US" sz="800" dirty="0">
                        <a:effectLst/>
                        <a:latin typeface="Times New Roman" panose="02020603050405020304" pitchFamily="18" charset="0"/>
                        <a:ea typeface="Times New Roman"/>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41972294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1"/>
            <a:ext cx="7315200" cy="304800"/>
          </a:xfrm>
        </p:spPr>
        <p:txBody>
          <a:bodyPr>
            <a:normAutofit fontScale="90000"/>
          </a:bodyPr>
          <a:lstStyle/>
          <a:p>
            <a:r>
              <a:rPr lang="en-US" sz="1600" dirty="0" smtClean="0">
                <a:latin typeface="Times New Roman" panose="02020603050405020304" pitchFamily="18" charset="0"/>
                <a:cs typeface="Times New Roman" panose="02020603050405020304" pitchFamily="18" charset="0"/>
              </a:rPr>
              <a:t>Continued</a:t>
            </a:r>
            <a:endParaRPr lang="en-US" sz="16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6784619"/>
              </p:ext>
            </p:extLst>
          </p:nvPr>
        </p:nvGraphicFramePr>
        <p:xfrm>
          <a:off x="685800" y="533400"/>
          <a:ext cx="7696201" cy="5878978"/>
        </p:xfrm>
        <a:graphic>
          <a:graphicData uri="http://schemas.openxmlformats.org/drawingml/2006/table">
            <a:tbl>
              <a:tblPr firstRow="1" firstCol="1" lastRow="1" lastCol="1" bandRow="1" bandCol="1">
                <a:tableStyleId>{5C22544A-7EE6-4342-B048-85BDC9FD1C3A}</a:tableStyleId>
              </a:tblPr>
              <a:tblGrid>
                <a:gridCol w="1295400"/>
                <a:gridCol w="6400801"/>
              </a:tblGrid>
              <a:tr h="145782">
                <a:tc rowSpan="21">
                  <a:txBody>
                    <a:bodyPr/>
                    <a:lstStyle/>
                    <a:p>
                      <a:pPr marL="0" marR="76835">
                        <a:spcBef>
                          <a:spcPts val="0"/>
                        </a:spcBef>
                        <a:spcAft>
                          <a:spcPts val="0"/>
                        </a:spcAft>
                      </a:pPr>
                      <a:r>
                        <a:rPr lang="en-US" sz="850" dirty="0">
                          <a:effectLst/>
                          <a:latin typeface="Times New Roman" panose="02020603050405020304" pitchFamily="18" charset="0"/>
                          <a:cs typeface="Times New Roman" panose="02020603050405020304" pitchFamily="18" charset="0"/>
                        </a:rPr>
                        <a:t> </a:t>
                      </a:r>
                      <a:endParaRPr lang="en-US" sz="850" dirty="0">
                        <a:effectLst/>
                        <a:latin typeface="Times New Roman" panose="02020603050405020304" pitchFamily="18" charset="0"/>
                        <a:ea typeface="Times New Roman"/>
                        <a:cs typeface="Times New Roman" panose="02020603050405020304" pitchFamily="18" charset="0"/>
                      </a:endParaRPr>
                    </a:p>
                  </a:txBody>
                  <a:tcPr marL="0" marR="0" marT="0" marB="0"/>
                </a:tc>
                <a:tc>
                  <a:txBody>
                    <a:bodyPr/>
                    <a:lstStyle/>
                    <a:p>
                      <a:pPr marL="520700" marR="0" indent="-228600">
                        <a:lnSpc>
                          <a:spcPts val="1440"/>
                        </a:lnSpc>
                        <a:spcBef>
                          <a:spcPts val="0"/>
                        </a:spcBef>
                        <a:spcAft>
                          <a:spcPts val="0"/>
                        </a:spcAft>
                        <a:tabLst>
                          <a:tab pos="520700" algn="l"/>
                          <a:tab pos="521335" algn="l"/>
                        </a:tabLst>
                      </a:pPr>
                      <a:r>
                        <a:rPr lang="en-US" sz="850">
                          <a:effectLst/>
                          <a:latin typeface="Times New Roman" panose="02020603050405020304" pitchFamily="18" charset="0"/>
                          <a:cs typeface="Times New Roman" panose="02020603050405020304" pitchFamily="18" charset="0"/>
                        </a:rPr>
                        <a:t>&lt;5% of inspected areas had observable EH &amp; S</a:t>
                      </a:r>
                      <a:r>
                        <a:rPr lang="en-US" sz="850" spc="-60">
                          <a:effectLst/>
                          <a:latin typeface="Times New Roman" panose="02020603050405020304" pitchFamily="18" charset="0"/>
                          <a:cs typeface="Times New Roman" panose="02020603050405020304" pitchFamily="18" charset="0"/>
                        </a:rPr>
                        <a:t> </a:t>
                      </a:r>
                      <a:r>
                        <a:rPr lang="en-US" sz="850">
                          <a:effectLst/>
                          <a:latin typeface="Times New Roman" panose="02020603050405020304" pitchFamily="18" charset="0"/>
                          <a:cs typeface="Times New Roman" panose="02020603050405020304" pitchFamily="18" charset="0"/>
                        </a:rPr>
                        <a:t>findings/problems.</a:t>
                      </a:r>
                      <a:endParaRPr lang="en-US" sz="850">
                        <a:effectLst/>
                        <a:latin typeface="Times New Roman" panose="02020603050405020304" pitchFamily="18" charset="0"/>
                        <a:ea typeface="Times New Roman"/>
                        <a:cs typeface="Times New Roman" panose="02020603050405020304" pitchFamily="18" charset="0"/>
                      </a:endParaRPr>
                    </a:p>
                  </a:txBody>
                  <a:tcPr marL="0" marR="0" marT="0" marB="0"/>
                </a:tc>
              </a:tr>
              <a:tr h="155155">
                <a:tc vMerge="1">
                  <a:txBody>
                    <a:bodyPr/>
                    <a:lstStyle/>
                    <a:p>
                      <a:endParaRPr lang="en-US"/>
                    </a:p>
                  </a:txBody>
                  <a:tcPr/>
                </a:tc>
                <a:tc>
                  <a:txBody>
                    <a:bodyPr/>
                    <a:lstStyle/>
                    <a:p>
                      <a:pPr marL="520700" marR="0" indent="-228600">
                        <a:lnSpc>
                          <a:spcPts val="1450"/>
                        </a:lnSpc>
                        <a:spcBef>
                          <a:spcPts val="0"/>
                        </a:spcBef>
                        <a:spcAft>
                          <a:spcPts val="0"/>
                        </a:spcAft>
                        <a:tabLst>
                          <a:tab pos="520700" algn="l"/>
                          <a:tab pos="521335" algn="l"/>
                        </a:tabLst>
                      </a:pPr>
                      <a:r>
                        <a:rPr lang="en-US" sz="850">
                          <a:effectLst/>
                          <a:latin typeface="Times New Roman" panose="02020603050405020304" pitchFamily="18" charset="0"/>
                          <a:cs typeface="Times New Roman" panose="02020603050405020304" pitchFamily="18" charset="0"/>
                        </a:rPr>
                        <a:t>&lt;/=25% of the inspected areas with findings or</a:t>
                      </a:r>
                      <a:r>
                        <a:rPr lang="en-US" sz="850" spc="-40">
                          <a:effectLst/>
                          <a:latin typeface="Times New Roman" panose="02020603050405020304" pitchFamily="18" charset="0"/>
                          <a:cs typeface="Times New Roman" panose="02020603050405020304" pitchFamily="18" charset="0"/>
                        </a:rPr>
                        <a:t> </a:t>
                      </a:r>
                      <a:r>
                        <a:rPr lang="en-US" sz="850">
                          <a:effectLst/>
                          <a:latin typeface="Times New Roman" panose="02020603050405020304" pitchFamily="18" charset="0"/>
                          <a:cs typeface="Times New Roman" panose="02020603050405020304" pitchFamily="18" charset="0"/>
                        </a:rPr>
                        <a:t>notes.</a:t>
                      </a:r>
                      <a:endParaRPr lang="en-US" sz="850">
                        <a:effectLst/>
                        <a:latin typeface="Times New Roman" panose="02020603050405020304" pitchFamily="18" charset="0"/>
                        <a:ea typeface="Times New Roman"/>
                        <a:cs typeface="Times New Roman" panose="02020603050405020304" pitchFamily="18" charset="0"/>
                      </a:endParaRPr>
                    </a:p>
                  </a:txBody>
                  <a:tcPr marL="0" marR="0" marT="0" marB="0"/>
                </a:tc>
              </a:tr>
              <a:tr h="320745">
                <a:tc vMerge="1">
                  <a:txBody>
                    <a:bodyPr/>
                    <a:lstStyle/>
                    <a:p>
                      <a:endParaRPr lang="en-US"/>
                    </a:p>
                  </a:txBody>
                  <a:tcPr/>
                </a:tc>
                <a:tc>
                  <a:txBody>
                    <a:bodyPr/>
                    <a:lstStyle/>
                    <a:p>
                      <a:pPr marL="342900" marR="450215" lvl="0" indent="-342900" algn="r">
                        <a:lnSpc>
                          <a:spcPts val="1440"/>
                        </a:lnSpc>
                        <a:spcBef>
                          <a:spcPts val="0"/>
                        </a:spcBef>
                        <a:spcAft>
                          <a:spcPts val="0"/>
                        </a:spcAft>
                        <a:buSzPts val="1200"/>
                        <a:buFont typeface="Symbol"/>
                        <a:buChar char=""/>
                        <a:tabLst>
                          <a:tab pos="227965" algn="l"/>
                          <a:tab pos="521335" algn="l"/>
                        </a:tabLst>
                      </a:pPr>
                      <a:r>
                        <a:rPr lang="en-US" sz="850" dirty="0">
                          <a:effectLst/>
                          <a:latin typeface="Times New Roman" panose="02020603050405020304" pitchFamily="18" charset="0"/>
                          <a:cs typeface="Times New Roman" panose="02020603050405020304" pitchFamily="18" charset="0"/>
                        </a:rPr>
                        <a:t>Responds to all REAC inspections in a timely manner and corrects all findings per the REAC inspection</a:t>
                      </a:r>
                      <a:r>
                        <a:rPr lang="en-US" sz="850" spc="-110" dirty="0">
                          <a:effectLst/>
                          <a:latin typeface="Times New Roman" panose="02020603050405020304" pitchFamily="18" charset="0"/>
                          <a:cs typeface="Times New Roman" panose="02020603050405020304" pitchFamily="18" charset="0"/>
                        </a:rPr>
                        <a:t> </a:t>
                      </a:r>
                      <a:r>
                        <a:rPr lang="en-US" sz="850" dirty="0">
                          <a:effectLst/>
                          <a:latin typeface="Times New Roman" panose="02020603050405020304" pitchFamily="18" charset="0"/>
                          <a:cs typeface="Times New Roman" panose="02020603050405020304" pitchFamily="18" charset="0"/>
                        </a:rPr>
                        <a:t>report.</a:t>
                      </a:r>
                      <a:endParaRPr lang="en-US" sz="850" dirty="0">
                        <a:effectLst/>
                        <a:latin typeface="Times New Roman" panose="02020603050405020304" pitchFamily="18" charset="0"/>
                        <a:ea typeface="Symbol"/>
                        <a:cs typeface="Times New Roman" panose="02020603050405020304" pitchFamily="18" charset="0"/>
                      </a:endParaRPr>
                    </a:p>
                  </a:txBody>
                  <a:tcPr marL="0" marR="0" marT="0" marB="0"/>
                </a:tc>
              </a:tr>
              <a:tr h="320745">
                <a:tc vMerge="1">
                  <a:txBody>
                    <a:bodyPr/>
                    <a:lstStyle/>
                    <a:p>
                      <a:endParaRPr lang="en-US"/>
                    </a:p>
                  </a:txBody>
                  <a:tcPr/>
                </a:tc>
                <a:tc>
                  <a:txBody>
                    <a:bodyPr/>
                    <a:lstStyle/>
                    <a:p>
                      <a:pPr marL="520700" marR="368300" indent="-228600">
                        <a:lnSpc>
                          <a:spcPts val="1370"/>
                        </a:lnSpc>
                        <a:spcBef>
                          <a:spcPts val="80"/>
                        </a:spcBef>
                        <a:spcAft>
                          <a:spcPts val="0"/>
                        </a:spcAft>
                        <a:tabLst>
                          <a:tab pos="520700" algn="l"/>
                          <a:tab pos="521335" algn="l"/>
                        </a:tabLst>
                      </a:pPr>
                      <a:r>
                        <a:rPr lang="en-US" sz="850" dirty="0">
                          <a:effectLst/>
                          <a:latin typeface="Times New Roman" panose="02020603050405020304" pitchFamily="18" charset="0"/>
                          <a:cs typeface="Times New Roman" panose="02020603050405020304" pitchFamily="18" charset="0"/>
                        </a:rPr>
                        <a:t>Property appearance is attractive and inviting to the public with minimal detractive items observed (i.e. inspector notes a few pieces of garbage around the property during the</a:t>
                      </a:r>
                      <a:r>
                        <a:rPr lang="en-US" sz="850" spc="-95" dirty="0">
                          <a:effectLst/>
                          <a:latin typeface="Times New Roman" panose="02020603050405020304" pitchFamily="18" charset="0"/>
                          <a:cs typeface="Times New Roman" panose="02020603050405020304" pitchFamily="18" charset="0"/>
                        </a:rPr>
                        <a:t> </a:t>
                      </a:r>
                      <a:r>
                        <a:rPr lang="en-US" sz="850" dirty="0">
                          <a:effectLst/>
                          <a:latin typeface="Times New Roman" panose="02020603050405020304" pitchFamily="18" charset="0"/>
                          <a:cs typeface="Times New Roman" panose="02020603050405020304" pitchFamily="18" charset="0"/>
                        </a:rPr>
                        <a:t>inspection).</a:t>
                      </a:r>
                      <a:endParaRPr lang="en-US" sz="850" dirty="0">
                        <a:effectLst/>
                        <a:latin typeface="Times New Roman" panose="02020603050405020304" pitchFamily="18" charset="0"/>
                        <a:ea typeface="Times New Roman"/>
                        <a:cs typeface="Times New Roman" panose="02020603050405020304" pitchFamily="18" charset="0"/>
                      </a:endParaRPr>
                    </a:p>
                  </a:txBody>
                  <a:tcPr marL="0" marR="0" marT="0" marB="0"/>
                </a:tc>
              </a:tr>
              <a:tr h="342616">
                <a:tc vMerge="1">
                  <a:txBody>
                    <a:bodyPr/>
                    <a:lstStyle/>
                    <a:p>
                      <a:endParaRPr lang="en-US"/>
                    </a:p>
                  </a:txBody>
                  <a:tcPr/>
                </a:tc>
                <a:tc>
                  <a:txBody>
                    <a:bodyPr/>
                    <a:lstStyle/>
                    <a:p>
                      <a:pPr marL="342900" marR="434340" lvl="0" indent="-342900" algn="r">
                        <a:lnSpc>
                          <a:spcPts val="1450"/>
                        </a:lnSpc>
                        <a:spcBef>
                          <a:spcPts val="0"/>
                        </a:spcBef>
                        <a:spcAft>
                          <a:spcPts val="0"/>
                        </a:spcAft>
                        <a:buSzPts val="1200"/>
                        <a:buFont typeface="Symbol"/>
                        <a:buChar char=""/>
                        <a:tabLst>
                          <a:tab pos="227965" algn="l"/>
                          <a:tab pos="521335" algn="l"/>
                        </a:tabLst>
                      </a:pPr>
                      <a:r>
                        <a:rPr lang="en-US" sz="850" dirty="0">
                          <a:effectLst/>
                          <a:latin typeface="Times New Roman" panose="02020603050405020304" pitchFamily="18" charset="0"/>
                          <a:cs typeface="Times New Roman" panose="02020603050405020304" pitchFamily="18" charset="0"/>
                        </a:rPr>
                        <a:t>Maintenance practices appear to be more re-active than pro-active and all repairs made meet industry</a:t>
                      </a:r>
                      <a:r>
                        <a:rPr lang="en-US" sz="850" spc="-115" dirty="0">
                          <a:effectLst/>
                          <a:latin typeface="Times New Roman" panose="02020603050405020304" pitchFamily="18" charset="0"/>
                          <a:cs typeface="Times New Roman" panose="02020603050405020304" pitchFamily="18" charset="0"/>
                        </a:rPr>
                        <a:t> </a:t>
                      </a:r>
                      <a:r>
                        <a:rPr lang="en-US" sz="850" dirty="0">
                          <a:effectLst/>
                          <a:latin typeface="Times New Roman" panose="02020603050405020304" pitchFamily="18" charset="0"/>
                          <a:cs typeface="Times New Roman" panose="02020603050405020304" pitchFamily="18" charset="0"/>
                        </a:rPr>
                        <a:t>standards.</a:t>
                      </a:r>
                      <a:endParaRPr lang="en-US" sz="850" dirty="0">
                        <a:effectLst/>
                        <a:latin typeface="Times New Roman" panose="02020603050405020304" pitchFamily="18" charset="0"/>
                        <a:ea typeface="Symbol"/>
                        <a:cs typeface="Times New Roman" panose="02020603050405020304" pitchFamily="18" charset="0"/>
                      </a:endParaRPr>
                    </a:p>
                  </a:txBody>
                  <a:tcPr marL="0" marR="0" marT="0" marB="0"/>
                </a:tc>
              </a:tr>
              <a:tr h="145782">
                <a:tc vMerge="1">
                  <a:txBody>
                    <a:bodyPr/>
                    <a:lstStyle/>
                    <a:p>
                      <a:endParaRPr lang="en-US"/>
                    </a:p>
                  </a:txBody>
                  <a:tcPr/>
                </a:tc>
                <a:tc>
                  <a:txBody>
                    <a:bodyPr/>
                    <a:lstStyle/>
                    <a:p>
                      <a:pPr marL="342900" marR="0" lvl="0" indent="-342900">
                        <a:lnSpc>
                          <a:spcPts val="1440"/>
                        </a:lnSpc>
                        <a:spcBef>
                          <a:spcPts val="0"/>
                        </a:spcBef>
                        <a:spcAft>
                          <a:spcPts val="0"/>
                        </a:spcAft>
                        <a:buSzPts val="1200"/>
                        <a:buFont typeface="Symbol"/>
                        <a:buChar char=""/>
                        <a:tabLst>
                          <a:tab pos="520700" algn="l"/>
                          <a:tab pos="521335" algn="l"/>
                        </a:tabLst>
                      </a:pPr>
                      <a:r>
                        <a:rPr lang="en-US" sz="850" dirty="0">
                          <a:effectLst/>
                          <a:latin typeface="Times New Roman" panose="02020603050405020304" pitchFamily="18" charset="0"/>
                          <a:cs typeface="Times New Roman" panose="02020603050405020304" pitchFamily="18" charset="0"/>
                        </a:rPr>
                        <a:t>All common areas inviting, available for use </a:t>
                      </a:r>
                      <a:r>
                        <a:rPr lang="en-US" sz="850" spc="10" dirty="0">
                          <a:effectLst/>
                          <a:latin typeface="Times New Roman" panose="02020603050405020304" pitchFamily="18" charset="0"/>
                          <a:cs typeface="Times New Roman" panose="02020603050405020304" pitchFamily="18" charset="0"/>
                        </a:rPr>
                        <a:t>by </a:t>
                      </a:r>
                      <a:r>
                        <a:rPr lang="en-US" sz="850" dirty="0">
                          <a:effectLst/>
                          <a:latin typeface="Times New Roman" panose="02020603050405020304" pitchFamily="18" charset="0"/>
                          <a:cs typeface="Times New Roman" panose="02020603050405020304" pitchFamily="18" charset="0"/>
                        </a:rPr>
                        <a:t>the general public and used for the intended</a:t>
                      </a:r>
                      <a:r>
                        <a:rPr lang="en-US" sz="850" spc="-125" dirty="0">
                          <a:effectLst/>
                          <a:latin typeface="Times New Roman" panose="02020603050405020304" pitchFamily="18" charset="0"/>
                          <a:cs typeface="Times New Roman" panose="02020603050405020304" pitchFamily="18" charset="0"/>
                        </a:rPr>
                        <a:t> </a:t>
                      </a:r>
                      <a:r>
                        <a:rPr lang="en-US" sz="850" dirty="0">
                          <a:effectLst/>
                          <a:latin typeface="Times New Roman" panose="02020603050405020304" pitchFamily="18" charset="0"/>
                          <a:cs typeface="Times New Roman" panose="02020603050405020304" pitchFamily="18" charset="0"/>
                        </a:rPr>
                        <a:t>purposes.</a:t>
                      </a:r>
                      <a:endParaRPr lang="en-US" sz="850" dirty="0">
                        <a:effectLst/>
                        <a:latin typeface="Times New Roman" panose="02020603050405020304" pitchFamily="18" charset="0"/>
                        <a:ea typeface="Symbol"/>
                        <a:cs typeface="Times New Roman" panose="02020603050405020304" pitchFamily="18" charset="0"/>
                      </a:endParaRPr>
                    </a:p>
                  </a:txBody>
                  <a:tcPr marL="0" marR="0" marT="0" marB="0"/>
                </a:tc>
              </a:tr>
              <a:tr h="145782">
                <a:tc vMerge="1">
                  <a:txBody>
                    <a:bodyPr/>
                    <a:lstStyle/>
                    <a:p>
                      <a:endParaRPr lang="en-US"/>
                    </a:p>
                  </a:txBody>
                  <a:tcPr/>
                </a:tc>
                <a:tc>
                  <a:txBody>
                    <a:bodyPr/>
                    <a:lstStyle/>
                    <a:p>
                      <a:pPr marL="342900" marR="0" lvl="0" indent="-342900">
                        <a:lnSpc>
                          <a:spcPts val="1440"/>
                        </a:lnSpc>
                        <a:spcBef>
                          <a:spcPts val="0"/>
                        </a:spcBef>
                        <a:spcAft>
                          <a:spcPts val="0"/>
                        </a:spcAft>
                        <a:buSzPts val="1200"/>
                        <a:buFont typeface="Symbol"/>
                        <a:buChar char=""/>
                        <a:tabLst>
                          <a:tab pos="520700" algn="l"/>
                          <a:tab pos="521335" algn="l"/>
                        </a:tabLst>
                      </a:pPr>
                      <a:r>
                        <a:rPr lang="en-US" sz="850" dirty="0">
                          <a:effectLst/>
                          <a:latin typeface="Times New Roman" panose="02020603050405020304" pitchFamily="18" charset="0"/>
                          <a:cs typeface="Times New Roman" panose="02020603050405020304" pitchFamily="18" charset="0"/>
                        </a:rPr>
                        <a:t>AFHMP and Administrative Notebook are both properly posted/maintained at the property as</a:t>
                      </a:r>
                      <a:r>
                        <a:rPr lang="en-US" sz="850" spc="-60" dirty="0">
                          <a:effectLst/>
                          <a:latin typeface="Times New Roman" panose="02020603050405020304" pitchFamily="18" charset="0"/>
                          <a:cs typeface="Times New Roman" panose="02020603050405020304" pitchFamily="18" charset="0"/>
                        </a:rPr>
                        <a:t> </a:t>
                      </a:r>
                      <a:r>
                        <a:rPr lang="en-US" sz="850" dirty="0">
                          <a:effectLst/>
                          <a:latin typeface="Times New Roman" panose="02020603050405020304" pitchFamily="18" charset="0"/>
                          <a:cs typeface="Times New Roman" panose="02020603050405020304" pitchFamily="18" charset="0"/>
                        </a:rPr>
                        <a:t>required.</a:t>
                      </a:r>
                      <a:endParaRPr lang="en-US" sz="850" dirty="0">
                        <a:effectLst/>
                        <a:latin typeface="Times New Roman" panose="02020603050405020304" pitchFamily="18" charset="0"/>
                        <a:ea typeface="Symbol"/>
                        <a:cs typeface="Times New Roman" panose="02020603050405020304" pitchFamily="18" charset="0"/>
                      </a:endParaRPr>
                    </a:p>
                  </a:txBody>
                  <a:tcPr marL="0" marR="0" marT="0" marB="0"/>
                </a:tc>
              </a:tr>
              <a:tr h="155155">
                <a:tc vMerge="1">
                  <a:txBody>
                    <a:bodyPr/>
                    <a:lstStyle/>
                    <a:p>
                      <a:endParaRPr lang="en-US"/>
                    </a:p>
                  </a:txBody>
                  <a:tcPr/>
                </a:tc>
                <a:tc>
                  <a:txBody>
                    <a:bodyPr/>
                    <a:lstStyle/>
                    <a:p>
                      <a:pPr marL="520700" marR="0" indent="-228600">
                        <a:lnSpc>
                          <a:spcPts val="1450"/>
                        </a:lnSpc>
                        <a:spcBef>
                          <a:spcPts val="0"/>
                        </a:spcBef>
                        <a:spcAft>
                          <a:spcPts val="0"/>
                        </a:spcAft>
                        <a:tabLst>
                          <a:tab pos="520700" algn="l"/>
                          <a:tab pos="521335" algn="l"/>
                        </a:tabLst>
                      </a:pPr>
                      <a:r>
                        <a:rPr lang="en-US" sz="850" dirty="0">
                          <a:effectLst/>
                          <a:latin typeface="Times New Roman" panose="02020603050405020304" pitchFamily="18" charset="0"/>
                          <a:cs typeface="Times New Roman" panose="02020603050405020304" pitchFamily="18" charset="0"/>
                        </a:rPr>
                        <a:t>All previous and current 8823s have been</a:t>
                      </a:r>
                      <a:r>
                        <a:rPr lang="en-US" sz="850" spc="-40" dirty="0">
                          <a:effectLst/>
                          <a:latin typeface="Times New Roman" panose="02020603050405020304" pitchFamily="18" charset="0"/>
                          <a:cs typeface="Times New Roman" panose="02020603050405020304" pitchFamily="18" charset="0"/>
                        </a:rPr>
                        <a:t> </a:t>
                      </a:r>
                      <a:r>
                        <a:rPr lang="en-US" sz="850" dirty="0">
                          <a:effectLst/>
                          <a:latin typeface="Times New Roman" panose="02020603050405020304" pitchFamily="18" charset="0"/>
                          <a:cs typeface="Times New Roman" panose="02020603050405020304" pitchFamily="18" charset="0"/>
                        </a:rPr>
                        <a:t>resolved.</a:t>
                      </a:r>
                      <a:endParaRPr lang="en-US" sz="850" dirty="0">
                        <a:effectLst/>
                        <a:latin typeface="Times New Roman" panose="02020603050405020304" pitchFamily="18" charset="0"/>
                        <a:ea typeface="Times New Roman"/>
                        <a:cs typeface="Times New Roman" panose="02020603050405020304" pitchFamily="18" charset="0"/>
                      </a:endParaRPr>
                    </a:p>
                  </a:txBody>
                  <a:tcPr marL="0" marR="0" marT="0" marB="0"/>
                </a:tc>
              </a:tr>
              <a:tr h="145782">
                <a:tc vMerge="1">
                  <a:txBody>
                    <a:bodyPr/>
                    <a:lstStyle/>
                    <a:p>
                      <a:endParaRPr lang="en-US"/>
                    </a:p>
                  </a:txBody>
                  <a:tcPr/>
                </a:tc>
                <a:tc>
                  <a:txBody>
                    <a:bodyPr/>
                    <a:lstStyle/>
                    <a:p>
                      <a:pPr marL="63500" marR="0" indent="0">
                        <a:lnSpc>
                          <a:spcPts val="1365"/>
                        </a:lnSpc>
                        <a:spcBef>
                          <a:spcPts val="0"/>
                        </a:spcBef>
                        <a:spcAft>
                          <a:spcPts val="0"/>
                        </a:spcAft>
                      </a:pPr>
                      <a:r>
                        <a:rPr lang="en-US" sz="850" dirty="0">
                          <a:solidFill>
                            <a:srgbClr val="FF0000"/>
                          </a:solidFill>
                          <a:effectLst/>
                          <a:latin typeface="Times New Roman" panose="02020603050405020304" pitchFamily="18" charset="0"/>
                          <a:cs typeface="Times New Roman" panose="02020603050405020304" pitchFamily="18" charset="0"/>
                        </a:rPr>
                        <a:t>DOES NOT MEET OHCS Standards</a:t>
                      </a:r>
                      <a:endParaRPr lang="en-US" sz="85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0" marR="0" marT="0" marB="0"/>
                </a:tc>
              </a:tr>
              <a:tr h="320745">
                <a:tc vMerge="1">
                  <a:txBody>
                    <a:bodyPr/>
                    <a:lstStyle/>
                    <a:p>
                      <a:endParaRPr lang="en-US"/>
                    </a:p>
                  </a:txBody>
                  <a:tcPr/>
                </a:tc>
                <a:tc>
                  <a:txBody>
                    <a:bodyPr/>
                    <a:lstStyle/>
                    <a:p>
                      <a:pPr marL="342900" marR="301625" lvl="0" indent="-342900">
                        <a:lnSpc>
                          <a:spcPts val="1370"/>
                        </a:lnSpc>
                        <a:spcBef>
                          <a:spcPts val="80"/>
                        </a:spcBef>
                        <a:spcAft>
                          <a:spcPts val="0"/>
                        </a:spcAft>
                        <a:buSzPts val="1200"/>
                        <a:buFont typeface="Symbol"/>
                        <a:buChar char=""/>
                        <a:tabLst>
                          <a:tab pos="520700" algn="l"/>
                          <a:tab pos="521335" algn="l"/>
                        </a:tabLst>
                      </a:pPr>
                      <a:r>
                        <a:rPr lang="en-US" sz="850" dirty="0">
                          <a:effectLst/>
                          <a:latin typeface="Times New Roman" panose="02020603050405020304" pitchFamily="18" charset="0"/>
                          <a:cs typeface="Times New Roman" panose="02020603050405020304" pitchFamily="18" charset="0"/>
                        </a:rPr>
                        <a:t>The condition of the property does NOT meet industry standards and/or EH&amp; S findings/problems demonstrates</a:t>
                      </a:r>
                      <a:r>
                        <a:rPr lang="en-US" sz="850" spc="-105" dirty="0">
                          <a:effectLst/>
                          <a:latin typeface="Times New Roman" panose="02020603050405020304" pitchFamily="18" charset="0"/>
                          <a:cs typeface="Times New Roman" panose="02020603050405020304" pitchFamily="18" charset="0"/>
                        </a:rPr>
                        <a:t> </a:t>
                      </a:r>
                      <a:r>
                        <a:rPr lang="en-US" sz="850" dirty="0">
                          <a:effectLst/>
                          <a:latin typeface="Times New Roman" panose="02020603050405020304" pitchFamily="18" charset="0"/>
                          <a:cs typeface="Times New Roman" panose="02020603050405020304" pitchFamily="18" charset="0"/>
                        </a:rPr>
                        <a:t>a pattern of systemic issues/problems or lack of management</a:t>
                      </a:r>
                      <a:r>
                        <a:rPr lang="en-US" sz="850" spc="-80" dirty="0">
                          <a:effectLst/>
                          <a:latin typeface="Times New Roman" panose="02020603050405020304" pitchFamily="18" charset="0"/>
                          <a:cs typeface="Times New Roman" panose="02020603050405020304" pitchFamily="18" charset="0"/>
                        </a:rPr>
                        <a:t> </a:t>
                      </a:r>
                      <a:r>
                        <a:rPr lang="en-US" sz="850" dirty="0">
                          <a:effectLst/>
                          <a:latin typeface="Times New Roman" panose="02020603050405020304" pitchFamily="18" charset="0"/>
                          <a:cs typeface="Times New Roman" panose="02020603050405020304" pitchFamily="18" charset="0"/>
                        </a:rPr>
                        <a:t>oversight.</a:t>
                      </a:r>
                      <a:endParaRPr lang="en-US" sz="850" dirty="0">
                        <a:effectLst/>
                        <a:latin typeface="Times New Roman" panose="02020603050405020304" pitchFamily="18" charset="0"/>
                        <a:ea typeface="Symbol"/>
                        <a:cs typeface="Times New Roman" panose="02020603050405020304" pitchFamily="18" charset="0"/>
                      </a:endParaRPr>
                    </a:p>
                  </a:txBody>
                  <a:tcPr marL="0" marR="0" marT="0" marB="0"/>
                </a:tc>
              </a:tr>
              <a:tr h="320745">
                <a:tc vMerge="1">
                  <a:txBody>
                    <a:bodyPr/>
                    <a:lstStyle/>
                    <a:p>
                      <a:endParaRPr lang="en-US"/>
                    </a:p>
                  </a:txBody>
                  <a:tcPr/>
                </a:tc>
                <a:tc>
                  <a:txBody>
                    <a:bodyPr/>
                    <a:lstStyle/>
                    <a:p>
                      <a:pPr marL="520700" marR="69850" indent="-228600">
                        <a:lnSpc>
                          <a:spcPts val="1380"/>
                        </a:lnSpc>
                        <a:spcBef>
                          <a:spcPts val="70"/>
                        </a:spcBef>
                        <a:spcAft>
                          <a:spcPts val="0"/>
                        </a:spcAft>
                        <a:tabLst>
                          <a:tab pos="520700" algn="l"/>
                          <a:tab pos="521335" algn="l"/>
                        </a:tabLst>
                      </a:pPr>
                      <a:r>
                        <a:rPr lang="en-US" sz="850" dirty="0">
                          <a:effectLst/>
                          <a:latin typeface="Times New Roman" panose="02020603050405020304" pitchFamily="18" charset="0"/>
                          <a:cs typeface="Times New Roman" panose="02020603050405020304" pitchFamily="18" charset="0"/>
                        </a:rPr>
                        <a:t>Findings/deficiencies demonstrate deferred maintenance issues; possible lack of management oversight and/or lack</a:t>
                      </a:r>
                      <a:r>
                        <a:rPr lang="en-US" sz="850" spc="-115" dirty="0">
                          <a:effectLst/>
                          <a:latin typeface="Times New Roman" panose="02020603050405020304" pitchFamily="18" charset="0"/>
                          <a:cs typeface="Times New Roman" panose="02020603050405020304" pitchFamily="18" charset="0"/>
                        </a:rPr>
                        <a:t> </a:t>
                      </a:r>
                      <a:r>
                        <a:rPr lang="en-US" sz="850" dirty="0">
                          <a:effectLst/>
                          <a:latin typeface="Times New Roman" panose="02020603050405020304" pitchFamily="18" charset="0"/>
                          <a:cs typeface="Times New Roman" panose="02020603050405020304" pitchFamily="18" charset="0"/>
                        </a:rPr>
                        <a:t>of response to maintenance</a:t>
                      </a:r>
                      <a:r>
                        <a:rPr lang="en-US" sz="850" spc="-25" dirty="0">
                          <a:effectLst/>
                          <a:latin typeface="Times New Roman" panose="02020603050405020304" pitchFamily="18" charset="0"/>
                          <a:cs typeface="Times New Roman" panose="02020603050405020304" pitchFamily="18" charset="0"/>
                        </a:rPr>
                        <a:t> </a:t>
                      </a:r>
                      <a:r>
                        <a:rPr lang="en-US" sz="850" dirty="0">
                          <a:effectLst/>
                          <a:latin typeface="Times New Roman" panose="02020603050405020304" pitchFamily="18" charset="0"/>
                          <a:cs typeface="Times New Roman" panose="02020603050405020304" pitchFamily="18" charset="0"/>
                        </a:rPr>
                        <a:t>requests.</a:t>
                      </a:r>
                      <a:endParaRPr lang="en-US" sz="850" dirty="0">
                        <a:effectLst/>
                        <a:latin typeface="Times New Roman" panose="02020603050405020304" pitchFamily="18" charset="0"/>
                        <a:ea typeface="Times New Roman"/>
                        <a:cs typeface="Times New Roman" panose="02020603050405020304" pitchFamily="18" charset="0"/>
                      </a:endParaRPr>
                    </a:p>
                  </a:txBody>
                  <a:tcPr marL="0" marR="0" marT="0" marB="0"/>
                </a:tc>
              </a:tr>
              <a:tr h="145782">
                <a:tc vMerge="1">
                  <a:txBody>
                    <a:bodyPr/>
                    <a:lstStyle/>
                    <a:p>
                      <a:endParaRPr lang="en-US"/>
                    </a:p>
                  </a:txBody>
                  <a:tcPr/>
                </a:tc>
                <a:tc>
                  <a:txBody>
                    <a:bodyPr/>
                    <a:lstStyle/>
                    <a:p>
                      <a:pPr marL="342900" marR="0" lvl="0" indent="-342900">
                        <a:lnSpc>
                          <a:spcPts val="1440"/>
                        </a:lnSpc>
                        <a:spcBef>
                          <a:spcPts val="0"/>
                        </a:spcBef>
                        <a:spcAft>
                          <a:spcPts val="0"/>
                        </a:spcAft>
                        <a:buSzPts val="1200"/>
                        <a:buFont typeface="Symbol"/>
                        <a:buChar char=""/>
                        <a:tabLst>
                          <a:tab pos="520700" algn="l"/>
                          <a:tab pos="521335" algn="l"/>
                        </a:tabLst>
                      </a:pPr>
                      <a:r>
                        <a:rPr lang="en-US" sz="850" dirty="0">
                          <a:effectLst/>
                          <a:latin typeface="Times New Roman" panose="02020603050405020304" pitchFamily="18" charset="0"/>
                          <a:cs typeface="Times New Roman" panose="02020603050405020304" pitchFamily="18" charset="0"/>
                        </a:rPr>
                        <a:t>Pattern of repeat</a:t>
                      </a:r>
                      <a:r>
                        <a:rPr lang="en-US" sz="850" spc="-35" dirty="0">
                          <a:effectLst/>
                          <a:latin typeface="Times New Roman" panose="02020603050405020304" pitchFamily="18" charset="0"/>
                          <a:cs typeface="Times New Roman" panose="02020603050405020304" pitchFamily="18" charset="0"/>
                        </a:rPr>
                        <a:t> </a:t>
                      </a:r>
                      <a:r>
                        <a:rPr lang="en-US" sz="850" dirty="0">
                          <a:effectLst/>
                          <a:latin typeface="Times New Roman" panose="02020603050405020304" pitchFamily="18" charset="0"/>
                          <a:cs typeface="Times New Roman" panose="02020603050405020304" pitchFamily="18" charset="0"/>
                        </a:rPr>
                        <a:t>findings.</a:t>
                      </a:r>
                      <a:endParaRPr lang="en-US" sz="850" dirty="0">
                        <a:effectLst/>
                        <a:latin typeface="Times New Roman" panose="02020603050405020304" pitchFamily="18" charset="0"/>
                        <a:ea typeface="Symbol"/>
                        <a:cs typeface="Times New Roman" panose="02020603050405020304" pitchFamily="18" charset="0"/>
                      </a:endParaRPr>
                    </a:p>
                  </a:txBody>
                  <a:tcPr marL="0" marR="0" marT="0" marB="0"/>
                </a:tc>
              </a:tr>
              <a:tr h="145782">
                <a:tc vMerge="1">
                  <a:txBody>
                    <a:bodyPr/>
                    <a:lstStyle/>
                    <a:p>
                      <a:endParaRPr lang="en-US"/>
                    </a:p>
                  </a:txBody>
                  <a:tcPr/>
                </a:tc>
                <a:tc>
                  <a:txBody>
                    <a:bodyPr/>
                    <a:lstStyle/>
                    <a:p>
                      <a:pPr marL="292100" marR="0" indent="0">
                        <a:lnSpc>
                          <a:spcPts val="1440"/>
                        </a:lnSpc>
                        <a:spcBef>
                          <a:spcPts val="0"/>
                        </a:spcBef>
                        <a:spcAft>
                          <a:spcPts val="0"/>
                        </a:spcAft>
                        <a:tabLst>
                          <a:tab pos="520700" algn="l"/>
                        </a:tabLst>
                      </a:pPr>
                      <a:r>
                        <a:rPr lang="en-US" sz="850" dirty="0">
                          <a:effectLst/>
                          <a:latin typeface="Times New Roman" panose="02020603050405020304" pitchFamily="18" charset="0"/>
                          <a:cs typeface="Times New Roman" panose="02020603050405020304" pitchFamily="18" charset="0"/>
                        </a:rPr>
                        <a:t>·	+5% of inspected areas had observable EH&amp; S</a:t>
                      </a:r>
                      <a:r>
                        <a:rPr lang="en-US" sz="850" spc="-60" dirty="0">
                          <a:effectLst/>
                          <a:latin typeface="Times New Roman" panose="02020603050405020304" pitchFamily="18" charset="0"/>
                          <a:cs typeface="Times New Roman" panose="02020603050405020304" pitchFamily="18" charset="0"/>
                        </a:rPr>
                        <a:t> </a:t>
                      </a:r>
                      <a:r>
                        <a:rPr lang="en-US" sz="850" dirty="0">
                          <a:effectLst/>
                          <a:latin typeface="Times New Roman" panose="02020603050405020304" pitchFamily="18" charset="0"/>
                          <a:cs typeface="Times New Roman" panose="02020603050405020304" pitchFamily="18" charset="0"/>
                        </a:rPr>
                        <a:t>findings/problems.</a:t>
                      </a:r>
                      <a:endParaRPr lang="en-US" sz="850" dirty="0">
                        <a:effectLst/>
                        <a:latin typeface="Times New Roman" panose="02020603050405020304" pitchFamily="18" charset="0"/>
                        <a:ea typeface="Times New Roman"/>
                        <a:cs typeface="Times New Roman" panose="02020603050405020304" pitchFamily="18" charset="0"/>
                      </a:endParaRPr>
                    </a:p>
                  </a:txBody>
                  <a:tcPr marL="0" marR="0" marT="0" marB="0"/>
                </a:tc>
              </a:tr>
              <a:tr h="145782">
                <a:tc vMerge="1">
                  <a:txBody>
                    <a:bodyPr/>
                    <a:lstStyle/>
                    <a:p>
                      <a:endParaRPr lang="en-US"/>
                    </a:p>
                  </a:txBody>
                  <a:tcPr/>
                </a:tc>
                <a:tc>
                  <a:txBody>
                    <a:bodyPr/>
                    <a:lstStyle/>
                    <a:p>
                      <a:pPr marL="292100" marR="0" indent="0">
                        <a:lnSpc>
                          <a:spcPts val="1440"/>
                        </a:lnSpc>
                        <a:spcBef>
                          <a:spcPts val="0"/>
                        </a:spcBef>
                        <a:spcAft>
                          <a:spcPts val="0"/>
                        </a:spcAft>
                        <a:tabLst>
                          <a:tab pos="520700" algn="l"/>
                        </a:tabLst>
                      </a:pPr>
                      <a:r>
                        <a:rPr lang="en-US" sz="850" dirty="0">
                          <a:effectLst/>
                          <a:latin typeface="Times New Roman" panose="02020603050405020304" pitchFamily="18" charset="0"/>
                          <a:cs typeface="Times New Roman" panose="02020603050405020304" pitchFamily="18" charset="0"/>
                        </a:rPr>
                        <a:t>·	+25% of the inspected areas with findings or</a:t>
                      </a:r>
                      <a:r>
                        <a:rPr lang="en-US" sz="850" spc="-55" dirty="0">
                          <a:effectLst/>
                          <a:latin typeface="Times New Roman" panose="02020603050405020304" pitchFamily="18" charset="0"/>
                          <a:cs typeface="Times New Roman" panose="02020603050405020304" pitchFamily="18" charset="0"/>
                        </a:rPr>
                        <a:t> </a:t>
                      </a:r>
                      <a:r>
                        <a:rPr lang="en-US" sz="850" dirty="0">
                          <a:effectLst/>
                          <a:latin typeface="Times New Roman" panose="02020603050405020304" pitchFamily="18" charset="0"/>
                          <a:cs typeface="Times New Roman" panose="02020603050405020304" pitchFamily="18" charset="0"/>
                        </a:rPr>
                        <a:t>notes</a:t>
                      </a:r>
                      <a:endParaRPr lang="en-US" sz="850" dirty="0">
                        <a:effectLst/>
                        <a:latin typeface="Times New Roman" panose="02020603050405020304" pitchFamily="18" charset="0"/>
                        <a:ea typeface="Times New Roman"/>
                        <a:cs typeface="Times New Roman" panose="02020603050405020304" pitchFamily="18" charset="0"/>
                      </a:endParaRPr>
                    </a:p>
                  </a:txBody>
                  <a:tcPr marL="0" marR="0" marT="0" marB="0"/>
                </a:tc>
              </a:tr>
              <a:tr h="145782">
                <a:tc vMerge="1">
                  <a:txBody>
                    <a:bodyPr/>
                    <a:lstStyle/>
                    <a:p>
                      <a:endParaRPr lang="en-US"/>
                    </a:p>
                  </a:txBody>
                  <a:tcPr/>
                </a:tc>
                <a:tc>
                  <a:txBody>
                    <a:bodyPr/>
                    <a:lstStyle/>
                    <a:p>
                      <a:pPr marL="520700" marR="0" indent="-228600">
                        <a:lnSpc>
                          <a:spcPts val="1440"/>
                        </a:lnSpc>
                        <a:spcBef>
                          <a:spcPts val="0"/>
                        </a:spcBef>
                        <a:spcAft>
                          <a:spcPts val="0"/>
                        </a:spcAft>
                        <a:tabLst>
                          <a:tab pos="520700" algn="l"/>
                          <a:tab pos="521335" algn="l"/>
                        </a:tabLst>
                      </a:pPr>
                      <a:r>
                        <a:rPr lang="en-US" sz="850" dirty="0">
                          <a:effectLst/>
                          <a:latin typeface="Times New Roman" panose="02020603050405020304" pitchFamily="18" charset="0"/>
                          <a:cs typeface="Times New Roman" panose="02020603050405020304" pitchFamily="18" charset="0"/>
                        </a:rPr>
                        <a:t>Not responding to REAC inspections and/or not correcting all findings per the REAC inspection</a:t>
                      </a:r>
                      <a:r>
                        <a:rPr lang="en-US" sz="850" spc="-85" dirty="0">
                          <a:effectLst/>
                          <a:latin typeface="Times New Roman" panose="02020603050405020304" pitchFamily="18" charset="0"/>
                          <a:cs typeface="Times New Roman" panose="02020603050405020304" pitchFamily="18" charset="0"/>
                        </a:rPr>
                        <a:t> </a:t>
                      </a:r>
                      <a:r>
                        <a:rPr lang="en-US" sz="850" dirty="0">
                          <a:effectLst/>
                          <a:latin typeface="Times New Roman" panose="02020603050405020304" pitchFamily="18" charset="0"/>
                          <a:cs typeface="Times New Roman" panose="02020603050405020304" pitchFamily="18" charset="0"/>
                        </a:rPr>
                        <a:t>report.</a:t>
                      </a:r>
                      <a:endParaRPr lang="en-US" sz="850" dirty="0">
                        <a:effectLst/>
                        <a:latin typeface="Times New Roman" panose="02020603050405020304" pitchFamily="18" charset="0"/>
                        <a:ea typeface="Times New Roman"/>
                        <a:cs typeface="Times New Roman" panose="02020603050405020304" pitchFamily="18" charset="0"/>
                      </a:endParaRPr>
                    </a:p>
                  </a:txBody>
                  <a:tcPr marL="0" marR="0" marT="0" marB="0"/>
                </a:tc>
              </a:tr>
              <a:tr h="145782">
                <a:tc vMerge="1">
                  <a:txBody>
                    <a:bodyPr/>
                    <a:lstStyle/>
                    <a:p>
                      <a:endParaRPr lang="en-US"/>
                    </a:p>
                  </a:txBody>
                  <a:tcPr/>
                </a:tc>
                <a:tc>
                  <a:txBody>
                    <a:bodyPr/>
                    <a:lstStyle/>
                    <a:p>
                      <a:pPr marL="342900" marR="0" lvl="0" indent="-342900">
                        <a:lnSpc>
                          <a:spcPts val="1440"/>
                        </a:lnSpc>
                        <a:spcBef>
                          <a:spcPts val="0"/>
                        </a:spcBef>
                        <a:spcAft>
                          <a:spcPts val="0"/>
                        </a:spcAft>
                        <a:buSzPts val="1200"/>
                        <a:buFont typeface="Symbol"/>
                        <a:buChar char=""/>
                        <a:tabLst>
                          <a:tab pos="520700" algn="l"/>
                          <a:tab pos="521335" algn="l"/>
                        </a:tabLst>
                      </a:pPr>
                      <a:r>
                        <a:rPr lang="en-US" sz="850" dirty="0">
                          <a:effectLst/>
                          <a:latin typeface="Times New Roman" panose="02020603050405020304" pitchFamily="18" charset="0"/>
                          <a:cs typeface="Times New Roman" panose="02020603050405020304" pitchFamily="18" charset="0"/>
                        </a:rPr>
                        <a:t>Apparent or previously reported EH&amp; S findings/problems exist and have not been</a:t>
                      </a:r>
                      <a:r>
                        <a:rPr lang="en-US" sz="850" spc="-80" dirty="0">
                          <a:effectLst/>
                          <a:latin typeface="Times New Roman" panose="02020603050405020304" pitchFamily="18" charset="0"/>
                          <a:cs typeface="Times New Roman" panose="02020603050405020304" pitchFamily="18" charset="0"/>
                        </a:rPr>
                        <a:t> </a:t>
                      </a:r>
                      <a:r>
                        <a:rPr lang="en-US" sz="850" dirty="0">
                          <a:effectLst/>
                          <a:latin typeface="Times New Roman" panose="02020603050405020304" pitchFamily="18" charset="0"/>
                          <a:cs typeface="Times New Roman" panose="02020603050405020304" pitchFamily="18" charset="0"/>
                        </a:rPr>
                        <a:t>addressed.</a:t>
                      </a:r>
                      <a:endParaRPr lang="en-US" sz="850" dirty="0">
                        <a:effectLst/>
                        <a:latin typeface="Times New Roman" panose="02020603050405020304" pitchFamily="18" charset="0"/>
                        <a:ea typeface="Symbol"/>
                        <a:cs typeface="Times New Roman" panose="02020603050405020304" pitchFamily="18" charset="0"/>
                      </a:endParaRPr>
                    </a:p>
                  </a:txBody>
                  <a:tcPr marL="0" marR="0" marT="0" marB="0"/>
                </a:tc>
              </a:tr>
              <a:tr h="320745">
                <a:tc vMerge="1">
                  <a:txBody>
                    <a:bodyPr/>
                    <a:lstStyle/>
                    <a:p>
                      <a:endParaRPr lang="en-US"/>
                    </a:p>
                  </a:txBody>
                  <a:tcPr/>
                </a:tc>
                <a:tc>
                  <a:txBody>
                    <a:bodyPr/>
                    <a:lstStyle/>
                    <a:p>
                      <a:pPr marL="520700" marR="174625" indent="-228600">
                        <a:lnSpc>
                          <a:spcPts val="1380"/>
                        </a:lnSpc>
                        <a:spcBef>
                          <a:spcPts val="70"/>
                        </a:spcBef>
                        <a:spcAft>
                          <a:spcPts val="0"/>
                        </a:spcAft>
                        <a:tabLst>
                          <a:tab pos="520700" algn="l"/>
                          <a:tab pos="521335" algn="l"/>
                        </a:tabLst>
                      </a:pPr>
                      <a:r>
                        <a:rPr lang="en-US" sz="850" dirty="0">
                          <a:effectLst/>
                          <a:latin typeface="Times New Roman" panose="02020603050405020304" pitchFamily="18" charset="0"/>
                          <a:cs typeface="Times New Roman" panose="02020603050405020304" pitchFamily="18" charset="0"/>
                        </a:rPr>
                        <a:t>Property appearance is NOT attractive and inviting to the public. Overall impressions indicate property is NOT well taken care of on a regular basis or has been</a:t>
                      </a:r>
                      <a:r>
                        <a:rPr lang="en-US" sz="850" spc="-55" dirty="0">
                          <a:effectLst/>
                          <a:latin typeface="Times New Roman" panose="02020603050405020304" pitchFamily="18" charset="0"/>
                          <a:cs typeface="Times New Roman" panose="02020603050405020304" pitchFamily="18" charset="0"/>
                        </a:rPr>
                        <a:t> </a:t>
                      </a:r>
                      <a:r>
                        <a:rPr lang="en-US" sz="850" dirty="0">
                          <a:effectLst/>
                          <a:latin typeface="Times New Roman" panose="02020603050405020304" pitchFamily="18" charset="0"/>
                          <a:cs typeface="Times New Roman" panose="02020603050405020304" pitchFamily="18" charset="0"/>
                        </a:rPr>
                        <a:t>neglected.</a:t>
                      </a:r>
                      <a:endParaRPr lang="en-US" sz="850" dirty="0">
                        <a:effectLst/>
                        <a:latin typeface="Times New Roman" panose="02020603050405020304" pitchFamily="18" charset="0"/>
                        <a:ea typeface="Times New Roman"/>
                        <a:cs typeface="Times New Roman" panose="02020603050405020304" pitchFamily="18" charset="0"/>
                      </a:endParaRPr>
                    </a:p>
                  </a:txBody>
                  <a:tcPr marL="0" marR="0" marT="0" marB="0"/>
                </a:tc>
              </a:tr>
              <a:tr h="145782">
                <a:tc vMerge="1">
                  <a:txBody>
                    <a:bodyPr/>
                    <a:lstStyle/>
                    <a:p>
                      <a:endParaRPr lang="en-US"/>
                    </a:p>
                  </a:txBody>
                  <a:tcPr/>
                </a:tc>
                <a:tc>
                  <a:txBody>
                    <a:bodyPr/>
                    <a:lstStyle/>
                    <a:p>
                      <a:pPr marL="520700" marR="0" indent="-228600">
                        <a:lnSpc>
                          <a:spcPts val="1440"/>
                        </a:lnSpc>
                        <a:spcBef>
                          <a:spcPts val="0"/>
                        </a:spcBef>
                        <a:spcAft>
                          <a:spcPts val="0"/>
                        </a:spcAft>
                        <a:tabLst>
                          <a:tab pos="520700" algn="l"/>
                          <a:tab pos="521335" algn="l"/>
                        </a:tabLst>
                      </a:pPr>
                      <a:r>
                        <a:rPr lang="en-US" sz="850" dirty="0">
                          <a:effectLst/>
                          <a:latin typeface="Times New Roman" panose="02020603050405020304" pitchFamily="18" charset="0"/>
                          <a:cs typeface="Times New Roman" panose="02020603050405020304" pitchFamily="18" charset="0"/>
                        </a:rPr>
                        <a:t>Maintenance practices appear to be lacking and repairs made do NOT meet industry</a:t>
                      </a:r>
                      <a:r>
                        <a:rPr lang="en-US" sz="850" spc="-90" dirty="0">
                          <a:effectLst/>
                          <a:latin typeface="Times New Roman" panose="02020603050405020304" pitchFamily="18" charset="0"/>
                          <a:cs typeface="Times New Roman" panose="02020603050405020304" pitchFamily="18" charset="0"/>
                        </a:rPr>
                        <a:t> </a:t>
                      </a:r>
                      <a:r>
                        <a:rPr lang="en-US" sz="850" dirty="0">
                          <a:effectLst/>
                          <a:latin typeface="Times New Roman" panose="02020603050405020304" pitchFamily="18" charset="0"/>
                          <a:cs typeface="Times New Roman" panose="02020603050405020304" pitchFamily="18" charset="0"/>
                        </a:rPr>
                        <a:t>standards.</a:t>
                      </a:r>
                      <a:endParaRPr lang="en-US" sz="850" dirty="0">
                        <a:effectLst/>
                        <a:latin typeface="Times New Roman" panose="02020603050405020304" pitchFamily="18" charset="0"/>
                        <a:ea typeface="Times New Roman"/>
                        <a:cs typeface="Times New Roman" panose="02020603050405020304" pitchFamily="18" charset="0"/>
                      </a:endParaRPr>
                    </a:p>
                  </a:txBody>
                  <a:tcPr marL="0" marR="0" marT="0" marB="0"/>
                </a:tc>
              </a:tr>
              <a:tr h="145782">
                <a:tc vMerge="1">
                  <a:txBody>
                    <a:bodyPr/>
                    <a:lstStyle/>
                    <a:p>
                      <a:endParaRPr lang="en-US"/>
                    </a:p>
                  </a:txBody>
                  <a:tcPr/>
                </a:tc>
                <a:tc>
                  <a:txBody>
                    <a:bodyPr/>
                    <a:lstStyle/>
                    <a:p>
                      <a:pPr marL="520700" marR="0" indent="-228600">
                        <a:lnSpc>
                          <a:spcPts val="1440"/>
                        </a:lnSpc>
                        <a:spcBef>
                          <a:spcPts val="0"/>
                        </a:spcBef>
                        <a:spcAft>
                          <a:spcPts val="0"/>
                        </a:spcAft>
                        <a:tabLst>
                          <a:tab pos="520700" algn="l"/>
                          <a:tab pos="521335" algn="l"/>
                        </a:tabLst>
                      </a:pPr>
                      <a:r>
                        <a:rPr lang="en-US" sz="850" dirty="0">
                          <a:effectLst/>
                          <a:latin typeface="Times New Roman" panose="02020603050405020304" pitchFamily="18" charset="0"/>
                          <a:cs typeface="Times New Roman" panose="02020603050405020304" pitchFamily="18" charset="0"/>
                        </a:rPr>
                        <a:t>Common areas are NOT being used, are taken off-line and/or NOT used for the intended</a:t>
                      </a:r>
                      <a:r>
                        <a:rPr lang="en-US" sz="850" spc="-105" dirty="0">
                          <a:effectLst/>
                          <a:latin typeface="Times New Roman" panose="02020603050405020304" pitchFamily="18" charset="0"/>
                          <a:cs typeface="Times New Roman" panose="02020603050405020304" pitchFamily="18" charset="0"/>
                        </a:rPr>
                        <a:t> </a:t>
                      </a:r>
                      <a:r>
                        <a:rPr lang="en-US" sz="850" dirty="0">
                          <a:effectLst/>
                          <a:latin typeface="Times New Roman" panose="02020603050405020304" pitchFamily="18" charset="0"/>
                          <a:cs typeface="Times New Roman" panose="02020603050405020304" pitchFamily="18" charset="0"/>
                        </a:rPr>
                        <a:t>purposes.</a:t>
                      </a:r>
                      <a:endParaRPr lang="en-US" sz="850" dirty="0">
                        <a:effectLst/>
                        <a:latin typeface="Times New Roman" panose="02020603050405020304" pitchFamily="18" charset="0"/>
                        <a:ea typeface="Times New Roman"/>
                        <a:cs typeface="Times New Roman" panose="02020603050405020304" pitchFamily="18" charset="0"/>
                      </a:endParaRPr>
                    </a:p>
                  </a:txBody>
                  <a:tcPr marL="0" marR="0" marT="0" marB="0"/>
                </a:tc>
              </a:tr>
              <a:tr h="145782">
                <a:tc vMerge="1">
                  <a:txBody>
                    <a:bodyPr/>
                    <a:lstStyle/>
                    <a:p>
                      <a:endParaRPr lang="en-US"/>
                    </a:p>
                  </a:txBody>
                  <a:tcPr/>
                </a:tc>
                <a:tc>
                  <a:txBody>
                    <a:bodyPr/>
                    <a:lstStyle/>
                    <a:p>
                      <a:pPr marL="342900" marR="0" lvl="0" indent="-342900">
                        <a:lnSpc>
                          <a:spcPts val="1440"/>
                        </a:lnSpc>
                        <a:spcBef>
                          <a:spcPts val="0"/>
                        </a:spcBef>
                        <a:spcAft>
                          <a:spcPts val="0"/>
                        </a:spcAft>
                        <a:buSzPts val="1200"/>
                        <a:buFont typeface="Symbol"/>
                        <a:buChar char=""/>
                        <a:tabLst>
                          <a:tab pos="520700" algn="l"/>
                          <a:tab pos="521335" algn="l"/>
                        </a:tabLst>
                      </a:pPr>
                      <a:r>
                        <a:rPr lang="en-US" sz="850" dirty="0">
                          <a:effectLst/>
                          <a:latin typeface="Times New Roman" panose="02020603050405020304" pitchFamily="18" charset="0"/>
                          <a:cs typeface="Times New Roman" panose="02020603050405020304" pitchFamily="18" charset="0"/>
                        </a:rPr>
                        <a:t>AFHMP and Administrative Notebook are NOT property posted/maintained at the property as</a:t>
                      </a:r>
                      <a:r>
                        <a:rPr lang="en-US" sz="850" spc="-80" dirty="0">
                          <a:effectLst/>
                          <a:latin typeface="Times New Roman" panose="02020603050405020304" pitchFamily="18" charset="0"/>
                          <a:cs typeface="Times New Roman" panose="02020603050405020304" pitchFamily="18" charset="0"/>
                        </a:rPr>
                        <a:t> </a:t>
                      </a:r>
                      <a:r>
                        <a:rPr lang="en-US" sz="850" dirty="0">
                          <a:effectLst/>
                          <a:latin typeface="Times New Roman" panose="02020603050405020304" pitchFamily="18" charset="0"/>
                          <a:cs typeface="Times New Roman" panose="02020603050405020304" pitchFamily="18" charset="0"/>
                        </a:rPr>
                        <a:t>required.</a:t>
                      </a:r>
                      <a:endParaRPr lang="en-US" sz="850" dirty="0">
                        <a:effectLst/>
                        <a:latin typeface="Times New Roman" panose="02020603050405020304" pitchFamily="18" charset="0"/>
                        <a:ea typeface="Symbol"/>
                        <a:cs typeface="Times New Roman" panose="02020603050405020304" pitchFamily="18" charset="0"/>
                      </a:endParaRPr>
                    </a:p>
                  </a:txBody>
                  <a:tcPr marL="0" marR="0" marT="0" marB="0"/>
                </a:tc>
              </a:tr>
              <a:tr h="145782">
                <a:tc vMerge="1">
                  <a:txBody>
                    <a:bodyPr/>
                    <a:lstStyle/>
                    <a:p>
                      <a:endParaRPr lang="en-US"/>
                    </a:p>
                  </a:txBody>
                  <a:tcPr/>
                </a:tc>
                <a:tc>
                  <a:txBody>
                    <a:bodyPr/>
                    <a:lstStyle/>
                    <a:p>
                      <a:pPr marL="520700" marR="0" indent="-228600">
                        <a:lnSpc>
                          <a:spcPts val="1440"/>
                        </a:lnSpc>
                        <a:spcBef>
                          <a:spcPts val="0"/>
                        </a:spcBef>
                        <a:spcAft>
                          <a:spcPts val="0"/>
                        </a:spcAft>
                        <a:tabLst>
                          <a:tab pos="520700" algn="l"/>
                          <a:tab pos="521335" algn="l"/>
                        </a:tabLst>
                      </a:pPr>
                      <a:r>
                        <a:rPr lang="en-US" sz="850" dirty="0">
                          <a:effectLst/>
                          <a:latin typeface="Times New Roman" panose="02020603050405020304" pitchFamily="18" charset="0"/>
                          <a:cs typeface="Times New Roman" panose="02020603050405020304" pitchFamily="18" charset="0"/>
                        </a:rPr>
                        <a:t>Previously issued and/or current 8823s are</a:t>
                      </a:r>
                      <a:r>
                        <a:rPr lang="en-US" sz="850" spc="-35" dirty="0">
                          <a:effectLst/>
                          <a:latin typeface="Times New Roman" panose="02020603050405020304" pitchFamily="18" charset="0"/>
                          <a:cs typeface="Times New Roman" panose="02020603050405020304" pitchFamily="18" charset="0"/>
                        </a:rPr>
                        <a:t> </a:t>
                      </a:r>
                      <a:r>
                        <a:rPr lang="en-US" sz="850" dirty="0">
                          <a:effectLst/>
                          <a:latin typeface="Times New Roman" panose="02020603050405020304" pitchFamily="18" charset="0"/>
                          <a:cs typeface="Times New Roman" panose="02020603050405020304" pitchFamily="18" charset="0"/>
                        </a:rPr>
                        <a:t>unresolved.</a:t>
                      </a:r>
                      <a:endParaRPr lang="en-US" sz="850" dirty="0">
                        <a:effectLst/>
                        <a:latin typeface="Times New Roman" panose="02020603050405020304" pitchFamily="18" charset="0"/>
                        <a:ea typeface="Times New Roman"/>
                        <a:cs typeface="Times New Roman" panose="02020603050405020304" pitchFamily="18" charset="0"/>
                      </a:endParaRPr>
                    </a:p>
                  </a:txBody>
                  <a:tcPr marL="0" marR="0" marT="0" marB="0"/>
                </a:tc>
              </a:tr>
              <a:tr h="145782">
                <a:tc>
                  <a:txBody>
                    <a:bodyPr/>
                    <a:lstStyle/>
                    <a:p>
                      <a:pPr marL="280035" marR="0" indent="0">
                        <a:lnSpc>
                          <a:spcPts val="1365"/>
                        </a:lnSpc>
                        <a:spcBef>
                          <a:spcPts val="0"/>
                        </a:spcBef>
                        <a:spcAft>
                          <a:spcPts val="0"/>
                        </a:spcAft>
                      </a:pPr>
                      <a:r>
                        <a:rPr lang="en-US" sz="850" dirty="0">
                          <a:effectLst/>
                          <a:latin typeface="Times New Roman" panose="02020603050405020304" pitchFamily="18" charset="0"/>
                          <a:cs typeface="Times New Roman" panose="02020603050405020304" pitchFamily="18" charset="0"/>
                        </a:rPr>
                        <a:t>CATEGORY:</a:t>
                      </a:r>
                      <a:endParaRPr lang="en-US" sz="850" dirty="0">
                        <a:effectLst/>
                        <a:latin typeface="Times New Roman" panose="02020603050405020304" pitchFamily="18" charset="0"/>
                        <a:ea typeface="Times New Roman"/>
                        <a:cs typeface="Times New Roman" panose="02020603050405020304" pitchFamily="18" charset="0"/>
                      </a:endParaRPr>
                    </a:p>
                  </a:txBody>
                  <a:tcPr marL="0" marR="0" marT="0" marB="0"/>
                </a:tc>
                <a:tc>
                  <a:txBody>
                    <a:bodyPr/>
                    <a:lstStyle/>
                    <a:p>
                      <a:pPr marL="20320" marR="0" indent="0">
                        <a:lnSpc>
                          <a:spcPts val="1365"/>
                        </a:lnSpc>
                        <a:spcBef>
                          <a:spcPts val="0"/>
                        </a:spcBef>
                        <a:spcAft>
                          <a:spcPts val="0"/>
                        </a:spcAft>
                      </a:pPr>
                      <a:r>
                        <a:rPr lang="en-US" sz="850" dirty="0">
                          <a:solidFill>
                            <a:srgbClr val="0070C0"/>
                          </a:solidFill>
                          <a:effectLst/>
                          <a:latin typeface="Times New Roman" panose="02020603050405020304" pitchFamily="18" charset="0"/>
                          <a:cs typeface="Times New Roman" panose="02020603050405020304" pitchFamily="18" charset="0"/>
                        </a:rPr>
                        <a:t>MEETS OHCS Standards</a:t>
                      </a:r>
                      <a:endParaRPr lang="en-US" sz="85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0" marR="0" marT="0" marB="0"/>
                </a:tc>
              </a:tr>
              <a:tr h="145782">
                <a:tc rowSpan="4">
                  <a:txBody>
                    <a:bodyPr/>
                    <a:lstStyle/>
                    <a:p>
                      <a:pPr marL="389890" marR="339725" indent="-41275" algn="ctr">
                        <a:lnSpc>
                          <a:spcPts val="1610"/>
                        </a:lnSpc>
                        <a:spcBef>
                          <a:spcPts val="5"/>
                        </a:spcBef>
                        <a:spcAft>
                          <a:spcPts val="0"/>
                        </a:spcAft>
                      </a:pPr>
                      <a:r>
                        <a:rPr lang="en-US" sz="850" dirty="0">
                          <a:effectLst/>
                          <a:latin typeface="Times New Roman" panose="02020603050405020304" pitchFamily="18" charset="0"/>
                          <a:cs typeface="Times New Roman" panose="02020603050405020304" pitchFamily="18" charset="0"/>
                        </a:rPr>
                        <a:t>Inspection Response</a:t>
                      </a:r>
                      <a:endParaRPr lang="en-US" sz="850" dirty="0">
                        <a:effectLst/>
                        <a:latin typeface="Times New Roman" panose="02020603050405020304" pitchFamily="18" charset="0"/>
                        <a:ea typeface="Times New Roman"/>
                        <a:cs typeface="Times New Roman" panose="02020603050405020304" pitchFamily="18" charset="0"/>
                      </a:endParaRPr>
                    </a:p>
                  </a:txBody>
                  <a:tcPr marL="0" marR="0" marT="0" marB="0"/>
                </a:tc>
                <a:tc>
                  <a:txBody>
                    <a:bodyPr/>
                    <a:lstStyle/>
                    <a:p>
                      <a:pPr marL="342900" marR="0" lvl="0" indent="-342900">
                        <a:lnSpc>
                          <a:spcPts val="1440"/>
                        </a:lnSpc>
                        <a:spcBef>
                          <a:spcPts val="0"/>
                        </a:spcBef>
                        <a:spcAft>
                          <a:spcPts val="0"/>
                        </a:spcAft>
                        <a:buSzPts val="1200"/>
                        <a:buFont typeface="Symbol"/>
                        <a:buChar char=""/>
                        <a:tabLst>
                          <a:tab pos="509905" algn="l"/>
                          <a:tab pos="510540" algn="l"/>
                        </a:tabLst>
                      </a:pPr>
                      <a:r>
                        <a:rPr lang="en-US" sz="850" dirty="0">
                          <a:effectLst/>
                          <a:latin typeface="Times New Roman" panose="02020603050405020304" pitchFamily="18" charset="0"/>
                          <a:cs typeface="Times New Roman" panose="02020603050405020304" pitchFamily="18" charset="0"/>
                        </a:rPr>
                        <a:t>The inspection response was received </a:t>
                      </a:r>
                      <a:r>
                        <a:rPr lang="en-US" sz="850" spc="10" dirty="0">
                          <a:effectLst/>
                          <a:latin typeface="Times New Roman" panose="02020603050405020304" pitchFamily="18" charset="0"/>
                          <a:cs typeface="Times New Roman" panose="02020603050405020304" pitchFamily="18" charset="0"/>
                        </a:rPr>
                        <a:t>by </a:t>
                      </a:r>
                      <a:r>
                        <a:rPr lang="en-US" sz="850" dirty="0">
                          <a:effectLst/>
                          <a:latin typeface="Times New Roman" panose="02020603050405020304" pitchFamily="18" charset="0"/>
                          <a:cs typeface="Times New Roman" panose="02020603050405020304" pitchFamily="18" charset="0"/>
                        </a:rPr>
                        <a:t>OHCS by the required due</a:t>
                      </a:r>
                      <a:r>
                        <a:rPr lang="en-US" sz="850" spc="-105" dirty="0">
                          <a:effectLst/>
                          <a:latin typeface="Times New Roman" panose="02020603050405020304" pitchFamily="18" charset="0"/>
                          <a:cs typeface="Times New Roman" panose="02020603050405020304" pitchFamily="18" charset="0"/>
                        </a:rPr>
                        <a:t> </a:t>
                      </a:r>
                      <a:r>
                        <a:rPr lang="en-US" sz="850" dirty="0">
                          <a:effectLst/>
                          <a:latin typeface="Times New Roman" panose="02020603050405020304" pitchFamily="18" charset="0"/>
                          <a:cs typeface="Times New Roman" panose="02020603050405020304" pitchFamily="18" charset="0"/>
                        </a:rPr>
                        <a:t>date.</a:t>
                      </a:r>
                      <a:endParaRPr lang="en-US" sz="850" dirty="0">
                        <a:effectLst/>
                        <a:latin typeface="Times New Roman" panose="02020603050405020304" pitchFamily="18" charset="0"/>
                        <a:ea typeface="Symbol"/>
                        <a:cs typeface="Times New Roman" panose="02020603050405020304" pitchFamily="18" charset="0"/>
                      </a:endParaRPr>
                    </a:p>
                  </a:txBody>
                  <a:tcPr marL="0" marR="0" marT="0" marB="0"/>
                </a:tc>
              </a:tr>
              <a:tr h="320745">
                <a:tc vMerge="1">
                  <a:txBody>
                    <a:bodyPr/>
                    <a:lstStyle/>
                    <a:p>
                      <a:endParaRPr lang="en-US"/>
                    </a:p>
                  </a:txBody>
                  <a:tcPr/>
                </a:tc>
                <a:tc>
                  <a:txBody>
                    <a:bodyPr/>
                    <a:lstStyle/>
                    <a:p>
                      <a:pPr marL="509905" marR="271145" indent="-228600">
                        <a:lnSpc>
                          <a:spcPts val="1370"/>
                        </a:lnSpc>
                        <a:spcBef>
                          <a:spcPts val="90"/>
                        </a:spcBef>
                        <a:spcAft>
                          <a:spcPts val="0"/>
                        </a:spcAft>
                        <a:tabLst>
                          <a:tab pos="509905" algn="l"/>
                          <a:tab pos="510540" algn="l"/>
                        </a:tabLst>
                      </a:pPr>
                      <a:r>
                        <a:rPr lang="en-US" sz="850" dirty="0">
                          <a:effectLst/>
                          <a:latin typeface="Times New Roman" panose="02020603050405020304" pitchFamily="18" charset="0"/>
                          <a:cs typeface="Times New Roman" panose="02020603050405020304" pitchFamily="18" charset="0"/>
                        </a:rPr>
                        <a:t>An extension was requested at least ten (10) days prior to the required due date and was then received complete </a:t>
                      </a:r>
                      <a:r>
                        <a:rPr lang="en-US" sz="850" spc="10" dirty="0">
                          <a:effectLst/>
                          <a:latin typeface="Times New Roman" panose="02020603050405020304" pitchFamily="18" charset="0"/>
                          <a:cs typeface="Times New Roman" panose="02020603050405020304" pitchFamily="18" charset="0"/>
                        </a:rPr>
                        <a:t>by </a:t>
                      </a:r>
                      <a:r>
                        <a:rPr lang="en-US" sz="850" dirty="0">
                          <a:effectLst/>
                          <a:latin typeface="Times New Roman" panose="02020603050405020304" pitchFamily="18" charset="0"/>
                          <a:cs typeface="Times New Roman" panose="02020603050405020304" pitchFamily="18" charset="0"/>
                        </a:rPr>
                        <a:t>OHCS by the extended due date as</a:t>
                      </a:r>
                      <a:r>
                        <a:rPr lang="en-US" sz="850" spc="-50" dirty="0">
                          <a:effectLst/>
                          <a:latin typeface="Times New Roman" panose="02020603050405020304" pitchFamily="18" charset="0"/>
                          <a:cs typeface="Times New Roman" panose="02020603050405020304" pitchFamily="18" charset="0"/>
                        </a:rPr>
                        <a:t> </a:t>
                      </a:r>
                      <a:r>
                        <a:rPr lang="en-US" sz="850" dirty="0">
                          <a:effectLst/>
                          <a:latin typeface="Times New Roman" panose="02020603050405020304" pitchFamily="18" charset="0"/>
                          <a:cs typeface="Times New Roman" panose="02020603050405020304" pitchFamily="18" charset="0"/>
                        </a:rPr>
                        <a:t>required.</a:t>
                      </a:r>
                      <a:endParaRPr lang="en-US" sz="850" dirty="0">
                        <a:effectLst/>
                        <a:latin typeface="Times New Roman" panose="02020603050405020304" pitchFamily="18" charset="0"/>
                        <a:ea typeface="Times New Roman"/>
                        <a:cs typeface="Times New Roman" panose="02020603050405020304" pitchFamily="18" charset="0"/>
                      </a:endParaRPr>
                    </a:p>
                  </a:txBody>
                  <a:tcPr marL="0" marR="0" marT="0" marB="0"/>
                </a:tc>
              </a:tr>
              <a:tr h="495708">
                <a:tc vMerge="1">
                  <a:txBody>
                    <a:bodyPr/>
                    <a:lstStyle/>
                    <a:p>
                      <a:endParaRPr lang="en-US"/>
                    </a:p>
                  </a:txBody>
                  <a:tcPr/>
                </a:tc>
                <a:tc>
                  <a:txBody>
                    <a:bodyPr/>
                    <a:lstStyle/>
                    <a:p>
                      <a:pPr marL="509905" marR="423545" indent="-228600">
                        <a:lnSpc>
                          <a:spcPts val="1370"/>
                        </a:lnSpc>
                        <a:spcBef>
                          <a:spcPts val="80"/>
                        </a:spcBef>
                        <a:spcAft>
                          <a:spcPts val="0"/>
                        </a:spcAft>
                        <a:tabLst>
                          <a:tab pos="509905" algn="l"/>
                          <a:tab pos="510540" algn="l"/>
                        </a:tabLst>
                      </a:pPr>
                      <a:r>
                        <a:rPr lang="en-US" sz="850" dirty="0">
                          <a:effectLst/>
                          <a:latin typeface="Times New Roman" panose="02020603050405020304" pitchFamily="18" charset="0"/>
                          <a:cs typeface="Times New Roman" panose="02020603050405020304" pitchFamily="18" charset="0"/>
                        </a:rPr>
                        <a:t>All findings that require a delayed completion date due to type/size of work including large budgetary item/s</a:t>
                      </a:r>
                      <a:r>
                        <a:rPr lang="en-US" sz="850" spc="-120" dirty="0">
                          <a:effectLst/>
                          <a:latin typeface="Times New Roman" panose="02020603050405020304" pitchFamily="18" charset="0"/>
                          <a:cs typeface="Times New Roman" panose="02020603050405020304" pitchFamily="18" charset="0"/>
                        </a:rPr>
                        <a:t> </a:t>
                      </a:r>
                      <a:r>
                        <a:rPr lang="en-US" sz="850" dirty="0">
                          <a:effectLst/>
                          <a:latin typeface="Times New Roman" panose="02020603050405020304" pitchFamily="18" charset="0"/>
                          <a:cs typeface="Times New Roman" panose="02020603050405020304" pitchFamily="18" charset="0"/>
                        </a:rPr>
                        <a:t>for repair have been pre-approved </a:t>
                      </a:r>
                      <a:r>
                        <a:rPr lang="en-US" sz="850" spc="10" dirty="0">
                          <a:effectLst/>
                          <a:latin typeface="Times New Roman" panose="02020603050405020304" pitchFamily="18" charset="0"/>
                          <a:cs typeface="Times New Roman" panose="02020603050405020304" pitchFamily="18" charset="0"/>
                        </a:rPr>
                        <a:t>by </a:t>
                      </a:r>
                      <a:r>
                        <a:rPr lang="en-US" sz="850" dirty="0">
                          <a:effectLst/>
                          <a:latin typeface="Times New Roman" panose="02020603050405020304" pitchFamily="18" charset="0"/>
                          <a:cs typeface="Times New Roman" panose="02020603050405020304" pitchFamily="18" charset="0"/>
                        </a:rPr>
                        <a:t>OHCS and a completion was been submitted to</a:t>
                      </a:r>
                      <a:r>
                        <a:rPr lang="en-US" sz="850" spc="-85" dirty="0">
                          <a:effectLst/>
                          <a:latin typeface="Times New Roman" panose="02020603050405020304" pitchFamily="18" charset="0"/>
                          <a:cs typeface="Times New Roman" panose="02020603050405020304" pitchFamily="18" charset="0"/>
                        </a:rPr>
                        <a:t> </a:t>
                      </a:r>
                      <a:r>
                        <a:rPr lang="en-US" sz="850" dirty="0">
                          <a:effectLst/>
                          <a:latin typeface="Times New Roman" panose="02020603050405020304" pitchFamily="18" charset="0"/>
                          <a:cs typeface="Times New Roman" panose="02020603050405020304" pitchFamily="18" charset="0"/>
                        </a:rPr>
                        <a:t>OHCS.</a:t>
                      </a:r>
                      <a:endParaRPr lang="en-US" sz="850" dirty="0">
                        <a:effectLst/>
                        <a:latin typeface="Times New Roman" panose="02020603050405020304" pitchFamily="18" charset="0"/>
                        <a:ea typeface="Times New Roman"/>
                        <a:cs typeface="Times New Roman" panose="02020603050405020304" pitchFamily="18" charset="0"/>
                      </a:endParaRPr>
                    </a:p>
                  </a:txBody>
                  <a:tcPr marL="0" marR="0" marT="0" marB="0"/>
                </a:tc>
              </a:tr>
              <a:tr h="320745">
                <a:tc vMerge="1">
                  <a:txBody>
                    <a:bodyPr/>
                    <a:lstStyle/>
                    <a:p>
                      <a:endParaRPr lang="en-US"/>
                    </a:p>
                  </a:txBody>
                  <a:tcPr/>
                </a:tc>
                <a:tc>
                  <a:txBody>
                    <a:bodyPr/>
                    <a:lstStyle/>
                    <a:p>
                      <a:pPr marL="342900" marR="83185" lvl="0" indent="-342900">
                        <a:lnSpc>
                          <a:spcPts val="1370"/>
                        </a:lnSpc>
                        <a:spcBef>
                          <a:spcPts val="80"/>
                        </a:spcBef>
                        <a:spcAft>
                          <a:spcPts val="0"/>
                        </a:spcAft>
                        <a:buSzPts val="1200"/>
                        <a:buFont typeface="Symbol"/>
                        <a:buChar char=""/>
                        <a:tabLst>
                          <a:tab pos="509905" algn="l"/>
                          <a:tab pos="510540" algn="l"/>
                        </a:tabLst>
                      </a:pPr>
                      <a:r>
                        <a:rPr lang="en-US" sz="850" dirty="0">
                          <a:effectLst/>
                          <a:latin typeface="Times New Roman" panose="02020603050405020304" pitchFamily="18" charset="0"/>
                          <a:cs typeface="Times New Roman" panose="02020603050405020304" pitchFamily="18" charset="0"/>
                        </a:rPr>
                        <a:t>As requested </a:t>
                      </a:r>
                      <a:r>
                        <a:rPr lang="en-US" sz="850" spc="10" dirty="0">
                          <a:effectLst/>
                          <a:latin typeface="Times New Roman" panose="02020603050405020304" pitchFamily="18" charset="0"/>
                          <a:cs typeface="Times New Roman" panose="02020603050405020304" pitchFamily="18" charset="0"/>
                        </a:rPr>
                        <a:t>by </a:t>
                      </a:r>
                      <a:r>
                        <a:rPr lang="en-US" sz="850" dirty="0">
                          <a:effectLst/>
                          <a:latin typeface="Times New Roman" panose="02020603050405020304" pitchFamily="18" charset="0"/>
                          <a:cs typeface="Times New Roman" panose="02020603050405020304" pitchFamily="18" charset="0"/>
                        </a:rPr>
                        <a:t>OHCS, all valid supporting documentation that shows findings have been corrected was submitted</a:t>
                      </a:r>
                      <a:r>
                        <a:rPr lang="en-US" sz="850" spc="-135" dirty="0">
                          <a:effectLst/>
                          <a:latin typeface="Times New Roman" panose="02020603050405020304" pitchFamily="18" charset="0"/>
                          <a:cs typeface="Times New Roman" panose="02020603050405020304" pitchFamily="18" charset="0"/>
                        </a:rPr>
                        <a:t> </a:t>
                      </a:r>
                      <a:r>
                        <a:rPr lang="en-US" sz="850" dirty="0">
                          <a:effectLst/>
                          <a:latin typeface="Times New Roman" panose="02020603050405020304" pitchFamily="18" charset="0"/>
                          <a:cs typeface="Times New Roman" panose="02020603050405020304" pitchFamily="18" charset="0"/>
                        </a:rPr>
                        <a:t>to OHCS.</a:t>
                      </a:r>
                      <a:endParaRPr lang="en-US" sz="850" dirty="0">
                        <a:effectLst/>
                        <a:latin typeface="Times New Roman" panose="02020603050405020304" pitchFamily="18" charset="0"/>
                        <a:ea typeface="Symbol"/>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24047871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1"/>
            <a:ext cx="7315200" cy="380999"/>
          </a:xfrm>
        </p:spPr>
        <p:txBody>
          <a:bodyPr>
            <a:normAutofit fontScale="90000"/>
          </a:bodyPr>
          <a:lstStyle/>
          <a:p>
            <a:r>
              <a:rPr lang="en-US" sz="2800" dirty="0">
                <a:solidFill>
                  <a:srgbClr val="FF8600"/>
                </a:solidFill>
                <a:latin typeface="Times New Roman" panose="02020603050405020304" pitchFamily="18" charset="0"/>
                <a:cs typeface="Times New Roman" panose="02020603050405020304" pitchFamily="18" charset="0"/>
              </a:rPr>
              <a:t>Ratings; </a:t>
            </a:r>
            <a:r>
              <a:rPr lang="en-US" sz="2800" dirty="0" smtClean="0">
                <a:solidFill>
                  <a:srgbClr val="FF8600"/>
                </a:solidFill>
                <a:latin typeface="Times New Roman" panose="02020603050405020304" pitchFamily="18" charset="0"/>
                <a:cs typeface="Times New Roman" panose="02020603050405020304" pitchFamily="18" charset="0"/>
              </a:rPr>
              <a:t>Continued</a:t>
            </a:r>
            <a:endParaRPr lang="en-US"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55221670"/>
              </p:ext>
            </p:extLst>
          </p:nvPr>
        </p:nvGraphicFramePr>
        <p:xfrm>
          <a:off x="685800" y="609600"/>
          <a:ext cx="7543800" cy="5858836"/>
        </p:xfrm>
        <a:graphic>
          <a:graphicData uri="http://schemas.openxmlformats.org/drawingml/2006/table">
            <a:tbl>
              <a:tblPr firstRow="1" firstCol="1" lastRow="1" lastCol="1" bandRow="1" bandCol="1">
                <a:tableStyleId>{5C22544A-7EE6-4342-B048-85BDC9FD1C3A}</a:tableStyleId>
              </a:tblPr>
              <a:tblGrid>
                <a:gridCol w="1295400"/>
                <a:gridCol w="6248400"/>
              </a:tblGrid>
              <a:tr h="251776">
                <a:tc rowSpan="10">
                  <a:txBody>
                    <a:bodyPr/>
                    <a:lstStyle/>
                    <a:p>
                      <a:pPr marL="0" marR="0">
                        <a:spcBef>
                          <a:spcPts val="0"/>
                        </a:spcBef>
                        <a:spcAft>
                          <a:spcPts val="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a:cs typeface="Times New Roman" panose="02020603050405020304" pitchFamily="18" charset="0"/>
                      </a:endParaRPr>
                    </a:p>
                  </a:txBody>
                  <a:tcPr marL="0" marR="0" marT="0" marB="0"/>
                </a:tc>
                <a:tc>
                  <a:txBody>
                    <a:bodyPr/>
                    <a:lstStyle/>
                    <a:p>
                      <a:pPr marL="342900" marR="481330" lvl="0" indent="-342900">
                        <a:lnSpc>
                          <a:spcPts val="1370"/>
                        </a:lnSpc>
                        <a:spcBef>
                          <a:spcPts val="80"/>
                        </a:spcBef>
                        <a:spcAft>
                          <a:spcPts val="0"/>
                        </a:spcAft>
                        <a:buSzPts val="1200"/>
                        <a:buFont typeface="Symbol"/>
                        <a:buChar char=""/>
                        <a:tabLst>
                          <a:tab pos="509905" algn="l"/>
                          <a:tab pos="510540" algn="l"/>
                        </a:tabLst>
                      </a:pPr>
                      <a:r>
                        <a:rPr lang="en-US" sz="1000" dirty="0">
                          <a:effectLst/>
                          <a:latin typeface="Times New Roman" panose="02020603050405020304" pitchFamily="18" charset="0"/>
                          <a:cs typeface="Times New Roman" panose="02020603050405020304" pitchFamily="18" charset="0"/>
                        </a:rPr>
                        <a:t>OHCS 72-Hour Immediate Action Items report was completed and submitted back to OHCS by the due date</a:t>
                      </a:r>
                      <a:r>
                        <a:rPr lang="en-US" sz="1000" spc="-105" dirty="0">
                          <a:effectLst/>
                          <a:latin typeface="Times New Roman" panose="02020603050405020304" pitchFamily="18" charset="0"/>
                          <a:cs typeface="Times New Roman" panose="02020603050405020304" pitchFamily="18" charset="0"/>
                        </a:rPr>
                        <a:t> </a:t>
                      </a:r>
                      <a:r>
                        <a:rPr lang="en-US" sz="1000" dirty="0">
                          <a:effectLst/>
                          <a:latin typeface="Times New Roman" panose="02020603050405020304" pitchFamily="18" charset="0"/>
                          <a:cs typeface="Times New Roman" panose="02020603050405020304" pitchFamily="18" charset="0"/>
                        </a:rPr>
                        <a:t>as required.</a:t>
                      </a:r>
                      <a:endParaRPr lang="en-US" sz="1000" dirty="0">
                        <a:effectLst/>
                        <a:latin typeface="Times New Roman" panose="02020603050405020304" pitchFamily="18" charset="0"/>
                        <a:ea typeface="Symbol"/>
                        <a:cs typeface="Times New Roman" panose="02020603050405020304" pitchFamily="18" charset="0"/>
                      </a:endParaRPr>
                    </a:p>
                  </a:txBody>
                  <a:tcPr marL="0" marR="0" marT="0" marB="0"/>
                </a:tc>
              </a:tr>
              <a:tr h="195931">
                <a:tc vMerge="1">
                  <a:txBody>
                    <a:bodyPr/>
                    <a:lstStyle/>
                    <a:p>
                      <a:endParaRPr lang="en-US"/>
                    </a:p>
                  </a:txBody>
                  <a:tcPr/>
                </a:tc>
                <a:tc>
                  <a:txBody>
                    <a:bodyPr/>
                    <a:lstStyle/>
                    <a:p>
                      <a:pPr marL="52705" marR="0" indent="0">
                        <a:lnSpc>
                          <a:spcPts val="1370"/>
                        </a:lnSpc>
                        <a:spcBef>
                          <a:spcPts val="0"/>
                        </a:spcBef>
                        <a:spcAft>
                          <a:spcPts val="0"/>
                        </a:spcAft>
                      </a:pPr>
                      <a:r>
                        <a:rPr lang="en-US" sz="1000" dirty="0">
                          <a:solidFill>
                            <a:srgbClr val="FF0000"/>
                          </a:solidFill>
                          <a:effectLst/>
                          <a:latin typeface="Times New Roman" panose="02020603050405020304" pitchFamily="18" charset="0"/>
                          <a:cs typeface="Times New Roman" panose="02020603050405020304" pitchFamily="18" charset="0"/>
                        </a:rPr>
                        <a:t>DOES NOT MEET OHCS Standards</a:t>
                      </a:r>
                      <a:endParaRPr lang="en-US" sz="10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0" marR="0" marT="0" marB="0"/>
                </a:tc>
              </a:tr>
              <a:tr h="184453">
                <a:tc vMerge="1">
                  <a:txBody>
                    <a:bodyPr/>
                    <a:lstStyle/>
                    <a:p>
                      <a:endParaRPr lang="en-US"/>
                    </a:p>
                  </a:txBody>
                  <a:tcPr/>
                </a:tc>
                <a:tc>
                  <a:txBody>
                    <a:bodyPr/>
                    <a:lstStyle/>
                    <a:p>
                      <a:pPr marL="509905" marR="0" indent="-228600">
                        <a:lnSpc>
                          <a:spcPts val="1440"/>
                        </a:lnSpc>
                        <a:spcBef>
                          <a:spcPts val="0"/>
                        </a:spcBef>
                        <a:spcAft>
                          <a:spcPts val="0"/>
                        </a:spcAft>
                        <a:tabLst>
                          <a:tab pos="509905" algn="l"/>
                          <a:tab pos="510540" algn="l"/>
                        </a:tabLst>
                      </a:pPr>
                      <a:r>
                        <a:rPr lang="en-US" sz="1000" dirty="0">
                          <a:effectLst/>
                          <a:latin typeface="Times New Roman" panose="02020603050405020304" pitchFamily="18" charset="0"/>
                          <a:cs typeface="Times New Roman" panose="02020603050405020304" pitchFamily="18" charset="0"/>
                        </a:rPr>
                        <a:t>The review response was not received </a:t>
                      </a:r>
                      <a:r>
                        <a:rPr lang="en-US" sz="1000" spc="10" dirty="0">
                          <a:effectLst/>
                          <a:latin typeface="Times New Roman" panose="02020603050405020304" pitchFamily="18" charset="0"/>
                          <a:cs typeface="Times New Roman" panose="02020603050405020304" pitchFamily="18" charset="0"/>
                        </a:rPr>
                        <a:t>by </a:t>
                      </a:r>
                      <a:r>
                        <a:rPr lang="en-US" sz="1000" dirty="0">
                          <a:effectLst/>
                          <a:latin typeface="Times New Roman" panose="02020603050405020304" pitchFamily="18" charset="0"/>
                          <a:cs typeface="Times New Roman" panose="02020603050405020304" pitchFamily="18" charset="0"/>
                        </a:rPr>
                        <a:t>the required due</a:t>
                      </a:r>
                      <a:r>
                        <a:rPr lang="en-US" sz="1000" spc="-85" dirty="0">
                          <a:effectLst/>
                          <a:latin typeface="Times New Roman" panose="02020603050405020304" pitchFamily="18" charset="0"/>
                          <a:cs typeface="Times New Roman" panose="02020603050405020304" pitchFamily="18" charset="0"/>
                        </a:rPr>
                        <a:t> </a:t>
                      </a:r>
                      <a:r>
                        <a:rPr lang="en-US" sz="1000" dirty="0">
                          <a:effectLst/>
                          <a:latin typeface="Times New Roman" panose="02020603050405020304" pitchFamily="18" charset="0"/>
                          <a:cs typeface="Times New Roman" panose="02020603050405020304" pitchFamily="18" charset="0"/>
                        </a:rPr>
                        <a:t>date.</a:t>
                      </a:r>
                      <a:endParaRPr lang="en-US" sz="1000" dirty="0">
                        <a:effectLst/>
                        <a:latin typeface="Times New Roman" panose="02020603050405020304" pitchFamily="18" charset="0"/>
                        <a:ea typeface="Times New Roman"/>
                        <a:cs typeface="Times New Roman" panose="02020603050405020304" pitchFamily="18" charset="0"/>
                      </a:endParaRPr>
                    </a:p>
                  </a:txBody>
                  <a:tcPr marL="0" marR="0" marT="0" marB="0"/>
                </a:tc>
              </a:tr>
              <a:tr h="271735">
                <a:tc vMerge="1">
                  <a:txBody>
                    <a:bodyPr/>
                    <a:lstStyle/>
                    <a:p>
                      <a:endParaRPr lang="en-US"/>
                    </a:p>
                  </a:txBody>
                  <a:tcPr/>
                </a:tc>
                <a:tc>
                  <a:txBody>
                    <a:bodyPr/>
                    <a:lstStyle/>
                    <a:p>
                      <a:pPr marL="342900" marR="0" lvl="0" indent="-342900">
                        <a:lnSpc>
                          <a:spcPts val="1440"/>
                        </a:lnSpc>
                        <a:spcBef>
                          <a:spcPts val="0"/>
                        </a:spcBef>
                        <a:spcAft>
                          <a:spcPts val="0"/>
                        </a:spcAft>
                        <a:buSzPts val="1200"/>
                        <a:buFont typeface="Symbol"/>
                        <a:buChar char=""/>
                        <a:tabLst>
                          <a:tab pos="509905" algn="l"/>
                          <a:tab pos="510540" algn="l"/>
                        </a:tabLst>
                      </a:pPr>
                      <a:r>
                        <a:rPr lang="en-US" sz="1000" dirty="0">
                          <a:effectLst/>
                          <a:latin typeface="Times New Roman" panose="02020603050405020304" pitchFamily="18" charset="0"/>
                          <a:cs typeface="Times New Roman" panose="02020603050405020304" pitchFamily="18" charset="0"/>
                        </a:rPr>
                        <a:t>An extension was requested less than ten (10) prior to the required due date or no extension was</a:t>
                      </a:r>
                      <a:r>
                        <a:rPr lang="en-US" sz="1000" spc="-115" dirty="0">
                          <a:effectLst/>
                          <a:latin typeface="Times New Roman" panose="02020603050405020304" pitchFamily="18" charset="0"/>
                          <a:cs typeface="Times New Roman" panose="02020603050405020304" pitchFamily="18" charset="0"/>
                        </a:rPr>
                        <a:t> </a:t>
                      </a:r>
                      <a:r>
                        <a:rPr lang="en-US" sz="1000" dirty="0">
                          <a:effectLst/>
                          <a:latin typeface="Times New Roman" panose="02020603050405020304" pitchFamily="18" charset="0"/>
                          <a:cs typeface="Times New Roman" panose="02020603050405020304" pitchFamily="18" charset="0"/>
                        </a:rPr>
                        <a:t>requested.</a:t>
                      </a:r>
                      <a:endParaRPr lang="en-US" sz="1000" dirty="0">
                        <a:effectLst/>
                        <a:latin typeface="Times New Roman" panose="02020603050405020304" pitchFamily="18" charset="0"/>
                        <a:ea typeface="Symbol"/>
                        <a:cs typeface="Times New Roman" panose="02020603050405020304" pitchFamily="18" charset="0"/>
                      </a:endParaRPr>
                    </a:p>
                  </a:txBody>
                  <a:tcPr marL="0" marR="0" marT="0" marB="0"/>
                </a:tc>
              </a:tr>
              <a:tr h="184453">
                <a:tc vMerge="1">
                  <a:txBody>
                    <a:bodyPr/>
                    <a:lstStyle/>
                    <a:p>
                      <a:endParaRPr lang="en-US"/>
                    </a:p>
                  </a:txBody>
                  <a:tcPr/>
                </a:tc>
                <a:tc>
                  <a:txBody>
                    <a:bodyPr/>
                    <a:lstStyle/>
                    <a:p>
                      <a:pPr marL="342900" marR="0" lvl="0" indent="-342900">
                        <a:lnSpc>
                          <a:spcPts val="1440"/>
                        </a:lnSpc>
                        <a:spcBef>
                          <a:spcPts val="0"/>
                        </a:spcBef>
                        <a:spcAft>
                          <a:spcPts val="0"/>
                        </a:spcAft>
                        <a:buSzPts val="1200"/>
                        <a:buFont typeface="Symbol"/>
                        <a:buChar char=""/>
                        <a:tabLst>
                          <a:tab pos="509905" algn="l"/>
                          <a:tab pos="510540" algn="l"/>
                        </a:tabLst>
                      </a:pPr>
                      <a:r>
                        <a:rPr lang="en-US" sz="1000" dirty="0">
                          <a:effectLst/>
                          <a:latin typeface="Times New Roman" panose="02020603050405020304" pitchFamily="18" charset="0"/>
                          <a:cs typeface="Times New Roman" panose="02020603050405020304" pitchFamily="18" charset="0"/>
                        </a:rPr>
                        <a:t>Documentation submitted was incomplete and/or</a:t>
                      </a:r>
                      <a:r>
                        <a:rPr lang="en-US" sz="1000" spc="-45" dirty="0">
                          <a:effectLst/>
                          <a:latin typeface="Times New Roman" panose="02020603050405020304" pitchFamily="18" charset="0"/>
                          <a:cs typeface="Times New Roman" panose="02020603050405020304" pitchFamily="18" charset="0"/>
                        </a:rPr>
                        <a:t> </a:t>
                      </a:r>
                      <a:r>
                        <a:rPr lang="en-US" sz="1000" dirty="0">
                          <a:effectLst/>
                          <a:latin typeface="Times New Roman" panose="02020603050405020304" pitchFamily="18" charset="0"/>
                          <a:cs typeface="Times New Roman" panose="02020603050405020304" pitchFamily="18" charset="0"/>
                        </a:rPr>
                        <a:t>inaccurate.</a:t>
                      </a:r>
                      <a:endParaRPr lang="en-US" sz="1000" dirty="0">
                        <a:effectLst/>
                        <a:latin typeface="Times New Roman" panose="02020603050405020304" pitchFamily="18" charset="0"/>
                        <a:ea typeface="Symbol"/>
                        <a:cs typeface="Times New Roman" panose="02020603050405020304" pitchFamily="18" charset="0"/>
                      </a:endParaRPr>
                    </a:p>
                  </a:txBody>
                  <a:tcPr marL="0" marR="0" marT="0" marB="0"/>
                </a:tc>
              </a:tr>
              <a:tr h="413528">
                <a:tc vMerge="1">
                  <a:txBody>
                    <a:bodyPr/>
                    <a:lstStyle/>
                    <a:p>
                      <a:endParaRPr lang="en-US"/>
                    </a:p>
                  </a:txBody>
                  <a:tcPr/>
                </a:tc>
                <a:tc>
                  <a:txBody>
                    <a:bodyPr/>
                    <a:lstStyle/>
                    <a:p>
                      <a:pPr marL="509905" marR="423545" indent="-228600">
                        <a:lnSpc>
                          <a:spcPts val="1370"/>
                        </a:lnSpc>
                        <a:spcBef>
                          <a:spcPts val="80"/>
                        </a:spcBef>
                        <a:spcAft>
                          <a:spcPts val="0"/>
                        </a:spcAft>
                        <a:tabLst>
                          <a:tab pos="509905" algn="l"/>
                          <a:tab pos="510540" algn="l"/>
                        </a:tabLst>
                      </a:pPr>
                      <a:r>
                        <a:rPr lang="en-US" sz="1000" dirty="0">
                          <a:effectLst/>
                          <a:latin typeface="Times New Roman" panose="02020603050405020304" pitchFamily="18" charset="0"/>
                          <a:cs typeface="Times New Roman" panose="02020603050405020304" pitchFamily="18" charset="0"/>
                        </a:rPr>
                        <a:t>All findings that require a delayed completion date due to type/size of work including large budgetary item/s</a:t>
                      </a:r>
                      <a:r>
                        <a:rPr lang="en-US" sz="1000" spc="-120" dirty="0">
                          <a:effectLst/>
                          <a:latin typeface="Times New Roman" panose="02020603050405020304" pitchFamily="18" charset="0"/>
                          <a:cs typeface="Times New Roman" panose="02020603050405020304" pitchFamily="18" charset="0"/>
                        </a:rPr>
                        <a:t> </a:t>
                      </a:r>
                      <a:r>
                        <a:rPr lang="en-US" sz="1000" dirty="0">
                          <a:effectLst/>
                          <a:latin typeface="Times New Roman" panose="02020603050405020304" pitchFamily="18" charset="0"/>
                          <a:cs typeface="Times New Roman" panose="02020603050405020304" pitchFamily="18" charset="0"/>
                        </a:rPr>
                        <a:t>for repair have NOT been pre-approved by OHCS and a completion plan has NOT been submitted to</a:t>
                      </a:r>
                      <a:r>
                        <a:rPr lang="en-US" sz="1000" spc="-75" dirty="0">
                          <a:effectLst/>
                          <a:latin typeface="Times New Roman" panose="02020603050405020304" pitchFamily="18" charset="0"/>
                          <a:cs typeface="Times New Roman" panose="02020603050405020304" pitchFamily="18" charset="0"/>
                        </a:rPr>
                        <a:t> </a:t>
                      </a:r>
                      <a:r>
                        <a:rPr lang="en-US" sz="1000" dirty="0">
                          <a:effectLst/>
                          <a:latin typeface="Times New Roman" panose="02020603050405020304" pitchFamily="18" charset="0"/>
                          <a:cs typeface="Times New Roman" panose="02020603050405020304" pitchFamily="18" charset="0"/>
                        </a:rPr>
                        <a:t>OHCS.</a:t>
                      </a:r>
                      <a:endParaRPr lang="en-US" sz="1000" dirty="0">
                        <a:effectLst/>
                        <a:latin typeface="Times New Roman" panose="02020603050405020304" pitchFamily="18" charset="0"/>
                        <a:ea typeface="Times New Roman"/>
                        <a:cs typeface="Times New Roman" panose="02020603050405020304" pitchFamily="18" charset="0"/>
                      </a:endParaRPr>
                    </a:p>
                  </a:txBody>
                  <a:tcPr marL="0" marR="0" marT="0" marB="0"/>
                </a:tc>
              </a:tr>
              <a:tr h="271735">
                <a:tc vMerge="1">
                  <a:txBody>
                    <a:bodyPr/>
                    <a:lstStyle/>
                    <a:p>
                      <a:endParaRPr lang="en-US"/>
                    </a:p>
                  </a:txBody>
                  <a:tcPr/>
                </a:tc>
                <a:tc>
                  <a:txBody>
                    <a:bodyPr/>
                    <a:lstStyle/>
                    <a:p>
                      <a:pPr marL="342900" marR="528955" lvl="0" indent="-342900">
                        <a:lnSpc>
                          <a:spcPts val="1370"/>
                        </a:lnSpc>
                        <a:spcBef>
                          <a:spcPts val="80"/>
                        </a:spcBef>
                        <a:spcAft>
                          <a:spcPts val="0"/>
                        </a:spcAft>
                        <a:buSzPts val="1200"/>
                        <a:buFont typeface="Symbol"/>
                        <a:buChar char=""/>
                        <a:tabLst>
                          <a:tab pos="509905" algn="l"/>
                          <a:tab pos="510540" algn="l"/>
                        </a:tabLst>
                      </a:pPr>
                      <a:r>
                        <a:rPr lang="en-US" sz="1000" dirty="0">
                          <a:effectLst/>
                          <a:latin typeface="Times New Roman" panose="02020603050405020304" pitchFamily="18" charset="0"/>
                          <a:cs typeface="Times New Roman" panose="02020603050405020304" pitchFamily="18" charset="0"/>
                        </a:rPr>
                        <a:t>As requested </a:t>
                      </a:r>
                      <a:r>
                        <a:rPr lang="en-US" sz="1000" spc="10" dirty="0">
                          <a:effectLst/>
                          <a:latin typeface="Times New Roman" panose="02020603050405020304" pitchFamily="18" charset="0"/>
                          <a:cs typeface="Times New Roman" panose="02020603050405020304" pitchFamily="18" charset="0"/>
                        </a:rPr>
                        <a:t>by </a:t>
                      </a:r>
                      <a:r>
                        <a:rPr lang="en-US" sz="1000" dirty="0">
                          <a:effectLst/>
                          <a:latin typeface="Times New Roman" panose="02020603050405020304" pitchFamily="18" charset="0"/>
                          <a:cs typeface="Times New Roman" panose="02020603050405020304" pitchFamily="18" charset="0"/>
                        </a:rPr>
                        <a:t>OHCS, all valid supporting documentation that shows findings have been corrected was</a:t>
                      </a:r>
                      <a:r>
                        <a:rPr lang="en-US" sz="1000" spc="-130" dirty="0">
                          <a:effectLst/>
                          <a:latin typeface="Times New Roman" panose="02020603050405020304" pitchFamily="18" charset="0"/>
                          <a:cs typeface="Times New Roman" panose="02020603050405020304" pitchFamily="18" charset="0"/>
                        </a:rPr>
                        <a:t> </a:t>
                      </a:r>
                      <a:r>
                        <a:rPr lang="en-US" sz="1000" dirty="0">
                          <a:effectLst/>
                          <a:latin typeface="Times New Roman" panose="02020603050405020304" pitchFamily="18" charset="0"/>
                          <a:cs typeface="Times New Roman" panose="02020603050405020304" pitchFamily="18" charset="0"/>
                        </a:rPr>
                        <a:t>NOT submitted to</a:t>
                      </a:r>
                      <a:r>
                        <a:rPr lang="en-US" sz="1000" spc="-5" dirty="0">
                          <a:effectLst/>
                          <a:latin typeface="Times New Roman" panose="02020603050405020304" pitchFamily="18" charset="0"/>
                          <a:cs typeface="Times New Roman" panose="02020603050405020304" pitchFamily="18" charset="0"/>
                        </a:rPr>
                        <a:t> </a:t>
                      </a:r>
                      <a:r>
                        <a:rPr lang="en-US" sz="1000" dirty="0">
                          <a:effectLst/>
                          <a:latin typeface="Times New Roman" panose="02020603050405020304" pitchFamily="18" charset="0"/>
                          <a:cs typeface="Times New Roman" panose="02020603050405020304" pitchFamily="18" charset="0"/>
                        </a:rPr>
                        <a:t>OHCS.</a:t>
                      </a:r>
                      <a:endParaRPr lang="en-US" sz="1000" dirty="0">
                        <a:effectLst/>
                        <a:latin typeface="Times New Roman" panose="02020603050405020304" pitchFamily="18" charset="0"/>
                        <a:ea typeface="Symbol"/>
                        <a:cs typeface="Times New Roman" panose="02020603050405020304" pitchFamily="18" charset="0"/>
                      </a:endParaRPr>
                    </a:p>
                  </a:txBody>
                  <a:tcPr marL="0" marR="0" marT="0" marB="0"/>
                </a:tc>
              </a:tr>
              <a:tr h="184453">
                <a:tc vMerge="1">
                  <a:txBody>
                    <a:bodyPr/>
                    <a:lstStyle/>
                    <a:p>
                      <a:endParaRPr lang="en-US"/>
                    </a:p>
                  </a:txBody>
                  <a:tcPr/>
                </a:tc>
                <a:tc>
                  <a:txBody>
                    <a:bodyPr/>
                    <a:lstStyle/>
                    <a:p>
                      <a:pPr marL="509905" marR="0" indent="-228600">
                        <a:lnSpc>
                          <a:spcPts val="1440"/>
                        </a:lnSpc>
                        <a:spcBef>
                          <a:spcPts val="0"/>
                        </a:spcBef>
                        <a:spcAft>
                          <a:spcPts val="0"/>
                        </a:spcAft>
                        <a:tabLst>
                          <a:tab pos="509905" algn="l"/>
                          <a:tab pos="510540" algn="l"/>
                        </a:tabLst>
                      </a:pPr>
                      <a:r>
                        <a:rPr lang="en-US" sz="1000" dirty="0">
                          <a:effectLst/>
                          <a:latin typeface="Times New Roman" panose="02020603050405020304" pitchFamily="18" charset="0"/>
                          <a:cs typeface="Times New Roman" panose="02020603050405020304" pitchFamily="18" charset="0"/>
                        </a:rPr>
                        <a:t>OHCS had to make requests/reminders to obtain the required</a:t>
                      </a:r>
                      <a:r>
                        <a:rPr lang="en-US" sz="1000" spc="-65" dirty="0">
                          <a:effectLst/>
                          <a:latin typeface="Times New Roman" panose="02020603050405020304" pitchFamily="18" charset="0"/>
                          <a:cs typeface="Times New Roman" panose="02020603050405020304" pitchFamily="18" charset="0"/>
                        </a:rPr>
                        <a:t> </a:t>
                      </a:r>
                      <a:r>
                        <a:rPr lang="en-US" sz="1000" dirty="0">
                          <a:effectLst/>
                          <a:latin typeface="Times New Roman" panose="02020603050405020304" pitchFamily="18" charset="0"/>
                          <a:cs typeface="Times New Roman" panose="02020603050405020304" pitchFamily="18" charset="0"/>
                        </a:rPr>
                        <a:t>documentation.</a:t>
                      </a:r>
                      <a:endParaRPr lang="en-US" sz="1000" dirty="0">
                        <a:effectLst/>
                        <a:latin typeface="Times New Roman" panose="02020603050405020304" pitchFamily="18" charset="0"/>
                        <a:ea typeface="Times New Roman"/>
                        <a:cs typeface="Times New Roman" panose="02020603050405020304" pitchFamily="18" charset="0"/>
                      </a:endParaRPr>
                    </a:p>
                  </a:txBody>
                  <a:tcPr marL="0" marR="0" marT="0" marB="0"/>
                </a:tc>
              </a:tr>
              <a:tr h="184453">
                <a:tc vMerge="1">
                  <a:txBody>
                    <a:bodyPr/>
                    <a:lstStyle/>
                    <a:p>
                      <a:endParaRPr lang="en-US"/>
                    </a:p>
                  </a:txBody>
                  <a:tcPr/>
                </a:tc>
                <a:tc>
                  <a:txBody>
                    <a:bodyPr/>
                    <a:lstStyle/>
                    <a:p>
                      <a:pPr marL="342900" marR="0" lvl="0" indent="-342900">
                        <a:lnSpc>
                          <a:spcPts val="1440"/>
                        </a:lnSpc>
                        <a:spcBef>
                          <a:spcPts val="0"/>
                        </a:spcBef>
                        <a:spcAft>
                          <a:spcPts val="0"/>
                        </a:spcAft>
                        <a:buSzPts val="1200"/>
                        <a:buFont typeface="Symbol"/>
                        <a:buChar char=""/>
                        <a:tabLst>
                          <a:tab pos="509905" algn="l"/>
                          <a:tab pos="510540" algn="l"/>
                        </a:tabLst>
                      </a:pPr>
                      <a:r>
                        <a:rPr lang="en-US" sz="1000" dirty="0">
                          <a:effectLst/>
                          <a:latin typeface="Times New Roman" panose="02020603050405020304" pitchFamily="18" charset="0"/>
                          <a:cs typeface="Times New Roman" panose="02020603050405020304" pitchFamily="18" charset="0"/>
                        </a:rPr>
                        <a:t>OHCS had to make requests/reminders to obtain complete and/or accurate</a:t>
                      </a:r>
                      <a:r>
                        <a:rPr lang="en-US" sz="1000" spc="-75" dirty="0">
                          <a:effectLst/>
                          <a:latin typeface="Times New Roman" panose="02020603050405020304" pitchFamily="18" charset="0"/>
                          <a:cs typeface="Times New Roman" panose="02020603050405020304" pitchFamily="18" charset="0"/>
                        </a:rPr>
                        <a:t> </a:t>
                      </a:r>
                      <a:r>
                        <a:rPr lang="en-US" sz="1000" dirty="0">
                          <a:effectLst/>
                          <a:latin typeface="Times New Roman" panose="02020603050405020304" pitchFamily="18" charset="0"/>
                          <a:cs typeface="Times New Roman" panose="02020603050405020304" pitchFamily="18" charset="0"/>
                        </a:rPr>
                        <a:t>documentation.</a:t>
                      </a:r>
                      <a:endParaRPr lang="en-US" sz="1000" dirty="0">
                        <a:effectLst/>
                        <a:latin typeface="Times New Roman" panose="02020603050405020304" pitchFamily="18" charset="0"/>
                        <a:ea typeface="Symbol"/>
                        <a:cs typeface="Times New Roman" panose="02020603050405020304" pitchFamily="18" charset="0"/>
                      </a:endParaRPr>
                    </a:p>
                  </a:txBody>
                  <a:tcPr marL="0" marR="0" marT="0" marB="0"/>
                </a:tc>
              </a:tr>
              <a:tr h="271735">
                <a:tc vMerge="1">
                  <a:txBody>
                    <a:bodyPr/>
                    <a:lstStyle/>
                    <a:p>
                      <a:endParaRPr lang="en-US"/>
                    </a:p>
                  </a:txBody>
                  <a:tcPr/>
                </a:tc>
                <a:tc>
                  <a:txBody>
                    <a:bodyPr/>
                    <a:lstStyle/>
                    <a:p>
                      <a:pPr marL="342900" marR="0" lvl="0" indent="-342900">
                        <a:lnSpc>
                          <a:spcPts val="1440"/>
                        </a:lnSpc>
                        <a:spcBef>
                          <a:spcPts val="0"/>
                        </a:spcBef>
                        <a:spcAft>
                          <a:spcPts val="0"/>
                        </a:spcAft>
                        <a:buSzPts val="1200"/>
                        <a:buFont typeface="Symbol"/>
                        <a:buChar char=""/>
                        <a:tabLst>
                          <a:tab pos="509905" algn="l"/>
                          <a:tab pos="510540" algn="l"/>
                        </a:tabLst>
                      </a:pPr>
                      <a:r>
                        <a:rPr lang="en-US" sz="1000" dirty="0">
                          <a:effectLst/>
                          <a:latin typeface="Times New Roman" panose="02020603050405020304" pitchFamily="18" charset="0"/>
                          <a:cs typeface="Times New Roman" panose="02020603050405020304" pitchFamily="18" charset="0"/>
                        </a:rPr>
                        <a:t>OHCS 72-Hour Immediate Action Items report was not completed and/or not submitted back to OHCS as</a:t>
                      </a:r>
                      <a:r>
                        <a:rPr lang="en-US" sz="1000" spc="-100" dirty="0">
                          <a:effectLst/>
                          <a:latin typeface="Times New Roman" panose="02020603050405020304" pitchFamily="18" charset="0"/>
                          <a:cs typeface="Times New Roman" panose="02020603050405020304" pitchFamily="18" charset="0"/>
                        </a:rPr>
                        <a:t> </a:t>
                      </a:r>
                      <a:r>
                        <a:rPr lang="en-US" sz="1000" dirty="0">
                          <a:effectLst/>
                          <a:latin typeface="Times New Roman" panose="02020603050405020304" pitchFamily="18" charset="0"/>
                          <a:cs typeface="Times New Roman" panose="02020603050405020304" pitchFamily="18" charset="0"/>
                        </a:rPr>
                        <a:t>required.</a:t>
                      </a:r>
                      <a:endParaRPr lang="en-US" sz="1000" dirty="0">
                        <a:effectLst/>
                        <a:latin typeface="Times New Roman" panose="02020603050405020304" pitchFamily="18" charset="0"/>
                        <a:ea typeface="Symbol"/>
                        <a:cs typeface="Times New Roman" panose="02020603050405020304" pitchFamily="18" charset="0"/>
                      </a:endParaRPr>
                    </a:p>
                  </a:txBody>
                  <a:tcPr marL="0" marR="0" marT="0" marB="0"/>
                </a:tc>
              </a:tr>
              <a:tr h="184453">
                <a:tc>
                  <a:txBody>
                    <a:bodyPr/>
                    <a:lstStyle/>
                    <a:p>
                      <a:pPr marL="266065" marR="235585" indent="0" algn="ctr">
                        <a:lnSpc>
                          <a:spcPts val="1365"/>
                        </a:lnSpc>
                        <a:spcBef>
                          <a:spcPts val="0"/>
                        </a:spcBef>
                        <a:spcAft>
                          <a:spcPts val="0"/>
                        </a:spcAft>
                      </a:pPr>
                      <a:r>
                        <a:rPr lang="en-US" sz="1000" dirty="0">
                          <a:effectLst/>
                          <a:latin typeface="Times New Roman" panose="02020603050405020304" pitchFamily="18" charset="0"/>
                          <a:cs typeface="Times New Roman" panose="02020603050405020304" pitchFamily="18" charset="0"/>
                        </a:rPr>
                        <a:t>CATEGORY:</a:t>
                      </a:r>
                      <a:endParaRPr lang="en-US" sz="1000" dirty="0">
                        <a:effectLst/>
                        <a:latin typeface="Times New Roman" panose="02020603050405020304" pitchFamily="18" charset="0"/>
                        <a:ea typeface="Times New Roman"/>
                        <a:cs typeface="Times New Roman" panose="02020603050405020304" pitchFamily="18" charset="0"/>
                      </a:endParaRPr>
                    </a:p>
                  </a:txBody>
                  <a:tcPr marL="0" marR="0" marT="0" marB="0"/>
                </a:tc>
                <a:tc>
                  <a:txBody>
                    <a:bodyPr/>
                    <a:lstStyle/>
                    <a:p>
                      <a:pPr marL="31115" marR="0" indent="0">
                        <a:lnSpc>
                          <a:spcPts val="1365"/>
                        </a:lnSpc>
                        <a:spcBef>
                          <a:spcPts val="0"/>
                        </a:spcBef>
                        <a:spcAft>
                          <a:spcPts val="0"/>
                        </a:spcAft>
                      </a:pPr>
                      <a:r>
                        <a:rPr lang="en-US" sz="1000" dirty="0">
                          <a:solidFill>
                            <a:srgbClr val="0070C0"/>
                          </a:solidFill>
                          <a:effectLst/>
                          <a:latin typeface="Times New Roman" panose="02020603050405020304" pitchFamily="18" charset="0"/>
                          <a:cs typeface="Times New Roman" panose="02020603050405020304" pitchFamily="18" charset="0"/>
                        </a:rPr>
                        <a:t>MEETS OHCS Standards</a:t>
                      </a:r>
                      <a:endParaRPr lang="en-US" sz="10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0" marR="0" marT="0" marB="0"/>
                </a:tc>
              </a:tr>
              <a:tr h="289459">
                <a:tc rowSpan="7">
                  <a:txBody>
                    <a:bodyPr/>
                    <a:lstStyle/>
                    <a:p>
                      <a:pPr marL="132080" marR="0" indent="0">
                        <a:lnSpc>
                          <a:spcPts val="144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Communication</a:t>
                      </a:r>
                      <a:endParaRPr lang="en-US" sz="1000" dirty="0">
                        <a:effectLst/>
                        <a:latin typeface="Times New Roman" panose="02020603050405020304" pitchFamily="18" charset="0"/>
                        <a:ea typeface="Times New Roman"/>
                        <a:cs typeface="Times New Roman" panose="02020603050405020304" pitchFamily="18" charset="0"/>
                      </a:endParaRPr>
                    </a:p>
                  </a:txBody>
                  <a:tcPr marL="0" marR="0" marT="0" marB="0"/>
                </a:tc>
                <a:tc>
                  <a:txBody>
                    <a:bodyPr/>
                    <a:lstStyle/>
                    <a:p>
                      <a:pPr marL="342900" marR="0" lvl="0" indent="-342900">
                        <a:lnSpc>
                          <a:spcPts val="1450"/>
                        </a:lnSpc>
                        <a:spcBef>
                          <a:spcPts val="0"/>
                        </a:spcBef>
                        <a:spcAft>
                          <a:spcPts val="0"/>
                        </a:spcAft>
                        <a:buSzPts val="1200"/>
                        <a:buFont typeface="Symbol"/>
                        <a:buChar char=""/>
                        <a:tabLst>
                          <a:tab pos="520700" algn="l"/>
                          <a:tab pos="521335" algn="l"/>
                        </a:tabLst>
                      </a:pPr>
                      <a:r>
                        <a:rPr lang="en-US" sz="1000" dirty="0">
                          <a:effectLst/>
                          <a:latin typeface="Times New Roman" panose="02020603050405020304" pitchFamily="18" charset="0"/>
                          <a:cs typeface="Times New Roman" panose="02020603050405020304" pitchFamily="18" charset="0"/>
                        </a:rPr>
                        <a:t>The Owner/Agent responds to all requests for information/documentation from OHCS by the required due</a:t>
                      </a:r>
                      <a:r>
                        <a:rPr lang="en-US" sz="1000" spc="-100" dirty="0">
                          <a:effectLst/>
                          <a:latin typeface="Times New Roman" panose="02020603050405020304" pitchFamily="18" charset="0"/>
                          <a:cs typeface="Times New Roman" panose="02020603050405020304" pitchFamily="18" charset="0"/>
                        </a:rPr>
                        <a:t> </a:t>
                      </a:r>
                      <a:r>
                        <a:rPr lang="en-US" sz="1000" dirty="0">
                          <a:effectLst/>
                          <a:latin typeface="Times New Roman" panose="02020603050405020304" pitchFamily="18" charset="0"/>
                          <a:cs typeface="Times New Roman" panose="02020603050405020304" pitchFamily="18" charset="0"/>
                        </a:rPr>
                        <a:t>date.</a:t>
                      </a:r>
                      <a:endParaRPr lang="en-US" sz="1000" dirty="0">
                        <a:effectLst/>
                        <a:latin typeface="Times New Roman" panose="02020603050405020304" pitchFamily="18" charset="0"/>
                        <a:ea typeface="Symbol"/>
                        <a:cs typeface="Times New Roman" panose="02020603050405020304" pitchFamily="18" charset="0"/>
                      </a:endParaRPr>
                    </a:p>
                  </a:txBody>
                  <a:tcPr marL="0" marR="0" marT="0" marB="0"/>
                </a:tc>
              </a:tr>
              <a:tr h="271735">
                <a:tc vMerge="1">
                  <a:txBody>
                    <a:bodyPr/>
                    <a:lstStyle/>
                    <a:p>
                      <a:endParaRPr lang="en-US"/>
                    </a:p>
                  </a:txBody>
                  <a:tcPr/>
                </a:tc>
                <a:tc>
                  <a:txBody>
                    <a:bodyPr/>
                    <a:lstStyle/>
                    <a:p>
                      <a:pPr marL="342900" marR="0" lvl="0" indent="-342900">
                        <a:lnSpc>
                          <a:spcPts val="1440"/>
                        </a:lnSpc>
                        <a:spcBef>
                          <a:spcPts val="0"/>
                        </a:spcBef>
                        <a:spcAft>
                          <a:spcPts val="0"/>
                        </a:spcAft>
                        <a:buSzPts val="1200"/>
                        <a:buFont typeface="Symbol"/>
                        <a:buChar char=""/>
                        <a:tabLst>
                          <a:tab pos="520700" algn="l"/>
                          <a:tab pos="521335" algn="l"/>
                        </a:tabLst>
                      </a:pPr>
                      <a:r>
                        <a:rPr lang="en-US" sz="1000" dirty="0">
                          <a:effectLst/>
                          <a:latin typeface="Times New Roman" panose="02020603050405020304" pitchFamily="18" charset="0"/>
                          <a:cs typeface="Times New Roman" panose="02020603050405020304" pitchFamily="18" charset="0"/>
                        </a:rPr>
                        <a:t>All requested information/documentation is accurate, complete and received by OHCS </a:t>
                      </a:r>
                      <a:r>
                        <a:rPr lang="en-US" sz="1000" spc="10" dirty="0">
                          <a:effectLst/>
                          <a:latin typeface="Times New Roman" panose="02020603050405020304" pitchFamily="18" charset="0"/>
                          <a:cs typeface="Times New Roman" panose="02020603050405020304" pitchFamily="18" charset="0"/>
                        </a:rPr>
                        <a:t>by </a:t>
                      </a:r>
                      <a:r>
                        <a:rPr lang="en-US" sz="1000" dirty="0">
                          <a:effectLst/>
                          <a:latin typeface="Times New Roman" panose="02020603050405020304" pitchFamily="18" charset="0"/>
                          <a:cs typeface="Times New Roman" panose="02020603050405020304" pitchFamily="18" charset="0"/>
                        </a:rPr>
                        <a:t>the required due</a:t>
                      </a:r>
                      <a:r>
                        <a:rPr lang="en-US" sz="1000" spc="-130" dirty="0">
                          <a:effectLst/>
                          <a:latin typeface="Times New Roman" panose="02020603050405020304" pitchFamily="18" charset="0"/>
                          <a:cs typeface="Times New Roman" panose="02020603050405020304" pitchFamily="18" charset="0"/>
                        </a:rPr>
                        <a:t> </a:t>
                      </a:r>
                      <a:r>
                        <a:rPr lang="en-US" sz="1000" dirty="0">
                          <a:effectLst/>
                          <a:latin typeface="Times New Roman" panose="02020603050405020304" pitchFamily="18" charset="0"/>
                          <a:cs typeface="Times New Roman" panose="02020603050405020304" pitchFamily="18" charset="0"/>
                        </a:rPr>
                        <a:t>date.</a:t>
                      </a:r>
                      <a:endParaRPr lang="en-US" sz="1000" dirty="0">
                        <a:effectLst/>
                        <a:latin typeface="Times New Roman" panose="02020603050405020304" pitchFamily="18" charset="0"/>
                        <a:ea typeface="Symbol"/>
                        <a:cs typeface="Times New Roman" panose="02020603050405020304" pitchFamily="18" charset="0"/>
                      </a:endParaRPr>
                    </a:p>
                  </a:txBody>
                  <a:tcPr marL="0" marR="0" marT="0" marB="0"/>
                </a:tc>
              </a:tr>
              <a:tr h="271735">
                <a:tc vMerge="1">
                  <a:txBody>
                    <a:bodyPr/>
                    <a:lstStyle/>
                    <a:p>
                      <a:endParaRPr lang="en-US"/>
                    </a:p>
                  </a:txBody>
                  <a:tcPr/>
                </a:tc>
                <a:tc>
                  <a:txBody>
                    <a:bodyPr/>
                    <a:lstStyle/>
                    <a:p>
                      <a:pPr marL="342900" marR="230505" lvl="0" indent="-342900">
                        <a:lnSpc>
                          <a:spcPts val="1370"/>
                        </a:lnSpc>
                        <a:spcBef>
                          <a:spcPts val="80"/>
                        </a:spcBef>
                        <a:spcAft>
                          <a:spcPts val="0"/>
                        </a:spcAft>
                        <a:buSzPts val="1200"/>
                        <a:buFont typeface="Symbol"/>
                        <a:buChar char=""/>
                        <a:tabLst>
                          <a:tab pos="520700" algn="l"/>
                          <a:tab pos="521335" algn="l"/>
                        </a:tabLst>
                      </a:pPr>
                      <a:r>
                        <a:rPr lang="en-US" sz="1000" dirty="0">
                          <a:effectLst/>
                          <a:latin typeface="Times New Roman" panose="02020603050405020304" pitchFamily="18" charset="0"/>
                          <a:cs typeface="Times New Roman" panose="02020603050405020304" pitchFamily="18" charset="0"/>
                        </a:rPr>
                        <a:t>Extension was requested prior to the required due date; information/documentation was then received by OHCS </a:t>
                      </a:r>
                      <a:r>
                        <a:rPr lang="en-US" sz="1000" spc="10" dirty="0">
                          <a:effectLst/>
                          <a:latin typeface="Times New Roman" panose="02020603050405020304" pitchFamily="18" charset="0"/>
                          <a:cs typeface="Times New Roman" panose="02020603050405020304" pitchFamily="18" charset="0"/>
                        </a:rPr>
                        <a:t>by </a:t>
                      </a:r>
                      <a:r>
                        <a:rPr lang="en-US" sz="1000" dirty="0">
                          <a:effectLst/>
                          <a:latin typeface="Times New Roman" panose="02020603050405020304" pitchFamily="18" charset="0"/>
                          <a:cs typeface="Times New Roman" panose="02020603050405020304" pitchFamily="18" charset="0"/>
                        </a:rPr>
                        <a:t>the extended due</a:t>
                      </a:r>
                      <a:r>
                        <a:rPr lang="en-US" sz="1000" spc="-35" dirty="0">
                          <a:effectLst/>
                          <a:latin typeface="Times New Roman" panose="02020603050405020304" pitchFamily="18" charset="0"/>
                          <a:cs typeface="Times New Roman" panose="02020603050405020304" pitchFamily="18" charset="0"/>
                        </a:rPr>
                        <a:t> </a:t>
                      </a:r>
                      <a:r>
                        <a:rPr lang="en-US" sz="1000" dirty="0">
                          <a:effectLst/>
                          <a:latin typeface="Times New Roman" panose="02020603050405020304" pitchFamily="18" charset="0"/>
                          <a:cs typeface="Times New Roman" panose="02020603050405020304" pitchFamily="18" charset="0"/>
                        </a:rPr>
                        <a:t>date.</a:t>
                      </a:r>
                      <a:endParaRPr lang="en-US" sz="1000" dirty="0">
                        <a:effectLst/>
                        <a:latin typeface="Times New Roman" panose="02020603050405020304" pitchFamily="18" charset="0"/>
                        <a:ea typeface="Symbol"/>
                        <a:cs typeface="Times New Roman" panose="02020603050405020304" pitchFamily="18" charset="0"/>
                      </a:endParaRPr>
                    </a:p>
                  </a:txBody>
                  <a:tcPr marL="0" marR="0" marT="0" marB="0"/>
                </a:tc>
              </a:tr>
              <a:tr h="184453">
                <a:tc vMerge="1">
                  <a:txBody>
                    <a:bodyPr/>
                    <a:lstStyle/>
                    <a:p>
                      <a:endParaRPr lang="en-US"/>
                    </a:p>
                  </a:txBody>
                  <a:tcPr/>
                </a:tc>
                <a:tc>
                  <a:txBody>
                    <a:bodyPr/>
                    <a:lstStyle/>
                    <a:p>
                      <a:pPr marL="63500" marR="0" indent="0">
                        <a:lnSpc>
                          <a:spcPts val="1370"/>
                        </a:lnSpc>
                        <a:spcBef>
                          <a:spcPts val="0"/>
                        </a:spcBef>
                        <a:spcAft>
                          <a:spcPts val="0"/>
                        </a:spcAft>
                      </a:pPr>
                      <a:r>
                        <a:rPr lang="en-US" sz="1000" dirty="0">
                          <a:solidFill>
                            <a:srgbClr val="FF0000"/>
                          </a:solidFill>
                          <a:effectLst/>
                          <a:latin typeface="Times New Roman" panose="02020603050405020304" pitchFamily="18" charset="0"/>
                          <a:cs typeface="Times New Roman" panose="02020603050405020304" pitchFamily="18" charset="0"/>
                        </a:rPr>
                        <a:t>DOES NOT MEET OHCS Standards</a:t>
                      </a:r>
                      <a:endParaRPr lang="en-US" sz="10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0" marR="0" marT="0" marB="0"/>
                </a:tc>
              </a:tr>
              <a:tr h="271735">
                <a:tc vMerge="1">
                  <a:txBody>
                    <a:bodyPr/>
                    <a:lstStyle/>
                    <a:p>
                      <a:endParaRPr lang="en-US"/>
                    </a:p>
                  </a:txBody>
                  <a:tcPr/>
                </a:tc>
                <a:tc>
                  <a:txBody>
                    <a:bodyPr/>
                    <a:lstStyle/>
                    <a:p>
                      <a:pPr marL="342900" marR="0" lvl="0" indent="-342900">
                        <a:lnSpc>
                          <a:spcPts val="1440"/>
                        </a:lnSpc>
                        <a:spcBef>
                          <a:spcPts val="0"/>
                        </a:spcBef>
                        <a:spcAft>
                          <a:spcPts val="0"/>
                        </a:spcAft>
                        <a:buSzPts val="1200"/>
                        <a:buFont typeface="Symbol"/>
                        <a:buChar char=""/>
                        <a:tabLst>
                          <a:tab pos="520700" algn="l"/>
                          <a:tab pos="521335" algn="l"/>
                        </a:tabLst>
                      </a:pPr>
                      <a:r>
                        <a:rPr lang="en-US" sz="1000" dirty="0">
                          <a:effectLst/>
                          <a:latin typeface="Times New Roman" panose="02020603050405020304" pitchFamily="18" charset="0"/>
                          <a:cs typeface="Times New Roman" panose="02020603050405020304" pitchFamily="18" charset="0"/>
                        </a:rPr>
                        <a:t>The Owner/Agent does NOT respond or responds late to all requests for information/documentation from</a:t>
                      </a:r>
                      <a:r>
                        <a:rPr lang="en-US" sz="1000" spc="-85" dirty="0">
                          <a:effectLst/>
                          <a:latin typeface="Times New Roman" panose="02020603050405020304" pitchFamily="18" charset="0"/>
                          <a:cs typeface="Times New Roman" panose="02020603050405020304" pitchFamily="18" charset="0"/>
                        </a:rPr>
                        <a:t> </a:t>
                      </a:r>
                      <a:r>
                        <a:rPr lang="en-US" sz="1000" dirty="0">
                          <a:effectLst/>
                          <a:latin typeface="Times New Roman" panose="02020603050405020304" pitchFamily="18" charset="0"/>
                          <a:cs typeface="Times New Roman" panose="02020603050405020304" pitchFamily="18" charset="0"/>
                        </a:rPr>
                        <a:t>OHCS.</a:t>
                      </a:r>
                      <a:endParaRPr lang="en-US" sz="1000" dirty="0">
                        <a:effectLst/>
                        <a:latin typeface="Times New Roman" panose="02020603050405020304" pitchFamily="18" charset="0"/>
                        <a:ea typeface="Symbol"/>
                        <a:cs typeface="Times New Roman" panose="02020603050405020304" pitchFamily="18" charset="0"/>
                      </a:endParaRPr>
                    </a:p>
                  </a:txBody>
                  <a:tcPr marL="0" marR="0" marT="0" marB="0"/>
                </a:tc>
              </a:tr>
              <a:tr h="271735">
                <a:tc vMerge="1">
                  <a:txBody>
                    <a:bodyPr/>
                    <a:lstStyle/>
                    <a:p>
                      <a:endParaRPr lang="en-US"/>
                    </a:p>
                  </a:txBody>
                  <a:tcPr/>
                </a:tc>
                <a:tc>
                  <a:txBody>
                    <a:bodyPr/>
                    <a:lstStyle/>
                    <a:p>
                      <a:pPr marL="520700" marR="478155" indent="-228600">
                        <a:lnSpc>
                          <a:spcPts val="1370"/>
                        </a:lnSpc>
                        <a:spcBef>
                          <a:spcPts val="80"/>
                        </a:spcBef>
                        <a:spcAft>
                          <a:spcPts val="0"/>
                        </a:spcAft>
                        <a:tabLst>
                          <a:tab pos="520700" algn="l"/>
                          <a:tab pos="521335" algn="l"/>
                        </a:tabLst>
                      </a:pPr>
                      <a:r>
                        <a:rPr lang="en-US" sz="1000" dirty="0">
                          <a:effectLst/>
                          <a:latin typeface="Times New Roman" panose="02020603050405020304" pitchFamily="18" charset="0"/>
                          <a:cs typeface="Times New Roman" panose="02020603050405020304" pitchFamily="18" charset="0"/>
                        </a:rPr>
                        <a:t>The requested information/documentation is inaccurate and/or incomplete and/or not received by OHCS by the required due</a:t>
                      </a:r>
                      <a:r>
                        <a:rPr lang="en-US" sz="1000" spc="-25" dirty="0">
                          <a:effectLst/>
                          <a:latin typeface="Times New Roman" panose="02020603050405020304" pitchFamily="18" charset="0"/>
                          <a:cs typeface="Times New Roman" panose="02020603050405020304" pitchFamily="18" charset="0"/>
                        </a:rPr>
                        <a:t> </a:t>
                      </a:r>
                      <a:r>
                        <a:rPr lang="en-US" sz="1000" dirty="0">
                          <a:effectLst/>
                          <a:latin typeface="Times New Roman" panose="02020603050405020304" pitchFamily="18" charset="0"/>
                          <a:cs typeface="Times New Roman" panose="02020603050405020304" pitchFamily="18" charset="0"/>
                        </a:rPr>
                        <a:t>date.</a:t>
                      </a:r>
                      <a:endParaRPr lang="en-US" sz="1000" dirty="0">
                        <a:effectLst/>
                        <a:latin typeface="Times New Roman" panose="02020603050405020304" pitchFamily="18" charset="0"/>
                        <a:ea typeface="Times New Roman"/>
                        <a:cs typeface="Times New Roman" panose="02020603050405020304" pitchFamily="18" charset="0"/>
                      </a:endParaRPr>
                    </a:p>
                  </a:txBody>
                  <a:tcPr marL="0" marR="0" marT="0" marB="0"/>
                </a:tc>
              </a:tr>
              <a:tr h="184453">
                <a:tc vMerge="1">
                  <a:txBody>
                    <a:bodyPr/>
                    <a:lstStyle/>
                    <a:p>
                      <a:endParaRPr lang="en-US"/>
                    </a:p>
                  </a:txBody>
                  <a:tcPr/>
                </a:tc>
                <a:tc>
                  <a:txBody>
                    <a:bodyPr/>
                    <a:lstStyle/>
                    <a:p>
                      <a:pPr marL="520700" marR="0" indent="-228600">
                        <a:lnSpc>
                          <a:spcPts val="1440"/>
                        </a:lnSpc>
                        <a:spcBef>
                          <a:spcPts val="0"/>
                        </a:spcBef>
                        <a:spcAft>
                          <a:spcPts val="0"/>
                        </a:spcAft>
                        <a:tabLst>
                          <a:tab pos="520700" algn="l"/>
                          <a:tab pos="521335" algn="l"/>
                        </a:tabLst>
                      </a:pPr>
                      <a:r>
                        <a:rPr lang="en-US" sz="1000" dirty="0">
                          <a:effectLst/>
                          <a:latin typeface="Times New Roman" panose="02020603050405020304" pitchFamily="18" charset="0"/>
                          <a:cs typeface="Times New Roman" panose="02020603050405020304" pitchFamily="18" charset="0"/>
                        </a:rPr>
                        <a:t>Extension was NOT</a:t>
                      </a:r>
                      <a:r>
                        <a:rPr lang="en-US" sz="1000" spc="-25" dirty="0">
                          <a:effectLst/>
                          <a:latin typeface="Times New Roman" panose="02020603050405020304" pitchFamily="18" charset="0"/>
                          <a:cs typeface="Times New Roman" panose="02020603050405020304" pitchFamily="18" charset="0"/>
                        </a:rPr>
                        <a:t> </a:t>
                      </a:r>
                      <a:r>
                        <a:rPr lang="en-US" sz="1000" dirty="0">
                          <a:effectLst/>
                          <a:latin typeface="Times New Roman" panose="02020603050405020304" pitchFamily="18" charset="0"/>
                          <a:cs typeface="Times New Roman" panose="02020603050405020304" pitchFamily="18" charset="0"/>
                        </a:rPr>
                        <a:t>requested.</a:t>
                      </a:r>
                      <a:endParaRPr lang="en-US" sz="1000" dirty="0">
                        <a:effectLst/>
                        <a:latin typeface="Times New Roman" panose="02020603050405020304" pitchFamily="18" charset="0"/>
                        <a:ea typeface="Times New Roman"/>
                        <a:cs typeface="Times New Roman" panose="02020603050405020304" pitchFamily="18" charset="0"/>
                      </a:endParaRPr>
                    </a:p>
                  </a:txBody>
                  <a:tcPr marL="0" marR="0" marT="0" marB="0"/>
                </a:tc>
              </a:tr>
              <a:tr h="184453">
                <a:tc>
                  <a:txBody>
                    <a:bodyPr/>
                    <a:lstStyle/>
                    <a:p>
                      <a:pPr marL="266065" marR="236220" indent="0" algn="ctr">
                        <a:lnSpc>
                          <a:spcPts val="1365"/>
                        </a:lnSpc>
                        <a:spcBef>
                          <a:spcPts val="0"/>
                        </a:spcBef>
                        <a:spcAft>
                          <a:spcPts val="0"/>
                        </a:spcAft>
                      </a:pPr>
                      <a:r>
                        <a:rPr lang="en-US" sz="1000" dirty="0">
                          <a:effectLst/>
                          <a:latin typeface="Times New Roman" panose="02020603050405020304" pitchFamily="18" charset="0"/>
                          <a:cs typeface="Times New Roman" panose="02020603050405020304" pitchFamily="18" charset="0"/>
                        </a:rPr>
                        <a:t>CATEGORY:</a:t>
                      </a:r>
                      <a:endParaRPr lang="en-US" sz="1000" dirty="0">
                        <a:effectLst/>
                        <a:latin typeface="Times New Roman" panose="02020603050405020304" pitchFamily="18" charset="0"/>
                        <a:ea typeface="Times New Roman"/>
                        <a:cs typeface="Times New Roman" panose="02020603050405020304" pitchFamily="18" charset="0"/>
                      </a:endParaRPr>
                    </a:p>
                  </a:txBody>
                  <a:tcPr marL="0" marR="0" marT="0" marB="0"/>
                </a:tc>
                <a:tc>
                  <a:txBody>
                    <a:bodyPr/>
                    <a:lstStyle/>
                    <a:p>
                      <a:pPr marL="31115" marR="0" indent="0">
                        <a:lnSpc>
                          <a:spcPts val="1365"/>
                        </a:lnSpc>
                        <a:spcBef>
                          <a:spcPts val="0"/>
                        </a:spcBef>
                        <a:spcAft>
                          <a:spcPts val="0"/>
                        </a:spcAft>
                      </a:pPr>
                      <a:r>
                        <a:rPr lang="en-US" sz="1000" dirty="0">
                          <a:solidFill>
                            <a:srgbClr val="0070C0"/>
                          </a:solidFill>
                          <a:effectLst/>
                          <a:latin typeface="Times New Roman" panose="02020603050405020304" pitchFamily="18" charset="0"/>
                          <a:cs typeface="Times New Roman" panose="02020603050405020304" pitchFamily="18" charset="0"/>
                        </a:rPr>
                        <a:t>MEETS OHCS Standards</a:t>
                      </a:r>
                      <a:endParaRPr lang="en-US" sz="10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0" marR="0" marT="0" marB="0"/>
                </a:tc>
              </a:tr>
              <a:tr h="171278">
                <a:tc rowSpan="3">
                  <a:txBody>
                    <a:bodyPr/>
                    <a:lstStyle/>
                    <a:p>
                      <a:pPr marL="120015" marR="91440" indent="-635" algn="ctr">
                        <a:lnSpc>
                          <a:spcPts val="144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Fair Housing &amp; Equal Opportunity (FHEO)</a:t>
                      </a:r>
                      <a:endParaRPr lang="en-US" sz="1000" dirty="0">
                        <a:effectLst/>
                        <a:latin typeface="Times New Roman" panose="02020603050405020304" pitchFamily="18" charset="0"/>
                        <a:ea typeface="Times New Roman"/>
                        <a:cs typeface="Times New Roman" panose="02020603050405020304" pitchFamily="18" charset="0"/>
                      </a:endParaRPr>
                    </a:p>
                  </a:txBody>
                  <a:tcPr marL="0" marR="0" marT="0" marB="0"/>
                </a:tc>
                <a:tc>
                  <a:txBody>
                    <a:bodyPr/>
                    <a:lstStyle/>
                    <a:p>
                      <a:pPr marL="63500" marR="0" indent="0">
                        <a:lnSpc>
                          <a:spcPts val="134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Owner/Agent has demonstrated knowledge and practices that meet industry standards.</a:t>
                      </a:r>
                      <a:endParaRPr lang="en-US" sz="1000" dirty="0">
                        <a:effectLst/>
                        <a:latin typeface="Times New Roman" panose="02020603050405020304" pitchFamily="18" charset="0"/>
                        <a:ea typeface="Times New Roman"/>
                        <a:cs typeface="Times New Roman" panose="02020603050405020304" pitchFamily="18" charset="0"/>
                      </a:endParaRPr>
                    </a:p>
                  </a:txBody>
                  <a:tcPr marL="0" marR="0" marT="0" marB="0"/>
                </a:tc>
              </a:tr>
              <a:tr h="184453">
                <a:tc vMerge="1">
                  <a:txBody>
                    <a:bodyPr/>
                    <a:lstStyle/>
                    <a:p>
                      <a:endParaRPr lang="en-US"/>
                    </a:p>
                  </a:txBody>
                  <a:tcPr/>
                </a:tc>
                <a:tc>
                  <a:txBody>
                    <a:bodyPr/>
                    <a:lstStyle/>
                    <a:p>
                      <a:pPr marL="63500" marR="0" indent="0">
                        <a:lnSpc>
                          <a:spcPts val="1365"/>
                        </a:lnSpc>
                        <a:spcBef>
                          <a:spcPts val="0"/>
                        </a:spcBef>
                        <a:spcAft>
                          <a:spcPts val="0"/>
                        </a:spcAft>
                      </a:pPr>
                      <a:r>
                        <a:rPr lang="en-US" sz="1000" dirty="0">
                          <a:solidFill>
                            <a:srgbClr val="FF0000"/>
                          </a:solidFill>
                          <a:effectLst/>
                          <a:latin typeface="Times New Roman" panose="02020603050405020304" pitchFamily="18" charset="0"/>
                          <a:cs typeface="Times New Roman" panose="02020603050405020304" pitchFamily="18" charset="0"/>
                        </a:rPr>
                        <a:t>DOES NOT MEETS OHCS Standards</a:t>
                      </a:r>
                      <a:endParaRPr lang="en-US" sz="10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0" marR="0" marT="0" marB="0"/>
                </a:tc>
              </a:tr>
              <a:tr h="291402">
                <a:tc vMerge="1">
                  <a:txBody>
                    <a:bodyPr/>
                    <a:lstStyle/>
                    <a:p>
                      <a:endParaRPr lang="en-US"/>
                    </a:p>
                  </a:txBody>
                  <a:tcPr/>
                </a:tc>
                <a:tc>
                  <a:txBody>
                    <a:bodyPr/>
                    <a:lstStyle/>
                    <a:p>
                      <a:pPr marL="63500" marR="0" indent="0">
                        <a:lnSpc>
                          <a:spcPts val="134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Owner/Agent does NOT have demonstrated knowledge and practices that meet industry standards.</a:t>
                      </a:r>
                      <a:endParaRPr lang="en-US" sz="1000" dirty="0">
                        <a:effectLst/>
                        <a:latin typeface="Times New Roman" panose="02020603050405020304" pitchFamily="18" charset="0"/>
                        <a:ea typeface="Times New Roman"/>
                        <a:cs typeface="Times New Roman" panose="02020603050405020304" pitchFamily="18" charset="0"/>
                      </a:endParaRPr>
                    </a:p>
                  </a:txBody>
                  <a:tcPr marL="0" marR="0" marT="0" marB="0"/>
                </a:tc>
              </a:tr>
            </a:tbl>
          </a:graphicData>
        </a:graphic>
      </p:graphicFrame>
      <p:sp>
        <p:nvSpPr>
          <p:cNvPr id="7" name="Rectangle 2"/>
          <p:cNvSpPr>
            <a:spLocks noChangeArrowheads="1"/>
          </p:cNvSpPr>
          <p:nvPr/>
        </p:nvSpPr>
        <p:spPr bwMode="auto">
          <a:xfrm>
            <a:off x="914400" y="8810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540043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1"/>
            <a:ext cx="7315200" cy="609599"/>
          </a:xfrm>
        </p:spPr>
        <p:txBody>
          <a:bodyPr>
            <a:noAutofit/>
          </a:bodyPr>
          <a:lstStyle/>
          <a:p>
            <a:r>
              <a:rPr lang="en-US" sz="2800" dirty="0" smtClean="0">
                <a:latin typeface="Times New Roman" panose="02020603050405020304" pitchFamily="18" charset="0"/>
                <a:cs typeface="Times New Roman" panose="02020603050405020304" pitchFamily="18" charset="0"/>
              </a:rPr>
              <a:t>Inspection Schedule; Risk-based System</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1676400"/>
            <a:ext cx="7315200" cy="2286000"/>
          </a:xfrm>
        </p:spPr>
        <p:txBody>
          <a:bodyPr/>
          <a:lstStyle/>
          <a:p>
            <a:r>
              <a:rPr lang="en-US" dirty="0" smtClean="0">
                <a:latin typeface="Times New Roman" panose="02020603050405020304" pitchFamily="18" charset="0"/>
                <a:cs typeface="Times New Roman" panose="02020603050405020304" pitchFamily="18" charset="0"/>
              </a:rPr>
              <a:t>After the Inspection is complete and the rating issued, OHCS staff will evaluate the inspection rating along with other property information and generate an overall number rating of the property.  </a:t>
            </a:r>
            <a:r>
              <a:rPr lang="en-US" smtClean="0">
                <a:latin typeface="Times New Roman" panose="02020603050405020304" pitchFamily="18" charset="0"/>
                <a:cs typeface="Times New Roman" panose="02020603050405020304" pitchFamily="18" charset="0"/>
              </a:rPr>
              <a:t>This </a:t>
            </a:r>
            <a:r>
              <a:rPr lang="en-US" dirty="0" smtClean="0">
                <a:latin typeface="Times New Roman" panose="02020603050405020304" pitchFamily="18" charset="0"/>
                <a:cs typeface="Times New Roman" panose="02020603050405020304" pitchFamily="18" charset="0"/>
              </a:rPr>
              <a:t>number rating will determine OHCS’ risk regarding the property.  As a result, the property’s inspection schedule may be more often or less frequent due to this rating.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24183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582" y="152400"/>
            <a:ext cx="7315200" cy="609599"/>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The End</a:t>
            </a:r>
            <a:endParaRPr lang="en-US" dirty="0">
              <a:latin typeface="Times New Roman" panose="02020603050405020304" pitchFamily="18" charset="0"/>
              <a:cs typeface="Times New Roman" panose="02020603050405020304" pitchFamily="18" charset="0"/>
            </a:endParaRPr>
          </a:p>
        </p:txBody>
      </p:sp>
      <p:pic>
        <p:nvPicPr>
          <p:cNvPr id="1026" name="Picture 2" descr="Image result for bed bugs cartoon imag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914400"/>
            <a:ext cx="67056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9210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r>
              <a:rPr lang="en-US" dirty="0" smtClean="0">
                <a:latin typeface="Times New Roman" panose="02020603050405020304" pitchFamily="18" charset="0"/>
                <a:cs typeface="Times New Roman" panose="02020603050405020304" pitchFamily="18" charset="0"/>
              </a:rPr>
              <a:t>Preparing for the Inspection – Tips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229600" cy="4974336"/>
          </a:xfrm>
        </p:spPr>
        <p:txBody>
          <a:bodyPr>
            <a:normAutofit/>
          </a:bodyPr>
          <a:lstStyle/>
          <a:p>
            <a:pPr>
              <a:spcAft>
                <a:spcPts val="600"/>
              </a:spcAft>
            </a:pPr>
            <a:r>
              <a:rPr lang="en-US" dirty="0">
                <a:latin typeface="Times New Roman" panose="02020603050405020304" pitchFamily="18" charset="0"/>
                <a:cs typeface="Times New Roman" panose="02020603050405020304" pitchFamily="18" charset="0"/>
              </a:rPr>
              <a:t>Prior to the inspection date, the property should conduct a complete (100%) inspection of the property. It should include the site, all building exteriors, all building systems, all common areas and all </a:t>
            </a:r>
            <a:r>
              <a:rPr lang="en-US" dirty="0" smtClean="0">
                <a:latin typeface="Times New Roman" panose="02020603050405020304" pitchFamily="18" charset="0"/>
                <a:cs typeface="Times New Roman" panose="02020603050405020304" pitchFamily="18" charset="0"/>
              </a:rPr>
              <a:t>units</a:t>
            </a:r>
          </a:p>
          <a:p>
            <a:pPr lvl="1">
              <a:spcAft>
                <a:spcPts val="600"/>
              </a:spcAft>
            </a:pPr>
            <a:r>
              <a:rPr lang="en-US" dirty="0">
                <a:latin typeface="Times New Roman" panose="02020603050405020304" pitchFamily="18" charset="0"/>
                <a:cs typeface="Times New Roman" panose="02020603050405020304" pitchFamily="18" charset="0"/>
              </a:rPr>
              <a:t>For clarification purposes: all areas within a building that are not residential units are considered common areas for the inspection and you will need to provide access to each of these </a:t>
            </a:r>
            <a:r>
              <a:rPr lang="en-US" dirty="0" smtClean="0">
                <a:latin typeface="Times New Roman" panose="02020603050405020304" pitchFamily="18" charset="0"/>
                <a:cs typeface="Times New Roman" panose="02020603050405020304" pitchFamily="18" charset="0"/>
              </a:rPr>
              <a:t>areas</a:t>
            </a:r>
          </a:p>
          <a:p>
            <a:pPr>
              <a:spcAft>
                <a:spcPts val="600"/>
              </a:spcAft>
            </a:pPr>
            <a:r>
              <a:rPr lang="en-US" dirty="0">
                <a:latin typeface="Times New Roman" panose="02020603050405020304" pitchFamily="18" charset="0"/>
                <a:cs typeface="Times New Roman" panose="02020603050405020304" pitchFamily="18" charset="0"/>
              </a:rPr>
              <a:t>While preparing for the inspection, keep in mind that if an </a:t>
            </a:r>
            <a:r>
              <a:rPr lang="en-US" dirty="0" smtClean="0">
                <a:latin typeface="Times New Roman" panose="02020603050405020304" pitchFamily="18" charset="0"/>
                <a:cs typeface="Times New Roman" panose="02020603050405020304" pitchFamily="18" charset="0"/>
              </a:rPr>
              <a:t>inspectable </a:t>
            </a:r>
            <a:r>
              <a:rPr lang="en-US" dirty="0">
                <a:latin typeface="Times New Roman" panose="02020603050405020304" pitchFamily="18" charset="0"/>
                <a:cs typeface="Times New Roman" panose="02020603050405020304" pitchFamily="18" charset="0"/>
              </a:rPr>
              <a:t>item exists on your property it must function as designed by the manufacturer; i.e. Garbage Disposals, sink plug/pop-up, etc</a:t>
            </a:r>
            <a:r>
              <a:rPr lang="en-US" dirty="0" smtClean="0">
                <a:latin typeface="Times New Roman" panose="02020603050405020304" pitchFamily="18" charset="0"/>
                <a:cs typeface="Times New Roman" panose="02020603050405020304" pitchFamily="18" charset="0"/>
              </a:rPr>
              <a:t>.</a:t>
            </a:r>
          </a:p>
          <a:p>
            <a:pPr>
              <a:spcAft>
                <a:spcPts val="600"/>
              </a:spcAft>
            </a:pPr>
            <a:r>
              <a:rPr lang="en-US" dirty="0" smtClean="0">
                <a:latin typeface="Times New Roman" panose="02020603050405020304" pitchFamily="18" charset="0"/>
                <a:cs typeface="Times New Roman" panose="02020603050405020304" pitchFamily="18" charset="0"/>
              </a:rPr>
              <a:t>Ensure that all residents are provided appropriate notice and that the notice is for the entire day – 8:00 a.m. to 5:00 p.m. – to allow flexibility in the schedule.</a:t>
            </a:r>
            <a:endParaRPr lang="en-US" dirty="0">
              <a:latin typeface="Times New Roman" panose="02020603050405020304" pitchFamily="18" charset="0"/>
              <a:cs typeface="Times New Roman" panose="02020603050405020304" pitchFamily="18" charset="0"/>
            </a:endParaRPr>
          </a:p>
          <a:p>
            <a:pPr lvl="1"/>
            <a:endParaRPr lang="en-US" dirty="0"/>
          </a:p>
        </p:txBody>
      </p:sp>
    </p:spTree>
    <p:extLst>
      <p:ext uri="{BB962C8B-B14F-4D97-AF65-F5344CB8AC3E}">
        <p14:creationId xmlns:p14="http://schemas.microsoft.com/office/powerpoint/2010/main" val="24601646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1219200"/>
            <a:ext cx="7315200" cy="1884285"/>
          </a:xfrm>
        </p:spPr>
        <p:txBody>
          <a:bodyPr>
            <a:normAutofit fontScale="90000"/>
          </a:bodyPr>
          <a:lstStyle/>
          <a:p>
            <a:r>
              <a:rPr lang="en-US" b="1" dirty="0">
                <a:latin typeface="Times New Roman" panose="02020603050405020304" pitchFamily="18" charset="0"/>
                <a:cs typeface="Times New Roman" panose="02020603050405020304" pitchFamily="18" charset="0"/>
              </a:rPr>
              <a:t>Property should be aware of the following when preparing for the inspection:</a:t>
            </a:r>
            <a:endParaRPr lang="en-US" dirty="0">
              <a:latin typeface="Times New Roman" panose="02020603050405020304" pitchFamily="18" charset="0"/>
              <a:cs typeface="Times New Roman" panose="02020603050405020304" pitchFamily="18" charset="0"/>
            </a:endParaRPr>
          </a:p>
        </p:txBody>
      </p:sp>
      <p:pic>
        <p:nvPicPr>
          <p:cNvPr id="1030" name="Picture 6" descr="http://www.swansea.ac.uk/accommodation/preparingforarrival/Checklis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352800"/>
            <a:ext cx="5810250" cy="31051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6091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wheel(1)">
                                      <p:cBhvr>
                                        <p:cTn id="13"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1154097"/>
          </a:xfrm>
        </p:spPr>
        <p:txBody>
          <a:bodyPr>
            <a:normAutofit/>
          </a:bodyPr>
          <a:lstStyle/>
          <a:p>
            <a:r>
              <a:rPr lang="en-US" b="1" dirty="0">
                <a:latin typeface="Times New Roman" panose="02020603050405020304" pitchFamily="18" charset="0"/>
                <a:cs typeface="Times New Roman" panose="02020603050405020304" pitchFamily="18" charset="0"/>
              </a:rPr>
              <a:t>Electrical</a:t>
            </a:r>
            <a:r>
              <a:rPr lang="en-US" b="1"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1905001"/>
            <a:ext cx="7315200" cy="4404360"/>
          </a:xfrm>
        </p:spPr>
        <p:txBody>
          <a:bodyPr/>
          <a:lstStyle/>
          <a:p>
            <a:pPr lvl="0">
              <a:spcAft>
                <a:spcPts val="1200"/>
              </a:spcAft>
            </a:pPr>
            <a:r>
              <a:rPr lang="en-US" dirty="0">
                <a:latin typeface="Times New Roman" panose="02020603050405020304" pitchFamily="18" charset="0"/>
                <a:cs typeface="Times New Roman" panose="02020603050405020304" pitchFamily="18" charset="0"/>
              </a:rPr>
              <a:t>All electrical boxes, electrical panel boxes, fuse boxes, disconnect boxes, timer boxes, etc., are subject to inspection by the inspector regardless of the location. These boxes will be inspected even if behind locked doors for any electrical deficiency that exists. Representatives should have access and keys available for entry. </a:t>
            </a:r>
            <a:endParaRPr lang="en-US" dirty="0" smtClean="0">
              <a:latin typeface="Times New Roman" panose="02020603050405020304" pitchFamily="18" charset="0"/>
              <a:cs typeface="Times New Roman" panose="02020603050405020304" pitchFamily="18" charset="0"/>
            </a:endParaRPr>
          </a:p>
          <a:p>
            <a:pPr>
              <a:spcAft>
                <a:spcPts val="1200"/>
              </a:spcAft>
            </a:pPr>
            <a:r>
              <a:rPr lang="en-US" dirty="0">
                <a:latin typeface="Times New Roman" panose="02020603050405020304" pitchFamily="18" charset="0"/>
                <a:cs typeface="Times New Roman" panose="02020603050405020304" pitchFamily="18" charset="0"/>
              </a:rPr>
              <a:t>All other electrical boxes, disconnects, timers, etc. will not be opened by the inspector and no deficiency cited if secured at the time of the inspection. By definition, a box is considered secured if it cannot be opened using only your hands. (No tools are allowed</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1534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1154097"/>
          </a:xfrm>
        </p:spPr>
        <p:txBody>
          <a:bodyPr>
            <a:normAutofit/>
          </a:bodyPr>
          <a:lstStyle/>
          <a:p>
            <a:r>
              <a:rPr lang="en-US" b="1" dirty="0">
                <a:latin typeface="Times New Roman" panose="02020603050405020304" pitchFamily="18" charset="0"/>
                <a:cs typeface="Times New Roman" panose="02020603050405020304" pitchFamily="18" charset="0"/>
              </a:rPr>
              <a:t>Blocked Egress</a:t>
            </a:r>
            <a:r>
              <a:rPr lang="en-US" b="1"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2590800"/>
            <a:ext cx="7315200" cy="3539527"/>
          </a:xfrm>
        </p:spPr>
        <p:txBody>
          <a:bodyPr>
            <a:normAutofit/>
          </a:bodyPr>
          <a:lstStyle/>
          <a:p>
            <a:pPr lvl="0"/>
            <a:r>
              <a:rPr lang="en-US" sz="2400" dirty="0">
                <a:latin typeface="Times New Roman" panose="02020603050405020304" pitchFamily="18" charset="0"/>
                <a:cs typeface="Times New Roman" panose="02020603050405020304" pitchFamily="18" charset="0"/>
              </a:rPr>
              <a:t>All individual living areas/rooms in a unit and all common area rooms must have 2 independent and unimpeded means of egress (escape) if so designed. The only exception is windows above the 3rd floor that do not serve as a means of access to a designed escape route</a:t>
            </a:r>
            <a:r>
              <a:rPr lang="en-US" sz="2400" dirty="0"/>
              <a:t>. </a:t>
            </a:r>
          </a:p>
        </p:txBody>
      </p:sp>
    </p:spTree>
    <p:extLst>
      <p:ext uri="{BB962C8B-B14F-4D97-AF65-F5344CB8AC3E}">
        <p14:creationId xmlns:p14="http://schemas.microsoft.com/office/powerpoint/2010/main" val="34088275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1154097"/>
          </a:xfrm>
        </p:spPr>
        <p:txBody>
          <a:bodyPr>
            <a:normAutofit/>
          </a:bodyPr>
          <a:lstStyle/>
          <a:p>
            <a:r>
              <a:rPr lang="en-US" b="1" dirty="0" smtClean="0">
                <a:latin typeface="Times New Roman" panose="02020603050405020304" pitchFamily="18" charset="0"/>
                <a:cs typeface="Times New Roman" panose="02020603050405020304" pitchFamily="18" charset="0"/>
              </a:rPr>
              <a:t>Vegetation: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2590800"/>
            <a:ext cx="7315200" cy="3539527"/>
          </a:xfrm>
        </p:spPr>
        <p:txBody>
          <a:bodyPr>
            <a:normAutofit/>
          </a:bodyPr>
          <a:lstStyle/>
          <a:p>
            <a:pPr lvl="0">
              <a:spcAft>
                <a:spcPts val="1200"/>
              </a:spcAft>
            </a:pPr>
            <a:r>
              <a:rPr lang="en-US" sz="2400" dirty="0" smtClean="0">
                <a:latin typeface="Times New Roman" panose="02020603050405020304" pitchFamily="18" charset="0"/>
                <a:cs typeface="Times New Roman" panose="02020603050405020304" pitchFamily="18" charset="0"/>
              </a:rPr>
              <a:t>Ensure all vegetation is trimmed away from building surfaces</a:t>
            </a:r>
          </a:p>
          <a:p>
            <a:pPr lvl="0">
              <a:spcAft>
                <a:spcPts val="1200"/>
              </a:spcAft>
            </a:pPr>
            <a:r>
              <a:rPr lang="en-US" sz="2400" dirty="0" smtClean="0">
                <a:latin typeface="Times New Roman" panose="02020603050405020304" pitchFamily="18" charset="0"/>
                <a:cs typeface="Times New Roman" panose="02020603050405020304" pitchFamily="18" charset="0"/>
              </a:rPr>
              <a:t>Walkways are free from overgrown vegetation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72628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1154097"/>
          </a:xfrm>
        </p:spPr>
        <p:txBody>
          <a:bodyPr>
            <a:normAutofit/>
          </a:bodyPr>
          <a:lstStyle/>
          <a:p>
            <a:r>
              <a:rPr lang="en-US" b="1" dirty="0" smtClean="0">
                <a:latin typeface="Times New Roman" panose="02020603050405020304" pitchFamily="18" charset="0"/>
                <a:cs typeface="Times New Roman" panose="02020603050405020304" pitchFamily="18" charset="0"/>
              </a:rPr>
              <a:t>Market Appeal:</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2590800"/>
            <a:ext cx="7315200" cy="3539527"/>
          </a:xfrm>
        </p:spPr>
        <p:txBody>
          <a:bodyPr>
            <a:normAutofit/>
          </a:bodyPr>
          <a:lstStyle/>
          <a:p>
            <a:pPr lvl="0"/>
            <a:r>
              <a:rPr lang="en-US" sz="2400" dirty="0" smtClean="0">
                <a:latin typeface="Times New Roman" panose="02020603050405020304" pitchFamily="18" charset="0"/>
                <a:cs typeface="Times New Roman" panose="02020603050405020304" pitchFamily="18" charset="0"/>
              </a:rPr>
              <a:t>Ensure all litter is removed</a:t>
            </a:r>
          </a:p>
          <a:p>
            <a:pPr lvl="0"/>
            <a:r>
              <a:rPr lang="en-US" sz="2400" dirty="0" smtClean="0">
                <a:latin typeface="Times New Roman" panose="02020603050405020304" pitchFamily="18" charset="0"/>
                <a:cs typeface="Times New Roman" panose="02020603050405020304" pitchFamily="18" charset="0"/>
              </a:rPr>
              <a:t>Remove all graffiti</a:t>
            </a:r>
          </a:p>
          <a:p>
            <a:pPr lvl="0"/>
            <a:r>
              <a:rPr lang="en-US" sz="2400" dirty="0" smtClean="0">
                <a:latin typeface="Times New Roman" panose="02020603050405020304" pitchFamily="18" charset="0"/>
                <a:cs typeface="Times New Roman" panose="02020603050405020304" pitchFamily="18" charset="0"/>
              </a:rPr>
              <a:t>Curb appeal – mow grass, bark beds are weed free, </a:t>
            </a:r>
          </a:p>
          <a:p>
            <a:pPr lvl="0"/>
            <a:r>
              <a:rPr lang="en-US" sz="2400" dirty="0" smtClean="0">
                <a:latin typeface="Times New Roman" panose="02020603050405020304" pitchFamily="18" charset="0"/>
                <a:cs typeface="Times New Roman" panose="02020603050405020304" pitchFamily="18" charset="0"/>
              </a:rPr>
              <a:t>Dumpster appearance – clean area, not overflowing, enclosure well maintained</a:t>
            </a:r>
          </a:p>
          <a:p>
            <a:pPr lvl="0"/>
            <a:r>
              <a:rPr lang="en-US" sz="2400" dirty="0" smtClean="0">
                <a:latin typeface="Times New Roman" panose="02020603050405020304" pitchFamily="18" charset="0"/>
                <a:cs typeface="Times New Roman" panose="02020603050405020304" pitchFamily="18" charset="0"/>
              </a:rPr>
              <a:t>Entry sign is in good repair and visible from 20ft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91563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notesfromrumblycottage.files.wordpress.com/2010/07/roof-toys-7-06-10.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249" b="18922"/>
          <a:stretch/>
        </p:blipFill>
        <p:spPr bwMode="auto">
          <a:xfrm>
            <a:off x="1104900" y="156451"/>
            <a:ext cx="6934200" cy="6545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533400"/>
            <a:ext cx="7315200" cy="1154097"/>
          </a:xfrm>
        </p:spPr>
        <p:txBody>
          <a:bodyPr>
            <a:normAutofit/>
          </a:bodyPr>
          <a:lstStyle/>
          <a:p>
            <a:r>
              <a:rPr lang="en-US" b="1" dirty="0" smtClean="0">
                <a:latin typeface="Times New Roman" panose="02020603050405020304" pitchFamily="18" charset="0"/>
                <a:cs typeface="Times New Roman" panose="02020603050405020304" pitchFamily="18" charset="0"/>
              </a:rPr>
              <a:t>Building Exterior:</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3810000"/>
            <a:ext cx="7315200" cy="2286000"/>
          </a:xfrm>
        </p:spPr>
        <p:txBody>
          <a:bodyPr>
            <a:normAutofit/>
          </a:bodyPr>
          <a:lstStyle/>
          <a:p>
            <a:pPr lvl="0"/>
            <a:r>
              <a:rPr lang="en-US" sz="2400" dirty="0" smtClean="0">
                <a:latin typeface="Times New Roman" panose="02020603050405020304" pitchFamily="18" charset="0"/>
                <a:cs typeface="Times New Roman" panose="02020603050405020304" pitchFamily="18" charset="0"/>
              </a:rPr>
              <a:t>Roofs are free of moss and debris</a:t>
            </a:r>
          </a:p>
          <a:p>
            <a:pPr lvl="0"/>
            <a:endParaRPr lang="en-US" sz="2400" dirty="0" smtClean="0">
              <a:latin typeface="Times New Roman" panose="02020603050405020304" pitchFamily="18" charset="0"/>
              <a:cs typeface="Times New Roman" panose="02020603050405020304" pitchFamily="18" charset="0"/>
            </a:endParaRPr>
          </a:p>
          <a:p>
            <a:pPr lvl="0"/>
            <a:r>
              <a:rPr lang="en-US" sz="2400" dirty="0" smtClean="0">
                <a:latin typeface="Times New Roman" panose="02020603050405020304" pitchFamily="18" charset="0"/>
                <a:cs typeface="Times New Roman" panose="02020603050405020304" pitchFamily="18" charset="0"/>
              </a:rPr>
              <a:t>Gutters are clean and not overflowing</a:t>
            </a:r>
          </a:p>
          <a:p>
            <a:pPr lvl="0"/>
            <a:endParaRPr lang="en-US" sz="2400" dirty="0"/>
          </a:p>
        </p:txBody>
      </p:sp>
    </p:spTree>
    <p:extLst>
      <p:ext uri="{BB962C8B-B14F-4D97-AF65-F5344CB8AC3E}">
        <p14:creationId xmlns:p14="http://schemas.microsoft.com/office/powerpoint/2010/main" val="4166673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circle(out)">
                                      <p:cBhvr>
                                        <p:cTn id="26"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A6846EE757C04193A329764A4DBCB9" ma:contentTypeVersion="5" ma:contentTypeDescription="Create a new document." ma:contentTypeScope="" ma:versionID="c196e18095f3012e735b8ae348014005">
  <xsd:schema xmlns:xsd="http://www.w3.org/2001/XMLSchema" xmlns:xs="http://www.w3.org/2001/XMLSchema" xmlns:p="http://schemas.microsoft.com/office/2006/metadata/properties" xmlns:ns1="http://schemas.microsoft.com/sharepoint/v3" xmlns:ns2="414e15ea-35fd-4cff-b780-bb342b3dfcbd" targetNamespace="http://schemas.microsoft.com/office/2006/metadata/properties" ma:root="true" ma:fieldsID="228ed2aec82a4673187ed6d06b0265ae" ns1:_="" ns2:_="">
    <xsd:import namespace="http://schemas.microsoft.com/sharepoint/v3"/>
    <xsd:import namespace="414e15ea-35fd-4cff-b780-bb342b3dfcbd"/>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4e15ea-35fd-4cff-b780-bb342b3dfc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BB1416E-15A2-43C0-8C9F-CD2645C7F7E6}"/>
</file>

<file path=customXml/itemProps2.xml><?xml version="1.0" encoding="utf-8"?>
<ds:datastoreItem xmlns:ds="http://schemas.openxmlformats.org/officeDocument/2006/customXml" ds:itemID="{762077A3-0D3D-48E0-8935-827D20C1D459}"/>
</file>

<file path=customXml/itemProps3.xml><?xml version="1.0" encoding="utf-8"?>
<ds:datastoreItem xmlns:ds="http://schemas.openxmlformats.org/officeDocument/2006/customXml" ds:itemID="{62640C9E-0545-4BA2-ADB6-D6796DB67911}"/>
</file>

<file path=docProps/app.xml><?xml version="1.0" encoding="utf-8"?>
<Properties xmlns="http://schemas.openxmlformats.org/officeDocument/2006/extended-properties" xmlns:vt="http://schemas.openxmlformats.org/officeDocument/2006/docPropsVTypes">
  <Template>Perspective</Template>
  <TotalTime>1657</TotalTime>
  <Words>2509</Words>
  <Application>Microsoft Office PowerPoint</Application>
  <PresentationFormat>On-screen Show (4:3)</PresentationFormat>
  <Paragraphs>246</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Perspective</vt:lpstr>
      <vt:lpstr>Preparing for an OHCS inspection</vt:lpstr>
      <vt:lpstr>Confirmation Letter-Information requested</vt:lpstr>
      <vt:lpstr>Preparing for the Inspection – Tips </vt:lpstr>
      <vt:lpstr>Property should be aware of the following when preparing for the inspection:</vt:lpstr>
      <vt:lpstr>Electrical:</vt:lpstr>
      <vt:lpstr>Blocked Egress:</vt:lpstr>
      <vt:lpstr>Vegetation: </vt:lpstr>
      <vt:lpstr>Market Appeal:</vt:lpstr>
      <vt:lpstr>Building Exterior:</vt:lpstr>
      <vt:lpstr>Units: </vt:lpstr>
      <vt:lpstr>Preparation for the day of review: </vt:lpstr>
      <vt:lpstr>Current Inspection Certificates : </vt:lpstr>
      <vt:lpstr>Rent roll: </vt:lpstr>
      <vt:lpstr>Site map: </vt:lpstr>
      <vt:lpstr>What to expect on the day of Inspection: </vt:lpstr>
      <vt:lpstr>Inspectors will inspect all five inspectable areas: </vt:lpstr>
      <vt:lpstr>Points to remember: </vt:lpstr>
      <vt:lpstr>Remember:</vt:lpstr>
      <vt:lpstr>Remember continued:</vt:lpstr>
      <vt:lpstr>EH&amp;S Deficiencies:</vt:lpstr>
      <vt:lpstr>Immediate Action Items form:</vt:lpstr>
      <vt:lpstr>Inspection response</vt:lpstr>
      <vt:lpstr>Ratings; Meets/Does not Meet OHCS Standards</vt:lpstr>
      <vt:lpstr>Continued</vt:lpstr>
      <vt:lpstr>Ratings; Continued</vt:lpstr>
      <vt:lpstr>Inspection Schedule; Risk-based System</vt:lpstr>
      <vt:lpstr>The End</vt:lpstr>
    </vt:vector>
  </TitlesOfParts>
  <Company>OHCS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Preparing-for-an-OHCS-Inspection</dc:title>
  <dc:creator>Ken Morrell</dc:creator>
  <cp:keywords>Preparing-for-an-OHCS-Inspection</cp:keywords>
  <cp:lastModifiedBy>Kim DeBoie</cp:lastModifiedBy>
  <cp:revision>72</cp:revision>
  <cp:lastPrinted>2017-06-07T21:40:03Z</cp:lastPrinted>
  <dcterms:created xsi:type="dcterms:W3CDTF">2016-06-16T18:12:38Z</dcterms:created>
  <dcterms:modified xsi:type="dcterms:W3CDTF">2017-06-12T14:35:00Z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0x010100AEA6846EE757C04193A329764A4DBCB9</vt:lpwstr>
  </property>
</Properties>
</file>