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1" r:id="rId4"/>
    <p:sldId id="262" r:id="rId5"/>
    <p:sldId id="263" r:id="rId6"/>
    <p:sldId id="264" r:id="rId7"/>
    <p:sldId id="265" r:id="rId8"/>
    <p:sldId id="258" r:id="rId9"/>
    <p:sldId id="259" r:id="rId10"/>
    <p:sldId id="260"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6F85D4D-BFD4-446F-B8D1-ED449148F7E1}" type="datetimeFigureOut">
              <a:rPr lang="en-US" smtClean="0"/>
              <a:t>6/5/2017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4E7D05A-15A9-46C7-B67C-4FFABF3061B0}" type="slidenum">
              <a:rPr lang="en-US" smtClean="0"/>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F85D4D-BFD4-446F-B8D1-ED449148F7E1}" type="datetimeFigureOut">
              <a:rPr lang="en-US" smtClean="0"/>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E7D05A-15A9-46C7-B67C-4FFABF3061B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F85D4D-BFD4-446F-B8D1-ED449148F7E1}" type="datetimeFigureOut">
              <a:rPr lang="en-US" smtClean="0"/>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E7D05A-15A9-46C7-B67C-4FFABF3061B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6F85D4D-BFD4-446F-B8D1-ED449148F7E1}" type="datetimeFigureOut">
              <a:rPr lang="en-US" smtClean="0"/>
              <a:t>6/5/2017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E7D05A-15A9-46C7-B67C-4FFABF3061B0}" type="slidenum">
              <a:rPr lang="en-US" smtClean="0"/>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F85D4D-BFD4-446F-B8D1-ED449148F7E1}" type="datetimeFigureOut">
              <a:rPr lang="en-US" smtClean="0"/>
              <a:t>6/5/2017</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C4E7D05A-15A9-46C7-B67C-4FFABF3061B0}"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6F85D4D-BFD4-446F-B8D1-ED449148F7E1}" type="datetimeFigureOut">
              <a:rPr lang="en-US" smtClean="0"/>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E7D05A-15A9-46C7-B67C-4FFABF3061B0}"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6F85D4D-BFD4-446F-B8D1-ED449148F7E1}" type="datetimeFigureOut">
              <a:rPr lang="en-US" smtClean="0"/>
              <a:t>6/5/2017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E7D05A-15A9-46C7-B67C-4FFABF3061B0}"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F85D4D-BFD4-446F-B8D1-ED449148F7E1}" type="datetimeFigureOut">
              <a:rPr lang="en-US" smtClean="0"/>
              <a:t>6/5/2017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E7D05A-15A9-46C7-B67C-4FFABF3061B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85D4D-BFD4-446F-B8D1-ED449148F7E1}" type="datetimeFigureOut">
              <a:rPr lang="en-US" smtClean="0"/>
              <a:t>6/5/2017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E7D05A-15A9-46C7-B67C-4FFABF3061B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F85D4D-BFD4-446F-B8D1-ED449148F7E1}" type="datetimeFigureOut">
              <a:rPr lang="en-US" smtClean="0"/>
              <a:t>6/5/2017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E7D05A-15A9-46C7-B67C-4FFABF3061B0}"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F85D4D-BFD4-446F-B8D1-ED449148F7E1}" type="datetimeFigureOut">
              <a:rPr lang="en-US" smtClean="0"/>
              <a:t>6/5/2017</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C4E7D05A-15A9-46C7-B67C-4FFABF3061B0}" type="slidenum">
              <a:rPr lang="en-US" smtClean="0"/>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6F85D4D-BFD4-446F-B8D1-ED449148F7E1}" type="datetimeFigureOut">
              <a:rPr lang="en-US" smtClean="0"/>
              <a:t>6/5/2017</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4E7D05A-15A9-46C7-B67C-4FFABF3061B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regon.gov/ohcs/APMD/PCS/pdf/Casualty_Loss_Repor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2014 Oregon AHMA Annual Conference</a:t>
            </a:r>
          </a:p>
          <a:p>
            <a:r>
              <a:rPr lang="en-US" dirty="0" smtClean="0"/>
              <a:t>Jennifer Marchand</a:t>
            </a:r>
          </a:p>
          <a:p>
            <a:r>
              <a:rPr lang="en-US" dirty="0" smtClean="0"/>
              <a:t>OHCS</a:t>
            </a:r>
            <a:endParaRPr lang="en-US" dirty="0"/>
          </a:p>
        </p:txBody>
      </p:sp>
      <p:sp>
        <p:nvSpPr>
          <p:cNvPr id="2" name="Title 1"/>
          <p:cNvSpPr>
            <a:spLocks noGrp="1"/>
          </p:cNvSpPr>
          <p:nvPr>
            <p:ph type="ctrTitle"/>
          </p:nvPr>
        </p:nvSpPr>
        <p:spPr/>
        <p:txBody>
          <a:bodyPr/>
          <a:lstStyle/>
          <a:p>
            <a:r>
              <a:rPr lang="en-US" dirty="0" smtClean="0"/>
              <a:t>HOME Occupancy Problem Solving</a:t>
            </a:r>
            <a:endParaRPr lang="en-US" dirty="0"/>
          </a:p>
        </p:txBody>
      </p:sp>
    </p:spTree>
    <p:extLst>
      <p:ext uri="{BB962C8B-B14F-4D97-AF65-F5344CB8AC3E}">
        <p14:creationId xmlns:p14="http://schemas.microsoft.com/office/powerpoint/2010/main" val="1987198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Fees Update</a:t>
            </a:r>
            <a:endParaRPr lang="en-US" dirty="0"/>
          </a:p>
        </p:txBody>
      </p:sp>
      <p:sp>
        <p:nvSpPr>
          <p:cNvPr id="3" name="Content Placeholder 2"/>
          <p:cNvSpPr>
            <a:spLocks noGrp="1"/>
          </p:cNvSpPr>
          <p:nvPr>
            <p:ph sz="quarter" idx="1"/>
          </p:nvPr>
        </p:nvSpPr>
        <p:spPr/>
        <p:txBody>
          <a:bodyPr/>
          <a:lstStyle/>
          <a:p>
            <a:pPr marL="0" indent="0">
              <a:buNone/>
            </a:pPr>
            <a:r>
              <a:rPr lang="en-US" dirty="0"/>
              <a:t>Only applies to </a:t>
            </a:r>
            <a:r>
              <a:rPr lang="en-US" dirty="0" smtClean="0"/>
              <a:t>properties </a:t>
            </a:r>
            <a:r>
              <a:rPr lang="en-US" dirty="0"/>
              <a:t>to which HOME funds are committed on or after the effective date of the new rule</a:t>
            </a:r>
          </a:p>
          <a:p>
            <a:endParaRPr lang="en-US" dirty="0"/>
          </a:p>
          <a:p>
            <a:pPr marL="0" indent="0">
              <a:buNone/>
            </a:pPr>
            <a:r>
              <a:rPr lang="en-US" dirty="0" smtClean="0"/>
              <a:t>This would only apply to properties developed on or after 8/23/13.</a:t>
            </a:r>
          </a:p>
          <a:p>
            <a:pPr marL="0" indent="0">
              <a:buNone/>
            </a:pPr>
            <a:endParaRPr lang="en-US" dirty="0" smtClean="0"/>
          </a:p>
          <a:p>
            <a:pPr marL="0" indent="0">
              <a:buNone/>
            </a:pPr>
            <a:r>
              <a:rPr lang="en-US" dirty="0" smtClean="0"/>
              <a:t>As of this date the wording for the agreements has not been updated or approved by DOJ.</a:t>
            </a:r>
            <a:endParaRPr lang="en-US" dirty="0"/>
          </a:p>
        </p:txBody>
      </p:sp>
    </p:spTree>
    <p:extLst>
      <p:ext uri="{BB962C8B-B14F-4D97-AF65-F5344CB8AC3E}">
        <p14:creationId xmlns:p14="http://schemas.microsoft.com/office/powerpoint/2010/main" val="727147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Form (OHCS .21)</a:t>
            </a:r>
            <a:endParaRPr lang="en-US" dirty="0"/>
          </a:p>
        </p:txBody>
      </p:sp>
      <p:sp>
        <p:nvSpPr>
          <p:cNvPr id="3" name="Content Placeholder 2"/>
          <p:cNvSpPr>
            <a:spLocks noGrp="1"/>
          </p:cNvSpPr>
          <p:nvPr>
            <p:ph sz="quarter" idx="1"/>
          </p:nvPr>
        </p:nvSpPr>
        <p:spPr/>
        <p:txBody>
          <a:bodyPr/>
          <a:lstStyle/>
          <a:p>
            <a:pPr marL="0" indent="0">
              <a:buNone/>
            </a:pPr>
            <a:r>
              <a:rPr lang="en-US" b="1" dirty="0" smtClean="0"/>
              <a:t>Q.</a:t>
            </a:r>
            <a:r>
              <a:rPr lang="en-US" dirty="0" smtClean="0"/>
              <a:t> Do we have to use the OHCS Demographic Form?</a:t>
            </a:r>
          </a:p>
          <a:p>
            <a:pPr marL="0" indent="0">
              <a:buNone/>
            </a:pPr>
            <a:r>
              <a:rPr lang="en-US" dirty="0" smtClean="0"/>
              <a:t>Yes</a:t>
            </a:r>
          </a:p>
          <a:p>
            <a:pPr marL="0" indent="0">
              <a:buNone/>
            </a:pPr>
            <a:endParaRPr lang="en-US" dirty="0"/>
          </a:p>
          <a:p>
            <a:pPr marL="0" indent="0">
              <a:buNone/>
            </a:pPr>
            <a:r>
              <a:rPr lang="en-US" b="1" dirty="0" smtClean="0"/>
              <a:t>Q.</a:t>
            </a:r>
            <a:r>
              <a:rPr lang="en-US" dirty="0" smtClean="0"/>
              <a:t> If we are using the HUD Race and Ethnicity form do we have to also use the Demographic form?</a:t>
            </a:r>
          </a:p>
          <a:p>
            <a:pPr marL="0" indent="0">
              <a:buNone/>
            </a:pPr>
            <a:r>
              <a:rPr lang="en-US" dirty="0" smtClean="0"/>
              <a:t>No </a:t>
            </a:r>
            <a:endParaRPr lang="en-US" dirty="0"/>
          </a:p>
        </p:txBody>
      </p:sp>
    </p:spTree>
    <p:extLst>
      <p:ext uri="{BB962C8B-B14F-4D97-AF65-F5344CB8AC3E}">
        <p14:creationId xmlns:p14="http://schemas.microsoft.com/office/powerpoint/2010/main" val="337832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Offline Reporting</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b="1" dirty="0" smtClean="0"/>
              <a:t>Q.</a:t>
            </a:r>
            <a:r>
              <a:rPr lang="en-US" dirty="0" smtClean="0"/>
              <a:t> If </a:t>
            </a:r>
            <a:r>
              <a:rPr lang="en-US" dirty="0"/>
              <a:t>a unit is taken offline for anything other than a normal turn, </a:t>
            </a:r>
            <a:r>
              <a:rPr lang="en-US" dirty="0" smtClean="0"/>
              <a:t>are we </a:t>
            </a:r>
            <a:r>
              <a:rPr lang="en-US" dirty="0"/>
              <a:t>required to complete and submit a form a</a:t>
            </a:r>
            <a:r>
              <a:rPr lang="en-US" dirty="0" smtClean="0"/>
              <a:t>nd </a:t>
            </a:r>
            <a:r>
              <a:rPr lang="en-US" dirty="0"/>
              <a:t>would this be true for units that we are doing a substantial renovation lasting </a:t>
            </a:r>
            <a:r>
              <a:rPr lang="en-US" dirty="0" smtClean="0"/>
              <a:t>approximately </a:t>
            </a:r>
            <a:r>
              <a:rPr lang="en-US" dirty="0"/>
              <a:t>30 days? </a:t>
            </a:r>
            <a:endParaRPr lang="en-US" dirty="0" smtClean="0"/>
          </a:p>
          <a:p>
            <a:pPr marL="0" indent="0">
              <a:buNone/>
            </a:pPr>
            <a:endParaRPr lang="en-US" dirty="0"/>
          </a:p>
          <a:p>
            <a:pPr marL="0" indent="0">
              <a:buNone/>
            </a:pPr>
            <a:r>
              <a:rPr lang="en-US" dirty="0" smtClean="0"/>
              <a:t>Yes, </a:t>
            </a:r>
            <a:r>
              <a:rPr lang="en-US" dirty="0"/>
              <a:t>you would want to let your Compliance Officer know whenever a unit i</a:t>
            </a:r>
            <a:r>
              <a:rPr lang="en-US" dirty="0" smtClean="0"/>
              <a:t>s </a:t>
            </a:r>
            <a:r>
              <a:rPr lang="en-US" dirty="0"/>
              <a:t>taken offline for a period of </a:t>
            </a:r>
            <a:r>
              <a:rPr lang="en-US" dirty="0" smtClean="0"/>
              <a:t>time, </a:t>
            </a:r>
            <a:r>
              <a:rPr lang="en-US" dirty="0"/>
              <a:t>and 30 days is a good time frame to use as a notification </a:t>
            </a:r>
            <a:r>
              <a:rPr lang="en-US" dirty="0" smtClean="0"/>
              <a:t>time frame. The </a:t>
            </a:r>
            <a:r>
              <a:rPr lang="en-US" dirty="0"/>
              <a:t>form is </a:t>
            </a:r>
            <a:r>
              <a:rPr lang="en-US" dirty="0" smtClean="0"/>
              <a:t>on the OHCS website:  </a:t>
            </a:r>
            <a:r>
              <a:rPr lang="en-US" dirty="0" smtClean="0">
                <a:hlinkClick r:id="rId2"/>
              </a:rPr>
              <a:t>http</a:t>
            </a:r>
            <a:r>
              <a:rPr lang="en-US" dirty="0">
                <a:hlinkClick r:id="rId2"/>
              </a:rPr>
              <a:t>://</a:t>
            </a:r>
            <a:r>
              <a:rPr lang="en-US" dirty="0" smtClean="0">
                <a:hlinkClick r:id="rId2"/>
              </a:rPr>
              <a:t>www.oregon.gov/ohcs/APMD/PCS/pdf/Casualty_Loss_Report.pdf</a:t>
            </a:r>
            <a:endParaRPr lang="en-US" dirty="0" smtClean="0"/>
          </a:p>
          <a:p>
            <a:pPr marL="0" indent="0">
              <a:buNone/>
            </a:pPr>
            <a:endParaRPr lang="en-US" dirty="0"/>
          </a:p>
        </p:txBody>
      </p:sp>
    </p:spTree>
    <p:extLst>
      <p:ext uri="{BB962C8B-B14F-4D97-AF65-F5344CB8AC3E}">
        <p14:creationId xmlns:p14="http://schemas.microsoft.com/office/powerpoint/2010/main" val="3418924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Questions</a:t>
            </a:r>
            <a:endParaRPr lang="en-US" dirty="0"/>
          </a:p>
        </p:txBody>
      </p:sp>
      <p:sp>
        <p:nvSpPr>
          <p:cNvPr id="3" name="Content Placeholder 2"/>
          <p:cNvSpPr>
            <a:spLocks noGrp="1"/>
          </p:cNvSpPr>
          <p:nvPr>
            <p:ph sz="quarter" idx="1"/>
          </p:nvPr>
        </p:nvSpPr>
        <p:spPr/>
        <p:txBody>
          <a:bodyPr/>
          <a:lstStyle/>
          <a:p>
            <a:pPr marL="0" indent="0">
              <a:buNone/>
            </a:pPr>
            <a:r>
              <a:rPr lang="en-US" b="1" dirty="0" smtClean="0"/>
              <a:t>Q. </a:t>
            </a:r>
            <a:r>
              <a:rPr lang="en-US" dirty="0" smtClean="0"/>
              <a:t>Is your 20% Inspection Sample based on total units or HOME units? </a:t>
            </a:r>
          </a:p>
          <a:p>
            <a:pPr marL="0" indent="0">
              <a:buNone/>
            </a:pPr>
            <a:endParaRPr lang="en-US" dirty="0"/>
          </a:p>
          <a:p>
            <a:pPr marL="0" indent="0">
              <a:buNone/>
            </a:pPr>
            <a:r>
              <a:rPr lang="en-US" dirty="0" smtClean="0"/>
              <a:t>The Inspection Sample is based on total units in the property</a:t>
            </a:r>
          </a:p>
          <a:p>
            <a:pPr marL="0" indent="0">
              <a:buNone/>
            </a:pPr>
            <a:endParaRPr lang="en-US" dirty="0"/>
          </a:p>
          <a:p>
            <a:pPr marL="0" indent="0">
              <a:buNone/>
            </a:pPr>
            <a:r>
              <a:rPr lang="en-US" dirty="0" smtClean="0"/>
              <a:t>For </a:t>
            </a:r>
            <a:r>
              <a:rPr lang="en-US" dirty="0"/>
              <a:t>properties with more than four HOME units the inspectable items for each building with HOME assisted units and at least 20% of the HOME assisted units in each building but not fewer than four units in each property and one HOME unit in each building.</a:t>
            </a:r>
          </a:p>
        </p:txBody>
      </p:sp>
    </p:spTree>
    <p:extLst>
      <p:ext uri="{BB962C8B-B14F-4D97-AF65-F5344CB8AC3E}">
        <p14:creationId xmlns:p14="http://schemas.microsoft.com/office/powerpoint/2010/main" val="2391121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AFHMP’S</a:t>
            </a:r>
            <a:endParaRPr lang="en-US" dirty="0"/>
          </a:p>
        </p:txBody>
      </p:sp>
      <p:sp>
        <p:nvSpPr>
          <p:cNvPr id="3" name="Content Placeholder 2"/>
          <p:cNvSpPr>
            <a:spLocks noGrp="1"/>
          </p:cNvSpPr>
          <p:nvPr>
            <p:ph sz="quarter" idx="1"/>
          </p:nvPr>
        </p:nvSpPr>
        <p:spPr/>
        <p:txBody>
          <a:bodyPr/>
          <a:lstStyle/>
          <a:p>
            <a:pPr marL="0" indent="0">
              <a:buNone/>
            </a:pPr>
            <a:r>
              <a:rPr lang="en-US" b="1" dirty="0" smtClean="0"/>
              <a:t>Q. </a:t>
            </a:r>
            <a:r>
              <a:rPr lang="en-US" dirty="0" smtClean="0"/>
              <a:t>Do I need to complete an AFHMP for my property?</a:t>
            </a:r>
          </a:p>
          <a:p>
            <a:pPr marL="0" indent="0">
              <a:buNone/>
            </a:pPr>
            <a:r>
              <a:rPr lang="en-US" dirty="0" smtClean="0"/>
              <a:t>Yes, if you have five or more HOME assisted units in your property.</a:t>
            </a:r>
          </a:p>
          <a:p>
            <a:pPr marL="0" indent="0">
              <a:buNone/>
            </a:pPr>
            <a:endParaRPr lang="en-US" dirty="0"/>
          </a:p>
          <a:p>
            <a:pPr marL="0" indent="0">
              <a:buNone/>
            </a:pPr>
            <a:r>
              <a:rPr lang="en-US" b="1" dirty="0" smtClean="0"/>
              <a:t>Q. </a:t>
            </a:r>
            <a:r>
              <a:rPr lang="en-US" dirty="0" smtClean="0"/>
              <a:t>When do I need to update the plan? </a:t>
            </a:r>
          </a:p>
          <a:p>
            <a:pPr marL="0" indent="0">
              <a:buNone/>
            </a:pPr>
            <a:r>
              <a:rPr lang="en-US" dirty="0" smtClean="0"/>
              <a:t>At least once every five years or more frequently as needed.</a:t>
            </a:r>
          </a:p>
          <a:p>
            <a:pPr marL="0" indent="0">
              <a:buNone/>
            </a:pPr>
            <a:r>
              <a:rPr lang="en-US" dirty="0" smtClean="0"/>
              <a:t>  </a:t>
            </a:r>
          </a:p>
          <a:p>
            <a:pPr marL="0" indent="0">
              <a:buNone/>
            </a:pPr>
            <a:r>
              <a:rPr lang="en-US" b="1" dirty="0" smtClean="0"/>
              <a:t>Q.</a:t>
            </a:r>
            <a:r>
              <a:rPr lang="en-US" dirty="0" smtClean="0"/>
              <a:t> Who do I submit the plan to?</a:t>
            </a:r>
          </a:p>
          <a:p>
            <a:pPr marL="0" indent="0">
              <a:buNone/>
            </a:pPr>
            <a:r>
              <a:rPr lang="en-US" dirty="0" smtClean="0"/>
              <a:t>The Compliance Officer for the property. Not HUD. </a:t>
            </a:r>
            <a:endParaRPr lang="en-US" dirty="0"/>
          </a:p>
          <a:p>
            <a:pPr marL="0" indent="0">
              <a:buNone/>
            </a:pPr>
            <a:endParaRPr lang="en-US" dirty="0"/>
          </a:p>
        </p:txBody>
      </p:sp>
    </p:spTree>
    <p:extLst>
      <p:ext uri="{BB962C8B-B14F-4D97-AF65-F5344CB8AC3E}">
        <p14:creationId xmlns:p14="http://schemas.microsoft.com/office/powerpoint/2010/main" val="262094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Security Number</a:t>
            </a:r>
            <a:endParaRPr lang="en-US" dirty="0"/>
          </a:p>
        </p:txBody>
      </p:sp>
      <p:sp>
        <p:nvSpPr>
          <p:cNvPr id="3" name="Content Placeholder 2"/>
          <p:cNvSpPr>
            <a:spLocks noGrp="1"/>
          </p:cNvSpPr>
          <p:nvPr>
            <p:ph sz="quarter" idx="1"/>
          </p:nvPr>
        </p:nvSpPr>
        <p:spPr>
          <a:xfrm>
            <a:off x="914400" y="1447800"/>
            <a:ext cx="7772400" cy="5105400"/>
          </a:xfrm>
        </p:spPr>
        <p:txBody>
          <a:bodyPr>
            <a:normAutofit fontScale="85000" lnSpcReduction="10000"/>
          </a:bodyPr>
          <a:lstStyle/>
          <a:p>
            <a:r>
              <a:rPr lang="en-US" dirty="0"/>
              <a:t>An Individual Taxpayer Identification Number (or ITIN) is a United States tax processing number issued by the Internal Revenue Service. It is a nine-digit number that begins with the number 9.The IRS issues ITINs to individuals who are required to have a taxpayer identification number but who do not have, and are not eligible to obtain, a Social Security Number.</a:t>
            </a:r>
          </a:p>
          <a:p>
            <a:r>
              <a:rPr lang="en-US" dirty="0"/>
              <a:t>ITINs are issued regardless of immigration status because both resident and nonresident aliens may have Federal tax return and payment responsibilities under the Internal Revenue Code. Individuals must have a filing requirement and file a valid federal income tax return to receive an ITIN, unless they meet an exception. </a:t>
            </a:r>
          </a:p>
          <a:p>
            <a:r>
              <a:rPr lang="en-US" dirty="0"/>
              <a:t>Approximately1.4 million people use ITIN when filing taxes. Federal tax law prohibits the IRS from sharing data with other government agencies including the Department of Homeland Security, assuring unauthorized aliens that the tax information will be confidential and will not be used to initiate removal procedures.</a:t>
            </a:r>
          </a:p>
          <a:p>
            <a:endParaRPr lang="en-US" dirty="0"/>
          </a:p>
        </p:txBody>
      </p:sp>
    </p:spTree>
    <p:extLst>
      <p:ext uri="{BB962C8B-B14F-4D97-AF65-F5344CB8AC3E}">
        <p14:creationId xmlns:p14="http://schemas.microsoft.com/office/powerpoint/2010/main" val="3102851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a:t>
            </a:r>
            <a:endParaRPr lang="en-US" dirty="0"/>
          </a:p>
        </p:txBody>
      </p:sp>
      <p:sp>
        <p:nvSpPr>
          <p:cNvPr id="3" name="Content Placeholder 2"/>
          <p:cNvSpPr>
            <a:spLocks noGrp="1"/>
          </p:cNvSpPr>
          <p:nvPr>
            <p:ph sz="quarter" idx="1"/>
          </p:nvPr>
        </p:nvSpPr>
        <p:spPr/>
        <p:txBody>
          <a:bodyPr>
            <a:normAutofit lnSpcReduction="10000"/>
          </a:bodyPr>
          <a:lstStyle/>
          <a:p>
            <a:r>
              <a:rPr lang="en-US" sz="2800" dirty="0"/>
              <a:t>There is no such thing as a “transfer” to a HOME </a:t>
            </a:r>
            <a:r>
              <a:rPr lang="en-US" sz="2800" dirty="0" smtClean="0"/>
              <a:t>unit</a:t>
            </a:r>
          </a:p>
          <a:p>
            <a:pPr marL="0" indent="0">
              <a:buNone/>
            </a:pPr>
            <a:endParaRPr lang="en-US" sz="2800" dirty="0"/>
          </a:p>
          <a:p>
            <a:r>
              <a:rPr lang="en-US" sz="2800" dirty="0"/>
              <a:t>When a household is moved to a HOME assisted unit, you must complete a HOME TIC using the move-in requirements of third party verification and source documentation. The household must qualify for HOME assistance. </a:t>
            </a:r>
            <a:r>
              <a:rPr lang="en-US" sz="2800" dirty="0" smtClean="0"/>
              <a:t>*</a:t>
            </a:r>
          </a:p>
          <a:p>
            <a:pPr marL="0" indent="0">
              <a:buNone/>
            </a:pPr>
            <a:endParaRPr lang="en-US" sz="2800" dirty="0"/>
          </a:p>
          <a:p>
            <a:r>
              <a:rPr lang="en-US" sz="2800" dirty="0"/>
              <a:t>*This also applies when you are re-assigning HOME assistance to a new unit/household </a:t>
            </a:r>
          </a:p>
          <a:p>
            <a:pPr marL="0" indent="0">
              <a:buNone/>
            </a:pPr>
            <a:endParaRPr lang="en-US" dirty="0"/>
          </a:p>
        </p:txBody>
      </p:sp>
    </p:spTree>
    <p:extLst>
      <p:ext uri="{BB962C8B-B14F-4D97-AF65-F5344CB8AC3E}">
        <p14:creationId xmlns:p14="http://schemas.microsoft.com/office/powerpoint/2010/main" val="2502340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 Voucher Holders</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a:t>Calculating maximum rent for tenant based voucher holder</a:t>
            </a:r>
          </a:p>
          <a:p>
            <a:endParaRPr lang="en-US" dirty="0"/>
          </a:p>
          <a:p>
            <a:pPr marL="0" indent="0">
              <a:buNone/>
            </a:pPr>
            <a:r>
              <a:rPr lang="en-US" dirty="0"/>
              <a:t>Tenant Paid Rent (TTP)</a:t>
            </a:r>
          </a:p>
          <a:p>
            <a:pPr marL="0" indent="0">
              <a:buNone/>
            </a:pPr>
            <a:r>
              <a:rPr lang="en-US" dirty="0"/>
              <a:t>+</a:t>
            </a:r>
          </a:p>
          <a:p>
            <a:pPr marL="0" indent="0">
              <a:buNone/>
            </a:pPr>
            <a:r>
              <a:rPr lang="en-US" dirty="0"/>
              <a:t>Subsidy Amount (Paid by Housing Authority)</a:t>
            </a:r>
          </a:p>
          <a:p>
            <a:pPr marL="0" indent="0">
              <a:buNone/>
            </a:pPr>
            <a:r>
              <a:rPr lang="en-US" dirty="0"/>
              <a:t>+</a:t>
            </a:r>
          </a:p>
          <a:p>
            <a:pPr marL="0" indent="0">
              <a:buNone/>
            </a:pPr>
            <a:r>
              <a:rPr lang="en-US" dirty="0"/>
              <a:t>UA</a:t>
            </a:r>
          </a:p>
          <a:p>
            <a:pPr marL="0" indent="0">
              <a:buNone/>
            </a:pPr>
            <a:r>
              <a:rPr lang="en-US" dirty="0" smtClean="0"/>
              <a:t>____________</a:t>
            </a:r>
            <a:endParaRPr lang="en-US" dirty="0"/>
          </a:p>
          <a:p>
            <a:pPr marL="0" indent="0">
              <a:buNone/>
            </a:pPr>
            <a:r>
              <a:rPr lang="en-US" b="1" dirty="0"/>
              <a:t>Must be Equal or less than Maximum  allowable HOME rent </a:t>
            </a:r>
          </a:p>
          <a:p>
            <a:endParaRPr lang="en-US" dirty="0"/>
          </a:p>
        </p:txBody>
      </p:sp>
    </p:spTree>
    <p:extLst>
      <p:ext uri="{BB962C8B-B14F-4D97-AF65-F5344CB8AC3E}">
        <p14:creationId xmlns:p14="http://schemas.microsoft.com/office/powerpoint/2010/main" val="1287386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Based Subsidy</a:t>
            </a:r>
            <a:endParaRPr lang="en-US" dirty="0"/>
          </a:p>
        </p:txBody>
      </p:sp>
      <p:sp>
        <p:nvSpPr>
          <p:cNvPr id="3" name="Content Placeholder 2"/>
          <p:cNvSpPr>
            <a:spLocks noGrp="1"/>
          </p:cNvSpPr>
          <p:nvPr>
            <p:ph sz="quarter" idx="1"/>
          </p:nvPr>
        </p:nvSpPr>
        <p:spPr/>
        <p:txBody>
          <a:bodyPr/>
          <a:lstStyle/>
          <a:p>
            <a:pPr marL="0" indent="0">
              <a:buNone/>
            </a:pPr>
            <a:r>
              <a:rPr lang="en-US" dirty="0"/>
              <a:t>Project Based Section 8 or RD Units</a:t>
            </a:r>
          </a:p>
          <a:p>
            <a:endParaRPr lang="en-US" dirty="0"/>
          </a:p>
          <a:p>
            <a:r>
              <a:rPr lang="en-US" dirty="0"/>
              <a:t>LOW HOME Units = Rent collected can be approved project based rent amount  (Sec 8 or RD)</a:t>
            </a:r>
          </a:p>
          <a:p>
            <a:endParaRPr lang="en-US" dirty="0"/>
          </a:p>
          <a:p>
            <a:r>
              <a:rPr lang="en-US" dirty="0"/>
              <a:t>High HOME Units= Rent collected must not exceed maximum HIGH HOME rent limit</a:t>
            </a:r>
          </a:p>
          <a:p>
            <a:pPr marL="0" indent="0">
              <a:buNone/>
            </a:pPr>
            <a:endParaRPr lang="en-US" dirty="0"/>
          </a:p>
        </p:txBody>
      </p:sp>
    </p:spTree>
    <p:extLst>
      <p:ext uri="{BB962C8B-B14F-4D97-AF65-F5344CB8AC3E}">
        <p14:creationId xmlns:p14="http://schemas.microsoft.com/office/powerpoint/2010/main" val="1521173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 Compliance Findings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Not Using HOME Lease Compliance Form</a:t>
            </a:r>
          </a:p>
          <a:p>
            <a:r>
              <a:rPr lang="en-US" dirty="0" smtClean="0"/>
              <a:t>Changing required form formats</a:t>
            </a:r>
          </a:p>
          <a:p>
            <a:r>
              <a:rPr lang="en-US" dirty="0" smtClean="0"/>
              <a:t>Not Asking for Rent Increase </a:t>
            </a:r>
          </a:p>
          <a:p>
            <a:r>
              <a:rPr lang="en-US" dirty="0" smtClean="0"/>
              <a:t>Advertising efforts not </a:t>
            </a:r>
            <a:r>
              <a:rPr lang="en-US" dirty="0"/>
              <a:t>sufficient (example only using internet</a:t>
            </a:r>
            <a:r>
              <a:rPr lang="en-US" dirty="0" smtClean="0"/>
              <a:t>)</a:t>
            </a:r>
          </a:p>
          <a:p>
            <a:r>
              <a:rPr lang="en-US" dirty="0" smtClean="0"/>
              <a:t>HOME Monitoring Report has wrong unit designations</a:t>
            </a:r>
          </a:p>
          <a:p>
            <a:r>
              <a:rPr lang="en-US" dirty="0" smtClean="0"/>
              <a:t>Not doing full certifications on IDIS date</a:t>
            </a:r>
          </a:p>
          <a:p>
            <a:r>
              <a:rPr lang="en-US" dirty="0" smtClean="0"/>
              <a:t>Not using required forms</a:t>
            </a:r>
          </a:p>
          <a:p>
            <a:r>
              <a:rPr lang="en-US" dirty="0" smtClean="0"/>
              <a:t>Not maintaining a waiting list</a:t>
            </a:r>
          </a:p>
          <a:p>
            <a:r>
              <a:rPr lang="en-US" dirty="0" smtClean="0"/>
              <a:t>Not updating or able to provide an AFHMP</a:t>
            </a:r>
          </a:p>
          <a:p>
            <a:r>
              <a:rPr lang="en-US" dirty="0" smtClean="0"/>
              <a:t>Not Completing Mgmt. review form in its entirety or sending in forms late</a:t>
            </a:r>
          </a:p>
          <a:p>
            <a:r>
              <a:rPr lang="en-US" dirty="0" smtClean="0"/>
              <a:t>Not noticing tenants for inspection date</a:t>
            </a:r>
          </a:p>
          <a:p>
            <a:r>
              <a:rPr lang="en-US" dirty="0" smtClean="0"/>
              <a:t>Using Under 5,000 LIHTC form and not fully verifying Asset income  </a:t>
            </a:r>
            <a:endParaRPr lang="en-US" dirty="0"/>
          </a:p>
        </p:txBody>
      </p:sp>
    </p:spTree>
    <p:extLst>
      <p:ext uri="{BB962C8B-B14F-4D97-AF65-F5344CB8AC3E}">
        <p14:creationId xmlns:p14="http://schemas.microsoft.com/office/powerpoint/2010/main" val="928976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endParaRPr lang="en-US" dirty="0" smtClean="0"/>
          </a:p>
          <a:p>
            <a:r>
              <a:rPr lang="en-US" dirty="0" smtClean="0"/>
              <a:t>This course is designed as a “follow up” to the Basics of Home Occupancy and Final Rule course held on May 16</a:t>
            </a:r>
            <a:r>
              <a:rPr lang="en-US" baseline="30000" dirty="0" smtClean="0"/>
              <a:t>th</a:t>
            </a:r>
            <a:r>
              <a:rPr lang="en-US" dirty="0" smtClean="0"/>
              <a:t>.</a:t>
            </a:r>
          </a:p>
          <a:p>
            <a:pPr marL="0" indent="0">
              <a:buNone/>
            </a:pPr>
            <a:endParaRPr lang="en-US" dirty="0"/>
          </a:p>
          <a:p>
            <a:r>
              <a:rPr lang="en-US" dirty="0" smtClean="0"/>
              <a:t>Discuss most recent questions that have been received by OHCS compliance since the May 16</a:t>
            </a:r>
            <a:r>
              <a:rPr lang="en-US" baseline="30000" dirty="0" smtClean="0"/>
              <a:t>th</a:t>
            </a:r>
            <a:r>
              <a:rPr lang="en-US" dirty="0" smtClean="0"/>
              <a:t>  training</a:t>
            </a:r>
          </a:p>
          <a:p>
            <a:pPr marL="0" indent="0">
              <a:buNone/>
            </a:pPr>
            <a:endParaRPr lang="en-US" dirty="0" smtClean="0"/>
          </a:p>
          <a:p>
            <a:r>
              <a:rPr lang="en-US" dirty="0" smtClean="0"/>
              <a:t>Discuss most common non-compliance concerns</a:t>
            </a:r>
          </a:p>
          <a:p>
            <a:pPr marL="0" indent="0">
              <a:buNone/>
            </a:pPr>
            <a:endParaRPr lang="en-US" dirty="0" smtClean="0"/>
          </a:p>
          <a:p>
            <a:r>
              <a:rPr lang="en-US" dirty="0" smtClean="0"/>
              <a:t>Answer Audience questions and concerns</a:t>
            </a:r>
          </a:p>
          <a:p>
            <a:pPr marL="0" indent="0">
              <a:buNone/>
            </a:pPr>
            <a:endParaRPr lang="en-US" dirty="0"/>
          </a:p>
        </p:txBody>
      </p:sp>
    </p:spTree>
    <p:extLst>
      <p:ext uri="{BB962C8B-B14F-4D97-AF65-F5344CB8AC3E}">
        <p14:creationId xmlns:p14="http://schemas.microsoft.com/office/powerpoint/2010/main" val="522130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Attending </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a:t>For further questions or guidance please contact:</a:t>
            </a:r>
          </a:p>
          <a:p>
            <a:pPr marL="0" indent="0">
              <a:buNone/>
            </a:pPr>
            <a:endParaRPr lang="en-US" dirty="0"/>
          </a:p>
          <a:p>
            <a:pPr marL="0" indent="0">
              <a:buNone/>
            </a:pPr>
            <a:r>
              <a:rPr lang="en-US" dirty="0"/>
              <a:t>Jennifer Marchand</a:t>
            </a:r>
          </a:p>
          <a:p>
            <a:pPr marL="0" indent="0">
              <a:buNone/>
            </a:pPr>
            <a:r>
              <a:rPr lang="en-US" dirty="0"/>
              <a:t>LIHTC Technical Advisor/Lead Compliance Officer </a:t>
            </a:r>
          </a:p>
          <a:p>
            <a:pPr marL="0" indent="0">
              <a:buNone/>
            </a:pPr>
            <a:r>
              <a:rPr lang="en-US" dirty="0"/>
              <a:t>503-986-2031 Voice </a:t>
            </a:r>
          </a:p>
          <a:p>
            <a:pPr marL="0" indent="0">
              <a:buNone/>
            </a:pPr>
            <a:r>
              <a:rPr lang="en-US" dirty="0"/>
              <a:t>Jennifer.C.Marchand@Oregon.gov (email)</a:t>
            </a:r>
          </a:p>
          <a:p>
            <a:pPr marL="0" indent="0">
              <a:buNone/>
            </a:pPr>
            <a:r>
              <a:rPr lang="en-US" dirty="0"/>
              <a:t>Oregon Housing and Community Services </a:t>
            </a:r>
          </a:p>
          <a:p>
            <a:pPr marL="0" indent="0">
              <a:buNone/>
            </a:pPr>
            <a:r>
              <a:rPr lang="en-US" dirty="0"/>
              <a:t>725 Summer Street NE, Suite B </a:t>
            </a:r>
          </a:p>
          <a:p>
            <a:pPr marL="0" indent="0">
              <a:buNone/>
            </a:pPr>
            <a:r>
              <a:rPr lang="en-US" dirty="0"/>
              <a:t>Salem, Or. 97309-0409 </a:t>
            </a:r>
          </a:p>
          <a:p>
            <a:pPr marL="0" indent="0">
              <a:buNone/>
            </a:pPr>
            <a:r>
              <a:rPr lang="en-US" dirty="0"/>
              <a:t>http://www.ohcs.oregon.gov </a:t>
            </a:r>
          </a:p>
          <a:p>
            <a:pPr marL="0" indent="0">
              <a:buNone/>
            </a:pPr>
            <a:endParaRPr lang="en-US" dirty="0"/>
          </a:p>
        </p:txBody>
      </p:sp>
    </p:spTree>
    <p:extLst>
      <p:ext uri="{BB962C8B-B14F-4D97-AF65-F5344CB8AC3E}">
        <p14:creationId xmlns:p14="http://schemas.microsoft.com/office/powerpoint/2010/main" val="412142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Fair Housing Opinion</a:t>
            </a:r>
            <a:endParaRPr lang="en-US" dirty="0"/>
          </a:p>
        </p:txBody>
      </p:sp>
      <p:sp>
        <p:nvSpPr>
          <p:cNvPr id="3" name="Content Placeholder 2"/>
          <p:cNvSpPr>
            <a:spLocks noGrp="1"/>
          </p:cNvSpPr>
          <p:nvPr>
            <p:ph sz="quarter" idx="1"/>
          </p:nvPr>
        </p:nvSpPr>
        <p:spPr/>
        <p:txBody>
          <a:bodyPr/>
          <a:lstStyle/>
          <a:p>
            <a:pPr marL="0" indent="0">
              <a:buNone/>
            </a:pPr>
            <a:r>
              <a:rPr lang="en-US" dirty="0" smtClean="0"/>
              <a:t>Discussion on the requirement to choose race, ethnicity, and sex of individual applicants on the basis of visual observation or surname.</a:t>
            </a:r>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719388"/>
            <a:ext cx="5638800"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420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 with FHCO</a:t>
            </a:r>
            <a:endParaRPr lang="en-US" dirty="0"/>
          </a:p>
        </p:txBody>
      </p:sp>
      <p:sp>
        <p:nvSpPr>
          <p:cNvPr id="3" name="Content Placeholder 2"/>
          <p:cNvSpPr>
            <a:spLocks noGrp="1"/>
          </p:cNvSpPr>
          <p:nvPr>
            <p:ph sz="quarter" idx="1"/>
          </p:nvPr>
        </p:nvSpPr>
        <p:spPr/>
        <p:txBody>
          <a:bodyPr/>
          <a:lstStyle/>
          <a:p>
            <a:pPr marL="0" indent="0">
              <a:buNone/>
            </a:pPr>
            <a:r>
              <a:rPr lang="en-US" dirty="0" smtClean="0"/>
              <a:t>Practice will not be allowed for properties with the exception of properties that have funding that require the practice as a requirement as a stipulation to receive the funding for Federal resources (such as RD).</a:t>
            </a:r>
          </a:p>
          <a:p>
            <a:pPr marL="0" indent="0">
              <a:buNone/>
            </a:pPr>
            <a:endParaRPr lang="en-US" dirty="0"/>
          </a:p>
          <a:p>
            <a:pPr marL="0" indent="0">
              <a:buNone/>
            </a:pPr>
            <a:r>
              <a:rPr lang="en-US" dirty="0" smtClean="0"/>
              <a:t>This practice is not required by LIHTC or HOME.</a:t>
            </a:r>
          </a:p>
          <a:p>
            <a:pPr marL="0" indent="0">
              <a:buNone/>
            </a:pPr>
            <a:endParaRPr lang="en-US" dirty="0"/>
          </a:p>
          <a:p>
            <a:pPr marL="0" indent="0">
              <a:buNone/>
            </a:pPr>
            <a:r>
              <a:rPr lang="en-US" dirty="0" smtClean="0"/>
              <a:t>Properties that do not have RD assistance should not have the wording on their applications or forms. </a:t>
            </a:r>
            <a:endParaRPr lang="en-US" dirty="0"/>
          </a:p>
        </p:txBody>
      </p:sp>
    </p:spTree>
    <p:extLst>
      <p:ext uri="{BB962C8B-B14F-4D97-AF65-F5344CB8AC3E}">
        <p14:creationId xmlns:p14="http://schemas.microsoft.com/office/powerpoint/2010/main" val="318691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Student Rule Update</a:t>
            </a:r>
            <a:endParaRPr lang="en-US" dirty="0"/>
          </a:p>
        </p:txBody>
      </p:sp>
      <p:sp>
        <p:nvSpPr>
          <p:cNvPr id="3" name="Content Placeholder 2"/>
          <p:cNvSpPr>
            <a:spLocks noGrp="1"/>
          </p:cNvSpPr>
          <p:nvPr>
            <p:ph sz="quarter" idx="1"/>
          </p:nvPr>
        </p:nvSpPr>
        <p:spPr/>
        <p:txBody>
          <a:bodyPr/>
          <a:lstStyle/>
          <a:p>
            <a:pPr marL="0" indent="0">
              <a:buNone/>
            </a:pPr>
            <a:r>
              <a:rPr lang="en-US" dirty="0" smtClean="0"/>
              <a:t>Specifically </a:t>
            </a:r>
            <a:r>
              <a:rPr lang="en-US" dirty="0"/>
              <a:t>excludes certain students from participating in the HOME program</a:t>
            </a:r>
          </a:p>
          <a:p>
            <a:pPr marL="0" indent="0">
              <a:buNone/>
            </a:pPr>
            <a:endParaRPr lang="en-US" dirty="0"/>
          </a:p>
          <a:p>
            <a:pPr marL="0" indent="0">
              <a:buNone/>
            </a:pPr>
            <a:r>
              <a:rPr lang="en-US" dirty="0"/>
              <a:t>Adopts the Section 8 Housing Choice Voucher Program restrictions found at 24 CFR </a:t>
            </a:r>
            <a:r>
              <a:rPr lang="en-US" dirty="0" smtClean="0"/>
              <a:t>5.612</a:t>
            </a:r>
          </a:p>
          <a:p>
            <a:pPr marL="0" indent="0">
              <a:buNone/>
            </a:pPr>
            <a:endParaRPr lang="en-US" dirty="0"/>
          </a:p>
          <a:p>
            <a:pPr marL="0" indent="0">
              <a:buNone/>
            </a:pPr>
            <a:r>
              <a:rPr lang="en-US" dirty="0"/>
              <a:t>Applies to Full or Part time Students</a:t>
            </a:r>
          </a:p>
          <a:p>
            <a:pPr marL="0" indent="0">
              <a:buNone/>
            </a:pPr>
            <a:endParaRPr lang="en-US" dirty="0"/>
          </a:p>
          <a:p>
            <a:pPr marL="0" indent="0">
              <a:buNone/>
            </a:pPr>
            <a:r>
              <a:rPr lang="en-US" dirty="0"/>
              <a:t>Applies to Students enrolled in Institute of Higher Education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83701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Student Rule</a:t>
            </a:r>
            <a:endParaRPr lang="en-US" dirty="0"/>
          </a:p>
        </p:txBody>
      </p:sp>
      <p:sp>
        <p:nvSpPr>
          <p:cNvPr id="3" name="Content Placeholder 2"/>
          <p:cNvSpPr>
            <a:spLocks noGrp="1"/>
          </p:cNvSpPr>
          <p:nvPr>
            <p:ph sz="quarter" idx="1"/>
          </p:nvPr>
        </p:nvSpPr>
        <p:spPr/>
        <p:txBody>
          <a:bodyPr/>
          <a:lstStyle/>
          <a:p>
            <a:pPr marL="0" indent="0">
              <a:buNone/>
            </a:pPr>
            <a:r>
              <a:rPr lang="en-US" b="1" dirty="0"/>
              <a:t>Excludes any student that:</a:t>
            </a:r>
          </a:p>
          <a:p>
            <a:pPr marL="0" indent="0">
              <a:buNone/>
            </a:pPr>
            <a:r>
              <a:rPr lang="en-US" dirty="0"/>
              <a:t>Is enrolled in a higher education institution</a:t>
            </a:r>
          </a:p>
          <a:p>
            <a:pPr marL="0" indent="0">
              <a:buNone/>
            </a:pPr>
            <a:r>
              <a:rPr lang="en-US" dirty="0"/>
              <a:t>Is under age 24</a:t>
            </a:r>
          </a:p>
          <a:p>
            <a:pPr marL="0" indent="0">
              <a:buNone/>
            </a:pPr>
            <a:r>
              <a:rPr lang="en-US" dirty="0"/>
              <a:t>Is not a veteran of the US military</a:t>
            </a:r>
          </a:p>
          <a:p>
            <a:pPr marL="0" indent="0">
              <a:buNone/>
            </a:pPr>
            <a:r>
              <a:rPr lang="en-US" dirty="0"/>
              <a:t>Is not married</a:t>
            </a:r>
          </a:p>
          <a:p>
            <a:pPr marL="0" indent="0">
              <a:buNone/>
            </a:pPr>
            <a:r>
              <a:rPr lang="en-US" dirty="0"/>
              <a:t>Does not have a dependent child</a:t>
            </a:r>
          </a:p>
          <a:p>
            <a:pPr marL="0" indent="0">
              <a:buNone/>
            </a:pPr>
            <a:r>
              <a:rPr lang="en-US" dirty="0"/>
              <a:t>Does not have a disability</a:t>
            </a:r>
          </a:p>
          <a:p>
            <a:pPr marL="0" indent="0">
              <a:buNone/>
            </a:pPr>
            <a:r>
              <a:rPr lang="en-US" dirty="0"/>
              <a:t>Is not otherwise individually eligible or has parents who individually or jointly are not eligible on the basis of income</a:t>
            </a:r>
          </a:p>
          <a:p>
            <a:pPr marL="0" indent="0">
              <a:buNone/>
            </a:pPr>
            <a:endParaRPr lang="en-US" dirty="0"/>
          </a:p>
        </p:txBody>
      </p:sp>
    </p:spTree>
    <p:extLst>
      <p:ext uri="{BB962C8B-B14F-4D97-AF65-F5344CB8AC3E}">
        <p14:creationId xmlns:p14="http://schemas.microsoft.com/office/powerpoint/2010/main" val="589940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Student Update</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endParaRPr lang="en-US" dirty="0" smtClean="0"/>
          </a:p>
          <a:p>
            <a:pPr marL="0" indent="0">
              <a:buNone/>
            </a:pPr>
            <a:r>
              <a:rPr lang="en-US" dirty="0" smtClean="0"/>
              <a:t>GED classes are considered general education and not higher education</a:t>
            </a:r>
          </a:p>
          <a:p>
            <a:pPr marL="0" indent="0">
              <a:buNone/>
            </a:pPr>
            <a:endParaRPr lang="en-US" dirty="0" smtClean="0"/>
          </a:p>
          <a:p>
            <a:pPr marL="0" indent="0">
              <a:buNone/>
            </a:pPr>
            <a:r>
              <a:rPr lang="en-US" dirty="0" smtClean="0"/>
              <a:t>Truck Driving school and Cosmetology school are most likely considered higher education as they fall under postsecondary vocational education. </a:t>
            </a:r>
          </a:p>
          <a:p>
            <a:pPr marL="0" indent="0">
              <a:buNone/>
            </a:pPr>
            <a:r>
              <a:rPr lang="en-US" dirty="0" smtClean="0"/>
              <a:t>Meaning that they: Provide an eligible program of training to prepare students for gainful employment in a recognized occupation</a:t>
            </a:r>
          </a:p>
          <a:p>
            <a:pPr marL="0" indent="0">
              <a:buNone/>
            </a:pPr>
            <a:r>
              <a:rPr lang="en-US" dirty="0" smtClean="0"/>
              <a:t>  </a:t>
            </a:r>
            <a:endParaRPr lang="en-US" dirty="0"/>
          </a:p>
        </p:txBody>
      </p:sp>
    </p:spTree>
    <p:extLst>
      <p:ext uri="{BB962C8B-B14F-4D97-AF65-F5344CB8AC3E}">
        <p14:creationId xmlns:p14="http://schemas.microsoft.com/office/powerpoint/2010/main" val="200058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Lease Compliance Form</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b="1" dirty="0" smtClean="0"/>
              <a:t>Q.  Is this form required?</a:t>
            </a:r>
          </a:p>
          <a:p>
            <a:pPr marL="0" indent="0">
              <a:buNone/>
            </a:pPr>
            <a:endParaRPr lang="en-US" dirty="0" smtClean="0"/>
          </a:p>
          <a:p>
            <a:pPr marL="0" indent="0">
              <a:buNone/>
            </a:pPr>
            <a:r>
              <a:rPr lang="en-US" b="1" dirty="0" smtClean="0"/>
              <a:t>A.   </a:t>
            </a:r>
            <a:r>
              <a:rPr lang="en-US" dirty="0" smtClean="0"/>
              <a:t>Yes, This form (OHCS 22H) is a required form and must be used for each HOME assisted household. The form was updated to meet new Final Rule regulations. The additional prohibited </a:t>
            </a:r>
            <a:r>
              <a:rPr lang="en-US" dirty="0"/>
              <a:t>lease term of  </a:t>
            </a:r>
            <a:r>
              <a:rPr lang="en-US" dirty="0" smtClean="0"/>
              <a:t>Mandatory </a:t>
            </a:r>
            <a:r>
              <a:rPr lang="en-US" dirty="0"/>
              <a:t>Supportive </a:t>
            </a:r>
            <a:r>
              <a:rPr lang="en-US" dirty="0" smtClean="0"/>
              <a:t>Services was added at the end of 2013.</a:t>
            </a:r>
          </a:p>
          <a:p>
            <a:pPr marL="0" indent="0">
              <a:buNone/>
            </a:pPr>
            <a:r>
              <a:rPr lang="en-US" dirty="0" smtClean="0"/>
              <a:t> *Lease </a:t>
            </a:r>
            <a:r>
              <a:rPr lang="en-US" dirty="0"/>
              <a:t>terms that require tenants to accept supportive </a:t>
            </a:r>
            <a:r>
              <a:rPr lang="en-US" dirty="0" smtClean="0"/>
              <a:t>services</a:t>
            </a:r>
            <a:r>
              <a:rPr lang="en-US" dirty="0"/>
              <a:t>. (with the exception of transitional housing). </a:t>
            </a:r>
            <a:r>
              <a:rPr lang="en-US" dirty="0" smtClean="0"/>
              <a:t>Are not allowed in HOME assisted units. This was part of the new Final Rule.</a:t>
            </a:r>
            <a:endParaRPr lang="en-US" dirty="0"/>
          </a:p>
          <a:p>
            <a:pPr marL="0" indent="0">
              <a:buNone/>
            </a:pPr>
            <a:endParaRPr lang="en-US" dirty="0"/>
          </a:p>
        </p:txBody>
      </p:sp>
    </p:spTree>
    <p:extLst>
      <p:ext uri="{BB962C8B-B14F-4D97-AF65-F5344CB8AC3E}">
        <p14:creationId xmlns:p14="http://schemas.microsoft.com/office/powerpoint/2010/main" val="3884122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Lease Compliance Form</a:t>
            </a:r>
            <a:endParaRPr lang="en-US" dirty="0"/>
          </a:p>
        </p:txBody>
      </p:sp>
      <p:sp>
        <p:nvSpPr>
          <p:cNvPr id="3" name="Content Placeholder 2"/>
          <p:cNvSpPr>
            <a:spLocks noGrp="1"/>
          </p:cNvSpPr>
          <p:nvPr>
            <p:ph sz="quarter" idx="1"/>
          </p:nvPr>
        </p:nvSpPr>
        <p:spPr/>
        <p:txBody>
          <a:bodyPr/>
          <a:lstStyle/>
          <a:p>
            <a:pPr marL="0" indent="0">
              <a:buNone/>
            </a:pPr>
            <a:r>
              <a:rPr lang="en-US" b="1" dirty="0" smtClean="0"/>
              <a:t>Q. </a:t>
            </a:r>
            <a:r>
              <a:rPr lang="en-US" dirty="0" smtClean="0"/>
              <a:t>Can we change the form or put our letterhead on it?</a:t>
            </a:r>
          </a:p>
          <a:p>
            <a:pPr marL="0" indent="0">
              <a:buNone/>
            </a:pPr>
            <a:endParaRPr lang="en-US" dirty="0" smtClean="0"/>
          </a:p>
          <a:p>
            <a:pPr marL="0" indent="0">
              <a:buNone/>
            </a:pPr>
            <a:r>
              <a:rPr lang="en-US" b="1" dirty="0" smtClean="0"/>
              <a:t>A.  </a:t>
            </a:r>
            <a:r>
              <a:rPr lang="en-US" dirty="0" smtClean="0"/>
              <a:t>No, this form must be used as created</a:t>
            </a:r>
            <a:endParaRPr lang="en-US" dirty="0"/>
          </a:p>
          <a:p>
            <a:pPr marL="0" indent="0">
              <a:buNone/>
            </a:pPr>
            <a:endParaRPr lang="en-US" dirty="0" smtClean="0"/>
          </a:p>
          <a:p>
            <a:pPr marL="0" indent="0">
              <a:buNone/>
            </a:pPr>
            <a:r>
              <a:rPr lang="en-US" b="1" dirty="0" smtClean="0"/>
              <a:t>Q. </a:t>
            </a:r>
            <a:r>
              <a:rPr lang="en-US" dirty="0" smtClean="0"/>
              <a:t>Is this form an addendum?</a:t>
            </a:r>
          </a:p>
          <a:p>
            <a:pPr marL="0" indent="0">
              <a:buNone/>
            </a:pPr>
            <a:endParaRPr lang="en-US" dirty="0" smtClean="0"/>
          </a:p>
          <a:p>
            <a:pPr marL="0" indent="0">
              <a:buNone/>
            </a:pPr>
            <a:r>
              <a:rPr lang="en-US" b="1" dirty="0" smtClean="0"/>
              <a:t>A</a:t>
            </a:r>
            <a:r>
              <a:rPr lang="en-US" dirty="0" smtClean="0"/>
              <a:t>. No, this form was renamed for a very specific reason to be called a HOME lease compliance form and not an addendum  </a:t>
            </a:r>
            <a:endParaRPr lang="en-US" dirty="0"/>
          </a:p>
        </p:txBody>
      </p:sp>
    </p:spTree>
    <p:extLst>
      <p:ext uri="{BB962C8B-B14F-4D97-AF65-F5344CB8AC3E}">
        <p14:creationId xmlns:p14="http://schemas.microsoft.com/office/powerpoint/2010/main" val="4141837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A6846EE757C04193A329764A4DBCB9" ma:contentTypeVersion="5" ma:contentTypeDescription="Create a new document." ma:contentTypeScope="" ma:versionID="c196e18095f3012e735b8ae348014005">
  <xsd:schema xmlns:xsd="http://www.w3.org/2001/XMLSchema" xmlns:xs="http://www.w3.org/2001/XMLSchema" xmlns:p="http://schemas.microsoft.com/office/2006/metadata/properties" xmlns:ns1="http://schemas.microsoft.com/sharepoint/v3" xmlns:ns2="414e15ea-35fd-4cff-b780-bb342b3dfcbd" targetNamespace="http://schemas.microsoft.com/office/2006/metadata/properties" ma:root="true" ma:fieldsID="228ed2aec82a4673187ed6d06b0265ae" ns1:_="" ns2:_="">
    <xsd:import namespace="http://schemas.microsoft.com/sharepoint/v3"/>
    <xsd:import namespace="414e15ea-35fd-4cff-b780-bb342b3dfcb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4e15ea-35fd-4cff-b780-bb342b3dfc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17D2CAF-9956-4AFA-BACA-AC324EA0DF34}"/>
</file>

<file path=customXml/itemProps2.xml><?xml version="1.0" encoding="utf-8"?>
<ds:datastoreItem xmlns:ds="http://schemas.openxmlformats.org/officeDocument/2006/customXml" ds:itemID="{72345191-6D78-4838-9AE0-BC8FCE9E8988}"/>
</file>

<file path=customXml/itemProps3.xml><?xml version="1.0" encoding="utf-8"?>
<ds:datastoreItem xmlns:ds="http://schemas.openxmlformats.org/officeDocument/2006/customXml" ds:itemID="{79366597-C6D2-4489-9C1E-58F05A366ECF}"/>
</file>

<file path=docProps/app.xml><?xml version="1.0" encoding="utf-8"?>
<Properties xmlns="http://schemas.openxmlformats.org/officeDocument/2006/extended-properties" xmlns:vt="http://schemas.openxmlformats.org/officeDocument/2006/docPropsVTypes">
  <Template>Equity</Template>
  <TotalTime>199</TotalTime>
  <Words>1279</Words>
  <Application>Microsoft Office PowerPoint</Application>
  <PresentationFormat>On-screen Show (4:3)</PresentationFormat>
  <Paragraphs>139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HOME Occupancy Problem Solving</vt:lpstr>
      <vt:lpstr>Agenda</vt:lpstr>
      <vt:lpstr>Update Fair Housing Opinion</vt:lpstr>
      <vt:lpstr>Agreement with FHCO</vt:lpstr>
      <vt:lpstr>HOME Student Rule Update</vt:lpstr>
      <vt:lpstr>HOME Student Rule</vt:lpstr>
      <vt:lpstr>HOME Student Update</vt:lpstr>
      <vt:lpstr>HOME Lease Compliance Form</vt:lpstr>
      <vt:lpstr>HOME Lease Compliance Form</vt:lpstr>
      <vt:lpstr>Monitoring Fees Update</vt:lpstr>
      <vt:lpstr>Demographic Form (OHCS .21)</vt:lpstr>
      <vt:lpstr>Unit Offline Reporting</vt:lpstr>
      <vt:lpstr>Inspection Questions</vt:lpstr>
      <vt:lpstr>AFHMP’S</vt:lpstr>
      <vt:lpstr>Social Security Number</vt:lpstr>
      <vt:lpstr>Transfer</vt:lpstr>
      <vt:lpstr>Section 8 Voucher Holders</vt:lpstr>
      <vt:lpstr>Project Based Subsidy</vt:lpstr>
      <vt:lpstr>Frequent Compliance Findings</vt:lpstr>
      <vt:lpstr>Thank You For Attending </vt:lpstr>
    </vt:vector>
  </TitlesOfParts>
  <Company>OHCS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Occupancy Problem Solving</dc:title>
  <dc:creator>Jennifer Marchand</dc:creator>
  <cp:keywords>HOME Occupancy Problem Solving</cp:keywords>
  <cp:lastModifiedBy>Jennifer Marchand</cp:lastModifiedBy>
  <cp:revision>15</cp:revision>
  <dcterms:created xsi:type="dcterms:W3CDTF">2014-06-09T18:44:43Z</dcterms:created>
  <dcterms:modified xsi:type="dcterms:W3CDTF">2017-06-05T15:25:10Z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0x010100AEA6846EE757C04193A329764A4DBCB9</vt:lpwstr>
  </property>
</Properties>
</file>