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1.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19.xml" ContentType="application/vnd.openxmlformats-officedocument.presentationml.slide+xml"/>
  <Override PartName="/ppt/slides/slide18.xml" ContentType="application/vnd.openxmlformats-officedocument.presentationml.slide+xml"/>
  <Override PartName="/ppt/slides/slide17.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10.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1.xml" ContentType="application/vnd.openxmlformats-officedocument.theme+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84" r:id="rId1"/>
  </p:sldMasterIdLst>
  <p:sldIdLst>
    <p:sldId id="256" r:id="rId2"/>
    <p:sldId id="257" r:id="rId3"/>
    <p:sldId id="262" r:id="rId4"/>
    <p:sldId id="258" r:id="rId5"/>
    <p:sldId id="259" r:id="rId6"/>
    <p:sldId id="260" r:id="rId7"/>
    <p:sldId id="261" r:id="rId8"/>
    <p:sldId id="267" r:id="rId9"/>
    <p:sldId id="268" r:id="rId10"/>
    <p:sldId id="269" r:id="rId11"/>
    <p:sldId id="270" r:id="rId12"/>
    <p:sldId id="271" r:id="rId13"/>
    <p:sldId id="272" r:id="rId14"/>
    <p:sldId id="273" r:id="rId15"/>
    <p:sldId id="274" r:id="rId16"/>
    <p:sldId id="275" r:id="rId17"/>
    <p:sldId id="276" r:id="rId18"/>
    <p:sldId id="277" r:id="rId19"/>
    <p:sldId id="278" r:id="rId20"/>
    <p:sldId id="263" r:id="rId21"/>
    <p:sldId id="264" r:id="rId22"/>
    <p:sldId id="265" r:id="rId23"/>
    <p:sldId id="266"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autoAdjust="0"/>
    <p:restoredTop sz="94676" autoAdjust="0"/>
  </p:normalViewPr>
  <p:slideViewPr>
    <p:cSldViewPr>
      <p:cViewPr varScale="1">
        <p:scale>
          <a:sx n="107" d="100"/>
          <a:sy n="107" d="100"/>
        </p:scale>
        <p:origin x="-84" y="-120"/>
      </p:cViewPr>
      <p:guideLst>
        <p:guide orient="horz" pos="2160"/>
        <p:guide pos="2880"/>
      </p:guideLst>
    </p:cSldViewPr>
  </p:slideViewPr>
  <p:outlineViewPr>
    <p:cViewPr>
      <p:scale>
        <a:sx n="33" d="100"/>
        <a:sy n="33" d="100"/>
      </p:scale>
      <p:origin x="48" y="2592"/>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ustomXml" Target="../customXml/item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customXml" Target="../customXml/item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 Id="rId30" Type="http://schemas.openxmlformats.org/officeDocument/2006/relationships/customXml" Target="../customXml/item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72E84BCA-D658-473D-836E-45903DE951E2}" type="datetimeFigureOut">
              <a:rPr lang="en-US" smtClean="0"/>
              <a:t>6/5/2017</a:t>
            </a:fld>
            <a:endParaRPr lang="en-US" dirty="0"/>
          </a:p>
        </p:txBody>
      </p:sp>
      <p:sp>
        <p:nvSpPr>
          <p:cNvPr id="17" name="Footer Placeholder 16"/>
          <p:cNvSpPr>
            <a:spLocks noGrp="1"/>
          </p:cNvSpPr>
          <p:nvPr>
            <p:ph type="ftr" sz="quarter" idx="11"/>
          </p:nvPr>
        </p:nvSpPr>
        <p:spPr/>
        <p:txBody>
          <a:bodyPr/>
          <a:lstStyle/>
          <a:p>
            <a:endParaRPr lang="en-US" dirty="0"/>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6F26DB3D-3CF8-4373-BA7D-5F03E0082258}" type="slidenum">
              <a:rPr lang="en-US" smtClean="0"/>
              <a:t>‹#›</a:t>
            </a:fld>
            <a:endParaRPr lang="en-US" dirty="0"/>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2E84BCA-D658-473D-836E-45903DE951E2}" type="datetimeFigureOut">
              <a:rPr lang="en-US" smtClean="0"/>
              <a:t>6/5/2017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F26DB3D-3CF8-4373-BA7D-5F03E0082258}"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2E84BCA-D658-473D-836E-45903DE951E2}" type="datetimeFigureOut">
              <a:rPr lang="en-US" smtClean="0"/>
              <a:t>6/5/2017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F26DB3D-3CF8-4373-BA7D-5F03E0082258}"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72E84BCA-D658-473D-836E-45903DE951E2}" type="datetimeFigureOut">
              <a:rPr lang="en-US" smtClean="0"/>
              <a:t>6/5/2017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F26DB3D-3CF8-4373-BA7D-5F03E0082258}" type="slidenum">
              <a:rPr lang="en-US" smtClean="0"/>
              <a:t>‹#›</a:t>
            </a:fld>
            <a:endParaRPr lang="en-US" dirty="0"/>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72E84BCA-D658-473D-836E-45903DE951E2}" type="datetimeFigureOut">
              <a:rPr lang="en-US" smtClean="0"/>
              <a:t>6/5/2017</a:t>
            </a:fld>
            <a:endParaRPr lang="en-US" dirty="0"/>
          </a:p>
        </p:txBody>
      </p:sp>
      <p:sp>
        <p:nvSpPr>
          <p:cNvPr id="5" name="Footer Placeholder 4"/>
          <p:cNvSpPr>
            <a:spLocks noGrp="1"/>
          </p:cNvSpPr>
          <p:nvPr>
            <p:ph type="ftr" sz="quarter" idx="11"/>
          </p:nvPr>
        </p:nvSpPr>
        <p:spPr>
          <a:xfrm>
            <a:off x="800100" y="6172200"/>
            <a:ext cx="4000500" cy="457200"/>
          </a:xfrm>
        </p:spPr>
        <p:txBody>
          <a:bodyPr/>
          <a:lstStyle/>
          <a:p>
            <a:endParaRPr lang="en-US" dirty="0"/>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6" name="Slide Number Placeholder 5"/>
          <p:cNvSpPr>
            <a:spLocks noGrp="1"/>
          </p:cNvSpPr>
          <p:nvPr>
            <p:ph type="sldNum" sz="quarter" idx="12"/>
          </p:nvPr>
        </p:nvSpPr>
        <p:spPr>
          <a:xfrm>
            <a:off x="146304" y="6208776"/>
            <a:ext cx="457200" cy="457200"/>
          </a:xfrm>
        </p:spPr>
        <p:txBody>
          <a:bodyPr/>
          <a:lstStyle/>
          <a:p>
            <a:fld id="{6F26DB3D-3CF8-4373-BA7D-5F03E0082258}" type="slidenum">
              <a:rPr lang="en-US" smtClean="0"/>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72E84BCA-D658-473D-836E-45903DE951E2}" type="datetimeFigureOut">
              <a:rPr lang="en-US" smtClean="0"/>
              <a:t>6/5/2017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26DB3D-3CF8-4373-BA7D-5F03E0082258}" type="slidenum">
              <a:rPr lang="en-US" smtClean="0"/>
              <a:t>‹#›</a:t>
            </a:fld>
            <a:endParaRPr lang="en-US" dirty="0"/>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72E84BCA-D658-473D-836E-45903DE951E2}" type="datetimeFigureOut">
              <a:rPr lang="en-US" smtClean="0"/>
              <a:t>6/5/2017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F26DB3D-3CF8-4373-BA7D-5F03E0082258}" type="slidenum">
              <a:rPr lang="en-US" smtClean="0"/>
              <a:t>‹#›</a:t>
            </a:fld>
            <a:endParaRPr lang="en-US" dirty="0"/>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72E84BCA-D658-473D-836E-45903DE951E2}" type="datetimeFigureOut">
              <a:rPr lang="en-US" smtClean="0"/>
              <a:t>6/5/2017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F26DB3D-3CF8-4373-BA7D-5F03E0082258}"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2E84BCA-D658-473D-836E-45903DE951E2}" type="datetimeFigureOut">
              <a:rPr lang="en-US" smtClean="0"/>
              <a:t>6/5/2017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F26DB3D-3CF8-4373-BA7D-5F03E0082258}"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72E84BCA-D658-473D-836E-45903DE951E2}" type="datetimeFigureOut">
              <a:rPr lang="en-US" smtClean="0"/>
              <a:t>6/5/2017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26DB3D-3CF8-4373-BA7D-5F03E0082258}" type="slidenum">
              <a:rPr lang="en-US" smtClean="0"/>
              <a:t>‹#›</a:t>
            </a:fld>
            <a:endParaRPr lang="en-US" dirty="0"/>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72E84BCA-D658-473D-836E-45903DE951E2}" type="datetimeFigureOut">
              <a:rPr lang="en-US" smtClean="0"/>
              <a:t>6/5/2017</a:t>
            </a:fld>
            <a:endParaRPr lang="en-US" dirty="0"/>
          </a:p>
        </p:txBody>
      </p:sp>
      <p:sp>
        <p:nvSpPr>
          <p:cNvPr id="6" name="Footer Placeholder 5"/>
          <p:cNvSpPr>
            <a:spLocks noGrp="1"/>
          </p:cNvSpPr>
          <p:nvPr>
            <p:ph type="ftr" sz="quarter" idx="11"/>
          </p:nvPr>
        </p:nvSpPr>
        <p:spPr>
          <a:xfrm>
            <a:off x="914400" y="6172200"/>
            <a:ext cx="3886200" cy="457200"/>
          </a:xfrm>
        </p:spPr>
        <p:txBody>
          <a:bodyPr/>
          <a:lstStyle/>
          <a:p>
            <a:endParaRPr lang="en-US" dirty="0"/>
          </a:p>
        </p:txBody>
      </p:sp>
      <p:sp>
        <p:nvSpPr>
          <p:cNvPr id="7" name="Slide Number Placeholder 6"/>
          <p:cNvSpPr>
            <a:spLocks noGrp="1"/>
          </p:cNvSpPr>
          <p:nvPr>
            <p:ph type="sldNum" sz="quarter" idx="12"/>
          </p:nvPr>
        </p:nvSpPr>
        <p:spPr>
          <a:xfrm>
            <a:off x="146304" y="6208776"/>
            <a:ext cx="457200" cy="457200"/>
          </a:xfrm>
        </p:spPr>
        <p:txBody>
          <a:bodyPr/>
          <a:lstStyle/>
          <a:p>
            <a:fld id="{6F26DB3D-3CF8-4373-BA7D-5F03E0082258}" type="slidenum">
              <a:rPr lang="en-US" smtClean="0"/>
              <a:t>‹#›</a:t>
            </a:fld>
            <a:endParaRPr lang="en-US" dirty="0"/>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dirty="0"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72E84BCA-D658-473D-836E-45903DE951E2}" type="datetimeFigureOut">
              <a:rPr lang="en-US" smtClean="0"/>
              <a:t>6/5/2017</a:t>
            </a:fld>
            <a:endParaRPr lang="en-US" dirty="0"/>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dirty="0"/>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6F26DB3D-3CF8-4373-BA7D-5F03E0082258}"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985" r:id="rId1"/>
    <p:sldLayoutId id="2147483986" r:id="rId2"/>
    <p:sldLayoutId id="2147483987" r:id="rId3"/>
    <p:sldLayoutId id="2147483988" r:id="rId4"/>
    <p:sldLayoutId id="2147483989" r:id="rId5"/>
    <p:sldLayoutId id="2147483990" r:id="rId6"/>
    <p:sldLayoutId id="2147483991" r:id="rId7"/>
    <p:sldLayoutId id="2147483992" r:id="rId8"/>
    <p:sldLayoutId id="2147483993" r:id="rId9"/>
    <p:sldLayoutId id="2147483994" r:id="rId10"/>
    <p:sldLayoutId id="2147483995"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2014 Oregon AHMA Annual Conference</a:t>
            </a:r>
          </a:p>
          <a:p>
            <a:r>
              <a:rPr lang="en-US" dirty="0" smtClean="0"/>
              <a:t>Jennifer Marchand</a:t>
            </a:r>
          </a:p>
          <a:p>
            <a:r>
              <a:rPr lang="en-US" dirty="0" smtClean="0"/>
              <a:t>OHCS </a:t>
            </a:r>
            <a:endParaRPr lang="en-US" dirty="0"/>
          </a:p>
        </p:txBody>
      </p:sp>
      <p:sp>
        <p:nvSpPr>
          <p:cNvPr id="2" name="Title 1"/>
          <p:cNvSpPr>
            <a:spLocks noGrp="1"/>
          </p:cNvSpPr>
          <p:nvPr>
            <p:ph type="ctrTitle"/>
          </p:nvPr>
        </p:nvSpPr>
        <p:spPr/>
        <p:txBody>
          <a:bodyPr/>
          <a:lstStyle/>
          <a:p>
            <a:r>
              <a:rPr lang="en-US" dirty="0" smtClean="0"/>
              <a:t>Extended Use for LIHTC Compliance</a:t>
            </a:r>
            <a:endParaRPr lang="en-US" dirty="0"/>
          </a:p>
        </p:txBody>
      </p:sp>
    </p:spTree>
    <p:extLst>
      <p:ext uri="{BB962C8B-B14F-4D97-AF65-F5344CB8AC3E}">
        <p14:creationId xmlns:p14="http://schemas.microsoft.com/office/powerpoint/2010/main" val="406279012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Extended Use Student Rule</a:t>
            </a:r>
            <a:endParaRPr lang="en-US" dirty="0"/>
          </a:p>
        </p:txBody>
      </p:sp>
      <p:sp>
        <p:nvSpPr>
          <p:cNvPr id="3" name="Content Placeholder 2"/>
          <p:cNvSpPr>
            <a:spLocks noGrp="1"/>
          </p:cNvSpPr>
          <p:nvPr>
            <p:ph sz="quarter" idx="1"/>
          </p:nvPr>
        </p:nvSpPr>
        <p:spPr/>
        <p:txBody>
          <a:bodyPr/>
          <a:lstStyle/>
          <a:p>
            <a:pPr marL="0" indent="0">
              <a:buNone/>
            </a:pPr>
            <a:endParaRPr lang="en-US" dirty="0" smtClean="0"/>
          </a:p>
          <a:p>
            <a:pPr marL="0" indent="0">
              <a:buNone/>
            </a:pPr>
            <a:r>
              <a:rPr lang="en-US" dirty="0" smtClean="0"/>
              <a:t>Currently: No Student Restrictions</a:t>
            </a:r>
          </a:p>
          <a:p>
            <a:pPr marL="0" indent="0">
              <a:buNone/>
            </a:pPr>
            <a:endParaRPr lang="en-US" dirty="0" smtClean="0"/>
          </a:p>
          <a:p>
            <a:pPr marL="0" indent="0">
              <a:buNone/>
            </a:pPr>
            <a:r>
              <a:rPr lang="en-US" dirty="0" smtClean="0"/>
              <a:t>Change: Students will only be allowed if they meet the IRS student exceptions as established in Section 42 regulations</a:t>
            </a:r>
          </a:p>
          <a:p>
            <a:pPr marL="0" indent="0">
              <a:buNone/>
            </a:pPr>
            <a:endParaRPr lang="en-US" dirty="0"/>
          </a:p>
          <a:p>
            <a:pPr marL="0" indent="0">
              <a:buNone/>
            </a:pPr>
            <a:r>
              <a:rPr lang="en-US" dirty="0" smtClean="0"/>
              <a:t>Requires: Student certifications will need to be completed by each household annually</a:t>
            </a:r>
            <a:endParaRPr lang="en-US" dirty="0"/>
          </a:p>
          <a:p>
            <a:pPr marL="0" indent="0">
              <a:buNone/>
            </a:pPr>
            <a:endParaRPr lang="en-US" dirty="0"/>
          </a:p>
        </p:txBody>
      </p:sp>
    </p:spTree>
    <p:extLst>
      <p:ext uri="{BB962C8B-B14F-4D97-AF65-F5344CB8AC3E}">
        <p14:creationId xmlns:p14="http://schemas.microsoft.com/office/powerpoint/2010/main" val="21171963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EU Student Change “Why”?</a:t>
            </a:r>
            <a:endParaRPr lang="en-US" dirty="0"/>
          </a:p>
        </p:txBody>
      </p:sp>
      <p:sp>
        <p:nvSpPr>
          <p:cNvPr id="3" name="Content Placeholder 2"/>
          <p:cNvSpPr>
            <a:spLocks noGrp="1"/>
          </p:cNvSpPr>
          <p:nvPr>
            <p:ph sz="quarter" idx="1"/>
          </p:nvPr>
        </p:nvSpPr>
        <p:spPr/>
        <p:txBody>
          <a:bodyPr>
            <a:normAutofit/>
          </a:bodyPr>
          <a:lstStyle/>
          <a:p>
            <a:pPr marL="0" indent="0">
              <a:buNone/>
            </a:pPr>
            <a:endParaRPr lang="en-US" dirty="0" smtClean="0"/>
          </a:p>
          <a:p>
            <a:pPr marL="0" indent="0">
              <a:buNone/>
            </a:pPr>
            <a:r>
              <a:rPr lang="en-US" dirty="0" smtClean="0"/>
              <a:t>Federally a FT student is not considered to be “low income” or meet “low income” requirements. The IRS has made it clear that they plan on making this clear in future updates or the next 8823 guide publication.</a:t>
            </a:r>
          </a:p>
          <a:p>
            <a:pPr marL="0" indent="0">
              <a:buNone/>
            </a:pPr>
            <a:endParaRPr lang="en-US" dirty="0" smtClean="0"/>
          </a:p>
          <a:p>
            <a:pPr marL="0" indent="0">
              <a:buNone/>
            </a:pPr>
            <a:r>
              <a:rPr lang="en-US" dirty="0"/>
              <a:t>Authority: </a:t>
            </a:r>
            <a:r>
              <a:rPr lang="en-US" dirty="0" smtClean="0"/>
              <a:t> </a:t>
            </a:r>
            <a:endParaRPr lang="en-US" dirty="0"/>
          </a:p>
          <a:p>
            <a:pPr marL="0" indent="0">
              <a:buNone/>
            </a:pPr>
            <a:r>
              <a:rPr lang="en-US" dirty="0"/>
              <a:t>Code Section 151(c)(4). </a:t>
            </a:r>
            <a:r>
              <a:rPr lang="en-US" dirty="0" smtClean="0"/>
              <a:t> </a:t>
            </a:r>
            <a:endParaRPr lang="en-US" dirty="0"/>
          </a:p>
          <a:p>
            <a:pPr marL="0" indent="0">
              <a:buNone/>
            </a:pPr>
            <a:r>
              <a:rPr lang="en-US" dirty="0"/>
              <a:t>Reference: Code Section 42(i)(3)(D) – Student defined </a:t>
            </a:r>
            <a:r>
              <a:rPr lang="en-US" dirty="0" smtClean="0"/>
              <a:t> </a:t>
            </a:r>
            <a:endParaRPr lang="en-US" dirty="0"/>
          </a:p>
          <a:p>
            <a:pPr marL="0" indent="0">
              <a:buNone/>
            </a:pPr>
            <a:r>
              <a:rPr lang="en-US" dirty="0"/>
              <a:t>Reference: Code Section 152. – Dependent defined</a:t>
            </a:r>
          </a:p>
        </p:txBody>
      </p:sp>
    </p:spTree>
    <p:extLst>
      <p:ext uri="{BB962C8B-B14F-4D97-AF65-F5344CB8AC3E}">
        <p14:creationId xmlns:p14="http://schemas.microsoft.com/office/powerpoint/2010/main" val="1019573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Unit Transfers</a:t>
            </a:r>
            <a:endParaRPr lang="en-US" dirty="0"/>
          </a:p>
        </p:txBody>
      </p:sp>
      <p:sp>
        <p:nvSpPr>
          <p:cNvPr id="3" name="Content Placeholder 2"/>
          <p:cNvSpPr>
            <a:spLocks noGrp="1"/>
          </p:cNvSpPr>
          <p:nvPr>
            <p:ph sz="quarter" idx="1"/>
          </p:nvPr>
        </p:nvSpPr>
        <p:spPr/>
        <p:txBody>
          <a:bodyPr/>
          <a:lstStyle/>
          <a:p>
            <a:pPr marL="0" indent="0">
              <a:buNone/>
            </a:pPr>
            <a:endParaRPr lang="en-US" dirty="0" smtClean="0"/>
          </a:p>
          <a:p>
            <a:pPr marL="0" indent="0">
              <a:buNone/>
            </a:pPr>
            <a:r>
              <a:rPr lang="en-US" dirty="0" smtClean="0"/>
              <a:t>Currently: Tenant can transfer anywhere in the property in  the same building or building to building</a:t>
            </a:r>
          </a:p>
          <a:p>
            <a:pPr marL="0" indent="0">
              <a:buNone/>
            </a:pPr>
            <a:endParaRPr lang="en-US" dirty="0"/>
          </a:p>
          <a:p>
            <a:pPr marL="0" indent="0">
              <a:buNone/>
            </a:pPr>
            <a:r>
              <a:rPr lang="en-US" dirty="0" smtClean="0"/>
              <a:t>Change: Tenant can transfer to a unit in the same building but before a tenant can transfer anywhere in the property (building to another building) the property must be part of a multiple building property as indicated on line 8b of the 8609 form</a:t>
            </a:r>
            <a:endParaRPr lang="en-US" dirty="0"/>
          </a:p>
        </p:txBody>
      </p:sp>
    </p:spTree>
    <p:extLst>
      <p:ext uri="{BB962C8B-B14F-4D97-AF65-F5344CB8AC3E}">
        <p14:creationId xmlns:p14="http://schemas.microsoft.com/office/powerpoint/2010/main" val="31578473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smtClean="0"/>
              <a:t>Unit Transfer Change “Why”</a:t>
            </a:r>
            <a:endParaRPr lang="en-US" dirty="0"/>
          </a:p>
        </p:txBody>
      </p:sp>
      <p:sp>
        <p:nvSpPr>
          <p:cNvPr id="3" name="Content Placeholder 2"/>
          <p:cNvSpPr>
            <a:spLocks noGrp="1"/>
          </p:cNvSpPr>
          <p:nvPr>
            <p:ph sz="quarter" idx="1"/>
          </p:nvPr>
        </p:nvSpPr>
        <p:spPr/>
        <p:txBody>
          <a:bodyPr/>
          <a:lstStyle/>
          <a:p>
            <a:pPr marL="0" indent="0">
              <a:buNone/>
            </a:pPr>
            <a:endParaRPr lang="en-US" dirty="0" smtClean="0"/>
          </a:p>
          <a:p>
            <a:pPr marL="0" indent="0">
              <a:buNone/>
            </a:pPr>
            <a:r>
              <a:rPr lang="en-US" dirty="0" smtClean="0"/>
              <a:t>If an Owner elects not to treat a building as part of a multiple building property then essentially each building is considered its own project. </a:t>
            </a:r>
          </a:p>
          <a:p>
            <a:pPr marL="0" indent="0">
              <a:buNone/>
            </a:pPr>
            <a:endParaRPr lang="en-US" dirty="0"/>
          </a:p>
          <a:p>
            <a:pPr marL="0" indent="0">
              <a:buNone/>
            </a:pPr>
            <a:r>
              <a:rPr lang="en-US" dirty="0" smtClean="0"/>
              <a:t>In this case the tenant must be income verified, qualified, and certified to move to the new building.</a:t>
            </a:r>
            <a:endParaRPr lang="en-US" dirty="0"/>
          </a:p>
        </p:txBody>
      </p:sp>
    </p:spTree>
    <p:extLst>
      <p:ext uri="{BB962C8B-B14F-4D97-AF65-F5344CB8AC3E}">
        <p14:creationId xmlns:p14="http://schemas.microsoft.com/office/powerpoint/2010/main" val="17549437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Next Available Unit Rule</a:t>
            </a:r>
            <a:endParaRPr lang="en-US" dirty="0"/>
          </a:p>
        </p:txBody>
      </p:sp>
      <p:sp>
        <p:nvSpPr>
          <p:cNvPr id="3" name="Content Placeholder 2"/>
          <p:cNvSpPr>
            <a:spLocks noGrp="1"/>
          </p:cNvSpPr>
          <p:nvPr>
            <p:ph sz="quarter" idx="1"/>
          </p:nvPr>
        </p:nvSpPr>
        <p:spPr/>
        <p:txBody>
          <a:bodyPr/>
          <a:lstStyle/>
          <a:p>
            <a:pPr marL="0" indent="0">
              <a:buNone/>
            </a:pPr>
            <a:endParaRPr lang="en-US" dirty="0" smtClean="0"/>
          </a:p>
          <a:p>
            <a:pPr marL="0" indent="0">
              <a:buNone/>
            </a:pPr>
            <a:r>
              <a:rPr lang="en-US" dirty="0" smtClean="0"/>
              <a:t>Currently: The policy states that EU properties will no longer be subject to the Next Available Unit Rule but must maintain the unit set-aside</a:t>
            </a:r>
          </a:p>
          <a:p>
            <a:pPr marL="0" indent="0">
              <a:buNone/>
            </a:pPr>
            <a:endParaRPr lang="en-US" dirty="0"/>
          </a:p>
          <a:p>
            <a:pPr marL="0" indent="0">
              <a:buNone/>
            </a:pPr>
            <a:endParaRPr lang="en-US" dirty="0" smtClean="0"/>
          </a:p>
          <a:p>
            <a:pPr marL="0" indent="0">
              <a:buNone/>
            </a:pPr>
            <a:r>
              <a:rPr lang="en-US" dirty="0" smtClean="0"/>
              <a:t>Change: The Next Available Unit Rule must be followed</a:t>
            </a:r>
            <a:endParaRPr lang="en-US" dirty="0"/>
          </a:p>
        </p:txBody>
      </p:sp>
    </p:spTree>
    <p:extLst>
      <p:ext uri="{BB962C8B-B14F-4D97-AF65-F5344CB8AC3E}">
        <p14:creationId xmlns:p14="http://schemas.microsoft.com/office/powerpoint/2010/main" val="24469317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Next Available Unit Rule Change “Why”</a:t>
            </a:r>
            <a:endParaRPr lang="en-US" dirty="0"/>
          </a:p>
        </p:txBody>
      </p:sp>
      <p:sp>
        <p:nvSpPr>
          <p:cNvPr id="3" name="Content Placeholder 2"/>
          <p:cNvSpPr>
            <a:spLocks noGrp="1"/>
          </p:cNvSpPr>
          <p:nvPr>
            <p:ph sz="quarter" idx="1"/>
          </p:nvPr>
        </p:nvSpPr>
        <p:spPr/>
        <p:txBody>
          <a:bodyPr>
            <a:normAutofit lnSpcReduction="10000"/>
          </a:bodyPr>
          <a:lstStyle/>
          <a:p>
            <a:pPr marL="0" indent="0">
              <a:buNone/>
            </a:pPr>
            <a:endParaRPr lang="en-US" dirty="0" smtClean="0"/>
          </a:p>
          <a:p>
            <a:pPr marL="0" indent="0">
              <a:buNone/>
            </a:pPr>
            <a:r>
              <a:rPr lang="en-US" dirty="0"/>
              <a:t> Under the Code, special rules apply when an originally qualified </a:t>
            </a:r>
            <a:r>
              <a:rPr lang="en-US" dirty="0" smtClean="0"/>
              <a:t>Household’s </a:t>
            </a:r>
            <a:r>
              <a:rPr lang="en-US" dirty="0"/>
              <a:t>income increases above 140% of the applicable income </a:t>
            </a:r>
            <a:r>
              <a:rPr lang="en-US" dirty="0" smtClean="0"/>
              <a:t>limitation </a:t>
            </a:r>
            <a:r>
              <a:rPr lang="en-US" dirty="0"/>
              <a:t>(i.e., 140% above either 50% AMGI or 60% AMGI). Provided the </a:t>
            </a:r>
            <a:r>
              <a:rPr lang="en-US" dirty="0" smtClean="0"/>
              <a:t>Available </a:t>
            </a:r>
            <a:r>
              <a:rPr lang="en-US" dirty="0"/>
              <a:t>Unit Rule is followed, a unit continues to be treated as Qualified </a:t>
            </a:r>
            <a:r>
              <a:rPr lang="en-US" dirty="0" smtClean="0"/>
              <a:t>even </a:t>
            </a:r>
            <a:r>
              <a:rPr lang="en-US" dirty="0"/>
              <a:t>if the household’s income exceeds 140% of the applicable income </a:t>
            </a:r>
          </a:p>
          <a:p>
            <a:pPr marL="0" indent="0">
              <a:buNone/>
            </a:pPr>
            <a:r>
              <a:rPr lang="en-US" dirty="0" smtClean="0"/>
              <a:t>Limitation </a:t>
            </a:r>
            <a:r>
              <a:rPr lang="en-US" dirty="0"/>
              <a:t>on recertification. </a:t>
            </a:r>
            <a:endParaRPr lang="en-US" dirty="0" smtClean="0"/>
          </a:p>
          <a:p>
            <a:pPr marL="0" indent="0">
              <a:buNone/>
            </a:pPr>
            <a:endParaRPr lang="en-US" dirty="0"/>
          </a:p>
          <a:p>
            <a:pPr marL="0" indent="0">
              <a:buNone/>
            </a:pPr>
            <a:r>
              <a:rPr lang="en-US" dirty="0"/>
              <a:t>Authority: </a:t>
            </a:r>
            <a:r>
              <a:rPr lang="en-US" dirty="0" smtClean="0"/>
              <a:t> </a:t>
            </a:r>
            <a:endParaRPr lang="en-US" dirty="0"/>
          </a:p>
          <a:p>
            <a:pPr marL="0" indent="0">
              <a:buNone/>
            </a:pPr>
            <a:r>
              <a:rPr lang="en-US" dirty="0"/>
              <a:t>Treasury Regulation 1.42-15</a:t>
            </a:r>
          </a:p>
        </p:txBody>
      </p:sp>
    </p:spTree>
    <p:extLst>
      <p:ext uri="{BB962C8B-B14F-4D97-AF65-F5344CB8AC3E}">
        <p14:creationId xmlns:p14="http://schemas.microsoft.com/office/powerpoint/2010/main" val="36113816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Monitoring Frequency</a:t>
            </a:r>
            <a:endParaRPr lang="en-US" dirty="0"/>
          </a:p>
        </p:txBody>
      </p:sp>
      <p:sp>
        <p:nvSpPr>
          <p:cNvPr id="3" name="Content Placeholder 2"/>
          <p:cNvSpPr>
            <a:spLocks noGrp="1"/>
          </p:cNvSpPr>
          <p:nvPr>
            <p:ph sz="quarter" idx="1"/>
          </p:nvPr>
        </p:nvSpPr>
        <p:spPr/>
        <p:txBody>
          <a:bodyPr>
            <a:normAutofit lnSpcReduction="10000"/>
          </a:bodyPr>
          <a:lstStyle/>
          <a:p>
            <a:pPr marL="0" indent="0">
              <a:buNone/>
            </a:pPr>
            <a:endParaRPr lang="en-US" dirty="0" smtClean="0"/>
          </a:p>
          <a:p>
            <a:pPr marL="0" indent="0">
              <a:buNone/>
            </a:pPr>
            <a:r>
              <a:rPr lang="en-US" dirty="0" smtClean="0"/>
              <a:t>Currently: Projects will be inspected and audited a minimum of every five years (CO to determine if more frequent reviews are needed). Depending on the size of the project and other factors the number of units and files will range from 5-10%  of the unit total with a minimum of 5 units and files.</a:t>
            </a:r>
          </a:p>
          <a:p>
            <a:pPr marL="0" indent="0">
              <a:buNone/>
            </a:pPr>
            <a:endParaRPr lang="en-US" dirty="0"/>
          </a:p>
          <a:p>
            <a:pPr marL="0" indent="0">
              <a:buNone/>
            </a:pPr>
            <a:r>
              <a:rPr lang="en-US" dirty="0" smtClean="0"/>
              <a:t>Change: Projects will be inspected and audited a minimum of every five years but most likely no more </a:t>
            </a:r>
            <a:r>
              <a:rPr lang="en-US" smtClean="0"/>
              <a:t>than three. </a:t>
            </a:r>
            <a:r>
              <a:rPr lang="en-US" dirty="0" smtClean="0"/>
              <a:t>Units and files may be reduced to less than 20% with a likely total being 10%.</a:t>
            </a:r>
            <a:endParaRPr lang="en-US" dirty="0"/>
          </a:p>
        </p:txBody>
      </p:sp>
    </p:spTree>
    <p:extLst>
      <p:ext uri="{BB962C8B-B14F-4D97-AF65-F5344CB8AC3E}">
        <p14:creationId xmlns:p14="http://schemas.microsoft.com/office/powerpoint/2010/main" val="29785775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Monitoring Frequency Change “Why”</a:t>
            </a:r>
            <a:endParaRPr lang="en-US" dirty="0"/>
          </a:p>
        </p:txBody>
      </p:sp>
      <p:sp>
        <p:nvSpPr>
          <p:cNvPr id="3" name="Content Placeholder 2"/>
          <p:cNvSpPr>
            <a:spLocks noGrp="1"/>
          </p:cNvSpPr>
          <p:nvPr>
            <p:ph sz="quarter" idx="1"/>
          </p:nvPr>
        </p:nvSpPr>
        <p:spPr/>
        <p:txBody>
          <a:bodyPr>
            <a:normAutofit lnSpcReduction="10000"/>
          </a:bodyPr>
          <a:lstStyle/>
          <a:p>
            <a:pPr marL="0" indent="0">
              <a:buNone/>
            </a:pPr>
            <a:r>
              <a:rPr lang="en-US" dirty="0" smtClean="0"/>
              <a:t>OHCS is applying Risk Based Management analysis to whole housing portfolio. Five years is a substantial amount of time for a property to go without having a visit. Asset Management is a high priority Nationally.</a:t>
            </a:r>
          </a:p>
          <a:p>
            <a:pPr marL="0" indent="0">
              <a:buNone/>
            </a:pPr>
            <a:endParaRPr lang="en-US" dirty="0" smtClean="0"/>
          </a:p>
          <a:p>
            <a:pPr marL="0" indent="0">
              <a:buNone/>
            </a:pPr>
            <a:r>
              <a:rPr lang="en-US" dirty="0" smtClean="0"/>
              <a:t>When determining the amount of time between inspections or the amount of units and files to audit, the following will be taken into consideration:</a:t>
            </a:r>
          </a:p>
          <a:p>
            <a:r>
              <a:rPr lang="en-US" dirty="0" smtClean="0"/>
              <a:t>Current and past compliance history</a:t>
            </a:r>
          </a:p>
          <a:p>
            <a:r>
              <a:rPr lang="en-US" dirty="0" smtClean="0"/>
              <a:t>Owner or Management Changes</a:t>
            </a:r>
          </a:p>
          <a:p>
            <a:r>
              <a:rPr lang="en-US" dirty="0" smtClean="0"/>
              <a:t>Tenant Complaints or HUD (Other Agency) complaints etc.</a:t>
            </a:r>
          </a:p>
          <a:p>
            <a:pPr marL="0" indent="0">
              <a:buNone/>
            </a:pPr>
            <a:endParaRPr lang="en-US" dirty="0" smtClean="0"/>
          </a:p>
          <a:p>
            <a:pPr marL="0" indent="0">
              <a:buNone/>
            </a:pPr>
            <a:endParaRPr lang="en-US" dirty="0"/>
          </a:p>
        </p:txBody>
      </p:sp>
    </p:spTree>
    <p:extLst>
      <p:ext uri="{BB962C8B-B14F-4D97-AF65-F5344CB8AC3E}">
        <p14:creationId xmlns:p14="http://schemas.microsoft.com/office/powerpoint/2010/main" val="38607498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Monitoring Fees</a:t>
            </a:r>
            <a:endParaRPr lang="en-US" dirty="0"/>
          </a:p>
        </p:txBody>
      </p:sp>
      <p:sp>
        <p:nvSpPr>
          <p:cNvPr id="3" name="Content Placeholder 2"/>
          <p:cNvSpPr>
            <a:spLocks noGrp="1"/>
          </p:cNvSpPr>
          <p:nvPr>
            <p:ph sz="quarter" idx="1"/>
          </p:nvPr>
        </p:nvSpPr>
        <p:spPr/>
        <p:txBody>
          <a:bodyPr/>
          <a:lstStyle/>
          <a:p>
            <a:pPr marL="0" indent="0">
              <a:buNone/>
            </a:pPr>
            <a:endParaRPr lang="en-US" dirty="0" smtClean="0"/>
          </a:p>
          <a:p>
            <a:pPr marL="0" indent="0">
              <a:buNone/>
            </a:pPr>
            <a:r>
              <a:rPr lang="en-US" dirty="0" smtClean="0"/>
              <a:t>Currently: Monitoring fees are reduced in Extended Use to $25.00 per unit for LIHTC and a waiver is offered as an option to properties that have project based subsidy</a:t>
            </a:r>
          </a:p>
          <a:p>
            <a:pPr marL="0" indent="0">
              <a:buNone/>
            </a:pPr>
            <a:endParaRPr lang="en-US" dirty="0"/>
          </a:p>
          <a:p>
            <a:pPr marL="0" indent="0">
              <a:buNone/>
            </a:pPr>
            <a:r>
              <a:rPr lang="en-US" dirty="0" smtClean="0"/>
              <a:t>Change: Monitoring fees will continue to be $25.00 per unit for LIHTC in Extended Use however the option for a waiver for project based subsidy properties will no longer be an option </a:t>
            </a:r>
          </a:p>
          <a:p>
            <a:pPr marL="0" indent="0">
              <a:buNone/>
            </a:pPr>
            <a:endParaRPr lang="en-US" dirty="0"/>
          </a:p>
        </p:txBody>
      </p:sp>
    </p:spTree>
    <p:extLst>
      <p:ext uri="{BB962C8B-B14F-4D97-AF65-F5344CB8AC3E}">
        <p14:creationId xmlns:p14="http://schemas.microsoft.com/office/powerpoint/2010/main" val="260131989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Monitoring Fee Change “Why”</a:t>
            </a:r>
            <a:endParaRPr lang="en-US" dirty="0"/>
          </a:p>
        </p:txBody>
      </p:sp>
      <p:sp>
        <p:nvSpPr>
          <p:cNvPr id="3" name="Content Placeholder 2"/>
          <p:cNvSpPr>
            <a:spLocks noGrp="1"/>
          </p:cNvSpPr>
          <p:nvPr>
            <p:ph sz="quarter" idx="1"/>
          </p:nvPr>
        </p:nvSpPr>
        <p:spPr/>
        <p:txBody>
          <a:bodyPr/>
          <a:lstStyle/>
          <a:p>
            <a:pPr marL="0" indent="0">
              <a:buNone/>
            </a:pPr>
            <a:r>
              <a:rPr lang="en-US" dirty="0" smtClean="0"/>
              <a:t> </a:t>
            </a:r>
            <a:endParaRPr lang="en-US" dirty="0"/>
          </a:p>
          <a:p>
            <a:pPr marL="0" indent="0">
              <a:buNone/>
            </a:pPr>
            <a:r>
              <a:rPr lang="en-US" dirty="0" smtClean="0"/>
              <a:t>The waiver was originally offered when OHCS Asset Management was able to work with others to inspect units and files. The thought at the time was that the Compliance team would not need to look at the files or inspect the units. However, with the changes that HUD has made with the HUD contract and the RD decision to change inspection frequency for many properties to five year schedules, this waiver option is no longer reasonable. </a:t>
            </a:r>
          </a:p>
        </p:txBody>
      </p:sp>
    </p:spTree>
    <p:extLst>
      <p:ext uri="{BB962C8B-B14F-4D97-AF65-F5344CB8AC3E}">
        <p14:creationId xmlns:p14="http://schemas.microsoft.com/office/powerpoint/2010/main" val="3825715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US" dirty="0"/>
          </a:p>
        </p:txBody>
      </p:sp>
      <p:sp>
        <p:nvSpPr>
          <p:cNvPr id="3" name="Content Placeholder 2"/>
          <p:cNvSpPr>
            <a:spLocks noGrp="1"/>
          </p:cNvSpPr>
          <p:nvPr>
            <p:ph sz="quarter" idx="1"/>
          </p:nvPr>
        </p:nvSpPr>
        <p:spPr/>
        <p:txBody>
          <a:bodyPr/>
          <a:lstStyle/>
          <a:p>
            <a:r>
              <a:rPr lang="en-US" dirty="0" smtClean="0"/>
              <a:t>What is the LIHTC Extended Use Period? How does it differ from the Credit or Compliance period?</a:t>
            </a:r>
          </a:p>
          <a:p>
            <a:r>
              <a:rPr lang="en-US" dirty="0" smtClean="0"/>
              <a:t>Common Myths when in Extended Use Period</a:t>
            </a:r>
          </a:p>
          <a:p>
            <a:r>
              <a:rPr lang="en-US" dirty="0" smtClean="0"/>
              <a:t>What changes in the second 15 years of LIHTC compliance?</a:t>
            </a:r>
          </a:p>
          <a:p>
            <a:r>
              <a:rPr lang="en-US" dirty="0" smtClean="0"/>
              <a:t>What documents and restrictions do you follow in the Extended use period?</a:t>
            </a:r>
          </a:p>
          <a:p>
            <a:r>
              <a:rPr lang="en-US" dirty="0" smtClean="0"/>
              <a:t>What changes has OHCS made to compliance monitoring in the Extended use period and why?</a:t>
            </a:r>
          </a:p>
          <a:p>
            <a:r>
              <a:rPr lang="en-US" dirty="0" smtClean="0"/>
              <a:t> What are the consequences of noncompliance in the Extended use period?</a:t>
            </a:r>
          </a:p>
          <a:p>
            <a:endParaRPr lang="en-US" dirty="0"/>
          </a:p>
        </p:txBody>
      </p:sp>
    </p:spTree>
    <p:extLst>
      <p:ext uri="{BB962C8B-B14F-4D97-AF65-F5344CB8AC3E}">
        <p14:creationId xmlns:p14="http://schemas.microsoft.com/office/powerpoint/2010/main" val="161759708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Documents and Restrictions do you need to follow in the EUP?</a:t>
            </a:r>
            <a:endParaRPr lang="en-US" dirty="0"/>
          </a:p>
        </p:txBody>
      </p:sp>
      <p:sp>
        <p:nvSpPr>
          <p:cNvPr id="3" name="Content Placeholder 2"/>
          <p:cNvSpPr>
            <a:spLocks noGrp="1"/>
          </p:cNvSpPr>
          <p:nvPr>
            <p:ph sz="quarter" idx="1"/>
          </p:nvPr>
        </p:nvSpPr>
        <p:spPr/>
        <p:txBody>
          <a:bodyPr/>
          <a:lstStyle/>
          <a:p>
            <a:endParaRPr lang="en-US" dirty="0" smtClean="0"/>
          </a:p>
          <a:p>
            <a:r>
              <a:rPr lang="en-US" dirty="0" smtClean="0"/>
              <a:t>Reservation and Extended Use Agreement</a:t>
            </a:r>
          </a:p>
          <a:p>
            <a:endParaRPr lang="en-US" dirty="0" smtClean="0"/>
          </a:p>
          <a:p>
            <a:r>
              <a:rPr lang="en-US" dirty="0" smtClean="0"/>
              <a:t>OHCS Compliance Manual</a:t>
            </a:r>
          </a:p>
          <a:p>
            <a:endParaRPr lang="en-US" dirty="0" smtClean="0"/>
          </a:p>
          <a:p>
            <a:r>
              <a:rPr lang="en-US" dirty="0" smtClean="0"/>
              <a:t>All other funding documents that have restrictions for the property </a:t>
            </a:r>
          </a:p>
          <a:p>
            <a:pPr marL="0" indent="0">
              <a:buNone/>
            </a:pPr>
            <a:endParaRPr lang="en-US" dirty="0" smtClean="0"/>
          </a:p>
          <a:p>
            <a:r>
              <a:rPr lang="en-US" dirty="0" smtClean="0"/>
              <a:t>8609’s   </a:t>
            </a:r>
          </a:p>
          <a:p>
            <a:endParaRPr lang="en-US" dirty="0"/>
          </a:p>
        </p:txBody>
      </p:sp>
    </p:spTree>
    <p:extLst>
      <p:ext uri="{BB962C8B-B14F-4D97-AF65-F5344CB8AC3E}">
        <p14:creationId xmlns:p14="http://schemas.microsoft.com/office/powerpoint/2010/main" val="168757497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Consequences of Non-Compliance</a:t>
            </a:r>
            <a:endParaRPr lang="en-US" dirty="0"/>
          </a:p>
        </p:txBody>
      </p:sp>
      <p:sp>
        <p:nvSpPr>
          <p:cNvPr id="3" name="Content Placeholder 2"/>
          <p:cNvSpPr>
            <a:spLocks noGrp="1"/>
          </p:cNvSpPr>
          <p:nvPr>
            <p:ph sz="quarter" idx="1"/>
          </p:nvPr>
        </p:nvSpPr>
        <p:spPr/>
        <p:txBody>
          <a:bodyPr/>
          <a:lstStyle/>
          <a:p>
            <a:pPr marL="0" indent="0">
              <a:buNone/>
            </a:pPr>
            <a:endParaRPr lang="en-US" dirty="0"/>
          </a:p>
          <a:p>
            <a:pPr marL="0" indent="0">
              <a:buNone/>
            </a:pPr>
            <a:r>
              <a:rPr lang="en-US" dirty="0" smtClean="0"/>
              <a:t>If OHCS is no longer filing 8823’s on the property with the IRS and there is no tax credit recapture consequence, then why should an Owner/Agent care about being in compliance? </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281052160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Consequences Continued:</a:t>
            </a:r>
            <a:endParaRPr lang="en-US" dirty="0"/>
          </a:p>
        </p:txBody>
      </p:sp>
      <p:sp>
        <p:nvSpPr>
          <p:cNvPr id="3" name="Content Placeholder 2"/>
          <p:cNvSpPr>
            <a:spLocks noGrp="1"/>
          </p:cNvSpPr>
          <p:nvPr>
            <p:ph sz="quarter" idx="1"/>
          </p:nvPr>
        </p:nvSpPr>
        <p:spPr/>
        <p:txBody>
          <a:bodyPr>
            <a:normAutofit fontScale="70000" lnSpcReduction="20000"/>
          </a:bodyPr>
          <a:lstStyle/>
          <a:p>
            <a:endParaRPr lang="en-US" dirty="0" smtClean="0"/>
          </a:p>
          <a:p>
            <a:r>
              <a:rPr lang="en-US" dirty="0" smtClean="0"/>
              <a:t>The status of Owners, managing agents, and or general partners will be designated as “not in good standing” with the agency</a:t>
            </a:r>
          </a:p>
          <a:p>
            <a:r>
              <a:rPr lang="en-US" dirty="0" smtClean="0"/>
              <a:t>Future approvals for funding of properties or approvals of management may be denied</a:t>
            </a:r>
          </a:p>
          <a:p>
            <a:r>
              <a:rPr lang="en-US" dirty="0" smtClean="0"/>
              <a:t>Additional monitoring may be required</a:t>
            </a:r>
          </a:p>
          <a:p>
            <a:r>
              <a:rPr lang="en-US" dirty="0" smtClean="0"/>
              <a:t>Change in management or site staff may be required</a:t>
            </a:r>
          </a:p>
          <a:p>
            <a:r>
              <a:rPr lang="en-US" dirty="0" smtClean="0"/>
              <a:t>A professional consultant may be required to be hired</a:t>
            </a:r>
          </a:p>
          <a:p>
            <a:r>
              <a:rPr lang="en-US" dirty="0" smtClean="0"/>
              <a:t>Required third party audits for compliance</a:t>
            </a:r>
          </a:p>
          <a:p>
            <a:r>
              <a:rPr lang="en-US" dirty="0" smtClean="0"/>
              <a:t>100% file and/or physical inspections by OHCS</a:t>
            </a:r>
          </a:p>
          <a:p>
            <a:r>
              <a:rPr lang="en-US" dirty="0" smtClean="0"/>
              <a:t>Additional reporting requirements (financials, CCPC etc.)</a:t>
            </a:r>
          </a:p>
          <a:p>
            <a:r>
              <a:rPr lang="en-US" dirty="0" smtClean="0"/>
              <a:t>Additional charging of non-compliance fees</a:t>
            </a:r>
          </a:p>
          <a:p>
            <a:r>
              <a:rPr lang="en-US" dirty="0" smtClean="0"/>
              <a:t>Required training</a:t>
            </a:r>
          </a:p>
          <a:p>
            <a:r>
              <a:rPr lang="en-US" dirty="0" smtClean="0"/>
              <a:t>Future applications for housing credits may be subject to automatic denial</a:t>
            </a:r>
          </a:p>
          <a:p>
            <a:r>
              <a:rPr lang="en-US" dirty="0" smtClean="0"/>
              <a:t>OHCS may choose to enforce compliance with the Reservation and Extended Use Agreement through the courts with DOJ opinion </a:t>
            </a:r>
            <a:endParaRPr lang="en-US" dirty="0"/>
          </a:p>
        </p:txBody>
      </p:sp>
    </p:spTree>
    <p:extLst>
      <p:ext uri="{BB962C8B-B14F-4D97-AF65-F5344CB8AC3E}">
        <p14:creationId xmlns:p14="http://schemas.microsoft.com/office/powerpoint/2010/main" val="174114361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Thank You For Attending</a:t>
            </a:r>
            <a:endParaRPr lang="en-US" dirty="0"/>
          </a:p>
        </p:txBody>
      </p:sp>
      <p:sp>
        <p:nvSpPr>
          <p:cNvPr id="3" name="Content Placeholder 2"/>
          <p:cNvSpPr>
            <a:spLocks noGrp="1"/>
          </p:cNvSpPr>
          <p:nvPr>
            <p:ph sz="quarter" idx="1"/>
          </p:nvPr>
        </p:nvSpPr>
        <p:spPr/>
        <p:txBody>
          <a:bodyPr>
            <a:normAutofit lnSpcReduction="10000"/>
          </a:bodyPr>
          <a:lstStyle/>
          <a:p>
            <a:pPr marL="0" indent="0">
              <a:buNone/>
            </a:pPr>
            <a:r>
              <a:rPr lang="en-US" dirty="0" smtClean="0"/>
              <a:t> For further questions or guidance please contact:</a:t>
            </a:r>
          </a:p>
          <a:p>
            <a:pPr marL="0" indent="0">
              <a:buNone/>
            </a:pPr>
            <a:endParaRPr lang="en-US" dirty="0"/>
          </a:p>
          <a:p>
            <a:pPr marL="0" indent="0">
              <a:buNone/>
            </a:pPr>
            <a:r>
              <a:rPr lang="en-US" dirty="0" smtClean="0"/>
              <a:t>Jennifer </a:t>
            </a:r>
            <a:r>
              <a:rPr lang="en-US" dirty="0"/>
              <a:t>Marchand</a:t>
            </a:r>
          </a:p>
          <a:p>
            <a:pPr marL="0" indent="0">
              <a:buNone/>
            </a:pPr>
            <a:r>
              <a:rPr lang="en-US" dirty="0"/>
              <a:t>LIHTC Technical Advisor/Lead Compliance Officer </a:t>
            </a:r>
          </a:p>
          <a:p>
            <a:pPr marL="0" indent="0">
              <a:buNone/>
            </a:pPr>
            <a:r>
              <a:rPr lang="en-US" dirty="0"/>
              <a:t>503-986-2031 Voice </a:t>
            </a:r>
          </a:p>
          <a:p>
            <a:pPr marL="0" indent="0">
              <a:buNone/>
            </a:pPr>
            <a:r>
              <a:rPr lang="en-US" dirty="0" smtClean="0"/>
              <a:t>Jennifer.C.Marchand@Oregon.gov (email)</a:t>
            </a:r>
          </a:p>
          <a:p>
            <a:pPr marL="0" indent="0">
              <a:buNone/>
            </a:pPr>
            <a:r>
              <a:rPr lang="en-US" dirty="0" smtClean="0"/>
              <a:t>Oregon </a:t>
            </a:r>
            <a:r>
              <a:rPr lang="en-US" dirty="0"/>
              <a:t>Housing and Community Services </a:t>
            </a:r>
          </a:p>
          <a:p>
            <a:pPr marL="0" indent="0">
              <a:buNone/>
            </a:pPr>
            <a:r>
              <a:rPr lang="en-US" dirty="0"/>
              <a:t>725 Summer Street NE, Suite B </a:t>
            </a:r>
          </a:p>
          <a:p>
            <a:pPr marL="0" indent="0">
              <a:buNone/>
            </a:pPr>
            <a:r>
              <a:rPr lang="en-US" dirty="0"/>
              <a:t>Salem, Or. 97309-0409 </a:t>
            </a:r>
          </a:p>
          <a:p>
            <a:pPr marL="0" indent="0">
              <a:buNone/>
            </a:pPr>
            <a:r>
              <a:rPr lang="en-US" dirty="0"/>
              <a:t>http://www.ohcs.oregon.gov </a:t>
            </a:r>
          </a:p>
          <a:p>
            <a:pPr marL="0" indent="0">
              <a:buNone/>
            </a:pPr>
            <a:endParaRPr lang="en-US" dirty="0"/>
          </a:p>
        </p:txBody>
      </p:sp>
    </p:spTree>
    <p:extLst>
      <p:ext uri="{BB962C8B-B14F-4D97-AF65-F5344CB8AC3E}">
        <p14:creationId xmlns:p14="http://schemas.microsoft.com/office/powerpoint/2010/main" val="14191119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Brief History of LIHTC</a:t>
            </a:r>
            <a:endParaRPr lang="en-US" dirty="0"/>
          </a:p>
        </p:txBody>
      </p:sp>
      <p:sp>
        <p:nvSpPr>
          <p:cNvPr id="3" name="Content Placeholder 2"/>
          <p:cNvSpPr>
            <a:spLocks noGrp="1"/>
          </p:cNvSpPr>
          <p:nvPr>
            <p:ph sz="quarter" idx="1"/>
          </p:nvPr>
        </p:nvSpPr>
        <p:spPr/>
        <p:txBody>
          <a:bodyPr>
            <a:normAutofit fontScale="92500" lnSpcReduction="10000"/>
          </a:bodyPr>
          <a:lstStyle/>
          <a:p>
            <a:r>
              <a:rPr lang="en-US" dirty="0"/>
              <a:t>The federal low-income housing tax credit (“Housing Credit”) was created by Congress in 1986 and is administered in </a:t>
            </a:r>
            <a:r>
              <a:rPr lang="en-US" dirty="0" smtClean="0"/>
              <a:t>Oregon </a:t>
            </a:r>
            <a:r>
              <a:rPr lang="en-US" dirty="0"/>
              <a:t>by </a:t>
            </a:r>
            <a:r>
              <a:rPr lang="en-US" dirty="0" smtClean="0"/>
              <a:t>Oregon Housing and Community Services (OHCS)</a:t>
            </a:r>
            <a:endParaRPr lang="en-US" dirty="0"/>
          </a:p>
          <a:p>
            <a:endParaRPr lang="en-US" dirty="0"/>
          </a:p>
          <a:p>
            <a:r>
              <a:rPr lang="en-US" dirty="0"/>
              <a:t>Properties awarded Housing Credits in 1987, 1988 and 1989 had a compliance period of 15 years. </a:t>
            </a:r>
            <a:r>
              <a:rPr lang="en-US" dirty="0" smtClean="0"/>
              <a:t> In 1990 a </a:t>
            </a:r>
            <a:r>
              <a:rPr lang="en-US" dirty="0"/>
              <a:t>change in federal law required an additional 15 years of compliance, which is known as the extended use period.  As a result, properties that were awarded Housing Credits in 1990 or afterwards must comply with program restrictions for a total of 30 </a:t>
            </a:r>
            <a:r>
              <a:rPr lang="en-US" dirty="0" smtClean="0"/>
              <a:t>years (or more), </a:t>
            </a:r>
            <a:r>
              <a:rPr lang="en-US" dirty="0"/>
              <a:t>subject to certain exceptions. These restrictions are embodied in a recorded real estate document called the extended use agreement.</a:t>
            </a:r>
          </a:p>
        </p:txBody>
      </p:sp>
    </p:spTree>
    <p:extLst>
      <p:ext uri="{BB962C8B-B14F-4D97-AF65-F5344CB8AC3E}">
        <p14:creationId xmlns:p14="http://schemas.microsoft.com/office/powerpoint/2010/main" val="20755558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the LIHTC Credit Period?</a:t>
            </a:r>
            <a:endParaRPr lang="en-US" dirty="0"/>
          </a:p>
        </p:txBody>
      </p:sp>
      <p:sp>
        <p:nvSpPr>
          <p:cNvPr id="3" name="Content Placeholder 2"/>
          <p:cNvSpPr>
            <a:spLocks noGrp="1"/>
          </p:cNvSpPr>
          <p:nvPr>
            <p:ph sz="quarter" idx="1"/>
          </p:nvPr>
        </p:nvSpPr>
        <p:spPr/>
        <p:txBody>
          <a:bodyPr/>
          <a:lstStyle/>
          <a:p>
            <a:r>
              <a:rPr lang="en-US" dirty="0"/>
              <a:t>The credit period is the period of time a building’s investors plan on taking a tax credit on their federal income tax return.  A building’s credit period typically starts the year it is placed in service, but the owner has the option of beginning its credit period the year after they place it in service.   For example, if a building was placed in service during 2012, the owner may begin its credit period during 2012 or 2013.</a:t>
            </a:r>
          </a:p>
        </p:txBody>
      </p:sp>
    </p:spTree>
    <p:extLst>
      <p:ext uri="{BB962C8B-B14F-4D97-AF65-F5344CB8AC3E}">
        <p14:creationId xmlns:p14="http://schemas.microsoft.com/office/powerpoint/2010/main" val="42657804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is the LIHTC Compliance Period?</a:t>
            </a:r>
            <a:endParaRPr lang="en-US" dirty="0"/>
          </a:p>
        </p:txBody>
      </p:sp>
      <p:sp>
        <p:nvSpPr>
          <p:cNvPr id="3" name="Content Placeholder 2"/>
          <p:cNvSpPr>
            <a:spLocks noGrp="1"/>
          </p:cNvSpPr>
          <p:nvPr>
            <p:ph sz="quarter" idx="1"/>
          </p:nvPr>
        </p:nvSpPr>
        <p:spPr/>
        <p:txBody>
          <a:bodyPr/>
          <a:lstStyle/>
          <a:p>
            <a:r>
              <a:rPr lang="en-US" dirty="0" smtClean="0"/>
              <a:t>The </a:t>
            </a:r>
            <a:r>
              <a:rPr lang="en-US" dirty="0"/>
              <a:t>compliance period is the period of time an owner must comply with all program requirements to benefit from their anticipated tax credit.  The first year of a building’s compliance period is the first year of its credit period.  The compliance period lasts for 15 years.  It takes an owner 15 years to earn the tax credit the IRS allows them to take over the 10 year credit period.  An owner must comply with all requirements established by the IRS and the housing finance agency (HFA) for the 15-year compliance period</a:t>
            </a:r>
            <a:r>
              <a:rPr lang="en-US" dirty="0" smtClean="0"/>
              <a:t>.</a:t>
            </a:r>
          </a:p>
          <a:p>
            <a:r>
              <a:rPr lang="en-US" dirty="0" smtClean="0"/>
              <a:t>During this time period noncompliance is reported to the IRS via form 8823 </a:t>
            </a:r>
            <a:endParaRPr lang="en-US" dirty="0"/>
          </a:p>
        </p:txBody>
      </p:sp>
    </p:spTree>
    <p:extLst>
      <p:ext uri="{BB962C8B-B14F-4D97-AF65-F5344CB8AC3E}">
        <p14:creationId xmlns:p14="http://schemas.microsoft.com/office/powerpoint/2010/main" val="39170004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the Extended Use Period?</a:t>
            </a:r>
            <a:endParaRPr lang="en-US" dirty="0"/>
          </a:p>
        </p:txBody>
      </p:sp>
      <p:sp>
        <p:nvSpPr>
          <p:cNvPr id="3" name="Content Placeholder 2"/>
          <p:cNvSpPr>
            <a:spLocks noGrp="1"/>
          </p:cNvSpPr>
          <p:nvPr>
            <p:ph sz="quarter" idx="1"/>
          </p:nvPr>
        </p:nvSpPr>
        <p:spPr/>
        <p:txBody>
          <a:bodyPr/>
          <a:lstStyle/>
          <a:p>
            <a:r>
              <a:rPr lang="en-US" dirty="0"/>
              <a:t>The extended use period (EUP) continues beyond the compliance period for at least 15 additional years.  Although the owner is no longer required by the IRS to do what is necessary </a:t>
            </a:r>
            <a:r>
              <a:rPr lang="en-US" b="1" dirty="0"/>
              <a:t>to produce a federal tax credit</a:t>
            </a:r>
            <a:r>
              <a:rPr lang="en-US" dirty="0"/>
              <a:t>, the owner of an LIHTC project signs a regulatory agreement in which they commit to keep their project in the affordable housing inventory throughout its EUP.  Every owner and manager must know the requirements for their extended use period based on their regulatory agreement(s), and the compliance monitoring standards established by their HFA for projects past year 15.</a:t>
            </a:r>
          </a:p>
        </p:txBody>
      </p:sp>
    </p:spTree>
    <p:extLst>
      <p:ext uri="{BB962C8B-B14F-4D97-AF65-F5344CB8AC3E}">
        <p14:creationId xmlns:p14="http://schemas.microsoft.com/office/powerpoint/2010/main" val="21471494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Common Myths When In Extended Use Period  </a:t>
            </a:r>
            <a:endParaRPr lang="en-US" sz="2800" dirty="0"/>
          </a:p>
        </p:txBody>
      </p:sp>
      <p:sp>
        <p:nvSpPr>
          <p:cNvPr id="3" name="Content Placeholder 2"/>
          <p:cNvSpPr>
            <a:spLocks noGrp="1"/>
          </p:cNvSpPr>
          <p:nvPr>
            <p:ph sz="quarter" idx="1"/>
          </p:nvPr>
        </p:nvSpPr>
        <p:spPr/>
        <p:txBody>
          <a:bodyPr/>
          <a:lstStyle/>
          <a:p>
            <a:r>
              <a:rPr lang="en-US" dirty="0" smtClean="0"/>
              <a:t>Myth # 1: My property is not considered an affordable housing property because I am done collecting credits</a:t>
            </a:r>
          </a:p>
          <a:p>
            <a:pPr marL="0" indent="0">
              <a:buNone/>
            </a:pPr>
            <a:endParaRPr lang="en-US" dirty="0" smtClean="0"/>
          </a:p>
          <a:p>
            <a:r>
              <a:rPr lang="en-US" dirty="0" smtClean="0"/>
              <a:t>Myth # 2: I  don’t  have to worry about paperwork or compliance audits</a:t>
            </a:r>
          </a:p>
          <a:p>
            <a:pPr marL="0" indent="0">
              <a:buNone/>
            </a:pPr>
            <a:endParaRPr lang="en-US" dirty="0" smtClean="0"/>
          </a:p>
          <a:p>
            <a:r>
              <a:rPr lang="en-US" dirty="0" smtClean="0"/>
              <a:t>Myth # 3: My set aside is now 40/60 or 20/50</a:t>
            </a:r>
          </a:p>
          <a:p>
            <a:pPr marL="0" indent="0">
              <a:buNone/>
            </a:pPr>
            <a:endParaRPr lang="en-US" dirty="0" smtClean="0"/>
          </a:p>
          <a:p>
            <a:r>
              <a:rPr lang="en-US" dirty="0" smtClean="0"/>
              <a:t>Myth #4: I do not have to worry about CCPC’s or monitoring fees</a:t>
            </a:r>
          </a:p>
          <a:p>
            <a:endParaRPr lang="en-US" dirty="0"/>
          </a:p>
        </p:txBody>
      </p:sp>
    </p:spTree>
    <p:extLst>
      <p:ext uri="{BB962C8B-B14F-4D97-AF65-F5344CB8AC3E}">
        <p14:creationId xmlns:p14="http://schemas.microsoft.com/office/powerpoint/2010/main" val="10834225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Extended Use Certification Requirements</a:t>
            </a:r>
            <a:endParaRPr lang="en-US" sz="3200" dirty="0"/>
          </a:p>
        </p:txBody>
      </p:sp>
      <p:sp>
        <p:nvSpPr>
          <p:cNvPr id="3" name="Content Placeholder 2"/>
          <p:cNvSpPr>
            <a:spLocks noGrp="1"/>
          </p:cNvSpPr>
          <p:nvPr>
            <p:ph sz="quarter" idx="1"/>
          </p:nvPr>
        </p:nvSpPr>
        <p:spPr/>
        <p:txBody>
          <a:bodyPr>
            <a:normAutofit fontScale="92500"/>
          </a:bodyPr>
          <a:lstStyle/>
          <a:p>
            <a:pPr marL="0" indent="0">
              <a:buNone/>
            </a:pPr>
            <a:r>
              <a:rPr lang="en-US" dirty="0" smtClean="0"/>
              <a:t>Currently: </a:t>
            </a:r>
          </a:p>
          <a:p>
            <a:pPr marL="0" indent="0">
              <a:buNone/>
            </a:pPr>
            <a:r>
              <a:rPr lang="en-US" dirty="0" smtClean="0"/>
              <a:t>All tenants must be verified and certified at move-in</a:t>
            </a:r>
          </a:p>
          <a:p>
            <a:pPr marL="0" indent="0">
              <a:buNone/>
            </a:pPr>
            <a:r>
              <a:rPr lang="en-US" dirty="0" smtClean="0"/>
              <a:t>Annual certifications are not required</a:t>
            </a:r>
          </a:p>
          <a:p>
            <a:pPr marL="0" indent="0">
              <a:buNone/>
            </a:pPr>
            <a:r>
              <a:rPr lang="en-US" dirty="0" smtClean="0"/>
              <a:t>Self certifications are not required but recommended</a:t>
            </a:r>
          </a:p>
          <a:p>
            <a:pPr marL="0" indent="0">
              <a:buNone/>
            </a:pPr>
            <a:endParaRPr lang="en-US" dirty="0"/>
          </a:p>
          <a:p>
            <a:pPr marL="0" indent="0">
              <a:buNone/>
            </a:pPr>
            <a:r>
              <a:rPr lang="en-US" dirty="0" smtClean="0"/>
              <a:t>Change: </a:t>
            </a:r>
          </a:p>
          <a:p>
            <a:pPr marL="0" indent="0">
              <a:buNone/>
            </a:pPr>
            <a:r>
              <a:rPr lang="en-US" dirty="0" smtClean="0"/>
              <a:t>All tenants must be verified and certified at move-in</a:t>
            </a:r>
          </a:p>
          <a:p>
            <a:pPr marL="0" indent="0">
              <a:buNone/>
            </a:pPr>
            <a:r>
              <a:rPr lang="en-US" dirty="0" smtClean="0"/>
              <a:t>Annual certifications may be required if property is found to be in non-compliance</a:t>
            </a:r>
          </a:p>
          <a:p>
            <a:pPr marL="0" indent="0">
              <a:buNone/>
            </a:pPr>
            <a:r>
              <a:rPr lang="en-US" dirty="0" smtClean="0"/>
              <a:t>Self-certifications will be required for HERA reporting annually</a:t>
            </a:r>
            <a:endParaRPr lang="en-US" dirty="0"/>
          </a:p>
        </p:txBody>
      </p:sp>
    </p:spTree>
    <p:extLst>
      <p:ext uri="{BB962C8B-B14F-4D97-AF65-F5344CB8AC3E}">
        <p14:creationId xmlns:p14="http://schemas.microsoft.com/office/powerpoint/2010/main" val="37239513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EU Certification Change “Why”?</a:t>
            </a:r>
            <a:endParaRPr lang="en-US" dirty="0"/>
          </a:p>
        </p:txBody>
      </p:sp>
      <p:sp>
        <p:nvSpPr>
          <p:cNvPr id="3" name="Content Placeholder 2"/>
          <p:cNvSpPr>
            <a:spLocks noGrp="1"/>
          </p:cNvSpPr>
          <p:nvPr>
            <p:ph sz="quarter" idx="1"/>
          </p:nvPr>
        </p:nvSpPr>
        <p:spPr/>
        <p:txBody>
          <a:bodyPr>
            <a:normAutofit fontScale="92500" lnSpcReduction="10000"/>
          </a:bodyPr>
          <a:lstStyle/>
          <a:p>
            <a:pPr marL="0" indent="0">
              <a:buNone/>
            </a:pPr>
            <a:r>
              <a:rPr lang="en-US" dirty="0" smtClean="0"/>
              <a:t>State Agencies and Compliance Experts have found that the  majority of noncompliance errors and instances of fraud that bring into question the validity of the residents initial qualification as a low income tenant are discovered at the first annual move-in.  </a:t>
            </a:r>
          </a:p>
          <a:p>
            <a:pPr marL="0" indent="0">
              <a:buNone/>
            </a:pPr>
            <a:endParaRPr lang="en-US" dirty="0"/>
          </a:p>
          <a:p>
            <a:pPr marL="0" indent="0">
              <a:buNone/>
            </a:pPr>
            <a:r>
              <a:rPr lang="en-US" dirty="0" smtClean="0"/>
              <a:t>HERA indicates that if any new household is determined to be over-income at move-in, the Owner must re-implement recertification's on all low income households until such time as the Owner can prove that all low income households are income qualified</a:t>
            </a:r>
          </a:p>
          <a:p>
            <a:pPr marL="0" indent="0">
              <a:buNone/>
            </a:pPr>
            <a:endParaRPr lang="en-US" dirty="0" smtClean="0"/>
          </a:p>
          <a:p>
            <a:pPr marL="0" indent="0">
              <a:buNone/>
            </a:pPr>
            <a:r>
              <a:rPr lang="en-US" dirty="0" smtClean="0"/>
              <a:t>Self Certifications are needed annually in order to provide HUD with the most accurate information on low income Oregonians </a:t>
            </a:r>
            <a:endParaRPr lang="en-US" dirty="0"/>
          </a:p>
        </p:txBody>
      </p:sp>
    </p:spTree>
    <p:extLst>
      <p:ext uri="{BB962C8B-B14F-4D97-AF65-F5344CB8AC3E}">
        <p14:creationId xmlns:p14="http://schemas.microsoft.com/office/powerpoint/2010/main" val="254369414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EA6846EE757C04193A329764A4DBCB9" ma:contentTypeVersion="5" ma:contentTypeDescription="Create a new document." ma:contentTypeScope="" ma:versionID="c196e18095f3012e735b8ae348014005">
  <xsd:schema xmlns:xsd="http://www.w3.org/2001/XMLSchema" xmlns:xs="http://www.w3.org/2001/XMLSchema" xmlns:p="http://schemas.microsoft.com/office/2006/metadata/properties" xmlns:ns1="http://schemas.microsoft.com/sharepoint/v3" xmlns:ns2="414e15ea-35fd-4cff-b780-bb342b3dfcbd" targetNamespace="http://schemas.microsoft.com/office/2006/metadata/properties" ma:root="true" ma:fieldsID="228ed2aec82a4673187ed6d06b0265ae" ns1:_="" ns2:_="">
    <xsd:import namespace="http://schemas.microsoft.com/sharepoint/v3"/>
    <xsd:import namespace="414e15ea-35fd-4cff-b780-bb342b3dfcbd"/>
    <xsd:element name="properties">
      <xsd:complexType>
        <xsd:sequence>
          <xsd:element name="documentManagement">
            <xsd:complexType>
              <xsd:all>
                <xsd:element ref="ns1:PublishingStartDate" minOccurs="0"/>
                <xsd:element ref="ns1:PublishingExpirationDate" minOccurs="0"/>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414e15ea-35fd-4cff-b780-bb342b3dfcbd"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D0737974-CEC8-4A7C-AAC0-518A4AB70781}"/>
</file>

<file path=customXml/itemProps2.xml><?xml version="1.0" encoding="utf-8"?>
<ds:datastoreItem xmlns:ds="http://schemas.openxmlformats.org/officeDocument/2006/customXml" ds:itemID="{763C93C6-986A-4913-900E-9AD56D0AD515}"/>
</file>

<file path=customXml/itemProps3.xml><?xml version="1.0" encoding="utf-8"?>
<ds:datastoreItem xmlns:ds="http://schemas.openxmlformats.org/officeDocument/2006/customXml" ds:itemID="{77A4DBBF-4944-4FD5-9EA2-83E033EB90C3}"/>
</file>

<file path=docProps/app.xml><?xml version="1.0" encoding="utf-8"?>
<Properties xmlns="http://schemas.openxmlformats.org/officeDocument/2006/extended-properties" xmlns:vt="http://schemas.openxmlformats.org/officeDocument/2006/docPropsVTypes">
  <Template>Equity</Template>
  <TotalTime>439</TotalTime>
  <Words>1710</Words>
  <Application>Microsoft Office PowerPoint</Application>
  <PresentationFormat>On-screen Show (4:3)</PresentationFormat>
  <Paragraphs>141</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Equity</vt:lpstr>
      <vt:lpstr>Extended Use for LIHTC Compliance</vt:lpstr>
      <vt:lpstr>Agenda</vt:lpstr>
      <vt:lpstr>Brief History of LIHTC</vt:lpstr>
      <vt:lpstr>What is the LIHTC Credit Period?</vt:lpstr>
      <vt:lpstr>What is the LIHTC Compliance Period?</vt:lpstr>
      <vt:lpstr>What is the Extended Use Period?</vt:lpstr>
      <vt:lpstr>Common Myths When In Extended Use Period  </vt:lpstr>
      <vt:lpstr>Extended Use Certification Requirements</vt:lpstr>
      <vt:lpstr>EU Certification Change “Why”?</vt:lpstr>
      <vt:lpstr>Extended Use Student Rule</vt:lpstr>
      <vt:lpstr>EU Student Change “Why”?</vt:lpstr>
      <vt:lpstr>Unit Transfers</vt:lpstr>
      <vt:lpstr>           Unit Transfer Change “Why”</vt:lpstr>
      <vt:lpstr>Next Available Unit Rule</vt:lpstr>
      <vt:lpstr>Next Available Unit Rule Change “Why”</vt:lpstr>
      <vt:lpstr>Monitoring Frequency</vt:lpstr>
      <vt:lpstr>Monitoring Frequency Change “Why”</vt:lpstr>
      <vt:lpstr>Monitoring Fees</vt:lpstr>
      <vt:lpstr>Monitoring Fee Change “Why”</vt:lpstr>
      <vt:lpstr>What Documents and Restrictions do you need to follow in the EUP?</vt:lpstr>
      <vt:lpstr>Consequences of Non-Compliance</vt:lpstr>
      <vt:lpstr>Consequences Continued:</vt:lpstr>
      <vt:lpstr>Thank You For Attending</vt:lpstr>
    </vt:vector>
  </TitlesOfParts>
  <Company>OHCS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Extended Use for LIHTC Compliance</dc:title>
  <dc:creator>Jennifer Marchand</dc:creator>
  <cp:keywords>Extended Use for LIHTC Compliance</cp:keywords>
  <cp:lastModifiedBy>Jennifer Marchand</cp:lastModifiedBy>
  <cp:revision>19</cp:revision>
  <dcterms:created xsi:type="dcterms:W3CDTF">2014-06-03T19:50:27Z</dcterms:created>
  <dcterms:modified xsi:type="dcterms:W3CDTF">2017-06-05T15:21:41Z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0x010100AEA6846EE757C04193A329764A4DBCB9</vt:lpwstr>
  </property>
</Properties>
</file>