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5"/>
  </p:notesMasterIdLst>
  <p:handoutMasterIdLst>
    <p:handoutMasterId r:id="rId46"/>
  </p:handoutMasterIdLst>
  <p:sldIdLst>
    <p:sldId id="256" r:id="rId5"/>
    <p:sldId id="281" r:id="rId6"/>
    <p:sldId id="257" r:id="rId7"/>
    <p:sldId id="258" r:id="rId8"/>
    <p:sldId id="282" r:id="rId9"/>
    <p:sldId id="276" r:id="rId10"/>
    <p:sldId id="277" r:id="rId11"/>
    <p:sldId id="278" r:id="rId12"/>
    <p:sldId id="279" r:id="rId13"/>
    <p:sldId id="283" r:id="rId14"/>
    <p:sldId id="284" r:id="rId15"/>
    <p:sldId id="285" r:id="rId16"/>
    <p:sldId id="259" r:id="rId17"/>
    <p:sldId id="260" r:id="rId18"/>
    <p:sldId id="290" r:id="rId19"/>
    <p:sldId id="261" r:id="rId20"/>
    <p:sldId id="262" r:id="rId21"/>
    <p:sldId id="280" r:id="rId22"/>
    <p:sldId id="263" r:id="rId23"/>
    <p:sldId id="264" r:id="rId24"/>
    <p:sldId id="265" r:id="rId25"/>
    <p:sldId id="266" r:id="rId26"/>
    <p:sldId id="267" r:id="rId27"/>
    <p:sldId id="268" r:id="rId28"/>
    <p:sldId id="269" r:id="rId29"/>
    <p:sldId id="286" r:id="rId30"/>
    <p:sldId id="270" r:id="rId31"/>
    <p:sldId id="287" r:id="rId32"/>
    <p:sldId id="288" r:id="rId33"/>
    <p:sldId id="289" r:id="rId34"/>
    <p:sldId id="291" r:id="rId35"/>
    <p:sldId id="292" r:id="rId36"/>
    <p:sldId id="293" r:id="rId37"/>
    <p:sldId id="294" r:id="rId38"/>
    <p:sldId id="295" r:id="rId39"/>
    <p:sldId id="271" r:id="rId40"/>
    <p:sldId id="272" r:id="rId41"/>
    <p:sldId id="273" r:id="rId42"/>
    <p:sldId id="274" r:id="rId43"/>
    <p:sldId id="275" r:id="rId44"/>
  </p:sldIdLst>
  <p:sldSz cx="9144000" cy="6858000" type="screen4x3"/>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0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2042"/>
          </a:xfrm>
          <a:prstGeom prst="rect">
            <a:avLst/>
          </a:prstGeom>
        </p:spPr>
        <p:txBody>
          <a:bodyPr vert="horz" lIns="91440" tIns="45720" rIns="91440" bIns="45720" rtlCol="0"/>
          <a:lstStyle>
            <a:lvl1pPr algn="r">
              <a:defRPr sz="1200"/>
            </a:lvl1pPr>
          </a:lstStyle>
          <a:p>
            <a:fld id="{933A91FF-E966-4AD3-85CD-9EB8EA2809E9}" type="datetimeFigureOut">
              <a:rPr lang="en-US" smtClean="0"/>
              <a:t>6/12/2018</a:t>
            </a:fld>
            <a:endParaRPr lang="en-US" dirty="0"/>
          </a:p>
        </p:txBody>
      </p:sp>
      <p:sp>
        <p:nvSpPr>
          <p:cNvPr id="4" name="Footer Placeholder 3"/>
          <p:cNvSpPr>
            <a:spLocks noGrp="1"/>
          </p:cNvSpPr>
          <p:nvPr>
            <p:ph type="ftr" sz="quarter" idx="2"/>
          </p:nvPr>
        </p:nvSpPr>
        <p:spPr>
          <a:xfrm>
            <a:off x="0" y="8777192"/>
            <a:ext cx="2971800" cy="46204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77192"/>
            <a:ext cx="2971800" cy="462042"/>
          </a:xfrm>
          <a:prstGeom prst="rect">
            <a:avLst/>
          </a:prstGeom>
        </p:spPr>
        <p:txBody>
          <a:bodyPr vert="horz" lIns="91440" tIns="45720" rIns="91440" bIns="45720" rtlCol="0" anchor="b"/>
          <a:lstStyle>
            <a:lvl1pPr algn="r">
              <a:defRPr sz="1200"/>
            </a:lvl1pPr>
          </a:lstStyle>
          <a:p>
            <a:fld id="{A0872057-F9CE-42F9-A586-8F8B8AE7B65C}" type="slidenum">
              <a:rPr lang="en-US" smtClean="0"/>
              <a:t>‹#›</a:t>
            </a:fld>
            <a:endParaRPr lang="en-US" dirty="0"/>
          </a:p>
        </p:txBody>
      </p:sp>
    </p:spTree>
    <p:extLst>
      <p:ext uri="{BB962C8B-B14F-4D97-AF65-F5344CB8AC3E}">
        <p14:creationId xmlns:p14="http://schemas.microsoft.com/office/powerpoint/2010/main" val="2512748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2042"/>
          </a:xfrm>
          <a:prstGeom prst="rect">
            <a:avLst/>
          </a:prstGeom>
        </p:spPr>
        <p:txBody>
          <a:bodyPr vert="horz" lIns="91440" tIns="45720" rIns="91440" bIns="45720" rtlCol="0"/>
          <a:lstStyle>
            <a:lvl1pPr algn="r">
              <a:defRPr sz="1200"/>
            </a:lvl1pPr>
          </a:lstStyle>
          <a:p>
            <a:fld id="{F9937213-E129-4989-A91B-4888319A956B}" type="datetimeFigureOut">
              <a:rPr lang="en-US" smtClean="0"/>
              <a:t>6/12/2018</a:t>
            </a:fld>
            <a:endParaRPr lang="en-US" dirty="0"/>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89398"/>
            <a:ext cx="5486400" cy="415837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2971800" cy="46204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77192"/>
            <a:ext cx="2971800" cy="462042"/>
          </a:xfrm>
          <a:prstGeom prst="rect">
            <a:avLst/>
          </a:prstGeom>
        </p:spPr>
        <p:txBody>
          <a:bodyPr vert="horz" lIns="91440" tIns="45720" rIns="91440" bIns="45720" rtlCol="0" anchor="b"/>
          <a:lstStyle>
            <a:lvl1pPr algn="r">
              <a:defRPr sz="1200"/>
            </a:lvl1pPr>
          </a:lstStyle>
          <a:p>
            <a:fld id="{B12AF812-A2E6-4D5F-A2A8-8BE9354765FA}" type="slidenum">
              <a:rPr lang="en-US" smtClean="0"/>
              <a:t>‹#›</a:t>
            </a:fld>
            <a:endParaRPr lang="en-US" dirty="0"/>
          </a:p>
        </p:txBody>
      </p:sp>
    </p:spTree>
    <p:extLst>
      <p:ext uri="{BB962C8B-B14F-4D97-AF65-F5344CB8AC3E}">
        <p14:creationId xmlns:p14="http://schemas.microsoft.com/office/powerpoint/2010/main" val="2155213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a:t>
            </a:fld>
            <a:endParaRPr lang="en-US" dirty="0"/>
          </a:p>
        </p:txBody>
      </p:sp>
    </p:spTree>
    <p:extLst>
      <p:ext uri="{BB962C8B-B14F-4D97-AF65-F5344CB8AC3E}">
        <p14:creationId xmlns:p14="http://schemas.microsoft.com/office/powerpoint/2010/main" val="4182532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10</a:t>
            </a:fld>
            <a:endParaRPr lang="en-US" dirty="0"/>
          </a:p>
        </p:txBody>
      </p:sp>
    </p:spTree>
    <p:extLst>
      <p:ext uri="{BB962C8B-B14F-4D97-AF65-F5344CB8AC3E}">
        <p14:creationId xmlns:p14="http://schemas.microsoft.com/office/powerpoint/2010/main" val="256481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11</a:t>
            </a:fld>
            <a:endParaRPr lang="en-US" dirty="0"/>
          </a:p>
        </p:txBody>
      </p:sp>
    </p:spTree>
    <p:extLst>
      <p:ext uri="{BB962C8B-B14F-4D97-AF65-F5344CB8AC3E}">
        <p14:creationId xmlns:p14="http://schemas.microsoft.com/office/powerpoint/2010/main" val="598421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12</a:t>
            </a:fld>
            <a:endParaRPr lang="en-US" dirty="0"/>
          </a:p>
        </p:txBody>
      </p:sp>
    </p:spTree>
    <p:extLst>
      <p:ext uri="{BB962C8B-B14F-4D97-AF65-F5344CB8AC3E}">
        <p14:creationId xmlns:p14="http://schemas.microsoft.com/office/powerpoint/2010/main" val="289001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13</a:t>
            </a:fld>
            <a:endParaRPr lang="en-US" dirty="0"/>
          </a:p>
        </p:txBody>
      </p:sp>
    </p:spTree>
    <p:extLst>
      <p:ext uri="{BB962C8B-B14F-4D97-AF65-F5344CB8AC3E}">
        <p14:creationId xmlns:p14="http://schemas.microsoft.com/office/powerpoint/2010/main" val="4047746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14</a:t>
            </a:fld>
            <a:endParaRPr lang="en-US" dirty="0"/>
          </a:p>
        </p:txBody>
      </p:sp>
    </p:spTree>
    <p:extLst>
      <p:ext uri="{BB962C8B-B14F-4D97-AF65-F5344CB8AC3E}">
        <p14:creationId xmlns:p14="http://schemas.microsoft.com/office/powerpoint/2010/main" val="2936739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16</a:t>
            </a:fld>
            <a:endParaRPr lang="en-US" dirty="0"/>
          </a:p>
        </p:txBody>
      </p:sp>
    </p:spTree>
    <p:extLst>
      <p:ext uri="{BB962C8B-B14F-4D97-AF65-F5344CB8AC3E}">
        <p14:creationId xmlns:p14="http://schemas.microsoft.com/office/powerpoint/2010/main" val="3323614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17</a:t>
            </a:fld>
            <a:endParaRPr lang="en-US" dirty="0"/>
          </a:p>
        </p:txBody>
      </p:sp>
    </p:spTree>
    <p:extLst>
      <p:ext uri="{BB962C8B-B14F-4D97-AF65-F5344CB8AC3E}">
        <p14:creationId xmlns:p14="http://schemas.microsoft.com/office/powerpoint/2010/main" val="1344442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18</a:t>
            </a:fld>
            <a:endParaRPr lang="en-US" dirty="0"/>
          </a:p>
        </p:txBody>
      </p:sp>
    </p:spTree>
    <p:extLst>
      <p:ext uri="{BB962C8B-B14F-4D97-AF65-F5344CB8AC3E}">
        <p14:creationId xmlns:p14="http://schemas.microsoft.com/office/powerpoint/2010/main" val="1457400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19</a:t>
            </a:fld>
            <a:endParaRPr lang="en-US" dirty="0"/>
          </a:p>
        </p:txBody>
      </p:sp>
    </p:spTree>
    <p:extLst>
      <p:ext uri="{BB962C8B-B14F-4D97-AF65-F5344CB8AC3E}">
        <p14:creationId xmlns:p14="http://schemas.microsoft.com/office/powerpoint/2010/main" val="5722743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20</a:t>
            </a:fld>
            <a:endParaRPr lang="en-US" dirty="0"/>
          </a:p>
        </p:txBody>
      </p:sp>
    </p:spTree>
    <p:extLst>
      <p:ext uri="{BB962C8B-B14F-4D97-AF65-F5344CB8AC3E}">
        <p14:creationId xmlns:p14="http://schemas.microsoft.com/office/powerpoint/2010/main" val="265633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a:t>
            </a:fld>
            <a:endParaRPr lang="en-US" dirty="0"/>
          </a:p>
        </p:txBody>
      </p:sp>
    </p:spTree>
    <p:extLst>
      <p:ext uri="{BB962C8B-B14F-4D97-AF65-F5344CB8AC3E}">
        <p14:creationId xmlns:p14="http://schemas.microsoft.com/office/powerpoint/2010/main" val="2848873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21</a:t>
            </a:fld>
            <a:endParaRPr lang="en-US" dirty="0"/>
          </a:p>
        </p:txBody>
      </p:sp>
    </p:spTree>
    <p:extLst>
      <p:ext uri="{BB962C8B-B14F-4D97-AF65-F5344CB8AC3E}">
        <p14:creationId xmlns:p14="http://schemas.microsoft.com/office/powerpoint/2010/main" val="1131924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22</a:t>
            </a:fld>
            <a:endParaRPr lang="en-US" dirty="0"/>
          </a:p>
        </p:txBody>
      </p:sp>
    </p:spTree>
    <p:extLst>
      <p:ext uri="{BB962C8B-B14F-4D97-AF65-F5344CB8AC3E}">
        <p14:creationId xmlns:p14="http://schemas.microsoft.com/office/powerpoint/2010/main" val="4103051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23</a:t>
            </a:fld>
            <a:endParaRPr lang="en-US" dirty="0"/>
          </a:p>
        </p:txBody>
      </p:sp>
    </p:spTree>
    <p:extLst>
      <p:ext uri="{BB962C8B-B14F-4D97-AF65-F5344CB8AC3E}">
        <p14:creationId xmlns:p14="http://schemas.microsoft.com/office/powerpoint/2010/main" val="2590329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24</a:t>
            </a:fld>
            <a:endParaRPr lang="en-US" dirty="0"/>
          </a:p>
        </p:txBody>
      </p:sp>
    </p:spTree>
    <p:extLst>
      <p:ext uri="{BB962C8B-B14F-4D97-AF65-F5344CB8AC3E}">
        <p14:creationId xmlns:p14="http://schemas.microsoft.com/office/powerpoint/2010/main" val="1814007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25</a:t>
            </a:fld>
            <a:endParaRPr lang="en-US" dirty="0"/>
          </a:p>
        </p:txBody>
      </p:sp>
    </p:spTree>
    <p:extLst>
      <p:ext uri="{BB962C8B-B14F-4D97-AF65-F5344CB8AC3E}">
        <p14:creationId xmlns:p14="http://schemas.microsoft.com/office/powerpoint/2010/main" val="459911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26</a:t>
            </a:fld>
            <a:endParaRPr lang="en-US" dirty="0"/>
          </a:p>
        </p:txBody>
      </p:sp>
    </p:spTree>
    <p:extLst>
      <p:ext uri="{BB962C8B-B14F-4D97-AF65-F5344CB8AC3E}">
        <p14:creationId xmlns:p14="http://schemas.microsoft.com/office/powerpoint/2010/main" val="223277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27</a:t>
            </a:fld>
            <a:endParaRPr lang="en-US" dirty="0"/>
          </a:p>
        </p:txBody>
      </p:sp>
    </p:spTree>
    <p:extLst>
      <p:ext uri="{BB962C8B-B14F-4D97-AF65-F5344CB8AC3E}">
        <p14:creationId xmlns:p14="http://schemas.microsoft.com/office/powerpoint/2010/main" val="30468568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28</a:t>
            </a:fld>
            <a:endParaRPr lang="en-US" dirty="0"/>
          </a:p>
        </p:txBody>
      </p:sp>
    </p:spTree>
    <p:extLst>
      <p:ext uri="{BB962C8B-B14F-4D97-AF65-F5344CB8AC3E}">
        <p14:creationId xmlns:p14="http://schemas.microsoft.com/office/powerpoint/2010/main" val="668141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29</a:t>
            </a:fld>
            <a:endParaRPr lang="en-US" dirty="0"/>
          </a:p>
        </p:txBody>
      </p:sp>
    </p:spTree>
    <p:extLst>
      <p:ext uri="{BB962C8B-B14F-4D97-AF65-F5344CB8AC3E}">
        <p14:creationId xmlns:p14="http://schemas.microsoft.com/office/powerpoint/2010/main" val="677207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30</a:t>
            </a:fld>
            <a:endParaRPr lang="en-US" dirty="0"/>
          </a:p>
        </p:txBody>
      </p:sp>
    </p:spTree>
    <p:extLst>
      <p:ext uri="{BB962C8B-B14F-4D97-AF65-F5344CB8AC3E}">
        <p14:creationId xmlns:p14="http://schemas.microsoft.com/office/powerpoint/2010/main" val="443699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3</a:t>
            </a:fld>
            <a:endParaRPr lang="en-US" dirty="0"/>
          </a:p>
        </p:txBody>
      </p:sp>
    </p:spTree>
    <p:extLst>
      <p:ext uri="{BB962C8B-B14F-4D97-AF65-F5344CB8AC3E}">
        <p14:creationId xmlns:p14="http://schemas.microsoft.com/office/powerpoint/2010/main" val="42781031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36</a:t>
            </a:fld>
            <a:endParaRPr lang="en-US" dirty="0"/>
          </a:p>
        </p:txBody>
      </p:sp>
    </p:spTree>
    <p:extLst>
      <p:ext uri="{BB962C8B-B14F-4D97-AF65-F5344CB8AC3E}">
        <p14:creationId xmlns:p14="http://schemas.microsoft.com/office/powerpoint/2010/main" val="10806980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37</a:t>
            </a:fld>
            <a:endParaRPr lang="en-US" dirty="0"/>
          </a:p>
        </p:txBody>
      </p:sp>
    </p:spTree>
    <p:extLst>
      <p:ext uri="{BB962C8B-B14F-4D97-AF65-F5344CB8AC3E}">
        <p14:creationId xmlns:p14="http://schemas.microsoft.com/office/powerpoint/2010/main" val="1704469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38</a:t>
            </a:fld>
            <a:endParaRPr lang="en-US" dirty="0"/>
          </a:p>
        </p:txBody>
      </p:sp>
    </p:spTree>
    <p:extLst>
      <p:ext uri="{BB962C8B-B14F-4D97-AF65-F5344CB8AC3E}">
        <p14:creationId xmlns:p14="http://schemas.microsoft.com/office/powerpoint/2010/main" val="13730321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39</a:t>
            </a:fld>
            <a:endParaRPr lang="en-US" dirty="0"/>
          </a:p>
        </p:txBody>
      </p:sp>
    </p:spTree>
    <p:extLst>
      <p:ext uri="{BB962C8B-B14F-4D97-AF65-F5344CB8AC3E}">
        <p14:creationId xmlns:p14="http://schemas.microsoft.com/office/powerpoint/2010/main" val="8812731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40</a:t>
            </a:fld>
            <a:endParaRPr lang="en-US" dirty="0"/>
          </a:p>
        </p:txBody>
      </p:sp>
    </p:spTree>
    <p:extLst>
      <p:ext uri="{BB962C8B-B14F-4D97-AF65-F5344CB8AC3E}">
        <p14:creationId xmlns:p14="http://schemas.microsoft.com/office/powerpoint/2010/main" val="73344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4</a:t>
            </a:fld>
            <a:endParaRPr lang="en-US" dirty="0"/>
          </a:p>
        </p:txBody>
      </p:sp>
    </p:spTree>
    <p:extLst>
      <p:ext uri="{BB962C8B-B14F-4D97-AF65-F5344CB8AC3E}">
        <p14:creationId xmlns:p14="http://schemas.microsoft.com/office/powerpoint/2010/main" val="821468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5</a:t>
            </a:fld>
            <a:endParaRPr lang="en-US" dirty="0"/>
          </a:p>
        </p:txBody>
      </p:sp>
    </p:spTree>
    <p:extLst>
      <p:ext uri="{BB962C8B-B14F-4D97-AF65-F5344CB8AC3E}">
        <p14:creationId xmlns:p14="http://schemas.microsoft.com/office/powerpoint/2010/main" val="4194356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6</a:t>
            </a:fld>
            <a:endParaRPr lang="en-US" dirty="0"/>
          </a:p>
        </p:txBody>
      </p:sp>
    </p:spTree>
    <p:extLst>
      <p:ext uri="{BB962C8B-B14F-4D97-AF65-F5344CB8AC3E}">
        <p14:creationId xmlns:p14="http://schemas.microsoft.com/office/powerpoint/2010/main" val="262169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7</a:t>
            </a:fld>
            <a:endParaRPr lang="en-US" dirty="0"/>
          </a:p>
        </p:txBody>
      </p:sp>
    </p:spTree>
    <p:extLst>
      <p:ext uri="{BB962C8B-B14F-4D97-AF65-F5344CB8AC3E}">
        <p14:creationId xmlns:p14="http://schemas.microsoft.com/office/powerpoint/2010/main" val="3277093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8</a:t>
            </a:fld>
            <a:endParaRPr lang="en-US" dirty="0"/>
          </a:p>
        </p:txBody>
      </p:sp>
    </p:spTree>
    <p:extLst>
      <p:ext uri="{BB962C8B-B14F-4D97-AF65-F5344CB8AC3E}">
        <p14:creationId xmlns:p14="http://schemas.microsoft.com/office/powerpoint/2010/main" val="3127971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AF812-A2E6-4D5F-A2A8-8BE9354765FA}" type="slidenum">
              <a:rPr lang="en-US" smtClean="0"/>
              <a:t>9</a:t>
            </a:fld>
            <a:endParaRPr lang="en-US" dirty="0"/>
          </a:p>
        </p:txBody>
      </p:sp>
    </p:spTree>
    <p:extLst>
      <p:ext uri="{BB962C8B-B14F-4D97-AF65-F5344CB8AC3E}">
        <p14:creationId xmlns:p14="http://schemas.microsoft.com/office/powerpoint/2010/main" val="122109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9379654-74B8-4253-A6C8-641DD0107E5A}" type="datetimeFigureOut">
              <a:rPr lang="en-US" smtClean="0"/>
              <a:t>6/12/2018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43432EB-84DA-493F-AA82-15A046F58BCE}"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3432EB-84DA-493F-AA82-15A046F58BC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3432EB-84DA-493F-AA82-15A046F58BC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3432EB-84DA-493F-AA82-15A046F58BC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3432EB-84DA-493F-AA82-15A046F58BC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3432EB-84DA-493F-AA82-15A046F58BCE}"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3432EB-84DA-493F-AA82-15A046F58BC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3432EB-84DA-493F-AA82-15A046F58BC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3432EB-84DA-493F-AA82-15A046F58BC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7" name="Slide Number Placeholder 6"/>
          <p:cNvSpPr>
            <a:spLocks noGrp="1"/>
          </p:cNvSpPr>
          <p:nvPr>
            <p:ph type="sldNum" sz="quarter" idx="12"/>
          </p:nvPr>
        </p:nvSpPr>
        <p:spPr/>
        <p:txBody>
          <a:bodyPr/>
          <a:lstStyle/>
          <a:p>
            <a:fld id="{F43432EB-84DA-493F-AA82-15A046F58BCE}"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79654-74B8-4253-A6C8-641DD0107E5A}" type="datetimeFigureOut">
              <a:rPr lang="en-US" smtClean="0"/>
              <a:t>6/12/2018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F43432EB-84DA-493F-AA82-15A046F58BC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9379654-74B8-4253-A6C8-641DD0107E5A}" type="datetimeFigureOut">
              <a:rPr lang="en-US" smtClean="0"/>
              <a:t>6/12/2018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43432EB-84DA-493F-AA82-15A046F58BC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ortal.hud.gov/hudportal/documents/huddoc?id=pih2011-33.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rtspace.org/ideas-insights/artist-preference-affordable-hous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oregon.gov/ohcs/docs/Oregon-2016-2020-Consolidated-Plan.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oregon.gov/ohcs/APMD/PCS/pdf/American-FactFinder-How-To.pdf" TargetMode="External"/><Relationship Id="rId2" Type="http://schemas.openxmlformats.org/officeDocument/2006/relationships/hyperlink" Target="http://www.oregon.gov/ohcs/APMD/PCS/pdf/OHCS-AFHMP-Guide.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fhco.org/pdfs/HOPAfinalRule.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fhco.org/pdfs/HOPAQ&amp;A.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Jennifer.C.Marchand@Oregon.gov"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2362200"/>
            <a:ext cx="3505199" cy="2048436"/>
          </a:xfrm>
        </p:spPr>
        <p:txBody>
          <a:bodyPr>
            <a:normAutofit fontScale="90000"/>
          </a:bodyPr>
          <a:lstStyle/>
          <a:p>
            <a:r>
              <a:rPr lang="en-US" dirty="0" smtClean="0"/>
              <a:t>Establishing or Changing Preferences with OHCS Funding</a:t>
            </a:r>
            <a:endParaRPr lang="en-US" dirty="0"/>
          </a:p>
        </p:txBody>
      </p:sp>
      <p:sp>
        <p:nvSpPr>
          <p:cNvPr id="3" name="Subtitle 2"/>
          <p:cNvSpPr>
            <a:spLocks noGrp="1"/>
          </p:cNvSpPr>
          <p:nvPr>
            <p:ph type="subTitle" idx="1"/>
          </p:nvPr>
        </p:nvSpPr>
        <p:spPr>
          <a:xfrm>
            <a:off x="4572001" y="4421080"/>
            <a:ext cx="3581400" cy="1522520"/>
          </a:xfrm>
        </p:spPr>
        <p:txBody>
          <a:bodyPr>
            <a:normAutofit lnSpcReduction="10000"/>
          </a:bodyPr>
          <a:lstStyle/>
          <a:p>
            <a:r>
              <a:rPr lang="en-US" dirty="0" smtClean="0"/>
              <a:t>Oregon AHMA Annual Conference June 14, 2018</a:t>
            </a:r>
          </a:p>
          <a:p>
            <a:r>
              <a:rPr lang="en-US" dirty="0" smtClean="0"/>
              <a:t>Jennifer </a:t>
            </a:r>
            <a:r>
              <a:rPr lang="en-US" dirty="0" err="1" smtClean="0"/>
              <a:t>Marchand</a:t>
            </a:r>
            <a:endParaRPr lang="en-US" dirty="0" smtClean="0"/>
          </a:p>
          <a:p>
            <a:r>
              <a:rPr lang="en-US" dirty="0" smtClean="0"/>
              <a:t>OHCS Multifamily Compliance</a:t>
            </a:r>
          </a:p>
          <a:p>
            <a:r>
              <a:rPr lang="en-US" dirty="0" smtClean="0"/>
              <a:t>Technical Advisor</a:t>
            </a:r>
          </a:p>
        </p:txBody>
      </p:sp>
    </p:spTree>
    <p:extLst>
      <p:ext uri="{BB962C8B-B14F-4D97-AF65-F5344CB8AC3E}">
        <p14:creationId xmlns:p14="http://schemas.microsoft.com/office/powerpoint/2010/main" val="2890386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Working Family Preference Example</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chemeClr val="accent2"/>
                </a:solidFill>
              </a:rPr>
              <a:t>W1 </a:t>
            </a:r>
            <a:r>
              <a:rPr lang="en-US" dirty="0" smtClean="0">
                <a:solidFill>
                  <a:schemeClr val="accent2"/>
                </a:solidFill>
              </a:rPr>
              <a:t>Priority: Applicants </a:t>
            </a:r>
            <a:r>
              <a:rPr lang="en-US" dirty="0">
                <a:solidFill>
                  <a:schemeClr val="accent2"/>
                </a:solidFill>
              </a:rPr>
              <a:t>with gross family incomes from 51% to 80% of area median income.</a:t>
            </a:r>
          </a:p>
          <a:p>
            <a:r>
              <a:rPr lang="en-US" dirty="0">
                <a:solidFill>
                  <a:schemeClr val="accent2"/>
                </a:solidFill>
              </a:rPr>
              <a:t>W2 </a:t>
            </a:r>
            <a:r>
              <a:rPr lang="en-US" dirty="0" smtClean="0">
                <a:solidFill>
                  <a:schemeClr val="accent2"/>
                </a:solidFill>
              </a:rPr>
              <a:t>Priority: Applicants </a:t>
            </a:r>
            <a:r>
              <a:rPr lang="en-US" dirty="0">
                <a:solidFill>
                  <a:schemeClr val="accent2"/>
                </a:solidFill>
              </a:rPr>
              <a:t>with family incomes from 31% to 50% of area median income.</a:t>
            </a:r>
          </a:p>
          <a:p>
            <a:r>
              <a:rPr lang="en-US" dirty="0">
                <a:solidFill>
                  <a:schemeClr val="accent2"/>
                </a:solidFill>
              </a:rPr>
              <a:t>W3 </a:t>
            </a:r>
            <a:r>
              <a:rPr lang="en-US" dirty="0" smtClean="0">
                <a:solidFill>
                  <a:schemeClr val="accent2"/>
                </a:solidFill>
              </a:rPr>
              <a:t>Priority: Applicants </a:t>
            </a:r>
            <a:r>
              <a:rPr lang="en-US" dirty="0">
                <a:solidFill>
                  <a:schemeClr val="accent2"/>
                </a:solidFill>
              </a:rPr>
              <a:t>with gross family income from 30% or below of area median income who are “working families”. A “working family” shall mean: Income which is based on actual employment or if the head of household and spouse, or sole member, are 62 years of age or older or are receiving Social Security Disability, Supplemental Security Income, disability benefits, or any other payments based on an individual’s inability to </a:t>
            </a:r>
            <a:r>
              <a:rPr lang="en-US" dirty="0" smtClean="0">
                <a:solidFill>
                  <a:schemeClr val="accent2"/>
                </a:solidFill>
              </a:rPr>
              <a:t>work</a:t>
            </a:r>
          </a:p>
          <a:p>
            <a:pPr marL="68580" indent="0">
              <a:buNone/>
            </a:pPr>
            <a:r>
              <a:rPr lang="en-US" dirty="0">
                <a:solidFill>
                  <a:schemeClr val="accent2"/>
                </a:solidFill>
                <a:hlinkClick r:id="rId3"/>
              </a:rPr>
              <a:t>http://</a:t>
            </a:r>
            <a:r>
              <a:rPr lang="en-US" dirty="0" smtClean="0">
                <a:solidFill>
                  <a:schemeClr val="accent2"/>
                </a:solidFill>
                <a:hlinkClick r:id="rId3"/>
              </a:rPr>
              <a:t>portal.hud.gov/hudportal/documents/huddoc?id=pih2011-33.pdf</a:t>
            </a:r>
            <a:r>
              <a:rPr lang="en-US" dirty="0" smtClean="0">
                <a:solidFill>
                  <a:schemeClr val="accent2"/>
                </a:solidFill>
              </a:rPr>
              <a:t> (HUD guidance on establishing work preference</a:t>
            </a:r>
            <a:r>
              <a:rPr lang="en-US" dirty="0" smtClean="0"/>
              <a:t>)</a:t>
            </a:r>
          </a:p>
          <a:p>
            <a:pPr marL="68580" indent="0">
              <a:buNone/>
            </a:pPr>
            <a:endParaRPr lang="en-US" dirty="0"/>
          </a:p>
        </p:txBody>
      </p:sp>
    </p:spTree>
    <p:extLst>
      <p:ext uri="{BB962C8B-B14F-4D97-AF65-F5344CB8AC3E}">
        <p14:creationId xmlns:p14="http://schemas.microsoft.com/office/powerpoint/2010/main" val="1203216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 Complications</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accent2"/>
                </a:solidFill>
              </a:rPr>
              <a:t>Funding Sources involved may have conflicting compliance requirements</a:t>
            </a:r>
          </a:p>
          <a:p>
            <a:r>
              <a:rPr lang="en-US" dirty="0" smtClean="0">
                <a:solidFill>
                  <a:schemeClr val="accent2"/>
                </a:solidFill>
              </a:rPr>
              <a:t>Fair Housing must be taken into consideration</a:t>
            </a:r>
          </a:p>
          <a:p>
            <a:r>
              <a:rPr lang="en-US" dirty="0" smtClean="0">
                <a:solidFill>
                  <a:schemeClr val="accent2"/>
                </a:solidFill>
              </a:rPr>
              <a:t>Mission of agency and preference established may not mix well with compliance requirements  </a:t>
            </a:r>
          </a:p>
          <a:p>
            <a:r>
              <a:rPr lang="en-US" dirty="0" smtClean="0">
                <a:solidFill>
                  <a:schemeClr val="accent2"/>
                </a:solidFill>
              </a:rPr>
              <a:t>Agreements established with service organizations may not meet compliance requirements </a:t>
            </a:r>
            <a:endParaRPr lang="en-US" dirty="0">
              <a:solidFill>
                <a:schemeClr val="accent2"/>
              </a:solidFill>
            </a:endParaRPr>
          </a:p>
        </p:txBody>
      </p:sp>
    </p:spTree>
    <p:extLst>
      <p:ext uri="{BB962C8B-B14F-4D97-AF65-F5344CB8AC3E}">
        <p14:creationId xmlns:p14="http://schemas.microsoft.com/office/powerpoint/2010/main" val="98214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General Information to Consider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2"/>
                </a:solidFill>
              </a:rPr>
              <a:t>What are the funding requirements? Does the General Public Use rule apply?</a:t>
            </a:r>
          </a:p>
          <a:p>
            <a:r>
              <a:rPr lang="en-US" dirty="0" smtClean="0">
                <a:solidFill>
                  <a:schemeClr val="accent2"/>
                </a:solidFill>
              </a:rPr>
              <a:t>What are the service provider or partner agency requirements? Do they conflict with the funding requirements?</a:t>
            </a:r>
          </a:p>
          <a:p>
            <a:r>
              <a:rPr lang="en-US" dirty="0" smtClean="0">
                <a:solidFill>
                  <a:schemeClr val="accent2"/>
                </a:solidFill>
              </a:rPr>
              <a:t>What was written in the application for funding? Can the preference/priority be changed? Can additional preferences/priorities be added? </a:t>
            </a:r>
          </a:p>
          <a:p>
            <a:r>
              <a:rPr lang="en-US" dirty="0" smtClean="0">
                <a:solidFill>
                  <a:schemeClr val="accent2"/>
                </a:solidFill>
              </a:rPr>
              <a:t>Does the preference/priority violate Fair Housing guidance?</a:t>
            </a:r>
            <a:endParaRPr lang="en-US" dirty="0">
              <a:solidFill>
                <a:schemeClr val="accent2"/>
              </a:solidFill>
            </a:endParaRPr>
          </a:p>
        </p:txBody>
      </p:sp>
    </p:spTree>
    <p:extLst>
      <p:ext uri="{BB962C8B-B14F-4D97-AF65-F5344CB8AC3E}">
        <p14:creationId xmlns:p14="http://schemas.microsoft.com/office/powerpoint/2010/main" val="36288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066800"/>
          </a:xfrm>
        </p:spPr>
        <p:txBody>
          <a:bodyPr>
            <a:normAutofit fontScale="90000"/>
          </a:bodyPr>
          <a:lstStyle/>
          <a:p>
            <a:pPr algn="ctr"/>
            <a:r>
              <a:rPr lang="en-US" dirty="0" smtClean="0"/>
              <a:t>LIHTC </a:t>
            </a:r>
            <a:r>
              <a:rPr lang="en-US" dirty="0"/>
              <a:t/>
            </a:r>
            <a:br>
              <a:rPr lang="en-US" dirty="0"/>
            </a:br>
            <a:r>
              <a:rPr lang="en-US" dirty="0"/>
              <a:t>General Public Use</a:t>
            </a:r>
          </a:p>
        </p:txBody>
      </p:sp>
      <p:sp>
        <p:nvSpPr>
          <p:cNvPr id="3" name="Content Placeholder 2"/>
          <p:cNvSpPr>
            <a:spLocks noGrp="1"/>
          </p:cNvSpPr>
          <p:nvPr>
            <p:ph idx="1"/>
          </p:nvPr>
        </p:nvSpPr>
        <p:spPr>
          <a:xfrm>
            <a:off x="685800" y="1828800"/>
            <a:ext cx="7848600" cy="4648200"/>
          </a:xfrm>
        </p:spPr>
        <p:txBody>
          <a:bodyPr>
            <a:normAutofit fontScale="25000" lnSpcReduction="20000"/>
          </a:bodyPr>
          <a:lstStyle/>
          <a:p>
            <a:pPr marL="68580" indent="0">
              <a:buNone/>
            </a:pPr>
            <a:endParaRPr lang="en-US" dirty="0" smtClean="0"/>
          </a:p>
          <a:p>
            <a:pPr marL="68580" indent="0">
              <a:buNone/>
            </a:pPr>
            <a:r>
              <a:rPr lang="en-US" sz="6400" dirty="0" smtClean="0">
                <a:solidFill>
                  <a:schemeClr val="accent2"/>
                </a:solidFill>
              </a:rPr>
              <a:t>A </a:t>
            </a:r>
            <a:r>
              <a:rPr lang="en-US" sz="6400" dirty="0">
                <a:solidFill>
                  <a:schemeClr val="accent2"/>
                </a:solidFill>
              </a:rPr>
              <a:t>residential </a:t>
            </a:r>
            <a:r>
              <a:rPr lang="en-US" sz="6400" dirty="0" smtClean="0">
                <a:solidFill>
                  <a:schemeClr val="accent2"/>
                </a:solidFill>
              </a:rPr>
              <a:t> rental </a:t>
            </a:r>
            <a:r>
              <a:rPr lang="en-US" sz="6400" dirty="0">
                <a:solidFill>
                  <a:schemeClr val="accent2"/>
                </a:solidFill>
              </a:rPr>
              <a:t>unit is for use by the general public if the property conforms to the requirements of Treas. Reg. §1.42-9. The general public use rules are violated any time the general public is denied access to LIHC housings</a:t>
            </a:r>
            <a:r>
              <a:rPr lang="en-US" sz="6400" dirty="0" smtClean="0">
                <a:solidFill>
                  <a:schemeClr val="accent2"/>
                </a:solidFill>
              </a:rPr>
              <a:t>.</a:t>
            </a:r>
            <a:endParaRPr lang="en-US" sz="6400" dirty="0">
              <a:solidFill>
                <a:schemeClr val="accent2"/>
              </a:solidFill>
            </a:endParaRPr>
          </a:p>
          <a:p>
            <a:pPr marL="68580" indent="0">
              <a:buNone/>
            </a:pPr>
            <a:endParaRPr lang="en-US" sz="6400" dirty="0" smtClean="0">
              <a:solidFill>
                <a:schemeClr val="accent2"/>
              </a:solidFill>
            </a:endParaRPr>
          </a:p>
          <a:p>
            <a:pPr marL="68580" indent="0">
              <a:buNone/>
            </a:pPr>
            <a:r>
              <a:rPr lang="en-US" sz="6400" b="1" dirty="0" smtClean="0">
                <a:solidFill>
                  <a:schemeClr val="accent2"/>
                </a:solidFill>
              </a:rPr>
              <a:t>Under </a:t>
            </a:r>
            <a:r>
              <a:rPr lang="en-US" sz="6400" b="1" dirty="0">
                <a:solidFill>
                  <a:schemeClr val="accent2"/>
                </a:solidFill>
              </a:rPr>
              <a:t>Treas. Reg. §1.42-9(b), if a residential unit is provided only for a member of a social organization or provided by an employer for its employees, the unit is not for use by the general public and is not eligible for credit under IRC §42. </a:t>
            </a:r>
            <a:endParaRPr lang="en-US" sz="6400" b="1" dirty="0" smtClean="0">
              <a:solidFill>
                <a:schemeClr val="accent2"/>
              </a:solidFill>
            </a:endParaRPr>
          </a:p>
          <a:p>
            <a:pPr marL="68580" indent="0">
              <a:buNone/>
            </a:pPr>
            <a:endParaRPr lang="en-US" sz="6400" b="1" dirty="0" smtClean="0">
              <a:solidFill>
                <a:schemeClr val="accent2"/>
              </a:solidFill>
            </a:endParaRPr>
          </a:p>
          <a:p>
            <a:pPr marL="68580" indent="0">
              <a:buNone/>
            </a:pPr>
            <a:r>
              <a:rPr lang="en-US" sz="6400" b="1" dirty="0" smtClean="0">
                <a:solidFill>
                  <a:schemeClr val="accent2"/>
                </a:solidFill>
              </a:rPr>
              <a:t>However</a:t>
            </a:r>
            <a:r>
              <a:rPr lang="en-US" sz="6400" b="1" dirty="0">
                <a:solidFill>
                  <a:schemeClr val="accent2"/>
                </a:solidFill>
              </a:rPr>
              <a:t>, as clarified in IRC §42(g)(9</a:t>
            </a:r>
            <a:r>
              <a:rPr lang="en-US" sz="6400" b="1" dirty="0" smtClean="0">
                <a:solidFill>
                  <a:schemeClr val="accent2"/>
                </a:solidFill>
              </a:rPr>
              <a:t>),</a:t>
            </a:r>
            <a:r>
              <a:rPr lang="en-US" sz="6400" b="1" dirty="0">
                <a:solidFill>
                  <a:schemeClr val="accent2"/>
                </a:solidFill>
              </a:rPr>
              <a:t> </a:t>
            </a:r>
            <a:r>
              <a:rPr lang="en-US" sz="6400" b="1" dirty="0" smtClean="0">
                <a:solidFill>
                  <a:schemeClr val="accent2"/>
                </a:solidFill>
              </a:rPr>
              <a:t>a </a:t>
            </a:r>
            <a:r>
              <a:rPr lang="en-US" sz="6400" b="1" dirty="0">
                <a:solidFill>
                  <a:schemeClr val="accent2"/>
                </a:solidFill>
              </a:rPr>
              <a:t>qualified low-income project does not fail to meet the general public use requirement solely because of occupancy restrictions or preferences that favor tenants </a:t>
            </a:r>
            <a:r>
              <a:rPr lang="en-US" sz="6400" b="1" u="sng" dirty="0">
                <a:solidFill>
                  <a:schemeClr val="accent2"/>
                </a:solidFill>
              </a:rPr>
              <a:t>(1) with special needs, (2) who are members of a specified group under a Federal program or state program or policy that supports housing for such a specified group</a:t>
            </a:r>
            <a:r>
              <a:rPr lang="en-US" sz="6400" b="1" dirty="0">
                <a:solidFill>
                  <a:schemeClr val="accent2"/>
                </a:solidFill>
              </a:rPr>
              <a:t>, or (3) who are involved in artistic or literary activities</a:t>
            </a:r>
            <a:r>
              <a:rPr lang="en-US" sz="6400" b="1" dirty="0" smtClean="0">
                <a:solidFill>
                  <a:schemeClr val="accent2"/>
                </a:solidFill>
              </a:rPr>
              <a:t>.</a:t>
            </a:r>
          </a:p>
          <a:p>
            <a:pPr marL="68580" indent="0">
              <a:buNone/>
            </a:pPr>
            <a:endParaRPr lang="en-US" sz="6400" dirty="0">
              <a:solidFill>
                <a:schemeClr val="accent2"/>
              </a:solidFill>
            </a:endParaRPr>
          </a:p>
          <a:p>
            <a:pPr marL="68580" indent="0">
              <a:buNone/>
            </a:pPr>
            <a:r>
              <a:rPr lang="en-US" sz="6400" dirty="0">
                <a:solidFill>
                  <a:schemeClr val="accent2"/>
                </a:solidFill>
              </a:rPr>
              <a:t>In addition, any residential rental unit that is part of a hospital, nursing home, sanitarium, life care facility, retirement home </a:t>
            </a:r>
            <a:r>
              <a:rPr lang="en-US" sz="6400" u="sng" dirty="0">
                <a:solidFill>
                  <a:schemeClr val="accent2"/>
                </a:solidFill>
              </a:rPr>
              <a:t>providing significant services other than housing,</a:t>
            </a:r>
            <a:r>
              <a:rPr lang="en-US" sz="6400" dirty="0">
                <a:solidFill>
                  <a:schemeClr val="accent2"/>
                </a:solidFill>
              </a:rPr>
              <a:t> dormitory, trailer park, or intermediate care facility for the mentally and physically disabled is not for use by the general public.</a:t>
            </a:r>
          </a:p>
        </p:txBody>
      </p:sp>
    </p:spTree>
    <p:extLst>
      <p:ext uri="{BB962C8B-B14F-4D97-AF65-F5344CB8AC3E}">
        <p14:creationId xmlns:p14="http://schemas.microsoft.com/office/powerpoint/2010/main" val="3819427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LIHTC </a:t>
            </a:r>
            <a:br>
              <a:rPr lang="en-US" dirty="0" smtClean="0"/>
            </a:br>
            <a:r>
              <a:rPr lang="en-US" dirty="0" smtClean="0"/>
              <a:t>General Public Use</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a:solidFill>
                  <a:schemeClr val="accent2"/>
                </a:solidFill>
              </a:rPr>
              <a:t>Owners must rent their units in a manner consistent with the general public use requirements to be in compliance with IRC §42. </a:t>
            </a:r>
            <a:endParaRPr lang="en-US" dirty="0" smtClean="0">
              <a:solidFill>
                <a:schemeClr val="accent2"/>
              </a:solidFill>
            </a:endParaRPr>
          </a:p>
          <a:p>
            <a:pPr marL="68580" indent="0">
              <a:buNone/>
            </a:pPr>
            <a:endParaRPr lang="en-US" dirty="0">
              <a:solidFill>
                <a:schemeClr val="accent2"/>
              </a:solidFill>
            </a:endParaRPr>
          </a:p>
          <a:p>
            <a:pPr marL="68580" indent="0">
              <a:buNone/>
            </a:pPr>
            <a:r>
              <a:rPr lang="en-US" dirty="0" smtClean="0">
                <a:solidFill>
                  <a:schemeClr val="accent2"/>
                </a:solidFill>
              </a:rPr>
              <a:t>Residential </a:t>
            </a:r>
            <a:r>
              <a:rPr lang="en-US" dirty="0">
                <a:solidFill>
                  <a:schemeClr val="accent2"/>
                </a:solidFill>
              </a:rPr>
              <a:t>rental units must be for use by the general public and all of the units in a project must be used on a nontransient basis. In addition, the owner must not evict, nonrenew the lease for, or otherwise terminate the tenancy of, an existing tenant of any low-income unit </a:t>
            </a:r>
            <a:r>
              <a:rPr lang="en-US" u="sng" dirty="0">
                <a:solidFill>
                  <a:schemeClr val="accent2"/>
                </a:solidFill>
              </a:rPr>
              <a:t>for other than good cause. </a:t>
            </a:r>
          </a:p>
        </p:txBody>
      </p:sp>
    </p:spTree>
    <p:extLst>
      <p:ext uri="{BB962C8B-B14F-4D97-AF65-F5344CB8AC3E}">
        <p14:creationId xmlns:p14="http://schemas.microsoft.com/office/powerpoint/2010/main" val="2363349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027664"/>
            <a:ext cx="7315200" cy="1143000"/>
          </a:xfrm>
        </p:spPr>
        <p:txBody>
          <a:bodyPr>
            <a:normAutofit fontScale="90000"/>
          </a:bodyPr>
          <a:lstStyle/>
          <a:p>
            <a:r>
              <a:rPr lang="en-US" dirty="0" smtClean="0"/>
              <a:t>What Constitutes Good Cause?</a:t>
            </a:r>
            <a:endParaRPr lang="en-US" dirty="0"/>
          </a:p>
        </p:txBody>
      </p:sp>
      <p:sp>
        <p:nvSpPr>
          <p:cNvPr id="3" name="Content Placeholder 2"/>
          <p:cNvSpPr>
            <a:spLocks noGrp="1"/>
          </p:cNvSpPr>
          <p:nvPr>
            <p:ph idx="1"/>
          </p:nvPr>
        </p:nvSpPr>
        <p:spPr>
          <a:xfrm>
            <a:off x="1043492" y="2133600"/>
            <a:ext cx="7262308" cy="4191000"/>
          </a:xfrm>
        </p:spPr>
        <p:txBody>
          <a:bodyPr>
            <a:normAutofit fontScale="92500" lnSpcReduction="10000"/>
          </a:bodyPr>
          <a:lstStyle/>
          <a:p>
            <a:pPr marL="68580" indent="0">
              <a:buNone/>
            </a:pPr>
            <a:r>
              <a:rPr lang="en-US" dirty="0">
                <a:solidFill>
                  <a:schemeClr val="accent2"/>
                </a:solidFill>
              </a:rPr>
              <a:t>The general rule is that good cause </a:t>
            </a:r>
            <a:r>
              <a:rPr lang="en-US" dirty="0" smtClean="0">
                <a:solidFill>
                  <a:schemeClr val="accent2"/>
                </a:solidFill>
              </a:rPr>
              <a:t>is defined as </a:t>
            </a:r>
            <a:r>
              <a:rPr lang="en-US" dirty="0">
                <a:solidFill>
                  <a:schemeClr val="accent2"/>
                </a:solidFill>
              </a:rPr>
              <a:t>a material violation of the lease terms. </a:t>
            </a:r>
            <a:endParaRPr lang="en-US" dirty="0" smtClean="0">
              <a:solidFill>
                <a:schemeClr val="accent2"/>
              </a:solidFill>
            </a:endParaRPr>
          </a:p>
          <a:p>
            <a:pPr marL="68580" indent="0">
              <a:buNone/>
            </a:pPr>
            <a:endParaRPr lang="en-US" dirty="0">
              <a:solidFill>
                <a:schemeClr val="accent2"/>
              </a:solidFill>
            </a:endParaRPr>
          </a:p>
          <a:p>
            <a:pPr marL="68580" indent="0">
              <a:buNone/>
            </a:pPr>
            <a:r>
              <a:rPr lang="en-US" dirty="0" smtClean="0">
                <a:solidFill>
                  <a:schemeClr val="accent2"/>
                </a:solidFill>
              </a:rPr>
              <a:t>Examples </a:t>
            </a:r>
            <a:r>
              <a:rPr lang="en-US" dirty="0">
                <a:solidFill>
                  <a:schemeClr val="accent2"/>
                </a:solidFill>
              </a:rPr>
              <a:t>of good cause may include nonpayment of rent, destruction of or damage to the property, interference with other tenants, tenant fraud, use of the property for an unlawful purpose, or other violations of the terms of the lease agreement. </a:t>
            </a:r>
            <a:endParaRPr lang="en-US" dirty="0" smtClean="0">
              <a:solidFill>
                <a:schemeClr val="accent2"/>
              </a:solidFill>
            </a:endParaRPr>
          </a:p>
          <a:p>
            <a:pPr marL="68580" indent="0">
              <a:buNone/>
            </a:pPr>
            <a:endParaRPr lang="en-US" dirty="0" smtClean="0">
              <a:solidFill>
                <a:schemeClr val="accent2"/>
              </a:solidFill>
            </a:endParaRPr>
          </a:p>
          <a:p>
            <a:pPr marL="68580" indent="0">
              <a:buNone/>
            </a:pPr>
            <a:r>
              <a:rPr lang="en-US" dirty="0" smtClean="0">
                <a:solidFill>
                  <a:schemeClr val="accent2"/>
                </a:solidFill>
              </a:rPr>
              <a:t>https</a:t>
            </a:r>
            <a:r>
              <a:rPr lang="en-US" dirty="0">
                <a:solidFill>
                  <a:schemeClr val="accent2"/>
                </a:solidFill>
              </a:rPr>
              <a:t>://www.nahb.org/en/research/nahb-priorities/low-income-housing-tax-credit/section-42-good-cause-and-evictions.aspx</a:t>
            </a:r>
          </a:p>
        </p:txBody>
      </p:sp>
    </p:spTree>
    <p:extLst>
      <p:ext uri="{BB962C8B-B14F-4D97-AF65-F5344CB8AC3E}">
        <p14:creationId xmlns:p14="http://schemas.microsoft.com/office/powerpoint/2010/main" val="2755413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LIHTC Artist Exemption </a:t>
            </a:r>
            <a:endParaRPr lang="en-US" dirty="0"/>
          </a:p>
        </p:txBody>
      </p:sp>
      <p:sp>
        <p:nvSpPr>
          <p:cNvPr id="3" name="Content Placeholder 2"/>
          <p:cNvSpPr>
            <a:spLocks noGrp="1"/>
          </p:cNvSpPr>
          <p:nvPr>
            <p:ph idx="1"/>
          </p:nvPr>
        </p:nvSpPr>
        <p:spPr>
          <a:xfrm>
            <a:off x="1043492" y="2133600"/>
            <a:ext cx="6777317" cy="4191000"/>
          </a:xfrm>
        </p:spPr>
        <p:txBody>
          <a:bodyPr>
            <a:normAutofit fontScale="70000" lnSpcReduction="20000"/>
          </a:bodyPr>
          <a:lstStyle/>
          <a:p>
            <a:pPr marL="68580" indent="0">
              <a:buNone/>
            </a:pPr>
            <a:endParaRPr lang="en-US" dirty="0" smtClean="0"/>
          </a:p>
          <a:p>
            <a:pPr marL="68580" indent="0">
              <a:buNone/>
            </a:pPr>
            <a:r>
              <a:rPr lang="en-US" dirty="0" smtClean="0">
                <a:solidFill>
                  <a:schemeClr val="accent2"/>
                </a:solidFill>
              </a:rPr>
              <a:t>Exemption </a:t>
            </a:r>
            <a:r>
              <a:rPr lang="en-US" dirty="0">
                <a:solidFill>
                  <a:schemeClr val="accent2"/>
                </a:solidFill>
              </a:rPr>
              <a:t>found </a:t>
            </a:r>
            <a:r>
              <a:rPr lang="en-US" dirty="0" smtClean="0">
                <a:solidFill>
                  <a:schemeClr val="accent2"/>
                </a:solidFill>
              </a:rPr>
              <a:t>in H.R</a:t>
            </a:r>
            <a:r>
              <a:rPr lang="en-US" dirty="0">
                <a:solidFill>
                  <a:schemeClr val="accent2"/>
                </a:solidFill>
              </a:rPr>
              <a:t>. 3221, the Housing and Economic Recovery Act of 2008</a:t>
            </a:r>
            <a:r>
              <a:rPr lang="en-US" dirty="0" smtClean="0">
                <a:solidFill>
                  <a:schemeClr val="accent2"/>
                </a:solidFill>
              </a:rPr>
              <a:t>, a second amendment was added in IRC </a:t>
            </a:r>
            <a:r>
              <a:rPr lang="en-US" dirty="0">
                <a:solidFill>
                  <a:schemeClr val="accent2"/>
                </a:solidFill>
              </a:rPr>
              <a:t>§42(g)(</a:t>
            </a:r>
            <a:r>
              <a:rPr lang="en-US" dirty="0" smtClean="0">
                <a:solidFill>
                  <a:schemeClr val="accent2"/>
                </a:solidFill>
              </a:rPr>
              <a:t>9) in section </a:t>
            </a:r>
            <a:r>
              <a:rPr lang="en-US" dirty="0">
                <a:solidFill>
                  <a:schemeClr val="accent2"/>
                </a:solidFill>
              </a:rPr>
              <a:t>3004(g) of the Housing Assistance Act of 2008 and </a:t>
            </a:r>
            <a:r>
              <a:rPr lang="en-US" dirty="0" smtClean="0">
                <a:solidFill>
                  <a:schemeClr val="accent2"/>
                </a:solidFill>
              </a:rPr>
              <a:t>indicates exemption is </a:t>
            </a:r>
            <a:r>
              <a:rPr lang="en-US" dirty="0">
                <a:solidFill>
                  <a:schemeClr val="accent2"/>
                </a:solidFill>
              </a:rPr>
              <a:t>applicable to buildings </a:t>
            </a:r>
            <a:r>
              <a:rPr lang="en-US" b="1" dirty="0">
                <a:solidFill>
                  <a:schemeClr val="accent2"/>
                </a:solidFill>
              </a:rPr>
              <a:t>placed in service </a:t>
            </a:r>
            <a:r>
              <a:rPr lang="en-US" b="1" u="sng" dirty="0" smtClean="0">
                <a:solidFill>
                  <a:schemeClr val="accent2"/>
                </a:solidFill>
              </a:rPr>
              <a:t>before,on or </a:t>
            </a:r>
            <a:r>
              <a:rPr lang="en-US" b="1" u="sng" dirty="0">
                <a:solidFill>
                  <a:schemeClr val="accent2"/>
                </a:solidFill>
              </a:rPr>
              <a:t>after</a:t>
            </a:r>
            <a:r>
              <a:rPr lang="en-US" b="1" dirty="0">
                <a:solidFill>
                  <a:schemeClr val="accent2"/>
                </a:solidFill>
              </a:rPr>
              <a:t> July 30, 2008, the date of </a:t>
            </a:r>
            <a:r>
              <a:rPr lang="en-US" b="1" dirty="0" smtClean="0">
                <a:solidFill>
                  <a:schemeClr val="accent2"/>
                </a:solidFill>
              </a:rPr>
              <a:t>HERA enactment.</a:t>
            </a:r>
          </a:p>
          <a:p>
            <a:pPr marL="68580" indent="0">
              <a:buNone/>
            </a:pPr>
            <a:endParaRPr lang="en-US" dirty="0">
              <a:solidFill>
                <a:schemeClr val="accent2"/>
              </a:solidFill>
            </a:endParaRPr>
          </a:p>
          <a:p>
            <a:pPr marL="68580" indent="0">
              <a:buNone/>
            </a:pPr>
            <a:r>
              <a:rPr lang="en-US" dirty="0">
                <a:solidFill>
                  <a:schemeClr val="accent2"/>
                </a:solidFill>
                <a:hlinkClick r:id="rId3"/>
              </a:rPr>
              <a:t>http://</a:t>
            </a:r>
            <a:r>
              <a:rPr lang="en-US" dirty="0" smtClean="0">
                <a:solidFill>
                  <a:schemeClr val="accent2"/>
                </a:solidFill>
                <a:hlinkClick r:id="rId3"/>
              </a:rPr>
              <a:t>www.artspace.org/ideas-insights/artist-preference-affordable-housing</a:t>
            </a:r>
            <a:r>
              <a:rPr lang="en-US" dirty="0" smtClean="0">
                <a:solidFill>
                  <a:schemeClr val="accent2"/>
                </a:solidFill>
              </a:rPr>
              <a:t>  (information on artist exemption)</a:t>
            </a:r>
          </a:p>
          <a:p>
            <a:pPr marL="68580" indent="0">
              <a:buNone/>
            </a:pPr>
            <a:endParaRPr lang="en-US" dirty="0" smtClean="0">
              <a:solidFill>
                <a:schemeClr val="accent2"/>
              </a:solidFill>
            </a:endParaRPr>
          </a:p>
          <a:p>
            <a:pPr marL="68580" indent="0">
              <a:buNone/>
            </a:pPr>
            <a:r>
              <a:rPr lang="en-US" dirty="0" smtClean="0">
                <a:solidFill>
                  <a:schemeClr val="accent2"/>
                </a:solidFill>
              </a:rPr>
              <a:t>Quote from article:</a:t>
            </a:r>
            <a:endParaRPr lang="en-US" dirty="0">
              <a:solidFill>
                <a:schemeClr val="accent2"/>
              </a:solidFill>
            </a:endParaRPr>
          </a:p>
          <a:p>
            <a:pPr marL="68580" indent="0">
              <a:buNone/>
            </a:pPr>
            <a:r>
              <a:rPr lang="en-US" dirty="0" smtClean="0">
                <a:solidFill>
                  <a:schemeClr val="accent2"/>
                </a:solidFill>
              </a:rPr>
              <a:t>“The </a:t>
            </a:r>
            <a:r>
              <a:rPr lang="en-US" dirty="0">
                <a:solidFill>
                  <a:schemeClr val="accent2"/>
                </a:solidFill>
              </a:rPr>
              <a:t>first important thing to note is that anyone who qualifies for affordable housing can apply for residency in an Artspace project. An artist preference simply allows us to give </a:t>
            </a:r>
            <a:r>
              <a:rPr lang="en-US" b="1" u="sng" dirty="0">
                <a:solidFill>
                  <a:schemeClr val="accent2"/>
                </a:solidFill>
              </a:rPr>
              <a:t>priority </a:t>
            </a:r>
            <a:r>
              <a:rPr lang="en-US" dirty="0">
                <a:solidFill>
                  <a:schemeClr val="accent2"/>
                </a:solidFill>
              </a:rPr>
              <a:t>to artists over non-artists. To ensure compliance with fair housing laws, we are committed to a transparent, well-documented process for screening </a:t>
            </a:r>
            <a:r>
              <a:rPr lang="en-US" dirty="0" smtClean="0">
                <a:solidFill>
                  <a:schemeClr val="accent2"/>
                </a:solidFill>
              </a:rPr>
              <a:t>applicants”.</a:t>
            </a:r>
            <a:endParaRPr lang="en-US" dirty="0">
              <a:solidFill>
                <a:schemeClr val="accent2"/>
              </a:solidFill>
            </a:endParaRPr>
          </a:p>
        </p:txBody>
      </p:sp>
    </p:spTree>
    <p:extLst>
      <p:ext uri="{BB962C8B-B14F-4D97-AF65-F5344CB8AC3E}">
        <p14:creationId xmlns:p14="http://schemas.microsoft.com/office/powerpoint/2010/main" val="2861588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LIHTC </a:t>
            </a:r>
            <a:br>
              <a:rPr lang="en-US" dirty="0" smtClean="0"/>
            </a:br>
            <a:r>
              <a:rPr lang="en-US" dirty="0" smtClean="0"/>
              <a:t>Optional Services</a:t>
            </a:r>
            <a:endParaRPr lang="en-US" dirty="0"/>
          </a:p>
        </p:txBody>
      </p:sp>
      <p:sp>
        <p:nvSpPr>
          <p:cNvPr id="3" name="Content Placeholder 2"/>
          <p:cNvSpPr>
            <a:spLocks noGrp="1"/>
          </p:cNvSpPr>
          <p:nvPr>
            <p:ph idx="1"/>
          </p:nvPr>
        </p:nvSpPr>
        <p:spPr>
          <a:xfrm>
            <a:off x="1043492" y="2323652"/>
            <a:ext cx="6777317" cy="3696148"/>
          </a:xfrm>
        </p:spPr>
        <p:txBody>
          <a:bodyPr>
            <a:normAutofit fontScale="62500" lnSpcReduction="20000"/>
          </a:bodyPr>
          <a:lstStyle/>
          <a:p>
            <a:pPr marL="68580" indent="0">
              <a:buNone/>
            </a:pPr>
            <a:r>
              <a:rPr lang="en-US" dirty="0">
                <a:solidFill>
                  <a:schemeClr val="accent2"/>
                </a:solidFill>
              </a:rPr>
              <a:t>Proximity to Supportive </a:t>
            </a:r>
            <a:r>
              <a:rPr lang="en-US" dirty="0" smtClean="0">
                <a:solidFill>
                  <a:schemeClr val="accent2"/>
                </a:solidFill>
              </a:rPr>
              <a:t>Services Case #01</a:t>
            </a:r>
            <a:endParaRPr lang="en-US" dirty="0">
              <a:solidFill>
                <a:schemeClr val="accent2"/>
              </a:solidFill>
            </a:endParaRPr>
          </a:p>
          <a:p>
            <a:pPr marL="68580" indent="0">
              <a:buNone/>
            </a:pPr>
            <a:endParaRPr lang="en-US" dirty="0">
              <a:solidFill>
                <a:schemeClr val="accent2"/>
              </a:solidFill>
            </a:endParaRPr>
          </a:p>
          <a:p>
            <a:pPr marL="68580" indent="0">
              <a:buNone/>
            </a:pPr>
            <a:r>
              <a:rPr lang="en-US" dirty="0">
                <a:solidFill>
                  <a:schemeClr val="accent2"/>
                </a:solidFill>
              </a:rPr>
              <a:t>A LIHTC project that was funded with a preference to serve the homeless as a condition of the funding received under an application to meet the States  Qualified Application Plan  (QAP)  is located adjacent to, but is separate from, a clinic providing supportive services for homeless individuals. In addition to the street entrances to the project, the owner has provided covered walkways from the housing to the clinic facility. </a:t>
            </a:r>
            <a:r>
              <a:rPr lang="en-US" b="1" dirty="0">
                <a:solidFill>
                  <a:schemeClr val="accent2"/>
                </a:solidFill>
              </a:rPr>
              <a:t>Although the owner anticipates that a large number of the units will be rented to homeless individuals participating in the clinic’s programs, participation is not a requirement for leasing a unit. The Owner collects applications from all who want to apply and markets the units to the general public.</a:t>
            </a:r>
          </a:p>
          <a:p>
            <a:pPr marL="68580" indent="0">
              <a:buNone/>
            </a:pPr>
            <a:endParaRPr lang="en-US" dirty="0">
              <a:solidFill>
                <a:schemeClr val="accent2"/>
              </a:solidFill>
            </a:endParaRPr>
          </a:p>
          <a:p>
            <a:pPr marL="68580" indent="0">
              <a:buNone/>
            </a:pPr>
            <a:r>
              <a:rPr lang="en-US" u="sng" dirty="0">
                <a:solidFill>
                  <a:schemeClr val="accent2"/>
                </a:solidFill>
              </a:rPr>
              <a:t>The </a:t>
            </a:r>
            <a:r>
              <a:rPr lang="en-US" u="sng" dirty="0" smtClean="0">
                <a:solidFill>
                  <a:schemeClr val="accent2"/>
                </a:solidFill>
              </a:rPr>
              <a:t>Owner </a:t>
            </a:r>
            <a:r>
              <a:rPr lang="en-US" u="sng" dirty="0">
                <a:solidFill>
                  <a:schemeClr val="accent2"/>
                </a:solidFill>
              </a:rPr>
              <a:t>has not violated the General Public Use Rule</a:t>
            </a:r>
            <a:r>
              <a:rPr lang="en-US" dirty="0">
                <a:solidFill>
                  <a:schemeClr val="accent2"/>
                </a:solidFill>
              </a:rPr>
              <a:t>. The units are available to all homeless individuals and the general public regardless of whether the tenant participates in the clinic’s programs.</a:t>
            </a:r>
          </a:p>
          <a:p>
            <a:pPr marL="68580" indent="0">
              <a:buNone/>
            </a:pPr>
            <a:endParaRPr lang="en-US" dirty="0"/>
          </a:p>
        </p:txBody>
      </p:sp>
    </p:spTree>
    <p:extLst>
      <p:ext uri="{BB962C8B-B14F-4D97-AF65-F5344CB8AC3E}">
        <p14:creationId xmlns:p14="http://schemas.microsoft.com/office/powerpoint/2010/main" val="1254949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LIHTC </a:t>
            </a:r>
            <a:r>
              <a:rPr lang="en-US" dirty="0"/>
              <a:t/>
            </a:r>
            <a:br>
              <a:rPr lang="en-US" dirty="0"/>
            </a:br>
            <a:r>
              <a:rPr lang="en-US" dirty="0"/>
              <a:t>Optional Services</a:t>
            </a:r>
          </a:p>
        </p:txBody>
      </p:sp>
      <p:sp>
        <p:nvSpPr>
          <p:cNvPr id="3" name="Content Placeholder 2"/>
          <p:cNvSpPr>
            <a:spLocks noGrp="1"/>
          </p:cNvSpPr>
          <p:nvPr>
            <p:ph idx="1"/>
          </p:nvPr>
        </p:nvSpPr>
        <p:spPr/>
        <p:txBody>
          <a:bodyPr>
            <a:normAutofit fontScale="62500" lnSpcReduction="20000"/>
          </a:bodyPr>
          <a:lstStyle/>
          <a:p>
            <a:pPr marL="68580" indent="0">
              <a:buNone/>
            </a:pPr>
            <a:r>
              <a:rPr lang="en-US" dirty="0">
                <a:solidFill>
                  <a:schemeClr val="accent2"/>
                </a:solidFill>
              </a:rPr>
              <a:t>Proximity to Supportive </a:t>
            </a:r>
            <a:r>
              <a:rPr lang="en-US" dirty="0" smtClean="0">
                <a:solidFill>
                  <a:schemeClr val="accent2"/>
                </a:solidFill>
              </a:rPr>
              <a:t>Services Case #02</a:t>
            </a:r>
            <a:endParaRPr lang="en-US" dirty="0">
              <a:solidFill>
                <a:schemeClr val="accent2"/>
              </a:solidFill>
            </a:endParaRPr>
          </a:p>
          <a:p>
            <a:pPr marL="68580" indent="0">
              <a:buNone/>
            </a:pPr>
            <a:endParaRPr lang="en-US" dirty="0">
              <a:solidFill>
                <a:schemeClr val="accent2"/>
              </a:solidFill>
            </a:endParaRPr>
          </a:p>
          <a:p>
            <a:pPr marL="68580" indent="0">
              <a:buNone/>
            </a:pPr>
            <a:r>
              <a:rPr lang="en-US" dirty="0">
                <a:solidFill>
                  <a:schemeClr val="accent2"/>
                </a:solidFill>
              </a:rPr>
              <a:t>A LIHTC project that was funded with a preference to serve the homeless as a condition of the funding received under an application to meet the States  Qualified Application Plan  (QAP)  is located adjacent to, but is separate from, a clinic providing supportive services for homeless individuals. In addition to the street entrances to the project, the owner has provided covered walkways from the housing to the clinic facility. </a:t>
            </a:r>
            <a:r>
              <a:rPr lang="en-US" dirty="0" smtClean="0">
                <a:solidFill>
                  <a:schemeClr val="accent2"/>
                </a:solidFill>
              </a:rPr>
              <a:t>The </a:t>
            </a:r>
            <a:r>
              <a:rPr lang="en-US" dirty="0">
                <a:solidFill>
                  <a:schemeClr val="accent2"/>
                </a:solidFill>
              </a:rPr>
              <a:t>owner </a:t>
            </a:r>
            <a:r>
              <a:rPr lang="en-US" dirty="0" smtClean="0">
                <a:solidFill>
                  <a:schemeClr val="accent2"/>
                </a:solidFill>
              </a:rPr>
              <a:t>has established a relationship with the clinic and signed an MOU to accept tenants that are referred by the clinic. The clinic requires that the tenants participate in mandatory services as a condition of occupancy. The clinic has a long waitlist and is no longer accepting new clients from the general public who need or desire clinic services.</a:t>
            </a:r>
          </a:p>
          <a:p>
            <a:pPr marL="68580" indent="0">
              <a:buNone/>
            </a:pPr>
            <a:r>
              <a:rPr lang="en-US" u="sng" dirty="0">
                <a:solidFill>
                  <a:schemeClr val="accent2"/>
                </a:solidFill>
              </a:rPr>
              <a:t>The Owner has </a:t>
            </a:r>
            <a:r>
              <a:rPr lang="en-US" u="sng" dirty="0" smtClean="0">
                <a:solidFill>
                  <a:schemeClr val="accent2"/>
                </a:solidFill>
              </a:rPr>
              <a:t>violated </a:t>
            </a:r>
            <a:r>
              <a:rPr lang="en-US" u="sng" dirty="0">
                <a:solidFill>
                  <a:schemeClr val="accent2"/>
                </a:solidFill>
              </a:rPr>
              <a:t>the General Public Use Rule. </a:t>
            </a:r>
            <a:r>
              <a:rPr lang="en-US" dirty="0">
                <a:solidFill>
                  <a:schemeClr val="accent2"/>
                </a:solidFill>
              </a:rPr>
              <a:t>The units are </a:t>
            </a:r>
            <a:r>
              <a:rPr lang="en-US" dirty="0" smtClean="0">
                <a:solidFill>
                  <a:schemeClr val="accent2"/>
                </a:solidFill>
              </a:rPr>
              <a:t>not available </a:t>
            </a:r>
            <a:r>
              <a:rPr lang="en-US" dirty="0">
                <a:solidFill>
                  <a:schemeClr val="accent2"/>
                </a:solidFill>
              </a:rPr>
              <a:t>to all homeless individuals </a:t>
            </a:r>
            <a:r>
              <a:rPr lang="en-US" dirty="0" smtClean="0">
                <a:solidFill>
                  <a:schemeClr val="accent2"/>
                </a:solidFill>
              </a:rPr>
              <a:t>and/or </a:t>
            </a:r>
            <a:r>
              <a:rPr lang="en-US" dirty="0">
                <a:solidFill>
                  <a:schemeClr val="accent2"/>
                </a:solidFill>
              </a:rPr>
              <a:t>the general public regardless of </a:t>
            </a:r>
            <a:r>
              <a:rPr lang="en-US" dirty="0" smtClean="0">
                <a:solidFill>
                  <a:schemeClr val="accent2"/>
                </a:solidFill>
              </a:rPr>
              <a:t>if the </a:t>
            </a:r>
            <a:r>
              <a:rPr lang="en-US" dirty="0">
                <a:solidFill>
                  <a:schemeClr val="accent2"/>
                </a:solidFill>
              </a:rPr>
              <a:t>tenant participates in the clinic’s programs.</a:t>
            </a:r>
          </a:p>
          <a:p>
            <a:pPr marL="68580" indent="0">
              <a:buNone/>
            </a:pPr>
            <a:endParaRPr lang="en-US" dirty="0"/>
          </a:p>
        </p:txBody>
      </p:sp>
    </p:spTree>
    <p:extLst>
      <p:ext uri="{BB962C8B-B14F-4D97-AF65-F5344CB8AC3E}">
        <p14:creationId xmlns:p14="http://schemas.microsoft.com/office/powerpoint/2010/main" val="1682175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LIHTC Marketing</a:t>
            </a:r>
            <a:endParaRPr lang="en-US" dirty="0">
              <a:solidFill>
                <a:schemeClr val="accent2"/>
              </a:solidFill>
            </a:endParaRPr>
          </a:p>
        </p:txBody>
      </p:sp>
      <p:sp>
        <p:nvSpPr>
          <p:cNvPr id="3" name="Content Placeholder 2"/>
          <p:cNvSpPr>
            <a:spLocks noGrp="1"/>
          </p:cNvSpPr>
          <p:nvPr>
            <p:ph idx="1"/>
          </p:nvPr>
        </p:nvSpPr>
        <p:spPr/>
        <p:txBody>
          <a:bodyPr>
            <a:normAutofit fontScale="70000" lnSpcReduction="20000"/>
          </a:bodyPr>
          <a:lstStyle/>
          <a:p>
            <a:pPr marL="68580" indent="0">
              <a:buNone/>
            </a:pPr>
            <a:r>
              <a:rPr lang="en-US" dirty="0">
                <a:solidFill>
                  <a:schemeClr val="accent2"/>
                </a:solidFill>
              </a:rPr>
              <a:t>Owners must make reasonable attempts to make vacant low-income units available to the public for rent. </a:t>
            </a:r>
            <a:r>
              <a:rPr lang="en-US" b="1" dirty="0">
                <a:solidFill>
                  <a:schemeClr val="accent2"/>
                </a:solidFill>
              </a:rPr>
              <a:t>Owners should advertise the availability of vacant units using advertising methods designed to be accessible to all prospective tenants</a:t>
            </a:r>
            <a:r>
              <a:rPr lang="en-US" dirty="0">
                <a:solidFill>
                  <a:schemeClr val="accent2"/>
                </a:solidFill>
              </a:rPr>
              <a:t>.</a:t>
            </a:r>
          </a:p>
          <a:p>
            <a:pPr marL="68580" indent="0">
              <a:buNone/>
            </a:pPr>
            <a:r>
              <a:rPr lang="en-US" dirty="0">
                <a:solidFill>
                  <a:schemeClr val="accent2"/>
                </a:solidFill>
              </a:rPr>
              <a:t>“Reasonable attempts” will vary depending on factors such as size and location of the project, tenant turnover rates, and market conditions. Advertising </a:t>
            </a:r>
            <a:r>
              <a:rPr lang="en-US" dirty="0" smtClean="0">
                <a:solidFill>
                  <a:schemeClr val="accent2"/>
                </a:solidFill>
              </a:rPr>
              <a:t>should </a:t>
            </a:r>
            <a:r>
              <a:rPr lang="en-US" dirty="0">
                <a:solidFill>
                  <a:schemeClr val="accent2"/>
                </a:solidFill>
              </a:rPr>
              <a:t>include printed and electronic media. Common examples include banners and “For Rent” signs at the entrance to the project, classified ads in local newspapers and accessing the local public housing authority’s list of section 8 voucher holders. Consider the appropriateness of the advertising for the location of the property.</a:t>
            </a:r>
          </a:p>
        </p:txBody>
      </p:sp>
    </p:spTree>
    <p:extLst>
      <p:ext uri="{BB962C8B-B14F-4D97-AF65-F5344CB8AC3E}">
        <p14:creationId xmlns:p14="http://schemas.microsoft.com/office/powerpoint/2010/main" val="275617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a:t>Purpose:</a:t>
            </a:r>
          </a:p>
          <a:p>
            <a:pPr marL="68580" indent="0">
              <a:buNone/>
            </a:pPr>
            <a:r>
              <a:rPr lang="en-US" dirty="0"/>
              <a:t>To provide </a:t>
            </a:r>
            <a:r>
              <a:rPr lang="en-US" dirty="0" smtClean="0"/>
              <a:t>guidance and information </a:t>
            </a:r>
            <a:r>
              <a:rPr lang="en-US" dirty="0"/>
              <a:t>on </a:t>
            </a:r>
            <a:r>
              <a:rPr lang="en-US" dirty="0" smtClean="0"/>
              <a:t>preferences and priorities established in housing funded by the State of Oregon </a:t>
            </a:r>
            <a:r>
              <a:rPr lang="en-US" dirty="0"/>
              <a:t>(OHCS) </a:t>
            </a:r>
          </a:p>
          <a:p>
            <a:pPr marL="68580" indent="0">
              <a:buNone/>
            </a:pPr>
            <a:r>
              <a:rPr lang="en-US" dirty="0"/>
              <a:t> </a:t>
            </a:r>
          </a:p>
          <a:p>
            <a:pPr marL="68580" indent="0">
              <a:buNone/>
            </a:pPr>
            <a:r>
              <a:rPr lang="en-US" dirty="0"/>
              <a:t>*Disclaimer:</a:t>
            </a:r>
          </a:p>
          <a:p>
            <a:pPr marL="68580" indent="0">
              <a:buNone/>
            </a:pPr>
            <a:r>
              <a:rPr lang="en-US" dirty="0"/>
              <a:t>This presentation has not been reviewed by </a:t>
            </a:r>
            <a:r>
              <a:rPr lang="en-US" dirty="0" smtClean="0"/>
              <a:t>HUD, FHEO, FHCO, DOJ or legal experts. It is meant as guidance only and should </a:t>
            </a:r>
            <a:r>
              <a:rPr lang="en-US" dirty="0"/>
              <a:t>not be cited or relied upon for </a:t>
            </a:r>
            <a:r>
              <a:rPr lang="en-US" dirty="0" smtClean="0"/>
              <a:t>complete interpretation </a:t>
            </a:r>
            <a:r>
              <a:rPr lang="en-US" dirty="0"/>
              <a:t>of federal regulations or legal opinion.</a:t>
            </a:r>
          </a:p>
          <a:p>
            <a:pPr marL="68580" indent="0">
              <a:buNone/>
            </a:pPr>
            <a:endParaRPr lang="en-US" dirty="0"/>
          </a:p>
        </p:txBody>
      </p:sp>
    </p:spTree>
    <p:extLst>
      <p:ext uri="{BB962C8B-B14F-4D97-AF65-F5344CB8AC3E}">
        <p14:creationId xmlns:p14="http://schemas.microsoft.com/office/powerpoint/2010/main" val="1997465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LIHTC</a:t>
            </a:r>
            <a:br>
              <a:rPr lang="en-US" dirty="0" smtClean="0"/>
            </a:br>
            <a:r>
              <a:rPr lang="en-US" dirty="0" smtClean="0"/>
              <a:t>Social Service Organizations</a:t>
            </a:r>
            <a:endParaRPr lang="en-US" dirty="0"/>
          </a:p>
        </p:txBody>
      </p:sp>
      <p:sp>
        <p:nvSpPr>
          <p:cNvPr id="3" name="Content Placeholder 2"/>
          <p:cNvSpPr>
            <a:spLocks noGrp="1"/>
          </p:cNvSpPr>
          <p:nvPr>
            <p:ph idx="1"/>
          </p:nvPr>
        </p:nvSpPr>
        <p:spPr>
          <a:xfrm>
            <a:off x="762000" y="2323652"/>
            <a:ext cx="7620000" cy="4077148"/>
          </a:xfrm>
        </p:spPr>
        <p:txBody>
          <a:bodyPr>
            <a:normAutofit fontScale="70000" lnSpcReduction="20000"/>
          </a:bodyPr>
          <a:lstStyle/>
          <a:p>
            <a:pPr marL="68580" indent="0">
              <a:buNone/>
            </a:pPr>
            <a:r>
              <a:rPr lang="en-US" dirty="0" smtClean="0">
                <a:solidFill>
                  <a:schemeClr val="accent2"/>
                </a:solidFill>
              </a:rPr>
              <a:t>LIHTC </a:t>
            </a:r>
            <a:r>
              <a:rPr lang="en-US" dirty="0">
                <a:solidFill>
                  <a:schemeClr val="accent2"/>
                </a:solidFill>
              </a:rPr>
              <a:t>Units Restricted to Members of a Social </a:t>
            </a:r>
            <a:r>
              <a:rPr lang="en-US" dirty="0" smtClean="0">
                <a:solidFill>
                  <a:schemeClr val="accent2"/>
                </a:solidFill>
              </a:rPr>
              <a:t>Organization:</a:t>
            </a:r>
            <a:endParaRPr lang="en-US" dirty="0">
              <a:solidFill>
                <a:schemeClr val="accent2"/>
              </a:solidFill>
            </a:endParaRPr>
          </a:p>
          <a:p>
            <a:pPr marL="68580" indent="0">
              <a:buNone/>
            </a:pPr>
            <a:r>
              <a:rPr lang="en-US" dirty="0" smtClean="0">
                <a:solidFill>
                  <a:schemeClr val="accent2"/>
                </a:solidFill>
              </a:rPr>
              <a:t>Example:</a:t>
            </a:r>
          </a:p>
          <a:p>
            <a:pPr marL="68580" indent="0">
              <a:buNone/>
            </a:pPr>
            <a:endParaRPr lang="en-US" dirty="0" smtClean="0">
              <a:solidFill>
                <a:schemeClr val="accent2"/>
              </a:solidFill>
            </a:endParaRPr>
          </a:p>
          <a:p>
            <a:pPr marL="68580" indent="0">
              <a:buNone/>
            </a:pPr>
            <a:r>
              <a:rPr lang="en-US" sz="2300" dirty="0" smtClean="0">
                <a:solidFill>
                  <a:schemeClr val="accent2"/>
                </a:solidFill>
              </a:rPr>
              <a:t>The </a:t>
            </a:r>
            <a:r>
              <a:rPr lang="en-US" sz="2300" dirty="0">
                <a:solidFill>
                  <a:schemeClr val="accent2"/>
                </a:solidFill>
              </a:rPr>
              <a:t>owner of an </a:t>
            </a:r>
            <a:r>
              <a:rPr lang="en-US" sz="2300" dirty="0" smtClean="0">
                <a:solidFill>
                  <a:schemeClr val="accent2"/>
                </a:solidFill>
              </a:rPr>
              <a:t>LIHTC </a:t>
            </a:r>
            <a:r>
              <a:rPr lang="en-US" sz="2300" dirty="0">
                <a:solidFill>
                  <a:schemeClr val="accent2"/>
                </a:solidFill>
              </a:rPr>
              <a:t>building </a:t>
            </a:r>
            <a:r>
              <a:rPr lang="en-US" sz="2300" dirty="0" smtClean="0">
                <a:solidFill>
                  <a:schemeClr val="accent2"/>
                </a:solidFill>
              </a:rPr>
              <a:t>formed a referral relationship with a local social organization. He agreed to rent units only </a:t>
            </a:r>
            <a:r>
              <a:rPr lang="en-US" sz="2300" dirty="0">
                <a:solidFill>
                  <a:schemeClr val="accent2"/>
                </a:solidFill>
              </a:rPr>
              <a:t>to members of </a:t>
            </a:r>
            <a:r>
              <a:rPr lang="en-US" sz="2300" dirty="0" smtClean="0">
                <a:solidFill>
                  <a:schemeClr val="accent2"/>
                </a:solidFill>
              </a:rPr>
              <a:t>the </a:t>
            </a:r>
            <a:r>
              <a:rPr lang="en-US" sz="2300" dirty="0">
                <a:solidFill>
                  <a:schemeClr val="accent2"/>
                </a:solidFill>
              </a:rPr>
              <a:t>local </a:t>
            </a:r>
            <a:r>
              <a:rPr lang="en-US" sz="2300" dirty="0" smtClean="0">
                <a:solidFill>
                  <a:schemeClr val="accent2"/>
                </a:solidFill>
              </a:rPr>
              <a:t>organization and signed an MOU as part of the agreement. This relationship was formed in the </a:t>
            </a:r>
            <a:r>
              <a:rPr lang="en-US" sz="2300" dirty="0">
                <a:solidFill>
                  <a:schemeClr val="accent2"/>
                </a:solidFill>
              </a:rPr>
              <a:t>third year of the compliance period. By the fifth year, all </a:t>
            </a:r>
            <a:r>
              <a:rPr lang="en-US" sz="2300" dirty="0" smtClean="0">
                <a:solidFill>
                  <a:schemeClr val="accent2"/>
                </a:solidFill>
              </a:rPr>
              <a:t>the tenants residing in </a:t>
            </a:r>
            <a:r>
              <a:rPr lang="en-US" sz="2300" dirty="0">
                <a:solidFill>
                  <a:schemeClr val="accent2"/>
                </a:solidFill>
              </a:rPr>
              <a:t>the building </a:t>
            </a:r>
            <a:r>
              <a:rPr lang="en-US" sz="2300" dirty="0" smtClean="0">
                <a:solidFill>
                  <a:schemeClr val="accent2"/>
                </a:solidFill>
              </a:rPr>
              <a:t>had been referred to the property by </a:t>
            </a:r>
            <a:r>
              <a:rPr lang="en-US" sz="2300" dirty="0">
                <a:solidFill>
                  <a:schemeClr val="accent2"/>
                </a:solidFill>
              </a:rPr>
              <a:t>the </a:t>
            </a:r>
            <a:r>
              <a:rPr lang="en-US" sz="2300" dirty="0" smtClean="0">
                <a:solidFill>
                  <a:schemeClr val="accent2"/>
                </a:solidFill>
              </a:rPr>
              <a:t>organization and were members of the organization.</a:t>
            </a:r>
          </a:p>
          <a:p>
            <a:pPr marL="68580" indent="0">
              <a:buNone/>
            </a:pPr>
            <a:endParaRPr lang="en-US" sz="2300" dirty="0">
              <a:solidFill>
                <a:schemeClr val="accent2"/>
              </a:solidFill>
            </a:endParaRPr>
          </a:p>
          <a:p>
            <a:pPr marL="68580" indent="0">
              <a:buNone/>
            </a:pPr>
            <a:r>
              <a:rPr lang="en-US" sz="2300" dirty="0">
                <a:solidFill>
                  <a:schemeClr val="accent2"/>
                </a:solidFill>
              </a:rPr>
              <a:t>This building </a:t>
            </a:r>
            <a:r>
              <a:rPr lang="en-US" sz="2300" dirty="0" smtClean="0">
                <a:solidFill>
                  <a:schemeClr val="accent2"/>
                </a:solidFill>
              </a:rPr>
              <a:t>was found to be </a:t>
            </a:r>
            <a:r>
              <a:rPr lang="en-US" sz="2300" dirty="0">
                <a:solidFill>
                  <a:schemeClr val="accent2"/>
                </a:solidFill>
              </a:rPr>
              <a:t>in violation of the general public use requirements under Treas. Reg. §1.42-9(b), which provides that a residential unit rented only to a member of a social organization is not for use by the general public and is not eligible for the credit under IRC §42. The noncompliance started on the date the first nonqualified tenant moved into a unit in the third year of the credit period and each unit is in violation when that unit was rented to a member of the organization.</a:t>
            </a:r>
          </a:p>
        </p:txBody>
      </p:sp>
    </p:spTree>
    <p:extLst>
      <p:ext uri="{BB962C8B-B14F-4D97-AF65-F5344CB8AC3E}">
        <p14:creationId xmlns:p14="http://schemas.microsoft.com/office/powerpoint/2010/main" val="1238573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762000"/>
          </a:xfrm>
        </p:spPr>
        <p:txBody>
          <a:bodyPr/>
          <a:lstStyle/>
          <a:p>
            <a:r>
              <a:rPr lang="en-US" dirty="0" smtClean="0"/>
              <a:t>HOME Requirements</a:t>
            </a:r>
            <a:endParaRPr lang="en-US" dirty="0"/>
          </a:p>
        </p:txBody>
      </p:sp>
      <p:sp>
        <p:nvSpPr>
          <p:cNvPr id="3" name="Content Placeholder 2"/>
          <p:cNvSpPr>
            <a:spLocks noGrp="1"/>
          </p:cNvSpPr>
          <p:nvPr>
            <p:ph idx="1"/>
          </p:nvPr>
        </p:nvSpPr>
        <p:spPr>
          <a:xfrm>
            <a:off x="685800" y="1676400"/>
            <a:ext cx="7848600" cy="4800600"/>
          </a:xfrm>
        </p:spPr>
        <p:txBody>
          <a:bodyPr>
            <a:normAutofit fontScale="25000" lnSpcReduction="20000"/>
          </a:bodyPr>
          <a:lstStyle/>
          <a:p>
            <a:pPr marL="68580" indent="0">
              <a:buNone/>
            </a:pPr>
            <a:endParaRPr lang="en-US" dirty="0" smtClean="0"/>
          </a:p>
          <a:p>
            <a:pPr marL="68580" indent="0">
              <a:buNone/>
            </a:pPr>
            <a:r>
              <a:rPr lang="en-US" sz="4800" dirty="0" smtClean="0">
                <a:solidFill>
                  <a:schemeClr val="accent2"/>
                </a:solidFill>
              </a:rPr>
              <a:t>Title </a:t>
            </a:r>
            <a:r>
              <a:rPr lang="en-US" sz="4800" dirty="0">
                <a:solidFill>
                  <a:schemeClr val="accent2"/>
                </a:solidFill>
              </a:rPr>
              <a:t>24: Housing and Urban Development </a:t>
            </a:r>
          </a:p>
          <a:p>
            <a:pPr marL="68580" indent="0">
              <a:buNone/>
            </a:pPr>
            <a:r>
              <a:rPr lang="en-US" sz="4800" dirty="0">
                <a:solidFill>
                  <a:schemeClr val="accent2"/>
                </a:solidFill>
              </a:rPr>
              <a:t>PART 92—HOME INVESTMENT PARTNERSHIPS PROGRAM </a:t>
            </a:r>
          </a:p>
          <a:p>
            <a:pPr marL="68580" indent="0">
              <a:buNone/>
            </a:pPr>
            <a:r>
              <a:rPr lang="en-US" sz="4800" dirty="0" smtClean="0">
                <a:solidFill>
                  <a:schemeClr val="accent2"/>
                </a:solidFill>
              </a:rPr>
              <a:t>§</a:t>
            </a:r>
            <a:r>
              <a:rPr lang="en-US" sz="4800" dirty="0">
                <a:solidFill>
                  <a:schemeClr val="accent2"/>
                </a:solidFill>
              </a:rPr>
              <a:t>92.253   Tenant protections and </a:t>
            </a:r>
            <a:r>
              <a:rPr lang="en-US" sz="4800" dirty="0" smtClean="0">
                <a:solidFill>
                  <a:schemeClr val="accent2"/>
                </a:solidFill>
              </a:rPr>
              <a:t>selection</a:t>
            </a:r>
          </a:p>
          <a:p>
            <a:pPr marL="68580" indent="0">
              <a:buNone/>
            </a:pPr>
            <a:endParaRPr lang="en-US" sz="4800" dirty="0" smtClean="0">
              <a:solidFill>
                <a:schemeClr val="accent2"/>
              </a:solidFill>
            </a:endParaRPr>
          </a:p>
          <a:p>
            <a:pPr marL="68580" indent="0">
              <a:buNone/>
            </a:pPr>
            <a:r>
              <a:rPr lang="en-US" sz="4800" b="1" dirty="0" smtClean="0">
                <a:solidFill>
                  <a:schemeClr val="accent2"/>
                </a:solidFill>
              </a:rPr>
              <a:t>Prohibited lease terms </a:t>
            </a:r>
            <a:r>
              <a:rPr lang="en-US" sz="4800" dirty="0" smtClean="0">
                <a:solidFill>
                  <a:schemeClr val="accent2"/>
                </a:solidFill>
              </a:rPr>
              <a:t>(note: items 1-8 include prohibitions on legal proceedings and tenant rights etc.):</a:t>
            </a:r>
          </a:p>
          <a:p>
            <a:pPr marL="68580" indent="0">
              <a:buNone/>
            </a:pPr>
            <a:endParaRPr lang="en-US" sz="4800" dirty="0">
              <a:solidFill>
                <a:schemeClr val="accent2"/>
              </a:solidFill>
            </a:endParaRPr>
          </a:p>
          <a:p>
            <a:pPr marL="68580" indent="0">
              <a:buNone/>
            </a:pPr>
            <a:r>
              <a:rPr lang="en-US" sz="4800" b="1" dirty="0" smtClean="0">
                <a:solidFill>
                  <a:schemeClr val="accent2"/>
                </a:solidFill>
              </a:rPr>
              <a:t>(</a:t>
            </a:r>
            <a:r>
              <a:rPr lang="en-US" sz="4800" b="1" dirty="0">
                <a:solidFill>
                  <a:schemeClr val="accent2"/>
                </a:solidFill>
              </a:rPr>
              <a:t>9) Mandatory supportive services</a:t>
            </a:r>
            <a:r>
              <a:rPr lang="en-US" sz="4800" dirty="0">
                <a:solidFill>
                  <a:schemeClr val="accent2"/>
                </a:solidFill>
              </a:rPr>
              <a:t>. </a:t>
            </a:r>
            <a:r>
              <a:rPr lang="en-US" sz="4800" dirty="0" smtClean="0">
                <a:solidFill>
                  <a:schemeClr val="accent2"/>
                </a:solidFill>
              </a:rPr>
              <a:t>Agreement by </a:t>
            </a:r>
            <a:r>
              <a:rPr lang="en-US" sz="4800" dirty="0">
                <a:solidFill>
                  <a:schemeClr val="accent2"/>
                </a:solidFill>
              </a:rPr>
              <a:t>the tenant (other than a tenant in transitional housing) to accept supportive services that are offered.</a:t>
            </a:r>
          </a:p>
          <a:p>
            <a:pPr marL="68580" indent="0">
              <a:buNone/>
            </a:pPr>
            <a:endParaRPr lang="en-US" sz="4800" dirty="0">
              <a:solidFill>
                <a:schemeClr val="accent2"/>
              </a:solidFill>
            </a:endParaRPr>
          </a:p>
          <a:p>
            <a:pPr marL="68580" indent="0">
              <a:buNone/>
            </a:pPr>
            <a:r>
              <a:rPr lang="en-US" sz="4800" b="1" dirty="0">
                <a:solidFill>
                  <a:schemeClr val="accent2"/>
                </a:solidFill>
              </a:rPr>
              <a:t>(c) Termination of tenancy</a:t>
            </a:r>
            <a:r>
              <a:rPr lang="en-US" sz="4800" dirty="0">
                <a:solidFill>
                  <a:schemeClr val="accent2"/>
                </a:solidFill>
              </a:rPr>
              <a:t>. An owner may not terminate the tenancy or refuse to renew the lease of a tenant of rental housing assisted with HOME funds, except for serious or repeated violation of the terms and conditions of the lease; for violation of applicable Federal, State, or local law; for completion of the tenancy period for transitional housing or failure to follow any required transitional housing supportive services plan; or for other good cause. Good cause does not include an increase in the tenant's income or refusal of the tenant to purchase the housing. To terminate or refuse to renew tenancy, the owner must serve written notice upon the tenant specifying the grounds for the action at least 30 days before the termination of tenancy.</a:t>
            </a:r>
          </a:p>
          <a:p>
            <a:pPr marL="68580" indent="0">
              <a:buNone/>
            </a:pPr>
            <a:endParaRPr lang="en-US" sz="4800" dirty="0">
              <a:solidFill>
                <a:schemeClr val="accent2"/>
              </a:solidFill>
            </a:endParaRPr>
          </a:p>
          <a:p>
            <a:pPr marL="68580" indent="0">
              <a:buNone/>
            </a:pPr>
            <a:r>
              <a:rPr lang="en-US" sz="4800" b="1" dirty="0">
                <a:solidFill>
                  <a:schemeClr val="accent2"/>
                </a:solidFill>
              </a:rPr>
              <a:t>(d) Tenant selection</a:t>
            </a:r>
            <a:r>
              <a:rPr lang="en-US" sz="4800" dirty="0">
                <a:solidFill>
                  <a:schemeClr val="accent2"/>
                </a:solidFill>
              </a:rPr>
              <a:t>. An owner of rental housing assisted with HOME funds must comply with the affirmative marketing requirements established by the participating jurisdiction pursuant to §92.351(a). The owner must adopt and follow written tenant selection policies and criteria that:</a:t>
            </a:r>
          </a:p>
          <a:p>
            <a:pPr marL="68580" indent="0">
              <a:buNone/>
            </a:pPr>
            <a:endParaRPr lang="en-US" sz="4800" dirty="0">
              <a:solidFill>
                <a:schemeClr val="accent2"/>
              </a:solidFill>
            </a:endParaRPr>
          </a:p>
          <a:p>
            <a:pPr marL="68580" indent="0">
              <a:buNone/>
            </a:pPr>
            <a:r>
              <a:rPr lang="en-US" sz="4800" dirty="0">
                <a:solidFill>
                  <a:schemeClr val="accent2"/>
                </a:solidFill>
              </a:rPr>
              <a:t>(1) Limit the housing to very low- income and low-income families;</a:t>
            </a:r>
          </a:p>
          <a:p>
            <a:pPr marL="68580" indent="0">
              <a:buNone/>
            </a:pPr>
            <a:endParaRPr lang="en-US" sz="4800" dirty="0">
              <a:solidFill>
                <a:schemeClr val="accent2"/>
              </a:solidFill>
            </a:endParaRPr>
          </a:p>
          <a:p>
            <a:pPr marL="68580" indent="0">
              <a:buNone/>
            </a:pPr>
            <a:r>
              <a:rPr lang="en-US" sz="4800" dirty="0">
                <a:solidFill>
                  <a:schemeClr val="accent2"/>
                </a:solidFill>
              </a:rPr>
              <a:t>(2) Are reasonably related to the applicants' ability to perform the obligations of the lease (i.e., to pay the rent, not to damage the housing; not to interfere with the rights and quiet enjoyment of other tenants);</a:t>
            </a:r>
          </a:p>
          <a:p>
            <a:pPr marL="68580" indent="0">
              <a:buNone/>
            </a:pPr>
            <a:endParaRPr lang="en-US" sz="4000" dirty="0"/>
          </a:p>
          <a:p>
            <a:pPr marL="68580" indent="0">
              <a:buNone/>
            </a:pPr>
            <a:endParaRPr lang="en-US" sz="4000" dirty="0"/>
          </a:p>
          <a:p>
            <a:pPr marL="68580" indent="0">
              <a:buNone/>
            </a:pPr>
            <a:endParaRPr lang="en-US" sz="4000" dirty="0"/>
          </a:p>
        </p:txBody>
      </p:sp>
    </p:spTree>
    <p:extLst>
      <p:ext uri="{BB962C8B-B14F-4D97-AF65-F5344CB8AC3E}">
        <p14:creationId xmlns:p14="http://schemas.microsoft.com/office/powerpoint/2010/main" val="1482335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Home Requirements</a:t>
            </a:r>
            <a:endParaRPr lang="en-US" dirty="0"/>
          </a:p>
        </p:txBody>
      </p:sp>
      <p:sp>
        <p:nvSpPr>
          <p:cNvPr id="3" name="Content Placeholder 2"/>
          <p:cNvSpPr>
            <a:spLocks noGrp="1"/>
          </p:cNvSpPr>
          <p:nvPr>
            <p:ph idx="1"/>
          </p:nvPr>
        </p:nvSpPr>
        <p:spPr>
          <a:xfrm>
            <a:off x="685800" y="1905000"/>
            <a:ext cx="7696200" cy="4419600"/>
          </a:xfrm>
        </p:spPr>
        <p:txBody>
          <a:bodyPr>
            <a:normAutofit fontScale="55000" lnSpcReduction="20000"/>
          </a:bodyPr>
          <a:lstStyle/>
          <a:p>
            <a:pPr marL="68580" indent="0">
              <a:buNone/>
            </a:pPr>
            <a:endParaRPr lang="en-US" dirty="0" smtClean="0"/>
          </a:p>
          <a:p>
            <a:pPr marL="68580" indent="0">
              <a:buNone/>
            </a:pPr>
            <a:r>
              <a:rPr lang="en-US" sz="2500" dirty="0" smtClean="0">
                <a:solidFill>
                  <a:schemeClr val="accent2"/>
                </a:solidFill>
              </a:rPr>
              <a:t>(3</a:t>
            </a:r>
            <a:r>
              <a:rPr lang="en-US" sz="2500" dirty="0">
                <a:solidFill>
                  <a:schemeClr val="accent2"/>
                </a:solidFill>
              </a:rPr>
              <a:t>) Limit eligibility or give a preference to a particular segment of the population if permitted in its written agreement with the participating jurisdiction </a:t>
            </a:r>
            <a:r>
              <a:rPr lang="en-US" sz="2500" b="1" dirty="0">
                <a:solidFill>
                  <a:schemeClr val="accent2"/>
                </a:solidFill>
              </a:rPr>
              <a:t>(and only if the limitation or preference is described in the participating jurisdiction's consolidated plan</a:t>
            </a:r>
            <a:r>
              <a:rPr lang="en-US" sz="2500" dirty="0" smtClean="0">
                <a:solidFill>
                  <a:schemeClr val="accent2"/>
                </a:solidFill>
              </a:rPr>
              <a:t>).</a:t>
            </a:r>
          </a:p>
          <a:p>
            <a:pPr marL="68580" indent="0">
              <a:buNone/>
            </a:pPr>
            <a:r>
              <a:rPr lang="en-US" sz="2500" dirty="0">
                <a:solidFill>
                  <a:schemeClr val="accent2"/>
                </a:solidFill>
                <a:hlinkClick r:id="rId3"/>
              </a:rPr>
              <a:t>http://</a:t>
            </a:r>
            <a:r>
              <a:rPr lang="en-US" sz="2500" dirty="0" smtClean="0">
                <a:solidFill>
                  <a:schemeClr val="accent2"/>
                </a:solidFill>
                <a:hlinkClick r:id="rId3"/>
              </a:rPr>
              <a:t>www.oregon.gov/ohcs/docs/Oregon-2016-2020-Consolidated-Plan.pdf</a:t>
            </a:r>
            <a:endParaRPr lang="en-US" sz="2500" dirty="0" smtClean="0">
              <a:solidFill>
                <a:schemeClr val="accent2"/>
              </a:solidFill>
            </a:endParaRPr>
          </a:p>
          <a:p>
            <a:pPr marL="68580" indent="0">
              <a:buNone/>
            </a:pPr>
            <a:endParaRPr lang="en-US" sz="2500" dirty="0" smtClean="0">
              <a:solidFill>
                <a:schemeClr val="accent2"/>
              </a:solidFill>
            </a:endParaRPr>
          </a:p>
          <a:p>
            <a:pPr marL="68580" indent="0">
              <a:buNone/>
            </a:pPr>
            <a:r>
              <a:rPr lang="en-US" sz="2500" dirty="0" smtClean="0">
                <a:solidFill>
                  <a:schemeClr val="accent2"/>
                </a:solidFill>
              </a:rPr>
              <a:t>(</a:t>
            </a:r>
            <a:r>
              <a:rPr lang="en-US" sz="2500" dirty="0">
                <a:solidFill>
                  <a:schemeClr val="accent2"/>
                </a:solidFill>
              </a:rPr>
              <a:t>i) Any limitation or preference must not violate nondiscrimination requirements in §92.350. </a:t>
            </a:r>
            <a:r>
              <a:rPr lang="en-US" sz="2500" b="1" dirty="0">
                <a:solidFill>
                  <a:schemeClr val="accent2"/>
                </a:solidFill>
              </a:rPr>
              <a:t>A limitation or preference does not violate nondiscrimination requirements if the housing also receives funding from a Federal program that limits eligibility to a particular segment of the population (e.g., the Housing Opportunity for Persons with AIDS program under 24 CFR part 574, the Shelter Plus Care program under 24 CFR part 582, the Supportive Housing program under 24 CFR part 583, supportive housing for the elderly or persons with disabilities under 24 CFR part 891)</a:t>
            </a:r>
            <a:r>
              <a:rPr lang="en-US" sz="2500" dirty="0">
                <a:solidFill>
                  <a:schemeClr val="accent2"/>
                </a:solidFill>
              </a:rPr>
              <a:t>, and the limit or preference is tailored to serve that segment of the population.</a:t>
            </a:r>
          </a:p>
          <a:p>
            <a:pPr marL="68580" indent="0">
              <a:buNone/>
            </a:pPr>
            <a:endParaRPr lang="en-US" sz="2500" dirty="0">
              <a:solidFill>
                <a:schemeClr val="accent2"/>
              </a:solidFill>
            </a:endParaRPr>
          </a:p>
          <a:p>
            <a:pPr marL="68580" indent="0">
              <a:buNone/>
            </a:pPr>
            <a:r>
              <a:rPr lang="en-US" sz="2500" dirty="0">
                <a:solidFill>
                  <a:schemeClr val="accent2"/>
                </a:solidFill>
              </a:rPr>
              <a:t>(ii) If a project does not receive funding from a Federal program that limits eligibility to a particular segment of the population, the project may have a limitation or preference for persons with disabilities who need services offered at a project only if:</a:t>
            </a:r>
          </a:p>
          <a:p>
            <a:pPr marL="68580" indent="0">
              <a:buNone/>
            </a:pPr>
            <a:endParaRPr lang="en-US" sz="2500" dirty="0">
              <a:solidFill>
                <a:schemeClr val="accent2"/>
              </a:solidFill>
            </a:endParaRPr>
          </a:p>
          <a:p>
            <a:pPr marL="68580" indent="0">
              <a:buNone/>
            </a:pPr>
            <a:r>
              <a:rPr lang="en-US" sz="2500" dirty="0">
                <a:solidFill>
                  <a:schemeClr val="accent2"/>
                </a:solidFill>
              </a:rPr>
              <a:t>(A) The limitation or preference is limited to the population of families (including individuals) with disabilities that significantly interfere with their ability to obtain and maintain housing;</a:t>
            </a:r>
          </a:p>
          <a:p>
            <a:pPr marL="68580" indent="0">
              <a:buNone/>
            </a:pPr>
            <a:endParaRPr lang="en-US" sz="2500" dirty="0"/>
          </a:p>
          <a:p>
            <a:pPr marL="68580" indent="0">
              <a:buNone/>
            </a:pPr>
            <a:endParaRPr lang="en-US" sz="2500" dirty="0"/>
          </a:p>
          <a:p>
            <a:pPr marL="68580" indent="0">
              <a:buNone/>
            </a:pPr>
            <a:endParaRPr lang="en-US" dirty="0"/>
          </a:p>
        </p:txBody>
      </p:sp>
    </p:spTree>
    <p:extLst>
      <p:ext uri="{BB962C8B-B14F-4D97-AF65-F5344CB8AC3E}">
        <p14:creationId xmlns:p14="http://schemas.microsoft.com/office/powerpoint/2010/main" val="3026274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lstStyle/>
          <a:p>
            <a:r>
              <a:rPr lang="en-US" dirty="0" smtClean="0"/>
              <a:t>HOME Requirements Cont.</a:t>
            </a:r>
            <a:endParaRPr lang="en-US" dirty="0"/>
          </a:p>
        </p:txBody>
      </p:sp>
      <p:sp>
        <p:nvSpPr>
          <p:cNvPr id="3" name="Content Placeholder 2"/>
          <p:cNvSpPr>
            <a:spLocks noGrp="1"/>
          </p:cNvSpPr>
          <p:nvPr>
            <p:ph idx="1"/>
          </p:nvPr>
        </p:nvSpPr>
        <p:spPr>
          <a:xfrm>
            <a:off x="762000" y="1905000"/>
            <a:ext cx="7620000" cy="4572000"/>
          </a:xfrm>
        </p:spPr>
        <p:txBody>
          <a:bodyPr>
            <a:normAutofit fontScale="25000" lnSpcReduction="20000"/>
          </a:bodyPr>
          <a:lstStyle/>
          <a:p>
            <a:pPr marL="68580" indent="0">
              <a:buNone/>
            </a:pPr>
            <a:endParaRPr lang="en-US" dirty="0" smtClean="0"/>
          </a:p>
          <a:p>
            <a:pPr marL="68580" indent="0">
              <a:buNone/>
            </a:pPr>
            <a:r>
              <a:rPr lang="en-US" sz="5600" dirty="0" smtClean="0">
                <a:solidFill>
                  <a:schemeClr val="accent2"/>
                </a:solidFill>
              </a:rPr>
              <a:t>B</a:t>
            </a:r>
            <a:r>
              <a:rPr lang="en-US" sz="5600" dirty="0">
                <a:solidFill>
                  <a:schemeClr val="accent2"/>
                </a:solidFill>
              </a:rPr>
              <a:t>) Such families will not be able to obtain or maintain themselves in housing without appropriate supportive services; </a:t>
            </a:r>
            <a:r>
              <a:rPr lang="en-US" sz="5600" dirty="0" smtClean="0">
                <a:solidFill>
                  <a:schemeClr val="accent2"/>
                </a:solidFill>
              </a:rPr>
              <a:t>and</a:t>
            </a:r>
          </a:p>
          <a:p>
            <a:pPr marL="68580" indent="0">
              <a:buNone/>
            </a:pPr>
            <a:endParaRPr lang="en-US" sz="5600" dirty="0">
              <a:solidFill>
                <a:schemeClr val="accent2"/>
              </a:solidFill>
            </a:endParaRPr>
          </a:p>
          <a:p>
            <a:pPr marL="68580" indent="0">
              <a:buNone/>
            </a:pPr>
            <a:r>
              <a:rPr lang="en-US" sz="5600" dirty="0" smtClean="0">
                <a:solidFill>
                  <a:schemeClr val="accent2"/>
                </a:solidFill>
              </a:rPr>
              <a:t>(</a:t>
            </a:r>
            <a:r>
              <a:rPr lang="en-US" sz="5600" dirty="0">
                <a:solidFill>
                  <a:schemeClr val="accent2"/>
                </a:solidFill>
              </a:rPr>
              <a:t>C) Such services cannot be provided in a </a:t>
            </a:r>
            <a:r>
              <a:rPr lang="en-US" sz="5600" dirty="0" smtClean="0">
                <a:solidFill>
                  <a:schemeClr val="accent2"/>
                </a:solidFill>
              </a:rPr>
              <a:t>non-segregated </a:t>
            </a:r>
            <a:r>
              <a:rPr lang="en-US" sz="5600" dirty="0">
                <a:solidFill>
                  <a:schemeClr val="accent2"/>
                </a:solidFill>
              </a:rPr>
              <a:t>setting. </a:t>
            </a:r>
            <a:r>
              <a:rPr lang="en-US" sz="5600" b="1" dirty="0">
                <a:solidFill>
                  <a:schemeClr val="accent2"/>
                </a:solidFill>
              </a:rPr>
              <a:t>The families must not be required to accept the services offered at the project. In advertising the project, the owner may advertise the project as offering services for a particular type of disability; however, the project must be open to all otherwise eligible persons with disabilities who may benefit from the services provided in the project.</a:t>
            </a:r>
          </a:p>
          <a:p>
            <a:endParaRPr lang="en-US" sz="5600" dirty="0">
              <a:solidFill>
                <a:schemeClr val="accent2"/>
              </a:solidFill>
            </a:endParaRPr>
          </a:p>
          <a:p>
            <a:pPr marL="68580" indent="0">
              <a:buNone/>
            </a:pPr>
            <a:r>
              <a:rPr lang="en-US" sz="5600" dirty="0">
                <a:solidFill>
                  <a:schemeClr val="accent2"/>
                </a:solidFill>
              </a:rPr>
              <a:t>(4) Do not exclude an applicant with a certificate or voucher under the Section 8 Tenant-Based Assistance: Housing Choice Voucher Program (24 CFR part 982) or an applicant participating in a HOME tenant-based rental assistance program because of the status of the prospective tenant as a holder of such certificate, voucher, or comparable HOME tenant-based assistance document.</a:t>
            </a:r>
          </a:p>
          <a:p>
            <a:endParaRPr lang="en-US" sz="5600" dirty="0">
              <a:solidFill>
                <a:schemeClr val="accent2"/>
              </a:solidFill>
            </a:endParaRPr>
          </a:p>
          <a:p>
            <a:pPr marL="68580" indent="0">
              <a:buNone/>
            </a:pPr>
            <a:r>
              <a:rPr lang="en-US" sz="5600" dirty="0">
                <a:solidFill>
                  <a:schemeClr val="accent2"/>
                </a:solidFill>
              </a:rPr>
              <a:t>5) Provide for the selection of tenants from a written waiting list in the chronological order of their application, insofar as is practicable; and</a:t>
            </a:r>
          </a:p>
          <a:p>
            <a:endParaRPr lang="en-US" sz="5600" dirty="0">
              <a:solidFill>
                <a:schemeClr val="accent2"/>
              </a:solidFill>
            </a:endParaRPr>
          </a:p>
          <a:p>
            <a:pPr marL="68580" indent="0">
              <a:buNone/>
            </a:pPr>
            <a:r>
              <a:rPr lang="en-US" sz="5600" dirty="0">
                <a:solidFill>
                  <a:schemeClr val="accent2"/>
                </a:solidFill>
              </a:rPr>
              <a:t>(6) Give prompt written notification to any rejected applicant of the grounds for any rejection.</a:t>
            </a:r>
          </a:p>
          <a:p>
            <a:endParaRPr lang="en-US" sz="5600" dirty="0">
              <a:solidFill>
                <a:schemeClr val="accent2"/>
              </a:solidFill>
            </a:endParaRPr>
          </a:p>
          <a:p>
            <a:pPr marL="68580" indent="0">
              <a:buNone/>
            </a:pPr>
            <a:r>
              <a:rPr lang="en-US" sz="5600" dirty="0">
                <a:solidFill>
                  <a:schemeClr val="accent2"/>
                </a:solidFill>
              </a:rPr>
              <a:t>[61 FR 48750, Sept. 16, 1996, as amended at 67 FR 61756, Oct. 1, 2002; 78 FR 44674, July 24, 2013]</a:t>
            </a:r>
          </a:p>
          <a:p>
            <a:endParaRPr lang="en-US" sz="4300" dirty="0"/>
          </a:p>
        </p:txBody>
      </p:sp>
    </p:spTree>
    <p:extLst>
      <p:ext uri="{BB962C8B-B14F-4D97-AF65-F5344CB8AC3E}">
        <p14:creationId xmlns:p14="http://schemas.microsoft.com/office/powerpoint/2010/main" val="3961991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Areas of Concern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solidFill>
                  <a:schemeClr val="accent2"/>
                </a:solidFill>
              </a:rPr>
              <a:t>Requiring services as a provision of tenancy</a:t>
            </a:r>
          </a:p>
          <a:p>
            <a:r>
              <a:rPr lang="en-US" dirty="0" smtClean="0">
                <a:solidFill>
                  <a:schemeClr val="accent2"/>
                </a:solidFill>
              </a:rPr>
              <a:t>Signing a lease agreement with a third party and not the tenant directly</a:t>
            </a:r>
          </a:p>
          <a:p>
            <a:r>
              <a:rPr lang="en-US" dirty="0" smtClean="0">
                <a:solidFill>
                  <a:schemeClr val="accent2"/>
                </a:solidFill>
              </a:rPr>
              <a:t>Collecting rent on units not occupied by low income tenants</a:t>
            </a:r>
          </a:p>
          <a:p>
            <a:r>
              <a:rPr lang="en-US" dirty="0" smtClean="0">
                <a:solidFill>
                  <a:schemeClr val="accent2"/>
                </a:solidFill>
              </a:rPr>
              <a:t>Holding vacant units for a special population</a:t>
            </a:r>
          </a:p>
          <a:p>
            <a:r>
              <a:rPr lang="en-US" dirty="0" smtClean="0">
                <a:solidFill>
                  <a:schemeClr val="accent2"/>
                </a:solidFill>
              </a:rPr>
              <a:t>Not marketing or renting to the general public</a:t>
            </a:r>
          </a:p>
          <a:p>
            <a:r>
              <a:rPr lang="en-US" dirty="0" smtClean="0">
                <a:solidFill>
                  <a:schemeClr val="accent2"/>
                </a:solidFill>
              </a:rPr>
              <a:t>Establishing MOU’s or entering into agreements that conflict with compliance and violate tenants rights</a:t>
            </a:r>
          </a:p>
          <a:p>
            <a:r>
              <a:rPr lang="en-US" dirty="0" smtClean="0">
                <a:solidFill>
                  <a:schemeClr val="accent2"/>
                </a:solidFill>
              </a:rPr>
              <a:t>Establishing preferences that do not meet a federal definition and/or violate fair housing</a:t>
            </a:r>
          </a:p>
          <a:p>
            <a:r>
              <a:rPr lang="en-US" dirty="0" smtClean="0">
                <a:solidFill>
                  <a:schemeClr val="accent2"/>
                </a:solidFill>
              </a:rPr>
              <a:t>Allowing a service provider to violate tenant rights in an established agreement that is tied to tenancy</a:t>
            </a:r>
          </a:p>
          <a:p>
            <a:r>
              <a:rPr lang="en-US" dirty="0" smtClean="0">
                <a:solidFill>
                  <a:schemeClr val="accent2"/>
                </a:solidFill>
              </a:rPr>
              <a:t>Asking specific questions regarding a tenants disability or ability to live independently</a:t>
            </a:r>
          </a:p>
          <a:p>
            <a:r>
              <a:rPr lang="en-US" dirty="0" smtClean="0">
                <a:solidFill>
                  <a:schemeClr val="accent2"/>
                </a:solidFill>
              </a:rPr>
              <a:t>Establishing preferences and screening criteria that do not coincide  </a:t>
            </a:r>
            <a:endParaRPr lang="en-US" dirty="0">
              <a:solidFill>
                <a:schemeClr val="accent2"/>
              </a:solidFill>
            </a:endParaRPr>
          </a:p>
        </p:txBody>
      </p:sp>
    </p:spTree>
    <p:extLst>
      <p:ext uri="{BB962C8B-B14F-4D97-AF65-F5344CB8AC3E}">
        <p14:creationId xmlns:p14="http://schemas.microsoft.com/office/powerpoint/2010/main" val="3276286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Solutions</a:t>
            </a:r>
            <a:endParaRPr lang="en-US" dirty="0"/>
          </a:p>
        </p:txBody>
      </p:sp>
      <p:sp>
        <p:nvSpPr>
          <p:cNvPr id="3" name="Content Placeholder 2"/>
          <p:cNvSpPr>
            <a:spLocks noGrp="1"/>
          </p:cNvSpPr>
          <p:nvPr>
            <p:ph idx="1"/>
          </p:nvPr>
        </p:nvSpPr>
        <p:spPr>
          <a:xfrm>
            <a:off x="762000" y="2323652"/>
            <a:ext cx="7772400" cy="3848548"/>
          </a:xfrm>
        </p:spPr>
        <p:txBody>
          <a:bodyPr>
            <a:normAutofit fontScale="92500" lnSpcReduction="10000"/>
          </a:bodyPr>
          <a:lstStyle/>
          <a:p>
            <a:r>
              <a:rPr lang="en-US" dirty="0" smtClean="0">
                <a:solidFill>
                  <a:schemeClr val="accent2"/>
                </a:solidFill>
              </a:rPr>
              <a:t>A rental </a:t>
            </a:r>
            <a:r>
              <a:rPr lang="en-US" dirty="0">
                <a:solidFill>
                  <a:schemeClr val="accent2"/>
                </a:solidFill>
              </a:rPr>
              <a:t>agreement or lease </a:t>
            </a:r>
            <a:r>
              <a:rPr lang="en-US" dirty="0" smtClean="0">
                <a:solidFill>
                  <a:schemeClr val="accent2"/>
                </a:solidFill>
              </a:rPr>
              <a:t>must </a:t>
            </a:r>
            <a:r>
              <a:rPr lang="en-US" dirty="0">
                <a:solidFill>
                  <a:schemeClr val="accent2"/>
                </a:solidFill>
              </a:rPr>
              <a:t>be </a:t>
            </a:r>
            <a:r>
              <a:rPr lang="en-US" dirty="0" smtClean="0">
                <a:solidFill>
                  <a:schemeClr val="accent2"/>
                </a:solidFill>
              </a:rPr>
              <a:t>executed between </a:t>
            </a:r>
            <a:r>
              <a:rPr lang="en-US" dirty="0">
                <a:solidFill>
                  <a:schemeClr val="accent2"/>
                </a:solidFill>
              </a:rPr>
              <a:t>the property and the </a:t>
            </a:r>
            <a:r>
              <a:rPr lang="en-US" dirty="0" smtClean="0">
                <a:solidFill>
                  <a:schemeClr val="accent2"/>
                </a:solidFill>
              </a:rPr>
              <a:t>qualified tenants. </a:t>
            </a:r>
            <a:r>
              <a:rPr lang="en-US" dirty="0">
                <a:solidFill>
                  <a:schemeClr val="accent2"/>
                </a:solidFill>
              </a:rPr>
              <a:t>Subleasing is not </a:t>
            </a:r>
            <a:r>
              <a:rPr lang="en-US" dirty="0" smtClean="0">
                <a:solidFill>
                  <a:schemeClr val="accent2"/>
                </a:solidFill>
              </a:rPr>
              <a:t>allowed.</a:t>
            </a:r>
          </a:p>
          <a:p>
            <a:pPr marL="68580" indent="0">
              <a:buNone/>
            </a:pPr>
            <a:endParaRPr lang="en-US" dirty="0" smtClean="0">
              <a:solidFill>
                <a:schemeClr val="accent2"/>
              </a:solidFill>
            </a:endParaRPr>
          </a:p>
          <a:p>
            <a:r>
              <a:rPr lang="en-US" dirty="0" smtClean="0">
                <a:solidFill>
                  <a:schemeClr val="accent2"/>
                </a:solidFill>
              </a:rPr>
              <a:t>Tenants </a:t>
            </a:r>
            <a:r>
              <a:rPr lang="en-US" dirty="0">
                <a:solidFill>
                  <a:schemeClr val="accent2"/>
                </a:solidFill>
              </a:rPr>
              <a:t>must be identified by name on an individual binding lease with the property for a minimum of 6 mos</a:t>
            </a:r>
            <a:r>
              <a:rPr lang="en-US" dirty="0" smtClean="0">
                <a:solidFill>
                  <a:schemeClr val="accent2"/>
                </a:solidFill>
              </a:rPr>
              <a:t>. LIHTC </a:t>
            </a:r>
            <a:r>
              <a:rPr lang="en-US" dirty="0">
                <a:solidFill>
                  <a:schemeClr val="accent2"/>
                </a:solidFill>
              </a:rPr>
              <a:t>(6 mos. does not apply to SRO units</a:t>
            </a:r>
            <a:r>
              <a:rPr lang="en-US" dirty="0" smtClean="0">
                <a:solidFill>
                  <a:schemeClr val="accent2"/>
                </a:solidFill>
              </a:rPr>
              <a:t>) and offered at least one year for HOME </a:t>
            </a:r>
            <a:r>
              <a:rPr lang="en-US" dirty="0">
                <a:solidFill>
                  <a:schemeClr val="accent2"/>
                </a:solidFill>
              </a:rPr>
              <a:t>. </a:t>
            </a:r>
            <a:r>
              <a:rPr lang="en-US" dirty="0" smtClean="0">
                <a:solidFill>
                  <a:schemeClr val="accent2"/>
                </a:solidFill>
              </a:rPr>
              <a:t>Tenants </a:t>
            </a:r>
            <a:r>
              <a:rPr lang="en-US" dirty="0">
                <a:solidFill>
                  <a:schemeClr val="accent2"/>
                </a:solidFill>
              </a:rPr>
              <a:t>must sign their own lease. An agency cannot sign or accept responsibility for the unit other than as a co-signor.</a:t>
            </a:r>
          </a:p>
          <a:p>
            <a:pPr marL="68580" indent="0">
              <a:buNone/>
            </a:pPr>
            <a:endParaRPr lang="en-US" dirty="0"/>
          </a:p>
        </p:txBody>
      </p:sp>
    </p:spTree>
    <p:extLst>
      <p:ext uri="{BB962C8B-B14F-4D97-AF65-F5344CB8AC3E}">
        <p14:creationId xmlns:p14="http://schemas.microsoft.com/office/powerpoint/2010/main" val="1005277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Solutions Continued</a:t>
            </a:r>
            <a:endParaRPr lang="en-US" dirty="0"/>
          </a:p>
        </p:txBody>
      </p:sp>
      <p:sp>
        <p:nvSpPr>
          <p:cNvPr id="3" name="Content Placeholder 2"/>
          <p:cNvSpPr>
            <a:spLocks noGrp="1"/>
          </p:cNvSpPr>
          <p:nvPr>
            <p:ph idx="1"/>
          </p:nvPr>
        </p:nvSpPr>
        <p:spPr>
          <a:xfrm>
            <a:off x="685800" y="2323652"/>
            <a:ext cx="7696200" cy="3924748"/>
          </a:xfrm>
        </p:spPr>
        <p:txBody>
          <a:bodyPr>
            <a:normAutofit fontScale="92500" lnSpcReduction="10000"/>
          </a:bodyPr>
          <a:lstStyle/>
          <a:p>
            <a:r>
              <a:rPr lang="en-US" dirty="0">
                <a:solidFill>
                  <a:schemeClr val="accent2"/>
                </a:solidFill>
              </a:rPr>
              <a:t>Service Provider agreements should </a:t>
            </a:r>
            <a:r>
              <a:rPr lang="en-US" dirty="0" smtClean="0">
                <a:solidFill>
                  <a:schemeClr val="accent2"/>
                </a:solidFill>
              </a:rPr>
              <a:t>be executed directly </a:t>
            </a:r>
            <a:r>
              <a:rPr lang="en-US" dirty="0">
                <a:solidFill>
                  <a:schemeClr val="accent2"/>
                </a:solidFill>
              </a:rPr>
              <a:t>between the tenants and the service provider. The property should not be a party to </a:t>
            </a:r>
            <a:r>
              <a:rPr lang="en-US" dirty="0" smtClean="0">
                <a:solidFill>
                  <a:schemeClr val="accent2"/>
                </a:solidFill>
              </a:rPr>
              <a:t>the tenant/provider </a:t>
            </a:r>
            <a:r>
              <a:rPr lang="en-US" dirty="0">
                <a:solidFill>
                  <a:schemeClr val="accent2"/>
                </a:solidFill>
              </a:rPr>
              <a:t>agreement. Agreements should not be “tied” to tenancy. </a:t>
            </a:r>
            <a:endParaRPr lang="en-US" dirty="0" smtClean="0">
              <a:solidFill>
                <a:schemeClr val="accent2"/>
              </a:solidFill>
            </a:endParaRPr>
          </a:p>
          <a:p>
            <a:pPr marL="68580" indent="0">
              <a:buNone/>
            </a:pPr>
            <a:endParaRPr lang="en-US" dirty="0" smtClean="0">
              <a:solidFill>
                <a:schemeClr val="accent2"/>
              </a:solidFill>
            </a:endParaRPr>
          </a:p>
          <a:p>
            <a:r>
              <a:rPr lang="en-US" dirty="0" smtClean="0">
                <a:solidFill>
                  <a:schemeClr val="accent2"/>
                </a:solidFill>
              </a:rPr>
              <a:t>If a service provider is paying rent for the tenant they can indicate that they will no longer pay rent, however the agreement cannot indicate that the tenancy will be terminated. If a provider terminates rent assistance the Owner can evict for non-payment at a later date if the rent is not paid.</a:t>
            </a:r>
            <a:endParaRPr lang="en-US" dirty="0">
              <a:solidFill>
                <a:schemeClr val="accent2"/>
              </a:solidFill>
            </a:endParaRPr>
          </a:p>
        </p:txBody>
      </p:sp>
    </p:spTree>
    <p:extLst>
      <p:ext uri="{BB962C8B-B14F-4D97-AF65-F5344CB8AC3E}">
        <p14:creationId xmlns:p14="http://schemas.microsoft.com/office/powerpoint/2010/main" val="3803058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normAutofit fontScale="90000"/>
          </a:bodyPr>
          <a:lstStyle/>
          <a:p>
            <a:r>
              <a:rPr lang="en-US" dirty="0" smtClean="0"/>
              <a:t>General Solutions Continued</a:t>
            </a:r>
            <a:endParaRPr lang="en-US" dirty="0"/>
          </a:p>
        </p:txBody>
      </p:sp>
      <p:sp>
        <p:nvSpPr>
          <p:cNvPr id="3" name="Content Placeholder 2"/>
          <p:cNvSpPr>
            <a:spLocks noGrp="1"/>
          </p:cNvSpPr>
          <p:nvPr>
            <p:ph idx="1"/>
          </p:nvPr>
        </p:nvSpPr>
        <p:spPr>
          <a:xfrm>
            <a:off x="609600" y="2057400"/>
            <a:ext cx="7848600" cy="4191000"/>
          </a:xfrm>
        </p:spPr>
        <p:txBody>
          <a:bodyPr>
            <a:normAutofit fontScale="85000" lnSpcReduction="20000"/>
          </a:bodyPr>
          <a:lstStyle/>
          <a:p>
            <a:r>
              <a:rPr lang="en-US" dirty="0" smtClean="0">
                <a:solidFill>
                  <a:schemeClr val="accent2"/>
                </a:solidFill>
              </a:rPr>
              <a:t>Tenant </a:t>
            </a:r>
            <a:r>
              <a:rPr lang="en-US" dirty="0">
                <a:solidFill>
                  <a:schemeClr val="accent2"/>
                </a:solidFill>
              </a:rPr>
              <a:t>selection cannot violate Fair Housing regulations for protected </a:t>
            </a:r>
            <a:r>
              <a:rPr lang="en-US" dirty="0" smtClean="0">
                <a:solidFill>
                  <a:schemeClr val="accent2"/>
                </a:solidFill>
              </a:rPr>
              <a:t>classes (Federal, State, or local classes).</a:t>
            </a:r>
          </a:p>
          <a:p>
            <a:pPr marL="68580" indent="0">
              <a:buNone/>
            </a:pPr>
            <a:endParaRPr lang="en-US" dirty="0" smtClean="0">
              <a:solidFill>
                <a:schemeClr val="accent2"/>
              </a:solidFill>
            </a:endParaRPr>
          </a:p>
          <a:p>
            <a:r>
              <a:rPr lang="en-US" dirty="0" smtClean="0">
                <a:solidFill>
                  <a:schemeClr val="accent2"/>
                </a:solidFill>
              </a:rPr>
              <a:t>Tenant screening should be relaxed or modified as needed to coincide with preference as applicable.</a:t>
            </a:r>
          </a:p>
          <a:p>
            <a:pPr marL="68580" indent="0">
              <a:buNone/>
            </a:pPr>
            <a:endParaRPr lang="en-US" dirty="0" smtClean="0">
              <a:solidFill>
                <a:schemeClr val="accent2"/>
              </a:solidFill>
            </a:endParaRPr>
          </a:p>
          <a:p>
            <a:r>
              <a:rPr lang="en-US" dirty="0" smtClean="0">
                <a:solidFill>
                  <a:schemeClr val="accent2"/>
                </a:solidFill>
              </a:rPr>
              <a:t>Rent should not be collected for units that are not occupied.</a:t>
            </a:r>
          </a:p>
          <a:p>
            <a:pPr marL="68580" indent="0">
              <a:buNone/>
            </a:pPr>
            <a:endParaRPr lang="en-US" dirty="0" smtClean="0">
              <a:solidFill>
                <a:schemeClr val="accent2"/>
              </a:solidFill>
            </a:endParaRPr>
          </a:p>
          <a:p>
            <a:r>
              <a:rPr lang="en-US" dirty="0">
                <a:solidFill>
                  <a:schemeClr val="accent2"/>
                </a:solidFill>
              </a:rPr>
              <a:t>Units cannot be </a:t>
            </a:r>
            <a:r>
              <a:rPr lang="en-US" dirty="0" smtClean="0">
                <a:solidFill>
                  <a:schemeClr val="accent2"/>
                </a:solidFill>
              </a:rPr>
              <a:t>held vacant </a:t>
            </a:r>
            <a:r>
              <a:rPr lang="en-US" dirty="0">
                <a:solidFill>
                  <a:schemeClr val="accent2"/>
                </a:solidFill>
              </a:rPr>
              <a:t>for a special population for more than 30 days and must be offered and advertised to the general public. You can demonstrate compliance with this rule by maintaining a </a:t>
            </a:r>
            <a:r>
              <a:rPr lang="en-US" dirty="0" smtClean="0">
                <a:solidFill>
                  <a:schemeClr val="accent2"/>
                </a:solidFill>
              </a:rPr>
              <a:t>detailed </a:t>
            </a:r>
            <a:r>
              <a:rPr lang="en-US" dirty="0">
                <a:solidFill>
                  <a:schemeClr val="accent2"/>
                </a:solidFill>
              </a:rPr>
              <a:t>waiting </a:t>
            </a:r>
            <a:r>
              <a:rPr lang="en-US" dirty="0" smtClean="0">
                <a:solidFill>
                  <a:schemeClr val="accent2"/>
                </a:solidFill>
              </a:rPr>
              <a:t>list and documenting marketing efforts.</a:t>
            </a:r>
          </a:p>
          <a:p>
            <a:pPr marL="6858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08072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Solutions </a:t>
            </a:r>
            <a:r>
              <a:rPr lang="en-US" dirty="0"/>
              <a:t>C</a:t>
            </a:r>
            <a:r>
              <a:rPr lang="en-US" dirty="0" smtClean="0"/>
              <a:t>ontinued</a:t>
            </a:r>
            <a:endParaRPr lang="en-US" dirty="0"/>
          </a:p>
        </p:txBody>
      </p:sp>
      <p:sp>
        <p:nvSpPr>
          <p:cNvPr id="3" name="Content Placeholder 2"/>
          <p:cNvSpPr>
            <a:spLocks noGrp="1"/>
          </p:cNvSpPr>
          <p:nvPr>
            <p:ph idx="1"/>
          </p:nvPr>
        </p:nvSpPr>
        <p:spPr>
          <a:xfrm>
            <a:off x="838200" y="2133600"/>
            <a:ext cx="7467600" cy="4038600"/>
          </a:xfrm>
        </p:spPr>
        <p:txBody>
          <a:bodyPr>
            <a:normAutofit fontScale="85000" lnSpcReduction="20000"/>
          </a:bodyPr>
          <a:lstStyle/>
          <a:p>
            <a:r>
              <a:rPr lang="en-US" dirty="0">
                <a:solidFill>
                  <a:schemeClr val="accent2"/>
                </a:solidFill>
              </a:rPr>
              <a:t>Services must be optional and cannot be </a:t>
            </a:r>
            <a:r>
              <a:rPr lang="en-US" dirty="0" smtClean="0">
                <a:solidFill>
                  <a:schemeClr val="accent2"/>
                </a:solidFill>
              </a:rPr>
              <a:t>mandatory.</a:t>
            </a:r>
          </a:p>
          <a:p>
            <a:pPr marL="68580" indent="0">
              <a:buNone/>
            </a:pPr>
            <a:endParaRPr lang="en-US" dirty="0" smtClean="0">
              <a:solidFill>
                <a:schemeClr val="accent2"/>
              </a:solidFill>
            </a:endParaRPr>
          </a:p>
          <a:p>
            <a:r>
              <a:rPr lang="en-US" dirty="0">
                <a:solidFill>
                  <a:schemeClr val="accent2"/>
                </a:solidFill>
              </a:rPr>
              <a:t>Non-optional fees cannot be </a:t>
            </a:r>
            <a:r>
              <a:rPr lang="en-US" dirty="0" smtClean="0">
                <a:solidFill>
                  <a:schemeClr val="accent2"/>
                </a:solidFill>
              </a:rPr>
              <a:t>collected.</a:t>
            </a:r>
          </a:p>
          <a:p>
            <a:pPr marL="68580" indent="0">
              <a:buNone/>
            </a:pPr>
            <a:endParaRPr lang="en-US" dirty="0" smtClean="0">
              <a:solidFill>
                <a:schemeClr val="accent2"/>
              </a:solidFill>
            </a:endParaRPr>
          </a:p>
          <a:p>
            <a:r>
              <a:rPr lang="en-US" dirty="0" smtClean="0">
                <a:solidFill>
                  <a:schemeClr val="accent2"/>
                </a:solidFill>
              </a:rPr>
              <a:t>Rents collected cannot be in excess of program limitations.</a:t>
            </a:r>
          </a:p>
          <a:p>
            <a:pPr marL="68580" indent="0">
              <a:buNone/>
            </a:pPr>
            <a:endParaRPr lang="en-US" dirty="0" smtClean="0">
              <a:solidFill>
                <a:schemeClr val="accent2"/>
              </a:solidFill>
            </a:endParaRPr>
          </a:p>
          <a:p>
            <a:r>
              <a:rPr lang="en-US" dirty="0" smtClean="0">
                <a:solidFill>
                  <a:schemeClr val="accent2"/>
                </a:solidFill>
              </a:rPr>
              <a:t>Working with more than one service provider for referrals will help keep the property in compliance.</a:t>
            </a:r>
          </a:p>
          <a:p>
            <a:pPr marL="68580" indent="0">
              <a:buNone/>
            </a:pPr>
            <a:endParaRPr lang="en-US" dirty="0" smtClean="0">
              <a:solidFill>
                <a:schemeClr val="accent2"/>
              </a:solidFill>
            </a:endParaRPr>
          </a:p>
          <a:p>
            <a:r>
              <a:rPr lang="en-US" dirty="0" smtClean="0">
                <a:solidFill>
                  <a:schemeClr val="accent2"/>
                </a:solidFill>
              </a:rPr>
              <a:t>It is very helpful to establish relationships with service providers who have the ability to accept new clients (general public applicants who can benefit from the services provided by referring agency). </a:t>
            </a:r>
            <a:endParaRPr lang="en-US" dirty="0">
              <a:solidFill>
                <a:schemeClr val="accent2"/>
              </a:solidFill>
            </a:endParaRPr>
          </a:p>
        </p:txBody>
      </p:sp>
    </p:spTree>
    <p:extLst>
      <p:ext uri="{BB962C8B-B14F-4D97-AF65-F5344CB8AC3E}">
        <p14:creationId xmlns:p14="http://schemas.microsoft.com/office/powerpoint/2010/main" val="3452200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Preference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2"/>
                </a:solidFill>
              </a:rPr>
              <a:t>When implementing a new preference or priority at an existing property it is imperative that the original existing preference or priority is taken into consideration. </a:t>
            </a:r>
          </a:p>
          <a:p>
            <a:pPr marL="68580" indent="0">
              <a:buNone/>
            </a:pPr>
            <a:endParaRPr lang="en-US" dirty="0" smtClean="0">
              <a:solidFill>
                <a:schemeClr val="accent2"/>
              </a:solidFill>
            </a:endParaRPr>
          </a:p>
          <a:p>
            <a:r>
              <a:rPr lang="en-US" dirty="0" smtClean="0">
                <a:solidFill>
                  <a:schemeClr val="accent2"/>
                </a:solidFill>
              </a:rPr>
              <a:t>The preference cannot displace residents that were placed in the housing (or are on the wait list) under an existing preference and in most cases cannot take precedence over an existing preference. </a:t>
            </a:r>
            <a:endParaRPr lang="en-US" dirty="0">
              <a:solidFill>
                <a:schemeClr val="accent2"/>
              </a:solidFill>
            </a:endParaRPr>
          </a:p>
        </p:txBody>
      </p:sp>
    </p:spTree>
    <p:extLst>
      <p:ext uri="{BB962C8B-B14F-4D97-AF65-F5344CB8AC3E}">
        <p14:creationId xmlns:p14="http://schemas.microsoft.com/office/powerpoint/2010/main" val="33205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Agenda</a:t>
            </a:r>
            <a:endParaRPr lang="en-US" dirty="0">
              <a:solidFill>
                <a:schemeClr val="accent2"/>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accent2"/>
                </a:solidFill>
              </a:rPr>
              <a:t>Preferences </a:t>
            </a:r>
            <a:r>
              <a:rPr lang="en-US" dirty="0">
                <a:solidFill>
                  <a:schemeClr val="accent2"/>
                </a:solidFill>
              </a:rPr>
              <a:t>and </a:t>
            </a:r>
            <a:r>
              <a:rPr lang="en-US" dirty="0" smtClean="0">
                <a:solidFill>
                  <a:schemeClr val="accent2"/>
                </a:solidFill>
              </a:rPr>
              <a:t>Priorities</a:t>
            </a:r>
          </a:p>
          <a:p>
            <a:r>
              <a:rPr lang="en-US" dirty="0" smtClean="0">
                <a:solidFill>
                  <a:schemeClr val="accent2"/>
                </a:solidFill>
              </a:rPr>
              <a:t>Mandatory </a:t>
            </a:r>
            <a:r>
              <a:rPr lang="en-US" dirty="0">
                <a:solidFill>
                  <a:schemeClr val="accent2"/>
                </a:solidFill>
              </a:rPr>
              <a:t>and </a:t>
            </a:r>
            <a:r>
              <a:rPr lang="en-US" dirty="0" smtClean="0">
                <a:solidFill>
                  <a:schemeClr val="accent2"/>
                </a:solidFill>
              </a:rPr>
              <a:t>Discretionary Preferences</a:t>
            </a:r>
          </a:p>
          <a:p>
            <a:r>
              <a:rPr lang="en-US" dirty="0" smtClean="0">
                <a:solidFill>
                  <a:schemeClr val="accent2"/>
                </a:solidFill>
              </a:rPr>
              <a:t>LIHTC and General Public Use</a:t>
            </a:r>
          </a:p>
          <a:p>
            <a:r>
              <a:rPr lang="en-US" dirty="0" smtClean="0">
                <a:solidFill>
                  <a:schemeClr val="accent2"/>
                </a:solidFill>
              </a:rPr>
              <a:t>LIHTC and Optional Services</a:t>
            </a:r>
          </a:p>
          <a:p>
            <a:r>
              <a:rPr lang="en-US" dirty="0" smtClean="0">
                <a:solidFill>
                  <a:schemeClr val="accent2"/>
                </a:solidFill>
              </a:rPr>
              <a:t>LIHTC and Social Service Organizations</a:t>
            </a:r>
          </a:p>
          <a:p>
            <a:r>
              <a:rPr lang="en-US" dirty="0" smtClean="0">
                <a:solidFill>
                  <a:schemeClr val="accent2"/>
                </a:solidFill>
              </a:rPr>
              <a:t>HOME Regulations</a:t>
            </a:r>
          </a:p>
          <a:p>
            <a:r>
              <a:rPr lang="en-US" dirty="0" smtClean="0">
                <a:solidFill>
                  <a:schemeClr val="accent2"/>
                </a:solidFill>
              </a:rPr>
              <a:t>General Areas of Concern</a:t>
            </a:r>
          </a:p>
          <a:p>
            <a:r>
              <a:rPr lang="en-US" dirty="0" smtClean="0">
                <a:solidFill>
                  <a:schemeClr val="accent2"/>
                </a:solidFill>
              </a:rPr>
              <a:t>General Solutions</a:t>
            </a:r>
          </a:p>
          <a:p>
            <a:r>
              <a:rPr lang="en-US" dirty="0" smtClean="0">
                <a:solidFill>
                  <a:schemeClr val="accent2"/>
                </a:solidFill>
              </a:rPr>
              <a:t>Change Requirements</a:t>
            </a:r>
          </a:p>
          <a:p>
            <a:r>
              <a:rPr lang="en-US" dirty="0" smtClean="0">
                <a:solidFill>
                  <a:schemeClr val="accent2"/>
                </a:solidFill>
              </a:rPr>
              <a:t>QAP Example</a:t>
            </a:r>
          </a:p>
          <a:p>
            <a:r>
              <a:rPr lang="en-US" dirty="0" smtClean="0">
                <a:solidFill>
                  <a:schemeClr val="accent2"/>
                </a:solidFill>
              </a:rPr>
              <a:t>Elderly Housing Designation</a:t>
            </a:r>
          </a:p>
          <a:p>
            <a:r>
              <a:rPr lang="en-US" dirty="0" smtClean="0">
                <a:solidFill>
                  <a:schemeClr val="accent2"/>
                </a:solidFill>
              </a:rPr>
              <a:t>Communication is Key</a:t>
            </a:r>
          </a:p>
          <a:p>
            <a:pPr marL="68580" indent="0">
              <a:buNone/>
            </a:pPr>
            <a:endParaRPr lang="en-US" dirty="0"/>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2736770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Requirements</a:t>
            </a:r>
            <a:endParaRPr lang="en-US" dirty="0"/>
          </a:p>
        </p:txBody>
      </p:sp>
      <p:sp>
        <p:nvSpPr>
          <p:cNvPr id="3" name="Content Placeholder 2"/>
          <p:cNvSpPr>
            <a:spLocks noGrp="1"/>
          </p:cNvSpPr>
          <p:nvPr>
            <p:ph idx="1"/>
          </p:nvPr>
        </p:nvSpPr>
        <p:spPr>
          <a:xfrm>
            <a:off x="685800" y="2133600"/>
            <a:ext cx="7772400" cy="4191000"/>
          </a:xfrm>
        </p:spPr>
        <p:txBody>
          <a:bodyPr>
            <a:normAutofit fontScale="62500" lnSpcReduction="20000"/>
          </a:bodyPr>
          <a:lstStyle/>
          <a:p>
            <a:pPr marL="68580" indent="0">
              <a:buNone/>
            </a:pPr>
            <a:r>
              <a:rPr lang="en-US" dirty="0" smtClean="0">
                <a:solidFill>
                  <a:schemeClr val="accent2"/>
                </a:solidFill>
              </a:rPr>
              <a:t>When changing or establishing a preference it is important to update existing policies, procedures, and property plans. Including but not limited to:</a:t>
            </a:r>
          </a:p>
          <a:p>
            <a:pPr marL="68580" indent="0">
              <a:buNone/>
            </a:pPr>
            <a:endParaRPr lang="en-US" dirty="0" smtClean="0">
              <a:solidFill>
                <a:schemeClr val="accent2"/>
              </a:solidFill>
            </a:endParaRPr>
          </a:p>
          <a:p>
            <a:r>
              <a:rPr lang="en-US" dirty="0" smtClean="0">
                <a:solidFill>
                  <a:schemeClr val="accent2"/>
                </a:solidFill>
              </a:rPr>
              <a:t>Tenant Selection Criteria</a:t>
            </a:r>
          </a:p>
          <a:p>
            <a:r>
              <a:rPr lang="en-US" dirty="0" smtClean="0">
                <a:solidFill>
                  <a:schemeClr val="accent2"/>
                </a:solidFill>
              </a:rPr>
              <a:t>Resident Service Plans</a:t>
            </a:r>
          </a:p>
          <a:p>
            <a:r>
              <a:rPr lang="en-US" dirty="0" smtClean="0">
                <a:solidFill>
                  <a:schemeClr val="accent2"/>
                </a:solidFill>
              </a:rPr>
              <a:t>AFHMP</a:t>
            </a:r>
          </a:p>
          <a:p>
            <a:r>
              <a:rPr lang="en-US" dirty="0" smtClean="0">
                <a:solidFill>
                  <a:schemeClr val="accent2"/>
                </a:solidFill>
              </a:rPr>
              <a:t>Marketing efforts</a:t>
            </a:r>
          </a:p>
          <a:p>
            <a:r>
              <a:rPr lang="en-US" dirty="0" smtClean="0">
                <a:solidFill>
                  <a:schemeClr val="accent2"/>
                </a:solidFill>
              </a:rPr>
              <a:t>Wait list</a:t>
            </a:r>
          </a:p>
          <a:p>
            <a:r>
              <a:rPr lang="en-US" dirty="0" smtClean="0">
                <a:solidFill>
                  <a:schemeClr val="accent2"/>
                </a:solidFill>
              </a:rPr>
              <a:t>Screening Criteria</a:t>
            </a:r>
          </a:p>
          <a:p>
            <a:r>
              <a:rPr lang="en-US" dirty="0" smtClean="0">
                <a:solidFill>
                  <a:schemeClr val="accent2"/>
                </a:solidFill>
              </a:rPr>
              <a:t>Addendums or modifications to existing agreements may be required</a:t>
            </a:r>
          </a:p>
          <a:p>
            <a:pPr marL="68580" indent="0">
              <a:buNone/>
            </a:pPr>
            <a:endParaRPr lang="en-US" dirty="0" smtClean="0">
              <a:solidFill>
                <a:schemeClr val="accent2"/>
              </a:solidFill>
            </a:endParaRPr>
          </a:p>
          <a:p>
            <a:pPr marL="68580" indent="0">
              <a:buNone/>
            </a:pPr>
            <a:r>
              <a:rPr lang="en-US" dirty="0" smtClean="0">
                <a:solidFill>
                  <a:schemeClr val="accent2"/>
                </a:solidFill>
              </a:rPr>
              <a:t>*Always make sure that the property funders (there may be multiple funders per property) are notified of the intent to establish a new or change an existing preference. </a:t>
            </a:r>
          </a:p>
          <a:p>
            <a:pPr marL="68580" indent="0">
              <a:buNone/>
            </a:pPr>
            <a:endParaRPr lang="en-US" dirty="0">
              <a:solidFill>
                <a:schemeClr val="accent2"/>
              </a:solidFill>
            </a:endParaRPr>
          </a:p>
          <a:p>
            <a:pPr marL="68580" indent="0">
              <a:buNone/>
            </a:pPr>
            <a:r>
              <a:rPr lang="en-US" b="1" dirty="0" smtClean="0">
                <a:solidFill>
                  <a:schemeClr val="accent2"/>
                </a:solidFill>
              </a:rPr>
              <a:t>Approval is required for OHCS funded properties</a:t>
            </a:r>
            <a:r>
              <a:rPr lang="en-US" dirty="0" smtClean="0">
                <a:solidFill>
                  <a:schemeClr val="accent2"/>
                </a:solidFill>
              </a:rPr>
              <a:t>. Take into consideration that some funding sources have preference or resident service requirements written into established agreements. Some funding sources may only provide funding if a certain population is served.  </a:t>
            </a:r>
            <a:endParaRPr lang="en-US" dirty="0">
              <a:solidFill>
                <a:schemeClr val="accent2"/>
              </a:solidFill>
            </a:endParaRPr>
          </a:p>
        </p:txBody>
      </p:sp>
    </p:spTree>
    <p:extLst>
      <p:ext uri="{BB962C8B-B14F-4D97-AF65-F5344CB8AC3E}">
        <p14:creationId xmlns:p14="http://schemas.microsoft.com/office/powerpoint/2010/main" val="2451476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 for Change</a:t>
            </a:r>
            <a:endParaRPr lang="en-US" dirty="0"/>
          </a:p>
        </p:txBody>
      </p:sp>
      <p:sp>
        <p:nvSpPr>
          <p:cNvPr id="3" name="Content Placeholder 2"/>
          <p:cNvSpPr>
            <a:spLocks noGrp="1"/>
          </p:cNvSpPr>
          <p:nvPr>
            <p:ph idx="1"/>
          </p:nvPr>
        </p:nvSpPr>
        <p:spPr>
          <a:xfrm>
            <a:off x="685800" y="2209800"/>
            <a:ext cx="7772400" cy="3962400"/>
          </a:xfrm>
        </p:spPr>
        <p:txBody>
          <a:bodyPr>
            <a:normAutofit fontScale="85000" lnSpcReduction="20000"/>
          </a:bodyPr>
          <a:lstStyle/>
          <a:p>
            <a:r>
              <a:rPr lang="en-US" dirty="0" smtClean="0">
                <a:solidFill>
                  <a:schemeClr val="accent2"/>
                </a:solidFill>
              </a:rPr>
              <a:t>Tenant Selection Plans should be specific to the property (one plan does not fit all).</a:t>
            </a:r>
          </a:p>
          <a:p>
            <a:pPr marL="68580" indent="0">
              <a:buNone/>
            </a:pPr>
            <a:endParaRPr lang="en-US" dirty="0" smtClean="0">
              <a:solidFill>
                <a:schemeClr val="accent2"/>
              </a:solidFill>
            </a:endParaRPr>
          </a:p>
          <a:p>
            <a:r>
              <a:rPr lang="en-US" dirty="0" smtClean="0">
                <a:solidFill>
                  <a:schemeClr val="accent2"/>
                </a:solidFill>
              </a:rPr>
              <a:t>Resident Service Plans and AFHMP’s must be reviewed at least once annually and updated at least once every 5 years.</a:t>
            </a:r>
          </a:p>
          <a:p>
            <a:pPr marL="68580" indent="0">
              <a:buNone/>
            </a:pPr>
            <a:endParaRPr lang="en-US" dirty="0" smtClean="0">
              <a:solidFill>
                <a:schemeClr val="accent2"/>
              </a:solidFill>
            </a:endParaRPr>
          </a:p>
          <a:p>
            <a:r>
              <a:rPr lang="en-US" dirty="0" smtClean="0">
                <a:solidFill>
                  <a:schemeClr val="accent2"/>
                </a:solidFill>
              </a:rPr>
              <a:t>AFHMP’s must be updated when new Management is approved.</a:t>
            </a:r>
          </a:p>
          <a:p>
            <a:pPr marL="68580" indent="0">
              <a:buNone/>
            </a:pPr>
            <a:endParaRPr lang="en-US" dirty="0" smtClean="0">
              <a:solidFill>
                <a:schemeClr val="accent2"/>
              </a:solidFill>
            </a:endParaRPr>
          </a:p>
          <a:p>
            <a:r>
              <a:rPr lang="en-US" dirty="0" smtClean="0">
                <a:solidFill>
                  <a:schemeClr val="accent2"/>
                </a:solidFill>
              </a:rPr>
              <a:t>Marketing efforts must support the AFHMP and must reach out to the least likely to apply. Internet advertising cannot be the only source of advertising.  </a:t>
            </a:r>
          </a:p>
          <a:p>
            <a:endParaRPr lang="en-US" dirty="0" smtClean="0"/>
          </a:p>
          <a:p>
            <a:endParaRPr lang="en-US" dirty="0"/>
          </a:p>
        </p:txBody>
      </p:sp>
    </p:spTree>
    <p:extLst>
      <p:ext uri="{BB962C8B-B14F-4D97-AF65-F5344CB8AC3E}">
        <p14:creationId xmlns:p14="http://schemas.microsoft.com/office/powerpoint/2010/main" val="3626296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Change Continued</a:t>
            </a:r>
            <a:endParaRPr lang="en-US" dirty="0"/>
          </a:p>
        </p:txBody>
      </p:sp>
      <p:sp>
        <p:nvSpPr>
          <p:cNvPr id="3" name="Content Placeholder 2"/>
          <p:cNvSpPr>
            <a:spLocks noGrp="1"/>
          </p:cNvSpPr>
          <p:nvPr>
            <p:ph idx="1"/>
          </p:nvPr>
        </p:nvSpPr>
        <p:spPr>
          <a:xfrm>
            <a:off x="762000" y="2323652"/>
            <a:ext cx="7696200" cy="3772348"/>
          </a:xfrm>
        </p:spPr>
        <p:txBody>
          <a:bodyPr>
            <a:normAutofit fontScale="77500" lnSpcReduction="20000"/>
          </a:bodyPr>
          <a:lstStyle/>
          <a:p>
            <a:r>
              <a:rPr lang="en-US" dirty="0" smtClean="0">
                <a:solidFill>
                  <a:schemeClr val="accent2"/>
                </a:solidFill>
              </a:rPr>
              <a:t>Marketing efforts (advertisements)should be documented and available for review.</a:t>
            </a:r>
          </a:p>
          <a:p>
            <a:pPr marL="68580" indent="0">
              <a:buNone/>
            </a:pPr>
            <a:endParaRPr lang="en-US" dirty="0" smtClean="0">
              <a:solidFill>
                <a:schemeClr val="accent2"/>
              </a:solidFill>
            </a:endParaRPr>
          </a:p>
          <a:p>
            <a:r>
              <a:rPr lang="en-US" dirty="0" smtClean="0">
                <a:solidFill>
                  <a:schemeClr val="accent2"/>
                </a:solidFill>
              </a:rPr>
              <a:t>Marketing Contacts listed on the AFHMP should be updated and verified regularly.</a:t>
            </a:r>
          </a:p>
          <a:p>
            <a:pPr marL="68580" indent="0">
              <a:buNone/>
            </a:pPr>
            <a:endParaRPr lang="en-US" dirty="0" smtClean="0">
              <a:solidFill>
                <a:schemeClr val="accent2"/>
              </a:solidFill>
            </a:endParaRPr>
          </a:p>
          <a:p>
            <a:r>
              <a:rPr lang="en-US" dirty="0" smtClean="0">
                <a:solidFill>
                  <a:schemeClr val="accent2"/>
                </a:solidFill>
              </a:rPr>
              <a:t>Waitlists should be maintained using HUD guidance to avoid Fair Housing concerns.</a:t>
            </a:r>
          </a:p>
          <a:p>
            <a:pPr marL="68580" indent="0">
              <a:buNone/>
            </a:pPr>
            <a:endParaRPr lang="en-US" dirty="0" smtClean="0">
              <a:solidFill>
                <a:schemeClr val="accent2"/>
              </a:solidFill>
            </a:endParaRPr>
          </a:p>
          <a:p>
            <a:r>
              <a:rPr lang="en-US" dirty="0" smtClean="0">
                <a:solidFill>
                  <a:schemeClr val="accent2"/>
                </a:solidFill>
              </a:rPr>
              <a:t>Waitlists must be maintained in such a way that compliance can be determined and must be available for review by OHCS. The Owner should have access to the list and the property owns the waitlist (not the Mgmt. Agent or Service Provider). </a:t>
            </a:r>
          </a:p>
          <a:p>
            <a:endParaRPr lang="en-US" dirty="0"/>
          </a:p>
        </p:txBody>
      </p:sp>
    </p:spTree>
    <p:extLst>
      <p:ext uri="{BB962C8B-B14F-4D97-AF65-F5344CB8AC3E}">
        <p14:creationId xmlns:p14="http://schemas.microsoft.com/office/powerpoint/2010/main" val="3330267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Change Continued</a:t>
            </a:r>
            <a:endParaRPr lang="en-US" dirty="0"/>
          </a:p>
        </p:txBody>
      </p:sp>
      <p:sp>
        <p:nvSpPr>
          <p:cNvPr id="3" name="Content Placeholder 2"/>
          <p:cNvSpPr>
            <a:spLocks noGrp="1"/>
          </p:cNvSpPr>
          <p:nvPr>
            <p:ph idx="1"/>
          </p:nvPr>
        </p:nvSpPr>
        <p:spPr>
          <a:xfrm>
            <a:off x="609600" y="2209800"/>
            <a:ext cx="7848600" cy="4038600"/>
          </a:xfrm>
        </p:spPr>
        <p:txBody>
          <a:bodyPr>
            <a:normAutofit fontScale="92500" lnSpcReduction="20000"/>
          </a:bodyPr>
          <a:lstStyle/>
          <a:p>
            <a:r>
              <a:rPr lang="en-US" dirty="0" smtClean="0">
                <a:solidFill>
                  <a:schemeClr val="accent2"/>
                </a:solidFill>
              </a:rPr>
              <a:t>Advertising can describe the features of the unit but should not be specifically targeted for special populations.</a:t>
            </a:r>
          </a:p>
          <a:p>
            <a:pPr marL="68580" indent="0">
              <a:buNone/>
            </a:pPr>
            <a:endParaRPr lang="en-US" dirty="0" smtClean="0">
              <a:solidFill>
                <a:schemeClr val="accent2"/>
              </a:solidFill>
            </a:endParaRPr>
          </a:p>
          <a:p>
            <a:r>
              <a:rPr lang="en-US" dirty="0" smtClean="0">
                <a:solidFill>
                  <a:schemeClr val="accent2"/>
                </a:solidFill>
              </a:rPr>
              <a:t>Waitlists should be purged on a regular basis.</a:t>
            </a:r>
          </a:p>
          <a:p>
            <a:pPr marL="68580" indent="0">
              <a:buNone/>
            </a:pPr>
            <a:endParaRPr lang="en-US" dirty="0" smtClean="0">
              <a:solidFill>
                <a:schemeClr val="accent2"/>
              </a:solidFill>
            </a:endParaRPr>
          </a:p>
          <a:p>
            <a:r>
              <a:rPr lang="en-US" dirty="0" smtClean="0">
                <a:solidFill>
                  <a:schemeClr val="accent2"/>
                </a:solidFill>
              </a:rPr>
              <a:t>Screening criteria must be established to meet the needs of the population and must be communicated to the screening agent.</a:t>
            </a:r>
          </a:p>
          <a:p>
            <a:pPr marL="68580" indent="0">
              <a:buNone/>
            </a:pPr>
            <a:endParaRPr lang="en-US" dirty="0" smtClean="0">
              <a:solidFill>
                <a:schemeClr val="accent2"/>
              </a:solidFill>
            </a:endParaRPr>
          </a:p>
          <a:p>
            <a:r>
              <a:rPr lang="en-US" dirty="0" smtClean="0">
                <a:solidFill>
                  <a:schemeClr val="accent2"/>
                </a:solidFill>
              </a:rPr>
              <a:t>Work with OHCS if a regulatory agreement amendment is needed. Many of the grant agreements have service plans attached as exhibits</a:t>
            </a:r>
            <a:r>
              <a:rPr lang="en-US" dirty="0" smtClean="0"/>
              <a:t>.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64695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OHCS AFHMP Guides</a:t>
            </a:r>
            <a:endParaRPr lang="en-US" dirty="0"/>
          </a:p>
        </p:txBody>
      </p:sp>
      <p:sp>
        <p:nvSpPr>
          <p:cNvPr id="3" name="Content Placeholder 2"/>
          <p:cNvSpPr>
            <a:spLocks noGrp="1"/>
          </p:cNvSpPr>
          <p:nvPr>
            <p:ph idx="1"/>
          </p:nvPr>
        </p:nvSpPr>
        <p:spPr/>
        <p:txBody>
          <a:bodyPr/>
          <a:lstStyle/>
          <a:p>
            <a:pPr marL="68580" indent="0">
              <a:buNone/>
            </a:pPr>
            <a:r>
              <a:rPr lang="en-US" dirty="0" smtClean="0"/>
              <a:t>AFHMP OHCS Program Compliance Guide</a:t>
            </a:r>
          </a:p>
          <a:p>
            <a:pPr marL="68580" indent="0">
              <a:buNone/>
            </a:pPr>
            <a:r>
              <a:rPr lang="en-US" dirty="0" smtClean="0">
                <a:hlinkClick r:id="rId2"/>
              </a:rPr>
              <a:t>http</a:t>
            </a:r>
            <a:r>
              <a:rPr lang="en-US" dirty="0">
                <a:hlinkClick r:id="rId2"/>
              </a:rPr>
              <a:t>://</a:t>
            </a:r>
            <a:r>
              <a:rPr lang="en-US" dirty="0" smtClean="0">
                <a:hlinkClick r:id="rId2"/>
              </a:rPr>
              <a:t>www.oregon.gov/ohcs/APMD/PCS/pdf/OHCS-AFHMP-Guide.pdf</a:t>
            </a:r>
            <a:r>
              <a:rPr lang="en-US" dirty="0" smtClean="0"/>
              <a:t> </a:t>
            </a:r>
          </a:p>
          <a:p>
            <a:pPr marL="68580" indent="0">
              <a:buNone/>
            </a:pPr>
            <a:endParaRPr lang="en-US" dirty="0" smtClean="0"/>
          </a:p>
          <a:p>
            <a:pPr marL="68580" indent="0">
              <a:buNone/>
            </a:pPr>
            <a:r>
              <a:rPr lang="en-US" dirty="0" smtClean="0"/>
              <a:t>AFHMP Census Data Guide</a:t>
            </a:r>
            <a:endParaRPr lang="en-US" dirty="0"/>
          </a:p>
          <a:p>
            <a:pPr marL="68580" indent="0">
              <a:buNone/>
            </a:pPr>
            <a:r>
              <a:rPr lang="en-US" dirty="0">
                <a:hlinkClick r:id="rId3"/>
              </a:rPr>
              <a:t>http://</a:t>
            </a:r>
            <a:r>
              <a:rPr lang="en-US" dirty="0" smtClean="0">
                <a:hlinkClick r:id="rId3"/>
              </a:rPr>
              <a:t>www.oregon.gov/ohcs/APMD/PCS/pdf/American-FactFinder-How-To.pdf</a:t>
            </a:r>
            <a:endParaRPr lang="en-US" dirty="0" smtClean="0"/>
          </a:p>
          <a:p>
            <a:pPr marL="68580" indent="0">
              <a:buNone/>
            </a:pPr>
            <a:endParaRPr lang="en-US" dirty="0"/>
          </a:p>
        </p:txBody>
      </p:sp>
    </p:spTree>
    <p:extLst>
      <p:ext uri="{BB962C8B-B14F-4D97-AF65-F5344CB8AC3E}">
        <p14:creationId xmlns:p14="http://schemas.microsoft.com/office/powerpoint/2010/main" val="1720191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smtClean="0"/>
              <a:t>Common AFHMP Mistakes</a:t>
            </a:r>
            <a:endParaRPr lang="en-US" dirty="0"/>
          </a:p>
        </p:txBody>
      </p:sp>
      <p:sp>
        <p:nvSpPr>
          <p:cNvPr id="3" name="Content Placeholder 2"/>
          <p:cNvSpPr>
            <a:spLocks noGrp="1"/>
          </p:cNvSpPr>
          <p:nvPr>
            <p:ph idx="1"/>
          </p:nvPr>
        </p:nvSpPr>
        <p:spPr>
          <a:xfrm>
            <a:off x="533400" y="1828800"/>
            <a:ext cx="7848600" cy="4495800"/>
          </a:xfrm>
        </p:spPr>
        <p:txBody>
          <a:bodyPr>
            <a:normAutofit fontScale="55000" lnSpcReduction="20000"/>
          </a:bodyPr>
          <a:lstStyle/>
          <a:p>
            <a:r>
              <a:rPr lang="en-US" sz="2500" dirty="0">
                <a:solidFill>
                  <a:schemeClr val="accent2"/>
                </a:solidFill>
              </a:rPr>
              <a:t>Incomplete information, i.e.: number of units, price of units, marketing area not </a:t>
            </a:r>
            <a:r>
              <a:rPr lang="en-US" sz="2500" dirty="0" smtClean="0">
                <a:solidFill>
                  <a:schemeClr val="accent2"/>
                </a:solidFill>
              </a:rPr>
              <a:t>    provided</a:t>
            </a:r>
            <a:endParaRPr lang="en-US" sz="2500" dirty="0">
              <a:solidFill>
                <a:schemeClr val="accent2"/>
              </a:solidFill>
            </a:endParaRPr>
          </a:p>
          <a:p>
            <a:r>
              <a:rPr lang="en-US" sz="2500" dirty="0" smtClean="0">
                <a:solidFill>
                  <a:schemeClr val="accent2"/>
                </a:solidFill>
              </a:rPr>
              <a:t>Insufficient </a:t>
            </a:r>
            <a:r>
              <a:rPr lang="en-US" sz="2500" dirty="0">
                <a:solidFill>
                  <a:schemeClr val="accent2"/>
                </a:solidFill>
              </a:rPr>
              <a:t>research, i.e.: all ethnic groups are considered “least likely to apply”</a:t>
            </a:r>
          </a:p>
          <a:p>
            <a:r>
              <a:rPr lang="en-US" sz="2500" dirty="0" smtClean="0">
                <a:solidFill>
                  <a:schemeClr val="accent2"/>
                </a:solidFill>
              </a:rPr>
              <a:t>Failure </a:t>
            </a:r>
            <a:r>
              <a:rPr lang="en-US" sz="2500" dirty="0">
                <a:solidFill>
                  <a:schemeClr val="accent2"/>
                </a:solidFill>
              </a:rPr>
              <a:t>to advertise in places used by people who have been deemed “least likely to</a:t>
            </a:r>
          </a:p>
          <a:p>
            <a:r>
              <a:rPr lang="en-US" sz="2500" dirty="0">
                <a:solidFill>
                  <a:schemeClr val="accent2"/>
                </a:solidFill>
              </a:rPr>
              <a:t>apply”</a:t>
            </a:r>
          </a:p>
          <a:p>
            <a:r>
              <a:rPr lang="en-US" sz="2500" dirty="0" smtClean="0">
                <a:solidFill>
                  <a:schemeClr val="accent2"/>
                </a:solidFill>
              </a:rPr>
              <a:t>Lack </a:t>
            </a:r>
            <a:r>
              <a:rPr lang="en-US" sz="2500" dirty="0">
                <a:solidFill>
                  <a:schemeClr val="accent2"/>
                </a:solidFill>
              </a:rPr>
              <a:t>of follow-up with community contacts to ensure the housing opportunities have</a:t>
            </a:r>
          </a:p>
          <a:p>
            <a:r>
              <a:rPr lang="en-US" sz="2500" dirty="0">
                <a:solidFill>
                  <a:schemeClr val="accent2"/>
                </a:solidFill>
              </a:rPr>
              <a:t>been advertised</a:t>
            </a:r>
          </a:p>
          <a:p>
            <a:r>
              <a:rPr lang="en-US" sz="2500" dirty="0" smtClean="0">
                <a:solidFill>
                  <a:schemeClr val="accent2"/>
                </a:solidFill>
              </a:rPr>
              <a:t>No </a:t>
            </a:r>
            <a:r>
              <a:rPr lang="en-US" sz="2500" dirty="0">
                <a:solidFill>
                  <a:schemeClr val="accent2"/>
                </a:solidFill>
              </a:rPr>
              <a:t>standards to ensure the marketing plan was effective</a:t>
            </a:r>
          </a:p>
          <a:p>
            <a:r>
              <a:rPr lang="en-US" sz="2500" dirty="0" smtClean="0">
                <a:solidFill>
                  <a:schemeClr val="accent2"/>
                </a:solidFill>
              </a:rPr>
              <a:t>Lack </a:t>
            </a:r>
            <a:r>
              <a:rPr lang="en-US" sz="2500" dirty="0">
                <a:solidFill>
                  <a:schemeClr val="accent2"/>
                </a:solidFill>
              </a:rPr>
              <a:t>of current staff training on fair housing laws</a:t>
            </a:r>
          </a:p>
          <a:p>
            <a:r>
              <a:rPr lang="en-US" sz="2500" dirty="0" smtClean="0">
                <a:solidFill>
                  <a:schemeClr val="accent2"/>
                </a:solidFill>
              </a:rPr>
              <a:t>Not </a:t>
            </a:r>
            <a:r>
              <a:rPr lang="en-US" sz="2500" dirty="0">
                <a:solidFill>
                  <a:schemeClr val="accent2"/>
                </a:solidFill>
              </a:rPr>
              <a:t>applying census data correctly to accurately determine those groups as least likely </a:t>
            </a:r>
            <a:r>
              <a:rPr lang="en-US" sz="2500" dirty="0" smtClean="0">
                <a:solidFill>
                  <a:schemeClr val="accent2"/>
                </a:solidFill>
              </a:rPr>
              <a:t>to apply</a:t>
            </a:r>
            <a:r>
              <a:rPr lang="en-US" sz="2500" dirty="0">
                <a:solidFill>
                  <a:schemeClr val="accent2"/>
                </a:solidFill>
              </a:rPr>
              <a:t>.</a:t>
            </a:r>
          </a:p>
          <a:p>
            <a:r>
              <a:rPr lang="en-US" sz="2500" dirty="0" smtClean="0">
                <a:solidFill>
                  <a:schemeClr val="accent2"/>
                </a:solidFill>
              </a:rPr>
              <a:t>Not </a:t>
            </a:r>
            <a:r>
              <a:rPr lang="en-US" sz="2500" dirty="0">
                <a:solidFill>
                  <a:schemeClr val="accent2"/>
                </a:solidFill>
              </a:rPr>
              <a:t>reading the AFHMP form</a:t>
            </a:r>
          </a:p>
          <a:p>
            <a:r>
              <a:rPr lang="en-US" sz="2500" dirty="0" smtClean="0">
                <a:solidFill>
                  <a:schemeClr val="accent2"/>
                </a:solidFill>
              </a:rPr>
              <a:t>Not </a:t>
            </a:r>
            <a:r>
              <a:rPr lang="en-US" sz="2500" dirty="0">
                <a:solidFill>
                  <a:schemeClr val="accent2"/>
                </a:solidFill>
              </a:rPr>
              <a:t>completing the Worksheets correctly</a:t>
            </a:r>
          </a:p>
          <a:p>
            <a:r>
              <a:rPr lang="en-US" sz="2500" dirty="0" smtClean="0">
                <a:solidFill>
                  <a:schemeClr val="accent2"/>
                </a:solidFill>
              </a:rPr>
              <a:t>Not </a:t>
            </a:r>
            <a:r>
              <a:rPr lang="en-US" sz="2500" dirty="0">
                <a:solidFill>
                  <a:schemeClr val="accent2"/>
                </a:solidFill>
              </a:rPr>
              <a:t>applying guidance issued</a:t>
            </a:r>
          </a:p>
          <a:p>
            <a:r>
              <a:rPr lang="en-US" sz="2500" dirty="0" smtClean="0">
                <a:solidFill>
                  <a:schemeClr val="accent2"/>
                </a:solidFill>
              </a:rPr>
              <a:t>Not </a:t>
            </a:r>
            <a:r>
              <a:rPr lang="en-US" sz="2500" dirty="0">
                <a:solidFill>
                  <a:schemeClr val="accent2"/>
                </a:solidFill>
              </a:rPr>
              <a:t>monitoring appropriately for needed </a:t>
            </a:r>
            <a:r>
              <a:rPr lang="en-US" sz="2500" dirty="0" smtClean="0">
                <a:solidFill>
                  <a:schemeClr val="accent2"/>
                </a:solidFill>
              </a:rPr>
              <a:t>update</a:t>
            </a:r>
            <a:r>
              <a:rPr lang="en-US" dirty="0" smtClean="0">
                <a:solidFill>
                  <a:schemeClr val="accent2"/>
                </a:solidFill>
              </a:rPr>
              <a:t>s</a:t>
            </a:r>
          </a:p>
          <a:p>
            <a:r>
              <a:rPr lang="en-US" dirty="0">
                <a:solidFill>
                  <a:schemeClr val="accent2"/>
                </a:solidFill>
              </a:rPr>
              <a:t>Marketing staff not using the AFHMP</a:t>
            </a:r>
          </a:p>
          <a:p>
            <a:r>
              <a:rPr lang="en-US" dirty="0" smtClean="0">
                <a:solidFill>
                  <a:schemeClr val="accent2"/>
                </a:solidFill>
              </a:rPr>
              <a:t>Not </a:t>
            </a:r>
            <a:r>
              <a:rPr lang="en-US" dirty="0">
                <a:solidFill>
                  <a:schemeClr val="accent2"/>
                </a:solidFill>
              </a:rPr>
              <a:t>including copies of all required materials – training information, census data from</a:t>
            </a:r>
          </a:p>
          <a:p>
            <a:pPr marL="68580" indent="0">
              <a:buNone/>
            </a:pPr>
            <a:r>
              <a:rPr lang="en-US" dirty="0" smtClean="0">
                <a:solidFill>
                  <a:schemeClr val="accent2"/>
                </a:solidFill>
              </a:rPr>
              <a:t>      Fact </a:t>
            </a:r>
            <a:r>
              <a:rPr lang="en-US" dirty="0">
                <a:solidFill>
                  <a:schemeClr val="accent2"/>
                </a:solidFill>
              </a:rPr>
              <a:t>Finder and copies of marketing materials</a:t>
            </a:r>
          </a:p>
          <a:p>
            <a:r>
              <a:rPr lang="en-US" dirty="0" smtClean="0">
                <a:solidFill>
                  <a:schemeClr val="accent2"/>
                </a:solidFill>
              </a:rPr>
              <a:t>Not </a:t>
            </a:r>
            <a:r>
              <a:rPr lang="en-US" dirty="0">
                <a:solidFill>
                  <a:schemeClr val="accent2"/>
                </a:solidFill>
              </a:rPr>
              <a:t>updating area contacts when needed</a:t>
            </a:r>
          </a:p>
          <a:p>
            <a:r>
              <a:rPr lang="en-US" dirty="0" smtClean="0">
                <a:solidFill>
                  <a:schemeClr val="accent2"/>
                </a:solidFill>
              </a:rPr>
              <a:t>Not </a:t>
            </a:r>
            <a:r>
              <a:rPr lang="en-US" dirty="0">
                <a:solidFill>
                  <a:schemeClr val="accent2"/>
                </a:solidFill>
              </a:rPr>
              <a:t>signing the AFHMP</a:t>
            </a:r>
          </a:p>
        </p:txBody>
      </p:sp>
    </p:spTree>
    <p:extLst>
      <p:ext uri="{BB962C8B-B14F-4D97-AF65-F5344CB8AC3E}">
        <p14:creationId xmlns:p14="http://schemas.microsoft.com/office/powerpoint/2010/main" val="3938905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QAP Role for LIHTC</a:t>
            </a:r>
            <a:endParaRPr lang="en-US" dirty="0"/>
          </a:p>
        </p:txBody>
      </p:sp>
      <p:sp>
        <p:nvSpPr>
          <p:cNvPr id="3" name="Content Placeholder 2"/>
          <p:cNvSpPr>
            <a:spLocks noGrp="1"/>
          </p:cNvSpPr>
          <p:nvPr>
            <p:ph idx="1"/>
          </p:nvPr>
        </p:nvSpPr>
        <p:spPr>
          <a:xfrm>
            <a:off x="685800" y="2133600"/>
            <a:ext cx="7772400" cy="4191000"/>
          </a:xfrm>
        </p:spPr>
        <p:txBody>
          <a:bodyPr>
            <a:normAutofit fontScale="77500" lnSpcReduction="20000"/>
          </a:bodyPr>
          <a:lstStyle/>
          <a:p>
            <a:pPr marL="68580" indent="0">
              <a:buNone/>
            </a:pPr>
            <a:r>
              <a:rPr lang="en-US" dirty="0" smtClean="0">
                <a:solidFill>
                  <a:schemeClr val="accent2"/>
                </a:solidFill>
              </a:rPr>
              <a:t>Awards for federal </a:t>
            </a:r>
            <a:r>
              <a:rPr lang="en-US" dirty="0">
                <a:solidFill>
                  <a:schemeClr val="accent2"/>
                </a:solidFill>
              </a:rPr>
              <a:t>t</a:t>
            </a:r>
            <a:r>
              <a:rPr lang="en-US" dirty="0" smtClean="0">
                <a:solidFill>
                  <a:schemeClr val="accent2"/>
                </a:solidFill>
              </a:rPr>
              <a:t>ax credit allocations are based on applications that are received for funding under a States Qualified Allocation Plan (QAP). </a:t>
            </a:r>
          </a:p>
          <a:p>
            <a:pPr marL="68580" indent="0">
              <a:buNone/>
            </a:pPr>
            <a:endParaRPr lang="en-US" dirty="0">
              <a:solidFill>
                <a:schemeClr val="accent2"/>
              </a:solidFill>
            </a:endParaRPr>
          </a:p>
          <a:p>
            <a:pPr marL="68580" indent="0">
              <a:buNone/>
            </a:pPr>
            <a:r>
              <a:rPr lang="en-US" dirty="0" smtClean="0">
                <a:solidFill>
                  <a:schemeClr val="accent2"/>
                </a:solidFill>
              </a:rPr>
              <a:t>Application points are generally given if the Owner indicates that he will offer one or more preferences as outlined in the QAP. </a:t>
            </a:r>
          </a:p>
          <a:p>
            <a:pPr marL="68580" indent="0">
              <a:buNone/>
            </a:pPr>
            <a:endParaRPr lang="en-US" dirty="0">
              <a:solidFill>
                <a:schemeClr val="accent2"/>
              </a:solidFill>
            </a:endParaRPr>
          </a:p>
          <a:p>
            <a:pPr marL="68580" indent="0">
              <a:buNone/>
            </a:pPr>
            <a:r>
              <a:rPr lang="en-US" dirty="0" smtClean="0">
                <a:solidFill>
                  <a:schemeClr val="accent2"/>
                </a:solidFill>
              </a:rPr>
              <a:t>If a property has been awarded credits based on points received for indicated preferences established in the QAP and  later decides to change or cancel preferences established, </a:t>
            </a:r>
            <a:r>
              <a:rPr lang="en-US" b="1" dirty="0" smtClean="0">
                <a:solidFill>
                  <a:schemeClr val="accent2"/>
                </a:solidFill>
              </a:rPr>
              <a:t>the property's compliance may be questioned by </a:t>
            </a:r>
            <a:r>
              <a:rPr lang="en-US" dirty="0" smtClean="0">
                <a:solidFill>
                  <a:schemeClr val="accent2"/>
                </a:solidFill>
              </a:rPr>
              <a:t>the State, IRS, Fair Housing, other applicants who applied for funding under the same QAP, or low income tenants or tenant advocates that have a right to the preference as indicated.     </a:t>
            </a:r>
            <a:endParaRPr lang="en-US" dirty="0">
              <a:solidFill>
                <a:schemeClr val="accent2"/>
              </a:solidFill>
            </a:endParaRPr>
          </a:p>
        </p:txBody>
      </p:sp>
    </p:spTree>
    <p:extLst>
      <p:ext uri="{BB962C8B-B14F-4D97-AF65-F5344CB8AC3E}">
        <p14:creationId xmlns:p14="http://schemas.microsoft.com/office/powerpoint/2010/main" val="3066553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QAP Preference</a:t>
            </a:r>
            <a:endParaRPr lang="en-US" dirty="0"/>
          </a:p>
        </p:txBody>
      </p:sp>
      <p:sp>
        <p:nvSpPr>
          <p:cNvPr id="3" name="Content Placeholder 2"/>
          <p:cNvSpPr>
            <a:spLocks noGrp="1"/>
          </p:cNvSpPr>
          <p:nvPr>
            <p:ph idx="1"/>
          </p:nvPr>
        </p:nvSpPr>
        <p:spPr>
          <a:xfrm>
            <a:off x="762000" y="2323652"/>
            <a:ext cx="7772400" cy="3924748"/>
          </a:xfrm>
        </p:spPr>
        <p:txBody>
          <a:bodyPr>
            <a:normAutofit fontScale="77500" lnSpcReduction="20000"/>
          </a:bodyPr>
          <a:lstStyle/>
          <a:p>
            <a:pPr marL="68580" indent="0">
              <a:buNone/>
            </a:pPr>
            <a:r>
              <a:rPr lang="en-US" sz="1900" dirty="0">
                <a:solidFill>
                  <a:schemeClr val="accent2"/>
                </a:solidFill>
              </a:rPr>
              <a:t>SELECTION </a:t>
            </a:r>
            <a:r>
              <a:rPr lang="en-US" sz="1900" dirty="0" smtClean="0">
                <a:solidFill>
                  <a:schemeClr val="accent2"/>
                </a:solidFill>
              </a:rPr>
              <a:t>CRITERIA  (Page 11 OHCS 2016 Qualified Allocation Plan):</a:t>
            </a:r>
            <a:endParaRPr lang="en-US" sz="1900" dirty="0">
              <a:solidFill>
                <a:schemeClr val="accent2"/>
              </a:solidFill>
            </a:endParaRPr>
          </a:p>
          <a:p>
            <a:pPr marL="68580" indent="0">
              <a:buNone/>
            </a:pPr>
            <a:endParaRPr lang="en-US" sz="1900" dirty="0" smtClean="0">
              <a:solidFill>
                <a:schemeClr val="accent2"/>
              </a:solidFill>
            </a:endParaRPr>
          </a:p>
          <a:p>
            <a:pPr marL="68580" indent="0">
              <a:buNone/>
            </a:pPr>
            <a:r>
              <a:rPr lang="en-US" sz="1900" dirty="0" smtClean="0">
                <a:solidFill>
                  <a:schemeClr val="accent2"/>
                </a:solidFill>
              </a:rPr>
              <a:t>Both </a:t>
            </a:r>
            <a:r>
              <a:rPr lang="en-US" sz="1900" dirty="0">
                <a:solidFill>
                  <a:schemeClr val="accent2"/>
                </a:solidFill>
              </a:rPr>
              <a:t>quantitative and qualitative factors are considered in the scoring. Financial Viability </a:t>
            </a:r>
            <a:r>
              <a:rPr lang="en-US" sz="1900" dirty="0" smtClean="0">
                <a:solidFill>
                  <a:schemeClr val="accent2"/>
                </a:solidFill>
              </a:rPr>
              <a:t>and Capacity </a:t>
            </a:r>
            <a:r>
              <a:rPr lang="en-US" sz="1900" dirty="0">
                <a:solidFill>
                  <a:schemeClr val="accent2"/>
                </a:solidFill>
              </a:rPr>
              <a:t>are scored by OHCS personnel. Need, Impact, and Preference measures are </a:t>
            </a:r>
            <a:r>
              <a:rPr lang="en-US" sz="1900" dirty="0" smtClean="0">
                <a:solidFill>
                  <a:schemeClr val="accent2"/>
                </a:solidFill>
              </a:rPr>
              <a:t>evaluated by </a:t>
            </a:r>
            <a:r>
              <a:rPr lang="en-US" sz="1900" dirty="0">
                <a:solidFill>
                  <a:schemeClr val="accent2"/>
                </a:solidFill>
              </a:rPr>
              <a:t>a scoring committee comprised of OHCS personnel, industry leaders and </a:t>
            </a:r>
            <a:r>
              <a:rPr lang="en-US" sz="1900" dirty="0" smtClean="0">
                <a:solidFill>
                  <a:schemeClr val="accent2"/>
                </a:solidFill>
              </a:rPr>
              <a:t>regional representatives </a:t>
            </a:r>
            <a:r>
              <a:rPr lang="en-US" sz="1900" dirty="0">
                <a:solidFill>
                  <a:schemeClr val="accent2"/>
                </a:solidFill>
              </a:rPr>
              <a:t>responsible for the competitive scoring and ranking of the Applications. </a:t>
            </a:r>
            <a:r>
              <a:rPr lang="en-US" sz="1900" dirty="0" smtClean="0">
                <a:solidFill>
                  <a:schemeClr val="accent2"/>
                </a:solidFill>
              </a:rPr>
              <a:t>A minimum </a:t>
            </a:r>
            <a:r>
              <a:rPr lang="en-US" sz="1900" dirty="0">
                <a:solidFill>
                  <a:schemeClr val="accent2"/>
                </a:solidFill>
              </a:rPr>
              <a:t>score of 75 out of 100 possible points is required in order to be eligible for funding.</a:t>
            </a:r>
          </a:p>
          <a:p>
            <a:pPr marL="68580" indent="0">
              <a:buNone/>
            </a:pPr>
            <a:r>
              <a:rPr lang="en-US" sz="1900" dirty="0">
                <a:solidFill>
                  <a:schemeClr val="accent2"/>
                </a:solidFill>
              </a:rPr>
              <a:t>The criteria to be used for each scored section will be as follows:</a:t>
            </a:r>
          </a:p>
          <a:p>
            <a:pPr marL="68580" indent="0">
              <a:buNone/>
            </a:pPr>
            <a:endParaRPr lang="en-US" dirty="0" smtClean="0">
              <a:solidFill>
                <a:schemeClr val="accent2"/>
              </a:solidFill>
            </a:endParaRPr>
          </a:p>
          <a:p>
            <a:pPr marL="68580" indent="0">
              <a:buNone/>
            </a:pPr>
            <a:r>
              <a:rPr lang="en-US" b="1" dirty="0" smtClean="0">
                <a:solidFill>
                  <a:schemeClr val="accent2"/>
                </a:solidFill>
              </a:rPr>
              <a:t>i</a:t>
            </a:r>
            <a:r>
              <a:rPr lang="en-US" b="1" dirty="0">
                <a:solidFill>
                  <a:schemeClr val="accent2"/>
                </a:solidFill>
              </a:rPr>
              <a:t>. NEED: 20 POINTS</a:t>
            </a:r>
          </a:p>
          <a:p>
            <a:pPr marL="68580" indent="0">
              <a:buNone/>
            </a:pPr>
            <a:r>
              <a:rPr lang="en-US" b="1" dirty="0">
                <a:solidFill>
                  <a:schemeClr val="accent2"/>
                </a:solidFill>
              </a:rPr>
              <a:t>a. Target Population</a:t>
            </a:r>
          </a:p>
          <a:p>
            <a:pPr marL="68580" indent="0">
              <a:buNone/>
            </a:pPr>
            <a:r>
              <a:rPr lang="en-US" dirty="0">
                <a:solidFill>
                  <a:schemeClr val="accent2"/>
                </a:solidFill>
              </a:rPr>
              <a:t>Percentage of units to serve households with children and other populations with </a:t>
            </a:r>
            <a:r>
              <a:rPr lang="en-US" dirty="0" smtClean="0">
                <a:solidFill>
                  <a:schemeClr val="accent2"/>
                </a:solidFill>
              </a:rPr>
              <a:t>special needs </a:t>
            </a:r>
            <a:r>
              <a:rPr lang="en-US" dirty="0">
                <a:solidFill>
                  <a:schemeClr val="accent2"/>
                </a:solidFill>
              </a:rPr>
              <a:t>including but not limited to veterans, elderly, persons with disabilities, </a:t>
            </a:r>
            <a:r>
              <a:rPr lang="en-US" dirty="0" smtClean="0">
                <a:solidFill>
                  <a:schemeClr val="accent2"/>
                </a:solidFill>
              </a:rPr>
              <a:t>previously incarcerated</a:t>
            </a:r>
            <a:r>
              <a:rPr lang="en-US" dirty="0">
                <a:solidFill>
                  <a:schemeClr val="accent2"/>
                </a:solidFill>
              </a:rPr>
              <a:t>, and/or survivors of domestic violence</a:t>
            </a:r>
          </a:p>
        </p:txBody>
      </p:sp>
    </p:spTree>
    <p:extLst>
      <p:ext uri="{BB962C8B-B14F-4D97-AF65-F5344CB8AC3E}">
        <p14:creationId xmlns:p14="http://schemas.microsoft.com/office/powerpoint/2010/main" val="1996983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normAutofit fontScale="90000"/>
          </a:bodyPr>
          <a:lstStyle/>
          <a:p>
            <a:r>
              <a:rPr lang="en-US" dirty="0" smtClean="0"/>
              <a:t>Elderly Housing Designations</a:t>
            </a:r>
            <a:endParaRPr lang="en-US" dirty="0"/>
          </a:p>
        </p:txBody>
      </p:sp>
      <p:sp>
        <p:nvSpPr>
          <p:cNvPr id="3" name="Content Placeholder 2"/>
          <p:cNvSpPr>
            <a:spLocks noGrp="1"/>
          </p:cNvSpPr>
          <p:nvPr>
            <p:ph idx="1"/>
          </p:nvPr>
        </p:nvSpPr>
        <p:spPr>
          <a:xfrm>
            <a:off x="762000" y="1981200"/>
            <a:ext cx="7848600" cy="4419600"/>
          </a:xfrm>
        </p:spPr>
        <p:txBody>
          <a:bodyPr>
            <a:normAutofit fontScale="25000" lnSpcReduction="20000"/>
          </a:bodyPr>
          <a:lstStyle/>
          <a:p>
            <a:pPr marL="68580" indent="0">
              <a:buNone/>
            </a:pPr>
            <a:endParaRPr lang="en-US" sz="4400" dirty="0" smtClean="0"/>
          </a:p>
          <a:p>
            <a:pPr marL="68580" indent="0">
              <a:buNone/>
            </a:pPr>
            <a:r>
              <a:rPr lang="en-US" sz="4800" b="1" dirty="0" smtClean="0"/>
              <a:t>There </a:t>
            </a:r>
            <a:r>
              <a:rPr lang="en-US" sz="4800" b="1" dirty="0"/>
              <a:t>are only </a:t>
            </a:r>
            <a:r>
              <a:rPr lang="en-US" sz="4800" b="1" dirty="0" smtClean="0"/>
              <a:t>two </a:t>
            </a:r>
            <a:r>
              <a:rPr lang="en-US" sz="4800" b="1" dirty="0"/>
              <a:t>legal definitions of </a:t>
            </a:r>
            <a:r>
              <a:rPr lang="en-US" sz="4800" b="1" dirty="0" smtClean="0"/>
              <a:t>Senior housing 55</a:t>
            </a:r>
            <a:r>
              <a:rPr lang="en-US" sz="4800" b="1" dirty="0"/>
              <a:t>+ or 62</a:t>
            </a:r>
            <a:r>
              <a:rPr lang="en-US" sz="4800" b="1" dirty="0" smtClean="0"/>
              <a:t>+</a:t>
            </a:r>
          </a:p>
          <a:p>
            <a:pPr marL="68580" indent="0">
              <a:buNone/>
            </a:pPr>
            <a:endParaRPr lang="en-US" sz="4800" dirty="0" smtClean="0"/>
          </a:p>
          <a:p>
            <a:pPr marL="68580" indent="0">
              <a:buNone/>
            </a:pPr>
            <a:r>
              <a:rPr lang="en-US" sz="4800" dirty="0" smtClean="0"/>
              <a:t>Two excellent </a:t>
            </a:r>
            <a:r>
              <a:rPr lang="en-US" sz="4800" dirty="0"/>
              <a:t>resources </a:t>
            </a:r>
            <a:r>
              <a:rPr lang="en-US" sz="4800" dirty="0" smtClean="0"/>
              <a:t>for senior housing definitions are </a:t>
            </a:r>
            <a:r>
              <a:rPr lang="en-US" sz="4800" dirty="0"/>
              <a:t>HUD's Final Rule on the Implementation of the HOPA </a:t>
            </a:r>
            <a:r>
              <a:rPr lang="en-US" sz="4800" dirty="0" smtClean="0">
                <a:hlinkClick r:id="rId3"/>
              </a:rPr>
              <a:t>www.FHCO.org/pdfs/HOPAfinalRule.pdf</a:t>
            </a:r>
            <a:endParaRPr lang="en-US" sz="4800" dirty="0" smtClean="0"/>
          </a:p>
          <a:p>
            <a:pPr marL="68580" indent="0">
              <a:buNone/>
            </a:pPr>
            <a:r>
              <a:rPr lang="en-US" sz="4800" dirty="0" smtClean="0"/>
              <a:t>and </a:t>
            </a:r>
          </a:p>
          <a:p>
            <a:pPr marL="68580" indent="0">
              <a:buNone/>
            </a:pPr>
            <a:r>
              <a:rPr lang="en-US" sz="4800" dirty="0" smtClean="0"/>
              <a:t>HUD's </a:t>
            </a:r>
            <a:r>
              <a:rPr lang="en-US" sz="4800" dirty="0"/>
              <a:t>HOPA Q&amp;A document </a:t>
            </a:r>
            <a:r>
              <a:rPr lang="en-US" sz="4800" dirty="0" smtClean="0">
                <a:hlinkClick r:id="rId4"/>
              </a:rPr>
              <a:t>www.FHCO.org/pdfs/HOPAQ&amp;A.pdf</a:t>
            </a:r>
            <a:endParaRPr lang="en-US" sz="4800" dirty="0" smtClean="0"/>
          </a:p>
          <a:p>
            <a:pPr marL="68580" indent="0">
              <a:buNone/>
            </a:pPr>
            <a:r>
              <a:rPr lang="en-US" sz="4800" dirty="0" smtClean="0"/>
              <a:t>These </a:t>
            </a:r>
            <a:r>
              <a:rPr lang="en-US" sz="4800" dirty="0"/>
              <a:t>two documents collectively answer a good deal of questions about the senior housing exemption to </a:t>
            </a:r>
            <a:r>
              <a:rPr lang="en-US" sz="4800" dirty="0" smtClean="0"/>
              <a:t>the familial </a:t>
            </a:r>
            <a:r>
              <a:rPr lang="en-US" sz="4800" dirty="0"/>
              <a:t>status protection</a:t>
            </a:r>
            <a:r>
              <a:rPr lang="en-US" sz="4800" dirty="0" smtClean="0"/>
              <a:t>. </a:t>
            </a:r>
            <a:r>
              <a:rPr lang="en-US" sz="4800" b="1" dirty="0" smtClean="0"/>
              <a:t>The </a:t>
            </a:r>
            <a:r>
              <a:rPr lang="en-US" sz="4800" b="1" dirty="0"/>
              <a:t>key to this exemption is not the desire to exclude children but the intent to </a:t>
            </a:r>
            <a:r>
              <a:rPr lang="en-US" sz="4800" b="1" dirty="0" smtClean="0"/>
              <a:t>provide housing </a:t>
            </a:r>
            <a:r>
              <a:rPr lang="en-US" sz="4800" b="1" dirty="0"/>
              <a:t>for seniors.</a:t>
            </a:r>
          </a:p>
          <a:p>
            <a:pPr marL="68580" indent="0">
              <a:buNone/>
            </a:pPr>
            <a:endParaRPr lang="en-US" sz="4800" dirty="0" smtClean="0"/>
          </a:p>
          <a:p>
            <a:pPr marL="68580" indent="0">
              <a:buNone/>
            </a:pPr>
            <a:r>
              <a:rPr lang="en-US" sz="4800" dirty="0" smtClean="0"/>
              <a:t>It is  important to keep in mind that the 55+ designation has provisions that must be adhered to:</a:t>
            </a:r>
          </a:p>
          <a:p>
            <a:pPr marL="68580" indent="0">
              <a:buNone/>
            </a:pPr>
            <a:endParaRPr lang="en-US" sz="4800" dirty="0" smtClean="0"/>
          </a:p>
          <a:p>
            <a:pPr marL="68580" indent="0">
              <a:buNone/>
            </a:pPr>
            <a:r>
              <a:rPr lang="en-US" sz="4800" dirty="0" smtClean="0"/>
              <a:t> </a:t>
            </a:r>
            <a:r>
              <a:rPr lang="en-US" sz="4800" b="1" dirty="0" smtClean="0"/>
              <a:t>The housing is intended </a:t>
            </a:r>
            <a:r>
              <a:rPr lang="en-US" sz="4800" b="1" dirty="0"/>
              <a:t>and operated for occupancy by persons 55 years of age or older</a:t>
            </a:r>
            <a:r>
              <a:rPr lang="en-US" sz="4800" dirty="0"/>
              <a:t>, and--</a:t>
            </a:r>
          </a:p>
          <a:p>
            <a:pPr marL="68580" indent="0">
              <a:buNone/>
            </a:pPr>
            <a:r>
              <a:rPr lang="en-US" sz="4800" dirty="0" smtClean="0"/>
              <a:t>(</a:t>
            </a:r>
            <a:r>
              <a:rPr lang="en-US" sz="4800" dirty="0"/>
              <a:t>i) at least 80 percent of the occupied units are occupied by at least one person who is 55 years of age or older;</a:t>
            </a:r>
          </a:p>
          <a:p>
            <a:pPr marL="68580" indent="0">
              <a:buNone/>
            </a:pPr>
            <a:r>
              <a:rPr lang="en-US" sz="4800" b="1" dirty="0" smtClean="0"/>
              <a:t>(</a:t>
            </a:r>
            <a:r>
              <a:rPr lang="en-US" sz="4800" b="1" dirty="0"/>
              <a:t>ii) the housing facility or community publishes and adheres to policies and procedures that demonstrate the intent required under this subparagraph; and</a:t>
            </a:r>
          </a:p>
          <a:p>
            <a:pPr marL="68580" indent="0">
              <a:buNone/>
            </a:pPr>
            <a:r>
              <a:rPr lang="en-US" sz="4800" dirty="0" smtClean="0"/>
              <a:t>(</a:t>
            </a:r>
            <a:r>
              <a:rPr lang="en-US" sz="4800" dirty="0"/>
              <a:t>iii) the housing facility or community complies with rules issued by the Secretary for verification of occupancy, which shall--(I) provide for verification by reliable surveys and affidavits; and(II) include examples of the types of policies and procedures relevant to a determination of compliance with the requirement of clause (ii). Such surveys and affidavits shall be admissible in administrative and judicial proceedings for the purposes of such verification.</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4182444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953536"/>
          </a:xfrm>
        </p:spPr>
        <p:txBody>
          <a:bodyPr/>
          <a:lstStyle/>
          <a:p>
            <a:r>
              <a:rPr lang="en-US" dirty="0" smtClean="0"/>
              <a:t>Communication is Key</a:t>
            </a:r>
            <a:endParaRPr lang="en-US" dirty="0"/>
          </a:p>
        </p:txBody>
      </p:sp>
      <p:sp>
        <p:nvSpPr>
          <p:cNvPr id="3" name="Content Placeholder 2"/>
          <p:cNvSpPr>
            <a:spLocks noGrp="1"/>
          </p:cNvSpPr>
          <p:nvPr>
            <p:ph idx="1"/>
          </p:nvPr>
        </p:nvSpPr>
        <p:spPr>
          <a:xfrm>
            <a:off x="685800" y="1981200"/>
            <a:ext cx="7772400" cy="4191000"/>
          </a:xfrm>
        </p:spPr>
        <p:txBody>
          <a:bodyPr>
            <a:normAutofit fontScale="92500" lnSpcReduction="10000"/>
          </a:bodyPr>
          <a:lstStyle/>
          <a:p>
            <a:pPr marL="68580" indent="0">
              <a:buNone/>
            </a:pPr>
            <a:r>
              <a:rPr lang="en-US" dirty="0" smtClean="0"/>
              <a:t>There are many variables that apply to establishing preferences. Communication is key when making important decisions about changing or implementing preferences. </a:t>
            </a:r>
          </a:p>
          <a:p>
            <a:pPr marL="68580" indent="0">
              <a:buNone/>
            </a:pPr>
            <a:endParaRPr lang="en-US" dirty="0" smtClean="0"/>
          </a:p>
          <a:p>
            <a:pPr marL="68580" indent="0">
              <a:buNone/>
            </a:pPr>
            <a:r>
              <a:rPr lang="en-US" dirty="0" smtClean="0"/>
              <a:t>It is very important to keep all interested parties (funders, monitoring agencies, investors etc.) notified of decisions or proposals before they are implemented. </a:t>
            </a:r>
          </a:p>
          <a:p>
            <a:pPr marL="68580" indent="0">
              <a:buNone/>
            </a:pPr>
            <a:endParaRPr lang="en-US" dirty="0" smtClean="0"/>
          </a:p>
          <a:p>
            <a:pPr marL="68580" indent="0">
              <a:buNone/>
            </a:pPr>
            <a:r>
              <a:rPr lang="en-US" dirty="0" smtClean="0"/>
              <a:t>Utilize Fair Housing, HUD and legal professionals as needed to protect the property and efficiently serve tenants.</a:t>
            </a:r>
            <a:endParaRPr lang="en-US" dirty="0"/>
          </a:p>
        </p:txBody>
      </p:sp>
    </p:spTree>
    <p:extLst>
      <p:ext uri="{BB962C8B-B14F-4D97-AF65-F5344CB8AC3E}">
        <p14:creationId xmlns:p14="http://schemas.microsoft.com/office/powerpoint/2010/main" val="1904184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Housing Preferences </a:t>
            </a:r>
            <a:br>
              <a:rPr lang="en-US" dirty="0" smtClean="0"/>
            </a:br>
            <a:r>
              <a:rPr lang="en-US" dirty="0" smtClean="0"/>
              <a:t>and Priorities</a:t>
            </a:r>
            <a:endParaRPr lang="en-US" dirty="0"/>
          </a:p>
        </p:txBody>
      </p:sp>
      <p:sp>
        <p:nvSpPr>
          <p:cNvPr id="3" name="Content Placeholder 2"/>
          <p:cNvSpPr>
            <a:spLocks noGrp="1"/>
          </p:cNvSpPr>
          <p:nvPr>
            <p:ph idx="1"/>
          </p:nvPr>
        </p:nvSpPr>
        <p:spPr>
          <a:xfrm>
            <a:off x="1043492" y="2323652"/>
            <a:ext cx="6777317" cy="3772348"/>
          </a:xfrm>
        </p:spPr>
        <p:txBody>
          <a:bodyPr>
            <a:normAutofit fontScale="92500" lnSpcReduction="20000"/>
          </a:bodyPr>
          <a:lstStyle/>
          <a:p>
            <a:pPr marL="68580" indent="0">
              <a:buNone/>
            </a:pPr>
            <a:r>
              <a:rPr lang="en-US" dirty="0" smtClean="0"/>
              <a:t>In rental housing both </a:t>
            </a:r>
            <a:r>
              <a:rPr lang="en-US" b="1" u="sng" dirty="0"/>
              <a:t>preferences</a:t>
            </a:r>
            <a:r>
              <a:rPr lang="en-US" dirty="0"/>
              <a:t> and </a:t>
            </a:r>
            <a:r>
              <a:rPr lang="en-US" b="1" u="sng" dirty="0"/>
              <a:t>priorities</a:t>
            </a:r>
            <a:r>
              <a:rPr lang="en-US" u="sng" dirty="0"/>
              <a:t> </a:t>
            </a:r>
            <a:r>
              <a:rPr lang="en-US" dirty="0"/>
              <a:t>are </a:t>
            </a:r>
            <a:r>
              <a:rPr lang="en-US" dirty="0" smtClean="0"/>
              <a:t>words used to describe categories established to house people </a:t>
            </a:r>
            <a:r>
              <a:rPr lang="en-US" dirty="0"/>
              <a:t>with special status or urgent housing needs. </a:t>
            </a:r>
            <a:r>
              <a:rPr lang="en-US" b="1" dirty="0"/>
              <a:t>Often these words are used interchangeably.</a:t>
            </a:r>
            <a:r>
              <a:rPr lang="en-US" dirty="0"/>
              <a:t> For state housing programs, </a:t>
            </a:r>
            <a:r>
              <a:rPr lang="en-US" dirty="0" smtClean="0"/>
              <a:t>priorities are established to determine who should receive housing first (generally determined by State or Local need). </a:t>
            </a:r>
          </a:p>
          <a:p>
            <a:pPr marL="68580" indent="0">
              <a:buNone/>
            </a:pPr>
            <a:r>
              <a:rPr lang="en-US" dirty="0" smtClean="0"/>
              <a:t>A preference may also be established within a priority. </a:t>
            </a:r>
          </a:p>
          <a:p>
            <a:pPr marL="68580" indent="0">
              <a:buNone/>
            </a:pPr>
            <a:r>
              <a:rPr lang="en-US" dirty="0" smtClean="0"/>
              <a:t>For </a:t>
            </a:r>
            <a:r>
              <a:rPr lang="en-US" dirty="0"/>
              <a:t>federal housing </a:t>
            </a:r>
            <a:r>
              <a:rPr lang="en-US" dirty="0" smtClean="0"/>
              <a:t>program requirements there </a:t>
            </a:r>
            <a:r>
              <a:rPr lang="en-US" dirty="0"/>
              <a:t>are usually </a:t>
            </a:r>
            <a:r>
              <a:rPr lang="en-US" dirty="0" smtClean="0"/>
              <a:t>only preferences established (without priorities).</a:t>
            </a:r>
            <a:endParaRPr lang="en-US" dirty="0"/>
          </a:p>
        </p:txBody>
      </p:sp>
    </p:spTree>
    <p:extLst>
      <p:ext uri="{BB962C8B-B14F-4D97-AF65-F5344CB8AC3E}">
        <p14:creationId xmlns:p14="http://schemas.microsoft.com/office/powerpoint/2010/main" val="4217163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attending!</a:t>
            </a:r>
            <a:endParaRPr lang="en-US" dirty="0"/>
          </a:p>
        </p:txBody>
      </p:sp>
      <p:sp>
        <p:nvSpPr>
          <p:cNvPr id="3" name="Content Placeholder 2"/>
          <p:cNvSpPr>
            <a:spLocks noGrp="1"/>
          </p:cNvSpPr>
          <p:nvPr>
            <p:ph idx="1"/>
          </p:nvPr>
        </p:nvSpPr>
        <p:spPr>
          <a:xfrm>
            <a:off x="533400" y="2323652"/>
            <a:ext cx="7848600" cy="3696148"/>
          </a:xfrm>
        </p:spPr>
        <p:txBody>
          <a:bodyPr>
            <a:normAutofit fontScale="62500" lnSpcReduction="20000"/>
          </a:bodyPr>
          <a:lstStyle/>
          <a:p>
            <a:pPr marL="68580" indent="0">
              <a:buNone/>
            </a:pPr>
            <a:r>
              <a:rPr lang="en-US" dirty="0">
                <a:solidFill>
                  <a:schemeClr val="accent2"/>
                </a:solidFill>
              </a:rPr>
              <a:t>On behalf of the whole OHCS Compliance and Asset Management team we thank you for attending today! Please let us know how we can help you maintain compliance.</a:t>
            </a:r>
          </a:p>
          <a:p>
            <a:pPr marL="68580" indent="0">
              <a:buNone/>
            </a:pPr>
            <a:r>
              <a:rPr lang="en-US" dirty="0">
                <a:solidFill>
                  <a:schemeClr val="accent2"/>
                </a:solidFill>
              </a:rPr>
              <a:t> </a:t>
            </a:r>
          </a:p>
          <a:p>
            <a:pPr marL="68580" indent="0">
              <a:buNone/>
            </a:pPr>
            <a:r>
              <a:rPr lang="en-US" b="1" dirty="0">
                <a:solidFill>
                  <a:schemeClr val="accent2"/>
                </a:solidFill>
              </a:rPr>
              <a:t>Jennifer Marchand</a:t>
            </a:r>
          </a:p>
          <a:p>
            <a:pPr marL="68580" indent="0">
              <a:buNone/>
            </a:pPr>
            <a:r>
              <a:rPr lang="en-US" b="1" dirty="0">
                <a:solidFill>
                  <a:schemeClr val="accent2"/>
                </a:solidFill>
              </a:rPr>
              <a:t>Program Compliance Technical </a:t>
            </a:r>
            <a:r>
              <a:rPr lang="en-US" b="1" dirty="0" smtClean="0">
                <a:solidFill>
                  <a:schemeClr val="accent2"/>
                </a:solidFill>
              </a:rPr>
              <a:t>Advisor</a:t>
            </a:r>
            <a:endParaRPr lang="en-US" b="1" dirty="0">
              <a:solidFill>
                <a:schemeClr val="accent2"/>
              </a:solidFill>
            </a:endParaRPr>
          </a:p>
          <a:p>
            <a:pPr marL="68580" indent="0">
              <a:buNone/>
            </a:pPr>
            <a:r>
              <a:rPr lang="en-US" dirty="0">
                <a:solidFill>
                  <a:schemeClr val="accent2"/>
                </a:solidFill>
              </a:rPr>
              <a:t>503-986-2031 Voice </a:t>
            </a:r>
          </a:p>
          <a:p>
            <a:pPr marL="68580" indent="0">
              <a:buNone/>
            </a:pPr>
            <a:r>
              <a:rPr lang="en-US" dirty="0" smtClean="0">
                <a:solidFill>
                  <a:schemeClr val="accent2"/>
                </a:solidFill>
                <a:hlinkClick r:id="rId3"/>
              </a:rPr>
              <a:t>Jennifer.C.Marchand@Oregon.gov</a:t>
            </a:r>
            <a:r>
              <a:rPr lang="en-US" dirty="0" smtClean="0">
                <a:solidFill>
                  <a:schemeClr val="accent2"/>
                </a:solidFill>
              </a:rPr>
              <a:t> (email</a:t>
            </a:r>
            <a:r>
              <a:rPr lang="en-US" dirty="0">
                <a:solidFill>
                  <a:schemeClr val="accent2"/>
                </a:solidFill>
              </a:rPr>
              <a:t>)</a:t>
            </a:r>
          </a:p>
          <a:p>
            <a:pPr marL="68580" indent="0">
              <a:buNone/>
            </a:pPr>
            <a:endParaRPr lang="en-US" dirty="0">
              <a:solidFill>
                <a:schemeClr val="accent2"/>
              </a:solidFill>
            </a:endParaRPr>
          </a:p>
          <a:p>
            <a:pPr marL="68580" indent="0">
              <a:buNone/>
            </a:pPr>
            <a:r>
              <a:rPr lang="en-US" dirty="0">
                <a:solidFill>
                  <a:schemeClr val="accent2"/>
                </a:solidFill>
              </a:rPr>
              <a:t>Oregon Housing and Community Services </a:t>
            </a:r>
          </a:p>
          <a:p>
            <a:pPr marL="68580" indent="0">
              <a:buNone/>
            </a:pPr>
            <a:r>
              <a:rPr lang="en-US" dirty="0">
                <a:solidFill>
                  <a:schemeClr val="accent2"/>
                </a:solidFill>
              </a:rPr>
              <a:t>725 Summer Street NE, Suite B </a:t>
            </a:r>
          </a:p>
          <a:p>
            <a:pPr marL="68580" indent="0">
              <a:buNone/>
            </a:pPr>
            <a:r>
              <a:rPr lang="en-US" dirty="0">
                <a:solidFill>
                  <a:schemeClr val="accent2"/>
                </a:solidFill>
              </a:rPr>
              <a:t>Salem, Or. 97309-0409 </a:t>
            </a:r>
          </a:p>
          <a:p>
            <a:pPr marL="68580" indent="0">
              <a:buNone/>
            </a:pPr>
            <a:r>
              <a:rPr lang="en-US" dirty="0">
                <a:solidFill>
                  <a:schemeClr val="accent2"/>
                </a:solidFill>
              </a:rPr>
              <a:t>http://www.ohcs.oregon.gov</a:t>
            </a:r>
          </a:p>
          <a:p>
            <a:pPr marL="68580" indent="0">
              <a:buNone/>
            </a:pPr>
            <a:endParaRPr lang="en-US" dirty="0" smtClean="0">
              <a:solidFill>
                <a:schemeClr val="accent2"/>
              </a:solidFill>
            </a:endParaRPr>
          </a:p>
          <a:p>
            <a:pPr marL="68580" indent="0">
              <a:buNone/>
            </a:pPr>
            <a:r>
              <a:rPr lang="en-US" dirty="0" smtClean="0">
                <a:solidFill>
                  <a:schemeClr val="accent2"/>
                </a:solidFill>
              </a:rPr>
              <a:t>In some cases asking for advice is better than asking for forgiveness!</a:t>
            </a:r>
            <a:endParaRPr lang="en-US" dirty="0">
              <a:solidFill>
                <a:schemeClr val="accent2"/>
              </a:solidFill>
            </a:endParaRPr>
          </a:p>
        </p:txBody>
      </p:sp>
    </p:spTree>
    <p:extLst>
      <p:ext uri="{BB962C8B-B14F-4D97-AF65-F5344CB8AC3E}">
        <p14:creationId xmlns:p14="http://schemas.microsoft.com/office/powerpoint/2010/main" val="174001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Housing Preferences </a:t>
            </a:r>
            <a:br>
              <a:rPr lang="en-US" dirty="0"/>
            </a:br>
            <a:r>
              <a:rPr lang="en-US" dirty="0"/>
              <a:t>and Priorities</a:t>
            </a:r>
          </a:p>
        </p:txBody>
      </p:sp>
      <p:sp>
        <p:nvSpPr>
          <p:cNvPr id="3" name="Content Placeholder 2"/>
          <p:cNvSpPr>
            <a:spLocks noGrp="1"/>
          </p:cNvSpPr>
          <p:nvPr>
            <p:ph idx="1"/>
          </p:nvPr>
        </p:nvSpPr>
        <p:spPr/>
        <p:txBody>
          <a:bodyPr>
            <a:normAutofit fontScale="85000" lnSpcReduction="20000"/>
          </a:bodyPr>
          <a:lstStyle/>
          <a:p>
            <a:pPr marL="68580" indent="0">
              <a:buNone/>
            </a:pPr>
            <a:r>
              <a:rPr lang="en-US" dirty="0" smtClean="0"/>
              <a:t>Examples:</a:t>
            </a:r>
          </a:p>
          <a:p>
            <a:pPr marL="68580" indent="0">
              <a:buNone/>
            </a:pPr>
            <a:r>
              <a:rPr lang="en-US" b="1" dirty="0" smtClean="0"/>
              <a:t>State or Local Priority: </a:t>
            </a:r>
            <a:r>
              <a:rPr lang="en-US" dirty="0" smtClean="0"/>
              <a:t>To serve homeless</a:t>
            </a:r>
          </a:p>
          <a:p>
            <a:pPr marL="68580" indent="0">
              <a:buNone/>
            </a:pPr>
            <a:r>
              <a:rPr lang="en-US" dirty="0" smtClean="0"/>
              <a:t>Add in additional preference: Serve homeless with a preference for Veterans (all homeless will be served but Veterans will receive top priority)</a:t>
            </a:r>
          </a:p>
          <a:p>
            <a:pPr marL="68580" indent="0">
              <a:buNone/>
            </a:pPr>
            <a:endParaRPr lang="en-US" dirty="0"/>
          </a:p>
          <a:p>
            <a:pPr marL="68580" indent="0">
              <a:buNone/>
            </a:pPr>
            <a:r>
              <a:rPr lang="en-US" b="1" dirty="0" smtClean="0"/>
              <a:t>Federal Preference: </a:t>
            </a:r>
            <a:r>
              <a:rPr lang="en-US" dirty="0" smtClean="0"/>
              <a:t>Serve Veterans</a:t>
            </a:r>
          </a:p>
          <a:p>
            <a:pPr marL="68580" indent="0">
              <a:buNone/>
            </a:pPr>
            <a:r>
              <a:rPr lang="en-US" dirty="0" smtClean="0"/>
              <a:t>*All Veterans will be served and normally an additional priority will not be indicated (For example you most likely would not see a preference established for Veterans with a priority to serve Veterans who were honorably discharged).</a:t>
            </a:r>
            <a:endParaRPr lang="en-US" dirty="0"/>
          </a:p>
        </p:txBody>
      </p:sp>
    </p:spTree>
    <p:extLst>
      <p:ext uri="{BB962C8B-B14F-4D97-AF65-F5344CB8AC3E}">
        <p14:creationId xmlns:p14="http://schemas.microsoft.com/office/powerpoint/2010/main" val="2382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Mandatory and Discretionary</a:t>
            </a:r>
            <a:br>
              <a:rPr lang="en-US" dirty="0" smtClean="0"/>
            </a:br>
            <a:r>
              <a:rPr lang="en-US" dirty="0" smtClean="0"/>
              <a:t>Preferences</a:t>
            </a:r>
            <a:endParaRPr lang="en-US" dirty="0"/>
          </a:p>
        </p:txBody>
      </p:sp>
      <p:sp>
        <p:nvSpPr>
          <p:cNvPr id="3" name="Content Placeholder 2"/>
          <p:cNvSpPr>
            <a:spLocks noGrp="1"/>
          </p:cNvSpPr>
          <p:nvPr>
            <p:ph idx="1"/>
          </p:nvPr>
        </p:nvSpPr>
        <p:spPr>
          <a:xfrm>
            <a:off x="1043492" y="2209800"/>
            <a:ext cx="6777317" cy="4114800"/>
          </a:xfrm>
        </p:spPr>
        <p:txBody>
          <a:bodyPr>
            <a:noAutofit/>
          </a:bodyPr>
          <a:lstStyle/>
          <a:p>
            <a:pPr marL="68580" indent="0">
              <a:buNone/>
            </a:pPr>
            <a:r>
              <a:rPr lang="en-US" sz="1600" b="1" dirty="0">
                <a:solidFill>
                  <a:schemeClr val="accent4"/>
                </a:solidFill>
              </a:rPr>
              <a:t>M</a:t>
            </a:r>
            <a:r>
              <a:rPr lang="en-US" sz="1600" b="1" dirty="0" smtClean="0">
                <a:solidFill>
                  <a:schemeClr val="accent4"/>
                </a:solidFill>
              </a:rPr>
              <a:t>andatory preferences</a:t>
            </a:r>
            <a:r>
              <a:rPr lang="en-US" sz="1600" b="1" dirty="0">
                <a:solidFill>
                  <a:schemeClr val="accent4"/>
                </a:solidFill>
              </a:rPr>
              <a:t> </a:t>
            </a:r>
            <a:r>
              <a:rPr lang="en-US" sz="1600" b="1" dirty="0" smtClean="0">
                <a:solidFill>
                  <a:schemeClr val="accent4"/>
                </a:solidFill>
              </a:rPr>
              <a:t>are required preferences. </a:t>
            </a:r>
            <a:r>
              <a:rPr lang="en-US" sz="1600" b="1" dirty="0">
                <a:solidFill>
                  <a:schemeClr val="accent4"/>
                </a:solidFill>
              </a:rPr>
              <a:t>D</a:t>
            </a:r>
            <a:r>
              <a:rPr lang="en-US" sz="1600" b="1" dirty="0" smtClean="0">
                <a:solidFill>
                  <a:schemeClr val="accent4"/>
                </a:solidFill>
              </a:rPr>
              <a:t>iscretionary preferences are commonly optional </a:t>
            </a:r>
            <a:r>
              <a:rPr lang="en-US" sz="1600" dirty="0" smtClean="0">
                <a:solidFill>
                  <a:schemeClr val="accent4"/>
                </a:solidFill>
              </a:rPr>
              <a:t>and not necessarily mandatory (they may be able to be changed). </a:t>
            </a:r>
            <a:endParaRPr lang="en-US" sz="1600" dirty="0">
              <a:solidFill>
                <a:schemeClr val="accent4"/>
              </a:solidFill>
            </a:endParaRPr>
          </a:p>
          <a:p>
            <a:pPr marL="68580" indent="0">
              <a:buNone/>
            </a:pPr>
            <a:endParaRPr lang="en-US" sz="1600" dirty="0" smtClean="0">
              <a:solidFill>
                <a:schemeClr val="accent4"/>
              </a:solidFill>
            </a:endParaRPr>
          </a:p>
          <a:p>
            <a:pPr marL="68580" indent="0">
              <a:buNone/>
            </a:pPr>
            <a:r>
              <a:rPr lang="en-US" sz="1600" b="1" dirty="0" smtClean="0">
                <a:solidFill>
                  <a:schemeClr val="accent4"/>
                </a:solidFill>
              </a:rPr>
              <a:t>Mandatory preferences</a:t>
            </a:r>
            <a:r>
              <a:rPr lang="en-US" sz="1600" dirty="0" smtClean="0">
                <a:solidFill>
                  <a:schemeClr val="accent4"/>
                </a:solidFill>
              </a:rPr>
              <a:t> are normally established to meet the requirements of regulatory agreements when federal and/or state funding is received to build and/or operate housing. </a:t>
            </a:r>
          </a:p>
          <a:p>
            <a:pPr marL="68580" indent="0">
              <a:buNone/>
            </a:pPr>
            <a:endParaRPr lang="en-US" sz="1600" dirty="0" smtClean="0">
              <a:solidFill>
                <a:schemeClr val="accent4"/>
              </a:solidFill>
            </a:endParaRPr>
          </a:p>
          <a:p>
            <a:pPr marL="68580" indent="0">
              <a:buNone/>
            </a:pPr>
            <a:r>
              <a:rPr lang="en-US" sz="1600" b="1" dirty="0" smtClean="0">
                <a:solidFill>
                  <a:schemeClr val="accent4"/>
                </a:solidFill>
              </a:rPr>
              <a:t>Discretionary preferences </a:t>
            </a:r>
            <a:r>
              <a:rPr lang="en-US" sz="1600" dirty="0" smtClean="0">
                <a:solidFill>
                  <a:schemeClr val="accent4"/>
                </a:solidFill>
              </a:rPr>
              <a:t>are preferences that the Owner has proposed or established to: 1) meet the requirements as outlined in an application for additional funding with outside agencies 2) offer housing to meet a local housing population need 3) or establish housing/subsidy/services for a specific group that they may have formed a professional involvement with (most often through a contractual agreement-MOU)</a:t>
            </a:r>
            <a:endParaRPr lang="en-US" sz="1600" dirty="0">
              <a:solidFill>
                <a:schemeClr val="accent4"/>
              </a:solidFill>
            </a:endParaRPr>
          </a:p>
        </p:txBody>
      </p:sp>
    </p:spTree>
    <p:extLst>
      <p:ext uri="{BB962C8B-B14F-4D97-AF65-F5344CB8AC3E}">
        <p14:creationId xmlns:p14="http://schemas.microsoft.com/office/powerpoint/2010/main" val="1981087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Common Federal Preferences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Low Income households that meet a certain AMI (to meet required set-aside as established by funding) </a:t>
            </a:r>
          </a:p>
          <a:p>
            <a:r>
              <a:rPr lang="en-US" dirty="0" smtClean="0"/>
              <a:t>Individuals or households that can meet established definition of being </a:t>
            </a:r>
            <a:r>
              <a:rPr lang="en-US" dirty="0"/>
              <a:t>homeless </a:t>
            </a:r>
            <a:endParaRPr lang="en-US" dirty="0" smtClean="0"/>
          </a:p>
          <a:p>
            <a:r>
              <a:rPr lang="en-US" dirty="0"/>
              <a:t>Individuals or households with </a:t>
            </a:r>
            <a:r>
              <a:rPr lang="en-US" dirty="0" smtClean="0"/>
              <a:t>disabilities(physical or mental)</a:t>
            </a:r>
          </a:p>
          <a:p>
            <a:r>
              <a:rPr lang="en-US" dirty="0" smtClean="0"/>
              <a:t>Veterans</a:t>
            </a:r>
            <a:endParaRPr lang="en-US" dirty="0"/>
          </a:p>
          <a:p>
            <a:r>
              <a:rPr lang="en-US" dirty="0"/>
              <a:t>Elderly or </a:t>
            </a:r>
            <a:r>
              <a:rPr lang="en-US" dirty="0" smtClean="0"/>
              <a:t>near-elderly (who meet a specific age requirement as defined federally)</a:t>
            </a:r>
          </a:p>
          <a:p>
            <a:r>
              <a:rPr lang="en-US" dirty="0"/>
              <a:t>Individuals or households who </a:t>
            </a:r>
            <a:r>
              <a:rPr lang="en-US" dirty="0" smtClean="0"/>
              <a:t>may have been displaced from a natural disaster occurrence (such as Hurricane Katrina)</a:t>
            </a:r>
          </a:p>
        </p:txBody>
      </p:sp>
    </p:spTree>
    <p:extLst>
      <p:ext uri="{BB962C8B-B14F-4D97-AF65-F5344CB8AC3E}">
        <p14:creationId xmlns:p14="http://schemas.microsoft.com/office/powerpoint/2010/main" val="160174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Common State Preferences</a:t>
            </a:r>
            <a:endParaRPr lang="en-US" dirty="0"/>
          </a:p>
        </p:txBody>
      </p:sp>
      <p:sp>
        <p:nvSpPr>
          <p:cNvPr id="3" name="Content Placeholder 2"/>
          <p:cNvSpPr>
            <a:spLocks noGrp="1"/>
          </p:cNvSpPr>
          <p:nvPr>
            <p:ph idx="1"/>
          </p:nvPr>
        </p:nvSpPr>
        <p:spPr>
          <a:xfrm>
            <a:off x="1043492" y="2323652"/>
            <a:ext cx="6777317" cy="3696148"/>
          </a:xfrm>
        </p:spPr>
        <p:txBody>
          <a:bodyPr>
            <a:normAutofit fontScale="92500"/>
          </a:bodyPr>
          <a:lstStyle/>
          <a:p>
            <a:r>
              <a:rPr lang="en-US" dirty="0" smtClean="0"/>
              <a:t>Previously incarcerated individuals</a:t>
            </a:r>
          </a:p>
          <a:p>
            <a:r>
              <a:rPr lang="en-US" dirty="0" smtClean="0"/>
              <a:t>Families with foster children</a:t>
            </a:r>
          </a:p>
          <a:p>
            <a:r>
              <a:rPr lang="en-US" dirty="0" smtClean="0"/>
              <a:t>Families or individuals in recovery (most often recovering from drug or alcohol use)</a:t>
            </a:r>
          </a:p>
          <a:p>
            <a:r>
              <a:rPr lang="en-US" dirty="0" smtClean="0"/>
              <a:t>Domestic violence victims</a:t>
            </a:r>
          </a:p>
          <a:p>
            <a:r>
              <a:rPr lang="en-US" dirty="0" smtClean="0"/>
              <a:t>Displaced workers (such as from the logging or fishing industries)</a:t>
            </a:r>
          </a:p>
          <a:p>
            <a:r>
              <a:rPr lang="en-US" dirty="0" smtClean="0"/>
              <a:t>Integrating previously segregated populations</a:t>
            </a:r>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267092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Common Discretionary Preferences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2"/>
                </a:solidFill>
              </a:rPr>
              <a:t>Serve local families</a:t>
            </a:r>
          </a:p>
          <a:p>
            <a:r>
              <a:rPr lang="en-US" dirty="0" smtClean="0">
                <a:solidFill>
                  <a:schemeClr val="accent2"/>
                </a:solidFill>
              </a:rPr>
              <a:t>Serve working families*</a:t>
            </a:r>
          </a:p>
          <a:p>
            <a:r>
              <a:rPr lang="en-US" dirty="0" smtClean="0">
                <a:solidFill>
                  <a:schemeClr val="accent2"/>
                </a:solidFill>
              </a:rPr>
              <a:t>Serve those being serviced by local City or County programs</a:t>
            </a:r>
          </a:p>
          <a:p>
            <a:r>
              <a:rPr lang="en-US" dirty="0" smtClean="0">
                <a:solidFill>
                  <a:schemeClr val="accent2"/>
                </a:solidFill>
              </a:rPr>
              <a:t>Serve those being serviced by local support groups</a:t>
            </a:r>
          </a:p>
          <a:p>
            <a:pPr marL="68580" indent="0">
              <a:buNone/>
            </a:pPr>
            <a:endParaRPr lang="en-US" dirty="0">
              <a:solidFill>
                <a:schemeClr val="accent2"/>
              </a:solidFill>
            </a:endParaRPr>
          </a:p>
          <a:p>
            <a:pPr marL="68580" indent="0">
              <a:buNone/>
            </a:pPr>
            <a:r>
              <a:rPr lang="en-US" dirty="0" smtClean="0">
                <a:solidFill>
                  <a:schemeClr val="accent2"/>
                </a:solidFill>
              </a:rPr>
              <a:t>*When serving working families an exception must always be provided offering the same consideration for those who are elderly and/or disabled and receiving fixed incomes.</a:t>
            </a:r>
            <a:endParaRPr lang="en-US" dirty="0">
              <a:solidFill>
                <a:schemeClr val="accent2"/>
              </a:solidFill>
            </a:endParaRPr>
          </a:p>
        </p:txBody>
      </p:sp>
    </p:spTree>
    <p:extLst>
      <p:ext uri="{BB962C8B-B14F-4D97-AF65-F5344CB8AC3E}">
        <p14:creationId xmlns:p14="http://schemas.microsoft.com/office/powerpoint/2010/main" val="3189006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980637-E0EE-401C-9387-9FC4FA6D3C53}"/>
</file>

<file path=customXml/itemProps2.xml><?xml version="1.0" encoding="utf-8"?>
<ds:datastoreItem xmlns:ds="http://schemas.openxmlformats.org/officeDocument/2006/customXml" ds:itemID="{5AAC6469-A8E7-4ADE-89BC-A7CC3E4C2D57}"/>
</file>

<file path=customXml/itemProps3.xml><?xml version="1.0" encoding="utf-8"?>
<ds:datastoreItem xmlns:ds="http://schemas.openxmlformats.org/officeDocument/2006/customXml" ds:itemID="{21A8D143-3651-40C7-9F18-DCC8327E4951}"/>
</file>

<file path=docProps/app.xml><?xml version="1.0" encoding="utf-8"?>
<Properties xmlns="http://schemas.openxmlformats.org/officeDocument/2006/extended-properties" xmlns:vt="http://schemas.openxmlformats.org/officeDocument/2006/docPropsVTypes">
  <Template/>
  <TotalTime>1687</TotalTime>
  <Words>4601</Words>
  <Application>Microsoft Office PowerPoint</Application>
  <PresentationFormat>On-screen Show (4:3)</PresentationFormat>
  <Paragraphs>360</Paragraphs>
  <Slides>40</Slides>
  <Notes>34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Austin</vt:lpstr>
      <vt:lpstr>Establishing or Changing Preferences with OHCS Funding</vt:lpstr>
      <vt:lpstr>Disclaimer</vt:lpstr>
      <vt:lpstr>Agenda</vt:lpstr>
      <vt:lpstr>Housing Preferences  and Priorities</vt:lpstr>
      <vt:lpstr>Housing Preferences  and Priorities</vt:lpstr>
      <vt:lpstr>Mandatory and Discretionary Preferences</vt:lpstr>
      <vt:lpstr>Common Federal Preferences</vt:lpstr>
      <vt:lpstr>Common State Preferences</vt:lpstr>
      <vt:lpstr>Common Discretionary Preferences</vt:lpstr>
      <vt:lpstr>Working Family Preference Example</vt:lpstr>
      <vt:lpstr>Preference Complications</vt:lpstr>
      <vt:lpstr>General Information to Consider</vt:lpstr>
      <vt:lpstr>LIHTC  General Public Use</vt:lpstr>
      <vt:lpstr>LIHTC  General Public Use</vt:lpstr>
      <vt:lpstr>What Constitutes Good Cause?</vt:lpstr>
      <vt:lpstr>LIHTC Artist Exemption </vt:lpstr>
      <vt:lpstr>LIHTC  Optional Services</vt:lpstr>
      <vt:lpstr>LIHTC  Optional Services</vt:lpstr>
      <vt:lpstr>LIHTC Marketing</vt:lpstr>
      <vt:lpstr>LIHTC Social Service Organizations</vt:lpstr>
      <vt:lpstr>HOME Requirements</vt:lpstr>
      <vt:lpstr>Home Requirements</vt:lpstr>
      <vt:lpstr>HOME Requirements Cont.</vt:lpstr>
      <vt:lpstr>General Areas of Concern</vt:lpstr>
      <vt:lpstr>General Solutions</vt:lpstr>
      <vt:lpstr>General Solutions Continued</vt:lpstr>
      <vt:lpstr>General Solutions Continued</vt:lpstr>
      <vt:lpstr>General Solutions Continued</vt:lpstr>
      <vt:lpstr>Change in Preference</vt:lpstr>
      <vt:lpstr>Change Requirements</vt:lpstr>
      <vt:lpstr>Tips for Change</vt:lpstr>
      <vt:lpstr>Tips for Change Continued</vt:lpstr>
      <vt:lpstr>Tips for Change Continued</vt:lpstr>
      <vt:lpstr>New OHCS AFHMP Guides</vt:lpstr>
      <vt:lpstr>Common AFHMP Mistakes</vt:lpstr>
      <vt:lpstr>QAP Role for LIHTC</vt:lpstr>
      <vt:lpstr>Example of QAP Preference</vt:lpstr>
      <vt:lpstr>Elderly Housing Designations</vt:lpstr>
      <vt:lpstr>Communication is Key</vt:lpstr>
      <vt:lpstr>Thank you for attending!</vt:lpstr>
    </vt:vector>
  </TitlesOfParts>
  <Company>OHCS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Establishing-Changing-Preferences</dc:title>
  <dc:creator>Jennifer Marchand</dc:creator>
  <cp:keywords>Establishing-Changing-Preferences</cp:keywords>
  <cp:lastModifiedBy>Jennifer Marchand</cp:lastModifiedBy>
  <cp:revision>66</cp:revision>
  <cp:lastPrinted>2016-06-21T15:16:56Z</cp:lastPrinted>
  <dcterms:created xsi:type="dcterms:W3CDTF">2016-06-19T05:41:38Z</dcterms:created>
  <dcterms:modified xsi:type="dcterms:W3CDTF">2018-06-13T03:30:37Z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