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2"/>
  </p:notesMasterIdLst>
  <p:handoutMasterIdLst>
    <p:handoutMasterId r:id="rId63"/>
  </p:handoutMasterIdLst>
  <p:sldIdLst>
    <p:sldId id="256" r:id="rId5"/>
    <p:sldId id="279" r:id="rId6"/>
    <p:sldId id="281" r:id="rId7"/>
    <p:sldId id="280" r:id="rId8"/>
    <p:sldId id="282" r:id="rId9"/>
    <p:sldId id="283" r:id="rId10"/>
    <p:sldId id="284" r:id="rId11"/>
    <p:sldId id="285" r:id="rId12"/>
    <p:sldId id="286" r:id="rId13"/>
    <p:sldId id="287" r:id="rId14"/>
    <p:sldId id="288" r:id="rId15"/>
    <p:sldId id="289" r:id="rId16"/>
    <p:sldId id="315" r:id="rId17"/>
    <p:sldId id="290" r:id="rId18"/>
    <p:sldId id="291" r:id="rId19"/>
    <p:sldId id="257" r:id="rId20"/>
    <p:sldId id="258" r:id="rId21"/>
    <p:sldId id="259" r:id="rId22"/>
    <p:sldId id="292" r:id="rId23"/>
    <p:sldId id="316" r:id="rId24"/>
    <p:sldId id="260" r:id="rId25"/>
    <p:sldId id="261" r:id="rId26"/>
    <p:sldId id="273" r:id="rId27"/>
    <p:sldId id="317" r:id="rId28"/>
    <p:sldId id="274" r:id="rId29"/>
    <p:sldId id="275" r:id="rId30"/>
    <p:sldId id="262" r:id="rId31"/>
    <p:sldId id="263" r:id="rId32"/>
    <p:sldId id="264" r:id="rId33"/>
    <p:sldId id="265" r:id="rId34"/>
    <p:sldId id="318" r:id="rId35"/>
    <p:sldId id="266" r:id="rId36"/>
    <p:sldId id="267" r:id="rId37"/>
    <p:sldId id="268" r:id="rId38"/>
    <p:sldId id="269" r:id="rId39"/>
    <p:sldId id="270" r:id="rId40"/>
    <p:sldId id="319" r:id="rId41"/>
    <p:sldId id="271" r:id="rId42"/>
    <p:sldId id="298" r:id="rId43"/>
    <p:sldId id="304" r:id="rId44"/>
    <p:sldId id="313" r:id="rId45"/>
    <p:sldId id="306" r:id="rId46"/>
    <p:sldId id="303" r:id="rId47"/>
    <p:sldId id="305" r:id="rId48"/>
    <p:sldId id="314" r:id="rId49"/>
    <p:sldId id="307" r:id="rId50"/>
    <p:sldId id="278" r:id="rId51"/>
    <p:sldId id="312" r:id="rId52"/>
    <p:sldId id="293" r:id="rId53"/>
    <p:sldId id="294" r:id="rId54"/>
    <p:sldId id="308" r:id="rId55"/>
    <p:sldId id="309" r:id="rId56"/>
    <p:sldId id="310" r:id="rId57"/>
    <p:sldId id="311" r:id="rId58"/>
    <p:sldId id="295" r:id="rId59"/>
    <p:sldId id="296" r:id="rId60"/>
    <p:sldId id="277"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F563F7-C4F7-4D39-A30E-0D5B11B48486}" type="datetimeFigureOut">
              <a:rPr lang="en-US" smtClean="0"/>
              <a:t>7/11/2019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A349C46-DF3A-4EA9-8DEE-50B5E7CD50A9}" type="slidenum">
              <a:rPr lang="en-US" smtClean="0"/>
              <a:t>‹#›</a:t>
            </a:fld>
            <a:endParaRPr lang="en-US" dirty="0"/>
          </a:p>
        </p:txBody>
      </p:sp>
    </p:spTree>
    <p:extLst>
      <p:ext uri="{BB962C8B-B14F-4D97-AF65-F5344CB8AC3E}">
        <p14:creationId xmlns:p14="http://schemas.microsoft.com/office/powerpoint/2010/main" val="129568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020FD1-13B7-451F-B891-ADE6D8B4EC67}" type="datetimeFigureOut">
              <a:rPr lang="en-US" smtClean="0"/>
              <a:t>7/11/2019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E470F54-D0A7-4C44-8E95-EE8370D81003}" type="slidenum">
              <a:rPr lang="en-US" smtClean="0"/>
              <a:t>‹#›</a:t>
            </a:fld>
            <a:endParaRPr lang="en-US" dirty="0"/>
          </a:p>
        </p:txBody>
      </p:sp>
    </p:spTree>
    <p:extLst>
      <p:ext uri="{BB962C8B-B14F-4D97-AF65-F5344CB8AC3E}">
        <p14:creationId xmlns:p14="http://schemas.microsoft.com/office/powerpoint/2010/main" val="1902079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are income and asset verifications important?</a:t>
            </a:r>
            <a:endParaRPr lang="en-US" dirty="0"/>
          </a:p>
        </p:txBody>
      </p:sp>
      <p:sp>
        <p:nvSpPr>
          <p:cNvPr id="4" name="Slide Number Placeholder 3"/>
          <p:cNvSpPr>
            <a:spLocks noGrp="1"/>
          </p:cNvSpPr>
          <p:nvPr>
            <p:ph type="sldNum" sz="quarter" idx="10"/>
          </p:nvPr>
        </p:nvSpPr>
        <p:spPr/>
        <p:txBody>
          <a:bodyPr/>
          <a:lstStyle/>
          <a:p>
            <a:fld id="{BE470F54-D0A7-4C44-8E95-EE8370D81003}" type="slidenum">
              <a:rPr lang="en-US" smtClean="0"/>
              <a:t>16</a:t>
            </a:fld>
            <a:endParaRPr lang="en-US" dirty="0"/>
          </a:p>
        </p:txBody>
      </p:sp>
    </p:spTree>
    <p:extLst>
      <p:ext uri="{BB962C8B-B14F-4D97-AF65-F5344CB8AC3E}">
        <p14:creationId xmlns:p14="http://schemas.microsoft.com/office/powerpoint/2010/main" val="3121018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7FE4D7C4-E877-4FE6-9AF8-F415FB3B397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4D7C4-E877-4FE6-9AF8-F415FB3B397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4D7C4-E877-4FE6-9AF8-F415FB3B39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4D7C4-E877-4FE6-9AF8-F415FB3B397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4D7C4-E877-4FE6-9AF8-F415FB3B397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4D7C4-E877-4FE6-9AF8-F415FB3B397B}" type="slidenum">
              <a:rPr lang="en-US" smtClean="0"/>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E4D7C4-E877-4FE6-9AF8-F415FB3B397B}" type="slidenum">
              <a:rPr lang="en-US" smtClean="0"/>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E4D7C4-E877-4FE6-9AF8-F415FB3B397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E4D7C4-E877-4FE6-9AF8-F415FB3B397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4D7C4-E877-4FE6-9AF8-F415FB3B397B}" type="slidenum">
              <a:rPr lang="en-US" smtClean="0"/>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FE1C3E3-A18D-4248-8B51-761F1BE8B772}"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4D7C4-E877-4FE6-9AF8-F415FB3B397B}" type="slidenum">
              <a:rPr lang="en-US" smtClean="0"/>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DFE1C3E3-A18D-4248-8B51-761F1BE8B772}" type="datetimeFigureOut">
              <a:rPr lang="en-US" smtClean="0"/>
              <a:t>7/11/2019</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7FE4D7C4-E877-4FE6-9AF8-F415FB3B397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ud.gov/program_offices/administration/hudclips/handbooks/hsgh/435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oregon.gov/ohcs/APMD/PCS/pdf/EB-Rent-Request.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oregon.gov/ohcs/APMD/HPM/docs/2009/lihtc/exhibit_d_reserves_for_replacement.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Sarah.REED@oregon.gov" TargetMode="External"/><Relationship Id="rId2" Type="http://schemas.openxmlformats.org/officeDocument/2006/relationships/hyperlink" Target="mailto:Jennifer.C.Marchand@Oregon.gov" TargetMode="External"/><Relationship Id="rId1" Type="http://schemas.openxmlformats.org/officeDocument/2006/relationships/slideLayout" Target="../slideLayouts/slideLayout2.xml"/><Relationship Id="rId5" Type="http://schemas.openxmlformats.org/officeDocument/2006/relationships/hyperlink" Target="mailto:Carma.Taylor@Oregon.gov" TargetMode="External"/><Relationship Id="rId4" Type="http://schemas.openxmlformats.org/officeDocument/2006/relationships/hyperlink" Target="mailto:Reina.Orndoff@Oregon.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OHCS Elderly bond occupancy focus class</a:t>
            </a:r>
            <a:endParaRPr lang="en-US" dirty="0"/>
          </a:p>
        </p:txBody>
      </p:sp>
      <p:sp>
        <p:nvSpPr>
          <p:cNvPr id="3" name="Subtitle 2"/>
          <p:cNvSpPr>
            <a:spLocks noGrp="1"/>
          </p:cNvSpPr>
          <p:nvPr>
            <p:ph type="subTitle" idx="1"/>
          </p:nvPr>
        </p:nvSpPr>
        <p:spPr/>
        <p:txBody>
          <a:bodyPr>
            <a:normAutofit/>
          </a:bodyPr>
          <a:lstStyle/>
          <a:p>
            <a:r>
              <a:rPr lang="en-US" dirty="0" smtClean="0"/>
              <a:t>Presented </a:t>
            </a:r>
            <a:r>
              <a:rPr lang="en-US" dirty="0" smtClean="0"/>
              <a:t>by:</a:t>
            </a:r>
          </a:p>
          <a:p>
            <a:r>
              <a:rPr lang="en-US" dirty="0"/>
              <a:t>J</a:t>
            </a:r>
            <a:r>
              <a:rPr lang="en-US" dirty="0" smtClean="0"/>
              <a:t>ennifer Marchand </a:t>
            </a:r>
            <a:r>
              <a:rPr lang="en-US" dirty="0" smtClean="0"/>
              <a:t>and Sarah </a:t>
            </a:r>
            <a:r>
              <a:rPr lang="en-US" dirty="0" smtClean="0"/>
              <a:t>Reed </a:t>
            </a:r>
            <a:endParaRPr lang="en-US" dirty="0" smtClean="0"/>
          </a:p>
          <a:p>
            <a:r>
              <a:rPr lang="en-US" dirty="0" smtClean="0"/>
              <a:t>July 22, 2019</a:t>
            </a:r>
            <a:r>
              <a:rPr lang="en-US" dirty="0" smtClean="0"/>
              <a:t>  </a:t>
            </a:r>
            <a:endParaRPr lang="en-US" dirty="0"/>
          </a:p>
        </p:txBody>
      </p:sp>
    </p:spTree>
    <p:extLst>
      <p:ext uri="{BB962C8B-B14F-4D97-AF65-F5344CB8AC3E}">
        <p14:creationId xmlns:p14="http://schemas.microsoft.com/office/powerpoint/2010/main" val="371544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tax code </a:t>
            </a:r>
            <a:endParaRPr lang="en-US" dirty="0"/>
          </a:p>
        </p:txBody>
      </p:sp>
      <p:sp>
        <p:nvSpPr>
          <p:cNvPr id="3" name="Content Placeholder 2"/>
          <p:cNvSpPr>
            <a:spLocks noGrp="1"/>
          </p:cNvSpPr>
          <p:nvPr>
            <p:ph idx="1"/>
          </p:nvPr>
        </p:nvSpPr>
        <p:spPr>
          <a:xfrm>
            <a:off x="685800" y="1295400"/>
            <a:ext cx="7772400" cy="4038601"/>
          </a:xfrm>
        </p:spPr>
        <p:txBody>
          <a:bodyPr>
            <a:normAutofit fontScale="92500"/>
          </a:bodyPr>
          <a:lstStyle/>
          <a:p>
            <a:pPr marL="68580" indent="0">
              <a:buNone/>
            </a:pPr>
            <a:r>
              <a:rPr lang="en-US" dirty="0" smtClean="0"/>
              <a:t>There are many bond requirements that Owners and Agents should be aware of. Federal bond requirements are found in section 142(d) of the code. </a:t>
            </a:r>
          </a:p>
          <a:p>
            <a:r>
              <a:rPr lang="en-US" dirty="0" smtClean="0"/>
              <a:t>Historical changes to tax code have changed some bond compliance requirements. </a:t>
            </a:r>
          </a:p>
          <a:p>
            <a:r>
              <a:rPr lang="en-US" dirty="0" smtClean="0"/>
              <a:t>Some properties may be subject to different requirements based on the specific bond series date of the property.</a:t>
            </a:r>
          </a:p>
          <a:p>
            <a:r>
              <a:rPr lang="en-US" dirty="0" smtClean="0"/>
              <a:t>Most OHCS bond properties are subject to tax code established post August 15, 1986.</a:t>
            </a:r>
          </a:p>
          <a:p>
            <a:r>
              <a:rPr lang="en-US" dirty="0" smtClean="0"/>
              <a:t>A few properties are subject to requirements found in tax code post September 3, 1982 but pre August 15, 1986.</a:t>
            </a:r>
          </a:p>
          <a:p>
            <a:r>
              <a:rPr lang="en-US" dirty="0" smtClean="0"/>
              <a:t>If a property was refinanced or received a bond rate adjustment under a newer bond series, the newer tax code requirements may apply.</a:t>
            </a:r>
          </a:p>
          <a:p>
            <a:endParaRPr lang="en-US" dirty="0"/>
          </a:p>
        </p:txBody>
      </p:sp>
    </p:spTree>
    <p:extLst>
      <p:ext uri="{BB962C8B-B14F-4D97-AF65-F5344CB8AC3E}">
        <p14:creationId xmlns:p14="http://schemas.microsoft.com/office/powerpoint/2010/main" val="333938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9-3-82 but pre 8-15-86</a:t>
            </a:r>
            <a:endParaRPr lang="en-US" dirty="0"/>
          </a:p>
        </p:txBody>
      </p:sp>
      <p:sp>
        <p:nvSpPr>
          <p:cNvPr id="3" name="Content Placeholder 2"/>
          <p:cNvSpPr>
            <a:spLocks noGrp="1"/>
          </p:cNvSpPr>
          <p:nvPr>
            <p:ph idx="1"/>
          </p:nvPr>
        </p:nvSpPr>
        <p:spPr/>
        <p:txBody>
          <a:bodyPr/>
          <a:lstStyle/>
          <a:p>
            <a:r>
              <a:rPr lang="en-US" dirty="0" smtClean="0"/>
              <a:t>20/80 Set Aside</a:t>
            </a:r>
          </a:p>
          <a:p>
            <a:r>
              <a:rPr lang="en-US" dirty="0" smtClean="0"/>
              <a:t>Resident certifications of income must be obtained at move-in only</a:t>
            </a:r>
          </a:p>
          <a:p>
            <a:r>
              <a:rPr lang="en-US" dirty="0" smtClean="0"/>
              <a:t>Calculated impute amount for assets is 10%</a:t>
            </a:r>
            <a:endParaRPr lang="en-US" dirty="0"/>
          </a:p>
        </p:txBody>
      </p:sp>
    </p:spTree>
    <p:extLst>
      <p:ext uri="{BB962C8B-B14F-4D97-AF65-F5344CB8AC3E}">
        <p14:creationId xmlns:p14="http://schemas.microsoft.com/office/powerpoint/2010/main" val="210621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8-15-86 </a:t>
            </a:r>
            <a:endParaRPr lang="en-US" dirty="0"/>
          </a:p>
        </p:txBody>
      </p:sp>
      <p:sp>
        <p:nvSpPr>
          <p:cNvPr id="3" name="Content Placeholder 2"/>
          <p:cNvSpPr>
            <a:spLocks noGrp="1"/>
          </p:cNvSpPr>
          <p:nvPr>
            <p:ph idx="1"/>
          </p:nvPr>
        </p:nvSpPr>
        <p:spPr/>
        <p:txBody>
          <a:bodyPr/>
          <a:lstStyle/>
          <a:p>
            <a:r>
              <a:rPr lang="en-US" dirty="0" smtClean="0"/>
              <a:t>Established 20/50 and 40/60 set aside</a:t>
            </a:r>
          </a:p>
          <a:p>
            <a:r>
              <a:rPr lang="en-US" dirty="0" smtClean="0"/>
              <a:t>Implemented Qualified Project Period</a:t>
            </a:r>
          </a:p>
          <a:p>
            <a:r>
              <a:rPr lang="en-US" dirty="0" smtClean="0"/>
              <a:t>Established that resident certifications of income must be obtained at move-in </a:t>
            </a:r>
            <a:r>
              <a:rPr lang="en-US" u="sng" dirty="0" smtClean="0"/>
              <a:t>and </a:t>
            </a:r>
            <a:r>
              <a:rPr lang="en-US" dirty="0" smtClean="0"/>
              <a:t>residents in set-aside units must be certified annually</a:t>
            </a:r>
          </a:p>
          <a:p>
            <a:r>
              <a:rPr lang="en-US" dirty="0" smtClean="0"/>
              <a:t>Calculation for imputed asset income changed to meet HUD passbook rate (was at 2% until the most recent change in 2015 to 0.06%)</a:t>
            </a:r>
          </a:p>
          <a:p>
            <a:r>
              <a:rPr lang="en-US" dirty="0" smtClean="0"/>
              <a:t>Established requirement that the Owner must file an annual certification of program compliance to the IRS indicating set-aside compliance information in detail (IRS Form 8703)</a:t>
            </a:r>
          </a:p>
          <a:p>
            <a:endParaRPr lang="en-US" u="sng" dirty="0"/>
          </a:p>
        </p:txBody>
      </p:sp>
    </p:spTree>
    <p:extLst>
      <p:ext uri="{BB962C8B-B14F-4D97-AF65-F5344CB8AC3E}">
        <p14:creationId xmlns:p14="http://schemas.microsoft.com/office/powerpoint/2010/main" val="3594767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Agreements</a:t>
            </a:r>
            <a:endParaRPr lang="en-US" dirty="0"/>
          </a:p>
        </p:txBody>
      </p:sp>
      <p:sp>
        <p:nvSpPr>
          <p:cNvPr id="3" name="Content Placeholder 2"/>
          <p:cNvSpPr>
            <a:spLocks noGrp="1"/>
          </p:cNvSpPr>
          <p:nvPr>
            <p:ph idx="1"/>
          </p:nvPr>
        </p:nvSpPr>
        <p:spPr/>
        <p:txBody>
          <a:bodyPr/>
          <a:lstStyle/>
          <a:p>
            <a:r>
              <a:rPr lang="en-US" dirty="0" smtClean="0"/>
              <a:t>When bond properties are allowed to pre-pay they are normally required to enter into an Operating Agreement with OHCS. This agreement will normally mirror the original loan agreements and requirements with some exceptions.</a:t>
            </a:r>
          </a:p>
          <a:p>
            <a:r>
              <a:rPr lang="en-US" dirty="0" smtClean="0"/>
              <a:t> One common exception is that the reserve account may no longer be held by OHCS</a:t>
            </a:r>
          </a:p>
          <a:p>
            <a:r>
              <a:rPr lang="en-US" dirty="0" smtClean="0"/>
              <a:t>It is important to know if the property is subject to an Operating Agreement and to obtain a copy of the agreement</a:t>
            </a:r>
            <a:endParaRPr lang="en-US" dirty="0"/>
          </a:p>
        </p:txBody>
      </p:sp>
    </p:spTree>
    <p:extLst>
      <p:ext uri="{BB962C8B-B14F-4D97-AF65-F5344CB8AC3E}">
        <p14:creationId xmlns:p14="http://schemas.microsoft.com/office/powerpoint/2010/main" val="222130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to know - </a:t>
            </a:r>
            <a:r>
              <a:rPr lang="en-US" i="1" dirty="0" smtClean="0"/>
              <a:t>Federal</a:t>
            </a:r>
            <a:endParaRPr lang="en-US" i="1" dirty="0"/>
          </a:p>
        </p:txBody>
      </p:sp>
      <p:sp>
        <p:nvSpPr>
          <p:cNvPr id="3" name="Content Placeholder 2"/>
          <p:cNvSpPr>
            <a:spLocks noGrp="1"/>
          </p:cNvSpPr>
          <p:nvPr>
            <p:ph idx="1"/>
          </p:nvPr>
        </p:nvSpPr>
        <p:spPr/>
        <p:txBody>
          <a:bodyPr>
            <a:normAutofit fontScale="85000" lnSpcReduction="10000"/>
          </a:bodyPr>
          <a:lstStyle/>
          <a:p>
            <a:r>
              <a:rPr lang="en-US" dirty="0" smtClean="0"/>
              <a:t>IRS Regulation regarding Non Transient Use</a:t>
            </a:r>
          </a:p>
          <a:p>
            <a:pPr marL="68580" indent="0">
              <a:buNone/>
            </a:pPr>
            <a:r>
              <a:rPr lang="en-US" dirty="0" smtClean="0"/>
              <a:t>Federal regulations prohibit the use of a low income bond financed property for transient housing.  Tenant leases should reflect an intent to accommodate permanent residency</a:t>
            </a:r>
            <a:r>
              <a:rPr lang="en-US" dirty="0" smtClean="0"/>
              <a:t>. Permanent residency has been identified by the IRS as a period of 6 months or longer. Respite units do not qualify as permanent residency. </a:t>
            </a:r>
            <a:endParaRPr lang="en-US" dirty="0" smtClean="0"/>
          </a:p>
          <a:p>
            <a:pPr marL="68580" indent="0">
              <a:buNone/>
            </a:pPr>
            <a:endParaRPr lang="en-US" dirty="0"/>
          </a:p>
          <a:p>
            <a:r>
              <a:rPr lang="en-US" dirty="0" smtClean="0"/>
              <a:t>IRS Allowance of Vacant units to Qualify for Set-Aside</a:t>
            </a:r>
          </a:p>
          <a:p>
            <a:pPr marL="68580" indent="0">
              <a:buNone/>
            </a:pPr>
            <a:r>
              <a:rPr lang="en-US" dirty="0" smtClean="0"/>
              <a:t>Federal regulations do allow a project to continue to treat a unit previously occupied by a low income tenant as being occupied by a low income tenant (to determine set-aside) as long as the most recent tenant in the unit was qualified as a low income tenant and documentation is available to demonstrate eligibility for this set-aside exception.  The Owner must also be able to demonstrate that they have marketed the available units to the low income general public.</a:t>
            </a:r>
            <a:endParaRPr lang="en-US" dirty="0"/>
          </a:p>
        </p:txBody>
      </p:sp>
    </p:spTree>
    <p:extLst>
      <p:ext uri="{BB962C8B-B14F-4D97-AF65-F5344CB8AC3E}">
        <p14:creationId xmlns:p14="http://schemas.microsoft.com/office/powerpoint/2010/main" val="116039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to know - </a:t>
            </a:r>
            <a:r>
              <a:rPr lang="en-US" i="1" dirty="0" smtClean="0"/>
              <a:t>state</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State set-aside requirements are more restrictive than federal requirements (currently 20/50 or 40/60)</a:t>
            </a:r>
          </a:p>
          <a:p>
            <a:pPr marL="68580" indent="0">
              <a:buNone/>
            </a:pPr>
            <a:r>
              <a:rPr lang="en-US" dirty="0" smtClean="0"/>
              <a:t>ORS 456.620(4) allows for only one-third of the units in a low income project to be rented to households with an income level exceeding 120% of the state median family income level. </a:t>
            </a:r>
          </a:p>
          <a:p>
            <a:pPr marL="68580" indent="0">
              <a:buNone/>
            </a:pPr>
            <a:endParaRPr lang="en-US" dirty="0"/>
          </a:p>
          <a:p>
            <a:r>
              <a:rPr lang="en-US" dirty="0" smtClean="0"/>
              <a:t>Qualified project period extended beyond IRS Tax Code requirement</a:t>
            </a:r>
          </a:p>
          <a:p>
            <a:pPr marL="68580" indent="0">
              <a:buNone/>
            </a:pPr>
            <a:r>
              <a:rPr lang="en-US" dirty="0" smtClean="0"/>
              <a:t>Generally IRS Tax Code requires that the Owner meet the federal set-aside for 15 years.  Bond indenture requirements are more restrictive and any references made in the loan documents of events that must occur during the qualified project period extend beyond the 15 year term to meet the term of the loan (usually 30 years).   </a:t>
            </a:r>
          </a:p>
          <a:p>
            <a:pPr marL="68580" indent="0">
              <a:buNone/>
            </a:pPr>
            <a:endParaRPr lang="en-US" dirty="0"/>
          </a:p>
        </p:txBody>
      </p:sp>
    </p:spTree>
    <p:extLst>
      <p:ext uri="{BB962C8B-B14F-4D97-AF65-F5344CB8AC3E}">
        <p14:creationId xmlns:p14="http://schemas.microsoft.com/office/powerpoint/2010/main" val="233256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Main Goal of Bond Compliance</a:t>
            </a:r>
            <a:endParaRPr lang="en-US" dirty="0"/>
          </a:p>
        </p:txBody>
      </p:sp>
      <p:sp>
        <p:nvSpPr>
          <p:cNvPr id="2" name="Content Placeholder 1"/>
          <p:cNvSpPr>
            <a:spLocks noGrp="1"/>
          </p:cNvSpPr>
          <p:nvPr>
            <p:ph idx="1"/>
          </p:nvPr>
        </p:nvSpPr>
        <p:spPr/>
        <p:txBody>
          <a:bodyPr>
            <a:normAutofit/>
          </a:bodyPr>
          <a:lstStyle/>
          <a:p>
            <a:r>
              <a:rPr lang="en-US" dirty="0" smtClean="0"/>
              <a:t>To demonstrate that the property is in compliance and that the required </a:t>
            </a:r>
            <a:r>
              <a:rPr lang="en-US" b="1" i="1" dirty="0" smtClean="0"/>
              <a:t>set-aside</a:t>
            </a:r>
            <a:r>
              <a:rPr lang="en-US" dirty="0" smtClean="0"/>
              <a:t> is in compliance </a:t>
            </a:r>
          </a:p>
          <a:p>
            <a:endParaRPr lang="en-US" dirty="0" smtClean="0"/>
          </a:p>
          <a:p>
            <a:pPr lvl="1"/>
            <a:r>
              <a:rPr lang="en-US" dirty="0" smtClean="0"/>
              <a:t>Set aside = Number of low income units that must be qualified at 20/50 or 40/60</a:t>
            </a:r>
          </a:p>
          <a:p>
            <a:endParaRPr lang="en-US" dirty="0"/>
          </a:p>
          <a:p>
            <a:r>
              <a:rPr lang="en-US" dirty="0" smtClean="0"/>
              <a:t>To have a successful physical inspection and file/compliance review to lower the property’s risk rating</a:t>
            </a:r>
          </a:p>
          <a:p>
            <a:pPr lvl="1"/>
            <a:endParaRPr lang="en-US" dirty="0" smtClean="0"/>
          </a:p>
          <a:p>
            <a:pPr marL="68580" indent="0">
              <a:buNone/>
            </a:pPr>
            <a:r>
              <a:rPr lang="en-US" dirty="0"/>
              <a:t>	</a:t>
            </a:r>
            <a:r>
              <a:rPr lang="en-US" sz="2200" dirty="0" smtClean="0"/>
              <a:t>General Tip:  </a:t>
            </a:r>
            <a:r>
              <a:rPr lang="en-US" sz="2200" b="1" dirty="0" smtClean="0"/>
              <a:t>Low risk ratings </a:t>
            </a:r>
            <a:r>
              <a:rPr lang="en-US" sz="2200" dirty="0" smtClean="0"/>
              <a:t>= </a:t>
            </a:r>
            <a:r>
              <a:rPr lang="en-US" sz="2200" b="1" dirty="0" smtClean="0"/>
              <a:t>Less inspections</a:t>
            </a:r>
            <a:endParaRPr lang="en-US" sz="2200" b="1" dirty="0"/>
          </a:p>
          <a:p>
            <a:pPr marL="109728" indent="0">
              <a:buNone/>
            </a:pPr>
            <a:endParaRPr lang="en-US" dirty="0" smtClean="0"/>
          </a:p>
        </p:txBody>
      </p:sp>
    </p:spTree>
    <p:extLst>
      <p:ext uri="{BB962C8B-B14F-4D97-AF65-F5344CB8AC3E}">
        <p14:creationId xmlns:p14="http://schemas.microsoft.com/office/powerpoint/2010/main" val="3132037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On Site File Should Contain</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Resident’s Rental application</a:t>
            </a:r>
          </a:p>
          <a:p>
            <a:r>
              <a:rPr lang="en-US" dirty="0" smtClean="0"/>
              <a:t>Required Tenant Questionnaire (includes </a:t>
            </a:r>
            <a:r>
              <a:rPr lang="en-US" i="1" dirty="0" smtClean="0"/>
              <a:t>student status</a:t>
            </a:r>
            <a:r>
              <a:rPr lang="en-US" dirty="0" smtClean="0"/>
              <a:t>)</a:t>
            </a:r>
          </a:p>
          <a:p>
            <a:r>
              <a:rPr lang="en-US" dirty="0" smtClean="0"/>
              <a:t>Required Tenant Income Certification (TIC) Form</a:t>
            </a:r>
          </a:p>
          <a:p>
            <a:r>
              <a:rPr lang="en-US" dirty="0" smtClean="0"/>
              <a:t>Back up verifications for resident’s income and asset calculation</a:t>
            </a:r>
          </a:p>
          <a:p>
            <a:r>
              <a:rPr lang="en-US" dirty="0" smtClean="0"/>
              <a:t>Lease for rental </a:t>
            </a:r>
            <a:r>
              <a:rPr lang="en-US" dirty="0"/>
              <a:t>unit </a:t>
            </a:r>
            <a:r>
              <a:rPr lang="en-US" dirty="0" smtClean="0"/>
              <a:t>demonstrating </a:t>
            </a:r>
            <a:r>
              <a:rPr lang="en-US" dirty="0"/>
              <a:t>an intent to accommodate permanent </a:t>
            </a:r>
            <a:r>
              <a:rPr lang="en-US" dirty="0" smtClean="0"/>
              <a:t>residency</a:t>
            </a:r>
            <a:r>
              <a:rPr lang="en-US" dirty="0"/>
              <a:t> </a:t>
            </a:r>
            <a:r>
              <a:rPr lang="en-US" dirty="0" smtClean="0"/>
              <a:t>(Clarified in LIHTC Section 42 to be at least 6 Months)</a:t>
            </a:r>
          </a:p>
          <a:p>
            <a:endParaRPr lang="en-US" dirty="0"/>
          </a:p>
          <a:p>
            <a:pPr marL="109728" indent="0" algn="ctr">
              <a:buNone/>
            </a:pPr>
            <a:r>
              <a:rPr lang="en-US" sz="2400" dirty="0" smtClean="0"/>
              <a:t>100% of residents must be certified at </a:t>
            </a:r>
            <a:r>
              <a:rPr lang="en-US" sz="2400" b="1" dirty="0" smtClean="0"/>
              <a:t>move-in</a:t>
            </a:r>
            <a:r>
              <a:rPr lang="en-US" sz="2400" dirty="0" smtClean="0"/>
              <a:t> and </a:t>
            </a:r>
          </a:p>
          <a:p>
            <a:pPr marL="109728" indent="0" algn="ctr">
              <a:buNone/>
            </a:pPr>
            <a:r>
              <a:rPr lang="en-US" sz="2400" dirty="0" smtClean="0"/>
              <a:t>the set-aside must be certified </a:t>
            </a:r>
            <a:r>
              <a:rPr lang="en-US" sz="2400" b="1" dirty="0" smtClean="0"/>
              <a:t>annually</a:t>
            </a:r>
          </a:p>
          <a:p>
            <a:pPr marL="109728" indent="0">
              <a:buNone/>
            </a:pPr>
            <a:endParaRPr lang="en-US" dirty="0"/>
          </a:p>
          <a:p>
            <a:pPr marL="109728" indent="0">
              <a:buNone/>
            </a:pPr>
            <a:r>
              <a:rPr lang="en-US" sz="2000" dirty="0" smtClean="0"/>
              <a:t>*We do not need to see private information or medical information</a:t>
            </a:r>
            <a:endParaRPr lang="en-US" sz="2000" dirty="0"/>
          </a:p>
        </p:txBody>
      </p:sp>
    </p:spTree>
    <p:extLst>
      <p:ext uri="{BB962C8B-B14F-4D97-AF65-F5344CB8AC3E}">
        <p14:creationId xmlns:p14="http://schemas.microsoft.com/office/powerpoint/2010/main" val="1285727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Resident File Review</a:t>
            </a:r>
            <a:endParaRPr lang="en-US" dirty="0"/>
          </a:p>
        </p:txBody>
      </p:sp>
      <p:sp>
        <p:nvSpPr>
          <p:cNvPr id="2" name="Content Placeholder 1"/>
          <p:cNvSpPr>
            <a:spLocks noGrp="1"/>
          </p:cNvSpPr>
          <p:nvPr>
            <p:ph idx="1"/>
          </p:nvPr>
        </p:nvSpPr>
        <p:spPr/>
        <p:txBody>
          <a:bodyPr/>
          <a:lstStyle/>
          <a:p>
            <a:pPr marL="109728" indent="0">
              <a:buNone/>
            </a:pPr>
            <a:r>
              <a:rPr lang="en-US" dirty="0" smtClean="0"/>
              <a:t>During the OHCS file review the Compliance </a:t>
            </a:r>
            <a:r>
              <a:rPr lang="en-US" dirty="0"/>
              <a:t>O</a:t>
            </a:r>
            <a:r>
              <a:rPr lang="en-US" dirty="0" smtClean="0"/>
              <a:t>fficer will review a minimum of </a:t>
            </a:r>
            <a:r>
              <a:rPr lang="en-US" b="1" dirty="0" smtClean="0"/>
              <a:t>five</a:t>
            </a:r>
            <a:r>
              <a:rPr lang="en-US" dirty="0" smtClean="0"/>
              <a:t> current low income resident files. They will look for the forms we just discussed in the previous slide and make sure that the income and assets were calculated correctly.</a:t>
            </a:r>
          </a:p>
          <a:p>
            <a:pPr marL="109728" indent="0">
              <a:buNone/>
            </a:pPr>
            <a:endParaRPr lang="en-US" dirty="0" smtClean="0"/>
          </a:p>
          <a:p>
            <a:pPr marL="109728" indent="0">
              <a:buNone/>
            </a:pPr>
            <a:r>
              <a:rPr lang="en-US" dirty="0" smtClean="0"/>
              <a:t>The Compliance officer will also review one or more </a:t>
            </a:r>
            <a:r>
              <a:rPr lang="en-US" b="1" i="1" dirty="0" smtClean="0"/>
              <a:t>non</a:t>
            </a:r>
            <a:r>
              <a:rPr lang="en-US" dirty="0" smtClean="0"/>
              <a:t> set-aside files to verify that all residents are being certified at placement.</a:t>
            </a:r>
            <a:endParaRPr lang="en-US" dirty="0"/>
          </a:p>
        </p:txBody>
      </p:sp>
    </p:spTree>
    <p:extLst>
      <p:ext uri="{BB962C8B-B14F-4D97-AF65-F5344CB8AC3E}">
        <p14:creationId xmlns:p14="http://schemas.microsoft.com/office/powerpoint/2010/main" val="3168457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File errors noted</a:t>
            </a:r>
            <a:endParaRPr lang="en-US" dirty="0"/>
          </a:p>
        </p:txBody>
      </p:sp>
      <p:sp>
        <p:nvSpPr>
          <p:cNvPr id="3" name="Content Placeholder 2"/>
          <p:cNvSpPr>
            <a:spLocks noGrp="1"/>
          </p:cNvSpPr>
          <p:nvPr>
            <p:ph idx="1"/>
          </p:nvPr>
        </p:nvSpPr>
        <p:spPr/>
        <p:txBody>
          <a:bodyPr>
            <a:normAutofit/>
          </a:bodyPr>
          <a:lstStyle/>
          <a:p>
            <a:r>
              <a:rPr lang="en-US" dirty="0" smtClean="0"/>
              <a:t>Incorrect move-in and effective dates</a:t>
            </a:r>
          </a:p>
          <a:p>
            <a:r>
              <a:rPr lang="en-US" dirty="0" smtClean="0"/>
              <a:t>Late or missing signature(s)</a:t>
            </a:r>
          </a:p>
          <a:p>
            <a:r>
              <a:rPr lang="en-US" dirty="0" smtClean="0"/>
              <a:t>Incorrect Income and/or Asset calculation</a:t>
            </a:r>
          </a:p>
          <a:p>
            <a:r>
              <a:rPr lang="en-US" dirty="0" smtClean="0"/>
              <a:t>Missing or incomplete TIC’s (areas not completed in full)</a:t>
            </a:r>
          </a:p>
          <a:p>
            <a:r>
              <a:rPr lang="en-US" dirty="0" smtClean="0"/>
              <a:t>Proper verification methods not </a:t>
            </a:r>
            <a:r>
              <a:rPr lang="en-US" dirty="0" smtClean="0"/>
              <a:t>used</a:t>
            </a:r>
          </a:p>
          <a:p>
            <a:r>
              <a:rPr lang="en-US" dirty="0" smtClean="0"/>
              <a:t>Tenant Questionnaire not completed</a:t>
            </a:r>
          </a:p>
          <a:p>
            <a:r>
              <a:rPr lang="en-US" dirty="0" smtClean="0"/>
              <a:t>Income portion not completed on Tenant Questionnaire</a:t>
            </a:r>
            <a:endParaRPr lang="en-US" dirty="0" smtClean="0"/>
          </a:p>
          <a:p>
            <a:r>
              <a:rPr lang="en-US" dirty="0" smtClean="0"/>
              <a:t>Required forms are not being used</a:t>
            </a:r>
          </a:p>
          <a:p>
            <a:pPr marL="68580" indent="0">
              <a:buNone/>
            </a:pPr>
            <a:endParaRPr lang="en-US" dirty="0"/>
          </a:p>
        </p:txBody>
      </p:sp>
    </p:spTree>
    <p:extLst>
      <p:ext uri="{BB962C8B-B14F-4D97-AF65-F5344CB8AC3E}">
        <p14:creationId xmlns:p14="http://schemas.microsoft.com/office/powerpoint/2010/main" val="156949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85800" y="1219200"/>
            <a:ext cx="7772400" cy="4267200"/>
          </a:xfrm>
        </p:spPr>
        <p:txBody>
          <a:bodyPr>
            <a:normAutofit/>
          </a:bodyPr>
          <a:lstStyle/>
          <a:p>
            <a:r>
              <a:rPr lang="en-US" dirty="0"/>
              <a:t>Welcome and Introductions</a:t>
            </a:r>
          </a:p>
          <a:p>
            <a:r>
              <a:rPr lang="en-US" dirty="0" smtClean="0"/>
              <a:t>General </a:t>
            </a:r>
            <a:r>
              <a:rPr lang="en-US" dirty="0"/>
              <a:t>Bond Information – Jen</a:t>
            </a:r>
          </a:p>
          <a:p>
            <a:r>
              <a:rPr lang="en-US" dirty="0"/>
              <a:t>Determining and Maintaining Compliance Overview – Jen</a:t>
            </a:r>
          </a:p>
          <a:p>
            <a:r>
              <a:rPr lang="en-US" dirty="0"/>
              <a:t>Establishing and Maintaining Compliance- Sarah</a:t>
            </a:r>
          </a:p>
          <a:p>
            <a:r>
              <a:rPr lang="en-US" dirty="0"/>
              <a:t>Compliance Tips and Tricks – Sarah</a:t>
            </a:r>
          </a:p>
          <a:p>
            <a:r>
              <a:rPr lang="en-US" dirty="0"/>
              <a:t>Class Compliance Exercise – Sarah</a:t>
            </a:r>
          </a:p>
          <a:p>
            <a:r>
              <a:rPr lang="en-US" dirty="0"/>
              <a:t>Rents, Fees, Reserves and Administrative Notebook- Jen</a:t>
            </a:r>
          </a:p>
          <a:p>
            <a:r>
              <a:rPr lang="en-US" dirty="0"/>
              <a:t>Elderly Bond Monitoring Report and Class Exercise – Sarah</a:t>
            </a:r>
          </a:p>
          <a:p>
            <a:r>
              <a:rPr lang="en-US" dirty="0"/>
              <a:t>Consequences of Non-Compliance - Jen</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942523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file errors continued</a:t>
            </a:r>
            <a:endParaRPr lang="en-US" dirty="0"/>
          </a:p>
        </p:txBody>
      </p:sp>
      <p:sp>
        <p:nvSpPr>
          <p:cNvPr id="3" name="Content Placeholder 2"/>
          <p:cNvSpPr>
            <a:spLocks noGrp="1"/>
          </p:cNvSpPr>
          <p:nvPr>
            <p:ph idx="1"/>
          </p:nvPr>
        </p:nvSpPr>
        <p:spPr/>
        <p:txBody>
          <a:bodyPr/>
          <a:lstStyle/>
          <a:p>
            <a:r>
              <a:rPr lang="en-US" dirty="0"/>
              <a:t>Files are disorganized and/or hard to audit</a:t>
            </a:r>
          </a:p>
          <a:p>
            <a:r>
              <a:rPr lang="en-US" dirty="0"/>
              <a:t>Late certifications (move-ins &amp; </a:t>
            </a:r>
            <a:r>
              <a:rPr lang="en-US" dirty="0" smtClean="0"/>
              <a:t>recertification's)</a:t>
            </a:r>
            <a:endParaRPr lang="en-US" dirty="0"/>
          </a:p>
          <a:p>
            <a:r>
              <a:rPr lang="en-US" dirty="0"/>
              <a:t>Resident was allowed to refuse information at move-in</a:t>
            </a:r>
          </a:p>
          <a:p>
            <a:r>
              <a:rPr lang="en-US" dirty="0"/>
              <a:t>Waiver was not obtained </a:t>
            </a:r>
          </a:p>
          <a:p>
            <a:endParaRPr lang="en-US" dirty="0"/>
          </a:p>
        </p:txBody>
      </p:sp>
    </p:spTree>
    <p:extLst>
      <p:ext uri="{BB962C8B-B14F-4D97-AF65-F5344CB8AC3E}">
        <p14:creationId xmlns:p14="http://schemas.microsoft.com/office/powerpoint/2010/main" val="1860128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Income and Asset Determination</a:t>
            </a:r>
            <a:endParaRPr lang="en-US" dirty="0"/>
          </a:p>
        </p:txBody>
      </p:sp>
      <p:sp>
        <p:nvSpPr>
          <p:cNvPr id="2" name="Content Placeholder 1"/>
          <p:cNvSpPr>
            <a:spLocks noGrp="1"/>
          </p:cNvSpPr>
          <p:nvPr>
            <p:ph idx="1"/>
          </p:nvPr>
        </p:nvSpPr>
        <p:spPr/>
        <p:txBody>
          <a:bodyPr>
            <a:normAutofit lnSpcReduction="10000"/>
          </a:bodyPr>
          <a:lstStyle/>
          <a:p>
            <a:r>
              <a:rPr lang="en-US" dirty="0" smtClean="0"/>
              <a:t>Federal Regulations for tax-exempt bond financed projects mandate that determination of income and asset income calculation be made in a manner consistent with the HUD Section 8 income definitions and guidelines outlines in the HUD handbook 4350.3 (revised 11/13). Chapter 5 provides guidance on determining income and assets </a:t>
            </a:r>
          </a:p>
          <a:p>
            <a:pPr marL="68580" indent="0">
              <a:buNone/>
            </a:pPr>
            <a:r>
              <a:rPr lang="en-US" dirty="0">
                <a:hlinkClick r:id="rId2"/>
              </a:rPr>
              <a:t>https://</a:t>
            </a:r>
            <a:r>
              <a:rPr lang="en-US" dirty="0" smtClean="0">
                <a:hlinkClick r:id="rId2"/>
              </a:rPr>
              <a:t>www.hud.gov/program_offices/administration/hudclips/handbooks/hsgh/4350.3</a:t>
            </a:r>
            <a:r>
              <a:rPr lang="en-US" dirty="0" smtClean="0"/>
              <a:t> </a:t>
            </a:r>
            <a:endParaRPr lang="en-US" dirty="0"/>
          </a:p>
          <a:p>
            <a:pPr marL="109728" indent="0">
              <a:buNone/>
            </a:pPr>
            <a:r>
              <a:rPr lang="en-US" dirty="0" smtClean="0"/>
              <a:t>The State has two verification exceptions for income that are less restrictive than HUD</a:t>
            </a:r>
          </a:p>
          <a:p>
            <a:pPr>
              <a:buFont typeface="Arial" charset="0"/>
              <a:buChar char="•"/>
            </a:pPr>
            <a:r>
              <a:rPr lang="en-US" dirty="0" smtClean="0"/>
              <a:t>State Medicaid recipients 512 form from DHS</a:t>
            </a:r>
          </a:p>
          <a:p>
            <a:pPr>
              <a:buFont typeface="Arial" charset="0"/>
              <a:buChar char="•"/>
            </a:pPr>
            <a:r>
              <a:rPr lang="en-US" dirty="0" smtClean="0"/>
              <a:t>Acceptance of most recent tax return in lieu of third party verifications </a:t>
            </a:r>
            <a:endParaRPr lang="en-US" dirty="0"/>
          </a:p>
        </p:txBody>
      </p:sp>
    </p:spTree>
    <p:extLst>
      <p:ext uri="{BB962C8B-B14F-4D97-AF65-F5344CB8AC3E}">
        <p14:creationId xmlns:p14="http://schemas.microsoft.com/office/powerpoint/2010/main" val="3451382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Income and Asset Interviews</a:t>
            </a:r>
            <a:endParaRPr lang="en-US" dirty="0"/>
          </a:p>
        </p:txBody>
      </p:sp>
      <p:sp>
        <p:nvSpPr>
          <p:cNvPr id="2" name="Content Placeholder 1"/>
          <p:cNvSpPr>
            <a:spLocks noGrp="1"/>
          </p:cNvSpPr>
          <p:nvPr>
            <p:ph idx="1"/>
          </p:nvPr>
        </p:nvSpPr>
        <p:spPr/>
        <p:txBody>
          <a:bodyPr/>
          <a:lstStyle/>
          <a:p>
            <a:r>
              <a:rPr lang="en-US" dirty="0" smtClean="0"/>
              <a:t>It is highly recommended that all residents have the opportunity to have an initial eligibility interview.</a:t>
            </a:r>
          </a:p>
          <a:p>
            <a:endParaRPr lang="en-US" dirty="0" smtClean="0"/>
          </a:p>
          <a:p>
            <a:r>
              <a:rPr lang="en-US" dirty="0" smtClean="0"/>
              <a:t>Most applicants and their families do not know about the Bond program or what is expected of them during the verification process.</a:t>
            </a:r>
          </a:p>
          <a:p>
            <a:endParaRPr lang="en-US" dirty="0" smtClean="0"/>
          </a:p>
          <a:p>
            <a:r>
              <a:rPr lang="en-US" dirty="0" smtClean="0"/>
              <a:t>The residents will feel more comfortable sharing information if they understand why you are asking for it</a:t>
            </a:r>
            <a:r>
              <a:rPr lang="en-US" dirty="0" smtClean="0"/>
              <a:t>.</a:t>
            </a:r>
          </a:p>
          <a:p>
            <a:r>
              <a:rPr lang="en-US" dirty="0" smtClean="0"/>
              <a:t>Tenants are less likely to refuse providing information when they understand the process.</a:t>
            </a:r>
            <a:endParaRPr lang="en-US" dirty="0"/>
          </a:p>
        </p:txBody>
      </p:sp>
    </p:spTree>
    <p:extLst>
      <p:ext uri="{BB962C8B-B14F-4D97-AF65-F5344CB8AC3E}">
        <p14:creationId xmlns:p14="http://schemas.microsoft.com/office/powerpoint/2010/main" val="4241404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Considered Income?</a:t>
            </a:r>
            <a:endParaRPr lang="en-US" dirty="0"/>
          </a:p>
        </p:txBody>
      </p:sp>
      <p:sp>
        <p:nvSpPr>
          <p:cNvPr id="2" name="Content Placeholder 1"/>
          <p:cNvSpPr>
            <a:spLocks noGrp="1"/>
          </p:cNvSpPr>
          <p:nvPr>
            <p:ph idx="1"/>
          </p:nvPr>
        </p:nvSpPr>
        <p:spPr/>
        <p:txBody>
          <a:bodyPr/>
          <a:lstStyle/>
          <a:p>
            <a:r>
              <a:rPr lang="en-US" dirty="0" smtClean="0"/>
              <a:t>All earned and unearned income, including periodic income received from family members and friends</a:t>
            </a:r>
          </a:p>
          <a:p>
            <a:endParaRPr lang="en-US" dirty="0"/>
          </a:p>
          <a:p>
            <a:r>
              <a:rPr lang="en-US" dirty="0" smtClean="0"/>
              <a:t>All income earned from </a:t>
            </a:r>
            <a:r>
              <a:rPr lang="en-US" dirty="0" smtClean="0"/>
              <a:t>assets</a:t>
            </a:r>
          </a:p>
          <a:p>
            <a:r>
              <a:rPr lang="en-US" dirty="0" smtClean="0"/>
              <a:t>Reoccurring gifts or contributions to the household must be counted as income </a:t>
            </a:r>
            <a:endParaRPr lang="en-US" dirty="0" smtClean="0"/>
          </a:p>
          <a:p>
            <a:endParaRPr lang="en-US" dirty="0"/>
          </a:p>
          <a:p>
            <a:pPr marL="109728" indent="0">
              <a:buNone/>
            </a:pPr>
            <a:r>
              <a:rPr lang="en-US" dirty="0" smtClean="0"/>
              <a:t>*One time gifts or contributions to the household should not be counted as income, only those that are received on a regular basis</a:t>
            </a:r>
          </a:p>
          <a:p>
            <a:endParaRPr lang="en-US" dirty="0"/>
          </a:p>
        </p:txBody>
      </p:sp>
    </p:spTree>
    <p:extLst>
      <p:ext uri="{BB962C8B-B14F-4D97-AF65-F5344CB8AC3E}">
        <p14:creationId xmlns:p14="http://schemas.microsoft.com/office/powerpoint/2010/main" val="991566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Exclusions </a:t>
            </a:r>
            <a:endParaRPr lang="en-US" dirty="0"/>
          </a:p>
        </p:txBody>
      </p:sp>
      <p:sp>
        <p:nvSpPr>
          <p:cNvPr id="3" name="Content Placeholder 2"/>
          <p:cNvSpPr>
            <a:spLocks noGrp="1"/>
          </p:cNvSpPr>
          <p:nvPr>
            <p:ph idx="1"/>
          </p:nvPr>
        </p:nvSpPr>
        <p:spPr>
          <a:xfrm>
            <a:off x="685800" y="1143000"/>
            <a:ext cx="7772400" cy="4419599"/>
          </a:xfrm>
        </p:spPr>
        <p:txBody>
          <a:bodyPr>
            <a:noAutofit/>
          </a:bodyPr>
          <a:lstStyle/>
          <a:p>
            <a:pPr marL="68580" indent="0">
              <a:buNone/>
            </a:pPr>
            <a:r>
              <a:rPr lang="en-US" sz="1800" dirty="0" smtClean="0"/>
              <a:t>There are several exclusions to income noted in the HUD manual that must be kept in mind when calculating income . For Example:</a:t>
            </a:r>
          </a:p>
          <a:p>
            <a:r>
              <a:rPr lang="en-US" sz="1800" dirty="0"/>
              <a:t>The value of the allotment provided to an eligible household under the Food Stamp Act of 1977 (SNAP).</a:t>
            </a:r>
          </a:p>
          <a:p>
            <a:r>
              <a:rPr lang="en-US" sz="1800" dirty="0" smtClean="0"/>
              <a:t>Lump-sum </a:t>
            </a:r>
            <a:r>
              <a:rPr lang="en-US" sz="1800" dirty="0"/>
              <a:t>additions to family assets, such as inheritances, insurance payments (including payments under </a:t>
            </a:r>
            <a:r>
              <a:rPr lang="en-US" sz="1800" dirty="0" smtClean="0"/>
              <a:t>health and </a:t>
            </a:r>
            <a:r>
              <a:rPr lang="en-US" sz="1800" dirty="0"/>
              <a:t>accident insurance and worker’s compensation), capital gains, and settlement for personal or property losses.</a:t>
            </a:r>
          </a:p>
          <a:p>
            <a:r>
              <a:rPr lang="en-US" sz="1800" dirty="0" smtClean="0"/>
              <a:t>Income </a:t>
            </a:r>
            <a:r>
              <a:rPr lang="en-US" sz="1800" dirty="0"/>
              <a:t>of a live-in aide, as defined in 24 CFR 5.403.</a:t>
            </a:r>
          </a:p>
          <a:p>
            <a:r>
              <a:rPr lang="en-US" sz="1800" dirty="0" smtClean="0"/>
              <a:t>Deferred </a:t>
            </a:r>
            <a:r>
              <a:rPr lang="en-US" sz="1800" dirty="0"/>
              <a:t>periodic amounts from supplemental security income and social security benefits that are received in </a:t>
            </a:r>
            <a:r>
              <a:rPr lang="en-US" sz="1800" dirty="0" smtClean="0"/>
              <a:t>a lump-sum </a:t>
            </a:r>
            <a:r>
              <a:rPr lang="en-US" sz="1800" dirty="0"/>
              <a:t>amount or in prospective monthly amounts.</a:t>
            </a:r>
          </a:p>
          <a:p>
            <a:pPr marL="68580" indent="0">
              <a:buNone/>
            </a:pPr>
            <a:r>
              <a:rPr lang="en-US" sz="1800" dirty="0"/>
              <a:t>NOTE: The above listed income exclusions are NOT a complete listing. Refer to Chapter 5 of the current </a:t>
            </a:r>
            <a:r>
              <a:rPr lang="en-US" sz="1800" dirty="0" smtClean="0"/>
              <a:t>HUD Handbook </a:t>
            </a:r>
            <a:r>
              <a:rPr lang="en-US" sz="1800" dirty="0"/>
              <a:t>4350.3 for full details regarding all income exclusions.</a:t>
            </a:r>
          </a:p>
        </p:txBody>
      </p:sp>
    </p:spTree>
    <p:extLst>
      <p:ext uri="{BB962C8B-B14F-4D97-AF65-F5344CB8AC3E}">
        <p14:creationId xmlns:p14="http://schemas.microsoft.com/office/powerpoint/2010/main" val="209362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considered an Asset?</a:t>
            </a:r>
            <a:endParaRPr lang="en-US" dirty="0"/>
          </a:p>
        </p:txBody>
      </p:sp>
      <p:sp>
        <p:nvSpPr>
          <p:cNvPr id="2" name="Content Placeholder 1"/>
          <p:cNvSpPr>
            <a:spLocks noGrp="1"/>
          </p:cNvSpPr>
          <p:nvPr>
            <p:ph idx="1"/>
          </p:nvPr>
        </p:nvSpPr>
        <p:spPr>
          <a:xfrm>
            <a:off x="685800" y="1524000"/>
            <a:ext cx="7772400" cy="3810001"/>
          </a:xfrm>
        </p:spPr>
        <p:txBody>
          <a:bodyPr>
            <a:normAutofit fontScale="47500" lnSpcReduction="20000"/>
          </a:bodyPr>
          <a:lstStyle/>
          <a:p>
            <a:pPr marL="681228" indent="-571500"/>
            <a:r>
              <a:rPr lang="en-US" sz="4200" dirty="0" smtClean="0"/>
              <a:t>Cash</a:t>
            </a:r>
          </a:p>
          <a:p>
            <a:pPr marL="681228" indent="-571500"/>
            <a:r>
              <a:rPr lang="en-US" sz="4200" dirty="0" smtClean="0"/>
              <a:t>All Bank accounts, stocks, bonds, CD’s, money market funds, etc.</a:t>
            </a:r>
          </a:p>
          <a:p>
            <a:pPr marL="681228" indent="-571500"/>
            <a:r>
              <a:rPr lang="en-US" sz="4200" dirty="0" smtClean="0"/>
              <a:t>Real estate</a:t>
            </a:r>
          </a:p>
          <a:p>
            <a:pPr marL="681228" indent="-571500"/>
            <a:r>
              <a:rPr lang="en-US" sz="4200" dirty="0" smtClean="0"/>
              <a:t>Retirement accounts</a:t>
            </a:r>
          </a:p>
          <a:p>
            <a:pPr marL="681228" indent="-571500"/>
            <a:r>
              <a:rPr lang="en-US" sz="4200" dirty="0" smtClean="0"/>
              <a:t>Personal property held as an investment</a:t>
            </a:r>
          </a:p>
          <a:p>
            <a:pPr marL="681228" indent="-571500"/>
            <a:r>
              <a:rPr lang="en-US" sz="4200" dirty="0" smtClean="0"/>
              <a:t>Cash value of a </a:t>
            </a:r>
            <a:r>
              <a:rPr lang="en-US" sz="4200" b="1" i="1" dirty="0" smtClean="0"/>
              <a:t>whole</a:t>
            </a:r>
            <a:r>
              <a:rPr lang="en-US" sz="4200" dirty="0" smtClean="0"/>
              <a:t> life insurance policy</a:t>
            </a:r>
          </a:p>
          <a:p>
            <a:pPr marL="681228" indent="-571500"/>
            <a:r>
              <a:rPr lang="en-US" sz="4200" dirty="0" smtClean="0"/>
              <a:t>Principal value of trusts (if revocable)</a:t>
            </a:r>
          </a:p>
          <a:p>
            <a:pPr marL="109728" indent="0">
              <a:buNone/>
            </a:pPr>
            <a:endParaRPr lang="en-US" sz="2400" dirty="0"/>
          </a:p>
          <a:p>
            <a:pPr marL="109728" indent="0">
              <a:buNone/>
            </a:pPr>
            <a:r>
              <a:rPr lang="en-US" sz="3800" dirty="0" smtClean="0"/>
              <a:t>*Assets do not include personal property such as clothing, furniture, vehicles, etc.</a:t>
            </a:r>
          </a:p>
          <a:p>
            <a:pPr marL="109728" indent="0">
              <a:buNone/>
            </a:pPr>
            <a:r>
              <a:rPr lang="en-US" sz="3800" dirty="0" smtClean="0"/>
              <a:t>*Assets owned by more than one person should be prorated according to the percentage of ownership </a:t>
            </a:r>
          </a:p>
          <a:p>
            <a:pPr marL="109728" indent="0">
              <a:buNone/>
            </a:pPr>
            <a:r>
              <a:rPr lang="en-US" sz="3800" dirty="0" smtClean="0"/>
              <a:t> </a:t>
            </a:r>
            <a:endParaRPr lang="en-US" sz="3800" dirty="0"/>
          </a:p>
        </p:txBody>
      </p:sp>
    </p:spTree>
    <p:extLst>
      <p:ext uri="{BB962C8B-B14F-4D97-AF65-F5344CB8AC3E}">
        <p14:creationId xmlns:p14="http://schemas.microsoft.com/office/powerpoint/2010/main" val="3007829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Adding Asset Income to Annual Income </a:t>
            </a:r>
            <a:endParaRPr lang="en-US" sz="3200" dirty="0"/>
          </a:p>
        </p:txBody>
      </p:sp>
      <p:sp>
        <p:nvSpPr>
          <p:cNvPr id="2" name="Content Placeholder 1"/>
          <p:cNvSpPr>
            <a:spLocks noGrp="1"/>
          </p:cNvSpPr>
          <p:nvPr>
            <p:ph idx="1"/>
          </p:nvPr>
        </p:nvSpPr>
        <p:spPr/>
        <p:txBody>
          <a:bodyPr>
            <a:normAutofit/>
          </a:bodyPr>
          <a:lstStyle/>
          <a:p>
            <a:pPr marL="109728" indent="0">
              <a:buNone/>
            </a:pPr>
            <a:r>
              <a:rPr lang="en-US" dirty="0" smtClean="0"/>
              <a:t>When the value of the assets are </a:t>
            </a:r>
            <a:r>
              <a:rPr lang="en-US" b="1" i="1" dirty="0" smtClean="0"/>
              <a:t>less</a:t>
            </a:r>
            <a:r>
              <a:rPr lang="en-US" dirty="0" smtClean="0"/>
              <a:t> than $5000, add together the total verified income, or the </a:t>
            </a:r>
            <a:r>
              <a:rPr lang="en-US" b="1" u="sng" dirty="0" smtClean="0"/>
              <a:t>actual</a:t>
            </a:r>
            <a:r>
              <a:rPr lang="en-US" b="1" dirty="0" smtClean="0"/>
              <a:t> </a:t>
            </a:r>
            <a:r>
              <a:rPr lang="en-US" dirty="0" smtClean="0"/>
              <a:t>income received, from each of the assets; you do </a:t>
            </a:r>
            <a:r>
              <a:rPr lang="en-US" b="1" i="1" dirty="0" smtClean="0"/>
              <a:t>not</a:t>
            </a:r>
            <a:r>
              <a:rPr lang="en-US" dirty="0" smtClean="0"/>
              <a:t> need to impute.</a:t>
            </a:r>
          </a:p>
          <a:p>
            <a:pPr marL="109728" indent="0">
              <a:buNone/>
            </a:pPr>
            <a:endParaRPr lang="en-US" dirty="0"/>
          </a:p>
          <a:p>
            <a:pPr marL="109728" indent="0">
              <a:buNone/>
            </a:pPr>
            <a:r>
              <a:rPr lang="en-US" dirty="0" smtClean="0"/>
              <a:t>When the value of the assets are </a:t>
            </a:r>
            <a:r>
              <a:rPr lang="en-US" b="1" i="1" dirty="0" smtClean="0"/>
              <a:t>over</a:t>
            </a:r>
            <a:r>
              <a:rPr lang="en-US" dirty="0" smtClean="0"/>
              <a:t> $5000 you must add the greater of:</a:t>
            </a:r>
          </a:p>
          <a:p>
            <a:pPr marL="624078" indent="-514350">
              <a:buAutoNum type="arabicParenR"/>
            </a:pPr>
            <a:r>
              <a:rPr lang="en-US" dirty="0" smtClean="0"/>
              <a:t>The </a:t>
            </a:r>
            <a:r>
              <a:rPr lang="en-US" b="1" i="1" dirty="0" smtClean="0"/>
              <a:t>actual income </a:t>
            </a:r>
            <a:r>
              <a:rPr lang="en-US" dirty="0" smtClean="0"/>
              <a:t>from the assets, or</a:t>
            </a:r>
          </a:p>
          <a:p>
            <a:pPr marL="624078" indent="-514350">
              <a:buAutoNum type="arabicParenR"/>
            </a:pPr>
            <a:r>
              <a:rPr lang="en-US" dirty="0" smtClean="0"/>
              <a:t>The </a:t>
            </a:r>
            <a:r>
              <a:rPr lang="en-US" b="1" i="1" dirty="0" smtClean="0"/>
              <a:t>imputed income </a:t>
            </a:r>
            <a:r>
              <a:rPr lang="en-US" dirty="0" smtClean="0"/>
              <a:t>from the assets, based on the passbook rate </a:t>
            </a:r>
            <a:r>
              <a:rPr lang="en-US" dirty="0" smtClean="0"/>
              <a:t>established and updated </a:t>
            </a:r>
            <a:r>
              <a:rPr lang="en-US" dirty="0" smtClean="0"/>
              <a:t>by HUD (currently 0.06% effective 2-1-15)</a:t>
            </a:r>
            <a:endParaRPr lang="en-US" dirty="0"/>
          </a:p>
        </p:txBody>
      </p:sp>
    </p:spTree>
    <p:extLst>
      <p:ext uri="{BB962C8B-B14F-4D97-AF65-F5344CB8AC3E}">
        <p14:creationId xmlns:p14="http://schemas.microsoft.com/office/powerpoint/2010/main" val="2650659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Easy as 1..2..3..</a:t>
            </a:r>
            <a:endParaRPr lang="en-US" dirty="0"/>
          </a:p>
        </p:txBody>
      </p:sp>
      <p:sp>
        <p:nvSpPr>
          <p:cNvPr id="2" name="Content Placeholder 1"/>
          <p:cNvSpPr>
            <a:spLocks noGrp="1"/>
          </p:cNvSpPr>
          <p:nvPr>
            <p:ph idx="1"/>
          </p:nvPr>
        </p:nvSpPr>
        <p:spPr/>
        <p:txBody>
          <a:bodyPr>
            <a:normAutofit lnSpcReduction="10000"/>
          </a:bodyPr>
          <a:lstStyle/>
          <a:p>
            <a:r>
              <a:rPr lang="en-US" dirty="0" smtClean="0"/>
              <a:t>Resident Completes </a:t>
            </a:r>
            <a:r>
              <a:rPr lang="en-US" dirty="0" smtClean="0"/>
              <a:t>Tenant Questionnaire and Application </a:t>
            </a:r>
            <a:r>
              <a:rPr lang="en-US" dirty="0" smtClean="0"/>
              <a:t>in </a:t>
            </a:r>
            <a:r>
              <a:rPr lang="en-US" dirty="0" smtClean="0"/>
              <a:t>full</a:t>
            </a:r>
          </a:p>
          <a:p>
            <a:pPr marL="566928" indent="-457200">
              <a:buFont typeface="+mj-lt"/>
              <a:buAutoNum type="arabicPeriod"/>
            </a:pPr>
            <a:r>
              <a:rPr lang="en-US" dirty="0" smtClean="0"/>
              <a:t>Management conducts interview with tenant to explain application approval process and requirements</a:t>
            </a:r>
            <a:endParaRPr lang="en-US" dirty="0" smtClean="0"/>
          </a:p>
          <a:p>
            <a:endParaRPr lang="en-US" dirty="0" smtClean="0"/>
          </a:p>
          <a:p>
            <a:r>
              <a:rPr lang="en-US" dirty="0" smtClean="0"/>
              <a:t>Application and Tenant Questionnaire </a:t>
            </a:r>
            <a:r>
              <a:rPr lang="en-US" dirty="0" smtClean="0"/>
              <a:t>are</a:t>
            </a:r>
            <a:r>
              <a:rPr lang="en-US" dirty="0" smtClean="0"/>
              <a:t> reviewed by Management </a:t>
            </a:r>
            <a:r>
              <a:rPr lang="en-US" dirty="0" smtClean="0"/>
              <a:t>and verifications are sent and </a:t>
            </a:r>
            <a:r>
              <a:rPr lang="en-US" dirty="0" smtClean="0"/>
              <a:t>returned as applicable</a:t>
            </a:r>
            <a:endParaRPr lang="en-US" dirty="0" smtClean="0"/>
          </a:p>
          <a:p>
            <a:endParaRPr lang="en-US" dirty="0"/>
          </a:p>
          <a:p>
            <a:r>
              <a:rPr lang="en-US" dirty="0" smtClean="0"/>
              <a:t>Tenant Income Certification (TIC) Form is </a:t>
            </a:r>
            <a:r>
              <a:rPr lang="en-US" dirty="0" smtClean="0"/>
              <a:t>Completed by Management and signed by Tenant and Management</a:t>
            </a:r>
            <a:endParaRPr lang="en-US" dirty="0" smtClean="0"/>
          </a:p>
          <a:p>
            <a:endParaRPr lang="en-US" dirty="0"/>
          </a:p>
          <a:p>
            <a:pPr marL="68580" indent="0">
              <a:buNone/>
            </a:pPr>
            <a:r>
              <a:rPr lang="en-US" dirty="0" smtClean="0"/>
              <a:t>Resident moves in and lives happily ever after……</a:t>
            </a:r>
          </a:p>
          <a:p>
            <a:endParaRPr lang="en-US" dirty="0"/>
          </a:p>
          <a:p>
            <a:endParaRPr lang="en-US" dirty="0" smtClean="0"/>
          </a:p>
          <a:p>
            <a:pPr marL="109728" indent="0">
              <a:buNone/>
            </a:pPr>
            <a:endParaRPr lang="en-US" dirty="0" smtClean="0"/>
          </a:p>
          <a:p>
            <a:pPr marL="109728" indent="0">
              <a:buNone/>
            </a:pPr>
            <a:endParaRPr lang="en-US" dirty="0" smtClean="0"/>
          </a:p>
        </p:txBody>
      </p:sp>
    </p:spTree>
    <p:extLst>
      <p:ext uri="{BB962C8B-B14F-4D97-AF65-F5344CB8AC3E}">
        <p14:creationId xmlns:p14="http://schemas.microsoft.com/office/powerpoint/2010/main" val="134768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But Wait!!!!</a:t>
            </a:r>
            <a:endParaRPr lang="en-US" dirty="0"/>
          </a:p>
        </p:txBody>
      </p:sp>
      <p:sp>
        <p:nvSpPr>
          <p:cNvPr id="2" name="Content Placeholder 1"/>
          <p:cNvSpPr>
            <a:spLocks noGrp="1"/>
          </p:cNvSpPr>
          <p:nvPr>
            <p:ph idx="1"/>
          </p:nvPr>
        </p:nvSpPr>
        <p:spPr/>
        <p:txBody>
          <a:bodyPr>
            <a:normAutofit/>
          </a:bodyPr>
          <a:lstStyle/>
          <a:p>
            <a:r>
              <a:rPr lang="en-US" sz="2200" dirty="0" smtClean="0"/>
              <a:t>Sometimes it is not that easy and there are situations where you may not be sure what to do</a:t>
            </a:r>
          </a:p>
          <a:p>
            <a:endParaRPr lang="en-US" sz="2200" dirty="0"/>
          </a:p>
          <a:p>
            <a:endParaRPr lang="en-US" sz="2200" dirty="0" smtClean="0"/>
          </a:p>
          <a:p>
            <a:pPr lvl="2"/>
            <a:r>
              <a:rPr lang="en-US" sz="2200" dirty="0" smtClean="0"/>
              <a:t>In Compliance, we refer to these as situations when black 	and white guidance turns to gray</a:t>
            </a:r>
            <a:endParaRPr lang="en-US" sz="2200" dirty="0"/>
          </a:p>
        </p:txBody>
      </p:sp>
    </p:spTree>
    <p:extLst>
      <p:ext uri="{BB962C8B-B14F-4D97-AF65-F5344CB8AC3E}">
        <p14:creationId xmlns:p14="http://schemas.microsoft.com/office/powerpoint/2010/main" val="1187657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State Medicaid Verification</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When a new resident receives State Medicaid assistance sometimes the 512 form will not be available at move-in.  If this happens, you may need to obtain a fax or email from the resident’s case worker verifying that the resident is receiving Medicaid assistance and when the 512 form is available, you can add it to the file, along with the fax or email confirmation</a:t>
            </a:r>
          </a:p>
          <a:p>
            <a:endParaRPr lang="en-US" dirty="0" smtClean="0"/>
          </a:p>
          <a:p>
            <a:pPr marL="109728" indent="0" algn="ctr">
              <a:buNone/>
            </a:pPr>
            <a:r>
              <a:rPr lang="en-US" sz="2200" dirty="0" smtClean="0"/>
              <a:t>*Remember that all verifications should be obtained </a:t>
            </a:r>
            <a:r>
              <a:rPr lang="en-US" sz="2200" b="1" i="1" dirty="0" smtClean="0"/>
              <a:t>before</a:t>
            </a:r>
            <a:r>
              <a:rPr lang="en-US" sz="2200" dirty="0" smtClean="0"/>
              <a:t> move-in</a:t>
            </a:r>
          </a:p>
          <a:p>
            <a:pPr marL="109728" indent="0">
              <a:buNone/>
            </a:pPr>
            <a:endParaRPr lang="en-US" dirty="0" smtClean="0"/>
          </a:p>
          <a:p>
            <a:pPr marL="109728" indent="0">
              <a:buNone/>
            </a:pPr>
            <a:r>
              <a:rPr lang="en-US" sz="2400" dirty="0" smtClean="0"/>
              <a:t>Important to know: </a:t>
            </a:r>
          </a:p>
          <a:p>
            <a:pPr marL="452628" indent="-342900"/>
            <a:r>
              <a:rPr lang="en-US" dirty="0" smtClean="0"/>
              <a:t>Although </a:t>
            </a:r>
            <a:r>
              <a:rPr lang="en-US" dirty="0"/>
              <a:t>households with Medicaid most often qualify, </a:t>
            </a:r>
            <a:r>
              <a:rPr lang="en-US" dirty="0" smtClean="0"/>
              <a:t>eligibility is still determined according to the households </a:t>
            </a:r>
            <a:r>
              <a:rPr lang="en-US" dirty="0"/>
              <a:t>income </a:t>
            </a:r>
            <a:r>
              <a:rPr lang="en-US" dirty="0" smtClean="0"/>
              <a:t>level.  Eligibility is not determined because of </a:t>
            </a:r>
            <a:r>
              <a:rPr lang="en-US" dirty="0"/>
              <a:t>the benefit they are </a:t>
            </a:r>
            <a:r>
              <a:rPr lang="en-US" dirty="0" smtClean="0"/>
              <a:t>receiving.  Households that receive Medicaid assistance </a:t>
            </a:r>
            <a:r>
              <a:rPr lang="en-US" b="1" i="1" dirty="0" smtClean="0"/>
              <a:t>can</a:t>
            </a:r>
            <a:r>
              <a:rPr lang="en-US" dirty="0" smtClean="0"/>
              <a:t> be over income.   </a:t>
            </a:r>
            <a:endParaRPr lang="en-US" dirty="0"/>
          </a:p>
          <a:p>
            <a:pPr marL="109728" indent="0">
              <a:buNone/>
            </a:pPr>
            <a:endParaRPr lang="en-US" dirty="0"/>
          </a:p>
        </p:txBody>
      </p:sp>
    </p:spTree>
    <p:extLst>
      <p:ext uri="{BB962C8B-B14F-4D97-AF65-F5344CB8AC3E}">
        <p14:creationId xmlns:p14="http://schemas.microsoft.com/office/powerpoint/2010/main" val="257919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bond property?</a:t>
            </a:r>
            <a:endParaRPr lang="en-US" dirty="0"/>
          </a:p>
        </p:txBody>
      </p:sp>
      <p:sp>
        <p:nvSpPr>
          <p:cNvPr id="3" name="Content Placeholder 2"/>
          <p:cNvSpPr>
            <a:spLocks noGrp="1"/>
          </p:cNvSpPr>
          <p:nvPr>
            <p:ph idx="1"/>
          </p:nvPr>
        </p:nvSpPr>
        <p:spPr/>
        <p:txBody>
          <a:bodyPr/>
          <a:lstStyle/>
          <a:p>
            <a:r>
              <a:rPr lang="en-US" dirty="0" smtClean="0"/>
              <a:t>Oregon Housing and Community Services (OHCS) issues tax exempt bonds to provide funds for financing below market interest rate fixed long- term mortgages (usually 30 years) for the development of housing for low and very low income elderly and disabled persons.</a:t>
            </a:r>
          </a:p>
          <a:p>
            <a:r>
              <a:rPr lang="en-US" dirty="0" smtClean="0"/>
              <a:t>Bonds are normally issued in a series and several properties with unrelated Ownership may be placed in the same bond pool.</a:t>
            </a:r>
          </a:p>
          <a:p>
            <a:r>
              <a:rPr lang="en-US" dirty="0" smtClean="0"/>
              <a:t>As a condition of receiving the bond funding, the Owner agrees to meet all program related requirements in order to keep the property and ultimately the bond series in compliance/good standing.</a:t>
            </a:r>
          </a:p>
          <a:p>
            <a:r>
              <a:rPr lang="en-US" dirty="0" smtClean="0"/>
              <a:t>If a property is not in compliance it can become a risk to the bond series as well as the credit rating of OHCS (State of Oregon).</a:t>
            </a:r>
          </a:p>
          <a:p>
            <a:endParaRPr lang="en-US" dirty="0"/>
          </a:p>
        </p:txBody>
      </p:sp>
    </p:spTree>
    <p:extLst>
      <p:ext uri="{BB962C8B-B14F-4D97-AF65-F5344CB8AC3E}">
        <p14:creationId xmlns:p14="http://schemas.microsoft.com/office/powerpoint/2010/main" val="3372627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Tax Forms</a:t>
            </a:r>
            <a:br>
              <a:rPr lang="en-US" dirty="0" smtClean="0"/>
            </a:br>
            <a:endParaRPr lang="en-US" dirty="0"/>
          </a:p>
        </p:txBody>
      </p:sp>
      <p:sp>
        <p:nvSpPr>
          <p:cNvPr id="2" name="Content Placeholder 1"/>
          <p:cNvSpPr>
            <a:spLocks noGrp="1"/>
          </p:cNvSpPr>
          <p:nvPr>
            <p:ph idx="1"/>
          </p:nvPr>
        </p:nvSpPr>
        <p:spPr/>
        <p:txBody>
          <a:bodyPr>
            <a:normAutofit lnSpcReduction="10000"/>
          </a:bodyPr>
          <a:lstStyle/>
          <a:p>
            <a:pPr marL="109728" indent="0">
              <a:buNone/>
            </a:pPr>
            <a:r>
              <a:rPr lang="en-US" dirty="0" smtClean="0"/>
              <a:t>Q. Sometimes </a:t>
            </a:r>
            <a:r>
              <a:rPr lang="en-US" dirty="0" smtClean="0"/>
              <a:t>residents do not file taxes or cannot locate a copy of the last filed tax return, is that okay?</a:t>
            </a:r>
          </a:p>
          <a:p>
            <a:pPr marL="452628" indent="-342900"/>
            <a:endParaRPr lang="en-US" dirty="0"/>
          </a:p>
          <a:p>
            <a:pPr marL="109728" indent="0">
              <a:buNone/>
            </a:pPr>
            <a:r>
              <a:rPr lang="en-US" dirty="0" smtClean="0"/>
              <a:t>A. Yes</a:t>
            </a:r>
            <a:r>
              <a:rPr lang="en-US" dirty="0" smtClean="0"/>
              <a:t>, you will just need to proceed with third-party verification of income and assets. </a:t>
            </a:r>
            <a:r>
              <a:rPr lang="en-US" dirty="0"/>
              <a:t> </a:t>
            </a:r>
            <a:r>
              <a:rPr lang="en-US" dirty="0" smtClean="0"/>
              <a:t>But if the resident does happen to have a copy of their last year’s tax return, you can use it as sufficient documentation to determine the resident’s income status and if the resident is low income</a:t>
            </a:r>
            <a:r>
              <a:rPr lang="en-US" dirty="0" smtClean="0"/>
              <a:t>.</a:t>
            </a:r>
          </a:p>
          <a:p>
            <a:pPr marL="109728" indent="0">
              <a:buNone/>
            </a:pPr>
            <a:endParaRPr lang="en-US" dirty="0" smtClean="0"/>
          </a:p>
          <a:p>
            <a:pPr marL="109728" indent="0">
              <a:buNone/>
            </a:pPr>
            <a:r>
              <a:rPr lang="en-US" dirty="0" smtClean="0"/>
              <a:t>Important:</a:t>
            </a:r>
          </a:p>
          <a:p>
            <a:pPr marL="109728" indent="0">
              <a:buNone/>
            </a:pPr>
            <a:r>
              <a:rPr lang="en-US" dirty="0" smtClean="0"/>
              <a:t>Tax returns used to qualify households must be the actual signed and filed (true copies) of the tax return for the household</a:t>
            </a:r>
            <a:endParaRPr lang="en-US" dirty="0"/>
          </a:p>
          <a:p>
            <a:pPr marL="109728" indent="0">
              <a:buNone/>
            </a:pPr>
            <a:endParaRPr lang="en-US" dirty="0"/>
          </a:p>
        </p:txBody>
      </p:sp>
    </p:spTree>
    <p:extLst>
      <p:ext uri="{BB962C8B-B14F-4D97-AF65-F5344CB8AC3E}">
        <p14:creationId xmlns:p14="http://schemas.microsoft.com/office/powerpoint/2010/main" val="3296229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forms continued</a:t>
            </a:r>
            <a:endParaRPr lang="en-US" dirty="0"/>
          </a:p>
        </p:txBody>
      </p:sp>
      <p:sp>
        <p:nvSpPr>
          <p:cNvPr id="3" name="Content Placeholder 2"/>
          <p:cNvSpPr>
            <a:spLocks noGrp="1"/>
          </p:cNvSpPr>
          <p:nvPr>
            <p:ph idx="1"/>
          </p:nvPr>
        </p:nvSpPr>
        <p:spPr/>
        <p:txBody>
          <a:bodyPr/>
          <a:lstStyle/>
          <a:p>
            <a:pPr marL="68580" indent="0">
              <a:buNone/>
            </a:pPr>
            <a:r>
              <a:rPr lang="en-US" dirty="0" smtClean="0"/>
              <a:t>Q. Does the applicant/tenant need to complete a tenant questionnaire if they are being qualified with a tax return?</a:t>
            </a:r>
          </a:p>
          <a:p>
            <a:pPr marL="68580" indent="0">
              <a:buNone/>
            </a:pPr>
            <a:endParaRPr lang="en-US" dirty="0"/>
          </a:p>
          <a:p>
            <a:pPr marL="525780" indent="-457200">
              <a:buAutoNum type="alphaUcPeriod"/>
            </a:pPr>
            <a:r>
              <a:rPr lang="en-US" dirty="0" smtClean="0"/>
              <a:t>Yes, all applicants/tenants must complete a tenant questionnaire for every certification</a:t>
            </a:r>
          </a:p>
          <a:p>
            <a:pPr marL="525780" indent="-457200">
              <a:buAutoNum type="alphaUcPeriod"/>
            </a:pPr>
            <a:endParaRPr lang="en-US" dirty="0"/>
          </a:p>
          <a:p>
            <a:pPr marL="68580" indent="0">
              <a:buNone/>
            </a:pPr>
            <a:r>
              <a:rPr lang="en-US" dirty="0" smtClean="0"/>
              <a:t>Important: </a:t>
            </a:r>
          </a:p>
          <a:p>
            <a:pPr marL="68580" indent="0">
              <a:buNone/>
            </a:pPr>
            <a:r>
              <a:rPr lang="en-US" dirty="0" smtClean="0"/>
              <a:t>Tenant Questionnaires are used to verify Student Eligibility for Elderly Bond funding</a:t>
            </a:r>
            <a:endParaRPr lang="en-US" dirty="0"/>
          </a:p>
        </p:txBody>
      </p:sp>
    </p:spTree>
    <p:extLst>
      <p:ext uri="{BB962C8B-B14F-4D97-AF65-F5344CB8AC3E}">
        <p14:creationId xmlns:p14="http://schemas.microsoft.com/office/powerpoint/2010/main" val="1966079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Complicated Assets</a:t>
            </a:r>
            <a:endParaRPr lang="en-US" dirty="0"/>
          </a:p>
        </p:txBody>
      </p:sp>
      <p:sp>
        <p:nvSpPr>
          <p:cNvPr id="2" name="Content Placeholder 1"/>
          <p:cNvSpPr>
            <a:spLocks noGrp="1"/>
          </p:cNvSpPr>
          <p:nvPr>
            <p:ph idx="1"/>
          </p:nvPr>
        </p:nvSpPr>
        <p:spPr/>
        <p:txBody>
          <a:bodyPr/>
          <a:lstStyle/>
          <a:p>
            <a:r>
              <a:rPr lang="en-US" dirty="0" smtClean="0"/>
              <a:t>At times a resident may own a home or have assets that are complicated to calculate. In this situation it is always best to remember that you should first </a:t>
            </a:r>
            <a:r>
              <a:rPr lang="en-US" b="1" dirty="0" smtClean="0"/>
              <a:t>“convert to cash”</a:t>
            </a:r>
          </a:p>
          <a:p>
            <a:pPr marL="109728" indent="0">
              <a:buNone/>
            </a:pPr>
            <a:endParaRPr lang="en-US" dirty="0" smtClean="0"/>
          </a:p>
          <a:p>
            <a:pPr marL="109728" indent="0">
              <a:buNone/>
            </a:pPr>
            <a:r>
              <a:rPr lang="en-US" sz="2200" dirty="0" smtClean="0"/>
              <a:t>Deductions should be made for:</a:t>
            </a:r>
          </a:p>
          <a:p>
            <a:pPr marL="566928" indent="-457200">
              <a:buFont typeface="+mj-lt"/>
              <a:buAutoNum type="arabicPeriod"/>
            </a:pPr>
            <a:r>
              <a:rPr lang="en-US" sz="2400" dirty="0" smtClean="0"/>
              <a:t>Penalties for withdrawing funds before maturity</a:t>
            </a:r>
          </a:p>
          <a:p>
            <a:pPr marL="566928" indent="-457200">
              <a:buFont typeface="+mj-lt"/>
              <a:buAutoNum type="arabicPeriod"/>
            </a:pPr>
            <a:r>
              <a:rPr lang="en-US" sz="2400" dirty="0" smtClean="0"/>
              <a:t>Broker and/or legal fees assessed to sell or convert the asset to cash</a:t>
            </a:r>
          </a:p>
          <a:p>
            <a:pPr marL="566928" indent="-457200">
              <a:buFont typeface="+mj-lt"/>
              <a:buAutoNum type="arabicPeriod"/>
            </a:pPr>
            <a:r>
              <a:rPr lang="en-US" sz="2400" dirty="0" smtClean="0"/>
              <a:t>Settlement costs for real estate transactions </a:t>
            </a:r>
            <a:endParaRPr lang="en-US" sz="2400" dirty="0"/>
          </a:p>
          <a:p>
            <a:pPr marL="109728" indent="0">
              <a:buNone/>
            </a:pPr>
            <a:endParaRPr lang="en-US" dirty="0"/>
          </a:p>
        </p:txBody>
      </p:sp>
    </p:spTree>
    <p:extLst>
      <p:ext uri="{BB962C8B-B14F-4D97-AF65-F5344CB8AC3E}">
        <p14:creationId xmlns:p14="http://schemas.microsoft.com/office/powerpoint/2010/main" val="1366979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Answering “Yes” to Questions on forms:    Now what do I do?</a:t>
            </a:r>
            <a:endParaRPr lang="en-US" sz="3200" dirty="0"/>
          </a:p>
        </p:txBody>
      </p:sp>
      <p:sp>
        <p:nvSpPr>
          <p:cNvPr id="2" name="Content Placeholder 1"/>
          <p:cNvSpPr>
            <a:spLocks noGrp="1"/>
          </p:cNvSpPr>
          <p:nvPr>
            <p:ph idx="1"/>
          </p:nvPr>
        </p:nvSpPr>
        <p:spPr/>
        <p:txBody>
          <a:bodyPr>
            <a:normAutofit/>
          </a:bodyPr>
          <a:lstStyle/>
          <a:p>
            <a:pPr marL="109728" indent="0">
              <a:buNone/>
            </a:pPr>
            <a:r>
              <a:rPr lang="en-US" dirty="0" smtClean="0"/>
              <a:t>Sometimes we see questions answered in a way that leaves us wondering how to verify information. Some of these questions are:</a:t>
            </a:r>
          </a:p>
          <a:p>
            <a:r>
              <a:rPr lang="en-US" dirty="0" smtClean="0"/>
              <a:t>Periodic Assistance</a:t>
            </a:r>
          </a:p>
          <a:p>
            <a:r>
              <a:rPr lang="en-US" dirty="0" smtClean="0"/>
              <a:t>Disposed of Assets</a:t>
            </a:r>
          </a:p>
          <a:p>
            <a:r>
              <a:rPr lang="en-US" dirty="0" smtClean="0"/>
              <a:t>Public Assistance from DHS</a:t>
            </a:r>
          </a:p>
          <a:p>
            <a:r>
              <a:rPr lang="en-US" dirty="0" smtClean="0"/>
              <a:t>Pension Income</a:t>
            </a:r>
          </a:p>
          <a:p>
            <a:pPr marL="109728" indent="0">
              <a:buNone/>
            </a:pPr>
            <a:endParaRPr lang="en-US" dirty="0"/>
          </a:p>
          <a:p>
            <a:pPr marL="109728" indent="0">
              <a:buNone/>
            </a:pPr>
            <a:r>
              <a:rPr lang="en-US" sz="2200" dirty="0" smtClean="0"/>
              <a:t>*Don’t worry! We have a form for that</a:t>
            </a:r>
            <a:r>
              <a:rPr lang="en-US" sz="2200" dirty="0" smtClean="0"/>
              <a:t>!</a:t>
            </a:r>
          </a:p>
          <a:p>
            <a:pPr marL="109728" indent="0">
              <a:buNone/>
            </a:pPr>
            <a:r>
              <a:rPr lang="en-US" sz="2200" dirty="0" smtClean="0"/>
              <a:t>Contact OHCS staff if you need help with verifying information</a:t>
            </a:r>
            <a:endParaRPr lang="en-US" dirty="0" smtClean="0"/>
          </a:p>
        </p:txBody>
      </p:sp>
    </p:spTree>
    <p:extLst>
      <p:ext uri="{BB962C8B-B14F-4D97-AF65-F5344CB8AC3E}">
        <p14:creationId xmlns:p14="http://schemas.microsoft.com/office/powerpoint/2010/main" val="1762270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Bank Statements</a:t>
            </a:r>
            <a:endParaRPr lang="en-US" dirty="0"/>
          </a:p>
        </p:txBody>
      </p:sp>
      <p:sp>
        <p:nvSpPr>
          <p:cNvPr id="2" name="Content Placeholder 1"/>
          <p:cNvSpPr>
            <a:spLocks noGrp="1"/>
          </p:cNvSpPr>
          <p:nvPr>
            <p:ph idx="1"/>
          </p:nvPr>
        </p:nvSpPr>
        <p:spPr/>
        <p:txBody>
          <a:bodyPr>
            <a:normAutofit/>
          </a:bodyPr>
          <a:lstStyle/>
          <a:p>
            <a:pPr marL="109728" indent="0">
              <a:buNone/>
            </a:pPr>
            <a:r>
              <a:rPr lang="en-US" dirty="0" smtClean="0"/>
              <a:t>What can you use a bank statement to verify?</a:t>
            </a:r>
          </a:p>
          <a:p>
            <a:pPr marL="109728" indent="0">
              <a:buNone/>
            </a:pPr>
            <a:endParaRPr lang="en-US" dirty="0"/>
          </a:p>
          <a:p>
            <a:pPr marL="109728" indent="0">
              <a:buNone/>
            </a:pPr>
            <a:r>
              <a:rPr lang="en-US" dirty="0" smtClean="0"/>
              <a:t>A bank statement should *</a:t>
            </a:r>
            <a:r>
              <a:rPr lang="en-US" u="sng" dirty="0" smtClean="0"/>
              <a:t>not</a:t>
            </a:r>
            <a:r>
              <a:rPr lang="en-US" dirty="0" smtClean="0"/>
              <a:t> be used to verify income. It can be used to verify assets. Bank statements should be current.  A six-month average balance is needed to verify a checking account.  The current balance is needed to verify a savings account.</a:t>
            </a:r>
          </a:p>
          <a:p>
            <a:pPr marL="109728" indent="0">
              <a:buNone/>
            </a:pPr>
            <a:endParaRPr lang="en-US" dirty="0"/>
          </a:p>
          <a:p>
            <a:pPr marL="109728" indent="0">
              <a:buNone/>
            </a:pPr>
            <a:r>
              <a:rPr lang="en-US" dirty="0" smtClean="0"/>
              <a:t>*</a:t>
            </a:r>
            <a:r>
              <a:rPr lang="en-US" sz="2000" dirty="0" smtClean="0"/>
              <a:t>There is a discrepancy in the current manual that will be corrected in the new manual revision</a:t>
            </a:r>
          </a:p>
          <a:p>
            <a:pPr marL="109728" indent="0">
              <a:buNone/>
            </a:pPr>
            <a:endParaRPr lang="en-US" sz="2000" dirty="0"/>
          </a:p>
        </p:txBody>
      </p:sp>
    </p:spTree>
    <p:extLst>
      <p:ext uri="{BB962C8B-B14F-4D97-AF65-F5344CB8AC3E}">
        <p14:creationId xmlns:p14="http://schemas.microsoft.com/office/powerpoint/2010/main" val="2890359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Social Security Verification</a:t>
            </a:r>
            <a:endParaRPr lang="en-US" dirty="0"/>
          </a:p>
        </p:txBody>
      </p:sp>
      <p:sp>
        <p:nvSpPr>
          <p:cNvPr id="2" name="Content Placeholder 1"/>
          <p:cNvSpPr>
            <a:spLocks noGrp="1"/>
          </p:cNvSpPr>
          <p:nvPr>
            <p:ph idx="1"/>
          </p:nvPr>
        </p:nvSpPr>
        <p:spPr/>
        <p:txBody>
          <a:bodyPr/>
          <a:lstStyle/>
          <a:p>
            <a:pPr marL="109728" indent="0">
              <a:buNone/>
            </a:pPr>
            <a:r>
              <a:rPr lang="en-US" dirty="0" smtClean="0"/>
              <a:t>To verify Social Security benefits an award letter must be obtained  showing the gross benefits received.</a:t>
            </a:r>
          </a:p>
          <a:p>
            <a:pPr marL="109728" indent="0">
              <a:buNone/>
            </a:pPr>
            <a:endParaRPr lang="en-US" dirty="0"/>
          </a:p>
          <a:p>
            <a:pPr>
              <a:buFont typeface="Arial" charset="0"/>
              <a:buChar char="•"/>
            </a:pPr>
            <a:r>
              <a:rPr lang="en-US" dirty="0" smtClean="0"/>
              <a:t>Please note that the Social Security office has new on-line procedures that must be followed</a:t>
            </a:r>
          </a:p>
          <a:p>
            <a:pPr marL="109728" indent="0">
              <a:buNone/>
            </a:pPr>
            <a:endParaRPr lang="en-US" dirty="0"/>
          </a:p>
          <a:p>
            <a:pPr marL="109728" indent="0">
              <a:buNone/>
            </a:pPr>
            <a:r>
              <a:rPr lang="en-US" dirty="0"/>
              <a:t>http://www.socialsecurity.gov/myaccount/  (web page with instructions)</a:t>
            </a:r>
          </a:p>
        </p:txBody>
      </p:sp>
    </p:spTree>
    <p:extLst>
      <p:ext uri="{BB962C8B-B14F-4D97-AF65-F5344CB8AC3E}">
        <p14:creationId xmlns:p14="http://schemas.microsoft.com/office/powerpoint/2010/main" val="4097522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Third Party Verification</a:t>
            </a:r>
            <a:endParaRPr lang="en-US" dirty="0"/>
          </a:p>
        </p:txBody>
      </p:sp>
      <p:sp>
        <p:nvSpPr>
          <p:cNvPr id="2" name="Content Placeholder 1"/>
          <p:cNvSpPr>
            <a:spLocks noGrp="1"/>
          </p:cNvSpPr>
          <p:nvPr>
            <p:ph idx="1"/>
          </p:nvPr>
        </p:nvSpPr>
        <p:spPr/>
        <p:txBody>
          <a:bodyPr/>
          <a:lstStyle/>
          <a:p>
            <a:pPr marL="452628" indent="-342900"/>
            <a:r>
              <a:rPr lang="en-US" dirty="0" smtClean="0"/>
              <a:t>The preferred method of verification for income and assets is always via third party.  This means that the verification request should be sent </a:t>
            </a:r>
            <a:r>
              <a:rPr lang="en-US" b="1" i="1" dirty="0" smtClean="0"/>
              <a:t>directly to </a:t>
            </a:r>
            <a:r>
              <a:rPr lang="en-US" b="1" dirty="0" smtClean="0"/>
              <a:t>and received </a:t>
            </a:r>
            <a:r>
              <a:rPr lang="en-US" b="1" i="1" dirty="0" smtClean="0"/>
              <a:t>directly from </a:t>
            </a:r>
            <a:r>
              <a:rPr lang="en-US" b="1" dirty="0" smtClean="0"/>
              <a:t>the source</a:t>
            </a:r>
            <a:r>
              <a:rPr lang="en-US" dirty="0" smtClean="0"/>
              <a:t>.</a:t>
            </a:r>
          </a:p>
          <a:p>
            <a:pPr marL="109728" indent="0">
              <a:buNone/>
            </a:pPr>
            <a:endParaRPr lang="en-US" dirty="0" smtClean="0"/>
          </a:p>
          <a:p>
            <a:pPr marL="452628" indent="-342900"/>
            <a:r>
              <a:rPr lang="en-US" dirty="0" smtClean="0"/>
              <a:t>Avoid having residents hand carry verifications</a:t>
            </a:r>
          </a:p>
          <a:p>
            <a:pPr marL="109728" indent="0">
              <a:buNone/>
            </a:pPr>
            <a:endParaRPr lang="en-US" dirty="0"/>
          </a:p>
          <a:p>
            <a:pPr marL="452628" indent="-342900"/>
            <a:r>
              <a:rPr lang="en-US" dirty="0" smtClean="0"/>
              <a:t>Some verifications can be obtained from the resident (as long as they are current) and copied to be put into the tenant file such as bank statements, social security award letters, VA statements, mortgage statements, tax returns, investment account statements, etc.</a:t>
            </a:r>
          </a:p>
          <a:p>
            <a:pPr marL="109728" indent="0">
              <a:buNone/>
            </a:pPr>
            <a:endParaRPr lang="en-US" dirty="0"/>
          </a:p>
        </p:txBody>
      </p:sp>
    </p:spTree>
    <p:extLst>
      <p:ext uri="{BB962C8B-B14F-4D97-AF65-F5344CB8AC3E}">
        <p14:creationId xmlns:p14="http://schemas.microsoft.com/office/powerpoint/2010/main" val="1778572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waivers</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a:t>
            </a:r>
            <a:r>
              <a:rPr lang="en-US" dirty="0"/>
              <a:t>WAIVER REQUEST: MANAGER MUST COMPLETE IF THE APPLICANT IS OVER THE </a:t>
            </a:r>
            <a:r>
              <a:rPr lang="en-US" dirty="0" smtClean="0"/>
              <a:t>STATE-WIDE MEDIAN </a:t>
            </a:r>
            <a:r>
              <a:rPr lang="en-US" dirty="0"/>
              <a:t>INCOME OR UNDER AGE 58 AND DISABLED: ($00000)</a:t>
            </a:r>
          </a:p>
          <a:p>
            <a:r>
              <a:rPr lang="en-US" dirty="0"/>
              <a:t>Waiver must be signed and approved by </a:t>
            </a:r>
            <a:r>
              <a:rPr lang="en-US" dirty="0" smtClean="0"/>
              <a:t>OHCS </a:t>
            </a:r>
            <a:r>
              <a:rPr lang="en-US" u="sng" dirty="0" smtClean="0"/>
              <a:t>before</a:t>
            </a:r>
            <a:r>
              <a:rPr lang="en-US" dirty="0" smtClean="0"/>
              <a:t> the </a:t>
            </a:r>
            <a:r>
              <a:rPr lang="en-US" dirty="0"/>
              <a:t>applicant requiring a waiver moves in. Fax or email </a:t>
            </a:r>
            <a:r>
              <a:rPr lang="en-US" dirty="0" smtClean="0"/>
              <a:t>waiver request </a:t>
            </a:r>
            <a:r>
              <a:rPr lang="en-US" dirty="0"/>
              <a:t>with documentation to support current set-aside to OHCS </a:t>
            </a:r>
            <a:endParaRPr lang="en-US" dirty="0" smtClean="0"/>
          </a:p>
          <a:p>
            <a:r>
              <a:rPr lang="en-US" dirty="0" smtClean="0"/>
              <a:t>OHCS </a:t>
            </a:r>
            <a:r>
              <a:rPr lang="en-US" dirty="0"/>
              <a:t>may waive the income limits and age requirements for a household seeking residence in an Elderly Housing property if a person in </a:t>
            </a:r>
            <a:r>
              <a:rPr lang="en-US" dirty="0" smtClean="0"/>
              <a:t>the household </a:t>
            </a:r>
            <a:r>
              <a:rPr lang="en-US" dirty="0"/>
              <a:t>is a disabled person requiring special housing provisions to accommodate the impairment and whose disability arises from </a:t>
            </a:r>
            <a:r>
              <a:rPr lang="en-US" dirty="0" smtClean="0"/>
              <a:t>a physical </a:t>
            </a:r>
            <a:r>
              <a:rPr lang="en-US" dirty="0"/>
              <a:t>or mental impairment that substantially limits one or more major life activities; however, no such waiver shall be made of </a:t>
            </a:r>
            <a:r>
              <a:rPr lang="en-US" dirty="0" smtClean="0"/>
              <a:t>the requirements </a:t>
            </a:r>
            <a:r>
              <a:rPr lang="en-US" dirty="0"/>
              <a:t>of Section 142(d) of the Code </a:t>
            </a:r>
            <a:r>
              <a:rPr lang="en-US" b="1" i="1" u="sng" dirty="0"/>
              <a:t>(waiver must not be counted towards required property set-aside).</a:t>
            </a:r>
          </a:p>
        </p:txBody>
      </p:sp>
    </p:spTree>
    <p:extLst>
      <p:ext uri="{BB962C8B-B14F-4D97-AF65-F5344CB8AC3E}">
        <p14:creationId xmlns:p14="http://schemas.microsoft.com/office/powerpoint/2010/main" val="952155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File Clarifications</a:t>
            </a:r>
            <a:endParaRPr lang="en-US" dirty="0"/>
          </a:p>
        </p:txBody>
      </p:sp>
      <p:sp>
        <p:nvSpPr>
          <p:cNvPr id="2" name="Content Placeholder 1"/>
          <p:cNvSpPr>
            <a:spLocks noGrp="1"/>
          </p:cNvSpPr>
          <p:nvPr>
            <p:ph idx="1"/>
          </p:nvPr>
        </p:nvSpPr>
        <p:spPr/>
        <p:txBody>
          <a:bodyPr>
            <a:normAutofit/>
          </a:bodyPr>
          <a:lstStyle/>
          <a:p>
            <a:pPr marL="109728" indent="0">
              <a:buNone/>
            </a:pPr>
            <a:r>
              <a:rPr lang="en-US" sz="2200" dirty="0" smtClean="0"/>
              <a:t>When information in the file is conflicting or something in the file needs to be clarified, it is always best if the resident actually signs and dates the clarification.</a:t>
            </a:r>
            <a:endParaRPr lang="en-US" sz="2200" dirty="0"/>
          </a:p>
        </p:txBody>
      </p:sp>
    </p:spTree>
    <p:extLst>
      <p:ext uri="{BB962C8B-B14F-4D97-AF65-F5344CB8AC3E}">
        <p14:creationId xmlns:p14="http://schemas.microsoft.com/office/powerpoint/2010/main" val="1497753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Scenario # 01</a:t>
            </a:r>
            <a:endParaRPr lang="en-US" dirty="0"/>
          </a:p>
        </p:txBody>
      </p:sp>
      <p:sp>
        <p:nvSpPr>
          <p:cNvPr id="3" name="Content Placeholder 2"/>
          <p:cNvSpPr>
            <a:spLocks noGrp="1"/>
          </p:cNvSpPr>
          <p:nvPr>
            <p:ph idx="1"/>
          </p:nvPr>
        </p:nvSpPr>
        <p:spPr>
          <a:xfrm>
            <a:off x="457200" y="1219200"/>
            <a:ext cx="8305800" cy="4114800"/>
          </a:xfrm>
        </p:spPr>
        <p:txBody>
          <a:bodyPr>
            <a:normAutofit/>
          </a:bodyPr>
          <a:lstStyle/>
          <a:p>
            <a:r>
              <a:rPr lang="en-US" dirty="0"/>
              <a:t>Mr. Jones has applied at your property.  He is hoping to move in on December 1</a:t>
            </a:r>
            <a:r>
              <a:rPr lang="en-US" baseline="30000" dirty="0"/>
              <a:t>st</a:t>
            </a:r>
            <a:r>
              <a:rPr lang="en-US" dirty="0"/>
              <a:t>.  He receives $800.90 per month in Social Security Benefits.  The COLA for Social Security announced in October will increase 2.00% effective January 1</a:t>
            </a:r>
            <a:r>
              <a:rPr lang="en-US" baseline="30000" dirty="0"/>
              <a:t>st</a:t>
            </a:r>
            <a:r>
              <a:rPr lang="en-US" dirty="0"/>
              <a:t>.  He also has an IRA that is valued at $213,000 and he takes monthly draws from it in the amount of $720.50.  He has a checking account with a current value of $3,000.50 and a six-month average balance of $2,135.76.  The account earns 0% interest.  He also has a savings account with a current value of $580.10 and a six-month average balance of $900.23.  The account earns .01% interest.  Mr. Jones has $75 cash in his wallet when you interview him &amp; this is when he is also completing the Tenant Questionnaire.  When he comes in to turn in his application you notice that he drives a 1950 Chevy with a value of $50,000.00 and he wears gold jewelry valued at $25,000.00.  </a:t>
            </a:r>
          </a:p>
        </p:txBody>
      </p:sp>
    </p:spTree>
    <p:extLst>
      <p:ext uri="{BB962C8B-B14F-4D97-AF65-F5344CB8AC3E}">
        <p14:creationId xmlns:p14="http://schemas.microsoft.com/office/powerpoint/2010/main" val="165270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BOND Properties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a wide variety of bond funded properties located throughout the whole state of Oregon. </a:t>
            </a:r>
          </a:p>
          <a:p>
            <a:r>
              <a:rPr lang="en-US" dirty="0" smtClean="0"/>
              <a:t>Typical bond properties funded by OHCS include Assisted Living Facilities, Residential Care Facilities, Adult Foster Homes, Congregate, and properties that may have other funding that can have requirements that may be less or more restrictive than the bond requirements (such as HUD HOME funding, Federal LIHTC funding, or other state and/or local grant money and loans). </a:t>
            </a:r>
          </a:p>
          <a:p>
            <a:r>
              <a:rPr lang="en-US" dirty="0" smtClean="0"/>
              <a:t>All bond properties have one thing in common, they are built to serve Elderly households whose head of household is 58 years and older; and disabled individuals with a physical or mental impairment that substantially limits one or more major life activities.</a:t>
            </a:r>
            <a:endParaRPr lang="en-US" dirty="0"/>
          </a:p>
        </p:txBody>
      </p:sp>
    </p:spTree>
    <p:extLst>
      <p:ext uri="{BB962C8B-B14F-4D97-AF65-F5344CB8AC3E}">
        <p14:creationId xmlns:p14="http://schemas.microsoft.com/office/powerpoint/2010/main" val="1622723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sheet scenario # 01</a:t>
            </a:r>
            <a:endParaRPr lang="en-US" dirty="0"/>
          </a:p>
        </p:txBody>
      </p:sp>
      <p:sp>
        <p:nvSpPr>
          <p:cNvPr id="3" name="Content Placeholder 2"/>
          <p:cNvSpPr>
            <a:spLocks noGrp="1"/>
          </p:cNvSpPr>
          <p:nvPr>
            <p:ph idx="1"/>
          </p:nvPr>
        </p:nvSpPr>
        <p:spPr>
          <a:xfrm>
            <a:off x="533400" y="1524000"/>
            <a:ext cx="8229600" cy="4267201"/>
          </a:xfrm>
        </p:spPr>
        <p:txBody>
          <a:bodyPr>
            <a:normAutofit/>
          </a:bodyPr>
          <a:lstStyle/>
          <a:p>
            <a:r>
              <a:rPr lang="en-US" sz="2800" b="1" u="sng" dirty="0"/>
              <a:t>INCOME</a:t>
            </a:r>
            <a:r>
              <a:rPr lang="en-US" sz="2800" b="1" dirty="0"/>
              <a:t>:</a:t>
            </a:r>
            <a:endParaRPr lang="en-US" sz="2800" dirty="0"/>
          </a:p>
          <a:p>
            <a:pPr marL="468630" lvl="1" indent="0">
              <a:buNone/>
            </a:pPr>
            <a:r>
              <a:rPr lang="en-US" sz="2800" dirty="0"/>
              <a:t>SS: $800.90 x 1 = $800.90</a:t>
            </a:r>
          </a:p>
          <a:p>
            <a:pPr marL="468630" lvl="1" indent="0">
              <a:buNone/>
            </a:pPr>
            <a:r>
              <a:rPr lang="en-US" sz="2800" u="sng" dirty="0"/>
              <a:t>SS: $816.92 x 11 = $8,986.12</a:t>
            </a:r>
            <a:endParaRPr lang="en-US" sz="2800" dirty="0"/>
          </a:p>
          <a:p>
            <a:pPr marL="468630" lvl="1" indent="0">
              <a:buNone/>
            </a:pPr>
            <a:r>
              <a:rPr lang="en-US" sz="2800" b="1" dirty="0"/>
              <a:t>SS: Annual</a:t>
            </a:r>
            <a:r>
              <a:rPr lang="en-US" sz="2800" dirty="0"/>
              <a:t> </a:t>
            </a:r>
            <a:r>
              <a:rPr lang="en-US" sz="2800" b="1" dirty="0"/>
              <a:t>Total</a:t>
            </a:r>
            <a:r>
              <a:rPr lang="en-US" sz="2800" dirty="0"/>
              <a:t> = </a:t>
            </a:r>
            <a:r>
              <a:rPr lang="en-US" sz="2800" b="1" dirty="0"/>
              <a:t>$9,787.02</a:t>
            </a:r>
            <a:endParaRPr lang="en-US" sz="2800" dirty="0"/>
          </a:p>
          <a:p>
            <a:pPr marL="468630" lvl="1" indent="0">
              <a:buNone/>
            </a:pPr>
            <a:r>
              <a:rPr lang="en-US" sz="2800" dirty="0"/>
              <a:t>IRA/Pension Distribution = $720.50 x 12 = </a:t>
            </a:r>
            <a:r>
              <a:rPr lang="en-US" sz="2800" b="1" dirty="0"/>
              <a:t>$8,646</a:t>
            </a:r>
            <a:endParaRPr lang="en-US" sz="2800" dirty="0"/>
          </a:p>
          <a:p>
            <a:pPr marL="468630" lvl="1" indent="0">
              <a:buNone/>
            </a:pPr>
            <a:r>
              <a:rPr lang="en-US" sz="2800" b="1" dirty="0"/>
              <a:t>*Total Income = $18,433.02</a:t>
            </a:r>
            <a:endParaRPr lang="en-US" sz="2800" dirty="0"/>
          </a:p>
          <a:p>
            <a:endParaRPr lang="en-US" sz="2800" dirty="0"/>
          </a:p>
        </p:txBody>
      </p:sp>
    </p:spTree>
    <p:extLst>
      <p:ext uri="{BB962C8B-B14F-4D97-AF65-F5344CB8AC3E}">
        <p14:creationId xmlns:p14="http://schemas.microsoft.com/office/powerpoint/2010/main" val="3023906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sheet scenario # 01</a:t>
            </a:r>
            <a:endParaRPr lang="en-US" dirty="0"/>
          </a:p>
        </p:txBody>
      </p:sp>
      <p:sp>
        <p:nvSpPr>
          <p:cNvPr id="3" name="Content Placeholder 2"/>
          <p:cNvSpPr>
            <a:spLocks noGrp="1"/>
          </p:cNvSpPr>
          <p:nvPr>
            <p:ph idx="1"/>
          </p:nvPr>
        </p:nvSpPr>
        <p:spPr>
          <a:xfrm>
            <a:off x="304800" y="1371600"/>
            <a:ext cx="8534400" cy="4267201"/>
          </a:xfrm>
        </p:spPr>
        <p:txBody>
          <a:bodyPr>
            <a:normAutofit/>
          </a:bodyPr>
          <a:lstStyle/>
          <a:p>
            <a:r>
              <a:rPr lang="en-US" sz="3000" b="1" u="sng" dirty="0" smtClean="0"/>
              <a:t>ASSETS</a:t>
            </a:r>
            <a:r>
              <a:rPr lang="en-US" sz="3000" b="1" dirty="0"/>
              <a:t>:</a:t>
            </a:r>
            <a:endParaRPr lang="en-US" sz="3000" dirty="0"/>
          </a:p>
          <a:p>
            <a:pPr marL="468630" lvl="1" indent="0">
              <a:buNone/>
            </a:pPr>
            <a:r>
              <a:rPr lang="en-US" sz="3000" dirty="0"/>
              <a:t>Checking: 2,135.76 x 0% = $0 interest earned</a:t>
            </a:r>
          </a:p>
          <a:p>
            <a:pPr marL="468630" lvl="1" indent="0">
              <a:buNone/>
            </a:pPr>
            <a:r>
              <a:rPr lang="en-US" sz="3000" dirty="0"/>
              <a:t>Savings: 580.10 x .01% = $.058 </a:t>
            </a:r>
            <a:r>
              <a:rPr lang="en-US" sz="3000" dirty="0" smtClean="0"/>
              <a:t>(rounds to $.06)</a:t>
            </a:r>
            <a:endParaRPr lang="en-US" sz="3000" dirty="0"/>
          </a:p>
          <a:p>
            <a:pPr marL="468630" lvl="1" indent="0">
              <a:buNone/>
            </a:pPr>
            <a:r>
              <a:rPr lang="en-US" sz="3000" dirty="0"/>
              <a:t>Cash on Hand (COH): $75.00</a:t>
            </a:r>
          </a:p>
          <a:p>
            <a:pPr marL="468630" lvl="1" indent="0">
              <a:buNone/>
            </a:pPr>
            <a:r>
              <a:rPr lang="en-US" sz="3000" dirty="0"/>
              <a:t>Total amount of assets = 2,790.86 (</a:t>
            </a:r>
            <a:r>
              <a:rPr lang="en-US" sz="2600" dirty="0"/>
              <a:t>since the value is under $5,000 we do not impute; therefore, </a:t>
            </a:r>
            <a:r>
              <a:rPr lang="en-US" sz="2600" dirty="0" smtClean="0"/>
              <a:t>the $.06 </a:t>
            </a:r>
            <a:r>
              <a:rPr lang="en-US" sz="2600" dirty="0"/>
              <a:t>is added to household income based </a:t>
            </a:r>
            <a:r>
              <a:rPr lang="en-US" sz="2600"/>
              <a:t>on </a:t>
            </a:r>
            <a:r>
              <a:rPr lang="en-US" sz="2600" smtClean="0"/>
              <a:t>the asset </a:t>
            </a:r>
            <a:r>
              <a:rPr lang="en-US" sz="2600" dirty="0" smtClean="0"/>
              <a:t>income</a:t>
            </a:r>
            <a:r>
              <a:rPr lang="en-US" sz="3000" dirty="0" smtClean="0"/>
              <a:t>)</a:t>
            </a:r>
            <a:endParaRPr lang="en-US" sz="3000" dirty="0"/>
          </a:p>
          <a:p>
            <a:pPr marL="468630" lvl="1" indent="0">
              <a:buNone/>
            </a:pPr>
            <a:r>
              <a:rPr lang="en-US" sz="3000" b="1" dirty="0"/>
              <a:t>**Grand Total = </a:t>
            </a:r>
            <a:r>
              <a:rPr lang="en-US" sz="3000" b="1" dirty="0" smtClean="0"/>
              <a:t>$18,433.08</a:t>
            </a:r>
            <a:endParaRPr lang="en-US" sz="3000" dirty="0"/>
          </a:p>
          <a:p>
            <a:endParaRPr lang="en-US" dirty="0"/>
          </a:p>
        </p:txBody>
      </p:sp>
    </p:spTree>
    <p:extLst>
      <p:ext uri="{BB962C8B-B14F-4D97-AF65-F5344CB8AC3E}">
        <p14:creationId xmlns:p14="http://schemas.microsoft.com/office/powerpoint/2010/main" val="2032038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379" t="17936" r="17829" b="8373"/>
          <a:stretch/>
        </p:blipFill>
        <p:spPr bwMode="auto">
          <a:xfrm>
            <a:off x="1143000" y="372848"/>
            <a:ext cx="6858000" cy="6152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H="1">
            <a:off x="7315200" y="457200"/>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flipH="1">
            <a:off x="7315200" y="3886200"/>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p:nvPr/>
        </p:nvCxnSpPr>
        <p:spPr>
          <a:xfrm flipH="1">
            <a:off x="7391400" y="5943600"/>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13746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scenario # 02</a:t>
            </a:r>
            <a:endParaRPr lang="en-US" dirty="0"/>
          </a:p>
        </p:txBody>
      </p:sp>
      <p:sp>
        <p:nvSpPr>
          <p:cNvPr id="3" name="Content Placeholder 2"/>
          <p:cNvSpPr>
            <a:spLocks noGrp="1"/>
          </p:cNvSpPr>
          <p:nvPr>
            <p:ph idx="1"/>
          </p:nvPr>
        </p:nvSpPr>
        <p:spPr>
          <a:xfrm>
            <a:off x="533400" y="1219200"/>
            <a:ext cx="8382000" cy="4724400"/>
          </a:xfrm>
        </p:spPr>
        <p:txBody>
          <a:bodyPr>
            <a:normAutofit fontScale="92500" lnSpcReduction="10000"/>
          </a:bodyPr>
          <a:lstStyle/>
          <a:p>
            <a:pPr marL="68580" indent="0">
              <a:buNone/>
            </a:pPr>
            <a:r>
              <a:rPr lang="en-US" dirty="0"/>
              <a:t>Ms. Smith has applied at your property and hopes to move in on December 1</a:t>
            </a:r>
            <a:r>
              <a:rPr lang="en-US" baseline="30000" dirty="0"/>
              <a:t>st</a:t>
            </a:r>
            <a:r>
              <a:rPr lang="en-US" dirty="0"/>
              <a:t>.  She is in the process of selling her home since she and her family have determined she needs the daily assistance that your facility can provide.  Her home’s “</a:t>
            </a:r>
            <a:r>
              <a:rPr lang="en-US" i="1" dirty="0"/>
              <a:t>Real Market Value</a:t>
            </a:r>
            <a:r>
              <a:rPr lang="en-US" dirty="0"/>
              <a:t>” (</a:t>
            </a:r>
            <a:r>
              <a:rPr lang="en-US" b="1" dirty="0"/>
              <a:t>RMV</a:t>
            </a:r>
            <a:r>
              <a:rPr lang="en-US" dirty="0"/>
              <a:t>) is $180,000.  She currently has a principal balance owing on her current mortgage in the amount of $60,000.  She will need to pay approximately 6% in broker fees for this sale.  </a:t>
            </a:r>
          </a:p>
          <a:p>
            <a:pPr marL="68580" indent="0">
              <a:buNone/>
            </a:pPr>
            <a:r>
              <a:rPr lang="en-US" dirty="0"/>
              <a:t>Ms. Smith has three savings accounts and each has a current balance of $40,000.  The interest earnings for each of these accounts are .05%.  Ms. Smith also receives $1,200.10 per month in Social Security benefits.  The COLA for Social Security announced in October will increase 2.00% effective January 1st.  Her daughter pays $900.75 directly to the provider for her medical costs.  Her daughter also gives Ms. Smith $100 per month so that she can get her hair and nails done.  When Ms. Smith comes in for her interview, she explains to you that shortly after she moves in she will be taking a two month vacation to Europe.  Her boyfriend paid $</a:t>
            </a:r>
            <a:r>
              <a:rPr lang="en-US" dirty="0" smtClean="0"/>
              <a:t>5,500.00 </a:t>
            </a:r>
            <a:r>
              <a:rPr lang="en-US" dirty="0"/>
              <a:t>for the vacation as a birthday gift.  She is very excited because she has never been to Europe before. </a:t>
            </a:r>
          </a:p>
        </p:txBody>
      </p:sp>
    </p:spTree>
    <p:extLst>
      <p:ext uri="{BB962C8B-B14F-4D97-AF65-F5344CB8AC3E}">
        <p14:creationId xmlns:p14="http://schemas.microsoft.com/office/powerpoint/2010/main" val="960373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sheet Scenario # 02</a:t>
            </a:r>
            <a:endParaRPr lang="en-US" dirty="0"/>
          </a:p>
        </p:txBody>
      </p:sp>
      <p:sp>
        <p:nvSpPr>
          <p:cNvPr id="3" name="Content Placeholder 2"/>
          <p:cNvSpPr>
            <a:spLocks noGrp="1"/>
          </p:cNvSpPr>
          <p:nvPr>
            <p:ph idx="1"/>
          </p:nvPr>
        </p:nvSpPr>
        <p:spPr/>
        <p:txBody>
          <a:bodyPr/>
          <a:lstStyle/>
          <a:p>
            <a:r>
              <a:rPr lang="en-US" sz="2800" b="1" u="sng" dirty="0"/>
              <a:t>INCOME</a:t>
            </a:r>
            <a:r>
              <a:rPr lang="en-US" sz="2800" b="1" dirty="0"/>
              <a:t>:</a:t>
            </a:r>
            <a:endParaRPr lang="en-US" sz="2800" dirty="0"/>
          </a:p>
          <a:p>
            <a:pPr marL="468630" lvl="1" indent="0">
              <a:buNone/>
            </a:pPr>
            <a:r>
              <a:rPr lang="en-US" sz="2800" dirty="0"/>
              <a:t>SS: $1,200.10 x 1 = $1,200.10</a:t>
            </a:r>
          </a:p>
          <a:p>
            <a:pPr marL="468630" lvl="1" indent="0">
              <a:buNone/>
            </a:pPr>
            <a:r>
              <a:rPr lang="en-US" sz="2800" dirty="0"/>
              <a:t>SS: $1,224.10 x 11 = $13,465.10</a:t>
            </a:r>
          </a:p>
          <a:p>
            <a:pPr marL="468630" lvl="1" indent="0">
              <a:buNone/>
            </a:pPr>
            <a:r>
              <a:rPr lang="en-US" sz="2800" b="1" dirty="0" smtClean="0"/>
              <a:t>SS Annual Total = $14,665.20</a:t>
            </a:r>
            <a:endParaRPr lang="en-US" sz="2800" dirty="0" smtClean="0"/>
          </a:p>
          <a:p>
            <a:pPr marL="468630" lvl="1" indent="0">
              <a:buNone/>
            </a:pPr>
            <a:r>
              <a:rPr lang="en-US" sz="2800" dirty="0" smtClean="0"/>
              <a:t>Other </a:t>
            </a:r>
            <a:r>
              <a:rPr lang="en-US" sz="2800" dirty="0"/>
              <a:t>Income = $100 x 12 = </a:t>
            </a:r>
            <a:r>
              <a:rPr lang="en-US" sz="2800" b="1" dirty="0"/>
              <a:t>$1,200</a:t>
            </a:r>
            <a:endParaRPr lang="en-US" sz="2800" dirty="0"/>
          </a:p>
          <a:p>
            <a:pPr marL="468630" lvl="1" indent="0">
              <a:buNone/>
            </a:pPr>
            <a:r>
              <a:rPr lang="en-US" sz="2800" b="1" dirty="0"/>
              <a:t>*Total Income = $15,865.20</a:t>
            </a:r>
            <a:endParaRPr lang="en-US" sz="2800" dirty="0"/>
          </a:p>
          <a:p>
            <a:endParaRPr lang="en-US" dirty="0"/>
          </a:p>
        </p:txBody>
      </p:sp>
    </p:spTree>
    <p:extLst>
      <p:ext uri="{BB962C8B-B14F-4D97-AF65-F5344CB8AC3E}">
        <p14:creationId xmlns:p14="http://schemas.microsoft.com/office/powerpoint/2010/main" val="120868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sheet Scenario # 02</a:t>
            </a:r>
            <a:endParaRPr lang="en-US" dirty="0"/>
          </a:p>
        </p:txBody>
      </p:sp>
      <p:sp>
        <p:nvSpPr>
          <p:cNvPr id="3" name="Content Placeholder 2"/>
          <p:cNvSpPr>
            <a:spLocks noGrp="1"/>
          </p:cNvSpPr>
          <p:nvPr>
            <p:ph idx="1"/>
          </p:nvPr>
        </p:nvSpPr>
        <p:spPr>
          <a:xfrm>
            <a:off x="381000" y="1219200"/>
            <a:ext cx="8077200" cy="4343400"/>
          </a:xfrm>
        </p:spPr>
        <p:txBody>
          <a:bodyPr>
            <a:noAutofit/>
          </a:bodyPr>
          <a:lstStyle/>
          <a:p>
            <a:r>
              <a:rPr lang="en-US" sz="2400" b="1" u="sng" dirty="0"/>
              <a:t>ASSETS</a:t>
            </a:r>
            <a:r>
              <a:rPr lang="en-US" sz="2400" b="1" dirty="0"/>
              <a:t>:</a:t>
            </a:r>
            <a:endParaRPr lang="en-US" sz="2400" dirty="0"/>
          </a:p>
          <a:p>
            <a:pPr marL="468630" lvl="1" indent="0">
              <a:buNone/>
            </a:pPr>
            <a:r>
              <a:rPr lang="en-US" sz="2400" dirty="0"/>
              <a:t>House (RE): $180,000 x .06 = $10,800 paid out in commission</a:t>
            </a:r>
          </a:p>
          <a:p>
            <a:pPr marL="468630" lvl="1" indent="0">
              <a:buNone/>
            </a:pPr>
            <a:r>
              <a:rPr lang="en-US" sz="2400" dirty="0"/>
              <a:t>Selling price of $180,000 – $60,000 (principal) – $10,800 (fees) = $109,200</a:t>
            </a:r>
          </a:p>
          <a:p>
            <a:pPr marL="468630" lvl="1" indent="0">
              <a:buNone/>
            </a:pPr>
            <a:r>
              <a:rPr lang="en-US" sz="2400" dirty="0"/>
              <a:t>Savings Account: $40,000 x 3 = $120,000</a:t>
            </a:r>
          </a:p>
          <a:p>
            <a:pPr marL="468630" lvl="1" indent="0">
              <a:buNone/>
            </a:pPr>
            <a:r>
              <a:rPr lang="en-US" sz="2400" dirty="0"/>
              <a:t>$120,000 x .0005 = $60 </a:t>
            </a:r>
            <a:r>
              <a:rPr lang="en-US" sz="2400" dirty="0" smtClean="0"/>
              <a:t>(</a:t>
            </a:r>
            <a:r>
              <a:rPr lang="en-US" sz="2400" dirty="0" smtClean="0">
                <a:solidFill>
                  <a:srgbClr val="FF0000"/>
                </a:solidFill>
              </a:rPr>
              <a:t>actual</a:t>
            </a:r>
            <a:r>
              <a:rPr lang="en-US" sz="2400" dirty="0" smtClean="0"/>
              <a:t> interest </a:t>
            </a:r>
            <a:r>
              <a:rPr lang="en-US" sz="2400" dirty="0"/>
              <a:t>earned annually)</a:t>
            </a:r>
          </a:p>
          <a:p>
            <a:pPr marL="468630" lvl="1" indent="0">
              <a:buNone/>
            </a:pPr>
            <a:r>
              <a:rPr lang="en-US" sz="2400" dirty="0">
                <a:solidFill>
                  <a:srgbClr val="FF0000"/>
                </a:solidFill>
              </a:rPr>
              <a:t>Imputed</a:t>
            </a:r>
            <a:r>
              <a:rPr lang="en-US" sz="2400" dirty="0"/>
              <a:t> value = ($109,200 + $120,000) x .0006 = $137.52 </a:t>
            </a:r>
          </a:p>
          <a:p>
            <a:pPr marL="468630" lvl="1" indent="0">
              <a:buNone/>
            </a:pPr>
            <a:r>
              <a:rPr lang="en-US" sz="2400" b="1" dirty="0"/>
              <a:t>TAKE HIGHEST VALUE OF </a:t>
            </a:r>
            <a:r>
              <a:rPr lang="en-US" sz="2400" b="1" cap="all" dirty="0" smtClean="0"/>
              <a:t>actual vs. imputed</a:t>
            </a:r>
          </a:p>
          <a:p>
            <a:pPr marL="468630" lvl="1" indent="0">
              <a:buNone/>
            </a:pPr>
            <a:r>
              <a:rPr lang="en-US" sz="2400" b="1" dirty="0" smtClean="0"/>
              <a:t>**</a:t>
            </a:r>
            <a:r>
              <a:rPr lang="en-US" sz="2400" b="1" dirty="0"/>
              <a:t>Grand total = $16,002.72</a:t>
            </a:r>
            <a:endParaRPr lang="en-US" sz="2400" dirty="0"/>
          </a:p>
        </p:txBody>
      </p:sp>
    </p:spTree>
    <p:extLst>
      <p:ext uri="{BB962C8B-B14F-4D97-AF65-F5344CB8AC3E}">
        <p14:creationId xmlns:p14="http://schemas.microsoft.com/office/powerpoint/2010/main" val="2165843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544" t="17830" r="17912" b="8727"/>
          <a:stretch/>
        </p:blipFill>
        <p:spPr bwMode="auto">
          <a:xfrm>
            <a:off x="1143000" y="245502"/>
            <a:ext cx="6858000" cy="6155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H="1">
            <a:off x="7248211" y="350017"/>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7" name="Straight Arrow Connector 6"/>
          <p:cNvCxnSpPr/>
          <p:nvPr/>
        </p:nvCxnSpPr>
        <p:spPr>
          <a:xfrm flipH="1">
            <a:off x="7353300" y="3810000"/>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flipH="1">
            <a:off x="7353300" y="5867400"/>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p:nvPr/>
        </p:nvCxnSpPr>
        <p:spPr>
          <a:xfrm flipH="1">
            <a:off x="7279193" y="5257800"/>
            <a:ext cx="1295400" cy="3810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51623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Rents and approval process</a:t>
            </a:r>
            <a:endParaRPr lang="en-US" dirty="0"/>
          </a:p>
        </p:txBody>
      </p:sp>
      <p:sp>
        <p:nvSpPr>
          <p:cNvPr id="2" name="Content Placeholder 1"/>
          <p:cNvSpPr>
            <a:spLocks noGrp="1"/>
          </p:cNvSpPr>
          <p:nvPr>
            <p:ph idx="1"/>
          </p:nvPr>
        </p:nvSpPr>
        <p:spPr>
          <a:xfrm>
            <a:off x="685800" y="1524000"/>
            <a:ext cx="7772400" cy="3962399"/>
          </a:xfrm>
        </p:spPr>
        <p:txBody>
          <a:bodyPr>
            <a:normAutofit fontScale="92500" lnSpcReduction="10000"/>
          </a:bodyPr>
          <a:lstStyle/>
          <a:p>
            <a:r>
              <a:rPr lang="en-US" dirty="0" smtClean="0"/>
              <a:t>OHCS </a:t>
            </a:r>
            <a:r>
              <a:rPr lang="en-US" dirty="0"/>
              <a:t>monitors rents and must </a:t>
            </a:r>
            <a:r>
              <a:rPr lang="en-US" dirty="0" smtClean="0"/>
              <a:t>pre-approve </a:t>
            </a:r>
            <a:r>
              <a:rPr lang="en-US" dirty="0"/>
              <a:t>all rent increases </a:t>
            </a:r>
            <a:r>
              <a:rPr lang="en-US" dirty="0" smtClean="0"/>
              <a:t>for </a:t>
            </a:r>
            <a:r>
              <a:rPr lang="en-US" b="1" dirty="0" smtClean="0"/>
              <a:t>ALL</a:t>
            </a:r>
            <a:r>
              <a:rPr lang="en-US" dirty="0" smtClean="0"/>
              <a:t> units</a:t>
            </a:r>
          </a:p>
          <a:p>
            <a:r>
              <a:rPr lang="en-US" dirty="0" smtClean="0"/>
              <a:t>The OHCS rent adjustment policy can be found on the </a:t>
            </a:r>
            <a:r>
              <a:rPr lang="en-US" dirty="0"/>
              <a:t>OHCS website </a:t>
            </a:r>
            <a:r>
              <a:rPr lang="en-US" dirty="0" smtClean="0"/>
              <a:t>Requests </a:t>
            </a:r>
            <a:r>
              <a:rPr lang="en-US" dirty="0" smtClean="0"/>
              <a:t>for rent adjustments must be submitted at least </a:t>
            </a:r>
            <a:r>
              <a:rPr lang="en-US" dirty="0" smtClean="0"/>
              <a:t>90 </a:t>
            </a:r>
            <a:r>
              <a:rPr lang="en-US" dirty="0" smtClean="0"/>
              <a:t>days prior to the planned </a:t>
            </a:r>
            <a:r>
              <a:rPr lang="en-US" dirty="0" smtClean="0"/>
              <a:t>increase</a:t>
            </a:r>
          </a:p>
          <a:p>
            <a:r>
              <a:rPr lang="en-US" dirty="0" smtClean="0"/>
              <a:t>Form for </a:t>
            </a:r>
            <a:r>
              <a:rPr lang="en-US" dirty="0"/>
              <a:t>requesting increase </a:t>
            </a:r>
            <a:r>
              <a:rPr lang="en-US" dirty="0">
                <a:hlinkClick r:id="rId2"/>
              </a:rPr>
              <a:t>https://</a:t>
            </a:r>
            <a:r>
              <a:rPr lang="en-US" dirty="0" smtClean="0">
                <a:hlinkClick r:id="rId2"/>
              </a:rPr>
              <a:t>www.oregon.gov/ohcs/APMD/PCS/pdf/EB-Rent-Request.pdf</a:t>
            </a:r>
            <a:r>
              <a:rPr lang="en-US" dirty="0" smtClean="0"/>
              <a:t> </a:t>
            </a:r>
            <a:endParaRPr lang="en-US" dirty="0" smtClean="0"/>
          </a:p>
          <a:p>
            <a:r>
              <a:rPr lang="en-US" dirty="0" smtClean="0"/>
              <a:t>Increases cannot be implemented unless approval is received from OHCS in writing</a:t>
            </a:r>
          </a:p>
          <a:p>
            <a:r>
              <a:rPr lang="en-US" dirty="0" smtClean="0"/>
              <a:t>Retroactive rent approvals are </a:t>
            </a:r>
            <a:r>
              <a:rPr lang="en-US" dirty="0" smtClean="0"/>
              <a:t>not </a:t>
            </a:r>
            <a:r>
              <a:rPr lang="en-US" dirty="0" smtClean="0"/>
              <a:t>granted</a:t>
            </a:r>
          </a:p>
          <a:p>
            <a:r>
              <a:rPr lang="en-US" dirty="0" smtClean="0"/>
              <a:t>Rent increases are generally not approved for properties that have high vacancy rates and/or properties that are considered to be in non-compliance</a:t>
            </a:r>
            <a:endParaRPr lang="en-US" dirty="0"/>
          </a:p>
          <a:p>
            <a:endParaRPr lang="en-US" dirty="0" smtClean="0"/>
          </a:p>
          <a:p>
            <a:endParaRPr lang="en-US" dirty="0"/>
          </a:p>
        </p:txBody>
      </p:sp>
    </p:spTree>
    <p:extLst>
      <p:ext uri="{BB962C8B-B14F-4D97-AF65-F5344CB8AC3E}">
        <p14:creationId xmlns:p14="http://schemas.microsoft.com/office/powerpoint/2010/main" val="674140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Rents and approvals continued</a:t>
            </a:r>
            <a:endParaRPr lang="en-US" dirty="0"/>
          </a:p>
        </p:txBody>
      </p:sp>
      <p:sp>
        <p:nvSpPr>
          <p:cNvPr id="3" name="Content Placeholder 2"/>
          <p:cNvSpPr>
            <a:spLocks noGrp="1"/>
          </p:cNvSpPr>
          <p:nvPr>
            <p:ph idx="1"/>
          </p:nvPr>
        </p:nvSpPr>
        <p:spPr>
          <a:xfrm>
            <a:off x="685800" y="1447800"/>
            <a:ext cx="7772400" cy="3886201"/>
          </a:xfrm>
        </p:spPr>
        <p:txBody>
          <a:bodyPr>
            <a:noAutofit/>
          </a:bodyPr>
          <a:lstStyle/>
          <a:p>
            <a:pPr marL="68580" indent="0">
              <a:buNone/>
            </a:pPr>
            <a:r>
              <a:rPr lang="en-US" sz="1600" dirty="0" smtClean="0"/>
              <a:t>When submitting a rent increase request </a:t>
            </a:r>
            <a:r>
              <a:rPr lang="en-US" sz="1600" dirty="0" smtClean="0"/>
              <a:t>please use the appropriate rent request form and remember to include important information such as:</a:t>
            </a:r>
            <a:endParaRPr lang="en-US" sz="1600" dirty="0" smtClean="0"/>
          </a:p>
          <a:p>
            <a:pPr marL="525780" indent="-457200">
              <a:buFont typeface="+mj-lt"/>
              <a:buAutoNum type="arabicPeriod"/>
            </a:pPr>
            <a:r>
              <a:rPr lang="en-US" sz="1600" dirty="0" smtClean="0"/>
              <a:t>Current Elderly Bond Monitoring report demonstrating set-aside compliance</a:t>
            </a:r>
          </a:p>
          <a:p>
            <a:pPr marL="525780" indent="-457200">
              <a:buFont typeface="+mj-lt"/>
              <a:buAutoNum type="arabicPeriod"/>
            </a:pPr>
            <a:r>
              <a:rPr lang="en-US" sz="1600" dirty="0" smtClean="0"/>
              <a:t>Current property budget</a:t>
            </a:r>
          </a:p>
          <a:p>
            <a:pPr marL="525780" indent="-457200">
              <a:buFont typeface="+mj-lt"/>
              <a:buAutoNum type="arabicPeriod"/>
            </a:pPr>
            <a:r>
              <a:rPr lang="en-US" sz="1600" dirty="0" smtClean="0"/>
              <a:t>General reason for request</a:t>
            </a:r>
          </a:p>
          <a:p>
            <a:pPr marL="525780" indent="-457200">
              <a:buFont typeface="+mj-lt"/>
              <a:buAutoNum type="arabicPeriod"/>
            </a:pPr>
            <a:r>
              <a:rPr lang="en-US" sz="1600" dirty="0" smtClean="0"/>
              <a:t>Explanation for any potential barriers that may lead to an OHCS denial (such as an explanation for high vacancy)</a:t>
            </a:r>
          </a:p>
          <a:p>
            <a:pPr marL="525780" indent="-457200">
              <a:buFont typeface="+mj-lt"/>
              <a:buAutoNum type="arabicPeriod"/>
            </a:pPr>
            <a:r>
              <a:rPr lang="en-US" sz="1600" dirty="0" smtClean="0"/>
              <a:t>Identify rents (current and proposed) for each unit type </a:t>
            </a:r>
          </a:p>
          <a:p>
            <a:pPr marL="525780" indent="-457200">
              <a:buFont typeface="+mj-lt"/>
              <a:buAutoNum type="arabicPeriod"/>
            </a:pPr>
            <a:r>
              <a:rPr lang="en-US" sz="1600" dirty="0" smtClean="0"/>
              <a:t>Indicate rents for set-aside units as well as non set-aside units</a:t>
            </a:r>
          </a:p>
          <a:p>
            <a:r>
              <a:rPr lang="en-US" sz="1600" dirty="0" smtClean="0"/>
              <a:t>OHCS </a:t>
            </a:r>
            <a:r>
              <a:rPr lang="en-US" sz="1600" b="1" u="sng" dirty="0" smtClean="0"/>
              <a:t>does not </a:t>
            </a:r>
            <a:r>
              <a:rPr lang="en-US" sz="1600" dirty="0" smtClean="0"/>
              <a:t>approve daily rates (must be </a:t>
            </a:r>
            <a:r>
              <a:rPr lang="en-US" sz="1600" b="1" dirty="0" smtClean="0"/>
              <a:t>monthly</a:t>
            </a:r>
            <a:r>
              <a:rPr lang="en-US" sz="1600" dirty="0" smtClean="0"/>
              <a:t> rates), levels of care,  or additional service or occupant charges</a:t>
            </a:r>
            <a:endParaRPr lang="en-US" sz="1600" dirty="0"/>
          </a:p>
          <a:p>
            <a:r>
              <a:rPr lang="en-US" sz="1600" dirty="0"/>
              <a:t>Although </a:t>
            </a:r>
            <a:r>
              <a:rPr lang="en-US" sz="1600" dirty="0" smtClean="0"/>
              <a:t>Bond </a:t>
            </a:r>
            <a:r>
              <a:rPr lang="en-US" sz="1600" dirty="0"/>
              <a:t>financed properties do not have specific rent restrictions it is </a:t>
            </a:r>
            <a:r>
              <a:rPr lang="en-US" sz="1600" dirty="0" smtClean="0"/>
              <a:t>anticipated, </a:t>
            </a:r>
            <a:r>
              <a:rPr lang="en-US" sz="1600" dirty="0"/>
              <a:t>that in order to serve low income </a:t>
            </a:r>
            <a:r>
              <a:rPr lang="en-US" sz="1600" dirty="0" smtClean="0"/>
              <a:t>households, </a:t>
            </a:r>
            <a:r>
              <a:rPr lang="en-US" sz="1600" dirty="0"/>
              <a:t>that rent concessions will be made for those occupying set-aside units. </a:t>
            </a:r>
          </a:p>
          <a:p>
            <a:pPr marL="68580" indent="0">
              <a:buNone/>
            </a:pPr>
            <a:endParaRPr lang="en-US" sz="1600" dirty="0" smtClean="0"/>
          </a:p>
          <a:p>
            <a:endParaRPr lang="en-US" sz="1600" dirty="0"/>
          </a:p>
          <a:p>
            <a:endParaRPr lang="en-US" sz="1600" dirty="0" smtClean="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1821406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Fees and deposits</a:t>
            </a:r>
            <a:endParaRPr lang="en-US" dirty="0"/>
          </a:p>
        </p:txBody>
      </p:sp>
      <p:sp>
        <p:nvSpPr>
          <p:cNvPr id="3" name="Content Placeholder 2"/>
          <p:cNvSpPr>
            <a:spLocks noGrp="1"/>
          </p:cNvSpPr>
          <p:nvPr>
            <p:ph idx="1"/>
          </p:nvPr>
        </p:nvSpPr>
        <p:spPr>
          <a:xfrm>
            <a:off x="685800" y="1447800"/>
            <a:ext cx="7772400" cy="3886201"/>
          </a:xfrm>
        </p:spPr>
        <p:txBody>
          <a:bodyPr>
            <a:normAutofit/>
          </a:bodyPr>
          <a:lstStyle/>
          <a:p>
            <a:pPr marL="68580" indent="0">
              <a:buNone/>
            </a:pPr>
            <a:r>
              <a:rPr lang="en-US" b="1" u="sng" dirty="0" smtClean="0"/>
              <a:t>All fees</a:t>
            </a:r>
            <a:r>
              <a:rPr lang="en-US" b="1" dirty="0" smtClean="0"/>
              <a:t> </a:t>
            </a:r>
            <a:r>
              <a:rPr lang="en-US" dirty="0" smtClean="0"/>
              <a:t>must be approved by OHCS and must be in compliance with federal and state laws, as well as fair housing guidelines:</a:t>
            </a:r>
          </a:p>
          <a:p>
            <a:r>
              <a:rPr lang="en-US" dirty="0" smtClean="0"/>
              <a:t>Deposits generally should be refundable</a:t>
            </a:r>
          </a:p>
          <a:p>
            <a:pPr marL="68580" indent="0">
              <a:buNone/>
            </a:pPr>
            <a:r>
              <a:rPr lang="en-US" dirty="0" smtClean="0"/>
              <a:t>*Fees for damage can be charged as damage occurs, or at move-out</a:t>
            </a:r>
          </a:p>
          <a:p>
            <a:r>
              <a:rPr lang="en-US" dirty="0" smtClean="0"/>
              <a:t>Deposits and fees should be affordable for low income residents</a:t>
            </a:r>
          </a:p>
          <a:p>
            <a:r>
              <a:rPr lang="en-US" dirty="0" smtClean="0"/>
              <a:t>Pet rent is not allowed</a:t>
            </a:r>
          </a:p>
          <a:p>
            <a:r>
              <a:rPr lang="en-US" dirty="0" smtClean="0"/>
              <a:t>The tenant cannot pay for the unit to be cleaned before they move-in</a:t>
            </a:r>
          </a:p>
          <a:p>
            <a:r>
              <a:rPr lang="en-US" dirty="0" smtClean="0"/>
              <a:t>Security deposits should not be collected for assistance animals</a:t>
            </a:r>
          </a:p>
          <a:p>
            <a:r>
              <a:rPr lang="en-US" dirty="0" smtClean="0"/>
              <a:t>Security deposits should not be collected for motorized scooters </a:t>
            </a:r>
          </a:p>
        </p:txBody>
      </p:sp>
    </p:spTree>
    <p:extLst>
      <p:ext uri="{BB962C8B-B14F-4D97-AF65-F5344CB8AC3E}">
        <p14:creationId xmlns:p14="http://schemas.microsoft.com/office/powerpoint/2010/main" val="403801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ohcs</a:t>
            </a:r>
            <a:endParaRPr lang="en-US" dirty="0"/>
          </a:p>
        </p:txBody>
      </p:sp>
      <p:sp>
        <p:nvSpPr>
          <p:cNvPr id="3" name="Content Placeholder 2"/>
          <p:cNvSpPr>
            <a:spLocks noGrp="1"/>
          </p:cNvSpPr>
          <p:nvPr>
            <p:ph idx="1"/>
          </p:nvPr>
        </p:nvSpPr>
        <p:spPr/>
        <p:txBody>
          <a:bodyPr/>
          <a:lstStyle/>
          <a:p>
            <a:r>
              <a:rPr lang="en-US" dirty="0" smtClean="0"/>
              <a:t>After the property is funded, the role of OHCS changes from the role of the “Underwriter” to the ongoing role of “Compliance Monitor”.</a:t>
            </a:r>
          </a:p>
          <a:p>
            <a:r>
              <a:rPr lang="en-US" dirty="0" smtClean="0"/>
              <a:t>The relationship of the Owner and the Compliance Team is for a minimum of 30 years.</a:t>
            </a:r>
          </a:p>
          <a:p>
            <a:r>
              <a:rPr lang="en-US" dirty="0" smtClean="0"/>
              <a:t>The main responsibility of the OHCS Compliance Team is to determine  if the property is in compliance with regulations or if the property may be a risk/liability for the state.</a:t>
            </a:r>
          </a:p>
          <a:p>
            <a:r>
              <a:rPr lang="en-US" dirty="0" smtClean="0"/>
              <a:t>If a property is determined to be a risk, the Compliance Team is responsible for taking all action necessary to limit and correct the risk identified.</a:t>
            </a:r>
          </a:p>
        </p:txBody>
      </p:sp>
    </p:spTree>
    <p:extLst>
      <p:ext uri="{BB962C8B-B14F-4D97-AF65-F5344CB8AC3E}">
        <p14:creationId xmlns:p14="http://schemas.microsoft.com/office/powerpoint/2010/main" val="41594798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Replacement reserves</a:t>
            </a:r>
            <a:endParaRPr lang="en-US" dirty="0"/>
          </a:p>
        </p:txBody>
      </p:sp>
      <p:sp>
        <p:nvSpPr>
          <p:cNvPr id="3" name="Content Placeholder 2"/>
          <p:cNvSpPr>
            <a:spLocks noGrp="1"/>
          </p:cNvSpPr>
          <p:nvPr>
            <p:ph idx="1"/>
          </p:nvPr>
        </p:nvSpPr>
        <p:spPr>
          <a:xfrm>
            <a:off x="685800" y="1295400"/>
            <a:ext cx="7772400" cy="4191000"/>
          </a:xfrm>
        </p:spPr>
        <p:txBody>
          <a:bodyPr>
            <a:normAutofit fontScale="92500" lnSpcReduction="20000"/>
          </a:bodyPr>
          <a:lstStyle/>
          <a:p>
            <a:pPr marL="68580" indent="0">
              <a:buNone/>
            </a:pPr>
            <a:r>
              <a:rPr lang="en-US" dirty="0" smtClean="0"/>
              <a:t>The OHCS Reserve for Replacement policy can be found on the </a:t>
            </a:r>
            <a:r>
              <a:rPr lang="en-US" dirty="0"/>
              <a:t>OHCS website at </a:t>
            </a:r>
            <a:r>
              <a:rPr lang="en-US" dirty="0">
                <a:hlinkClick r:id="rId2"/>
              </a:rPr>
              <a:t>http://</a:t>
            </a:r>
            <a:r>
              <a:rPr lang="en-US" dirty="0" smtClean="0">
                <a:hlinkClick r:id="rId2"/>
              </a:rPr>
              <a:t>www.oregon.gov/ohcs/APMD/HPM/docs/2009/lihtc/exhibit_d_reserves_for_replacement.pdf</a:t>
            </a:r>
            <a:r>
              <a:rPr lang="en-US" dirty="0" smtClean="0"/>
              <a:t> </a:t>
            </a:r>
          </a:p>
          <a:p>
            <a:pPr marL="68580" indent="0">
              <a:buNone/>
            </a:pPr>
            <a:r>
              <a:rPr lang="en-US" dirty="0" smtClean="0"/>
              <a:t>General tips for requesting reserves:</a:t>
            </a:r>
          </a:p>
          <a:p>
            <a:pPr marL="525780" indent="-457200">
              <a:buFont typeface="+mj-lt"/>
              <a:buAutoNum type="arabicPeriod"/>
            </a:pPr>
            <a:r>
              <a:rPr lang="en-US" dirty="0" smtClean="0"/>
              <a:t>A minimum balance of 12 times the monthly reserve for replacement deposit must be maintained at all times</a:t>
            </a:r>
          </a:p>
          <a:p>
            <a:pPr marL="525780" indent="-457200">
              <a:buFont typeface="+mj-lt"/>
              <a:buAutoNum type="arabicPeriod"/>
            </a:pPr>
            <a:r>
              <a:rPr lang="en-US" dirty="0" smtClean="0"/>
              <a:t>Items submitted for reimbursement must be eligible per the policy</a:t>
            </a:r>
          </a:p>
          <a:p>
            <a:pPr marL="525780" indent="-457200">
              <a:buFont typeface="+mj-lt"/>
              <a:buAutoNum type="arabicPeriod"/>
            </a:pPr>
            <a:r>
              <a:rPr lang="en-US" dirty="0" smtClean="0"/>
              <a:t>Three bids/estimates must be obtained for items exceeding $10,000     and pre-approval must be received</a:t>
            </a:r>
          </a:p>
          <a:p>
            <a:pPr marL="525780" indent="-457200">
              <a:buFont typeface="+mj-lt"/>
              <a:buAutoNum type="arabicPeriod"/>
            </a:pPr>
            <a:r>
              <a:rPr lang="en-US" dirty="0" smtClean="0"/>
              <a:t>Invoices submitted should not be more than 12 months old</a:t>
            </a:r>
          </a:p>
          <a:p>
            <a:pPr marL="525780" indent="-457200">
              <a:buFont typeface="+mj-lt"/>
              <a:buAutoNum type="arabicPeriod"/>
            </a:pPr>
            <a:r>
              <a:rPr lang="en-US" dirty="0" smtClean="0"/>
              <a:t>Invoices should be submitted identifying the exact location of where the item was placed </a:t>
            </a:r>
            <a:endParaRPr lang="en-US" dirty="0" smtClean="0"/>
          </a:p>
          <a:p>
            <a:pPr marL="68580" indent="0">
              <a:buNone/>
            </a:pPr>
            <a:r>
              <a:rPr lang="en-US" dirty="0" smtClean="0"/>
              <a:t>*Remember that properties subject to an Operating Agreement may no longer have OHCS held reserve accounts</a:t>
            </a:r>
            <a:endParaRPr lang="en-US" dirty="0" smtClean="0"/>
          </a:p>
          <a:p>
            <a:pPr marL="525780" indent="-457200">
              <a:buFont typeface="+mj-lt"/>
              <a:buAutoNum type="arabicPeriod"/>
            </a:pPr>
            <a:endParaRPr lang="en-US" dirty="0" smtClean="0"/>
          </a:p>
          <a:p>
            <a:pPr marL="525780" indent="-457200">
              <a:buFont typeface="+mj-lt"/>
              <a:buAutoNum type="arabicPeriod"/>
            </a:pPr>
            <a:endParaRPr lang="en-US" dirty="0" smtClean="0"/>
          </a:p>
        </p:txBody>
      </p:sp>
    </p:spTree>
    <p:extLst>
      <p:ext uri="{BB962C8B-B14F-4D97-AF65-F5344CB8AC3E}">
        <p14:creationId xmlns:p14="http://schemas.microsoft.com/office/powerpoint/2010/main" val="2018739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notebook</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dirty="0" smtClean="0"/>
              <a:t>Every property should create and have available for use an  Administrative Notebook that contains property specific compliance information. </a:t>
            </a:r>
          </a:p>
          <a:p>
            <a:pPr marL="68580" indent="0">
              <a:buNone/>
            </a:pPr>
            <a:endParaRPr lang="en-US" dirty="0" smtClean="0"/>
          </a:p>
          <a:p>
            <a:pPr marL="68580" indent="0">
              <a:buNone/>
            </a:pPr>
            <a:r>
              <a:rPr lang="en-US" dirty="0" smtClean="0"/>
              <a:t>Example of contents include:</a:t>
            </a:r>
          </a:p>
          <a:p>
            <a:pPr marL="525780" indent="-457200">
              <a:buFont typeface="+mj-lt"/>
              <a:buAutoNum type="arabicPeriod"/>
            </a:pPr>
            <a:r>
              <a:rPr lang="en-US" dirty="0" smtClean="0"/>
              <a:t>Regulatory Agreements</a:t>
            </a:r>
          </a:p>
          <a:p>
            <a:pPr marL="525780" indent="-457200">
              <a:buFont typeface="+mj-lt"/>
              <a:buAutoNum type="arabicPeriod"/>
            </a:pPr>
            <a:r>
              <a:rPr lang="en-US" dirty="0" smtClean="0"/>
              <a:t>Management Agreement </a:t>
            </a:r>
          </a:p>
          <a:p>
            <a:pPr marL="525780" indent="-457200">
              <a:buFont typeface="+mj-lt"/>
              <a:buAutoNum type="arabicPeriod"/>
            </a:pPr>
            <a:r>
              <a:rPr lang="en-US" dirty="0" smtClean="0"/>
              <a:t>Documentation of approved rents and fees</a:t>
            </a:r>
          </a:p>
          <a:p>
            <a:pPr marL="525780" indent="-457200">
              <a:buFont typeface="+mj-lt"/>
              <a:buAutoNum type="arabicPeriod"/>
            </a:pPr>
            <a:r>
              <a:rPr lang="en-US" dirty="0" smtClean="0"/>
              <a:t>Current Bond Monitoring Report</a:t>
            </a:r>
          </a:p>
          <a:p>
            <a:pPr marL="525780" indent="-457200">
              <a:buFont typeface="+mj-lt"/>
              <a:buAutoNum type="arabicPeriod"/>
            </a:pPr>
            <a:r>
              <a:rPr lang="en-US" dirty="0" smtClean="0"/>
              <a:t>Current Tenant Income Certification Form</a:t>
            </a:r>
          </a:p>
          <a:p>
            <a:pPr marL="68580" indent="0">
              <a:buNone/>
            </a:pPr>
            <a:r>
              <a:rPr lang="en-US" dirty="0" smtClean="0"/>
              <a:t> </a:t>
            </a:r>
            <a:endParaRPr lang="en-US" dirty="0"/>
          </a:p>
        </p:txBody>
      </p:sp>
    </p:spTree>
    <p:extLst>
      <p:ext uri="{BB962C8B-B14F-4D97-AF65-F5344CB8AC3E}">
        <p14:creationId xmlns:p14="http://schemas.microsoft.com/office/powerpoint/2010/main" val="28968013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Elderly Bond monitoring report</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dirty="0" smtClean="0"/>
              <a:t>The Elderly bond monitoring report was created in 2014 to assist Owners and Agents with tracking their set-aside information. OHCS reviews this report to monitor compliance for several areas including:</a:t>
            </a:r>
          </a:p>
          <a:p>
            <a:r>
              <a:rPr lang="en-US" dirty="0" smtClean="0"/>
              <a:t>Vacancy information supporting the certification and eligibility of vacant units that can be included in the set-aside</a:t>
            </a:r>
          </a:p>
          <a:p>
            <a:r>
              <a:rPr lang="en-US" dirty="0" smtClean="0"/>
              <a:t>Move in and recertification information</a:t>
            </a:r>
          </a:p>
          <a:p>
            <a:r>
              <a:rPr lang="en-US" dirty="0" smtClean="0"/>
              <a:t>Proper limits being utilized </a:t>
            </a:r>
          </a:p>
          <a:p>
            <a:r>
              <a:rPr lang="en-US" dirty="0" smtClean="0"/>
              <a:t>Approved rents are being charged</a:t>
            </a:r>
          </a:p>
          <a:p>
            <a:r>
              <a:rPr lang="en-US" dirty="0" smtClean="0"/>
              <a:t>Owner/Agent has properly designated set-aside households</a:t>
            </a:r>
          </a:p>
          <a:p>
            <a:pPr marL="68580" indent="0">
              <a:buNone/>
            </a:pPr>
            <a:r>
              <a:rPr lang="en-US" dirty="0" smtClean="0"/>
              <a:t>*Units are not fixed</a:t>
            </a:r>
          </a:p>
          <a:p>
            <a:pPr marL="68580" indent="0">
              <a:buNone/>
            </a:pPr>
            <a:r>
              <a:rPr lang="en-US" dirty="0" smtClean="0"/>
              <a:t>   </a:t>
            </a:r>
            <a:endParaRPr lang="en-US" dirty="0"/>
          </a:p>
        </p:txBody>
      </p:sp>
    </p:spTree>
    <p:extLst>
      <p:ext uri="{BB962C8B-B14F-4D97-AF65-F5344CB8AC3E}">
        <p14:creationId xmlns:p14="http://schemas.microsoft.com/office/powerpoint/2010/main" val="38783744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500" t="30566" r="16511" b="9045"/>
          <a:stretch/>
        </p:blipFill>
        <p:spPr bwMode="auto">
          <a:xfrm>
            <a:off x="274320" y="381000"/>
            <a:ext cx="8595360" cy="530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a:off x="-200548" y="3209192"/>
            <a:ext cx="685800" cy="762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a:off x="3200400" y="609600"/>
            <a:ext cx="685800" cy="7620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flipH="1">
            <a:off x="4572000" y="3903785"/>
            <a:ext cx="616717" cy="0"/>
          </a:xfrm>
          <a:prstGeom prst="straightConnector1">
            <a:avLst/>
          </a:prstGeom>
          <a:ln w="53975">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93724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7720" t="30763" r="16785" b="11394"/>
          <a:stretch/>
        </p:blipFill>
        <p:spPr bwMode="auto">
          <a:xfrm>
            <a:off x="153995" y="533399"/>
            <a:ext cx="8760119" cy="521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44136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non-compliance</a:t>
            </a:r>
            <a:endParaRPr lang="en-US" dirty="0"/>
          </a:p>
        </p:txBody>
      </p:sp>
      <p:sp>
        <p:nvSpPr>
          <p:cNvPr id="3" name="Content Placeholder 2"/>
          <p:cNvSpPr>
            <a:spLocks noGrp="1"/>
          </p:cNvSpPr>
          <p:nvPr>
            <p:ph idx="1"/>
          </p:nvPr>
        </p:nvSpPr>
        <p:spPr/>
        <p:txBody>
          <a:bodyPr>
            <a:normAutofit/>
          </a:bodyPr>
          <a:lstStyle/>
          <a:p>
            <a:pPr marL="68580" indent="0">
              <a:buNone/>
            </a:pPr>
            <a:r>
              <a:rPr lang="en-US" sz="2200" dirty="0" smtClean="0"/>
              <a:t>In addition to any possible tax consequences that may occur, the following list identifies potential non-compliance consequences: </a:t>
            </a:r>
            <a:endParaRPr lang="en-US" sz="2200" dirty="0"/>
          </a:p>
          <a:p>
            <a:r>
              <a:rPr lang="en-US" dirty="0"/>
              <a:t>The status of Owners, managing agents, and or general partners will be designated as “not in good standing” with the agency</a:t>
            </a:r>
          </a:p>
          <a:p>
            <a:r>
              <a:rPr lang="en-US" dirty="0" smtClean="0"/>
              <a:t>Management </a:t>
            </a:r>
            <a:r>
              <a:rPr lang="en-US" dirty="0"/>
              <a:t>approval requests may be denied</a:t>
            </a:r>
          </a:p>
          <a:p>
            <a:r>
              <a:rPr lang="en-US" dirty="0" smtClean="0"/>
              <a:t>Additional </a:t>
            </a:r>
            <a:r>
              <a:rPr lang="en-US" dirty="0"/>
              <a:t>monitoring may be required</a:t>
            </a:r>
          </a:p>
          <a:p>
            <a:r>
              <a:rPr lang="en-US" dirty="0"/>
              <a:t>Change in management or site staff may be required</a:t>
            </a:r>
          </a:p>
          <a:p>
            <a:r>
              <a:rPr lang="en-US" dirty="0"/>
              <a:t>A professional consultant may be required to be </a:t>
            </a:r>
            <a:r>
              <a:rPr lang="en-US" dirty="0" smtClean="0"/>
              <a:t>hired at Owner’s expense</a:t>
            </a:r>
            <a:endParaRPr lang="en-US" dirty="0"/>
          </a:p>
          <a:p>
            <a:r>
              <a:rPr lang="en-US" dirty="0"/>
              <a:t>Required third party audits for compliance</a:t>
            </a:r>
          </a:p>
          <a:p>
            <a:endParaRPr lang="en-US" dirty="0"/>
          </a:p>
        </p:txBody>
      </p:sp>
    </p:spTree>
    <p:extLst>
      <p:ext uri="{BB962C8B-B14F-4D97-AF65-F5344CB8AC3E}">
        <p14:creationId xmlns:p14="http://schemas.microsoft.com/office/powerpoint/2010/main" val="36162710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Continued</a:t>
            </a:r>
            <a:endParaRPr lang="en-US" dirty="0"/>
          </a:p>
        </p:txBody>
      </p:sp>
      <p:sp>
        <p:nvSpPr>
          <p:cNvPr id="3" name="Content Placeholder 2"/>
          <p:cNvSpPr>
            <a:spLocks noGrp="1"/>
          </p:cNvSpPr>
          <p:nvPr>
            <p:ph idx="1"/>
          </p:nvPr>
        </p:nvSpPr>
        <p:spPr/>
        <p:txBody>
          <a:bodyPr>
            <a:normAutofit lnSpcReduction="10000"/>
          </a:bodyPr>
          <a:lstStyle/>
          <a:p>
            <a:r>
              <a:rPr lang="en-US" dirty="0"/>
              <a:t>100% file and/or physical inspections by OHCS</a:t>
            </a:r>
          </a:p>
          <a:p>
            <a:r>
              <a:rPr lang="en-US" dirty="0"/>
              <a:t>Additional reporting requirements (financials, CCPC, etc.)</a:t>
            </a:r>
          </a:p>
          <a:p>
            <a:r>
              <a:rPr lang="en-US" dirty="0"/>
              <a:t>C</a:t>
            </a:r>
            <a:r>
              <a:rPr lang="en-US" dirty="0" smtClean="0"/>
              <a:t>harging </a:t>
            </a:r>
            <a:r>
              <a:rPr lang="en-US" dirty="0"/>
              <a:t>of non-compliance fees</a:t>
            </a:r>
          </a:p>
          <a:p>
            <a:r>
              <a:rPr lang="en-US" dirty="0"/>
              <a:t>Required </a:t>
            </a:r>
            <a:r>
              <a:rPr lang="en-US" dirty="0" smtClean="0"/>
              <a:t>training for Owner and/or Agent</a:t>
            </a:r>
            <a:endParaRPr lang="en-US" dirty="0"/>
          </a:p>
          <a:p>
            <a:r>
              <a:rPr lang="en-US" dirty="0"/>
              <a:t>Future applications for housing credits may be subject to automatic denial</a:t>
            </a:r>
          </a:p>
          <a:p>
            <a:r>
              <a:rPr lang="en-US" dirty="0"/>
              <a:t>OHCS may choose to enforce compliance with the </a:t>
            </a:r>
            <a:r>
              <a:rPr lang="en-US" dirty="0" smtClean="0"/>
              <a:t>regulatory agreements </a:t>
            </a:r>
            <a:r>
              <a:rPr lang="en-US" dirty="0"/>
              <a:t>through the courts with DOJ opinion </a:t>
            </a:r>
            <a:endParaRPr lang="en-US" dirty="0" smtClean="0"/>
          </a:p>
          <a:p>
            <a:r>
              <a:rPr lang="en-US" dirty="0" smtClean="0"/>
              <a:t>The loan may be determined to be in default</a:t>
            </a:r>
            <a:endParaRPr lang="en-US" dirty="0"/>
          </a:p>
          <a:p>
            <a:r>
              <a:rPr lang="en-US" dirty="0" smtClean="0"/>
              <a:t>Withholding of surplus cash</a:t>
            </a:r>
            <a:endParaRPr lang="en-US" dirty="0"/>
          </a:p>
        </p:txBody>
      </p:sp>
    </p:spTree>
    <p:extLst>
      <p:ext uri="{BB962C8B-B14F-4D97-AF65-F5344CB8AC3E}">
        <p14:creationId xmlns:p14="http://schemas.microsoft.com/office/powerpoint/2010/main" val="35909684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 for attending</a:t>
            </a:r>
            <a:endParaRPr lang="en-US" dirty="0"/>
          </a:p>
        </p:txBody>
      </p:sp>
      <p:sp>
        <p:nvSpPr>
          <p:cNvPr id="2" name="Content Placeholder 1"/>
          <p:cNvSpPr>
            <a:spLocks noGrp="1"/>
          </p:cNvSpPr>
          <p:nvPr>
            <p:ph idx="1"/>
          </p:nvPr>
        </p:nvSpPr>
        <p:spPr>
          <a:xfrm>
            <a:off x="685800" y="1066800"/>
            <a:ext cx="7772400" cy="4495800"/>
          </a:xfrm>
        </p:spPr>
        <p:txBody>
          <a:bodyPr>
            <a:normAutofit lnSpcReduction="10000"/>
          </a:bodyPr>
          <a:lstStyle/>
          <a:p>
            <a:pPr marL="109728" indent="0">
              <a:buNone/>
            </a:pPr>
            <a:endParaRPr lang="en-US" sz="2200" dirty="0" smtClean="0"/>
          </a:p>
          <a:p>
            <a:pPr marL="109728" indent="0">
              <a:buNone/>
            </a:pPr>
            <a:r>
              <a:rPr lang="en-US" sz="2200" dirty="0" smtClean="0"/>
              <a:t>Please </a:t>
            </a:r>
            <a:r>
              <a:rPr lang="en-US" sz="2200" dirty="0" smtClean="0"/>
              <a:t>do not hesitate to contact us with questions:</a:t>
            </a:r>
          </a:p>
          <a:p>
            <a:pPr marL="109728" indent="0">
              <a:buNone/>
            </a:pPr>
            <a:endParaRPr lang="en-US" sz="2200" dirty="0" smtClean="0"/>
          </a:p>
          <a:p>
            <a:pPr marL="452628" indent="-342900"/>
            <a:r>
              <a:rPr lang="en-US" sz="2200" dirty="0" smtClean="0"/>
              <a:t>Jennifer </a:t>
            </a:r>
            <a:r>
              <a:rPr lang="en-US" sz="2200" dirty="0" smtClean="0"/>
              <a:t>Marchand 503-986-2031</a:t>
            </a:r>
          </a:p>
          <a:p>
            <a:pPr marL="109728" indent="0">
              <a:buNone/>
            </a:pPr>
            <a:r>
              <a:rPr lang="en-US" sz="2200" dirty="0" smtClean="0">
                <a:hlinkClick r:id="rId2"/>
              </a:rPr>
              <a:t>Jennifer.C.Marchand@Oregon.gov</a:t>
            </a:r>
            <a:r>
              <a:rPr lang="en-US" sz="2200" dirty="0" smtClean="0"/>
              <a:t> </a:t>
            </a:r>
          </a:p>
          <a:p>
            <a:pPr marL="452628" indent="-342900"/>
            <a:r>
              <a:rPr lang="en-US" sz="2200" dirty="0" smtClean="0"/>
              <a:t>Sarah </a:t>
            </a:r>
            <a:r>
              <a:rPr lang="en-US" sz="2200" dirty="0" smtClean="0"/>
              <a:t>Reed 503-986-2120</a:t>
            </a:r>
          </a:p>
          <a:p>
            <a:pPr marL="109728" indent="0">
              <a:buNone/>
            </a:pPr>
            <a:r>
              <a:rPr lang="en-US" sz="2200" dirty="0" smtClean="0">
                <a:hlinkClick r:id="rId3"/>
              </a:rPr>
              <a:t>Sarah.REED@oregon.gov</a:t>
            </a:r>
            <a:r>
              <a:rPr lang="en-US" sz="2200" dirty="0" smtClean="0"/>
              <a:t> </a:t>
            </a:r>
            <a:endParaRPr lang="en-US" sz="2200" dirty="0" smtClean="0"/>
          </a:p>
          <a:p>
            <a:pPr marL="452628" indent="-342900"/>
            <a:r>
              <a:rPr lang="en-US" sz="2200" dirty="0" smtClean="0"/>
              <a:t>Reina </a:t>
            </a:r>
            <a:r>
              <a:rPr lang="en-US" sz="2200" dirty="0" err="1" smtClean="0"/>
              <a:t>Orndoff</a:t>
            </a:r>
            <a:r>
              <a:rPr lang="en-US" sz="2200" dirty="0" smtClean="0"/>
              <a:t> 503-986-2028</a:t>
            </a:r>
          </a:p>
          <a:p>
            <a:pPr marL="109728" indent="0">
              <a:buNone/>
            </a:pPr>
            <a:r>
              <a:rPr lang="en-US" sz="2200" dirty="0" smtClean="0">
                <a:hlinkClick r:id="rId4"/>
              </a:rPr>
              <a:t>Reina.Orndoff@Oregon.gov</a:t>
            </a:r>
            <a:endParaRPr lang="en-US" sz="2200" dirty="0" smtClean="0"/>
          </a:p>
          <a:p>
            <a:pPr marL="452628" indent="-342900"/>
            <a:r>
              <a:rPr lang="en-US" sz="2200" dirty="0" smtClean="0"/>
              <a:t>Carma Taylor 503-986-0575</a:t>
            </a:r>
          </a:p>
          <a:p>
            <a:pPr marL="109728" indent="0">
              <a:buNone/>
            </a:pPr>
            <a:r>
              <a:rPr lang="en-US" sz="2200" dirty="0" smtClean="0">
                <a:hlinkClick r:id="rId5"/>
              </a:rPr>
              <a:t>Carma.Taylor@Oregon.gov</a:t>
            </a:r>
            <a:r>
              <a:rPr lang="en-US" sz="2200" dirty="0" smtClean="0"/>
              <a:t> </a:t>
            </a:r>
          </a:p>
          <a:p>
            <a:pPr marL="109728" indent="0">
              <a:buNone/>
            </a:pPr>
            <a:endParaRPr lang="en-US" sz="2200" dirty="0" smtClean="0"/>
          </a:p>
          <a:p>
            <a:pPr marL="109728" indent="0">
              <a:buNone/>
            </a:pPr>
            <a:endParaRPr lang="en-US" sz="2200" dirty="0"/>
          </a:p>
        </p:txBody>
      </p:sp>
    </p:spTree>
    <p:extLst>
      <p:ext uri="{BB962C8B-B14F-4D97-AF65-F5344CB8AC3E}">
        <p14:creationId xmlns:p14="http://schemas.microsoft.com/office/powerpoint/2010/main" val="227364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Compliance</a:t>
            </a:r>
            <a:endParaRPr lang="en-US" dirty="0"/>
          </a:p>
        </p:txBody>
      </p:sp>
      <p:sp>
        <p:nvSpPr>
          <p:cNvPr id="3" name="Content Placeholder 2"/>
          <p:cNvSpPr>
            <a:spLocks noGrp="1"/>
          </p:cNvSpPr>
          <p:nvPr>
            <p:ph idx="1"/>
          </p:nvPr>
        </p:nvSpPr>
        <p:spPr>
          <a:xfrm>
            <a:off x="685800" y="1524000"/>
            <a:ext cx="7772400" cy="4038599"/>
          </a:xfrm>
        </p:spPr>
        <p:txBody>
          <a:bodyPr>
            <a:normAutofit fontScale="92500"/>
          </a:bodyPr>
          <a:lstStyle/>
          <a:p>
            <a:r>
              <a:rPr lang="en-US" dirty="0" smtClean="0"/>
              <a:t>The OHCS Compliance Team includes a variety of skilled and educated staff members who perform a variety of tasks to determine property compliance and work with owners and property staff. The team includes certified physical inspectors, experienced file and compliance auditors, financial review experts, asset managers, support staff and a supportive management team.</a:t>
            </a:r>
          </a:p>
          <a:p>
            <a:r>
              <a:rPr lang="en-US" dirty="0" smtClean="0"/>
              <a:t>There are a variety of methods used to determine compliance including (but not limited to) physical inspections, file inspections, review of all required reporting, financial reviews, replacement reserve approvals, vacancy oversight, rent approvals, and approvals for surplus cash from operating.</a:t>
            </a:r>
          </a:p>
          <a:p>
            <a:r>
              <a:rPr lang="en-US" dirty="0" smtClean="0"/>
              <a:t>When OHCS needs assistance with bond related matters we commonly turn to our internal </a:t>
            </a:r>
            <a:r>
              <a:rPr lang="en-US" dirty="0" smtClean="0"/>
              <a:t>bond </a:t>
            </a:r>
            <a:r>
              <a:rPr lang="en-US" dirty="0" smtClean="0"/>
              <a:t>staff, Oregon DOJ, National Bond Attorneys on retainer, the IRS and The Fair Housing Council of Oregon (FHCO).</a:t>
            </a:r>
            <a:endParaRPr lang="en-US" dirty="0"/>
          </a:p>
        </p:txBody>
      </p:sp>
    </p:spTree>
    <p:extLst>
      <p:ext uri="{BB962C8B-B14F-4D97-AF65-F5344CB8AC3E}">
        <p14:creationId xmlns:p14="http://schemas.microsoft.com/office/powerpoint/2010/main" val="244506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compliance</a:t>
            </a:r>
            <a:endParaRPr lang="en-US" dirty="0"/>
          </a:p>
        </p:txBody>
      </p:sp>
      <p:sp>
        <p:nvSpPr>
          <p:cNvPr id="3" name="Content Placeholder 2"/>
          <p:cNvSpPr>
            <a:spLocks noGrp="1"/>
          </p:cNvSpPr>
          <p:nvPr>
            <p:ph idx="1"/>
          </p:nvPr>
        </p:nvSpPr>
        <p:spPr/>
        <p:txBody>
          <a:bodyPr>
            <a:normAutofit/>
          </a:bodyPr>
          <a:lstStyle/>
          <a:p>
            <a:r>
              <a:rPr lang="en-US" dirty="0" smtClean="0"/>
              <a:t>Owners and Agents are expected to follow the requirements and maintain compliance with all applicable Federal, State and Local laws including Oregon Landlord Tenant Law and Fair Housing Law. </a:t>
            </a:r>
            <a:endParaRPr lang="en-US" dirty="0"/>
          </a:p>
          <a:p>
            <a:r>
              <a:rPr lang="en-US" dirty="0" smtClean="0"/>
              <a:t>Owners may hire a management agent to act on their behalf; however, as the borrower of the loan, the Owner (borrower) is ultimately responsible for compliance. </a:t>
            </a:r>
          </a:p>
          <a:p>
            <a:r>
              <a:rPr lang="en-US" dirty="0" smtClean="0"/>
              <a:t>Owners must obtain approval from OHCS </a:t>
            </a:r>
            <a:r>
              <a:rPr lang="en-US" b="1" i="1" dirty="0" smtClean="0"/>
              <a:t>prior</a:t>
            </a:r>
            <a:r>
              <a:rPr lang="en-US" dirty="0" smtClean="0"/>
              <a:t> to hiring and/or changing a management agent.</a:t>
            </a:r>
          </a:p>
          <a:p>
            <a:r>
              <a:rPr lang="en-US" dirty="0" smtClean="0"/>
              <a:t>Owners must also receive approval from OHCS before selling or transferring ownership of the property.</a:t>
            </a:r>
            <a:endParaRPr lang="en-US" dirty="0"/>
          </a:p>
        </p:txBody>
      </p:sp>
    </p:spTree>
    <p:extLst>
      <p:ext uri="{BB962C8B-B14F-4D97-AF65-F5344CB8AC3E}">
        <p14:creationId xmlns:p14="http://schemas.microsoft.com/office/powerpoint/2010/main" val="143535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Agents and site personnel</a:t>
            </a:r>
            <a:endParaRPr lang="en-US" dirty="0"/>
          </a:p>
        </p:txBody>
      </p:sp>
      <p:sp>
        <p:nvSpPr>
          <p:cNvPr id="3" name="Content Placeholder 2"/>
          <p:cNvSpPr>
            <a:spLocks noGrp="1"/>
          </p:cNvSpPr>
          <p:nvPr>
            <p:ph idx="1"/>
          </p:nvPr>
        </p:nvSpPr>
        <p:spPr/>
        <p:txBody>
          <a:bodyPr>
            <a:normAutofit/>
          </a:bodyPr>
          <a:lstStyle/>
          <a:p>
            <a:r>
              <a:rPr lang="en-US" dirty="0" smtClean="0"/>
              <a:t>The agent and site personnel are responsible to the borrower for implementing and maintaining compliance procedures.</a:t>
            </a:r>
          </a:p>
          <a:p>
            <a:r>
              <a:rPr lang="en-US" dirty="0" smtClean="0"/>
              <a:t>Anyone who is responsible for maintaining compliance and/or leasing units must be thoroughly familiar with and follow all applicable laws and regulations to maintain compliance.</a:t>
            </a:r>
          </a:p>
          <a:p>
            <a:r>
              <a:rPr lang="en-US" dirty="0" smtClean="0"/>
              <a:t>All site personnel and volunteers should be aware of fair housing regulations.</a:t>
            </a:r>
          </a:p>
          <a:p>
            <a:r>
              <a:rPr lang="en-US" dirty="0" smtClean="0"/>
              <a:t>All agents and compliance personnel should be able to provide documentation demonstrating that they have received proper training and continuing education. Training for income and asset calculation as well as fair housing regulations is mandatory.</a:t>
            </a:r>
          </a:p>
          <a:p>
            <a:pPr marL="68580" indent="0">
              <a:buNone/>
            </a:pPr>
            <a:endParaRPr lang="en-US" dirty="0"/>
          </a:p>
        </p:txBody>
      </p:sp>
    </p:spTree>
    <p:extLst>
      <p:ext uri="{BB962C8B-B14F-4D97-AF65-F5344CB8AC3E}">
        <p14:creationId xmlns:p14="http://schemas.microsoft.com/office/powerpoint/2010/main" val="389773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requirements</a:t>
            </a:r>
            <a:endParaRPr lang="en-US" dirty="0"/>
          </a:p>
        </p:txBody>
      </p:sp>
      <p:sp>
        <p:nvSpPr>
          <p:cNvPr id="3" name="Content Placeholder 2"/>
          <p:cNvSpPr>
            <a:spLocks noGrp="1"/>
          </p:cNvSpPr>
          <p:nvPr>
            <p:ph idx="1"/>
          </p:nvPr>
        </p:nvSpPr>
        <p:spPr/>
        <p:txBody>
          <a:bodyPr/>
          <a:lstStyle/>
          <a:p>
            <a:r>
              <a:rPr lang="en-US" dirty="0" smtClean="0"/>
              <a:t>Many of the general and property specific requirements are located in the property loan and regulatory agreements. It is extremely important that the compliance agent is aware of the provisions as outlined in the property agreements and the project management plan.</a:t>
            </a:r>
          </a:p>
          <a:p>
            <a:r>
              <a:rPr lang="en-US" dirty="0" smtClean="0"/>
              <a:t>A copy of the agreements and other important property information should be maintained and updated regularly in an administrative notebook that is kept on site and made available to compliance staff and OHCS upon request. * </a:t>
            </a:r>
            <a:r>
              <a:rPr lang="en-US" i="1" dirty="0" smtClean="0"/>
              <a:t>More on this subject later</a:t>
            </a:r>
          </a:p>
          <a:p>
            <a:r>
              <a:rPr lang="en-US" dirty="0" smtClean="0"/>
              <a:t>General bond regulations should be communicated to staff so that mistakes are not made unknowingly.</a:t>
            </a:r>
            <a:endParaRPr lang="en-US" dirty="0"/>
          </a:p>
        </p:txBody>
      </p:sp>
    </p:spTree>
    <p:extLst>
      <p:ext uri="{BB962C8B-B14F-4D97-AF65-F5344CB8AC3E}">
        <p14:creationId xmlns:p14="http://schemas.microsoft.com/office/powerpoint/2010/main" val="1514334109"/>
      </p:ext>
    </p:extLst>
  </p:cSld>
  <p:clrMapOvr>
    <a:masterClrMapping/>
  </p:clrMapOvr>
</p:sld>
</file>

<file path=ppt/theme/theme1.xml><?xml version="1.0" encoding="utf-8"?>
<a:theme xmlns:a="http://schemas.openxmlformats.org/drawingml/2006/main" name="Urban Pop">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1E93CA-68F0-4EB6-88D9-BA93B8F7A972}"/>
</file>

<file path=customXml/itemProps2.xml><?xml version="1.0" encoding="utf-8"?>
<ds:datastoreItem xmlns:ds="http://schemas.openxmlformats.org/officeDocument/2006/customXml" ds:itemID="{BC763075-F410-462A-AAF0-9D96CE6C66C9}"/>
</file>

<file path=customXml/itemProps3.xml><?xml version="1.0" encoding="utf-8"?>
<ds:datastoreItem xmlns:ds="http://schemas.openxmlformats.org/officeDocument/2006/customXml" ds:itemID="{D10697F4-EE26-4992-A75C-B156427837CF}"/>
</file>

<file path=docProps/app.xml><?xml version="1.0" encoding="utf-8"?>
<Properties xmlns="http://schemas.openxmlformats.org/officeDocument/2006/extended-properties" xmlns:vt="http://schemas.openxmlformats.org/officeDocument/2006/docPropsVTypes">
  <Template>Urban Pop</Template>
  <TotalTime>1141</TotalTime>
  <Words>4304</Words>
  <Application>Microsoft Office PowerPoint</Application>
  <PresentationFormat>On-screen Show (4:3)</PresentationFormat>
  <Paragraphs>364</Paragraphs>
  <Slides>57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Gill Sans MT</vt:lpstr>
      <vt:lpstr>Wingdings 3</vt:lpstr>
      <vt:lpstr>Urban Pop</vt:lpstr>
      <vt:lpstr>OHCS Elderly bond occupancy focus class</vt:lpstr>
      <vt:lpstr>Agenda</vt:lpstr>
      <vt:lpstr>What is a bond property?</vt:lpstr>
      <vt:lpstr>Types of BOND Properties</vt:lpstr>
      <vt:lpstr>The role of ohcs</vt:lpstr>
      <vt:lpstr>Determining Compliance</vt:lpstr>
      <vt:lpstr>Maintaining compliance</vt:lpstr>
      <vt:lpstr>Agents and site personnel</vt:lpstr>
      <vt:lpstr>Compliance requirements</vt:lpstr>
      <vt:lpstr>Federal tax code </vt:lpstr>
      <vt:lpstr>Post 9-3-82 but pre 8-15-86</vt:lpstr>
      <vt:lpstr>Post 8-15-86 </vt:lpstr>
      <vt:lpstr>Operating Agreements</vt:lpstr>
      <vt:lpstr>Important to know - Federal</vt:lpstr>
      <vt:lpstr>Important to know - state</vt:lpstr>
      <vt:lpstr>Main Goal of Bond Compliance</vt:lpstr>
      <vt:lpstr>On Site File Should Contain</vt:lpstr>
      <vt:lpstr>Resident File Review</vt:lpstr>
      <vt:lpstr>Common File errors noted</vt:lpstr>
      <vt:lpstr>Common file errors continued</vt:lpstr>
      <vt:lpstr>Income and Asset Determination</vt:lpstr>
      <vt:lpstr>Income and Asset Interviews</vt:lpstr>
      <vt:lpstr>What is Considered Income?</vt:lpstr>
      <vt:lpstr>Income Exclusions </vt:lpstr>
      <vt:lpstr>What is considered an Asset?</vt:lpstr>
      <vt:lpstr>Adding Asset Income to Annual Income </vt:lpstr>
      <vt:lpstr>Easy as 1..2..3..</vt:lpstr>
      <vt:lpstr>But Wait!!!!</vt:lpstr>
      <vt:lpstr>State Medicaid Verification</vt:lpstr>
      <vt:lpstr>Tax Forms </vt:lpstr>
      <vt:lpstr>Tax forms continued</vt:lpstr>
      <vt:lpstr>Complicated Assets</vt:lpstr>
      <vt:lpstr>Answering “Yes” to Questions on forms:    Now what do I do?</vt:lpstr>
      <vt:lpstr>Bank Statements</vt:lpstr>
      <vt:lpstr>Social Security Verification</vt:lpstr>
      <vt:lpstr>Third Party Verification</vt:lpstr>
      <vt:lpstr>Bond waivers</vt:lpstr>
      <vt:lpstr>File Clarifications</vt:lpstr>
      <vt:lpstr>Exercise Scenario # 01</vt:lpstr>
      <vt:lpstr>Tip sheet scenario # 01</vt:lpstr>
      <vt:lpstr>Tip sheet scenario # 01</vt:lpstr>
      <vt:lpstr>PowerPoint Presentation</vt:lpstr>
      <vt:lpstr>Exercise scenario # 02</vt:lpstr>
      <vt:lpstr>Tip sheet Scenario # 02</vt:lpstr>
      <vt:lpstr>Tip sheet Scenario # 02</vt:lpstr>
      <vt:lpstr>PowerPoint Presentation</vt:lpstr>
      <vt:lpstr>Rents and approval process</vt:lpstr>
      <vt:lpstr>Rents and approvals continued</vt:lpstr>
      <vt:lpstr>Fees and deposits</vt:lpstr>
      <vt:lpstr>Replacement reserves</vt:lpstr>
      <vt:lpstr>Administrative notebook</vt:lpstr>
      <vt:lpstr>Elderly Bond monitoring report</vt:lpstr>
      <vt:lpstr>PowerPoint Presentation</vt:lpstr>
      <vt:lpstr>PowerPoint Presentation</vt:lpstr>
      <vt:lpstr>Consequences of non-compliance</vt:lpstr>
      <vt:lpstr>Consequences Continued</vt:lpstr>
      <vt:lpstr>Thank You for attending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OHCS-Bond-Training-2019</dc:title>
  <dc:creator>Dylan</dc:creator>
  <cp:keywords>OHCS-Bond-Training-2019</cp:keywords>
  <cp:lastModifiedBy>Jennifer Marchand</cp:lastModifiedBy>
  <cp:revision>93</cp:revision>
  <cp:lastPrinted>2014-02-10T20:05:13Z</cp:lastPrinted>
  <dcterms:created xsi:type="dcterms:W3CDTF">2014-02-10T01:14:51Z</dcterms:created>
  <dcterms:modified xsi:type="dcterms:W3CDTF">2019-07-11T19:59:34Z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