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1"/>
  </p:notesMasterIdLst>
  <p:handoutMasterIdLst>
    <p:handoutMasterId r:id="rId12"/>
  </p:handoutMasterIdLst>
  <p:sldIdLst>
    <p:sldId id="322" r:id="rId3"/>
    <p:sldId id="323" r:id="rId4"/>
    <p:sldId id="311" r:id="rId5"/>
    <p:sldId id="313" r:id="rId6"/>
    <p:sldId id="324" r:id="rId7"/>
    <p:sldId id="325" r:id="rId8"/>
    <p:sldId id="326" r:id="rId9"/>
    <p:sldId id="327" r:id="rId10"/>
  </p:sldIdLst>
  <p:sldSz cx="12188825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orient="horz" pos="1200">
          <p15:clr>
            <a:srgbClr val="A4A3A4"/>
          </p15:clr>
        </p15:guide>
        <p15:guide id="4" orient="horz" pos="1008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>
          <p15:clr>
            <a:srgbClr val="A4A3A4"/>
          </p15:clr>
        </p15:guide>
        <p15:guide id="7" orient="horz" pos="3360">
          <p15:clr>
            <a:srgbClr val="A4A3A4"/>
          </p15:clr>
        </p15:guide>
        <p15:guide id="8" orient="horz" pos="3312">
          <p15:clr>
            <a:srgbClr val="A4A3A4"/>
          </p15:clr>
        </p15:guide>
        <p15:guide id="9" orient="horz" pos="240">
          <p15:clr>
            <a:srgbClr val="A4A3A4"/>
          </p15:clr>
        </p15:guide>
        <p15:guide id="10" orient="horz" pos="432">
          <p15:clr>
            <a:srgbClr val="A4A3A4"/>
          </p15:clr>
        </p15:guide>
        <p15:guide id="11" orient="horz" pos="2784">
          <p15:clr>
            <a:srgbClr val="A4A3A4"/>
          </p15:clr>
        </p15:guide>
        <p15:guide id="12" pos="3839">
          <p15:clr>
            <a:srgbClr val="A4A3A4"/>
          </p15:clr>
        </p15:guide>
        <p15:guide id="13" pos="959">
          <p15:clr>
            <a:srgbClr val="A4A3A4"/>
          </p15:clr>
        </p15:guide>
        <p15:guide id="14" pos="6143">
          <p15:clr>
            <a:srgbClr val="A4A3A4"/>
          </p15:clr>
        </p15:guide>
        <p15:guide id="15" pos="1247">
          <p15:clr>
            <a:srgbClr val="A4A3A4"/>
          </p15:clr>
        </p15:guide>
        <p15:guide id="16" pos="7007">
          <p15:clr>
            <a:srgbClr val="A4A3A4"/>
          </p15:clr>
        </p15:guide>
        <p15:guide id="17" pos="5855">
          <p15:clr>
            <a:srgbClr val="A4A3A4"/>
          </p15:clr>
        </p15:guide>
        <p15:guide id="18" pos="671">
          <p15:clr>
            <a:srgbClr val="A4A3A4"/>
          </p15:clr>
        </p15:guide>
        <p15:guide id="19" pos="7151">
          <p15:clr>
            <a:srgbClr val="A4A3A4"/>
          </p15:clr>
        </p15:guide>
        <p15:guide id="20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81" autoAdjust="0"/>
  </p:normalViewPr>
  <p:slideViewPr>
    <p:cSldViewPr showGuides="1">
      <p:cViewPr varScale="1">
        <p:scale>
          <a:sx n="89" d="100"/>
          <a:sy n="89" d="100"/>
        </p:scale>
        <p:origin x="466" y="77"/>
      </p:cViewPr>
      <p:guideLst>
        <p:guide orient="horz" pos="2160"/>
        <p:guide orient="horz" pos="4030"/>
        <p:guide orient="horz" pos="1200"/>
        <p:guide orient="horz" pos="1008"/>
        <p:guide orient="horz" pos="3792"/>
        <p:guide orient="horz"/>
        <p:guide orient="horz" pos="3360"/>
        <p:guide orient="horz" pos="3312"/>
        <p:guide orient="horz" pos="240"/>
        <p:guide orient="horz" pos="432"/>
        <p:guide orient="horz" pos="2784"/>
        <p:guide pos="3839"/>
        <p:guide pos="959"/>
        <p:guide pos="6143"/>
        <p:guide pos="1247"/>
        <p:guide pos="7007"/>
        <p:guide pos="5855"/>
        <p:guide pos="671"/>
        <p:guide pos="715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9" d="100"/>
          <a:sy n="79" d="100"/>
        </p:scale>
        <p:origin x="249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6/16/2016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6/16/2016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5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4800600"/>
            <a:ext cx="8229600" cy="1219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1" cap="all" spc="2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1828800"/>
            <a:ext cx="8229600" cy="28956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1" cap="none" spc="0">
                <a:ln w="9525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0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139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2" y="381001"/>
            <a:ext cx="7391399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2412" y="381001"/>
            <a:ext cx="1524001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8930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3880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5410200"/>
            <a:ext cx="8687333" cy="6096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00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14" y="2514600"/>
            <a:ext cx="8692399" cy="281940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800" b="0" cap="none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967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183" y="1905001"/>
            <a:ext cx="4419600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4781" y="1905001"/>
            <a:ext cx="4419599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6189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1" y="2743201"/>
            <a:ext cx="4416552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1" y="1905000"/>
            <a:ext cx="4416552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1" y="2743201"/>
            <a:ext cx="4416552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1" y="1905000"/>
            <a:ext cx="4416552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1199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458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1414" y="685800"/>
            <a:ext cx="6400800" cy="5334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600" b="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6556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1414" y="685800"/>
            <a:ext cx="6400799" cy="5334000"/>
          </a:xfrm>
          <a:solidFill>
            <a:schemeClr val="bg2"/>
          </a:solidFill>
          <a:ln w="76200">
            <a:solidFill>
              <a:schemeClr val="tx1"/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511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6422" y="6400800"/>
            <a:ext cx="144938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55319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1" y="6400800"/>
            <a:ext cx="838201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4999"/>
            <a:ext cx="9134391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1" cy="13716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5344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 baseline="0">
          <a:ln w="9525">
            <a:noFill/>
            <a:prstDash val="solid"/>
          </a:ln>
          <a:solidFill>
            <a:schemeClr val="accent5"/>
          </a:solidFill>
          <a:effectLst/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231775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2625" indent="-21907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462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38074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5544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Validation for accuracy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State Data Validation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48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Data entry by registrars</a:t>
            </a:r>
          </a:p>
          <a:p>
            <a:pPr lvl="2"/>
            <a:r>
              <a:rPr lang="en-US" dirty="0" smtClean="0"/>
              <a:t>Random pull by state data administrator</a:t>
            </a:r>
          </a:p>
          <a:p>
            <a:pPr lvl="3"/>
            <a:r>
              <a:rPr lang="en-US" dirty="0" smtClean="0"/>
              <a:t>Data validation by state data administrator</a:t>
            </a:r>
          </a:p>
          <a:p>
            <a:pPr lvl="4"/>
            <a:r>
              <a:rPr lang="en-US" dirty="0" smtClean="0"/>
              <a:t>Feedback to entry registrar</a:t>
            </a:r>
          </a:p>
          <a:p>
            <a:pPr lvl="5"/>
            <a:r>
              <a:rPr lang="en-US" dirty="0" smtClean="0"/>
              <a:t>Correction of error data</a:t>
            </a:r>
          </a:p>
          <a:p>
            <a:pPr lvl="6"/>
            <a:r>
              <a:rPr lang="en-US" dirty="0" smtClean="0"/>
              <a:t>Re-validation by state data administrator</a:t>
            </a:r>
          </a:p>
          <a:p>
            <a:pPr lvl="5"/>
            <a:endParaRPr lang="en-US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steps for </a:t>
            </a:r>
            <a:br>
              <a:rPr lang="en-US" dirty="0" smtClean="0"/>
            </a:br>
            <a:r>
              <a:rPr lang="en-US" dirty="0" smtClean="0"/>
              <a:t>“State Data Validation”?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69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Data Validation looking for?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ACCURACY</a:t>
            </a:r>
          </a:p>
          <a:p>
            <a:r>
              <a:rPr lang="en-US" dirty="0" smtClean="0"/>
              <a:t>TIMELINESS</a:t>
            </a:r>
          </a:p>
          <a:p>
            <a:r>
              <a:rPr lang="en-US" dirty="0" smtClean="0"/>
              <a:t>RELEVANCE</a:t>
            </a:r>
          </a:p>
          <a:p>
            <a:r>
              <a:rPr lang="en-US" dirty="0" smtClean="0"/>
              <a:t>SYSTEM OPERABILITY</a:t>
            </a:r>
          </a:p>
          <a:p>
            <a:r>
              <a:rPr lang="en-US" dirty="0" smtClean="0"/>
              <a:t>ERRORS</a:t>
            </a:r>
          </a:p>
          <a:p>
            <a:r>
              <a:rPr lang="en-US" dirty="0" smtClean="0"/>
              <a:t>CORRECTIVE 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20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First feedback is directly to the registrar who entered data. </a:t>
            </a:r>
          </a:p>
          <a:p>
            <a:r>
              <a:rPr lang="en-US" dirty="0" smtClean="0"/>
              <a:t>Second feedback is to the registrar and trauma coordinator/manager</a:t>
            </a:r>
          </a:p>
          <a:p>
            <a:r>
              <a:rPr lang="en-US" dirty="0" smtClean="0"/>
              <a:t>Third feedback is to registrar, trauma coordinator/manager, and state survey team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Feedback is NOT to call anyone out! </a:t>
            </a:r>
          </a:p>
          <a:p>
            <a:r>
              <a:rPr lang="en-US" dirty="0" smtClean="0"/>
              <a:t>Feedback is NOT a search for not doing a good job!</a:t>
            </a:r>
          </a:p>
          <a:p>
            <a:r>
              <a:rPr lang="en-US" dirty="0" smtClean="0"/>
              <a:t>Feedback IS recorded and tracked.</a:t>
            </a:r>
          </a:p>
          <a:p>
            <a:r>
              <a:rPr lang="en-US" dirty="0" smtClean="0"/>
              <a:t>Feedback is TWO way communication!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98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Corrections MUST be done to trauma records within 30 days of notification of errors.</a:t>
            </a:r>
          </a:p>
          <a:p>
            <a:r>
              <a:rPr lang="en-US" dirty="0" smtClean="0"/>
              <a:t>Re-validation on record errors is done at </a:t>
            </a:r>
            <a:r>
              <a:rPr lang="en-US" dirty="0" smtClean="0"/>
              <a:t>the </a:t>
            </a:r>
            <a:r>
              <a:rPr lang="en-US" dirty="0" smtClean="0"/>
              <a:t>end of the 30 day time period.</a:t>
            </a:r>
          </a:p>
          <a:p>
            <a:r>
              <a:rPr lang="en-US" dirty="0" smtClean="0"/>
              <a:t>Re-education is done when needed, or requested by the registrar, trauma coordinator/manager, or state survey team.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Corrections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4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4814" t="20371" r="14683" b="1852"/>
          <a:stretch/>
        </p:blipFill>
        <p:spPr>
          <a:xfrm>
            <a:off x="1598612" y="1752600"/>
            <a:ext cx="7696200" cy="475353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Validation 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263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107" t="18518" r="22979" b="1853"/>
          <a:stretch/>
        </p:blipFill>
        <p:spPr>
          <a:xfrm>
            <a:off x="1674811" y="1752600"/>
            <a:ext cx="5805377" cy="48006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Letter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232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300" b="1" dirty="0" smtClean="0"/>
              <a:t>Nathan C. Jarrett</a:t>
            </a:r>
          </a:p>
          <a:p>
            <a:pPr marL="0" indent="0">
              <a:buNone/>
            </a:pPr>
            <a:r>
              <a:rPr lang="en-US" dirty="0" smtClean="0"/>
              <a:t>	State Data Administrator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800 NE Oregon Street</a:t>
            </a:r>
          </a:p>
          <a:p>
            <a:pPr marL="0" indent="0">
              <a:buNone/>
            </a:pPr>
            <a:r>
              <a:rPr lang="en-US" dirty="0" smtClean="0"/>
              <a:t>	Suite 730			email: nathan.Jarrett@state.or.us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Portland, OR 97232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 (971) 673-0527</a:t>
            </a:r>
          </a:p>
          <a:p>
            <a:pPr marL="0" indent="0">
              <a:buNone/>
            </a:pPr>
            <a:r>
              <a:rPr lang="en-US" dirty="0" smtClean="0"/>
              <a:t>	C (971) 334-2365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61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ue atom design templat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ue atom design template" id="{88D99BA8-EA61-49B7-A82C-02C934D1545A}" vid="{E9C00F38-7B18-4192-A9FF-2047DACB0129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RL xmlns="http://schemas.microsoft.com/sharepoint/v3">
      <Url>https://www.oregon.gov/oha/PH/PROVIDERPARTNERRESOURCES/EMSTRAUMASYSTEMS/TRAUMASYSTEMS/Documents/State%20Data%20Validation.pptx</Url>
      <Description>State Data Validation.pptx</Description>
    </URL>
    <PublishingExpirationDate xmlns="http://schemas.microsoft.com/sharepoint/v3" xsi:nil="true"/>
    <PublishingStartDate xmlns="http://schemas.microsoft.com/sharepoint/v3" xsi:nil="true"/>
    <IACategory xmlns="59da1016-2a1b-4f8a-9768-d7a4932f6f16" xsi:nil="true"/>
    <IASubtopic xmlns="59da1016-2a1b-4f8a-9768-d7a4932f6f16" xsi:nil="true"/>
    <DocumentExpirationDate xmlns="59da1016-2a1b-4f8a-9768-d7a4932f6f16" xsi:nil="true"/>
    <Meta_x0020_Description xmlns="4716d24b-06ea-464b-80a3-eada120c863a" xsi:nil="true"/>
    <Meta_x0020_Keywords xmlns="4716d24b-06ea-464b-80a3-eada120c863a" xsi:nil="true"/>
    <IATopic xmlns="59da1016-2a1b-4f8a-9768-d7a4932f6f1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903E878542914EADD1CCD820282ABF" ma:contentTypeVersion="18" ma:contentTypeDescription="Create a new document." ma:contentTypeScope="" ma:versionID="f74e94a6969bac49607b0e23211df8f4">
  <xsd:schema xmlns:xsd="http://www.w3.org/2001/XMLSchema" xmlns:xs="http://www.w3.org/2001/XMLSchema" xmlns:p="http://schemas.microsoft.com/office/2006/metadata/properties" xmlns:ns1="http://schemas.microsoft.com/sharepoint/v3" xmlns:ns2="59da1016-2a1b-4f8a-9768-d7a4932f6f16" xmlns:ns3="4716d24b-06ea-464b-80a3-eada120c863a" targetNamespace="http://schemas.microsoft.com/office/2006/metadata/properties" ma:root="true" ma:fieldsID="7fd96932f5046d0d18bf4ea7922b74a7" ns1:_="" ns2:_="" ns3:_="">
    <xsd:import namespace="http://schemas.microsoft.com/sharepoint/v3"/>
    <xsd:import namespace="59da1016-2a1b-4f8a-9768-d7a4932f6f16"/>
    <xsd:import namespace="4716d24b-06ea-464b-80a3-eada120c863a"/>
    <xsd:element name="properties">
      <xsd:complexType>
        <xsd:sequence>
          <xsd:element name="documentManagement">
            <xsd:complexType>
              <xsd:all>
                <xsd:element ref="ns2:IACategory" minOccurs="0"/>
                <xsd:element ref="ns2:IATopic" minOccurs="0"/>
                <xsd:element ref="ns2:IASubtopic" minOccurs="0"/>
                <xsd:element ref="ns2:DocumentExpirationDate" minOccurs="0"/>
                <xsd:element ref="ns3:Meta_x0020_Description" minOccurs="0"/>
                <xsd:element ref="ns3:Meta_x0020_Keywords" minOccurs="0"/>
                <xsd:element ref="ns1:PublishingStartDate" minOccurs="0"/>
                <xsd:element ref="ns1:PublishingExpirationDate" minOccurs="0"/>
                <xsd:element ref="ns1:URL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  <xsd:element name="URL" ma:index="12" nillable="true" ma:displayName="URL" ma:format="Hyperlink" ma:internalName="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da1016-2a1b-4f8a-9768-d7a4932f6f16" elementFormDefault="qualified">
    <xsd:import namespace="http://schemas.microsoft.com/office/2006/documentManagement/types"/>
    <xsd:import namespace="http://schemas.microsoft.com/office/infopath/2007/PartnerControls"/>
    <xsd:element name="IACategory" ma:index="4" nillable="true" ma:displayName="IA Category" ma:format="Dropdown" ma:internalName="IACategory" ma:readOnly="false">
      <xsd:simpleType>
        <xsd:restriction base="dms:Choice">
          <xsd:enumeration value="About OHA"/>
          <xsd:enumeration value="Programs and Services"/>
          <xsd:enumeration value="Oregon Health Plan"/>
          <xsd:enumeration value="Health System Reform"/>
          <xsd:enumeration value="Licenses and Certificates"/>
          <xsd:enumeration value="Public Health"/>
        </xsd:restriction>
      </xsd:simpleType>
    </xsd:element>
    <xsd:element name="IATopic" ma:index="5" nillable="true" ma:displayName="IA Topic" ma:format="Dropdown" ma:internalName="IATopic" ma:readOnly="false">
      <xsd:simpleType>
        <xsd:restriction base="dms:Choice">
          <xsd:enumeration value="About OHA - Agency Communications"/>
          <xsd:enumeration value="About OHA - Budget"/>
          <xsd:enumeration value="About OHA - Contacts"/>
          <xsd:enumeration value="About OHA - Grants &amp; Contracts"/>
          <xsd:enumeration value="About OHA - Jobs &amp; Employment"/>
          <xsd:enumeration value="About OHA - Organization"/>
          <xsd:enumeration value="About OHA - Policies"/>
          <xsd:enumeration value="About OHA - Public Meetings"/>
          <xsd:enumeration value="About OHA - Public Records"/>
          <xsd:enumeration value="About OHA - Questions &amp; Comments"/>
          <xsd:enumeration value="About OHA - Reports &amp; Data"/>
          <xsd:enumeration value="About OHA - Rulemaking"/>
          <xsd:enumeration value="Programs and Services - Behavioral Health"/>
          <xsd:enumeration value="Programs and Services - Contacts"/>
          <xsd:enumeration value="Programs and Services - Coordinated Care"/>
          <xsd:enumeration value="Programs and Services - Disease"/>
          <xsd:enumeration value="Programs and Services - Environment"/>
          <xsd:enumeration value="Programs and Services - Health Resources"/>
          <xsd:enumeration value="Programs and Services - OEBB"/>
          <xsd:enumeration value="Programs and Services - Oregon Health Plan"/>
          <xsd:enumeration value="Programs and Services - Oregon State Hospital"/>
          <xsd:enumeration value="Programs and Services - PEBB"/>
          <xsd:enumeration value="Programs and Services - Pharmacy"/>
          <xsd:enumeration value="Programs and Services - Prevention"/>
          <xsd:enumeration value="Programs and Services - Safety"/>
          <xsd:enumeration value="Oregon Health Plan - Agency Communications"/>
          <xsd:enumeration value="Oregon Health Plan - Benefits"/>
          <xsd:enumeration value="Oregon Health Plan - Contacts"/>
          <xsd:enumeration value="Oregon Health Plan - Coordinated Care"/>
          <xsd:enumeration value="Oregon Health Plan - Grants &amp; Contracts"/>
          <xsd:enumeration value="Oregon Health Plan - Health Resources"/>
          <xsd:enumeration value="Oregon Health Plan - Policies"/>
          <xsd:enumeration value="Oregon Health Plan - Providers and Partners"/>
          <xsd:enumeration value="Oregon Health Plan - Public Meetings"/>
          <xsd:enumeration value="Oregon Health Plan - Questions &amp; Comments"/>
          <xsd:enumeration value="Oregon Health Plan - Rule Making"/>
          <xsd:enumeration value="Health System Reform - Agency Communications"/>
          <xsd:enumeration value="Health System Reform - Coordinated Care"/>
          <xsd:enumeration value="Health System Reform - Public Meetings"/>
          <xsd:enumeration value="Health System Reform - Questions &amp; Comments"/>
          <xsd:enumeration value="Health System Reform - Reports &amp; Data"/>
          <xsd:enumeration value="Licenses and Certificates - Certificates"/>
          <xsd:enumeration value="Licenses and Certificates - Contacts"/>
          <xsd:enumeration value="Licenses and Certificates - Licenses"/>
          <xsd:enumeration value="Licenses and Certificates - Vital Records"/>
          <xsd:enumeration value="Public Health - Agency Communications"/>
          <xsd:enumeration value="Public Health - Contacts"/>
          <xsd:enumeration value="Public Health - Disease"/>
          <xsd:enumeration value="Public Health - Environment"/>
          <xsd:enumeration value="Public Health - Health Resources"/>
          <xsd:enumeration value="Public Health - Questions &amp; Comments"/>
          <xsd:enumeration value="Public Health - Prevention"/>
          <xsd:enumeration value="Public Health - Providers and Partners"/>
          <xsd:enumeration value="Public Health - Reports &amp; Data"/>
          <xsd:enumeration value="Public Health - Safety"/>
          <xsd:enumeration value="Public Health - Vital Records"/>
        </xsd:restriction>
      </xsd:simpleType>
    </xsd:element>
    <xsd:element name="IASubtopic" ma:index="6" nillable="true" ma:displayName="IA Subtopic" ma:format="Dropdown" ma:internalName="IASubtopic" ma:readOnly="false">
      <xsd:simpleType>
        <xsd:restriction base="dms:Choice">
          <xsd:enumeration value="Addiction Services - Alcohol"/>
          <xsd:enumeration value="Addiction Services - Drug"/>
          <xsd:enumeration value="Addiction Services - Gambling"/>
          <xsd:enumeration value="Addiction Services - Tobacco"/>
          <xsd:enumeration value="Applications"/>
          <xsd:enumeration value="Benefits - Health Plans"/>
          <xsd:enumeration value="Benefits - OEBB"/>
          <xsd:enumeration value="Benefits - OHP"/>
          <xsd:enumeration value="Benefits - PEBB"/>
          <xsd:enumeration value="Benefits - Retirement"/>
          <xsd:enumeration value="Budget - Agency Summary"/>
          <xsd:enumeration value="Budget - Agency Request (ARB)"/>
          <xsd:enumeration value="Budget - Governors Budget"/>
          <xsd:enumeration value="Budget - Infrastructure"/>
          <xsd:enumeration value="Budget - Legislatively Adopted (LAB)"/>
          <xsd:enumeration value="Budget - Legislative action"/>
          <xsd:enumeration value="Budget - Overview"/>
          <xsd:enumeration value="Budget - Policy Option Package (POP)"/>
          <xsd:enumeration value="Budget - Priorities"/>
          <xsd:enumeration value="Budget - Program"/>
          <xsd:enumeration value="Budget - Reduction"/>
          <xsd:enumeration value="Budget - Strategic funding proposal"/>
          <xsd:enumeration value="Budget - Special report"/>
          <xsd:enumeration value="Budget - Stakeholder meeting"/>
          <xsd:enumeration value="CCO - Contact"/>
          <xsd:enumeration value="CCO - Audited Financial Statement"/>
          <xsd:enumeration value="CCO - Interim Financial Statement"/>
          <xsd:enumeration value="CCO - Internal Financial Statement"/>
          <xsd:enumeration value="Clean Air"/>
          <xsd:enumeration value="Clean Water"/>
          <xsd:enumeration value="Clinics"/>
          <xsd:enumeration value="Commissions"/>
          <xsd:enumeration value="Committee Members"/>
          <xsd:enumeration value="Committees"/>
          <xsd:enumeration value="Crisis Services"/>
          <xsd:enumeration value="Drug Addiction Services"/>
          <xsd:enumeration value="Electronic Health Care Records (EHR)"/>
          <xsd:enumeration value="Emergency Preparedness"/>
          <xsd:enumeration value="Environmental Pollution"/>
          <xsd:enumeration value="Featured Content"/>
          <xsd:enumeration value="Fees"/>
          <xsd:enumeration value="Health Services - Primary Care Home"/>
          <xsd:enumeration value="Health Services - Prioritized list"/>
          <xsd:enumeration value="ICD-10"/>
          <xsd:enumeration value="Immunizations"/>
          <xsd:enumeration value="Legislation - Bills"/>
          <xsd:enumeration value="Legislation - Contact"/>
          <xsd:enumeration value="Legislation - Highlights"/>
          <xsd:enumeration value="Legislation - Session Summary"/>
          <xsd:enumeration value="Materials - Commission"/>
          <xsd:enumeration value="Materials - Committee"/>
          <xsd:enumeration value="Materials - Coverage Guidance"/>
          <xsd:enumeration value="Materials - Evidence-based Guidelines"/>
          <xsd:enumeration value="Materials - Health care plan details"/>
          <xsd:enumeration value="Materials - Health care plan overview"/>
          <xsd:enumeration value="Materials - Meeting Document"/>
          <xsd:enumeration value="Materials - Meeting Recording"/>
          <xsd:enumeration value="Materials - Meeting Schedule"/>
          <xsd:enumeration value="Materials - Open Enrollment"/>
          <xsd:enumeration value="Materials - Training"/>
          <xsd:enumeration value="Materials - Webinar"/>
          <xsd:enumeration value="Materials - Workgroup"/>
          <xsd:enumeration value="Medical Marijuana (OMMP)"/>
          <xsd:enumeration value="Medical Services"/>
          <xsd:enumeration value="Meeting Document"/>
          <xsd:enumeration value="Meeting Schedule"/>
          <xsd:enumeration value="Mental Health Services"/>
          <xsd:enumeration value="Metrics - Behavioral Health"/>
          <xsd:enumeration value="Metrics - CCO"/>
          <xsd:enumeration value="Metrics - Demographics"/>
          <xsd:enumeration value="Metrics - Hospital Performance"/>
          <xsd:enumeration value="Metrics - Incentive"/>
          <xsd:enumeration value="Metrics - Measures and Outcomes Tracking (MOTS)"/>
          <xsd:enumeration value="Metrics - ONE Eligibility system"/>
          <xsd:enumeration value="Metrics - Prevention"/>
          <xsd:enumeration value="Metrics - Rural health"/>
          <xsd:enumeration value="Metrics - State-Wide"/>
          <xsd:enumeration value="News Letter"/>
          <xsd:enumeration value="News Release"/>
          <xsd:enumeration value="OHP - Medicaid Waiver"/>
          <xsd:enumeration value="OHP - Provider Announcement"/>
          <xsd:enumeration value="OHP - Provider Rates"/>
          <xsd:enumeration value="Preferred Drug List"/>
          <xsd:enumeration value="Prescription Drugs - Monitoring"/>
          <xsd:enumeration value="Prescription Drugs - Preferred List"/>
          <xsd:enumeration value="Prescription Drugs - Subsidy"/>
          <xsd:enumeration value="Prescription Drugs Subsidy"/>
          <xsd:enumeration value="Technical Assistance"/>
          <xsd:enumeration value="Training"/>
          <xsd:enumeration value="Vital Statistics - Birth Certificate"/>
          <xsd:enumeration value="Vital Statistics - Certificate Death"/>
          <xsd:enumeration value="Vital Statistics - Data Use Requests"/>
          <xsd:enumeration value="Vital Statistics - Divorce Data"/>
          <xsd:enumeration value="Vital Statistics - Domestic Partnership Data"/>
          <xsd:enumeration value="Vital Statistics - Fetal Death Data"/>
          <xsd:enumeration value="Vital Statistics - Marriage Data"/>
          <xsd:enumeration value="Vital Statistics - Teen Pregnancy Data"/>
          <xsd:enumeration value="Wellness - Exercise"/>
          <xsd:enumeration value="Wellness - HEM"/>
          <xsd:enumeration value="Wellness - Intervention"/>
          <xsd:enumeration value="Wellness - Pain Management"/>
          <xsd:enumeration value="Wellness - Reproductive Health"/>
          <xsd:enumeration value="Wellness - Stress Relief"/>
        </xsd:restriction>
      </xsd:simpleType>
    </xsd:element>
    <xsd:element name="DocumentExpirationDate" ma:index="7" nillable="true" ma:displayName="Document Expiration Date" ma:format="DateOnly" ma:internalName="DocumentExpirationDate" ma:readOnly="false">
      <xsd:simpleType>
        <xsd:restriction base="dms:DateTime"/>
      </xsd:simple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16d24b-06ea-464b-80a3-eada120c863a" elementFormDefault="qualified">
    <xsd:import namespace="http://schemas.microsoft.com/office/2006/documentManagement/types"/>
    <xsd:import namespace="http://schemas.microsoft.com/office/infopath/2007/PartnerControls"/>
    <xsd:element name="Meta_x0020_Description" ma:index="8" nillable="true" ma:displayName="Meta Description" ma:internalName="Meta_x0020_Description" ma:readOnly="false">
      <xsd:simpleType>
        <xsd:restriction base="dms:Text"/>
      </xsd:simpleType>
    </xsd:element>
    <xsd:element name="Meta_x0020_Keywords" ma:index="9" nillable="true" ma:displayName="Meta Keywords" ma:internalName="Meta_x0020_Keywords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C3AE0C-07F2-4485-8C89-33C6308F4EC8}"/>
</file>

<file path=customXml/itemProps2.xml><?xml version="1.0" encoding="utf-8"?>
<ds:datastoreItem xmlns:ds="http://schemas.openxmlformats.org/officeDocument/2006/customXml" ds:itemID="{25B81633-2803-4BE1-A8C1-5285F4696F42}"/>
</file>

<file path=customXml/itemProps3.xml><?xml version="1.0" encoding="utf-8"?>
<ds:datastoreItem xmlns:ds="http://schemas.openxmlformats.org/officeDocument/2006/customXml" ds:itemID="{EFAFDE5F-8FCB-46C1-97EF-6C2B1A46F694}"/>
</file>

<file path=docProps/app.xml><?xml version="1.0" encoding="utf-8"?>
<Properties xmlns="http://schemas.openxmlformats.org/officeDocument/2006/extended-properties" xmlns:vt="http://schemas.openxmlformats.org/officeDocument/2006/docPropsVTypes">
  <Template>Blue atom design slides</Template>
  <TotalTime>0</TotalTime>
  <Words>183</Words>
  <Application>Microsoft Office PowerPoint</Application>
  <PresentationFormat>Custom</PresentationFormat>
  <Paragraphs>42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Blue atom design template</vt:lpstr>
      <vt:lpstr>State Data Validation</vt:lpstr>
      <vt:lpstr>What are the steps for  “State Data Validation”?</vt:lpstr>
      <vt:lpstr>What is Data Validation looking for?</vt:lpstr>
      <vt:lpstr>Feedback</vt:lpstr>
      <vt:lpstr>Error Corrections</vt:lpstr>
      <vt:lpstr>Data Validation Form</vt:lpstr>
      <vt:lpstr>Feedback Letter</vt:lpstr>
      <vt:lpstr>Questions?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2016-04-12T15:23:14Z</dcterms:created>
  <dcterms:modified xsi:type="dcterms:W3CDTF">2016-06-17T00:03:45Z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TC034606369991</vt:lpwstr>
  </property>
  <property fmtid="{D5CDD505-2E9C-101B-9397-08002B2CF9AE}" pid="3" name="ContentTypeId">
    <vt:lpwstr>0x010100F3903E878542914EADD1CCD820282ABF</vt:lpwstr>
  </property>
  <property fmtid="{D5CDD505-2E9C-101B-9397-08002B2CF9AE}" pid="4" name="WorkflowChangePath">
    <vt:lpwstr>45a4b1d3-e754-4892-800d-229903273236,2;</vt:lpwstr>
  </property>
</Properties>
</file>