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diagrams/quickStyle1.xml" ContentType="application/vnd.openxmlformats-officedocument.drawingml.diagramStyle+xml"/>
  <Override PartName="/ppt/diagrams/colors1.xml" ContentType="application/vnd.openxmlformats-officedocument.drawingml.diagramColors+xml"/>
  <Override PartName="/ppt/diagrams/layout1.xml" ContentType="application/vnd.openxmlformats-officedocument.drawingml.diagramLayout+xml"/>
  <Override PartName="/ppt/diagrams/drawing1.xml" ContentType="application/vnd.ms-office.drawingml.diagramDrawing+xml"/>
  <Override PartName="/ppt/theme/theme1.xml" ContentType="application/vnd.openxmlformats-officedocument.theme+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charts/colors1.xml" ContentType="application/vnd.ms-office.chartcolorstyle+xml"/>
  <Override PartName="/ppt/diagrams/layout3.xml" ContentType="application/vnd.openxmlformats-officedocument.drawingml.diagramLayout+xml"/>
  <Override PartName="/ppt/diagrams/colors3.xml" ContentType="application/vnd.openxmlformats-officedocument.drawingml.diagramColors+xml"/>
  <Override PartName="/ppt/charts/style1.xml" ContentType="application/vnd.ms-office.chartstyle+xml"/>
  <Override PartName="/ppt/diagrams/quickStyle3.xml" ContentType="application/vnd.openxmlformats-officedocument.drawingml.diagramStyle+xml"/>
  <Override PartName="/ppt/diagrams/drawing3.xml" ContentType="application/vnd.ms-office.drawingml.diagramDrawing+xml"/>
  <Override PartName="/ppt/charts/chart1.xml" ContentType="application/vnd.openxmlformats-officedocument.drawingml.chart+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0" d="100"/>
          <a:sy n="50" d="100"/>
        </p:scale>
        <p:origin x="277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odefs\OSE\STAFF\Sanders\Ely\Medicaid%20pilot\Legislative%20Report\Jennifer%20Charts%20&amp;%20Graphics\graph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Total Reimbursement</a:t>
            </a:r>
            <a:r>
              <a:rPr lang="en-US" baseline="0"/>
              <a:t> by Service Type</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Sheet7!$B$1</c:f>
              <c:strCache>
                <c:ptCount val="1"/>
                <c:pt idx="0">
                  <c:v>SFY 18-19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Sheet7!$A$2:$A$6</c:f>
              <c:strCache>
                <c:ptCount val="5"/>
                <c:pt idx="0">
                  <c:v>Speech</c:v>
                </c:pt>
                <c:pt idx="1">
                  <c:v>Nursing</c:v>
                </c:pt>
                <c:pt idx="2">
                  <c:v>OT</c:v>
                </c:pt>
                <c:pt idx="3">
                  <c:v>PT</c:v>
                </c:pt>
                <c:pt idx="4">
                  <c:v>Transportation</c:v>
                </c:pt>
              </c:strCache>
            </c:strRef>
          </c:cat>
          <c:val>
            <c:numRef>
              <c:f>Sheet7!$B$2:$B$6</c:f>
            </c:numRef>
          </c:val>
          <c:extLst>
            <c:ext xmlns:c16="http://schemas.microsoft.com/office/drawing/2014/chart" uri="{C3380CC4-5D6E-409C-BE32-E72D297353CC}">
              <c16:uniqueId val="{00000000-F3A2-4F45-B815-AD0667E784F0}"/>
            </c:ext>
          </c:extLst>
        </c:ser>
        <c:ser>
          <c:idx val="1"/>
          <c:order val="1"/>
          <c:tx>
            <c:strRef>
              <c:f>Sheet7!$C$1</c:f>
              <c:strCache>
                <c:ptCount val="1"/>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Sheet7!$A$2:$A$6</c:f>
              <c:strCache>
                <c:ptCount val="5"/>
                <c:pt idx="0">
                  <c:v>Speech</c:v>
                </c:pt>
                <c:pt idx="1">
                  <c:v>Nursing</c:v>
                </c:pt>
                <c:pt idx="2">
                  <c:v>OT</c:v>
                </c:pt>
                <c:pt idx="3">
                  <c:v>PT</c:v>
                </c:pt>
                <c:pt idx="4">
                  <c:v>Transportation</c:v>
                </c:pt>
              </c:strCache>
            </c:strRef>
          </c:cat>
          <c:val>
            <c:numRef>
              <c:f>Sheet7!$C$2:$C$6</c:f>
              <c:numCache>
                <c:formatCode>"$"#,##0_);[Red]\("$"#,##0\)</c:formatCode>
                <c:ptCount val="5"/>
                <c:pt idx="0">
                  <c:v>79512.930000000008</c:v>
                </c:pt>
                <c:pt idx="1">
                  <c:v>97177.260000000009</c:v>
                </c:pt>
                <c:pt idx="2">
                  <c:v>1487.3400000000001</c:v>
                </c:pt>
                <c:pt idx="3">
                  <c:v>1889.7800000000002</c:v>
                </c:pt>
                <c:pt idx="4">
                  <c:v>4499.88</c:v>
                </c:pt>
              </c:numCache>
            </c:numRef>
          </c:val>
          <c:extLst>
            <c:ext xmlns:c16="http://schemas.microsoft.com/office/drawing/2014/chart" uri="{C3380CC4-5D6E-409C-BE32-E72D297353CC}">
              <c16:uniqueId val="{00000001-F3A2-4F45-B815-AD0667E784F0}"/>
            </c:ext>
          </c:extLst>
        </c:ser>
        <c:dLbls>
          <c:showLegendKey val="0"/>
          <c:showVal val="1"/>
          <c:showCatName val="0"/>
          <c:showSerName val="0"/>
          <c:showPercent val="0"/>
          <c:showBubbleSize val="0"/>
        </c:dLbls>
        <c:gapWidth val="150"/>
        <c:overlap val="-25"/>
        <c:axId val="514280952"/>
        <c:axId val="514288824"/>
      </c:barChart>
      <c:catAx>
        <c:axId val="514280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4288824"/>
        <c:crosses val="autoZero"/>
        <c:auto val="1"/>
        <c:lblAlgn val="ctr"/>
        <c:lblOffset val="100"/>
        <c:noMultiLvlLbl val="0"/>
      </c:catAx>
      <c:valAx>
        <c:axId val="514288824"/>
        <c:scaling>
          <c:orientation val="minMax"/>
        </c:scaling>
        <c:delete val="1"/>
        <c:axPos val="l"/>
        <c:numFmt formatCode="&quot;$&quot;#,##0_);[Red]\(&quot;$&quot;#,##0\)" sourceLinked="1"/>
        <c:majorTickMark val="none"/>
        <c:minorTickMark val="none"/>
        <c:tickLblPos val="nextTo"/>
        <c:crossAx val="514280952"/>
        <c:crosses val="autoZero"/>
        <c:crossBetween val="between"/>
      </c:valAx>
      <c:spPr>
        <a:noFill/>
        <a:ln>
          <a:noFill/>
        </a:ln>
        <a:effectLst/>
      </c:spPr>
    </c:plotArea>
    <c:plotVisOnly val="1"/>
    <c:dispBlanksAs val="gap"/>
    <c:showDLblsOverMax val="0"/>
  </c:chart>
  <c:spPr>
    <a:noFill/>
    <a:ln>
      <a:solidFill>
        <a:schemeClr val="accent6"/>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5E515A-356F-49D3-A417-8EBD0B46B39B}" type="doc">
      <dgm:prSet loTypeId="urn:microsoft.com/office/officeart/2005/8/layout/hProcess4" loCatId="process" qsTypeId="urn:microsoft.com/office/officeart/2005/8/quickstyle/simple1" qsCatId="simple" csTypeId="urn:microsoft.com/office/officeart/2005/8/colors/colorful5" csCatId="colorful" phldr="1"/>
      <dgm:spPr/>
    </dgm:pt>
    <dgm:pt modelId="{B11170D9-6183-4154-BD75-AD3CE536B933}">
      <dgm:prSet phldrT="[Text]"/>
      <dgm:spPr/>
      <dgm:t>
        <a:bodyPr/>
        <a:lstStyle/>
        <a:p>
          <a:r>
            <a:rPr lang="en-US" dirty="0" smtClean="0"/>
            <a:t>Entered Pilot Project May 2018</a:t>
          </a:r>
          <a:endParaRPr lang="en-US" dirty="0"/>
        </a:p>
      </dgm:t>
    </dgm:pt>
    <dgm:pt modelId="{301297B4-8B60-4EF8-B40B-6B7CF2F03417}" type="parTrans" cxnId="{9AD88B8B-D43A-48BC-BA18-2C81F0F1D17A}">
      <dgm:prSet/>
      <dgm:spPr/>
      <dgm:t>
        <a:bodyPr/>
        <a:lstStyle/>
        <a:p>
          <a:endParaRPr lang="en-US"/>
        </a:p>
      </dgm:t>
    </dgm:pt>
    <dgm:pt modelId="{249768FB-5B3A-4022-B45F-FD71FD6E5069}" type="sibTrans" cxnId="{9AD88B8B-D43A-48BC-BA18-2C81F0F1D17A}">
      <dgm:prSet/>
      <dgm:spPr/>
      <dgm:t>
        <a:bodyPr/>
        <a:lstStyle/>
        <a:p>
          <a:endParaRPr lang="en-US"/>
        </a:p>
      </dgm:t>
    </dgm:pt>
    <dgm:pt modelId="{84BC7C4F-F765-494C-9EB3-F67A4B52B73A}">
      <dgm:prSet phldrT="[Text]"/>
      <dgm:spPr/>
      <dgm:t>
        <a:bodyPr/>
        <a:lstStyle/>
        <a:p>
          <a:r>
            <a:rPr lang="en-US" dirty="0" smtClean="0"/>
            <a:t>Became Enrolled Medical Provider 11/6/2018</a:t>
          </a:r>
          <a:endParaRPr lang="en-US" dirty="0"/>
        </a:p>
      </dgm:t>
    </dgm:pt>
    <dgm:pt modelId="{D06378A7-CD69-47D1-A5F7-A87D5EC89F11}" type="parTrans" cxnId="{124AA387-76F4-4919-A900-41D832C200D4}">
      <dgm:prSet/>
      <dgm:spPr/>
      <dgm:t>
        <a:bodyPr/>
        <a:lstStyle/>
        <a:p>
          <a:endParaRPr lang="en-US"/>
        </a:p>
      </dgm:t>
    </dgm:pt>
    <dgm:pt modelId="{DDC608F7-69C9-490B-A75E-61B20DE2B1D9}" type="sibTrans" cxnId="{124AA387-76F4-4919-A900-41D832C200D4}">
      <dgm:prSet/>
      <dgm:spPr/>
      <dgm:t>
        <a:bodyPr/>
        <a:lstStyle/>
        <a:p>
          <a:endParaRPr lang="en-US"/>
        </a:p>
      </dgm:t>
    </dgm:pt>
    <dgm:pt modelId="{5351CEE1-5E37-4A78-8B5C-FA33F86B1DC9}">
      <dgm:prSet phldrT="[Text]"/>
      <dgm:spPr/>
      <dgm:t>
        <a:bodyPr/>
        <a:lstStyle/>
        <a:p>
          <a:r>
            <a:rPr lang="en-US" dirty="0" smtClean="0"/>
            <a:t>First Billing Submission 6/29/2019</a:t>
          </a:r>
          <a:endParaRPr lang="en-US" dirty="0"/>
        </a:p>
      </dgm:t>
    </dgm:pt>
    <dgm:pt modelId="{BE662902-07B2-405A-8328-0512C314B632}" type="parTrans" cxnId="{EA8EE7EF-7922-4C8E-BA66-0BE2703E573C}">
      <dgm:prSet/>
      <dgm:spPr/>
      <dgm:t>
        <a:bodyPr/>
        <a:lstStyle/>
        <a:p>
          <a:endParaRPr lang="en-US"/>
        </a:p>
      </dgm:t>
    </dgm:pt>
    <dgm:pt modelId="{C4706E6B-16E2-4E3E-B7D6-913150F8B055}" type="sibTrans" cxnId="{EA8EE7EF-7922-4C8E-BA66-0BE2703E573C}">
      <dgm:prSet/>
      <dgm:spPr/>
      <dgm:t>
        <a:bodyPr/>
        <a:lstStyle/>
        <a:p>
          <a:endParaRPr lang="en-US"/>
        </a:p>
      </dgm:t>
    </dgm:pt>
    <dgm:pt modelId="{EBAD21FB-50E9-47E3-9FD1-3115F9425403}" type="pres">
      <dgm:prSet presAssocID="{D45E515A-356F-49D3-A417-8EBD0B46B39B}" presName="Name0" presStyleCnt="0">
        <dgm:presLayoutVars>
          <dgm:dir/>
          <dgm:animLvl val="lvl"/>
          <dgm:resizeHandles val="exact"/>
        </dgm:presLayoutVars>
      </dgm:prSet>
      <dgm:spPr/>
    </dgm:pt>
    <dgm:pt modelId="{832D3CE7-816F-4B34-9070-94A6AC5A68E8}" type="pres">
      <dgm:prSet presAssocID="{D45E515A-356F-49D3-A417-8EBD0B46B39B}" presName="tSp" presStyleCnt="0"/>
      <dgm:spPr/>
    </dgm:pt>
    <dgm:pt modelId="{E63BDE81-D32F-4B89-B48C-4A6F9698EF97}" type="pres">
      <dgm:prSet presAssocID="{D45E515A-356F-49D3-A417-8EBD0B46B39B}" presName="bSp" presStyleCnt="0"/>
      <dgm:spPr/>
    </dgm:pt>
    <dgm:pt modelId="{55E4D5AF-B35E-439F-8215-9D2B2AA1DA7C}" type="pres">
      <dgm:prSet presAssocID="{D45E515A-356F-49D3-A417-8EBD0B46B39B}" presName="process" presStyleCnt="0"/>
      <dgm:spPr/>
    </dgm:pt>
    <dgm:pt modelId="{C7598E79-1D8C-4AC4-914C-9AC777E9E07D}" type="pres">
      <dgm:prSet presAssocID="{B11170D9-6183-4154-BD75-AD3CE536B933}" presName="composite1" presStyleCnt="0"/>
      <dgm:spPr/>
    </dgm:pt>
    <dgm:pt modelId="{BC16A362-C74B-4A30-A8E5-44E81D150F68}" type="pres">
      <dgm:prSet presAssocID="{B11170D9-6183-4154-BD75-AD3CE536B933}" presName="dummyNode1" presStyleLbl="node1" presStyleIdx="0" presStyleCnt="3"/>
      <dgm:spPr/>
    </dgm:pt>
    <dgm:pt modelId="{E02CE2FC-652E-4B70-B833-21EFC432BEE5}" type="pres">
      <dgm:prSet presAssocID="{B11170D9-6183-4154-BD75-AD3CE536B933}" presName="childNode1" presStyleLbl="bgAcc1" presStyleIdx="0" presStyleCnt="3">
        <dgm:presLayoutVars>
          <dgm:bulletEnabled val="1"/>
        </dgm:presLayoutVars>
      </dgm:prSet>
      <dgm:spPr>
        <a:solidFill>
          <a:schemeClr val="tx2">
            <a:lumMod val="20000"/>
            <a:lumOff val="80000"/>
            <a:alpha val="90000"/>
          </a:schemeClr>
        </a:solidFill>
      </dgm:spPr>
    </dgm:pt>
    <dgm:pt modelId="{8A733EC2-9355-42D0-9361-8E4AE85E2FE5}" type="pres">
      <dgm:prSet presAssocID="{B11170D9-6183-4154-BD75-AD3CE536B933}" presName="childNode1tx" presStyleLbl="bgAcc1" presStyleIdx="0" presStyleCnt="3">
        <dgm:presLayoutVars>
          <dgm:bulletEnabled val="1"/>
        </dgm:presLayoutVars>
      </dgm:prSet>
      <dgm:spPr/>
    </dgm:pt>
    <dgm:pt modelId="{96F2FE72-2A85-4ED8-A0A5-16C3B06B0295}" type="pres">
      <dgm:prSet presAssocID="{B11170D9-6183-4154-BD75-AD3CE536B933}" presName="parentNode1" presStyleLbl="node1" presStyleIdx="0" presStyleCnt="3">
        <dgm:presLayoutVars>
          <dgm:chMax val="1"/>
          <dgm:bulletEnabled val="1"/>
        </dgm:presLayoutVars>
      </dgm:prSet>
      <dgm:spPr/>
      <dgm:t>
        <a:bodyPr/>
        <a:lstStyle/>
        <a:p>
          <a:endParaRPr lang="en-US"/>
        </a:p>
      </dgm:t>
    </dgm:pt>
    <dgm:pt modelId="{1947C370-DD48-493B-B833-EFF25E7D021E}" type="pres">
      <dgm:prSet presAssocID="{B11170D9-6183-4154-BD75-AD3CE536B933}" presName="connSite1" presStyleCnt="0"/>
      <dgm:spPr/>
    </dgm:pt>
    <dgm:pt modelId="{4A778519-B2EA-4F66-B633-A172BFD5FAC2}" type="pres">
      <dgm:prSet presAssocID="{249768FB-5B3A-4022-B45F-FD71FD6E5069}" presName="Name9" presStyleLbl="sibTrans2D1" presStyleIdx="0" presStyleCnt="2"/>
      <dgm:spPr/>
      <dgm:t>
        <a:bodyPr/>
        <a:lstStyle/>
        <a:p>
          <a:endParaRPr lang="en-US"/>
        </a:p>
      </dgm:t>
    </dgm:pt>
    <dgm:pt modelId="{A28B3C76-767B-4013-86EB-0A6FDEEF95B0}" type="pres">
      <dgm:prSet presAssocID="{84BC7C4F-F765-494C-9EB3-F67A4B52B73A}" presName="composite2" presStyleCnt="0"/>
      <dgm:spPr/>
    </dgm:pt>
    <dgm:pt modelId="{0B4D3B66-CC53-4748-9900-AA259845E14A}" type="pres">
      <dgm:prSet presAssocID="{84BC7C4F-F765-494C-9EB3-F67A4B52B73A}" presName="dummyNode2" presStyleLbl="node1" presStyleIdx="0" presStyleCnt="3"/>
      <dgm:spPr/>
    </dgm:pt>
    <dgm:pt modelId="{D1C773DC-A183-4EB6-81C1-A008CB23F1AE}" type="pres">
      <dgm:prSet presAssocID="{84BC7C4F-F765-494C-9EB3-F67A4B52B73A}" presName="childNode2" presStyleLbl="bgAcc1" presStyleIdx="1" presStyleCnt="3">
        <dgm:presLayoutVars>
          <dgm:bulletEnabled val="1"/>
        </dgm:presLayoutVars>
      </dgm:prSet>
      <dgm:spPr>
        <a:solidFill>
          <a:schemeClr val="tx2">
            <a:lumMod val="20000"/>
            <a:lumOff val="80000"/>
            <a:alpha val="90000"/>
          </a:schemeClr>
        </a:solidFill>
      </dgm:spPr>
    </dgm:pt>
    <dgm:pt modelId="{62102CF7-3E85-46F4-84AA-5CAC9127B0DD}" type="pres">
      <dgm:prSet presAssocID="{84BC7C4F-F765-494C-9EB3-F67A4B52B73A}" presName="childNode2tx" presStyleLbl="bgAcc1" presStyleIdx="1" presStyleCnt="3">
        <dgm:presLayoutVars>
          <dgm:bulletEnabled val="1"/>
        </dgm:presLayoutVars>
      </dgm:prSet>
      <dgm:spPr/>
    </dgm:pt>
    <dgm:pt modelId="{B33571D1-3785-4640-B9B8-70911869329B}" type="pres">
      <dgm:prSet presAssocID="{84BC7C4F-F765-494C-9EB3-F67A4B52B73A}" presName="parentNode2" presStyleLbl="node1" presStyleIdx="1" presStyleCnt="3">
        <dgm:presLayoutVars>
          <dgm:chMax val="0"/>
          <dgm:bulletEnabled val="1"/>
        </dgm:presLayoutVars>
      </dgm:prSet>
      <dgm:spPr/>
      <dgm:t>
        <a:bodyPr/>
        <a:lstStyle/>
        <a:p>
          <a:endParaRPr lang="en-US"/>
        </a:p>
      </dgm:t>
    </dgm:pt>
    <dgm:pt modelId="{A2D356B7-B4AD-478A-950E-2D2B093B2770}" type="pres">
      <dgm:prSet presAssocID="{84BC7C4F-F765-494C-9EB3-F67A4B52B73A}" presName="connSite2" presStyleCnt="0"/>
      <dgm:spPr/>
    </dgm:pt>
    <dgm:pt modelId="{98C68672-F8F0-423C-8A3E-AA06B6F900D4}" type="pres">
      <dgm:prSet presAssocID="{DDC608F7-69C9-490B-A75E-61B20DE2B1D9}" presName="Name18" presStyleLbl="sibTrans2D1" presStyleIdx="1" presStyleCnt="2"/>
      <dgm:spPr/>
      <dgm:t>
        <a:bodyPr/>
        <a:lstStyle/>
        <a:p>
          <a:endParaRPr lang="en-US"/>
        </a:p>
      </dgm:t>
    </dgm:pt>
    <dgm:pt modelId="{B87BC4FE-0CCC-42BB-8621-CB1509A4953C}" type="pres">
      <dgm:prSet presAssocID="{5351CEE1-5E37-4A78-8B5C-FA33F86B1DC9}" presName="composite1" presStyleCnt="0"/>
      <dgm:spPr/>
    </dgm:pt>
    <dgm:pt modelId="{1735AF36-D0FC-4A05-8C7A-C49CC561D654}" type="pres">
      <dgm:prSet presAssocID="{5351CEE1-5E37-4A78-8B5C-FA33F86B1DC9}" presName="dummyNode1" presStyleLbl="node1" presStyleIdx="1" presStyleCnt="3"/>
      <dgm:spPr/>
    </dgm:pt>
    <dgm:pt modelId="{32F1554C-2006-40C1-BC52-3E33F929295D}" type="pres">
      <dgm:prSet presAssocID="{5351CEE1-5E37-4A78-8B5C-FA33F86B1DC9}" presName="childNode1" presStyleLbl="bgAcc1" presStyleIdx="2" presStyleCnt="3">
        <dgm:presLayoutVars>
          <dgm:bulletEnabled val="1"/>
        </dgm:presLayoutVars>
      </dgm:prSet>
      <dgm:spPr>
        <a:solidFill>
          <a:schemeClr val="tx2">
            <a:lumMod val="20000"/>
            <a:lumOff val="80000"/>
            <a:alpha val="90000"/>
          </a:schemeClr>
        </a:solidFill>
      </dgm:spPr>
      <dgm:t>
        <a:bodyPr/>
        <a:lstStyle/>
        <a:p>
          <a:endParaRPr lang="en-US"/>
        </a:p>
      </dgm:t>
    </dgm:pt>
    <dgm:pt modelId="{60584AD9-7297-402F-8839-FCE8A25F5AA6}" type="pres">
      <dgm:prSet presAssocID="{5351CEE1-5E37-4A78-8B5C-FA33F86B1DC9}" presName="childNode1tx" presStyleLbl="bgAcc1" presStyleIdx="2" presStyleCnt="3">
        <dgm:presLayoutVars>
          <dgm:bulletEnabled val="1"/>
        </dgm:presLayoutVars>
      </dgm:prSet>
      <dgm:spPr/>
    </dgm:pt>
    <dgm:pt modelId="{940AAE8A-F883-46B7-A275-B03370DCDA8C}" type="pres">
      <dgm:prSet presAssocID="{5351CEE1-5E37-4A78-8B5C-FA33F86B1DC9}" presName="parentNode1" presStyleLbl="node1" presStyleIdx="2" presStyleCnt="3">
        <dgm:presLayoutVars>
          <dgm:chMax val="1"/>
          <dgm:bulletEnabled val="1"/>
        </dgm:presLayoutVars>
      </dgm:prSet>
      <dgm:spPr/>
      <dgm:t>
        <a:bodyPr/>
        <a:lstStyle/>
        <a:p>
          <a:endParaRPr lang="en-US"/>
        </a:p>
      </dgm:t>
    </dgm:pt>
    <dgm:pt modelId="{FDF109D2-59C3-4146-B942-D36F68F9B0B2}" type="pres">
      <dgm:prSet presAssocID="{5351CEE1-5E37-4A78-8B5C-FA33F86B1DC9}" presName="connSite1" presStyleCnt="0"/>
      <dgm:spPr/>
    </dgm:pt>
  </dgm:ptLst>
  <dgm:cxnLst>
    <dgm:cxn modelId="{F475ABC2-8659-4BCC-8ED0-9E70E39DA6DE}" type="presOf" srcId="{249768FB-5B3A-4022-B45F-FD71FD6E5069}" destId="{4A778519-B2EA-4F66-B633-A172BFD5FAC2}" srcOrd="0" destOrd="0" presId="urn:microsoft.com/office/officeart/2005/8/layout/hProcess4"/>
    <dgm:cxn modelId="{124AA387-76F4-4919-A900-41D832C200D4}" srcId="{D45E515A-356F-49D3-A417-8EBD0B46B39B}" destId="{84BC7C4F-F765-494C-9EB3-F67A4B52B73A}" srcOrd="1" destOrd="0" parTransId="{D06378A7-CD69-47D1-A5F7-A87D5EC89F11}" sibTransId="{DDC608F7-69C9-490B-A75E-61B20DE2B1D9}"/>
    <dgm:cxn modelId="{9AD88B8B-D43A-48BC-BA18-2C81F0F1D17A}" srcId="{D45E515A-356F-49D3-A417-8EBD0B46B39B}" destId="{B11170D9-6183-4154-BD75-AD3CE536B933}" srcOrd="0" destOrd="0" parTransId="{301297B4-8B60-4EF8-B40B-6B7CF2F03417}" sibTransId="{249768FB-5B3A-4022-B45F-FD71FD6E5069}"/>
    <dgm:cxn modelId="{D330C7E3-07A9-4AEE-8C99-6FEED8A2789C}" type="presOf" srcId="{84BC7C4F-F765-494C-9EB3-F67A4B52B73A}" destId="{B33571D1-3785-4640-B9B8-70911869329B}" srcOrd="0" destOrd="0" presId="urn:microsoft.com/office/officeart/2005/8/layout/hProcess4"/>
    <dgm:cxn modelId="{EA8EE7EF-7922-4C8E-BA66-0BE2703E573C}" srcId="{D45E515A-356F-49D3-A417-8EBD0B46B39B}" destId="{5351CEE1-5E37-4A78-8B5C-FA33F86B1DC9}" srcOrd="2" destOrd="0" parTransId="{BE662902-07B2-405A-8328-0512C314B632}" sibTransId="{C4706E6B-16E2-4E3E-B7D6-913150F8B055}"/>
    <dgm:cxn modelId="{4B4CE354-9E34-4B4F-BFA7-B27DE8810212}" type="presOf" srcId="{D45E515A-356F-49D3-A417-8EBD0B46B39B}" destId="{EBAD21FB-50E9-47E3-9FD1-3115F9425403}" srcOrd="0" destOrd="0" presId="urn:microsoft.com/office/officeart/2005/8/layout/hProcess4"/>
    <dgm:cxn modelId="{C9C771D6-29A5-4B7F-913E-9087771941D4}" type="presOf" srcId="{B11170D9-6183-4154-BD75-AD3CE536B933}" destId="{96F2FE72-2A85-4ED8-A0A5-16C3B06B0295}" srcOrd="0" destOrd="0" presId="urn:microsoft.com/office/officeart/2005/8/layout/hProcess4"/>
    <dgm:cxn modelId="{AE770CFB-1B8F-464E-BB9F-E73881C7C381}" type="presOf" srcId="{DDC608F7-69C9-490B-A75E-61B20DE2B1D9}" destId="{98C68672-F8F0-423C-8A3E-AA06B6F900D4}" srcOrd="0" destOrd="0" presId="urn:microsoft.com/office/officeart/2005/8/layout/hProcess4"/>
    <dgm:cxn modelId="{544A5DAE-4AB7-4DF7-AE8A-135D309CC5E7}" type="presOf" srcId="{5351CEE1-5E37-4A78-8B5C-FA33F86B1DC9}" destId="{940AAE8A-F883-46B7-A275-B03370DCDA8C}" srcOrd="0" destOrd="0" presId="urn:microsoft.com/office/officeart/2005/8/layout/hProcess4"/>
    <dgm:cxn modelId="{9E8AE271-30E1-4548-80DB-84E98DD431C8}" type="presParOf" srcId="{EBAD21FB-50E9-47E3-9FD1-3115F9425403}" destId="{832D3CE7-816F-4B34-9070-94A6AC5A68E8}" srcOrd="0" destOrd="0" presId="urn:microsoft.com/office/officeart/2005/8/layout/hProcess4"/>
    <dgm:cxn modelId="{12FBDC86-381E-4D6D-B83E-4FB3A803B2EC}" type="presParOf" srcId="{EBAD21FB-50E9-47E3-9FD1-3115F9425403}" destId="{E63BDE81-D32F-4B89-B48C-4A6F9698EF97}" srcOrd="1" destOrd="0" presId="urn:microsoft.com/office/officeart/2005/8/layout/hProcess4"/>
    <dgm:cxn modelId="{50E9D7A7-5184-4809-84DE-BECB2C8DFF34}" type="presParOf" srcId="{EBAD21FB-50E9-47E3-9FD1-3115F9425403}" destId="{55E4D5AF-B35E-439F-8215-9D2B2AA1DA7C}" srcOrd="2" destOrd="0" presId="urn:microsoft.com/office/officeart/2005/8/layout/hProcess4"/>
    <dgm:cxn modelId="{81DFD0AF-7DE8-42E5-927D-5FB3E1527349}" type="presParOf" srcId="{55E4D5AF-B35E-439F-8215-9D2B2AA1DA7C}" destId="{C7598E79-1D8C-4AC4-914C-9AC777E9E07D}" srcOrd="0" destOrd="0" presId="urn:microsoft.com/office/officeart/2005/8/layout/hProcess4"/>
    <dgm:cxn modelId="{3E939D9D-76BA-431D-812A-4284D3B92BB2}" type="presParOf" srcId="{C7598E79-1D8C-4AC4-914C-9AC777E9E07D}" destId="{BC16A362-C74B-4A30-A8E5-44E81D150F68}" srcOrd="0" destOrd="0" presId="urn:microsoft.com/office/officeart/2005/8/layout/hProcess4"/>
    <dgm:cxn modelId="{121DDC96-1B45-4BF6-A642-6135C4C3D4D8}" type="presParOf" srcId="{C7598E79-1D8C-4AC4-914C-9AC777E9E07D}" destId="{E02CE2FC-652E-4B70-B833-21EFC432BEE5}" srcOrd="1" destOrd="0" presId="urn:microsoft.com/office/officeart/2005/8/layout/hProcess4"/>
    <dgm:cxn modelId="{E0A02234-FF63-436C-88F4-BCF37891A429}" type="presParOf" srcId="{C7598E79-1D8C-4AC4-914C-9AC777E9E07D}" destId="{8A733EC2-9355-42D0-9361-8E4AE85E2FE5}" srcOrd="2" destOrd="0" presId="urn:microsoft.com/office/officeart/2005/8/layout/hProcess4"/>
    <dgm:cxn modelId="{D96715D0-D190-4C36-A643-F8FB3E78D3EC}" type="presParOf" srcId="{C7598E79-1D8C-4AC4-914C-9AC777E9E07D}" destId="{96F2FE72-2A85-4ED8-A0A5-16C3B06B0295}" srcOrd="3" destOrd="0" presId="urn:microsoft.com/office/officeart/2005/8/layout/hProcess4"/>
    <dgm:cxn modelId="{38359E9D-7DA0-459F-9B16-BC5DD6473567}" type="presParOf" srcId="{C7598E79-1D8C-4AC4-914C-9AC777E9E07D}" destId="{1947C370-DD48-493B-B833-EFF25E7D021E}" srcOrd="4" destOrd="0" presId="urn:microsoft.com/office/officeart/2005/8/layout/hProcess4"/>
    <dgm:cxn modelId="{67C01B27-AE63-47F2-864B-7AC08E35A206}" type="presParOf" srcId="{55E4D5AF-B35E-439F-8215-9D2B2AA1DA7C}" destId="{4A778519-B2EA-4F66-B633-A172BFD5FAC2}" srcOrd="1" destOrd="0" presId="urn:microsoft.com/office/officeart/2005/8/layout/hProcess4"/>
    <dgm:cxn modelId="{9381ED40-824E-49FC-A364-7CB043E03C0E}" type="presParOf" srcId="{55E4D5AF-B35E-439F-8215-9D2B2AA1DA7C}" destId="{A28B3C76-767B-4013-86EB-0A6FDEEF95B0}" srcOrd="2" destOrd="0" presId="urn:microsoft.com/office/officeart/2005/8/layout/hProcess4"/>
    <dgm:cxn modelId="{587EF6EE-0C21-4C09-8E3C-1620EF7C6FD5}" type="presParOf" srcId="{A28B3C76-767B-4013-86EB-0A6FDEEF95B0}" destId="{0B4D3B66-CC53-4748-9900-AA259845E14A}" srcOrd="0" destOrd="0" presId="urn:microsoft.com/office/officeart/2005/8/layout/hProcess4"/>
    <dgm:cxn modelId="{8EAA55F7-80E2-4401-B56F-E4E28F72F750}" type="presParOf" srcId="{A28B3C76-767B-4013-86EB-0A6FDEEF95B0}" destId="{D1C773DC-A183-4EB6-81C1-A008CB23F1AE}" srcOrd="1" destOrd="0" presId="urn:microsoft.com/office/officeart/2005/8/layout/hProcess4"/>
    <dgm:cxn modelId="{6BD0A808-E742-4DD8-82E8-DCA10D67E717}" type="presParOf" srcId="{A28B3C76-767B-4013-86EB-0A6FDEEF95B0}" destId="{62102CF7-3E85-46F4-84AA-5CAC9127B0DD}" srcOrd="2" destOrd="0" presId="urn:microsoft.com/office/officeart/2005/8/layout/hProcess4"/>
    <dgm:cxn modelId="{3AC989DB-08A2-49F9-A07E-A5B6EE075AD9}" type="presParOf" srcId="{A28B3C76-767B-4013-86EB-0A6FDEEF95B0}" destId="{B33571D1-3785-4640-B9B8-70911869329B}" srcOrd="3" destOrd="0" presId="urn:microsoft.com/office/officeart/2005/8/layout/hProcess4"/>
    <dgm:cxn modelId="{6DD44715-6FAC-4CAF-9677-4E397730E730}" type="presParOf" srcId="{A28B3C76-767B-4013-86EB-0A6FDEEF95B0}" destId="{A2D356B7-B4AD-478A-950E-2D2B093B2770}" srcOrd="4" destOrd="0" presId="urn:microsoft.com/office/officeart/2005/8/layout/hProcess4"/>
    <dgm:cxn modelId="{BD51E762-8EEF-4248-8206-9481BF9EDE19}" type="presParOf" srcId="{55E4D5AF-B35E-439F-8215-9D2B2AA1DA7C}" destId="{98C68672-F8F0-423C-8A3E-AA06B6F900D4}" srcOrd="3" destOrd="0" presId="urn:microsoft.com/office/officeart/2005/8/layout/hProcess4"/>
    <dgm:cxn modelId="{4E272488-70F5-485E-936E-9F1EFBD7E5BC}" type="presParOf" srcId="{55E4D5AF-B35E-439F-8215-9D2B2AA1DA7C}" destId="{B87BC4FE-0CCC-42BB-8621-CB1509A4953C}" srcOrd="4" destOrd="0" presId="urn:microsoft.com/office/officeart/2005/8/layout/hProcess4"/>
    <dgm:cxn modelId="{582611BE-FB55-4910-A0B3-8BC7F454A8E3}" type="presParOf" srcId="{B87BC4FE-0CCC-42BB-8621-CB1509A4953C}" destId="{1735AF36-D0FC-4A05-8C7A-C49CC561D654}" srcOrd="0" destOrd="0" presId="urn:microsoft.com/office/officeart/2005/8/layout/hProcess4"/>
    <dgm:cxn modelId="{5564E591-9B1B-47CB-BB98-51B99A997062}" type="presParOf" srcId="{B87BC4FE-0CCC-42BB-8621-CB1509A4953C}" destId="{32F1554C-2006-40C1-BC52-3E33F929295D}" srcOrd="1" destOrd="0" presId="urn:microsoft.com/office/officeart/2005/8/layout/hProcess4"/>
    <dgm:cxn modelId="{551EDF1F-8549-49F9-9792-BBD803D56EAE}" type="presParOf" srcId="{B87BC4FE-0CCC-42BB-8621-CB1509A4953C}" destId="{60584AD9-7297-402F-8839-FCE8A25F5AA6}" srcOrd="2" destOrd="0" presId="urn:microsoft.com/office/officeart/2005/8/layout/hProcess4"/>
    <dgm:cxn modelId="{D0A3FC91-D636-45D4-85B1-FFBE81B39D16}" type="presParOf" srcId="{B87BC4FE-0CCC-42BB-8621-CB1509A4953C}" destId="{940AAE8A-F883-46B7-A275-B03370DCDA8C}" srcOrd="3" destOrd="0" presId="urn:microsoft.com/office/officeart/2005/8/layout/hProcess4"/>
    <dgm:cxn modelId="{A86BD215-57E0-4FD9-8D01-387CDEF0C2FA}" type="presParOf" srcId="{B87BC4FE-0CCC-42BB-8621-CB1509A4953C}" destId="{FDF109D2-59C3-4146-B942-D36F68F9B0B2}" srcOrd="4" destOrd="0" presId="urn:microsoft.com/office/officeart/2005/8/layout/hProcess4"/>
  </dgm:cxnLst>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D41210-5B67-4C56-B621-47CCBC72F564}"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9527DADA-1B25-41B1-936D-8AC6E4F3AC8A}">
      <dgm:prSet phldrT="[Text]" custT="1"/>
      <dgm:spPr/>
      <dgm:t>
        <a:bodyPr/>
        <a:lstStyle/>
        <a:p>
          <a:r>
            <a:rPr lang="en-US" sz="1400" b="1" dirty="0" smtClean="0"/>
            <a:t>Integration Between IEP Software and Billing Software</a:t>
          </a:r>
          <a:endParaRPr lang="en-US" sz="1400" b="1" dirty="0"/>
        </a:p>
      </dgm:t>
      <dgm:extLst>
        <a:ext uri="{E40237B7-FDA0-4F09-8148-C483321AD2D9}">
          <dgm14:cNvPr xmlns:dgm14="http://schemas.microsoft.com/office/drawing/2010/diagram" id="0" name="" descr="Integration between IEP software and billing software" title="#1"/>
        </a:ext>
      </dgm:extLst>
    </dgm:pt>
    <dgm:pt modelId="{22235705-0B88-43B1-AF9F-EC51B448DC24}" type="parTrans" cxnId="{011B8963-7653-4105-86DE-3F0432B409FD}">
      <dgm:prSet/>
      <dgm:spPr/>
      <dgm:t>
        <a:bodyPr/>
        <a:lstStyle/>
        <a:p>
          <a:endParaRPr lang="en-US"/>
        </a:p>
      </dgm:t>
    </dgm:pt>
    <dgm:pt modelId="{400A24D6-BA43-44A2-80D0-AD4BB8207083}" type="sibTrans" cxnId="{011B8963-7653-4105-86DE-3F0432B409FD}">
      <dgm:prSet/>
      <dgm:spPr/>
      <dgm:t>
        <a:bodyPr/>
        <a:lstStyle/>
        <a:p>
          <a:endParaRPr lang="en-US"/>
        </a:p>
      </dgm:t>
    </dgm:pt>
    <dgm:pt modelId="{8A19255E-9D1A-4058-B22C-15ABD2A3501E}">
      <dgm:prSet phldrT="[Text]" custT="1"/>
      <dgm:spPr/>
      <dgm:t>
        <a:bodyPr/>
        <a:lstStyle/>
        <a:p>
          <a:endParaRPr lang="en-US" sz="1400" b="1" dirty="0"/>
        </a:p>
      </dgm:t>
      <dgm:extLst>
        <a:ext uri="{E40237B7-FDA0-4F09-8148-C483321AD2D9}">
          <dgm14:cNvPr xmlns:dgm14="http://schemas.microsoft.com/office/drawing/2010/diagram" id="0" name="" descr="blank" title="#4"/>
        </a:ext>
      </dgm:extLst>
    </dgm:pt>
    <dgm:pt modelId="{09113CDE-C1FF-4D06-92E4-64BDD2493D98}" type="parTrans" cxnId="{B54A454E-8E14-4BAD-AC4C-F8C98C9B39C2}">
      <dgm:prSet/>
      <dgm:spPr/>
      <dgm:t>
        <a:bodyPr/>
        <a:lstStyle/>
        <a:p>
          <a:endParaRPr lang="en-US"/>
        </a:p>
      </dgm:t>
    </dgm:pt>
    <dgm:pt modelId="{4DEDAB77-6A4D-46C0-B949-57A29AF11B91}" type="sibTrans" cxnId="{B54A454E-8E14-4BAD-AC4C-F8C98C9B39C2}">
      <dgm:prSet/>
      <dgm:spPr/>
      <dgm:t>
        <a:bodyPr/>
        <a:lstStyle/>
        <a:p>
          <a:endParaRPr lang="en-US"/>
        </a:p>
      </dgm:t>
    </dgm:pt>
    <dgm:pt modelId="{1AB78C97-D69E-4A31-98F0-B629BF741553}">
      <dgm:prSet phldrT="[Text]" custT="1"/>
      <dgm:spPr/>
      <dgm:t>
        <a:bodyPr/>
        <a:lstStyle/>
        <a:p>
          <a:endParaRPr lang="en-US" sz="1400" b="1" dirty="0"/>
        </a:p>
      </dgm:t>
      <dgm:extLst>
        <a:ext uri="{E40237B7-FDA0-4F09-8148-C483321AD2D9}">
          <dgm14:cNvPr xmlns:dgm14="http://schemas.microsoft.com/office/drawing/2010/diagram" id="0" name="" descr="blank" title="#5"/>
        </a:ext>
      </dgm:extLst>
    </dgm:pt>
    <dgm:pt modelId="{275E8963-DC58-4EBD-B03C-F7169F8C2821}" type="parTrans" cxnId="{B93CAB89-FBC1-47F7-9C66-CB4EE68152BB}">
      <dgm:prSet/>
      <dgm:spPr/>
      <dgm:t>
        <a:bodyPr/>
        <a:lstStyle/>
        <a:p>
          <a:endParaRPr lang="en-US"/>
        </a:p>
      </dgm:t>
    </dgm:pt>
    <dgm:pt modelId="{4AF012F9-8F78-4D83-A82E-2AD2B89028AD}" type="sibTrans" cxnId="{B93CAB89-FBC1-47F7-9C66-CB4EE68152BB}">
      <dgm:prSet/>
      <dgm:spPr/>
      <dgm:t>
        <a:bodyPr/>
        <a:lstStyle/>
        <a:p>
          <a:endParaRPr lang="en-US"/>
        </a:p>
      </dgm:t>
    </dgm:pt>
    <dgm:pt modelId="{0FB815DB-53B3-4A07-AABC-A21FBE5620AD}">
      <dgm:prSet custT="1"/>
      <dgm:spPr/>
      <dgm:t>
        <a:bodyPr/>
        <a:lstStyle/>
        <a:p>
          <a:r>
            <a:rPr lang="en-US" sz="1400" b="1" dirty="0" smtClean="0"/>
            <a:t>Capacity of Billing Software</a:t>
          </a:r>
          <a:endParaRPr lang="en-US" sz="1400" b="1" dirty="0"/>
        </a:p>
      </dgm:t>
      <dgm:extLst>
        <a:ext uri="{E40237B7-FDA0-4F09-8148-C483321AD2D9}">
          <dgm14:cNvPr xmlns:dgm14="http://schemas.microsoft.com/office/drawing/2010/diagram" id="0" name="" descr="Capacity of billing software" title="#2"/>
        </a:ext>
      </dgm:extLst>
    </dgm:pt>
    <dgm:pt modelId="{4E628C97-D1E5-4C3C-9ACF-98A1EFCE21EB}" type="parTrans" cxnId="{0AE34BF8-2A06-405D-A630-1EEBBE902054}">
      <dgm:prSet/>
      <dgm:spPr/>
      <dgm:t>
        <a:bodyPr/>
        <a:lstStyle/>
        <a:p>
          <a:endParaRPr lang="en-US"/>
        </a:p>
      </dgm:t>
    </dgm:pt>
    <dgm:pt modelId="{38715D62-3F79-4BA5-8926-1606F10FD113}" type="sibTrans" cxnId="{0AE34BF8-2A06-405D-A630-1EEBBE902054}">
      <dgm:prSet/>
      <dgm:spPr/>
      <dgm:t>
        <a:bodyPr/>
        <a:lstStyle/>
        <a:p>
          <a:endParaRPr lang="en-US"/>
        </a:p>
      </dgm:t>
    </dgm:pt>
    <dgm:pt modelId="{008B849F-05D6-4253-A49F-3FF1A87DF5D2}">
      <dgm:prSet custT="1"/>
      <dgm:spPr/>
      <dgm:t>
        <a:bodyPr/>
        <a:lstStyle/>
        <a:p>
          <a:r>
            <a:rPr lang="en-US" sz="1400" b="1" dirty="0" smtClean="0"/>
            <a:t>Re-training of Staff Due to Delays in Software Development</a:t>
          </a:r>
          <a:endParaRPr lang="en-US" sz="1400" b="1" dirty="0"/>
        </a:p>
      </dgm:t>
      <dgm:extLst>
        <a:ext uri="{E40237B7-FDA0-4F09-8148-C483321AD2D9}">
          <dgm14:cNvPr xmlns:dgm14="http://schemas.microsoft.com/office/drawing/2010/diagram" id="0" name="" descr="Re-training of staff due to delays in software development" title="#3"/>
        </a:ext>
      </dgm:extLst>
    </dgm:pt>
    <dgm:pt modelId="{B4BE9E0C-A92D-473B-8CAA-F4B7FA1564F6}" type="parTrans" cxnId="{B152B040-8AF0-4617-B26C-BE7A7EE7D12C}">
      <dgm:prSet/>
      <dgm:spPr/>
      <dgm:t>
        <a:bodyPr/>
        <a:lstStyle/>
        <a:p>
          <a:endParaRPr lang="en-US"/>
        </a:p>
      </dgm:t>
    </dgm:pt>
    <dgm:pt modelId="{A2D07781-4B93-4CE4-A735-AD46855C3299}" type="sibTrans" cxnId="{B152B040-8AF0-4617-B26C-BE7A7EE7D12C}">
      <dgm:prSet/>
      <dgm:spPr/>
      <dgm:t>
        <a:bodyPr/>
        <a:lstStyle/>
        <a:p>
          <a:endParaRPr lang="en-US"/>
        </a:p>
      </dgm:t>
    </dgm:pt>
    <dgm:pt modelId="{382AB411-23A6-42F6-9A03-D470F8A48C4F}" type="pres">
      <dgm:prSet presAssocID="{44D41210-5B67-4C56-B621-47CCBC72F564}" presName="Name0" presStyleCnt="0">
        <dgm:presLayoutVars>
          <dgm:chMax val="7"/>
          <dgm:chPref val="7"/>
          <dgm:dir/>
        </dgm:presLayoutVars>
      </dgm:prSet>
      <dgm:spPr/>
      <dgm:t>
        <a:bodyPr/>
        <a:lstStyle/>
        <a:p>
          <a:endParaRPr lang="en-US"/>
        </a:p>
      </dgm:t>
    </dgm:pt>
    <dgm:pt modelId="{39F5B42F-F878-44C7-BB4D-6CA51B7BB949}" type="pres">
      <dgm:prSet presAssocID="{44D41210-5B67-4C56-B621-47CCBC72F564}" presName="Name1" presStyleCnt="0"/>
      <dgm:spPr/>
      <dgm:t>
        <a:bodyPr/>
        <a:lstStyle/>
        <a:p>
          <a:endParaRPr lang="en-US"/>
        </a:p>
      </dgm:t>
    </dgm:pt>
    <dgm:pt modelId="{21A8312E-F889-4E14-B1DD-1CFBDAB5F3CF}" type="pres">
      <dgm:prSet presAssocID="{44D41210-5B67-4C56-B621-47CCBC72F564}" presName="cycle" presStyleCnt="0"/>
      <dgm:spPr/>
      <dgm:t>
        <a:bodyPr/>
        <a:lstStyle/>
        <a:p>
          <a:endParaRPr lang="en-US"/>
        </a:p>
      </dgm:t>
    </dgm:pt>
    <dgm:pt modelId="{2B98A1A6-B658-4EBA-96E4-A7570FD3F1E5}" type="pres">
      <dgm:prSet presAssocID="{44D41210-5B67-4C56-B621-47CCBC72F564}" presName="srcNode" presStyleLbl="node1" presStyleIdx="0" presStyleCnt="5"/>
      <dgm:spPr/>
      <dgm:t>
        <a:bodyPr/>
        <a:lstStyle/>
        <a:p>
          <a:endParaRPr lang="en-US"/>
        </a:p>
      </dgm:t>
    </dgm:pt>
    <dgm:pt modelId="{B86D1E51-2A48-4B2E-ADBA-A8A371975D22}" type="pres">
      <dgm:prSet presAssocID="{44D41210-5B67-4C56-B621-47CCBC72F564}" presName="conn" presStyleLbl="parChTrans1D2" presStyleIdx="0" presStyleCnt="1"/>
      <dgm:spPr/>
      <dgm:t>
        <a:bodyPr/>
        <a:lstStyle/>
        <a:p>
          <a:endParaRPr lang="en-US"/>
        </a:p>
      </dgm:t>
    </dgm:pt>
    <dgm:pt modelId="{1ED7E7B9-5D31-4A8A-8FE3-785348DF1751}" type="pres">
      <dgm:prSet presAssocID="{44D41210-5B67-4C56-B621-47CCBC72F564}" presName="extraNode" presStyleLbl="node1" presStyleIdx="0" presStyleCnt="5"/>
      <dgm:spPr/>
      <dgm:t>
        <a:bodyPr/>
        <a:lstStyle/>
        <a:p>
          <a:endParaRPr lang="en-US"/>
        </a:p>
      </dgm:t>
    </dgm:pt>
    <dgm:pt modelId="{6957030F-86DB-4A6D-9E19-1AB61D841FD6}" type="pres">
      <dgm:prSet presAssocID="{44D41210-5B67-4C56-B621-47CCBC72F564}" presName="dstNode" presStyleLbl="node1" presStyleIdx="0" presStyleCnt="5"/>
      <dgm:spPr/>
      <dgm:t>
        <a:bodyPr/>
        <a:lstStyle/>
        <a:p>
          <a:endParaRPr lang="en-US"/>
        </a:p>
      </dgm:t>
    </dgm:pt>
    <dgm:pt modelId="{A8D7249A-6420-4F48-A384-00D165F4386F}" type="pres">
      <dgm:prSet presAssocID="{9527DADA-1B25-41B1-936D-8AC6E4F3AC8A}" presName="text_1" presStyleLbl="node1" presStyleIdx="0" presStyleCnt="5" custScaleX="98911" custScaleY="148775">
        <dgm:presLayoutVars>
          <dgm:bulletEnabled val="1"/>
        </dgm:presLayoutVars>
      </dgm:prSet>
      <dgm:spPr/>
      <dgm:t>
        <a:bodyPr/>
        <a:lstStyle/>
        <a:p>
          <a:endParaRPr lang="en-US"/>
        </a:p>
      </dgm:t>
    </dgm:pt>
    <dgm:pt modelId="{62D1EED4-8A26-4CEA-95CB-2995259F5340}" type="pres">
      <dgm:prSet presAssocID="{9527DADA-1B25-41B1-936D-8AC6E4F3AC8A}" presName="accent_1" presStyleCnt="0"/>
      <dgm:spPr/>
      <dgm:t>
        <a:bodyPr/>
        <a:lstStyle/>
        <a:p>
          <a:endParaRPr lang="en-US"/>
        </a:p>
      </dgm:t>
    </dgm:pt>
    <dgm:pt modelId="{3F878F1B-B0B3-4B85-BAB5-8C9B77F09DA0}" type="pres">
      <dgm:prSet presAssocID="{9527DADA-1B25-41B1-936D-8AC6E4F3AC8A}" presName="accentRepeatNode" presStyleLbl="solidFgAcc1" presStyleIdx="0" presStyleCnt="5"/>
      <dgm:spPr/>
      <dgm:t>
        <a:bodyPr/>
        <a:lstStyle/>
        <a:p>
          <a:endParaRPr lang="en-US"/>
        </a:p>
      </dgm:t>
    </dgm:pt>
    <dgm:pt modelId="{AAE199B0-C038-4ED6-9AE1-BF08E47697ED}" type="pres">
      <dgm:prSet presAssocID="{0FB815DB-53B3-4A07-AABC-A21FBE5620AD}" presName="text_2" presStyleLbl="node1" presStyleIdx="1" presStyleCnt="5" custScaleX="98815" custScaleY="139874">
        <dgm:presLayoutVars>
          <dgm:bulletEnabled val="1"/>
        </dgm:presLayoutVars>
      </dgm:prSet>
      <dgm:spPr/>
      <dgm:t>
        <a:bodyPr/>
        <a:lstStyle/>
        <a:p>
          <a:endParaRPr lang="en-US"/>
        </a:p>
      </dgm:t>
    </dgm:pt>
    <dgm:pt modelId="{61C38081-9323-4E52-BBA7-D602B52C59A1}" type="pres">
      <dgm:prSet presAssocID="{0FB815DB-53B3-4A07-AABC-A21FBE5620AD}" presName="accent_2" presStyleCnt="0"/>
      <dgm:spPr/>
      <dgm:t>
        <a:bodyPr/>
        <a:lstStyle/>
        <a:p>
          <a:endParaRPr lang="en-US"/>
        </a:p>
      </dgm:t>
    </dgm:pt>
    <dgm:pt modelId="{4F4E5364-05C4-427F-AA10-E47295894C66}" type="pres">
      <dgm:prSet presAssocID="{0FB815DB-53B3-4A07-AABC-A21FBE5620AD}" presName="accentRepeatNode" presStyleLbl="solidFgAcc1" presStyleIdx="1" presStyleCnt="5"/>
      <dgm:spPr/>
      <dgm:t>
        <a:bodyPr/>
        <a:lstStyle/>
        <a:p>
          <a:endParaRPr lang="en-US"/>
        </a:p>
      </dgm:t>
    </dgm:pt>
    <dgm:pt modelId="{EE00FEA1-B2A8-497D-A0BB-625FAAC2356A}" type="pres">
      <dgm:prSet presAssocID="{008B849F-05D6-4253-A49F-3FF1A87DF5D2}" presName="text_3" presStyleLbl="node1" presStyleIdx="2" presStyleCnt="5" custScaleX="100719" custScaleY="128170">
        <dgm:presLayoutVars>
          <dgm:bulletEnabled val="1"/>
        </dgm:presLayoutVars>
      </dgm:prSet>
      <dgm:spPr/>
      <dgm:t>
        <a:bodyPr/>
        <a:lstStyle/>
        <a:p>
          <a:endParaRPr lang="en-US"/>
        </a:p>
      </dgm:t>
    </dgm:pt>
    <dgm:pt modelId="{8BD5442F-103C-4A91-8118-34E7DCB2E62C}" type="pres">
      <dgm:prSet presAssocID="{008B849F-05D6-4253-A49F-3FF1A87DF5D2}" presName="accent_3" presStyleCnt="0"/>
      <dgm:spPr/>
      <dgm:t>
        <a:bodyPr/>
        <a:lstStyle/>
        <a:p>
          <a:endParaRPr lang="en-US"/>
        </a:p>
      </dgm:t>
    </dgm:pt>
    <dgm:pt modelId="{ACF2825B-A5F7-43ED-B49E-48E3F1622EA6}" type="pres">
      <dgm:prSet presAssocID="{008B849F-05D6-4253-A49F-3FF1A87DF5D2}" presName="accentRepeatNode" presStyleLbl="solidFgAcc1" presStyleIdx="2" presStyleCnt="5"/>
      <dgm:spPr/>
      <dgm:t>
        <a:bodyPr/>
        <a:lstStyle/>
        <a:p>
          <a:endParaRPr lang="en-US"/>
        </a:p>
      </dgm:t>
    </dgm:pt>
    <dgm:pt modelId="{9DC8152C-291F-4704-AD7E-4A538B0E4A1A}" type="pres">
      <dgm:prSet presAssocID="{8A19255E-9D1A-4058-B22C-15ABD2A3501E}" presName="text_4" presStyleLbl="node1" presStyleIdx="3" presStyleCnt="5" custScaleX="101049" custScaleY="125182">
        <dgm:presLayoutVars>
          <dgm:bulletEnabled val="1"/>
        </dgm:presLayoutVars>
      </dgm:prSet>
      <dgm:spPr/>
      <dgm:t>
        <a:bodyPr/>
        <a:lstStyle/>
        <a:p>
          <a:endParaRPr lang="en-US"/>
        </a:p>
      </dgm:t>
    </dgm:pt>
    <dgm:pt modelId="{0DC5ED94-F6AB-4A64-92E2-50CD80506C97}" type="pres">
      <dgm:prSet presAssocID="{8A19255E-9D1A-4058-B22C-15ABD2A3501E}" presName="accent_4" presStyleCnt="0"/>
      <dgm:spPr/>
      <dgm:t>
        <a:bodyPr/>
        <a:lstStyle/>
        <a:p>
          <a:endParaRPr lang="en-US"/>
        </a:p>
      </dgm:t>
    </dgm:pt>
    <dgm:pt modelId="{31A4E785-EF43-499E-AB48-AD2D5AB15881}" type="pres">
      <dgm:prSet presAssocID="{8A19255E-9D1A-4058-B22C-15ABD2A3501E}" presName="accentRepeatNode" presStyleLbl="solidFgAcc1" presStyleIdx="3" presStyleCnt="5"/>
      <dgm:spPr/>
      <dgm:t>
        <a:bodyPr/>
        <a:lstStyle/>
        <a:p>
          <a:endParaRPr lang="en-US"/>
        </a:p>
      </dgm:t>
    </dgm:pt>
    <dgm:pt modelId="{2DDE333D-DC63-4AE9-81B7-28C8B15DA821}" type="pres">
      <dgm:prSet presAssocID="{1AB78C97-D69E-4A31-98F0-B629BF741553}" presName="text_5" presStyleLbl="node1" presStyleIdx="4" presStyleCnt="5" custScaleX="100692" custScaleY="118565">
        <dgm:presLayoutVars>
          <dgm:bulletEnabled val="1"/>
        </dgm:presLayoutVars>
      </dgm:prSet>
      <dgm:spPr/>
      <dgm:t>
        <a:bodyPr/>
        <a:lstStyle/>
        <a:p>
          <a:endParaRPr lang="en-US"/>
        </a:p>
      </dgm:t>
    </dgm:pt>
    <dgm:pt modelId="{BC9A5432-45F5-40AD-A488-E45212A0CCB7}" type="pres">
      <dgm:prSet presAssocID="{1AB78C97-D69E-4A31-98F0-B629BF741553}" presName="accent_5" presStyleCnt="0"/>
      <dgm:spPr/>
      <dgm:t>
        <a:bodyPr/>
        <a:lstStyle/>
        <a:p>
          <a:endParaRPr lang="en-US"/>
        </a:p>
      </dgm:t>
    </dgm:pt>
    <dgm:pt modelId="{312A7067-427A-487E-93B1-E36294CACF1B}" type="pres">
      <dgm:prSet presAssocID="{1AB78C97-D69E-4A31-98F0-B629BF741553}" presName="accentRepeatNode" presStyleLbl="solidFgAcc1" presStyleIdx="4" presStyleCnt="5"/>
      <dgm:spPr/>
      <dgm:t>
        <a:bodyPr/>
        <a:lstStyle/>
        <a:p>
          <a:endParaRPr lang="en-US"/>
        </a:p>
      </dgm:t>
    </dgm:pt>
  </dgm:ptLst>
  <dgm:cxnLst>
    <dgm:cxn modelId="{B152B040-8AF0-4617-B26C-BE7A7EE7D12C}" srcId="{44D41210-5B67-4C56-B621-47CCBC72F564}" destId="{008B849F-05D6-4253-A49F-3FF1A87DF5D2}" srcOrd="2" destOrd="0" parTransId="{B4BE9E0C-A92D-473B-8CAA-F4B7FA1564F6}" sibTransId="{A2D07781-4B93-4CE4-A735-AD46855C3299}"/>
    <dgm:cxn modelId="{002A1A39-C478-4396-89C8-9E8497DAC67B}" type="presOf" srcId="{44D41210-5B67-4C56-B621-47CCBC72F564}" destId="{382AB411-23A6-42F6-9A03-D470F8A48C4F}" srcOrd="0" destOrd="0" presId="urn:microsoft.com/office/officeart/2008/layout/VerticalCurvedList"/>
    <dgm:cxn modelId="{B4B19C38-C74B-4FE9-8D19-877A642730C8}" type="presOf" srcId="{9527DADA-1B25-41B1-936D-8AC6E4F3AC8A}" destId="{A8D7249A-6420-4F48-A384-00D165F4386F}" srcOrd="0" destOrd="0" presId="urn:microsoft.com/office/officeart/2008/layout/VerticalCurvedList"/>
    <dgm:cxn modelId="{7C5A2BF8-7DE8-4114-BA9F-AD818B53A8BE}" type="presOf" srcId="{008B849F-05D6-4253-A49F-3FF1A87DF5D2}" destId="{EE00FEA1-B2A8-497D-A0BB-625FAAC2356A}" srcOrd="0" destOrd="0" presId="urn:microsoft.com/office/officeart/2008/layout/VerticalCurvedList"/>
    <dgm:cxn modelId="{011B8963-7653-4105-86DE-3F0432B409FD}" srcId="{44D41210-5B67-4C56-B621-47CCBC72F564}" destId="{9527DADA-1B25-41B1-936D-8AC6E4F3AC8A}" srcOrd="0" destOrd="0" parTransId="{22235705-0B88-43B1-AF9F-EC51B448DC24}" sibTransId="{400A24D6-BA43-44A2-80D0-AD4BB8207083}"/>
    <dgm:cxn modelId="{B93CAB89-FBC1-47F7-9C66-CB4EE68152BB}" srcId="{44D41210-5B67-4C56-B621-47CCBC72F564}" destId="{1AB78C97-D69E-4A31-98F0-B629BF741553}" srcOrd="4" destOrd="0" parTransId="{275E8963-DC58-4EBD-B03C-F7169F8C2821}" sibTransId="{4AF012F9-8F78-4D83-A82E-2AD2B89028AD}"/>
    <dgm:cxn modelId="{9A86765A-3BB7-4B41-A150-EF74C1FB7D7B}" type="presOf" srcId="{400A24D6-BA43-44A2-80D0-AD4BB8207083}" destId="{B86D1E51-2A48-4B2E-ADBA-A8A371975D22}" srcOrd="0" destOrd="0" presId="urn:microsoft.com/office/officeart/2008/layout/VerticalCurvedList"/>
    <dgm:cxn modelId="{58812D51-1C63-4BB1-A76E-E5DBED0F3DE4}" type="presOf" srcId="{0FB815DB-53B3-4A07-AABC-A21FBE5620AD}" destId="{AAE199B0-C038-4ED6-9AE1-BF08E47697ED}" srcOrd="0" destOrd="0" presId="urn:microsoft.com/office/officeart/2008/layout/VerticalCurvedList"/>
    <dgm:cxn modelId="{0AE34BF8-2A06-405D-A630-1EEBBE902054}" srcId="{44D41210-5B67-4C56-B621-47CCBC72F564}" destId="{0FB815DB-53B3-4A07-AABC-A21FBE5620AD}" srcOrd="1" destOrd="0" parTransId="{4E628C97-D1E5-4C3C-9ACF-98A1EFCE21EB}" sibTransId="{38715D62-3F79-4BA5-8926-1606F10FD113}"/>
    <dgm:cxn modelId="{BA217066-FD6E-4A28-A124-8D735FF12654}" type="presOf" srcId="{1AB78C97-D69E-4A31-98F0-B629BF741553}" destId="{2DDE333D-DC63-4AE9-81B7-28C8B15DA821}" srcOrd="0" destOrd="0" presId="urn:microsoft.com/office/officeart/2008/layout/VerticalCurvedList"/>
    <dgm:cxn modelId="{B54A454E-8E14-4BAD-AC4C-F8C98C9B39C2}" srcId="{44D41210-5B67-4C56-B621-47CCBC72F564}" destId="{8A19255E-9D1A-4058-B22C-15ABD2A3501E}" srcOrd="3" destOrd="0" parTransId="{09113CDE-C1FF-4D06-92E4-64BDD2493D98}" sibTransId="{4DEDAB77-6A4D-46C0-B949-57A29AF11B91}"/>
    <dgm:cxn modelId="{01C66EF8-7FFF-4A49-A62E-2204457F5340}" type="presOf" srcId="{8A19255E-9D1A-4058-B22C-15ABD2A3501E}" destId="{9DC8152C-291F-4704-AD7E-4A538B0E4A1A}" srcOrd="0" destOrd="0" presId="urn:microsoft.com/office/officeart/2008/layout/VerticalCurvedList"/>
    <dgm:cxn modelId="{D617D9A5-CF89-4EC1-BABE-46255653D05D}" type="presParOf" srcId="{382AB411-23A6-42F6-9A03-D470F8A48C4F}" destId="{39F5B42F-F878-44C7-BB4D-6CA51B7BB949}" srcOrd="0" destOrd="0" presId="urn:microsoft.com/office/officeart/2008/layout/VerticalCurvedList"/>
    <dgm:cxn modelId="{226756FC-087C-4F3F-BBD7-3AB6DF952EDC}" type="presParOf" srcId="{39F5B42F-F878-44C7-BB4D-6CA51B7BB949}" destId="{21A8312E-F889-4E14-B1DD-1CFBDAB5F3CF}" srcOrd="0" destOrd="0" presId="urn:microsoft.com/office/officeart/2008/layout/VerticalCurvedList"/>
    <dgm:cxn modelId="{832A1D85-7400-4F5C-AD0C-6948B223E67F}" type="presParOf" srcId="{21A8312E-F889-4E14-B1DD-1CFBDAB5F3CF}" destId="{2B98A1A6-B658-4EBA-96E4-A7570FD3F1E5}" srcOrd="0" destOrd="0" presId="urn:microsoft.com/office/officeart/2008/layout/VerticalCurvedList"/>
    <dgm:cxn modelId="{92D4D574-9498-45C0-B4D6-E9A9A64B4BEC}" type="presParOf" srcId="{21A8312E-F889-4E14-B1DD-1CFBDAB5F3CF}" destId="{B86D1E51-2A48-4B2E-ADBA-A8A371975D22}" srcOrd="1" destOrd="0" presId="urn:microsoft.com/office/officeart/2008/layout/VerticalCurvedList"/>
    <dgm:cxn modelId="{60594542-B88D-4B64-917B-C3B77837AF61}" type="presParOf" srcId="{21A8312E-F889-4E14-B1DD-1CFBDAB5F3CF}" destId="{1ED7E7B9-5D31-4A8A-8FE3-785348DF1751}" srcOrd="2" destOrd="0" presId="urn:microsoft.com/office/officeart/2008/layout/VerticalCurvedList"/>
    <dgm:cxn modelId="{D1F1AFB9-9FD2-41EA-8BED-4375FF755038}" type="presParOf" srcId="{21A8312E-F889-4E14-B1DD-1CFBDAB5F3CF}" destId="{6957030F-86DB-4A6D-9E19-1AB61D841FD6}" srcOrd="3" destOrd="0" presId="urn:microsoft.com/office/officeart/2008/layout/VerticalCurvedList"/>
    <dgm:cxn modelId="{6CDEF84D-3158-48B6-9A38-E2D089686B8F}" type="presParOf" srcId="{39F5B42F-F878-44C7-BB4D-6CA51B7BB949}" destId="{A8D7249A-6420-4F48-A384-00D165F4386F}" srcOrd="1" destOrd="0" presId="urn:microsoft.com/office/officeart/2008/layout/VerticalCurvedList"/>
    <dgm:cxn modelId="{B8873E42-47E1-442D-A2BC-10B8CA26B73C}" type="presParOf" srcId="{39F5B42F-F878-44C7-BB4D-6CA51B7BB949}" destId="{62D1EED4-8A26-4CEA-95CB-2995259F5340}" srcOrd="2" destOrd="0" presId="urn:microsoft.com/office/officeart/2008/layout/VerticalCurvedList"/>
    <dgm:cxn modelId="{2B4A286C-8C73-41BB-8E7F-9A950CD265BB}" type="presParOf" srcId="{62D1EED4-8A26-4CEA-95CB-2995259F5340}" destId="{3F878F1B-B0B3-4B85-BAB5-8C9B77F09DA0}" srcOrd="0" destOrd="0" presId="urn:microsoft.com/office/officeart/2008/layout/VerticalCurvedList"/>
    <dgm:cxn modelId="{3ECB3538-2D9C-4D5D-9781-901C072360B9}" type="presParOf" srcId="{39F5B42F-F878-44C7-BB4D-6CA51B7BB949}" destId="{AAE199B0-C038-4ED6-9AE1-BF08E47697ED}" srcOrd="3" destOrd="0" presId="urn:microsoft.com/office/officeart/2008/layout/VerticalCurvedList"/>
    <dgm:cxn modelId="{636EF13B-48BC-489B-B988-1CA5E1C5AA12}" type="presParOf" srcId="{39F5B42F-F878-44C7-BB4D-6CA51B7BB949}" destId="{61C38081-9323-4E52-BBA7-D602B52C59A1}" srcOrd="4" destOrd="0" presId="urn:microsoft.com/office/officeart/2008/layout/VerticalCurvedList"/>
    <dgm:cxn modelId="{9403ED3C-3430-4842-819E-B021E86BE74A}" type="presParOf" srcId="{61C38081-9323-4E52-BBA7-D602B52C59A1}" destId="{4F4E5364-05C4-427F-AA10-E47295894C66}" srcOrd="0" destOrd="0" presId="urn:microsoft.com/office/officeart/2008/layout/VerticalCurvedList"/>
    <dgm:cxn modelId="{8B3B5137-71A6-4422-B55B-14E813CB5FED}" type="presParOf" srcId="{39F5B42F-F878-44C7-BB4D-6CA51B7BB949}" destId="{EE00FEA1-B2A8-497D-A0BB-625FAAC2356A}" srcOrd="5" destOrd="0" presId="urn:microsoft.com/office/officeart/2008/layout/VerticalCurvedList"/>
    <dgm:cxn modelId="{19090F04-0C3A-4A1E-A20A-5842109813C7}" type="presParOf" srcId="{39F5B42F-F878-44C7-BB4D-6CA51B7BB949}" destId="{8BD5442F-103C-4A91-8118-34E7DCB2E62C}" srcOrd="6" destOrd="0" presId="urn:microsoft.com/office/officeart/2008/layout/VerticalCurvedList"/>
    <dgm:cxn modelId="{3E93EEAC-01E1-40CD-ABD7-1B2581147142}" type="presParOf" srcId="{8BD5442F-103C-4A91-8118-34E7DCB2E62C}" destId="{ACF2825B-A5F7-43ED-B49E-48E3F1622EA6}" srcOrd="0" destOrd="0" presId="urn:microsoft.com/office/officeart/2008/layout/VerticalCurvedList"/>
    <dgm:cxn modelId="{8CF53602-871C-41C5-AFE2-0EC5575BACA4}" type="presParOf" srcId="{39F5B42F-F878-44C7-BB4D-6CA51B7BB949}" destId="{9DC8152C-291F-4704-AD7E-4A538B0E4A1A}" srcOrd="7" destOrd="0" presId="urn:microsoft.com/office/officeart/2008/layout/VerticalCurvedList"/>
    <dgm:cxn modelId="{F81BA7B2-D693-4CDF-B73C-71EDD60BA3B1}" type="presParOf" srcId="{39F5B42F-F878-44C7-BB4D-6CA51B7BB949}" destId="{0DC5ED94-F6AB-4A64-92E2-50CD80506C97}" srcOrd="8" destOrd="0" presId="urn:microsoft.com/office/officeart/2008/layout/VerticalCurvedList"/>
    <dgm:cxn modelId="{09AF1E7D-0A67-44FE-84E4-39C78F784991}" type="presParOf" srcId="{0DC5ED94-F6AB-4A64-92E2-50CD80506C97}" destId="{31A4E785-EF43-499E-AB48-AD2D5AB15881}" srcOrd="0" destOrd="0" presId="urn:microsoft.com/office/officeart/2008/layout/VerticalCurvedList"/>
    <dgm:cxn modelId="{BEDFABCA-48A8-41A1-B4DD-3DA6E45E14A5}" type="presParOf" srcId="{39F5B42F-F878-44C7-BB4D-6CA51B7BB949}" destId="{2DDE333D-DC63-4AE9-81B7-28C8B15DA821}" srcOrd="9" destOrd="0" presId="urn:microsoft.com/office/officeart/2008/layout/VerticalCurvedList"/>
    <dgm:cxn modelId="{E7A0705F-F903-40FF-A800-C52B1BE038E4}" type="presParOf" srcId="{39F5B42F-F878-44C7-BB4D-6CA51B7BB949}" destId="{BC9A5432-45F5-40AD-A488-E45212A0CCB7}" srcOrd="10" destOrd="0" presId="urn:microsoft.com/office/officeart/2008/layout/VerticalCurvedList"/>
    <dgm:cxn modelId="{707A65D4-57CA-4FB2-B6E9-4F0C1A1C7F7A}" type="presParOf" srcId="{BC9A5432-45F5-40AD-A488-E45212A0CCB7}" destId="{312A7067-427A-487E-93B1-E36294CACF1B}" srcOrd="0" destOrd="0" presId="urn:microsoft.com/office/officeart/2008/layout/VerticalCurved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D41210-5B67-4C56-B621-47CCBC72F564}"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9527DADA-1B25-41B1-936D-8AC6E4F3AC8A}">
      <dgm:prSet phldrT="[Text]" custT="1"/>
      <dgm:spPr/>
      <dgm:t>
        <a:bodyPr/>
        <a:lstStyle/>
        <a:p>
          <a:r>
            <a:rPr lang="en-US" sz="1400" b="1" dirty="0" smtClean="0"/>
            <a:t>Additional Funding to Support Students’ Daily Needs</a:t>
          </a:r>
          <a:endParaRPr lang="en-US" sz="1400" b="1" dirty="0"/>
        </a:p>
      </dgm:t>
      <dgm:extLst>
        <a:ext uri="{E40237B7-FDA0-4F09-8148-C483321AD2D9}">
          <dgm14:cNvPr xmlns:dgm14="http://schemas.microsoft.com/office/drawing/2010/diagram" id="0" name="" descr="Additional funding to support students' daily needs" title="#1"/>
        </a:ext>
      </dgm:extLst>
    </dgm:pt>
    <dgm:pt modelId="{22235705-0B88-43B1-AF9F-EC51B448DC24}" type="parTrans" cxnId="{011B8963-7653-4105-86DE-3F0432B409FD}">
      <dgm:prSet/>
      <dgm:spPr/>
      <dgm:t>
        <a:bodyPr/>
        <a:lstStyle/>
        <a:p>
          <a:endParaRPr lang="en-US"/>
        </a:p>
      </dgm:t>
    </dgm:pt>
    <dgm:pt modelId="{400A24D6-BA43-44A2-80D0-AD4BB8207083}" type="sibTrans" cxnId="{011B8963-7653-4105-86DE-3F0432B409FD}">
      <dgm:prSet/>
      <dgm:spPr/>
      <dgm:t>
        <a:bodyPr/>
        <a:lstStyle/>
        <a:p>
          <a:endParaRPr lang="en-US"/>
        </a:p>
      </dgm:t>
    </dgm:pt>
    <dgm:pt modelId="{8A19255E-9D1A-4058-B22C-15ABD2A3501E}">
      <dgm:prSet phldrT="[Text]" custT="1"/>
      <dgm:spPr/>
      <dgm:t>
        <a:bodyPr/>
        <a:lstStyle/>
        <a:p>
          <a:r>
            <a:rPr lang="en-US" sz="1400" b="1" dirty="0" smtClean="0"/>
            <a:t>Additional Funding for Specialized Transportation</a:t>
          </a:r>
          <a:endParaRPr lang="en-US" sz="1400" b="1" dirty="0"/>
        </a:p>
      </dgm:t>
      <dgm:extLst>
        <a:ext uri="{E40237B7-FDA0-4F09-8148-C483321AD2D9}">
          <dgm14:cNvPr xmlns:dgm14="http://schemas.microsoft.com/office/drawing/2010/diagram" id="0" name="" descr="Additional funding for specialized transportation" title="#4"/>
        </a:ext>
      </dgm:extLst>
    </dgm:pt>
    <dgm:pt modelId="{09113CDE-C1FF-4D06-92E4-64BDD2493D98}" type="parTrans" cxnId="{B54A454E-8E14-4BAD-AC4C-F8C98C9B39C2}">
      <dgm:prSet/>
      <dgm:spPr/>
      <dgm:t>
        <a:bodyPr/>
        <a:lstStyle/>
        <a:p>
          <a:endParaRPr lang="en-US"/>
        </a:p>
      </dgm:t>
    </dgm:pt>
    <dgm:pt modelId="{4DEDAB77-6A4D-46C0-B949-57A29AF11B91}" type="sibTrans" cxnId="{B54A454E-8E14-4BAD-AC4C-F8C98C9B39C2}">
      <dgm:prSet/>
      <dgm:spPr/>
      <dgm:t>
        <a:bodyPr/>
        <a:lstStyle/>
        <a:p>
          <a:endParaRPr lang="en-US"/>
        </a:p>
      </dgm:t>
    </dgm:pt>
    <dgm:pt modelId="{1AB78C97-D69E-4A31-98F0-B629BF741553}">
      <dgm:prSet phldrT="[Text]" custT="1"/>
      <dgm:spPr/>
      <dgm:t>
        <a:bodyPr/>
        <a:lstStyle/>
        <a:p>
          <a:r>
            <a:rPr lang="en-US" sz="1400" b="1" dirty="0" smtClean="0"/>
            <a:t>Additional Funding for Teaching Materials for Specialized Students</a:t>
          </a:r>
          <a:endParaRPr lang="en-US" sz="1400" b="1" dirty="0"/>
        </a:p>
      </dgm:t>
      <dgm:extLst>
        <a:ext uri="{E40237B7-FDA0-4F09-8148-C483321AD2D9}">
          <dgm14:cNvPr xmlns:dgm14="http://schemas.microsoft.com/office/drawing/2010/diagram" id="0" name="" descr="Additional funding for teaching materials for specialized students." title="#5"/>
        </a:ext>
      </dgm:extLst>
    </dgm:pt>
    <dgm:pt modelId="{275E8963-DC58-4EBD-B03C-F7169F8C2821}" type="parTrans" cxnId="{B93CAB89-FBC1-47F7-9C66-CB4EE68152BB}">
      <dgm:prSet/>
      <dgm:spPr/>
      <dgm:t>
        <a:bodyPr/>
        <a:lstStyle/>
        <a:p>
          <a:endParaRPr lang="en-US"/>
        </a:p>
      </dgm:t>
    </dgm:pt>
    <dgm:pt modelId="{4AF012F9-8F78-4D83-A82E-2AD2B89028AD}" type="sibTrans" cxnId="{B93CAB89-FBC1-47F7-9C66-CB4EE68152BB}">
      <dgm:prSet/>
      <dgm:spPr/>
      <dgm:t>
        <a:bodyPr/>
        <a:lstStyle/>
        <a:p>
          <a:endParaRPr lang="en-US"/>
        </a:p>
      </dgm:t>
    </dgm:pt>
    <dgm:pt modelId="{0FB815DB-53B3-4A07-AABC-A21FBE5620AD}">
      <dgm:prSet custT="1"/>
      <dgm:spPr/>
      <dgm:t>
        <a:bodyPr/>
        <a:lstStyle/>
        <a:p>
          <a:r>
            <a:rPr lang="en-US" sz="1400" b="1" dirty="0" smtClean="0"/>
            <a:t>Additional Funding for FTE</a:t>
          </a:r>
          <a:endParaRPr lang="en-US" sz="1400" b="1" dirty="0"/>
        </a:p>
      </dgm:t>
      <dgm:extLst>
        <a:ext uri="{E40237B7-FDA0-4F09-8148-C483321AD2D9}">
          <dgm14:cNvPr xmlns:dgm14="http://schemas.microsoft.com/office/drawing/2010/diagram" id="0" name="" descr="Additional funding for FTE" title="#2"/>
        </a:ext>
      </dgm:extLst>
    </dgm:pt>
    <dgm:pt modelId="{4E628C97-D1E5-4C3C-9ACF-98A1EFCE21EB}" type="parTrans" cxnId="{0AE34BF8-2A06-405D-A630-1EEBBE902054}">
      <dgm:prSet/>
      <dgm:spPr/>
      <dgm:t>
        <a:bodyPr/>
        <a:lstStyle/>
        <a:p>
          <a:endParaRPr lang="en-US"/>
        </a:p>
      </dgm:t>
    </dgm:pt>
    <dgm:pt modelId="{38715D62-3F79-4BA5-8926-1606F10FD113}" type="sibTrans" cxnId="{0AE34BF8-2A06-405D-A630-1EEBBE902054}">
      <dgm:prSet/>
      <dgm:spPr/>
      <dgm:t>
        <a:bodyPr/>
        <a:lstStyle/>
        <a:p>
          <a:endParaRPr lang="en-US"/>
        </a:p>
      </dgm:t>
    </dgm:pt>
    <dgm:pt modelId="{008B849F-05D6-4253-A49F-3FF1A87DF5D2}">
      <dgm:prSet custT="1"/>
      <dgm:spPr/>
      <dgm:t>
        <a:bodyPr/>
        <a:lstStyle/>
        <a:p>
          <a:r>
            <a:rPr lang="en-US" sz="1400" b="1" dirty="0" smtClean="0"/>
            <a:t>Additional Funding for Specific Supplies for Students</a:t>
          </a:r>
          <a:endParaRPr lang="en-US" sz="1400" b="1" dirty="0"/>
        </a:p>
      </dgm:t>
      <dgm:extLst>
        <a:ext uri="{E40237B7-FDA0-4F09-8148-C483321AD2D9}">
          <dgm14:cNvPr xmlns:dgm14="http://schemas.microsoft.com/office/drawing/2010/diagram" id="0" name="" descr="Additional funding for specific supplies for students" title="#3"/>
        </a:ext>
      </dgm:extLst>
    </dgm:pt>
    <dgm:pt modelId="{B4BE9E0C-A92D-473B-8CAA-F4B7FA1564F6}" type="parTrans" cxnId="{B152B040-8AF0-4617-B26C-BE7A7EE7D12C}">
      <dgm:prSet/>
      <dgm:spPr/>
      <dgm:t>
        <a:bodyPr/>
        <a:lstStyle/>
        <a:p>
          <a:endParaRPr lang="en-US"/>
        </a:p>
      </dgm:t>
    </dgm:pt>
    <dgm:pt modelId="{A2D07781-4B93-4CE4-A735-AD46855C3299}" type="sibTrans" cxnId="{B152B040-8AF0-4617-B26C-BE7A7EE7D12C}">
      <dgm:prSet/>
      <dgm:spPr/>
      <dgm:t>
        <a:bodyPr/>
        <a:lstStyle/>
        <a:p>
          <a:endParaRPr lang="en-US"/>
        </a:p>
      </dgm:t>
    </dgm:pt>
    <dgm:pt modelId="{382AB411-23A6-42F6-9A03-D470F8A48C4F}" type="pres">
      <dgm:prSet presAssocID="{44D41210-5B67-4C56-B621-47CCBC72F564}" presName="Name0" presStyleCnt="0">
        <dgm:presLayoutVars>
          <dgm:chMax val="7"/>
          <dgm:chPref val="7"/>
          <dgm:dir/>
        </dgm:presLayoutVars>
      </dgm:prSet>
      <dgm:spPr/>
      <dgm:t>
        <a:bodyPr/>
        <a:lstStyle/>
        <a:p>
          <a:endParaRPr lang="en-US"/>
        </a:p>
      </dgm:t>
    </dgm:pt>
    <dgm:pt modelId="{39F5B42F-F878-44C7-BB4D-6CA51B7BB949}" type="pres">
      <dgm:prSet presAssocID="{44D41210-5B67-4C56-B621-47CCBC72F564}" presName="Name1" presStyleCnt="0"/>
      <dgm:spPr/>
    </dgm:pt>
    <dgm:pt modelId="{21A8312E-F889-4E14-B1DD-1CFBDAB5F3CF}" type="pres">
      <dgm:prSet presAssocID="{44D41210-5B67-4C56-B621-47CCBC72F564}" presName="cycle" presStyleCnt="0"/>
      <dgm:spPr/>
    </dgm:pt>
    <dgm:pt modelId="{2B98A1A6-B658-4EBA-96E4-A7570FD3F1E5}" type="pres">
      <dgm:prSet presAssocID="{44D41210-5B67-4C56-B621-47CCBC72F564}" presName="srcNode" presStyleLbl="node1" presStyleIdx="0" presStyleCnt="5"/>
      <dgm:spPr/>
    </dgm:pt>
    <dgm:pt modelId="{B86D1E51-2A48-4B2E-ADBA-A8A371975D22}" type="pres">
      <dgm:prSet presAssocID="{44D41210-5B67-4C56-B621-47CCBC72F564}" presName="conn" presStyleLbl="parChTrans1D2" presStyleIdx="0" presStyleCnt="1"/>
      <dgm:spPr/>
      <dgm:t>
        <a:bodyPr/>
        <a:lstStyle/>
        <a:p>
          <a:endParaRPr lang="en-US"/>
        </a:p>
      </dgm:t>
    </dgm:pt>
    <dgm:pt modelId="{1ED7E7B9-5D31-4A8A-8FE3-785348DF1751}" type="pres">
      <dgm:prSet presAssocID="{44D41210-5B67-4C56-B621-47CCBC72F564}" presName="extraNode" presStyleLbl="node1" presStyleIdx="0" presStyleCnt="5"/>
      <dgm:spPr/>
    </dgm:pt>
    <dgm:pt modelId="{6957030F-86DB-4A6D-9E19-1AB61D841FD6}" type="pres">
      <dgm:prSet presAssocID="{44D41210-5B67-4C56-B621-47CCBC72F564}" presName="dstNode" presStyleLbl="node1" presStyleIdx="0" presStyleCnt="5"/>
      <dgm:spPr/>
    </dgm:pt>
    <dgm:pt modelId="{A8D7249A-6420-4F48-A384-00D165F4386F}" type="pres">
      <dgm:prSet presAssocID="{9527DADA-1B25-41B1-936D-8AC6E4F3AC8A}" presName="text_1" presStyleLbl="node1" presStyleIdx="0" presStyleCnt="5" custScaleX="102364" custScaleY="126533">
        <dgm:presLayoutVars>
          <dgm:bulletEnabled val="1"/>
        </dgm:presLayoutVars>
      </dgm:prSet>
      <dgm:spPr/>
      <dgm:t>
        <a:bodyPr/>
        <a:lstStyle/>
        <a:p>
          <a:endParaRPr lang="en-US"/>
        </a:p>
      </dgm:t>
    </dgm:pt>
    <dgm:pt modelId="{62D1EED4-8A26-4CEA-95CB-2995259F5340}" type="pres">
      <dgm:prSet presAssocID="{9527DADA-1B25-41B1-936D-8AC6E4F3AC8A}" presName="accent_1" presStyleCnt="0"/>
      <dgm:spPr/>
    </dgm:pt>
    <dgm:pt modelId="{3F878F1B-B0B3-4B85-BAB5-8C9B77F09DA0}" type="pres">
      <dgm:prSet presAssocID="{9527DADA-1B25-41B1-936D-8AC6E4F3AC8A}" presName="accentRepeatNode" presStyleLbl="solidFgAcc1" presStyleIdx="0" presStyleCnt="5"/>
      <dgm:spPr/>
    </dgm:pt>
    <dgm:pt modelId="{AAE199B0-C038-4ED6-9AE1-BF08E47697ED}" type="pres">
      <dgm:prSet presAssocID="{0FB815DB-53B3-4A07-AABC-A21FBE5620AD}" presName="text_2" presStyleLbl="node1" presStyleIdx="1" presStyleCnt="5" custScaleX="97103" custScaleY="130177">
        <dgm:presLayoutVars>
          <dgm:bulletEnabled val="1"/>
        </dgm:presLayoutVars>
      </dgm:prSet>
      <dgm:spPr/>
      <dgm:t>
        <a:bodyPr/>
        <a:lstStyle/>
        <a:p>
          <a:endParaRPr lang="en-US"/>
        </a:p>
      </dgm:t>
    </dgm:pt>
    <dgm:pt modelId="{61C38081-9323-4E52-BBA7-D602B52C59A1}" type="pres">
      <dgm:prSet presAssocID="{0FB815DB-53B3-4A07-AABC-A21FBE5620AD}" presName="accent_2" presStyleCnt="0"/>
      <dgm:spPr/>
    </dgm:pt>
    <dgm:pt modelId="{4F4E5364-05C4-427F-AA10-E47295894C66}" type="pres">
      <dgm:prSet presAssocID="{0FB815DB-53B3-4A07-AABC-A21FBE5620AD}" presName="accentRepeatNode" presStyleLbl="solidFgAcc1" presStyleIdx="1" presStyleCnt="5"/>
      <dgm:spPr/>
      <dgm:t>
        <a:bodyPr/>
        <a:lstStyle/>
        <a:p>
          <a:endParaRPr lang="en-US"/>
        </a:p>
      </dgm:t>
    </dgm:pt>
    <dgm:pt modelId="{EE00FEA1-B2A8-497D-A0BB-625FAAC2356A}" type="pres">
      <dgm:prSet presAssocID="{008B849F-05D6-4253-A49F-3FF1A87DF5D2}" presName="text_3" presStyleLbl="node1" presStyleIdx="2" presStyleCnt="5" custScaleX="98021" custScaleY="145215">
        <dgm:presLayoutVars>
          <dgm:bulletEnabled val="1"/>
        </dgm:presLayoutVars>
      </dgm:prSet>
      <dgm:spPr/>
      <dgm:t>
        <a:bodyPr/>
        <a:lstStyle/>
        <a:p>
          <a:endParaRPr lang="en-US"/>
        </a:p>
      </dgm:t>
    </dgm:pt>
    <dgm:pt modelId="{8BD5442F-103C-4A91-8118-34E7DCB2E62C}" type="pres">
      <dgm:prSet presAssocID="{008B849F-05D6-4253-A49F-3FF1A87DF5D2}" presName="accent_3" presStyleCnt="0"/>
      <dgm:spPr/>
    </dgm:pt>
    <dgm:pt modelId="{ACF2825B-A5F7-43ED-B49E-48E3F1622EA6}" type="pres">
      <dgm:prSet presAssocID="{008B849F-05D6-4253-A49F-3FF1A87DF5D2}" presName="accentRepeatNode" presStyleLbl="solidFgAcc1" presStyleIdx="2" presStyleCnt="5"/>
      <dgm:spPr/>
    </dgm:pt>
    <dgm:pt modelId="{9DC8152C-291F-4704-AD7E-4A538B0E4A1A}" type="pres">
      <dgm:prSet presAssocID="{8A19255E-9D1A-4058-B22C-15ABD2A3501E}" presName="text_4" presStyleLbl="node1" presStyleIdx="3" presStyleCnt="5" custScaleX="96859" custScaleY="115610">
        <dgm:presLayoutVars>
          <dgm:bulletEnabled val="1"/>
        </dgm:presLayoutVars>
      </dgm:prSet>
      <dgm:spPr/>
      <dgm:t>
        <a:bodyPr/>
        <a:lstStyle/>
        <a:p>
          <a:endParaRPr lang="en-US"/>
        </a:p>
      </dgm:t>
    </dgm:pt>
    <dgm:pt modelId="{0DC5ED94-F6AB-4A64-92E2-50CD80506C97}" type="pres">
      <dgm:prSet presAssocID="{8A19255E-9D1A-4058-B22C-15ABD2A3501E}" presName="accent_4" presStyleCnt="0"/>
      <dgm:spPr/>
    </dgm:pt>
    <dgm:pt modelId="{31A4E785-EF43-499E-AB48-AD2D5AB15881}" type="pres">
      <dgm:prSet presAssocID="{8A19255E-9D1A-4058-B22C-15ABD2A3501E}" presName="accentRepeatNode" presStyleLbl="solidFgAcc1" presStyleIdx="3" presStyleCnt="5"/>
      <dgm:spPr/>
    </dgm:pt>
    <dgm:pt modelId="{2DDE333D-DC63-4AE9-81B7-28C8B15DA821}" type="pres">
      <dgm:prSet presAssocID="{1AB78C97-D69E-4A31-98F0-B629BF741553}" presName="text_5" presStyleLbl="node1" presStyleIdx="4" presStyleCnt="5" custScaleX="97345" custScaleY="124429">
        <dgm:presLayoutVars>
          <dgm:bulletEnabled val="1"/>
        </dgm:presLayoutVars>
      </dgm:prSet>
      <dgm:spPr/>
      <dgm:t>
        <a:bodyPr/>
        <a:lstStyle/>
        <a:p>
          <a:endParaRPr lang="en-US"/>
        </a:p>
      </dgm:t>
    </dgm:pt>
    <dgm:pt modelId="{BC9A5432-45F5-40AD-A488-E45212A0CCB7}" type="pres">
      <dgm:prSet presAssocID="{1AB78C97-D69E-4A31-98F0-B629BF741553}" presName="accent_5" presStyleCnt="0"/>
      <dgm:spPr/>
    </dgm:pt>
    <dgm:pt modelId="{312A7067-427A-487E-93B1-E36294CACF1B}" type="pres">
      <dgm:prSet presAssocID="{1AB78C97-D69E-4A31-98F0-B629BF741553}" presName="accentRepeatNode" presStyleLbl="solidFgAcc1" presStyleIdx="4" presStyleCnt="5"/>
      <dgm:spPr/>
    </dgm:pt>
  </dgm:ptLst>
  <dgm:cxnLst>
    <dgm:cxn modelId="{B152B040-8AF0-4617-B26C-BE7A7EE7D12C}" srcId="{44D41210-5B67-4C56-B621-47CCBC72F564}" destId="{008B849F-05D6-4253-A49F-3FF1A87DF5D2}" srcOrd="2" destOrd="0" parTransId="{B4BE9E0C-A92D-473B-8CAA-F4B7FA1564F6}" sibTransId="{A2D07781-4B93-4CE4-A735-AD46855C3299}"/>
    <dgm:cxn modelId="{002A1A39-C478-4396-89C8-9E8497DAC67B}" type="presOf" srcId="{44D41210-5B67-4C56-B621-47CCBC72F564}" destId="{382AB411-23A6-42F6-9A03-D470F8A48C4F}" srcOrd="0" destOrd="0" presId="urn:microsoft.com/office/officeart/2008/layout/VerticalCurvedList"/>
    <dgm:cxn modelId="{B4B19C38-C74B-4FE9-8D19-877A642730C8}" type="presOf" srcId="{9527DADA-1B25-41B1-936D-8AC6E4F3AC8A}" destId="{A8D7249A-6420-4F48-A384-00D165F4386F}" srcOrd="0" destOrd="0" presId="urn:microsoft.com/office/officeart/2008/layout/VerticalCurvedList"/>
    <dgm:cxn modelId="{7C5A2BF8-7DE8-4114-BA9F-AD818B53A8BE}" type="presOf" srcId="{008B849F-05D6-4253-A49F-3FF1A87DF5D2}" destId="{EE00FEA1-B2A8-497D-A0BB-625FAAC2356A}" srcOrd="0" destOrd="0" presId="urn:microsoft.com/office/officeart/2008/layout/VerticalCurvedList"/>
    <dgm:cxn modelId="{011B8963-7653-4105-86DE-3F0432B409FD}" srcId="{44D41210-5B67-4C56-B621-47CCBC72F564}" destId="{9527DADA-1B25-41B1-936D-8AC6E4F3AC8A}" srcOrd="0" destOrd="0" parTransId="{22235705-0B88-43B1-AF9F-EC51B448DC24}" sibTransId="{400A24D6-BA43-44A2-80D0-AD4BB8207083}"/>
    <dgm:cxn modelId="{B93CAB89-FBC1-47F7-9C66-CB4EE68152BB}" srcId="{44D41210-5B67-4C56-B621-47CCBC72F564}" destId="{1AB78C97-D69E-4A31-98F0-B629BF741553}" srcOrd="4" destOrd="0" parTransId="{275E8963-DC58-4EBD-B03C-F7169F8C2821}" sibTransId="{4AF012F9-8F78-4D83-A82E-2AD2B89028AD}"/>
    <dgm:cxn modelId="{9A86765A-3BB7-4B41-A150-EF74C1FB7D7B}" type="presOf" srcId="{400A24D6-BA43-44A2-80D0-AD4BB8207083}" destId="{B86D1E51-2A48-4B2E-ADBA-A8A371975D22}" srcOrd="0" destOrd="0" presId="urn:microsoft.com/office/officeart/2008/layout/VerticalCurvedList"/>
    <dgm:cxn modelId="{58812D51-1C63-4BB1-A76E-E5DBED0F3DE4}" type="presOf" srcId="{0FB815DB-53B3-4A07-AABC-A21FBE5620AD}" destId="{AAE199B0-C038-4ED6-9AE1-BF08E47697ED}" srcOrd="0" destOrd="0" presId="urn:microsoft.com/office/officeart/2008/layout/VerticalCurvedList"/>
    <dgm:cxn modelId="{0AE34BF8-2A06-405D-A630-1EEBBE902054}" srcId="{44D41210-5B67-4C56-B621-47CCBC72F564}" destId="{0FB815DB-53B3-4A07-AABC-A21FBE5620AD}" srcOrd="1" destOrd="0" parTransId="{4E628C97-D1E5-4C3C-9ACF-98A1EFCE21EB}" sibTransId="{38715D62-3F79-4BA5-8926-1606F10FD113}"/>
    <dgm:cxn modelId="{BA217066-FD6E-4A28-A124-8D735FF12654}" type="presOf" srcId="{1AB78C97-D69E-4A31-98F0-B629BF741553}" destId="{2DDE333D-DC63-4AE9-81B7-28C8B15DA821}" srcOrd="0" destOrd="0" presId="urn:microsoft.com/office/officeart/2008/layout/VerticalCurvedList"/>
    <dgm:cxn modelId="{B54A454E-8E14-4BAD-AC4C-F8C98C9B39C2}" srcId="{44D41210-5B67-4C56-B621-47CCBC72F564}" destId="{8A19255E-9D1A-4058-B22C-15ABD2A3501E}" srcOrd="3" destOrd="0" parTransId="{09113CDE-C1FF-4D06-92E4-64BDD2493D98}" sibTransId="{4DEDAB77-6A4D-46C0-B949-57A29AF11B91}"/>
    <dgm:cxn modelId="{01C66EF8-7FFF-4A49-A62E-2204457F5340}" type="presOf" srcId="{8A19255E-9D1A-4058-B22C-15ABD2A3501E}" destId="{9DC8152C-291F-4704-AD7E-4A538B0E4A1A}" srcOrd="0" destOrd="0" presId="urn:microsoft.com/office/officeart/2008/layout/VerticalCurvedList"/>
    <dgm:cxn modelId="{D617D9A5-CF89-4EC1-BABE-46255653D05D}" type="presParOf" srcId="{382AB411-23A6-42F6-9A03-D470F8A48C4F}" destId="{39F5B42F-F878-44C7-BB4D-6CA51B7BB949}" srcOrd="0" destOrd="0" presId="urn:microsoft.com/office/officeart/2008/layout/VerticalCurvedList"/>
    <dgm:cxn modelId="{226756FC-087C-4F3F-BBD7-3AB6DF952EDC}" type="presParOf" srcId="{39F5B42F-F878-44C7-BB4D-6CA51B7BB949}" destId="{21A8312E-F889-4E14-B1DD-1CFBDAB5F3CF}" srcOrd="0" destOrd="0" presId="urn:microsoft.com/office/officeart/2008/layout/VerticalCurvedList"/>
    <dgm:cxn modelId="{832A1D85-7400-4F5C-AD0C-6948B223E67F}" type="presParOf" srcId="{21A8312E-F889-4E14-B1DD-1CFBDAB5F3CF}" destId="{2B98A1A6-B658-4EBA-96E4-A7570FD3F1E5}" srcOrd="0" destOrd="0" presId="urn:microsoft.com/office/officeart/2008/layout/VerticalCurvedList"/>
    <dgm:cxn modelId="{92D4D574-9498-45C0-B4D6-E9A9A64B4BEC}" type="presParOf" srcId="{21A8312E-F889-4E14-B1DD-1CFBDAB5F3CF}" destId="{B86D1E51-2A48-4B2E-ADBA-A8A371975D22}" srcOrd="1" destOrd="0" presId="urn:microsoft.com/office/officeart/2008/layout/VerticalCurvedList"/>
    <dgm:cxn modelId="{60594542-B88D-4B64-917B-C3B77837AF61}" type="presParOf" srcId="{21A8312E-F889-4E14-B1DD-1CFBDAB5F3CF}" destId="{1ED7E7B9-5D31-4A8A-8FE3-785348DF1751}" srcOrd="2" destOrd="0" presId="urn:microsoft.com/office/officeart/2008/layout/VerticalCurvedList"/>
    <dgm:cxn modelId="{D1F1AFB9-9FD2-41EA-8BED-4375FF755038}" type="presParOf" srcId="{21A8312E-F889-4E14-B1DD-1CFBDAB5F3CF}" destId="{6957030F-86DB-4A6D-9E19-1AB61D841FD6}" srcOrd="3" destOrd="0" presId="urn:microsoft.com/office/officeart/2008/layout/VerticalCurvedList"/>
    <dgm:cxn modelId="{6CDEF84D-3158-48B6-9A38-E2D089686B8F}" type="presParOf" srcId="{39F5B42F-F878-44C7-BB4D-6CA51B7BB949}" destId="{A8D7249A-6420-4F48-A384-00D165F4386F}" srcOrd="1" destOrd="0" presId="urn:microsoft.com/office/officeart/2008/layout/VerticalCurvedList"/>
    <dgm:cxn modelId="{B8873E42-47E1-442D-A2BC-10B8CA26B73C}" type="presParOf" srcId="{39F5B42F-F878-44C7-BB4D-6CA51B7BB949}" destId="{62D1EED4-8A26-4CEA-95CB-2995259F5340}" srcOrd="2" destOrd="0" presId="urn:microsoft.com/office/officeart/2008/layout/VerticalCurvedList"/>
    <dgm:cxn modelId="{2B4A286C-8C73-41BB-8E7F-9A950CD265BB}" type="presParOf" srcId="{62D1EED4-8A26-4CEA-95CB-2995259F5340}" destId="{3F878F1B-B0B3-4B85-BAB5-8C9B77F09DA0}" srcOrd="0" destOrd="0" presId="urn:microsoft.com/office/officeart/2008/layout/VerticalCurvedList"/>
    <dgm:cxn modelId="{3ECB3538-2D9C-4D5D-9781-901C072360B9}" type="presParOf" srcId="{39F5B42F-F878-44C7-BB4D-6CA51B7BB949}" destId="{AAE199B0-C038-4ED6-9AE1-BF08E47697ED}" srcOrd="3" destOrd="0" presId="urn:microsoft.com/office/officeart/2008/layout/VerticalCurvedList"/>
    <dgm:cxn modelId="{636EF13B-48BC-489B-B988-1CA5E1C5AA12}" type="presParOf" srcId="{39F5B42F-F878-44C7-BB4D-6CA51B7BB949}" destId="{61C38081-9323-4E52-BBA7-D602B52C59A1}" srcOrd="4" destOrd="0" presId="urn:microsoft.com/office/officeart/2008/layout/VerticalCurvedList"/>
    <dgm:cxn modelId="{9403ED3C-3430-4842-819E-B021E86BE74A}" type="presParOf" srcId="{61C38081-9323-4E52-BBA7-D602B52C59A1}" destId="{4F4E5364-05C4-427F-AA10-E47295894C66}" srcOrd="0" destOrd="0" presId="urn:microsoft.com/office/officeart/2008/layout/VerticalCurvedList"/>
    <dgm:cxn modelId="{8B3B5137-71A6-4422-B55B-14E813CB5FED}" type="presParOf" srcId="{39F5B42F-F878-44C7-BB4D-6CA51B7BB949}" destId="{EE00FEA1-B2A8-497D-A0BB-625FAAC2356A}" srcOrd="5" destOrd="0" presId="urn:microsoft.com/office/officeart/2008/layout/VerticalCurvedList"/>
    <dgm:cxn modelId="{19090F04-0C3A-4A1E-A20A-5842109813C7}" type="presParOf" srcId="{39F5B42F-F878-44C7-BB4D-6CA51B7BB949}" destId="{8BD5442F-103C-4A91-8118-34E7DCB2E62C}" srcOrd="6" destOrd="0" presId="urn:microsoft.com/office/officeart/2008/layout/VerticalCurvedList"/>
    <dgm:cxn modelId="{3E93EEAC-01E1-40CD-ABD7-1B2581147142}" type="presParOf" srcId="{8BD5442F-103C-4A91-8118-34E7DCB2E62C}" destId="{ACF2825B-A5F7-43ED-B49E-48E3F1622EA6}" srcOrd="0" destOrd="0" presId="urn:microsoft.com/office/officeart/2008/layout/VerticalCurvedList"/>
    <dgm:cxn modelId="{8CF53602-871C-41C5-AFE2-0EC5575BACA4}" type="presParOf" srcId="{39F5B42F-F878-44C7-BB4D-6CA51B7BB949}" destId="{9DC8152C-291F-4704-AD7E-4A538B0E4A1A}" srcOrd="7" destOrd="0" presId="urn:microsoft.com/office/officeart/2008/layout/VerticalCurvedList"/>
    <dgm:cxn modelId="{F81BA7B2-D693-4CDF-B73C-71EDD60BA3B1}" type="presParOf" srcId="{39F5B42F-F878-44C7-BB4D-6CA51B7BB949}" destId="{0DC5ED94-F6AB-4A64-92E2-50CD80506C97}" srcOrd="8" destOrd="0" presId="urn:microsoft.com/office/officeart/2008/layout/VerticalCurvedList"/>
    <dgm:cxn modelId="{09AF1E7D-0A67-44FE-84E4-39C78F784991}" type="presParOf" srcId="{0DC5ED94-F6AB-4A64-92E2-50CD80506C97}" destId="{31A4E785-EF43-499E-AB48-AD2D5AB15881}" srcOrd="0" destOrd="0" presId="urn:microsoft.com/office/officeart/2008/layout/VerticalCurvedList"/>
    <dgm:cxn modelId="{BEDFABCA-48A8-41A1-B4DD-3DA6E45E14A5}" type="presParOf" srcId="{39F5B42F-F878-44C7-BB4D-6CA51B7BB949}" destId="{2DDE333D-DC63-4AE9-81B7-28C8B15DA821}" srcOrd="9" destOrd="0" presId="urn:microsoft.com/office/officeart/2008/layout/VerticalCurvedList"/>
    <dgm:cxn modelId="{E7A0705F-F903-40FF-A800-C52B1BE038E4}" type="presParOf" srcId="{39F5B42F-F878-44C7-BB4D-6CA51B7BB949}" destId="{BC9A5432-45F5-40AD-A488-E45212A0CCB7}" srcOrd="10" destOrd="0" presId="urn:microsoft.com/office/officeart/2008/layout/VerticalCurvedList"/>
    <dgm:cxn modelId="{707A65D4-57CA-4FB2-B6E9-4F0C1A1C7F7A}" type="presParOf" srcId="{BC9A5432-45F5-40AD-A488-E45212A0CCB7}" destId="{312A7067-427A-487E-93B1-E36294CACF1B}" srcOrd="0" destOrd="0" presId="urn:microsoft.com/office/officeart/2008/layout/VerticalCurvedList"/>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2CE2FC-652E-4B70-B833-21EFC432BEE5}">
      <dsp:nvSpPr>
        <dsp:cNvPr id="0" name=""/>
        <dsp:cNvSpPr/>
      </dsp:nvSpPr>
      <dsp:spPr>
        <a:xfrm>
          <a:off x="470" y="692654"/>
          <a:ext cx="1000216" cy="824969"/>
        </a:xfrm>
        <a:prstGeom prst="roundRect">
          <a:avLst>
            <a:gd name="adj" fmla="val 10000"/>
          </a:avLst>
        </a:prstGeom>
        <a:solidFill>
          <a:schemeClr val="tx2">
            <a:lumMod val="20000"/>
            <a:lumOff val="80000"/>
            <a:alpha val="9000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778519-B2EA-4F66-B633-A172BFD5FAC2}">
      <dsp:nvSpPr>
        <dsp:cNvPr id="0" name=""/>
        <dsp:cNvSpPr/>
      </dsp:nvSpPr>
      <dsp:spPr>
        <a:xfrm>
          <a:off x="571096" y="919772"/>
          <a:ext cx="1057795" cy="1057795"/>
        </a:xfrm>
        <a:prstGeom prst="leftCircularArrow">
          <a:avLst>
            <a:gd name="adj1" fmla="val 2730"/>
            <a:gd name="adj2" fmla="val 332570"/>
            <a:gd name="adj3" fmla="val 2108081"/>
            <a:gd name="adj4" fmla="val 9024489"/>
            <a:gd name="adj5" fmla="val 3184"/>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F2FE72-2A85-4ED8-A0A5-16C3B06B0295}">
      <dsp:nvSpPr>
        <dsp:cNvPr id="0" name=""/>
        <dsp:cNvSpPr/>
      </dsp:nvSpPr>
      <dsp:spPr>
        <a:xfrm>
          <a:off x="222741" y="1340845"/>
          <a:ext cx="889081" cy="35355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Entered Pilot Project May 2018</a:t>
          </a:r>
          <a:endParaRPr lang="en-US" sz="700" kern="1200" dirty="0"/>
        </a:p>
      </dsp:txBody>
      <dsp:txXfrm>
        <a:off x="233096" y="1351200"/>
        <a:ext cx="868371" cy="332848"/>
      </dsp:txXfrm>
    </dsp:sp>
    <dsp:sp modelId="{D1C773DC-A183-4EB6-81C1-A008CB23F1AE}">
      <dsp:nvSpPr>
        <dsp:cNvPr id="0" name=""/>
        <dsp:cNvSpPr/>
      </dsp:nvSpPr>
      <dsp:spPr>
        <a:xfrm>
          <a:off x="1249311" y="692654"/>
          <a:ext cx="1000216" cy="824969"/>
        </a:xfrm>
        <a:prstGeom prst="roundRect">
          <a:avLst>
            <a:gd name="adj" fmla="val 10000"/>
          </a:avLst>
        </a:prstGeom>
        <a:solidFill>
          <a:schemeClr val="tx2">
            <a:lumMod val="20000"/>
            <a:lumOff val="80000"/>
            <a:alpha val="9000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C68672-F8F0-423C-8A3E-AA06B6F900D4}">
      <dsp:nvSpPr>
        <dsp:cNvPr id="0" name=""/>
        <dsp:cNvSpPr/>
      </dsp:nvSpPr>
      <dsp:spPr>
        <a:xfrm>
          <a:off x="1811601" y="200364"/>
          <a:ext cx="1185601" cy="1185601"/>
        </a:xfrm>
        <a:prstGeom prst="circularArrow">
          <a:avLst>
            <a:gd name="adj1" fmla="val 2435"/>
            <a:gd name="adj2" fmla="val 294698"/>
            <a:gd name="adj3" fmla="val 19529791"/>
            <a:gd name="adj4" fmla="val 12575511"/>
            <a:gd name="adj5" fmla="val 2841"/>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3571D1-3785-4640-B9B8-70911869329B}">
      <dsp:nvSpPr>
        <dsp:cNvPr id="0" name=""/>
        <dsp:cNvSpPr/>
      </dsp:nvSpPr>
      <dsp:spPr>
        <a:xfrm>
          <a:off x="1471582" y="515875"/>
          <a:ext cx="889081" cy="353558"/>
        </a:xfrm>
        <a:prstGeom prst="roundRect">
          <a:avLst>
            <a:gd name="adj" fmla="val 10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Became Enrolled Medical Provider 11/6/2018</a:t>
          </a:r>
          <a:endParaRPr lang="en-US" sz="700" kern="1200" dirty="0"/>
        </a:p>
      </dsp:txBody>
      <dsp:txXfrm>
        <a:off x="1481937" y="526230"/>
        <a:ext cx="868371" cy="332848"/>
      </dsp:txXfrm>
    </dsp:sp>
    <dsp:sp modelId="{32F1554C-2006-40C1-BC52-3E33F929295D}">
      <dsp:nvSpPr>
        <dsp:cNvPr id="0" name=""/>
        <dsp:cNvSpPr/>
      </dsp:nvSpPr>
      <dsp:spPr>
        <a:xfrm>
          <a:off x="2498152" y="692654"/>
          <a:ext cx="1000216" cy="824969"/>
        </a:xfrm>
        <a:prstGeom prst="roundRect">
          <a:avLst>
            <a:gd name="adj" fmla="val 10000"/>
          </a:avLst>
        </a:prstGeom>
        <a:solidFill>
          <a:schemeClr val="tx2">
            <a:lumMod val="20000"/>
            <a:lumOff val="80000"/>
            <a:alpha val="9000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 modelId="{940AAE8A-F883-46B7-A275-B03370DCDA8C}">
      <dsp:nvSpPr>
        <dsp:cNvPr id="0" name=""/>
        <dsp:cNvSpPr/>
      </dsp:nvSpPr>
      <dsp:spPr>
        <a:xfrm>
          <a:off x="2720422" y="1340845"/>
          <a:ext cx="889081" cy="353558"/>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First Billing Submission 6/29/2019</a:t>
          </a:r>
          <a:endParaRPr lang="en-US" sz="700" kern="1200" dirty="0"/>
        </a:p>
      </dsp:txBody>
      <dsp:txXfrm>
        <a:off x="2730777" y="1351200"/>
        <a:ext cx="868371" cy="3328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D1E51-2A48-4B2E-ADBA-A8A371975D22}">
      <dsp:nvSpPr>
        <dsp:cNvPr id="0" name=""/>
        <dsp:cNvSpPr/>
      </dsp:nvSpPr>
      <dsp:spPr>
        <a:xfrm>
          <a:off x="-3075019" y="-472308"/>
          <a:ext cx="3659203" cy="3659203"/>
        </a:xfrm>
        <a:prstGeom prst="blockArc">
          <a:avLst>
            <a:gd name="adj1" fmla="val 18900000"/>
            <a:gd name="adj2" fmla="val 2700000"/>
            <a:gd name="adj3" fmla="val 590"/>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D7249A-6420-4F48-A384-00D165F4386F}">
      <dsp:nvSpPr>
        <dsp:cNvPr id="0" name=""/>
        <dsp:cNvSpPr/>
      </dsp:nvSpPr>
      <dsp:spPr>
        <a:xfrm>
          <a:off x="269118" y="86828"/>
          <a:ext cx="3026538" cy="50498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9424"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Integration Between IEP Software and Billing Software</a:t>
          </a:r>
          <a:endParaRPr lang="en-US" sz="1400" b="1" kern="1200" dirty="0"/>
        </a:p>
      </dsp:txBody>
      <dsp:txXfrm>
        <a:off x="269118" y="86828"/>
        <a:ext cx="3026538" cy="504989"/>
      </dsp:txXfrm>
    </dsp:sp>
    <dsp:sp modelId="{3F878F1B-B0B3-4B85-BAB5-8C9B77F09DA0}">
      <dsp:nvSpPr>
        <dsp:cNvPr id="0" name=""/>
        <dsp:cNvSpPr/>
      </dsp:nvSpPr>
      <dsp:spPr>
        <a:xfrm>
          <a:off x="40312" y="127178"/>
          <a:ext cx="424289" cy="424289"/>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AE199B0-C038-4ED6-9AE1-BF08E47697ED}">
      <dsp:nvSpPr>
        <dsp:cNvPr id="0" name=""/>
        <dsp:cNvSpPr/>
      </dsp:nvSpPr>
      <dsp:spPr>
        <a:xfrm>
          <a:off x="512373" y="610919"/>
          <a:ext cx="2783256" cy="474776"/>
        </a:xfrm>
        <a:prstGeom prst="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9424"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Capacity of Billing Software</a:t>
          </a:r>
          <a:endParaRPr lang="en-US" sz="1400" b="1" kern="1200" dirty="0"/>
        </a:p>
      </dsp:txBody>
      <dsp:txXfrm>
        <a:off x="512373" y="610919"/>
        <a:ext cx="2783256" cy="474776"/>
      </dsp:txXfrm>
    </dsp:sp>
    <dsp:sp modelId="{4F4E5364-05C4-427F-AA10-E47295894C66}">
      <dsp:nvSpPr>
        <dsp:cNvPr id="0" name=""/>
        <dsp:cNvSpPr/>
      </dsp:nvSpPr>
      <dsp:spPr>
        <a:xfrm>
          <a:off x="283539" y="636163"/>
          <a:ext cx="424289" cy="424289"/>
        </a:xfrm>
        <a:prstGeom prst="ellipse">
          <a:avLst/>
        </a:prstGeom>
        <a:solidFill>
          <a:schemeClr val="lt1">
            <a:hueOff val="0"/>
            <a:satOff val="0"/>
            <a:lumOff val="0"/>
            <a:alphaOff val="0"/>
          </a:schemeClr>
        </a:solidFill>
        <a:ln w="12700" cap="flat" cmpd="sng" algn="ctr">
          <a:solidFill>
            <a:schemeClr val="accent5">
              <a:hueOff val="-1838336"/>
              <a:satOff val="-2557"/>
              <a:lumOff val="-981"/>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00FEA1-B2A8-497D-A0BB-625FAAC2356A}">
      <dsp:nvSpPr>
        <dsp:cNvPr id="0" name=""/>
        <dsp:cNvSpPr/>
      </dsp:nvSpPr>
      <dsp:spPr>
        <a:xfrm>
          <a:off x="560478" y="1139768"/>
          <a:ext cx="2761697" cy="435049"/>
        </a:xfrm>
        <a:prstGeom prst="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9424"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Re-training of Staff Due to Delays in Software Development</a:t>
          </a:r>
          <a:endParaRPr lang="en-US" sz="1400" b="1" kern="1200" dirty="0"/>
        </a:p>
      </dsp:txBody>
      <dsp:txXfrm>
        <a:off x="560478" y="1139768"/>
        <a:ext cx="2761697" cy="435049"/>
      </dsp:txXfrm>
    </dsp:sp>
    <dsp:sp modelId="{ACF2825B-A5F7-43ED-B49E-48E3F1622EA6}">
      <dsp:nvSpPr>
        <dsp:cNvPr id="0" name=""/>
        <dsp:cNvSpPr/>
      </dsp:nvSpPr>
      <dsp:spPr>
        <a:xfrm>
          <a:off x="358190" y="1145148"/>
          <a:ext cx="424289" cy="424289"/>
        </a:xfrm>
        <a:prstGeom prst="ellipse">
          <a:avLst/>
        </a:prstGeom>
        <a:solidFill>
          <a:schemeClr val="lt1">
            <a:hueOff val="0"/>
            <a:satOff val="0"/>
            <a:lumOff val="0"/>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C8152C-291F-4704-AD7E-4A538B0E4A1A}">
      <dsp:nvSpPr>
        <dsp:cNvPr id="0" name=""/>
        <dsp:cNvSpPr/>
      </dsp:nvSpPr>
      <dsp:spPr>
        <a:xfrm>
          <a:off x="480911" y="1653824"/>
          <a:ext cx="2846180" cy="424907"/>
        </a:xfrm>
        <a:prstGeom prst="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9424" tIns="35560" rIns="35560" bIns="35560" numCol="1" spcCol="1270" anchor="ctr" anchorCtr="0">
          <a:noAutofit/>
        </a:bodyPr>
        <a:lstStyle/>
        <a:p>
          <a:pPr lvl="0" algn="l" defTabSz="622300">
            <a:lnSpc>
              <a:spcPct val="90000"/>
            </a:lnSpc>
            <a:spcBef>
              <a:spcPct val="0"/>
            </a:spcBef>
            <a:spcAft>
              <a:spcPct val="35000"/>
            </a:spcAft>
          </a:pPr>
          <a:endParaRPr lang="en-US" sz="1400" b="1" kern="1200" dirty="0"/>
        </a:p>
      </dsp:txBody>
      <dsp:txXfrm>
        <a:off x="480911" y="1653824"/>
        <a:ext cx="2846180" cy="424907"/>
      </dsp:txXfrm>
    </dsp:sp>
    <dsp:sp modelId="{31A4E785-EF43-499E-AB48-AD2D5AB15881}">
      <dsp:nvSpPr>
        <dsp:cNvPr id="0" name=""/>
        <dsp:cNvSpPr/>
      </dsp:nvSpPr>
      <dsp:spPr>
        <a:xfrm>
          <a:off x="283539" y="1654132"/>
          <a:ext cx="424289" cy="424289"/>
        </a:xfrm>
        <a:prstGeom prst="ellipse">
          <a:avLst/>
        </a:prstGeom>
        <a:solidFill>
          <a:schemeClr val="lt1">
            <a:hueOff val="0"/>
            <a:satOff val="0"/>
            <a:lumOff val="0"/>
            <a:alphaOff val="0"/>
          </a:schemeClr>
        </a:solidFill>
        <a:ln w="12700" cap="flat" cmpd="sng" algn="ctr">
          <a:solidFill>
            <a:schemeClr val="accent5">
              <a:hueOff val="-5515009"/>
              <a:satOff val="-7671"/>
              <a:lumOff val="-2942"/>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DE333D-DC63-4AE9-81B7-28C8B15DA821}">
      <dsp:nvSpPr>
        <dsp:cNvPr id="0" name=""/>
        <dsp:cNvSpPr/>
      </dsp:nvSpPr>
      <dsp:spPr>
        <a:xfrm>
          <a:off x="241870" y="2174039"/>
          <a:ext cx="3081035" cy="402447"/>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9424" tIns="35560" rIns="35560" bIns="35560" numCol="1" spcCol="1270" anchor="ctr" anchorCtr="0">
          <a:noAutofit/>
        </a:bodyPr>
        <a:lstStyle/>
        <a:p>
          <a:pPr lvl="0" algn="l" defTabSz="622300">
            <a:lnSpc>
              <a:spcPct val="90000"/>
            </a:lnSpc>
            <a:spcBef>
              <a:spcPct val="0"/>
            </a:spcBef>
            <a:spcAft>
              <a:spcPct val="35000"/>
            </a:spcAft>
          </a:pPr>
          <a:endParaRPr lang="en-US" sz="1400" b="1" kern="1200" dirty="0"/>
        </a:p>
      </dsp:txBody>
      <dsp:txXfrm>
        <a:off x="241870" y="2174039"/>
        <a:ext cx="3081035" cy="402447"/>
      </dsp:txXfrm>
    </dsp:sp>
    <dsp:sp modelId="{312A7067-427A-487E-93B1-E36294CACF1B}">
      <dsp:nvSpPr>
        <dsp:cNvPr id="0" name=""/>
        <dsp:cNvSpPr/>
      </dsp:nvSpPr>
      <dsp:spPr>
        <a:xfrm>
          <a:off x="40312" y="2163117"/>
          <a:ext cx="424289" cy="424289"/>
        </a:xfrm>
        <a:prstGeom prst="ellipse">
          <a:avLst/>
        </a:prstGeom>
        <a:solidFill>
          <a:schemeClr val="lt1">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D1E51-2A48-4B2E-ADBA-A8A371975D22}">
      <dsp:nvSpPr>
        <dsp:cNvPr id="0" name=""/>
        <dsp:cNvSpPr/>
      </dsp:nvSpPr>
      <dsp:spPr>
        <a:xfrm>
          <a:off x="-3232671" y="-494766"/>
          <a:ext cx="3834688" cy="3834688"/>
        </a:xfrm>
        <a:prstGeom prst="blockArc">
          <a:avLst>
            <a:gd name="adj1" fmla="val 18900000"/>
            <a:gd name="adj2" fmla="val 2700000"/>
            <a:gd name="adj3" fmla="val 563"/>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D7249A-6420-4F48-A384-00D165F4386F}">
      <dsp:nvSpPr>
        <dsp:cNvPr id="0" name=""/>
        <dsp:cNvSpPr/>
      </dsp:nvSpPr>
      <dsp:spPr>
        <a:xfrm>
          <a:off x="219965" y="130568"/>
          <a:ext cx="2999004" cy="45015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383"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Additional Funding to Support Students’ Daily Needs</a:t>
          </a:r>
          <a:endParaRPr lang="en-US" sz="1400" b="1" kern="1200" dirty="0"/>
        </a:p>
      </dsp:txBody>
      <dsp:txXfrm>
        <a:off x="219965" y="130568"/>
        <a:ext cx="2999004" cy="450151"/>
      </dsp:txXfrm>
    </dsp:sp>
    <dsp:sp modelId="{3F878F1B-B0B3-4B85-BAB5-8C9B77F09DA0}">
      <dsp:nvSpPr>
        <dsp:cNvPr id="0" name=""/>
        <dsp:cNvSpPr/>
      </dsp:nvSpPr>
      <dsp:spPr>
        <a:xfrm>
          <a:off x="32245" y="133295"/>
          <a:ext cx="444697" cy="444697"/>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AE199B0-C038-4ED6-9AE1-BF08E47697ED}">
      <dsp:nvSpPr>
        <dsp:cNvPr id="0" name=""/>
        <dsp:cNvSpPr/>
      </dsp:nvSpPr>
      <dsp:spPr>
        <a:xfrm>
          <a:off x="548265" y="657553"/>
          <a:ext cx="2597329" cy="46311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383"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Additional Funding for FTE</a:t>
          </a:r>
          <a:endParaRPr lang="en-US" sz="1400" b="1" kern="1200" dirty="0"/>
        </a:p>
      </dsp:txBody>
      <dsp:txXfrm>
        <a:off x="548265" y="657553"/>
        <a:ext cx="2597329" cy="463115"/>
      </dsp:txXfrm>
    </dsp:sp>
    <dsp:sp modelId="{4F4E5364-05C4-427F-AA10-E47295894C66}">
      <dsp:nvSpPr>
        <dsp:cNvPr id="0" name=""/>
        <dsp:cNvSpPr/>
      </dsp:nvSpPr>
      <dsp:spPr>
        <a:xfrm>
          <a:off x="287171" y="666762"/>
          <a:ext cx="444697" cy="444697"/>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00FEA1-B2A8-497D-A0BB-625FAAC2356A}">
      <dsp:nvSpPr>
        <dsp:cNvPr id="0" name=""/>
        <dsp:cNvSpPr/>
      </dsp:nvSpPr>
      <dsp:spPr>
        <a:xfrm>
          <a:off x="613455" y="1164270"/>
          <a:ext cx="2545191" cy="51661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383"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Additional Funding for Specific Supplies for Students</a:t>
          </a:r>
          <a:endParaRPr lang="en-US" sz="1400" b="1" kern="1200" dirty="0"/>
        </a:p>
      </dsp:txBody>
      <dsp:txXfrm>
        <a:off x="613455" y="1164270"/>
        <a:ext cx="2545191" cy="516614"/>
      </dsp:txXfrm>
    </dsp:sp>
    <dsp:sp modelId="{ACF2825B-A5F7-43ED-B49E-48E3F1622EA6}">
      <dsp:nvSpPr>
        <dsp:cNvPr id="0" name=""/>
        <dsp:cNvSpPr/>
      </dsp:nvSpPr>
      <dsp:spPr>
        <a:xfrm>
          <a:off x="365413" y="1200228"/>
          <a:ext cx="444697" cy="444697"/>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C8152C-291F-4704-AD7E-4A538B0E4A1A}">
      <dsp:nvSpPr>
        <dsp:cNvPr id="0" name=""/>
        <dsp:cNvSpPr/>
      </dsp:nvSpPr>
      <dsp:spPr>
        <a:xfrm>
          <a:off x="551528" y="1750398"/>
          <a:ext cx="2590803" cy="41129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383"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Additional Funding for Specialized Transportation</a:t>
          </a:r>
          <a:endParaRPr lang="en-US" sz="1400" b="1" kern="1200" dirty="0"/>
        </a:p>
      </dsp:txBody>
      <dsp:txXfrm>
        <a:off x="551528" y="1750398"/>
        <a:ext cx="2590803" cy="411292"/>
      </dsp:txXfrm>
    </dsp:sp>
    <dsp:sp modelId="{31A4E785-EF43-499E-AB48-AD2D5AB15881}">
      <dsp:nvSpPr>
        <dsp:cNvPr id="0" name=""/>
        <dsp:cNvSpPr/>
      </dsp:nvSpPr>
      <dsp:spPr>
        <a:xfrm>
          <a:off x="287171" y="1733695"/>
          <a:ext cx="444697" cy="444697"/>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DE333D-DC63-4AE9-81B7-28C8B15DA821}">
      <dsp:nvSpPr>
        <dsp:cNvPr id="0" name=""/>
        <dsp:cNvSpPr/>
      </dsp:nvSpPr>
      <dsp:spPr>
        <a:xfrm>
          <a:off x="293487" y="2268177"/>
          <a:ext cx="2851960" cy="44266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383"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Additional Funding for Teaching Materials for Specialized Students</a:t>
          </a:r>
          <a:endParaRPr lang="en-US" sz="1400" b="1" kern="1200" dirty="0"/>
        </a:p>
      </dsp:txBody>
      <dsp:txXfrm>
        <a:off x="293487" y="2268177"/>
        <a:ext cx="2851960" cy="442666"/>
      </dsp:txXfrm>
    </dsp:sp>
    <dsp:sp modelId="{312A7067-427A-487E-93B1-E36294CACF1B}">
      <dsp:nvSpPr>
        <dsp:cNvPr id="0" name=""/>
        <dsp:cNvSpPr/>
      </dsp:nvSpPr>
      <dsp:spPr>
        <a:xfrm>
          <a:off x="32245" y="2267161"/>
          <a:ext cx="444697" cy="444697"/>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498115-2C77-4446-B3E9-8444F2F43372}"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3641150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498115-2C77-4446-B3E9-8444F2F43372}"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2017780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498115-2C77-4446-B3E9-8444F2F43372}"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250357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498115-2C77-4446-B3E9-8444F2F43372}"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2587644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498115-2C77-4446-B3E9-8444F2F43372}"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196108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498115-2C77-4446-B3E9-8444F2F43372}"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275654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498115-2C77-4446-B3E9-8444F2F43372}" type="datetimeFigureOut">
              <a:rPr lang="en-US" smtClean="0"/>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4094017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498115-2C77-4446-B3E9-8444F2F43372}" type="datetimeFigureOut">
              <a:rPr lang="en-US" smtClean="0"/>
              <a:t>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96525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98115-2C77-4446-B3E9-8444F2F43372}" type="datetimeFigureOut">
              <a:rPr lang="en-US" smtClean="0"/>
              <a:t>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4061457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0498115-2C77-4446-B3E9-8444F2F43372}"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1608053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0498115-2C77-4446-B3E9-8444F2F43372}"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9BD16-0DB5-4DC6-99BC-A62B100EA056}" type="slidenum">
              <a:rPr lang="en-US" smtClean="0"/>
              <a:t>‹#›</a:t>
            </a:fld>
            <a:endParaRPr lang="en-US"/>
          </a:p>
        </p:txBody>
      </p:sp>
    </p:spTree>
    <p:extLst>
      <p:ext uri="{BB962C8B-B14F-4D97-AF65-F5344CB8AC3E}">
        <p14:creationId xmlns:p14="http://schemas.microsoft.com/office/powerpoint/2010/main" val="3283793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10498115-2C77-4446-B3E9-8444F2F43372}" type="datetimeFigureOut">
              <a:rPr lang="en-US" smtClean="0"/>
              <a:t>2/26/2021</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1D39BD16-0DB5-4DC6-99BC-A62B100EA056}" type="slidenum">
              <a:rPr lang="en-US" smtClean="0"/>
              <a:t>‹#›</a:t>
            </a:fld>
            <a:endParaRPr lang="en-US"/>
          </a:p>
        </p:txBody>
      </p:sp>
    </p:spTree>
    <p:extLst>
      <p:ext uri="{BB962C8B-B14F-4D97-AF65-F5344CB8AC3E}">
        <p14:creationId xmlns:p14="http://schemas.microsoft.com/office/powerpoint/2010/main" val="2546173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diagramLayout" Target="../diagrams/layout2.xml"/><Relationship Id="rId18" Type="http://schemas.openxmlformats.org/officeDocument/2006/relationships/diagramLayout" Target="../diagrams/layout3.xml"/><Relationship Id="rId3" Type="http://schemas.openxmlformats.org/officeDocument/2006/relationships/hyperlink" Target="https://www.oregon.gov/ode/students-and-family/healthsafety/Documents/2019schnursereport.pdf" TargetMode="External"/><Relationship Id="rId21" Type="http://schemas.microsoft.com/office/2007/relationships/diagramDrawing" Target="../diagrams/drawing3.xml"/><Relationship Id="rId7" Type="http://schemas.openxmlformats.org/officeDocument/2006/relationships/diagramColors" Target="../diagrams/colors1.xml"/><Relationship Id="rId12" Type="http://schemas.openxmlformats.org/officeDocument/2006/relationships/diagramData" Target="../diagrams/data2.xml"/><Relationship Id="rId17" Type="http://schemas.openxmlformats.org/officeDocument/2006/relationships/diagramData" Target="../diagrams/data3.xml"/><Relationship Id="rId2" Type="http://schemas.openxmlformats.org/officeDocument/2006/relationships/hyperlink" Target="https://www.ode.state.or.us/data/reportcard/reports.aspx" TargetMode="External"/><Relationship Id="rId16" Type="http://schemas.microsoft.com/office/2007/relationships/diagramDrawing" Target="../diagrams/drawing2.xml"/><Relationship Id="rId20" Type="http://schemas.openxmlformats.org/officeDocument/2006/relationships/diagramColors" Target="../diagrams/colors3.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image" Target="../media/image3.jpeg"/><Relationship Id="rId5" Type="http://schemas.openxmlformats.org/officeDocument/2006/relationships/diagramLayout" Target="../diagrams/layout1.xml"/><Relationship Id="rId15" Type="http://schemas.openxmlformats.org/officeDocument/2006/relationships/diagramColors" Target="../diagrams/colors2.xml"/><Relationship Id="rId10" Type="http://schemas.openxmlformats.org/officeDocument/2006/relationships/image" Target="../media/image2.png"/><Relationship Id="rId19" Type="http://schemas.openxmlformats.org/officeDocument/2006/relationships/diagramQuickStyle" Target="../diagrams/quickStyle3.xml"/><Relationship Id="rId4" Type="http://schemas.openxmlformats.org/officeDocument/2006/relationships/diagramData" Target="../diagrams/data1.xml"/><Relationship Id="rId9" Type="http://schemas.openxmlformats.org/officeDocument/2006/relationships/image" Target="../media/image1.png"/><Relationship Id="rId14" Type="http://schemas.openxmlformats.org/officeDocument/2006/relationships/diagramQuickStyle" Target="../diagrams/quickStyle2.xml"/><Relationship Id="rId2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6858000" cy="342900"/>
          </a:xfrm>
          <a:solidFill>
            <a:schemeClr val="accent4"/>
          </a:solidFill>
        </p:spPr>
        <p:txBody>
          <a:bodyPr>
            <a:noAutofit/>
          </a:bodyPr>
          <a:lstStyle/>
          <a:p>
            <a:r>
              <a:rPr lang="en-US" sz="1800" b="1" dirty="0" smtClean="0">
                <a:solidFill>
                  <a:schemeClr val="accent1">
                    <a:lumMod val="50000"/>
                  </a:schemeClr>
                </a:solidFill>
                <a:latin typeface="+mn-lt"/>
              </a:rPr>
              <a:t>Greater Albany Public School District</a:t>
            </a:r>
            <a:endParaRPr lang="en-US" sz="1800" b="1" dirty="0">
              <a:solidFill>
                <a:schemeClr val="accent1">
                  <a:lumMod val="50000"/>
                </a:schemeClr>
              </a:solidFill>
              <a:latin typeface="+mn-lt"/>
            </a:endParaRPr>
          </a:p>
        </p:txBody>
      </p:sp>
      <p:graphicFrame>
        <p:nvGraphicFramePr>
          <p:cNvPr id="4" name="Table 3" descr="This table contains data for student enrollment, percentage of students experiencing disability, nursing dependent student count, medically fragile student count, medically complex student count, percentage of students with free &amp; reduced lunch, county Medicaid eligibility rate. These are key data points to consider when implementing a Medicaid billing program." title="District-Specific Data Points"/>
          <p:cNvGraphicFramePr>
            <a:graphicFrameLocks noGrp="1"/>
          </p:cNvGraphicFramePr>
          <p:nvPr>
            <p:extLst>
              <p:ext uri="{D42A27DB-BD31-4B8C-83A1-F6EECF244321}">
                <p14:modId xmlns:p14="http://schemas.microsoft.com/office/powerpoint/2010/main" val="3109101564"/>
              </p:ext>
            </p:extLst>
          </p:nvPr>
        </p:nvGraphicFramePr>
        <p:xfrm>
          <a:off x="0" y="342901"/>
          <a:ext cx="6858000" cy="1237431"/>
        </p:xfrm>
        <a:graphic>
          <a:graphicData uri="http://schemas.openxmlformats.org/drawingml/2006/table">
            <a:tbl>
              <a:tblPr firstRow="1"/>
              <a:tblGrid>
                <a:gridCol w="945556">
                  <a:extLst>
                    <a:ext uri="{9D8B030D-6E8A-4147-A177-3AD203B41FA5}">
                      <a16:colId xmlns:a16="http://schemas.microsoft.com/office/drawing/2014/main" val="2933126324"/>
                    </a:ext>
                  </a:extLst>
                </a:gridCol>
                <a:gridCol w="1086846">
                  <a:extLst>
                    <a:ext uri="{9D8B030D-6E8A-4147-A177-3AD203B41FA5}">
                      <a16:colId xmlns:a16="http://schemas.microsoft.com/office/drawing/2014/main" val="1599412756"/>
                    </a:ext>
                  </a:extLst>
                </a:gridCol>
                <a:gridCol w="934688">
                  <a:extLst>
                    <a:ext uri="{9D8B030D-6E8A-4147-A177-3AD203B41FA5}">
                      <a16:colId xmlns:a16="http://schemas.microsoft.com/office/drawing/2014/main" val="3436236921"/>
                    </a:ext>
                  </a:extLst>
                </a:gridCol>
                <a:gridCol w="847740">
                  <a:extLst>
                    <a:ext uri="{9D8B030D-6E8A-4147-A177-3AD203B41FA5}">
                      <a16:colId xmlns:a16="http://schemas.microsoft.com/office/drawing/2014/main" val="4030214913"/>
                    </a:ext>
                  </a:extLst>
                </a:gridCol>
                <a:gridCol w="858609">
                  <a:extLst>
                    <a:ext uri="{9D8B030D-6E8A-4147-A177-3AD203B41FA5}">
                      <a16:colId xmlns:a16="http://schemas.microsoft.com/office/drawing/2014/main" val="593241536"/>
                    </a:ext>
                  </a:extLst>
                </a:gridCol>
                <a:gridCol w="1325952">
                  <a:extLst>
                    <a:ext uri="{9D8B030D-6E8A-4147-A177-3AD203B41FA5}">
                      <a16:colId xmlns:a16="http://schemas.microsoft.com/office/drawing/2014/main" val="3978003496"/>
                    </a:ext>
                  </a:extLst>
                </a:gridCol>
                <a:gridCol w="858609">
                  <a:extLst>
                    <a:ext uri="{9D8B030D-6E8A-4147-A177-3AD203B41FA5}">
                      <a16:colId xmlns:a16="http://schemas.microsoft.com/office/drawing/2014/main" val="338310873"/>
                    </a:ext>
                  </a:extLst>
                </a:gridCol>
              </a:tblGrid>
              <a:tr h="755679">
                <a:tc>
                  <a:txBody>
                    <a:bodyPr/>
                    <a:lstStyle/>
                    <a:p>
                      <a:pPr algn="ctr" rtl="0" fontAlgn="t">
                        <a:spcBef>
                          <a:spcPts val="0"/>
                        </a:spcBef>
                        <a:spcAft>
                          <a:spcPts val="0"/>
                        </a:spcAft>
                      </a:pPr>
                      <a:r>
                        <a:rPr lang="en-US" sz="1150" b="1" i="0" u="none" strike="noStrike" dirty="0">
                          <a:solidFill>
                            <a:srgbClr val="6AA84F"/>
                          </a:solidFill>
                          <a:effectLst/>
                          <a:latin typeface="Calibri" panose="020F0502020204030204" pitchFamily="34" charset="0"/>
                        </a:rPr>
                        <a:t>Student Enrollment</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dirty="0">
                          <a:solidFill>
                            <a:srgbClr val="6AA84F"/>
                          </a:solidFill>
                          <a:effectLst/>
                          <a:latin typeface="Calibri" panose="020F0502020204030204" pitchFamily="34" charset="0"/>
                        </a:rPr>
                        <a:t>Percentage of Students Experiencing Disability</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dirty="0">
                          <a:solidFill>
                            <a:srgbClr val="6AA84F"/>
                          </a:solidFill>
                          <a:effectLst/>
                          <a:latin typeface="Calibri" panose="020F0502020204030204" pitchFamily="34" charset="0"/>
                        </a:rPr>
                        <a:t>Nursing </a:t>
                      </a:r>
                      <a:r>
                        <a:rPr lang="en-US" sz="1150" b="1" i="0" u="none" strike="noStrike" dirty="0" smtClean="0">
                          <a:solidFill>
                            <a:srgbClr val="6AA84F"/>
                          </a:solidFill>
                          <a:effectLst/>
                          <a:latin typeface="Calibri" panose="020F0502020204030204" pitchFamily="34" charset="0"/>
                        </a:rPr>
                        <a:t>Dependent Student </a:t>
                      </a:r>
                      <a:r>
                        <a:rPr lang="en-US" sz="1150" b="1" i="0" u="none" strike="noStrike" dirty="0">
                          <a:solidFill>
                            <a:srgbClr val="6AA84F"/>
                          </a:solidFill>
                          <a:effectLst/>
                          <a:latin typeface="Calibri" panose="020F0502020204030204" pitchFamily="34" charset="0"/>
                        </a:rPr>
                        <a:t>Count</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dirty="0">
                          <a:solidFill>
                            <a:srgbClr val="6AA84F"/>
                          </a:solidFill>
                          <a:effectLst/>
                          <a:latin typeface="Calibri" panose="020F0502020204030204" pitchFamily="34" charset="0"/>
                        </a:rPr>
                        <a:t>Medically Fragile Student Count</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a:solidFill>
                            <a:srgbClr val="6AA84F"/>
                          </a:solidFill>
                          <a:effectLst/>
                          <a:latin typeface="Calibri" panose="020F0502020204030204" pitchFamily="34" charset="0"/>
                        </a:rPr>
                        <a:t>Medically Complex Student Count</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a:solidFill>
                            <a:srgbClr val="6AA84F"/>
                          </a:solidFill>
                          <a:effectLst/>
                          <a:latin typeface="Calibri" panose="020F0502020204030204" pitchFamily="34" charset="0"/>
                        </a:rPr>
                        <a:t>Percentage of Students with Free &amp; Reduced Lunch</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tc>
                  <a:txBody>
                    <a:bodyPr/>
                    <a:lstStyle/>
                    <a:p>
                      <a:pPr algn="ctr" rtl="0" fontAlgn="t">
                        <a:spcBef>
                          <a:spcPts val="0"/>
                        </a:spcBef>
                        <a:spcAft>
                          <a:spcPts val="0"/>
                        </a:spcAft>
                      </a:pPr>
                      <a:r>
                        <a:rPr lang="en-US" sz="1150" b="1" i="0" u="none" strike="noStrike">
                          <a:solidFill>
                            <a:srgbClr val="6AA84F"/>
                          </a:solidFill>
                          <a:effectLst/>
                          <a:latin typeface="Calibri" panose="020F0502020204030204" pitchFamily="34" charset="0"/>
                        </a:rPr>
                        <a:t>County Medicaid Eligibility Rate</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73763"/>
                    </a:solidFill>
                  </a:tcPr>
                </a:tc>
                <a:extLst>
                  <a:ext uri="{0D108BD9-81ED-4DB2-BD59-A6C34878D82A}">
                    <a16:rowId xmlns:a16="http://schemas.microsoft.com/office/drawing/2014/main" val="1445010831"/>
                  </a:ext>
                </a:extLst>
              </a:tr>
              <a:tr h="409391">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9,179</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14%</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dirty="0" smtClean="0">
                          <a:effectLst/>
                        </a:rPr>
                        <a:t>*</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dirty="0" smtClean="0">
                          <a:effectLst/>
                        </a:rPr>
                        <a:t>48</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480</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41%</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150" b="0" i="0" u="none" strike="noStrike" dirty="0" smtClean="0">
                          <a:solidFill>
                            <a:srgbClr val="000000"/>
                          </a:solidFill>
                          <a:effectLst/>
                          <a:latin typeface="Calibri" panose="020F0502020204030204" pitchFamily="34" charset="0"/>
                        </a:rPr>
                        <a:t>58.85%</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0074201"/>
                  </a:ext>
                </a:extLst>
              </a:tr>
            </a:tbl>
          </a:graphicData>
        </a:graphic>
      </p:graphicFrame>
      <p:sp>
        <p:nvSpPr>
          <p:cNvPr id="5" name="Rectangle 1"/>
          <p:cNvSpPr>
            <a:spLocks noChangeArrowheads="1"/>
          </p:cNvSpPr>
          <p:nvPr/>
        </p:nvSpPr>
        <p:spPr bwMode="auto">
          <a:xfrm>
            <a:off x="-53908" y="1568973"/>
            <a:ext cx="707597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sng" strike="noStrike" cap="none" normalizeH="0" baseline="0" dirty="0" smtClean="0">
                <a:ln>
                  <a:noFill/>
                </a:ln>
                <a:solidFill>
                  <a:srgbClr val="1155CC"/>
                </a:solidFill>
                <a:effectLst/>
                <a:latin typeface="Calibri" panose="020F0502020204030204" pitchFamily="34" charset="0"/>
                <a:cs typeface="Calibri" panose="020F0502020204030204" pitchFamily="34" charset="0"/>
                <a:hlinkClick r:id="rId2"/>
              </a:rPr>
              <a:t>2018-19 School District Report Card Data</a:t>
            </a:r>
            <a:r>
              <a:rPr kumimoji="0" lang="en-US" altLang="en-US" sz="11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2018-19 Medicaid Eligibility Rate Data, and </a:t>
            </a:r>
            <a:r>
              <a:rPr kumimoji="0" lang="en-US" altLang="en-US" sz="1100" b="0" i="0" u="sng" strike="noStrike" cap="none" normalizeH="0" baseline="0" dirty="0" smtClean="0">
                <a:ln>
                  <a:noFill/>
                </a:ln>
                <a:solidFill>
                  <a:srgbClr val="1155CC"/>
                </a:solidFill>
                <a:effectLst/>
                <a:latin typeface="Calibri" panose="020F0502020204030204" pitchFamily="34" charset="0"/>
                <a:cs typeface="Calibri" panose="020F0502020204030204" pitchFamily="34" charset="0"/>
                <a:hlinkClick r:id="rId3"/>
              </a:rPr>
              <a:t>2018-19 School Nurse Report Data</a:t>
            </a:r>
            <a:r>
              <a:rPr kumimoji="0" lang="en-US" altLang="en-US" sz="4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Box 5"/>
          <p:cNvSpPr txBox="1"/>
          <p:nvPr/>
        </p:nvSpPr>
        <p:spPr>
          <a:xfrm>
            <a:off x="-17060" y="1788288"/>
            <a:ext cx="3181350" cy="2446824"/>
          </a:xfrm>
          <a:prstGeom prst="rect">
            <a:avLst/>
          </a:prstGeom>
          <a:noFill/>
        </p:spPr>
        <p:txBody>
          <a:bodyPr wrap="square" rtlCol="0">
            <a:spAutoFit/>
          </a:bodyPr>
          <a:lstStyle/>
          <a:p>
            <a:pPr marL="171450" indent="-171450" algn="just">
              <a:spcAft>
                <a:spcPts val="600"/>
              </a:spcAft>
              <a:buFont typeface="Arial" panose="020B0604020202020204" pitchFamily="34" charset="0"/>
              <a:buChar char="•"/>
            </a:pPr>
            <a:r>
              <a:rPr lang="en-US" sz="1100" dirty="0" smtClean="0"/>
              <a:t>Greater Albany Public </a:t>
            </a:r>
            <a:r>
              <a:rPr lang="en-US" sz="1100" dirty="0"/>
              <a:t>School District is located in </a:t>
            </a:r>
            <a:r>
              <a:rPr lang="en-US" sz="1100" dirty="0" smtClean="0"/>
              <a:t>Albany, </a:t>
            </a:r>
            <a:r>
              <a:rPr lang="en-US" sz="1100" dirty="0"/>
              <a:t>Oregon in </a:t>
            </a:r>
            <a:r>
              <a:rPr lang="en-US" sz="1100" dirty="0" smtClean="0"/>
              <a:t>Linn </a:t>
            </a:r>
            <a:r>
              <a:rPr lang="en-US" sz="1100" dirty="0"/>
              <a:t>County. They were accepted into the SB111 pilot project </a:t>
            </a:r>
            <a:r>
              <a:rPr lang="en-US" sz="1100" dirty="0" smtClean="0"/>
              <a:t>in May 2018 and </a:t>
            </a:r>
            <a:r>
              <a:rPr lang="en-US" sz="1100" dirty="0"/>
              <a:t>became an enrolled School Medical Provider on </a:t>
            </a:r>
            <a:r>
              <a:rPr lang="en-US" sz="1100" dirty="0" smtClean="0"/>
              <a:t>11/6/2018. </a:t>
            </a:r>
          </a:p>
          <a:p>
            <a:pPr marL="171450" indent="-171450" algn="just">
              <a:spcAft>
                <a:spcPts val="600"/>
              </a:spcAft>
              <a:buFont typeface="Arial" panose="020B0604020202020204" pitchFamily="34" charset="0"/>
              <a:buChar char="•"/>
            </a:pPr>
            <a:r>
              <a:rPr lang="en-US" sz="1100" dirty="0" smtClean="0"/>
              <a:t>In </a:t>
            </a:r>
            <a:r>
              <a:rPr lang="en-US" sz="1100" dirty="0"/>
              <a:t>February of 2019, </a:t>
            </a:r>
            <a:r>
              <a:rPr lang="en-US" sz="1100" dirty="0" smtClean="0"/>
              <a:t>Greater Albany Public </a:t>
            </a:r>
            <a:r>
              <a:rPr lang="en-US" sz="1100" dirty="0"/>
              <a:t>reported an initial start-up cost estimate of </a:t>
            </a:r>
            <a:r>
              <a:rPr lang="en-US" sz="1100" dirty="0" smtClean="0"/>
              <a:t>$54,709 </a:t>
            </a:r>
            <a:r>
              <a:rPr lang="en-US" sz="1100" dirty="0"/>
              <a:t>for the first </a:t>
            </a:r>
            <a:r>
              <a:rPr lang="en-US" sz="1100" dirty="0" smtClean="0"/>
              <a:t>phase </a:t>
            </a:r>
            <a:r>
              <a:rPr lang="en-US" sz="1100" dirty="0"/>
              <a:t>of the pilot project. </a:t>
            </a:r>
            <a:endParaRPr lang="en-US" sz="1100" dirty="0" smtClean="0"/>
          </a:p>
          <a:p>
            <a:pPr marL="171450" indent="-171450" algn="just">
              <a:spcAft>
                <a:spcPts val="600"/>
              </a:spcAft>
              <a:buFont typeface="Arial" panose="020B0604020202020204" pitchFamily="34" charset="0"/>
              <a:buChar char="•"/>
            </a:pPr>
            <a:r>
              <a:rPr lang="en-US" sz="1100" dirty="0"/>
              <a:t>Their first billing </a:t>
            </a:r>
            <a:r>
              <a:rPr lang="en-US" sz="1100" dirty="0" smtClean="0"/>
              <a:t>submission for this pilot project </a:t>
            </a:r>
            <a:r>
              <a:rPr lang="en-US" sz="1100" dirty="0"/>
              <a:t>was on </a:t>
            </a:r>
            <a:r>
              <a:rPr lang="en-US" sz="1100" dirty="0" smtClean="0"/>
              <a:t>6/29/2019. As of September 16, 2020, Greater Albany Public School </a:t>
            </a:r>
            <a:r>
              <a:rPr lang="en-US" sz="1100" dirty="0"/>
              <a:t>District </a:t>
            </a:r>
            <a:r>
              <a:rPr lang="en-US" sz="1100" dirty="0" smtClean="0"/>
              <a:t>had received a total Medicaid </a:t>
            </a:r>
            <a:r>
              <a:rPr lang="en-US" sz="1100" dirty="0"/>
              <a:t>reimbursement </a:t>
            </a:r>
            <a:r>
              <a:rPr lang="en-US" sz="1100" dirty="0" smtClean="0"/>
              <a:t>of $184,567.</a:t>
            </a:r>
            <a:endParaRPr lang="en-US" sz="1100" dirty="0"/>
          </a:p>
        </p:txBody>
      </p:sp>
      <p:grpSp>
        <p:nvGrpSpPr>
          <p:cNvPr id="7" name="Group 6" descr="graphic shows date the district entered the pilot project, date they became an enrolled school medical provider, and date of first billing submission." title="Implementation Graphic"/>
          <p:cNvGrpSpPr/>
          <p:nvPr/>
        </p:nvGrpSpPr>
        <p:grpSpPr>
          <a:xfrm>
            <a:off x="3248025" y="1649280"/>
            <a:ext cx="3609975" cy="2210279"/>
            <a:chOff x="1524000" y="1397000"/>
            <a:chExt cx="7167418" cy="4394200"/>
          </a:xfrm>
        </p:grpSpPr>
        <p:grpSp>
          <p:nvGrpSpPr>
            <p:cNvPr id="8" name="Group 7"/>
            <p:cNvGrpSpPr/>
            <p:nvPr/>
          </p:nvGrpSpPr>
          <p:grpSpPr>
            <a:xfrm>
              <a:off x="1524000" y="1397000"/>
              <a:ext cx="7167418" cy="4394200"/>
              <a:chOff x="1524000" y="1397000"/>
              <a:chExt cx="7167418" cy="4394200"/>
            </a:xfrm>
          </p:grpSpPr>
          <p:grpSp>
            <p:nvGrpSpPr>
              <p:cNvPr id="10" name="Group 9"/>
              <p:cNvGrpSpPr/>
              <p:nvPr/>
            </p:nvGrpSpPr>
            <p:grpSpPr>
              <a:xfrm>
                <a:off x="1524000" y="1397000"/>
                <a:ext cx="7167418" cy="4394200"/>
                <a:chOff x="1524000" y="1397000"/>
                <a:chExt cx="7167418" cy="4394200"/>
              </a:xfrm>
            </p:grpSpPr>
            <p:graphicFrame>
              <p:nvGraphicFramePr>
                <p:cNvPr id="12" name="Diagram 11"/>
                <p:cNvGraphicFramePr/>
                <p:nvPr>
                  <p:extLst>
                    <p:ext uri="{D42A27DB-BD31-4B8C-83A1-F6EECF244321}">
                      <p14:modId xmlns:p14="http://schemas.microsoft.com/office/powerpoint/2010/main" val="2742593983"/>
                    </p:ext>
                  </p:extLst>
                </p:nvPr>
              </p:nvGraphicFramePr>
              <p:xfrm>
                <a:off x="1524000" y="1397000"/>
                <a:ext cx="7167418" cy="4394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3" name="Picture 12" descr="Save Your Doctor Time - Medical Questionnaire"/>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433456" y="3151910"/>
                  <a:ext cx="1182254" cy="1182254"/>
                </a:xfrm>
                <a:prstGeom prst="rect">
                  <a:avLst/>
                </a:prstGeom>
                <a:ln>
                  <a:solidFill>
                    <a:schemeClr val="accent1"/>
                  </a:solidFill>
                </a:ln>
              </p:spPr>
            </p:pic>
          </p:grpSp>
          <p:pic>
            <p:nvPicPr>
              <p:cNvPr id="11" name="Picture 10" descr="File:Emoji u1f4b0.svg - Wikimedia Commons"/>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828056" y="2828638"/>
                <a:ext cx="1205345" cy="1205345"/>
              </a:xfrm>
              <a:prstGeom prst="rect">
                <a:avLst/>
              </a:prstGeom>
              <a:ln>
                <a:solidFill>
                  <a:schemeClr val="accent1"/>
                </a:solidFill>
              </a:ln>
            </p:spPr>
          </p:pic>
        </p:grpSp>
        <p:pic>
          <p:nvPicPr>
            <p:cNvPr id="9" name="Picture 8" descr="A people holding onto a launched rocket and c.. | Free stock vector - 47850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992675" y="2948638"/>
              <a:ext cx="1085345" cy="1085345"/>
            </a:xfrm>
            <a:prstGeom prst="rect">
              <a:avLst/>
            </a:prstGeom>
            <a:ln>
              <a:solidFill>
                <a:schemeClr val="accent1"/>
              </a:solidFill>
            </a:ln>
          </p:spPr>
        </p:pic>
      </p:grpSp>
      <p:sp>
        <p:nvSpPr>
          <p:cNvPr id="16" name="Title 1"/>
          <p:cNvSpPr txBox="1">
            <a:spLocks/>
          </p:cNvSpPr>
          <p:nvPr/>
        </p:nvSpPr>
        <p:spPr>
          <a:xfrm>
            <a:off x="-19761" y="4195421"/>
            <a:ext cx="6858000" cy="245245"/>
          </a:xfrm>
          <a:prstGeom prst="rect">
            <a:avLst/>
          </a:prstGeom>
          <a:solidFill>
            <a:schemeClr val="accent1">
              <a:lumMod val="50000"/>
            </a:schemeClr>
          </a:solidFill>
        </p:spPr>
        <p:txBody>
          <a:bodyPr vert="horz" lIns="91440" tIns="45720" rIns="91440" bIns="45720" rtlCol="0" anchor="b">
            <a:normAutofit fontScale="92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1400" b="1" dirty="0" smtClean="0">
                <a:solidFill>
                  <a:srgbClr val="92D050"/>
                </a:solidFill>
                <a:latin typeface="+mn-lt"/>
              </a:rPr>
              <a:t>Reimbursement Information</a:t>
            </a:r>
            <a:endParaRPr lang="en-US" sz="1400" b="1" dirty="0">
              <a:solidFill>
                <a:srgbClr val="92D050"/>
              </a:solidFill>
              <a:latin typeface="+mn-lt"/>
            </a:endParaRPr>
          </a:p>
        </p:txBody>
      </p:sp>
      <p:sp>
        <p:nvSpPr>
          <p:cNvPr id="17" name="TextBox 16"/>
          <p:cNvSpPr txBox="1"/>
          <p:nvPr/>
        </p:nvSpPr>
        <p:spPr>
          <a:xfrm>
            <a:off x="3798531" y="4378449"/>
            <a:ext cx="3039708" cy="1331134"/>
          </a:xfrm>
          <a:prstGeom prst="rect">
            <a:avLst/>
          </a:prstGeom>
          <a:noFill/>
        </p:spPr>
        <p:txBody>
          <a:bodyPr wrap="square" rtlCol="0">
            <a:spAutoFit/>
          </a:bodyPr>
          <a:lstStyle/>
          <a:p>
            <a:pPr marL="171450" indent="-171450" algn="just">
              <a:buFont typeface="Arial" panose="020B0604020202020204" pitchFamily="34" charset="0"/>
              <a:buChar char="•"/>
            </a:pPr>
            <a:r>
              <a:rPr lang="en-US" sz="1150" dirty="0" smtClean="0"/>
              <a:t>In the first year of the pilot project, Greater Albany Public SD worked to integrate technology platforms, develop cost rates, and train staff. They began billing for 161 students. In the second year of the pilot project they expanded and began billing for 241 students. </a:t>
            </a:r>
          </a:p>
        </p:txBody>
      </p:sp>
      <p:sp>
        <p:nvSpPr>
          <p:cNvPr id="18" name="Rectangle 17"/>
          <p:cNvSpPr/>
          <p:nvPr/>
        </p:nvSpPr>
        <p:spPr>
          <a:xfrm rot="10800000" flipV="1">
            <a:off x="3977727" y="5772695"/>
            <a:ext cx="2845408" cy="1508105"/>
          </a:xfrm>
          <a:prstGeom prst="rect">
            <a:avLst/>
          </a:prstGeom>
          <a:solidFill>
            <a:schemeClr val="accent6"/>
          </a:solidFill>
        </p:spPr>
        <p:txBody>
          <a:bodyPr wrap="square">
            <a:spAutoFit/>
          </a:bodyPr>
          <a:lstStyle/>
          <a:p>
            <a:r>
              <a:rPr lang="en-US" sz="1150" dirty="0" smtClean="0"/>
              <a:t>Greater Albany utilized their Medicaid reimbursement to: </a:t>
            </a:r>
          </a:p>
          <a:p>
            <a:pPr marL="171450" indent="-171450">
              <a:buFont typeface="Arial" panose="020B0604020202020204" pitchFamily="34" charset="0"/>
              <a:buChar char="•"/>
            </a:pPr>
            <a:r>
              <a:rPr lang="en-US" sz="1150" dirty="0" smtClean="0"/>
              <a:t>Add LPN and Personal Care FTE to classrooms </a:t>
            </a:r>
          </a:p>
          <a:p>
            <a:pPr marL="171450" indent="-171450">
              <a:buFont typeface="Arial" panose="020B0604020202020204" pitchFamily="34" charset="0"/>
              <a:buChar char="•"/>
            </a:pPr>
            <a:r>
              <a:rPr lang="en-US" sz="1150" dirty="0" smtClean="0"/>
              <a:t>Provide supplies for students </a:t>
            </a:r>
          </a:p>
          <a:p>
            <a:pPr marL="171450" indent="-171450">
              <a:buFont typeface="Arial" panose="020B0604020202020204" pitchFamily="34" charset="0"/>
              <a:buChar char="•"/>
            </a:pPr>
            <a:r>
              <a:rPr lang="en-US" sz="1150" dirty="0" smtClean="0"/>
              <a:t>Supply teachers with materials to support students with specialized needs</a:t>
            </a:r>
          </a:p>
          <a:p>
            <a:pPr marL="171450" indent="-171450">
              <a:buFont typeface="Arial" panose="020B0604020202020204" pitchFamily="34" charset="0"/>
              <a:buChar char="•"/>
            </a:pPr>
            <a:r>
              <a:rPr lang="en-US" sz="1150" dirty="0"/>
              <a:t>S</a:t>
            </a:r>
            <a:r>
              <a:rPr lang="en-US" sz="1150" dirty="0" smtClean="0"/>
              <a:t>upport specialized transportation</a:t>
            </a:r>
            <a:endParaRPr lang="en-US" sz="1150" dirty="0"/>
          </a:p>
        </p:txBody>
      </p:sp>
      <p:sp>
        <p:nvSpPr>
          <p:cNvPr id="22" name="Title 1"/>
          <p:cNvSpPr txBox="1">
            <a:spLocks/>
          </p:cNvSpPr>
          <p:nvPr/>
        </p:nvSpPr>
        <p:spPr>
          <a:xfrm>
            <a:off x="-7048" y="7488093"/>
            <a:ext cx="6858000" cy="245245"/>
          </a:xfrm>
          <a:prstGeom prst="rect">
            <a:avLst/>
          </a:prstGeom>
          <a:solidFill>
            <a:schemeClr val="accent1">
              <a:lumMod val="50000"/>
            </a:schemeClr>
          </a:solidFill>
        </p:spPr>
        <p:txBody>
          <a:bodyPr vert="horz" lIns="91440" tIns="45720" rIns="91440" bIns="45720" rtlCol="0" anchor="b">
            <a:normAutofit fontScale="92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1400" b="1" dirty="0" smtClean="0">
                <a:solidFill>
                  <a:srgbClr val="92D050"/>
                </a:solidFill>
                <a:latin typeface="+mn-lt"/>
              </a:rPr>
              <a:t>In Conclusion</a:t>
            </a:r>
            <a:endParaRPr lang="en-US" sz="1400" b="1" dirty="0">
              <a:solidFill>
                <a:srgbClr val="92D050"/>
              </a:solidFill>
              <a:latin typeface="+mn-lt"/>
            </a:endParaRPr>
          </a:p>
        </p:txBody>
      </p:sp>
      <p:sp>
        <p:nvSpPr>
          <p:cNvPr id="21" name="TextBox 20"/>
          <p:cNvSpPr txBox="1"/>
          <p:nvPr/>
        </p:nvSpPr>
        <p:spPr>
          <a:xfrm>
            <a:off x="-34865" y="7669273"/>
            <a:ext cx="6858000" cy="1384995"/>
          </a:xfrm>
          <a:prstGeom prst="rect">
            <a:avLst/>
          </a:prstGeom>
          <a:noFill/>
        </p:spPr>
        <p:txBody>
          <a:bodyPr wrap="square" rtlCol="0">
            <a:spAutoFit/>
          </a:bodyPr>
          <a:lstStyle/>
          <a:p>
            <a:pPr marL="171450" indent="-171450">
              <a:buFont typeface="Arial" panose="020B0604020202020204" pitchFamily="34" charset="0"/>
              <a:buChar char="•"/>
            </a:pPr>
            <a:r>
              <a:rPr lang="en-US" sz="1200" b="1" u="sng" dirty="0" smtClean="0"/>
              <a:t>Future Outlook</a:t>
            </a:r>
            <a:r>
              <a:rPr lang="en-US" sz="1200" dirty="0" smtClean="0"/>
              <a:t>: Greater Albany Public </a:t>
            </a:r>
            <a:r>
              <a:rPr lang="en-US" sz="1200" dirty="0"/>
              <a:t>School District </a:t>
            </a:r>
            <a:r>
              <a:rPr lang="en-US" sz="1200" dirty="0" smtClean="0"/>
              <a:t>plans to </a:t>
            </a:r>
            <a:r>
              <a:rPr lang="en-US" sz="1200" dirty="0"/>
              <a:t>continue to </a:t>
            </a:r>
            <a:r>
              <a:rPr lang="en-US" sz="1200" dirty="0" smtClean="0"/>
              <a:t>billing and is looking to expand. They believe the </a:t>
            </a:r>
            <a:r>
              <a:rPr lang="en-US" sz="1200" dirty="0"/>
              <a:t>benefits of implementing a Medicaid billing system have outweighed the </a:t>
            </a:r>
            <a:r>
              <a:rPr lang="en-US" sz="1200" dirty="0" smtClean="0"/>
              <a:t>costs. </a:t>
            </a:r>
          </a:p>
          <a:p>
            <a:pPr marL="171450" indent="-171450">
              <a:buFont typeface="Arial" panose="020B0604020202020204" pitchFamily="34" charset="0"/>
              <a:buChar char="•"/>
            </a:pPr>
            <a:r>
              <a:rPr lang="en-US" sz="1200" b="1" u="sng" dirty="0" smtClean="0"/>
              <a:t>Recommendations for the State</a:t>
            </a:r>
            <a:r>
              <a:rPr lang="en-US" sz="1200" b="1" dirty="0" smtClean="0"/>
              <a:t>: </a:t>
            </a:r>
            <a:r>
              <a:rPr lang="en-US" sz="1200" dirty="0" smtClean="0"/>
              <a:t>Documentation time is intensive but the additional funding is a huge benefit for students. Continued collaboration between the ODE and the OHA is critical for consistency.</a:t>
            </a:r>
          </a:p>
          <a:p>
            <a:pPr marL="171450" indent="-171450">
              <a:buFont typeface="Arial" panose="020B0604020202020204" pitchFamily="34" charset="0"/>
              <a:buChar char="•"/>
            </a:pPr>
            <a:r>
              <a:rPr lang="en-US" sz="1200" b="1" u="sng" dirty="0" smtClean="0"/>
              <a:t>Recommendations for School Districts</a:t>
            </a:r>
            <a:r>
              <a:rPr lang="en-US" sz="1200" b="1" dirty="0" smtClean="0"/>
              <a:t>: </a:t>
            </a:r>
            <a:r>
              <a:rPr lang="en-US" sz="1200" dirty="0" smtClean="0"/>
              <a:t>Have a Medicaid specialist, hold regular cross-departmental meetings, weekly meetings between key staff for smooth operations, staff trainings in August, set monthly billing cycle.</a:t>
            </a:r>
            <a:endParaRPr lang="en-US" sz="1200" dirty="0"/>
          </a:p>
        </p:txBody>
      </p:sp>
      <p:sp>
        <p:nvSpPr>
          <p:cNvPr id="24" name="TextBox 23"/>
          <p:cNvSpPr txBox="1"/>
          <p:nvPr/>
        </p:nvSpPr>
        <p:spPr>
          <a:xfrm>
            <a:off x="0" y="9016432"/>
            <a:ext cx="3350485" cy="292388"/>
          </a:xfrm>
          <a:prstGeom prst="rect">
            <a:avLst/>
          </a:prstGeom>
          <a:solidFill>
            <a:schemeClr val="accent3"/>
          </a:solidFill>
          <a:ln>
            <a:noFill/>
          </a:ln>
        </p:spPr>
        <p:txBody>
          <a:bodyPr wrap="square" rtlCol="0">
            <a:spAutoFit/>
          </a:bodyPr>
          <a:lstStyle/>
          <a:p>
            <a:pPr algn="ctr"/>
            <a:r>
              <a:rPr lang="en-US" sz="1300" b="1" dirty="0" smtClean="0">
                <a:solidFill>
                  <a:schemeClr val="accent5">
                    <a:lumMod val="50000"/>
                  </a:schemeClr>
                </a:solidFill>
              </a:rPr>
              <a:t>Top Five Benefits of Pilot Project</a:t>
            </a:r>
            <a:endParaRPr lang="en-US" sz="1300" b="1" dirty="0">
              <a:solidFill>
                <a:schemeClr val="accent5">
                  <a:lumMod val="50000"/>
                </a:schemeClr>
              </a:solidFill>
            </a:endParaRPr>
          </a:p>
        </p:txBody>
      </p:sp>
      <p:sp>
        <p:nvSpPr>
          <p:cNvPr id="32" name="TextBox 31"/>
          <p:cNvSpPr txBox="1"/>
          <p:nvPr/>
        </p:nvSpPr>
        <p:spPr>
          <a:xfrm>
            <a:off x="3507515" y="9026195"/>
            <a:ext cx="3350485" cy="292388"/>
          </a:xfrm>
          <a:prstGeom prst="rect">
            <a:avLst/>
          </a:prstGeom>
          <a:solidFill>
            <a:schemeClr val="accent3"/>
          </a:solidFill>
          <a:ln>
            <a:noFill/>
          </a:ln>
        </p:spPr>
        <p:txBody>
          <a:bodyPr wrap="square" rtlCol="0">
            <a:spAutoFit/>
          </a:bodyPr>
          <a:lstStyle/>
          <a:p>
            <a:pPr algn="ctr"/>
            <a:r>
              <a:rPr lang="en-US" sz="1300" b="1" dirty="0" smtClean="0">
                <a:solidFill>
                  <a:schemeClr val="accent5">
                    <a:lumMod val="50000"/>
                  </a:schemeClr>
                </a:solidFill>
              </a:rPr>
              <a:t>Top Five Challenges of Pilot Project</a:t>
            </a:r>
            <a:endParaRPr lang="en-US" sz="1300" b="1" dirty="0">
              <a:solidFill>
                <a:schemeClr val="accent5">
                  <a:lumMod val="50000"/>
                </a:schemeClr>
              </a:solidFill>
            </a:endParaRPr>
          </a:p>
        </p:txBody>
      </p:sp>
      <p:grpSp>
        <p:nvGrpSpPr>
          <p:cNvPr id="33" name="Group 32" descr="graphic illustration of top 5 challenges that the district faced while participating in the pilot project." title="Top 5 Challenges of Pilot Project"/>
          <p:cNvGrpSpPr/>
          <p:nvPr/>
        </p:nvGrpSpPr>
        <p:grpSpPr>
          <a:xfrm>
            <a:off x="3429000" y="9275734"/>
            <a:ext cx="3353579" cy="2714586"/>
            <a:chOff x="-9097" y="2578162"/>
            <a:chExt cx="5128611" cy="3488851"/>
          </a:xfrm>
        </p:grpSpPr>
        <p:graphicFrame>
          <p:nvGraphicFramePr>
            <p:cNvPr id="34" name="Diagram 33"/>
            <p:cNvGraphicFramePr/>
            <p:nvPr>
              <p:extLst>
                <p:ext uri="{D42A27DB-BD31-4B8C-83A1-F6EECF244321}">
                  <p14:modId xmlns:p14="http://schemas.microsoft.com/office/powerpoint/2010/main" val="496696638"/>
                </p:ext>
              </p:extLst>
            </p:nvPr>
          </p:nvGraphicFramePr>
          <p:xfrm>
            <a:off x="-9097" y="2578162"/>
            <a:ext cx="5128611" cy="348885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35" name="Oval 34"/>
            <p:cNvSpPr/>
            <p:nvPr/>
          </p:nvSpPr>
          <p:spPr>
            <a:xfrm>
              <a:off x="166416" y="2890757"/>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1</a:t>
              </a:r>
              <a:endParaRPr lang="en-US" dirty="0">
                <a:solidFill>
                  <a:schemeClr val="accent1">
                    <a:lumMod val="50000"/>
                  </a:schemeClr>
                </a:solidFill>
              </a:endParaRPr>
            </a:p>
          </p:txBody>
        </p:sp>
        <p:sp>
          <p:nvSpPr>
            <p:cNvPr id="36" name="Oval 35"/>
            <p:cNvSpPr/>
            <p:nvPr/>
          </p:nvSpPr>
          <p:spPr>
            <a:xfrm>
              <a:off x="493100" y="4853438"/>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4</a:t>
              </a:r>
              <a:endParaRPr lang="en-US" dirty="0">
                <a:solidFill>
                  <a:schemeClr val="accent1">
                    <a:lumMod val="50000"/>
                  </a:schemeClr>
                </a:solidFill>
              </a:endParaRPr>
            </a:p>
          </p:txBody>
        </p:sp>
        <p:sp>
          <p:nvSpPr>
            <p:cNvPr id="37" name="Oval 36"/>
            <p:cNvSpPr/>
            <p:nvPr/>
          </p:nvSpPr>
          <p:spPr>
            <a:xfrm>
              <a:off x="493100" y="3511515"/>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2</a:t>
              </a:r>
              <a:endParaRPr lang="en-US" dirty="0">
                <a:solidFill>
                  <a:schemeClr val="accent1">
                    <a:lumMod val="50000"/>
                  </a:schemeClr>
                </a:solidFill>
              </a:endParaRPr>
            </a:p>
          </p:txBody>
        </p:sp>
        <p:sp>
          <p:nvSpPr>
            <p:cNvPr id="38" name="Oval 37"/>
            <p:cNvSpPr/>
            <p:nvPr/>
          </p:nvSpPr>
          <p:spPr>
            <a:xfrm>
              <a:off x="166416" y="5513980"/>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5</a:t>
              </a:r>
              <a:endParaRPr lang="en-US" dirty="0">
                <a:solidFill>
                  <a:schemeClr val="accent1">
                    <a:lumMod val="50000"/>
                  </a:schemeClr>
                </a:solidFill>
              </a:endParaRPr>
            </a:p>
          </p:txBody>
        </p:sp>
        <p:sp>
          <p:nvSpPr>
            <p:cNvPr id="39" name="Oval 38"/>
            <p:cNvSpPr/>
            <p:nvPr/>
          </p:nvSpPr>
          <p:spPr>
            <a:xfrm>
              <a:off x="606188" y="4184846"/>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3</a:t>
              </a:r>
              <a:endParaRPr lang="en-US" dirty="0">
                <a:solidFill>
                  <a:schemeClr val="accent1">
                    <a:lumMod val="50000"/>
                  </a:schemeClr>
                </a:solidFill>
              </a:endParaRPr>
            </a:p>
          </p:txBody>
        </p:sp>
      </p:grpSp>
      <p:grpSp>
        <p:nvGrpSpPr>
          <p:cNvPr id="40" name="Group 39" descr="graphic illustration of top 5 benefits that the district experienced while participating in the pilot project." title="Top 5 Benefits of Pilot Project"/>
          <p:cNvGrpSpPr/>
          <p:nvPr/>
        </p:nvGrpSpPr>
        <p:grpSpPr>
          <a:xfrm>
            <a:off x="105010" y="9227597"/>
            <a:ext cx="3237591" cy="2845155"/>
            <a:chOff x="-9750" y="2598052"/>
            <a:chExt cx="5128611" cy="3488851"/>
          </a:xfrm>
        </p:grpSpPr>
        <p:graphicFrame>
          <p:nvGraphicFramePr>
            <p:cNvPr id="41" name="Diagram 40"/>
            <p:cNvGraphicFramePr/>
            <p:nvPr>
              <p:extLst>
                <p:ext uri="{D42A27DB-BD31-4B8C-83A1-F6EECF244321}">
                  <p14:modId xmlns:p14="http://schemas.microsoft.com/office/powerpoint/2010/main" val="3351566183"/>
                </p:ext>
              </p:extLst>
            </p:nvPr>
          </p:nvGraphicFramePr>
          <p:xfrm>
            <a:off x="-9750" y="2598052"/>
            <a:ext cx="5128611" cy="3488851"/>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42" name="Oval 41"/>
            <p:cNvSpPr/>
            <p:nvPr/>
          </p:nvSpPr>
          <p:spPr>
            <a:xfrm>
              <a:off x="166416" y="2890757"/>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1</a:t>
              </a:r>
              <a:endParaRPr lang="en-US" dirty="0">
                <a:solidFill>
                  <a:schemeClr val="accent1">
                    <a:lumMod val="50000"/>
                  </a:schemeClr>
                </a:solidFill>
              </a:endParaRPr>
            </a:p>
          </p:txBody>
        </p:sp>
        <p:sp>
          <p:nvSpPr>
            <p:cNvPr id="43" name="Oval 42"/>
            <p:cNvSpPr/>
            <p:nvPr/>
          </p:nvSpPr>
          <p:spPr>
            <a:xfrm>
              <a:off x="493100" y="4853438"/>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4</a:t>
              </a:r>
              <a:endParaRPr lang="en-US" dirty="0">
                <a:solidFill>
                  <a:schemeClr val="accent1">
                    <a:lumMod val="50000"/>
                  </a:schemeClr>
                </a:solidFill>
              </a:endParaRPr>
            </a:p>
          </p:txBody>
        </p:sp>
        <p:sp>
          <p:nvSpPr>
            <p:cNvPr id="44" name="Oval 43"/>
            <p:cNvSpPr/>
            <p:nvPr/>
          </p:nvSpPr>
          <p:spPr>
            <a:xfrm>
              <a:off x="493100" y="3511515"/>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2</a:t>
              </a:r>
              <a:endParaRPr lang="en-US" dirty="0">
                <a:solidFill>
                  <a:schemeClr val="accent1">
                    <a:lumMod val="50000"/>
                  </a:schemeClr>
                </a:solidFill>
              </a:endParaRPr>
            </a:p>
          </p:txBody>
        </p:sp>
        <p:sp>
          <p:nvSpPr>
            <p:cNvPr id="45" name="Oval 44"/>
            <p:cNvSpPr/>
            <p:nvPr/>
          </p:nvSpPr>
          <p:spPr>
            <a:xfrm>
              <a:off x="166416" y="5513980"/>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5</a:t>
              </a:r>
              <a:endParaRPr lang="en-US" dirty="0">
                <a:solidFill>
                  <a:schemeClr val="accent1">
                    <a:lumMod val="50000"/>
                  </a:schemeClr>
                </a:solidFill>
              </a:endParaRPr>
            </a:p>
          </p:txBody>
        </p:sp>
        <p:sp>
          <p:nvSpPr>
            <p:cNvPr id="46" name="Oval 45"/>
            <p:cNvSpPr/>
            <p:nvPr/>
          </p:nvSpPr>
          <p:spPr>
            <a:xfrm>
              <a:off x="606188" y="4184846"/>
              <a:ext cx="277200" cy="2413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3</a:t>
              </a:r>
              <a:endParaRPr lang="en-US" dirty="0">
                <a:solidFill>
                  <a:schemeClr val="accent1">
                    <a:lumMod val="50000"/>
                  </a:schemeClr>
                </a:solidFill>
              </a:endParaRPr>
            </a:p>
          </p:txBody>
        </p:sp>
      </p:grpSp>
      <p:sp>
        <p:nvSpPr>
          <p:cNvPr id="23" name="TextBox 22"/>
          <p:cNvSpPr txBox="1"/>
          <p:nvPr/>
        </p:nvSpPr>
        <p:spPr>
          <a:xfrm>
            <a:off x="134013" y="11910672"/>
            <a:ext cx="6784238" cy="246221"/>
          </a:xfrm>
          <a:prstGeom prst="rect">
            <a:avLst/>
          </a:prstGeom>
          <a:noFill/>
        </p:spPr>
        <p:txBody>
          <a:bodyPr wrap="square" rtlCol="0">
            <a:spAutoFit/>
          </a:bodyPr>
          <a:lstStyle/>
          <a:p>
            <a:r>
              <a:rPr lang="en-US" sz="1000" dirty="0" smtClean="0"/>
              <a:t>*</a:t>
            </a:r>
            <a:r>
              <a:rPr lang="en-US" sz="1000" dirty="0"/>
              <a:t>Due to privacy concerns, the ODE is unable to publish information when less than 6 students as it may identify a student.</a:t>
            </a:r>
          </a:p>
        </p:txBody>
      </p:sp>
      <p:sp>
        <p:nvSpPr>
          <p:cNvPr id="49" name="Right Arrow 48"/>
          <p:cNvSpPr/>
          <p:nvPr/>
        </p:nvSpPr>
        <p:spPr>
          <a:xfrm>
            <a:off x="3248025" y="3459736"/>
            <a:ext cx="3531460" cy="702174"/>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5"/>
                </a:solidFill>
              </a:rPr>
              <a:t>Project Launch to 1</a:t>
            </a:r>
            <a:r>
              <a:rPr lang="en-US" sz="1200" b="1" baseline="30000" dirty="0" smtClean="0">
                <a:solidFill>
                  <a:schemeClr val="accent5"/>
                </a:solidFill>
              </a:rPr>
              <a:t>st</a:t>
            </a:r>
            <a:r>
              <a:rPr lang="en-US" sz="1200" b="1" dirty="0" smtClean="0">
                <a:solidFill>
                  <a:schemeClr val="accent5"/>
                </a:solidFill>
              </a:rPr>
              <a:t> Billing – 13 Months</a:t>
            </a:r>
            <a:endParaRPr lang="en-US" sz="1200" b="1" dirty="0">
              <a:solidFill>
                <a:schemeClr val="accent5"/>
              </a:solidFill>
            </a:endParaRPr>
          </a:p>
        </p:txBody>
      </p:sp>
      <p:sp>
        <p:nvSpPr>
          <p:cNvPr id="50" name="TextBox 49"/>
          <p:cNvSpPr txBox="1"/>
          <p:nvPr/>
        </p:nvSpPr>
        <p:spPr>
          <a:xfrm>
            <a:off x="-53908" y="6973874"/>
            <a:ext cx="3969123" cy="507831"/>
          </a:xfrm>
          <a:prstGeom prst="rect">
            <a:avLst/>
          </a:prstGeom>
          <a:noFill/>
        </p:spPr>
        <p:txBody>
          <a:bodyPr wrap="square" rtlCol="0">
            <a:spAutoFit/>
          </a:bodyPr>
          <a:lstStyle/>
          <a:p>
            <a:r>
              <a:rPr lang="en-US" sz="900" dirty="0" smtClean="0"/>
              <a:t>Source: </a:t>
            </a:r>
            <a:r>
              <a:rPr lang="en-US" sz="900" dirty="0"/>
              <a:t>DHS/OHA DSSURS Data Warehouse based on date of payment. Totals include both the return of the state/local match as well as the federal reimbursement. SFY 19-20 data reflects the emergency school closure</a:t>
            </a:r>
            <a:r>
              <a:rPr lang="en-US" sz="900" dirty="0" smtClean="0"/>
              <a:t>..</a:t>
            </a:r>
            <a:endParaRPr lang="en-US" sz="900" dirty="0"/>
          </a:p>
        </p:txBody>
      </p:sp>
      <p:graphicFrame>
        <p:nvGraphicFramePr>
          <p:cNvPr id="47" name="Chart 46" descr="This is a bar chart that illustrates reimbursement received by the district by service type." title="Total Reimbursement by Service Type"/>
          <p:cNvGraphicFramePr>
            <a:graphicFrameLocks/>
          </p:cNvGraphicFramePr>
          <p:nvPr>
            <p:extLst>
              <p:ext uri="{D42A27DB-BD31-4B8C-83A1-F6EECF244321}">
                <p14:modId xmlns:p14="http://schemas.microsoft.com/office/powerpoint/2010/main" val="3484615000"/>
              </p:ext>
            </p:extLst>
          </p:nvPr>
        </p:nvGraphicFramePr>
        <p:xfrm>
          <a:off x="0" y="4517762"/>
          <a:ext cx="3831332" cy="2428950"/>
        </p:xfrm>
        <a:graphic>
          <a:graphicData uri="http://schemas.openxmlformats.org/drawingml/2006/chart">
            <c:chart xmlns:c="http://schemas.openxmlformats.org/drawingml/2006/chart" xmlns:r="http://schemas.openxmlformats.org/officeDocument/2006/relationships" r:id="rId22"/>
          </a:graphicData>
        </a:graphic>
      </p:graphicFrame>
    </p:spTree>
    <p:extLst>
      <p:ext uri="{BB962C8B-B14F-4D97-AF65-F5344CB8AC3E}">
        <p14:creationId xmlns:p14="http://schemas.microsoft.com/office/powerpoint/2010/main" val="17391928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2AB182E0629F4DB299CB70AADA2617" ma:contentTypeVersion="7" ma:contentTypeDescription="Create a new document." ma:contentTypeScope="" ma:versionID="8c0ea892eb18541275fd2544df387c3a">
  <xsd:schema xmlns:xsd="http://www.w3.org/2001/XMLSchema" xmlns:xs="http://www.w3.org/2001/XMLSchema" xmlns:p="http://schemas.microsoft.com/office/2006/metadata/properties" xmlns:ns2="322ed6d0-eb3a-48ea-a8e7-c77d41b6508b" xmlns:ns3="54031767-dd6d-417c-ab73-583408f47564" targetNamespace="http://schemas.microsoft.com/office/2006/metadata/properties" ma:root="true" ma:fieldsID="7d29625aebd964c423a73dc1d91b5bdb" ns2:_="" ns3:_="">
    <xsd:import namespace="322ed6d0-eb3a-48ea-a8e7-c77d41b6508b"/>
    <xsd:import namespace="54031767-dd6d-417c-ab73-583408f47564"/>
    <xsd:element name="properties">
      <xsd:complexType>
        <xsd:sequence>
          <xsd:element name="documentManagement">
            <xsd:complexType>
              <xsd:all>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2ed6d0-eb3a-48ea-a8e7-c77d41b6508b" elementFormDefault="qualified">
    <xsd:import namespace="http://schemas.microsoft.com/office/2006/documentManagement/types"/>
    <xsd:import namespace="http://schemas.microsoft.com/office/infopath/2007/PartnerControls"/>
    <xsd:element name="Estimated_x0020_Creation_x0020_Date" ma:index="4" nillable="true" ma:displayName="Estimated Creation Date" ma:format="DateOnly" ma:internalName="Estimated_x0020_Creation_x0020_Date" ma:readOnly="false">
      <xsd:simpleType>
        <xsd:restriction base="dms:DateTime"/>
      </xsd:simpleType>
    </xsd:element>
    <xsd:element name="Remediation_x0020_Date" ma:index="5" nillable="true" ma:displayName="Remediation Date" ma:default="[today]" ma:format="DateOnly" ma:internalName="Remediation_x0020_Date" ma:readOnly="false">
      <xsd:simpleType>
        <xsd:restriction base="dms:DateTime"/>
      </xsd:simpleType>
    </xsd:element>
    <xsd:element name="Priority" ma:index="6"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mediation_x0020_Date xmlns="322ed6d0-eb3a-48ea-a8e7-c77d41b6508b">2021-06-09T20:32:33+00:00</Remediation_x0020_Date>
    <Estimated_x0020_Creation_x0020_Date xmlns="322ed6d0-eb3a-48ea-a8e7-c77d41b6508b" xsi:nil="true"/>
    <Priority xmlns="322ed6d0-eb3a-48ea-a8e7-c77d41b6508b">New</Priority>
  </documentManagement>
</p:properties>
</file>

<file path=customXml/itemProps1.xml><?xml version="1.0" encoding="utf-8"?>
<ds:datastoreItem xmlns:ds="http://schemas.openxmlformats.org/officeDocument/2006/customXml" ds:itemID="{1D9F8E87-07CA-449F-94FE-E67BE605B38A}"/>
</file>

<file path=customXml/itemProps2.xml><?xml version="1.0" encoding="utf-8"?>
<ds:datastoreItem xmlns:ds="http://schemas.openxmlformats.org/officeDocument/2006/customXml" ds:itemID="{B58E0017-77AF-42E1-811C-7711216BF0ED}"/>
</file>

<file path=customXml/itemProps3.xml><?xml version="1.0" encoding="utf-8"?>
<ds:datastoreItem xmlns:ds="http://schemas.openxmlformats.org/officeDocument/2006/customXml" ds:itemID="{07F40B36-FE59-4338-A065-33DF9A082B5A}"/>
</file>

<file path=docProps/app.xml><?xml version="1.0" encoding="utf-8"?>
<Properties xmlns="http://schemas.openxmlformats.org/officeDocument/2006/extended-properties" xmlns:vt="http://schemas.openxmlformats.org/officeDocument/2006/docPropsVTypes">
  <Template>Office Theme</Template>
  <TotalTime>290</TotalTime>
  <Words>513</Words>
  <Application>Microsoft Office PowerPoint</Application>
  <PresentationFormat>Widescreen</PresentationFormat>
  <Paragraphs>57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Greater Albany Public School District</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Bethel School District</dc:title>
  <dc:creator>ROSS Jennifer - ODE</dc:creator>
  <cp:lastModifiedBy>TURNBULL Mariana - ODE</cp:lastModifiedBy>
  <cp:revision>34</cp:revision>
  <dcterms:created xsi:type="dcterms:W3CDTF">2020-08-27T15:18:50Z</dcterms:created>
  <dcterms:modified xsi:type="dcterms:W3CDTF">2021-02-26T21:53:36Z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0x0101009C2AB182E0629F4DB299CB70AADA2617</vt:lpwstr>
  </property>
</Properties>
</file>