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56" r:id="rId5"/>
    <p:sldId id="257" r:id="rId6"/>
    <p:sldId id="279" r:id="rId7"/>
    <p:sldId id="280" r:id="rId8"/>
    <p:sldId id="28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4" orient="horz" pos="1512" userDrawn="1">
          <p15:clr>
            <a:srgbClr val="A4A3A4"/>
          </p15:clr>
        </p15:guide>
        <p15:guide id="5" orient="horz" pos="312" userDrawn="1">
          <p15:clr>
            <a:srgbClr val="A4A3A4"/>
          </p15:clr>
        </p15:guide>
        <p15:guide id="6" orient="horz" pos="936" userDrawn="1">
          <p15:clr>
            <a:srgbClr val="A4A3A4"/>
          </p15:clr>
        </p15:guide>
        <p15:guide id="7" orient="horz"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3B9"/>
    <a:srgbClr val="587A36"/>
    <a:srgbClr val="63A49F"/>
    <a:srgbClr val="801721"/>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96"/>
    <p:restoredTop sz="94694"/>
  </p:normalViewPr>
  <p:slideViewPr>
    <p:cSldViewPr snapToGrid="0" snapToObjects="1" showGuides="1">
      <p:cViewPr varScale="1">
        <p:scale>
          <a:sx n="68" d="100"/>
          <a:sy n="68" d="100"/>
        </p:scale>
        <p:origin x="72" y="72"/>
      </p:cViewPr>
      <p:guideLst>
        <p:guide pos="624"/>
        <p:guide pos="7056"/>
        <p:guide orient="horz" pos="1512"/>
        <p:guide orient="horz" pos="312"/>
        <p:guide orient="horz" pos="936"/>
        <p:guide orient="horz" pos="3840"/>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12/27/2023</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12/27/2023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2</a:t>
            </a:fld>
            <a:endParaRPr lang="en-US"/>
          </a:p>
        </p:txBody>
      </p:sp>
    </p:spTree>
    <p:extLst>
      <p:ext uri="{BB962C8B-B14F-4D97-AF65-F5344CB8AC3E}">
        <p14:creationId xmlns:p14="http://schemas.microsoft.com/office/powerpoint/2010/main" val="2321743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Chalk talk is a way to interact and get thoughts, questions, or considerations out on a topic without talking. You are expected to respond or ask a question to at least one of the prompts in your own thoughts and words. The cool thing about chalk talk is that you can read what others wrote and add to it, by giving additional information or insight, examples, ask questions. It’s about having a conversation with others without talking. It doesn’t have to be direct, as you can choose which parts to respond to and how.</a:t>
            </a:r>
          </a:p>
          <a:p>
            <a:pPr marL="0" lvl="0" indent="0" algn="l" rtl="0">
              <a:spcBef>
                <a:spcPts val="0"/>
              </a:spcBef>
              <a:spcAft>
                <a:spcPts val="0"/>
              </a:spcAft>
              <a:buNone/>
            </a:pPr>
            <a:r>
              <a:rPr lang="en-US" dirty="0"/>
              <a:t>You must add at least one original thought to the prompt and respond to at least two other classmates’ thoughts that you see on each poster.  </a:t>
            </a:r>
          </a:p>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3</a:t>
            </a:fld>
            <a:endParaRPr lang="en-US"/>
          </a:p>
        </p:txBody>
      </p:sp>
    </p:spTree>
    <p:extLst>
      <p:ext uri="{BB962C8B-B14F-4D97-AF65-F5344CB8AC3E}">
        <p14:creationId xmlns:p14="http://schemas.microsoft.com/office/powerpoint/2010/main" val="3383986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4</a:t>
            </a:fld>
            <a:endParaRPr lang="en-US"/>
          </a:p>
        </p:txBody>
      </p:sp>
    </p:spTree>
    <p:extLst>
      <p:ext uri="{BB962C8B-B14F-4D97-AF65-F5344CB8AC3E}">
        <p14:creationId xmlns:p14="http://schemas.microsoft.com/office/powerpoint/2010/main" val="1055491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sz="1200" b="0" i="1" dirty="0">
                <a:solidFill>
                  <a:schemeClr val="dk1"/>
                </a:solidFill>
                <a:latin typeface="+mn-lt"/>
                <a:ea typeface="Calibri"/>
                <a:cs typeface="Calibri"/>
                <a:sym typeface="Calibri"/>
              </a:rPr>
              <a:t>These three headlines introduce new reports about powerful examples of current day acts of survivance. The first article explores how the Cow Creek Band of Umpqua Indians are managing their ancestor’s territory so that tribal members and come and use the land as they have since time immemorial. The second news report from the Confederated Tribes of Coos, Lower Umpqua &amp; Siuslaw Indians describes educating young people how to navigate the Siuslaw River and how to actively care for this land by removing invasive species and planning western red cedar trees. The third is a press release from the Confederated Tribes of the Umatilla Indian Reservation to voice opposition to efforts to alter the way healthcare is provided to American Indians. This opposition is to maintain the sovereignty of their Tribe and the right to manage a healthy and vibrant community.</a:t>
            </a:r>
            <a:r>
              <a:rPr lang="en-US" sz="1200" b="0" i="0" dirty="0">
                <a:solidFill>
                  <a:schemeClr val="dk1"/>
                </a:solidFill>
                <a:latin typeface="+mn-lt"/>
                <a:ea typeface="Calibri"/>
                <a:cs typeface="Calibri"/>
                <a:sym typeface="Calibri"/>
              </a:rPr>
              <a:t> </a:t>
            </a:r>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5</a:t>
            </a:fld>
            <a:endParaRPr lang="en-US"/>
          </a:p>
        </p:txBody>
      </p:sp>
    </p:spTree>
    <p:extLst>
      <p:ext uri="{BB962C8B-B14F-4D97-AF65-F5344CB8AC3E}">
        <p14:creationId xmlns:p14="http://schemas.microsoft.com/office/powerpoint/2010/main" val="1127777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1B73B9"/>
                </a:solidFill>
              </a:defRPr>
            </a:lvl1pPr>
          </a:lstStyle>
          <a:p>
            <a:pPr algn="l"/>
            <a:r>
              <a:rPr lang="en-US" dirty="0"/>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dirty="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dirty="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dirty="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xStyles>
    <p:titleStyle>
      <a:lvl1pPr algn="l" defTabSz="914400" rtl="0" eaLnBrk="1" latinLnBrk="0" hangingPunct="1">
        <a:lnSpc>
          <a:spcPct val="90000"/>
        </a:lnSpc>
        <a:spcBef>
          <a:spcPct val="0"/>
        </a:spcBef>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klcc.org/post/native-american-tribes-gaining-recognition-timber-and-forestry-practice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ctuir.org/communications/governor-oregon-members-congress-affirm-treaty-right-healthcare" TargetMode="External"/><Relationship Id="rId4" Type="http://schemas.openxmlformats.org/officeDocument/2006/relationships/hyperlink" Target="https://ctclusi.org/assets/5cc72b7c8b2e97245875fcf5.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2400300"/>
            <a:ext cx="9814034" cy="1456997"/>
          </a:xfrm>
        </p:spPr>
        <p:txBody>
          <a:bodyPr lIns="0" tIns="0" rIns="0" bIns="0" anchor="t" anchorCtr="0">
            <a:noAutofit/>
          </a:bodyPr>
          <a:lstStyle/>
          <a:p>
            <a:r>
              <a:rPr lang="en-US" sz="2400" b="1" dirty="0">
                <a:solidFill>
                  <a:srgbClr val="63A49F"/>
                </a:solidFill>
                <a:latin typeface="Helvetica Neue" panose="02000503000000020004" pitchFamily="2" charset="0"/>
                <a:ea typeface="Helvetica Neue" panose="02000503000000020004" pitchFamily="2" charset="0"/>
                <a:cs typeface="Helvetica Neue" panose="02000503000000020004" pitchFamily="2" charset="0"/>
              </a:rPr>
              <a:t>GRADE 8 LESSON</a:t>
            </a:r>
            <a:br>
              <a:rPr lang="en-US" sz="7200" dirty="0"/>
            </a:br>
            <a:r>
              <a:rPr lang="en-US" sz="7200" dirty="0"/>
              <a:t>News in Indian Country</a:t>
            </a:r>
          </a:p>
        </p:txBody>
      </p:sp>
      <p:pic>
        <p:nvPicPr>
          <p:cNvPr id="4" name="Picture 3" title="&quot;&quot;">
            <a:extLst>
              <a:ext uri="{FF2B5EF4-FFF2-40B4-BE49-F238E27FC236}">
                <a16:creationId xmlns:a16="http://schemas.microsoft.com/office/drawing/2014/main" id="{68A6AA26-350A-6A4A-8D10-F53251478D04}"/>
              </a:ext>
            </a:extLst>
          </p:cNvPr>
          <p:cNvPicPr>
            <a:picLocks noChangeAspect="1"/>
          </p:cNvPicPr>
          <p:nvPr/>
        </p:nvPicPr>
        <p:blipFill>
          <a:blip r:embed="rId2"/>
          <a:stretch>
            <a:fillRect/>
          </a:stretch>
        </p:blipFill>
        <p:spPr>
          <a:xfrm>
            <a:off x="0" y="5164120"/>
            <a:ext cx="12192000" cy="1693880"/>
          </a:xfrm>
          <a:prstGeom prst="rect">
            <a:avLst/>
          </a:prstGeom>
        </p:spPr>
      </p:pic>
    </p:spTree>
    <p:extLst>
      <p:ext uri="{BB962C8B-B14F-4D97-AF65-F5344CB8AC3E}">
        <p14:creationId xmlns:p14="http://schemas.microsoft.com/office/powerpoint/2010/main" val="246569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779568" cy="1286608"/>
          </a:xfrm>
        </p:spPr>
        <p:txBody>
          <a:bodyPr lIns="0" tIns="0" rIns="0" bIns="0" anchor="t" anchorCtr="0">
            <a:noAutofit/>
          </a:bodyPr>
          <a:lstStyle/>
          <a:p>
            <a:r>
              <a:rPr lang="en-US" sz="3200" dirty="0"/>
              <a:t>“The active sense of presence, the continuance of native stories, not a mere reaction or a survivable name. Native survivance stories are renunciations of dominance, tragedy, and </a:t>
            </a:r>
            <a:r>
              <a:rPr lang="en-US" sz="3200" dirty="0" err="1"/>
              <a:t>victimry</a:t>
            </a:r>
            <a:r>
              <a:rPr lang="en-US" sz="3200" dirty="0"/>
              <a:t>.”</a:t>
            </a:r>
          </a:p>
        </p:txBody>
      </p:sp>
      <p:sp>
        <p:nvSpPr>
          <p:cNvPr id="4" name="Google Shape;92;p1">
            <a:extLst>
              <a:ext uri="{FF2B5EF4-FFF2-40B4-BE49-F238E27FC236}">
                <a16:creationId xmlns:a16="http://schemas.microsoft.com/office/drawing/2014/main" id="{2967F306-0E7F-8F4C-B2DF-393D903408A1}"/>
              </a:ext>
            </a:extLst>
          </p:cNvPr>
          <p:cNvSpPr txBox="1"/>
          <p:nvPr/>
        </p:nvSpPr>
        <p:spPr>
          <a:xfrm>
            <a:off x="1004047" y="5430018"/>
            <a:ext cx="5431127" cy="123111"/>
          </a:xfrm>
          <a:prstGeom prst="rect">
            <a:avLst/>
          </a:prstGeom>
          <a:noFill/>
          <a:ln>
            <a:noFill/>
          </a:ln>
        </p:spPr>
        <p:style>
          <a:lnRef idx="0">
            <a:scrgbClr r="0" g="0" b="0"/>
          </a:lnRef>
          <a:fillRef idx="0">
            <a:scrgbClr r="0" g="0" b="0"/>
          </a:fillRef>
          <a:effectRef idx="0">
            <a:scrgbClr r="0" g="0" b="0"/>
          </a:effectRef>
          <a:fontRef idx="major"/>
        </p:style>
        <p:txBody>
          <a:bodyPr spcFirstLastPara="1" wrap="square" lIns="0" tIns="0" rIns="0" bIns="0" anchor="t" anchorCtr="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l" rtl="0">
              <a:spcBef>
                <a:spcPts val="0"/>
              </a:spcBef>
              <a:spcAft>
                <a:spcPts val="0"/>
              </a:spcAft>
              <a:buNone/>
            </a:pPr>
            <a:r>
              <a:rPr lang="en-US" sz="800" u="none" strike="noStrike" cap="none" dirty="0">
                <a:solidFill>
                  <a:schemeClr val="bg2">
                    <a:lumMod val="50000"/>
                  </a:schemeClr>
                </a:solidFill>
                <a:latin typeface="Arial" panose="020B0604020202020204" pitchFamily="34" charset="0"/>
                <a:ea typeface="Calibri"/>
                <a:cs typeface="Arial" panose="020B0604020202020204" pitchFamily="34" charset="0"/>
                <a:sym typeface="Calibri"/>
              </a:rPr>
              <a:t>https://</a:t>
            </a:r>
            <a:r>
              <a:rPr lang="en-US" sz="800" u="none" strike="noStrike" cap="none" dirty="0" err="1">
                <a:solidFill>
                  <a:schemeClr val="bg2">
                    <a:lumMod val="50000"/>
                  </a:schemeClr>
                </a:solidFill>
                <a:latin typeface="Arial" panose="020B0604020202020204" pitchFamily="34" charset="0"/>
                <a:ea typeface="Calibri"/>
                <a:cs typeface="Arial" panose="020B0604020202020204" pitchFamily="34" charset="0"/>
                <a:sym typeface="Calibri"/>
              </a:rPr>
              <a:t>btimesherald.com</a:t>
            </a:r>
            <a:r>
              <a:rPr lang="en-US" sz="800" u="none" strike="noStrike" cap="none" dirty="0">
                <a:solidFill>
                  <a:schemeClr val="bg2">
                    <a:lumMod val="50000"/>
                  </a:schemeClr>
                </a:solidFill>
                <a:latin typeface="Arial" panose="020B0604020202020204" pitchFamily="34" charset="0"/>
                <a:ea typeface="Calibri"/>
                <a:cs typeface="Arial" panose="020B0604020202020204" pitchFamily="34" charset="0"/>
                <a:sym typeface="Calibri"/>
              </a:rPr>
              <a:t>/2016/10/05/burns-</a:t>
            </a:r>
            <a:r>
              <a:rPr lang="en-US" sz="800" u="none" strike="noStrike" cap="none" dirty="0" err="1">
                <a:solidFill>
                  <a:schemeClr val="bg2">
                    <a:lumMod val="50000"/>
                  </a:schemeClr>
                </a:solidFill>
                <a:latin typeface="Arial" panose="020B0604020202020204" pitchFamily="34" charset="0"/>
                <a:ea typeface="Calibri"/>
                <a:cs typeface="Arial" panose="020B0604020202020204" pitchFamily="34" charset="0"/>
                <a:sym typeface="Calibri"/>
              </a:rPr>
              <a:t>paiute</a:t>
            </a:r>
            <a:r>
              <a:rPr lang="en-US" sz="800" u="none" strike="noStrike" cap="none" dirty="0">
                <a:solidFill>
                  <a:schemeClr val="bg2">
                    <a:lumMod val="50000"/>
                  </a:schemeClr>
                </a:solidFill>
                <a:latin typeface="Arial" panose="020B0604020202020204" pitchFamily="34" charset="0"/>
                <a:ea typeface="Calibri"/>
                <a:cs typeface="Arial" panose="020B0604020202020204" pitchFamily="34" charset="0"/>
                <a:sym typeface="Calibri"/>
              </a:rPr>
              <a:t>-tribe-flag-on-display-in-</a:t>
            </a:r>
            <a:r>
              <a:rPr lang="en-US" sz="800" u="none" strike="noStrike" cap="none" dirty="0" err="1">
                <a:solidFill>
                  <a:schemeClr val="bg2">
                    <a:lumMod val="50000"/>
                  </a:schemeClr>
                </a:solidFill>
                <a:latin typeface="Arial" panose="020B0604020202020204" pitchFamily="34" charset="0"/>
                <a:ea typeface="Calibri"/>
                <a:cs typeface="Arial" panose="020B0604020202020204" pitchFamily="34" charset="0"/>
                <a:sym typeface="Calibri"/>
              </a:rPr>
              <a:t>bhs</a:t>
            </a:r>
            <a:r>
              <a:rPr lang="en-US" sz="800" u="none" strike="noStrike" cap="none" dirty="0">
                <a:solidFill>
                  <a:schemeClr val="bg2">
                    <a:lumMod val="50000"/>
                  </a:schemeClr>
                </a:solidFill>
                <a:latin typeface="Arial" panose="020B0604020202020204" pitchFamily="34" charset="0"/>
                <a:ea typeface="Calibri"/>
                <a:cs typeface="Arial" panose="020B0604020202020204" pitchFamily="34" charset="0"/>
                <a:sym typeface="Calibri"/>
              </a:rPr>
              <a:t>-gym/</a:t>
            </a:r>
            <a:endParaRPr dirty="0">
              <a:solidFill>
                <a:schemeClr val="bg2">
                  <a:lumMod val="50000"/>
                </a:schemeClr>
              </a:solidFill>
              <a:latin typeface="Arial" panose="020B0604020202020204" pitchFamily="34" charset="0"/>
              <a:cs typeface="Arial" panose="020B0604020202020204" pitchFamily="34" charset="0"/>
            </a:endParaRPr>
          </a:p>
        </p:txBody>
      </p:sp>
      <p:pic>
        <p:nvPicPr>
          <p:cNvPr id="5" name="Google Shape;91;p1" descr="A group of Native students in traditional dress and contemporary t-shirts and jeans with 2 family members, one in traditional dance regalia.">
            <a:extLst>
              <a:ext uri="{FF2B5EF4-FFF2-40B4-BE49-F238E27FC236}">
                <a16:creationId xmlns:a16="http://schemas.microsoft.com/office/drawing/2014/main" id="{1B25FC77-D8BF-8C4E-9082-3A9E3299EFDB}"/>
              </a:ext>
            </a:extLst>
          </p:cNvPr>
          <p:cNvPicPr preferRelativeResize="0"/>
          <p:nvPr/>
        </p:nvPicPr>
        <p:blipFill rotWithShape="1">
          <a:blip r:embed="rId3">
            <a:alphaModFix/>
          </a:blip>
          <a:srcRect/>
          <a:stretch/>
        </p:blipFill>
        <p:spPr>
          <a:xfrm>
            <a:off x="1004046" y="2743372"/>
            <a:ext cx="5431127" cy="2639414"/>
          </a:xfrm>
          <a:prstGeom prst="rect">
            <a:avLst/>
          </a:prstGeom>
          <a:noFill/>
          <a:ln>
            <a:noFill/>
          </a:ln>
        </p:spPr>
      </p:pic>
      <p:pic>
        <p:nvPicPr>
          <p:cNvPr id="7" name="Google Shape;90;p1" descr="Paiute man in a traditional wooden canoe using a net to scoop out a lamprey eel from the Snake River.">
            <a:extLst>
              <a:ext uri="{FF2B5EF4-FFF2-40B4-BE49-F238E27FC236}">
                <a16:creationId xmlns:a16="http://schemas.microsoft.com/office/drawing/2014/main" id="{E85A89C6-4142-E24A-BD99-D5DC79006D7D}"/>
              </a:ext>
            </a:extLst>
          </p:cNvPr>
          <p:cNvPicPr preferRelativeResize="0">
            <a:picLocks noGrp="1"/>
          </p:cNvPicPr>
          <p:nvPr/>
        </p:nvPicPr>
        <p:blipFill rotWithShape="1">
          <a:blip r:embed="rId4">
            <a:alphaModFix/>
          </a:blip>
          <a:srcRect l="250" t="11346" r="-250" b="5511"/>
          <a:stretch/>
        </p:blipFill>
        <p:spPr>
          <a:xfrm>
            <a:off x="6691767" y="2743372"/>
            <a:ext cx="4196952" cy="2639414"/>
          </a:xfrm>
          <a:prstGeom prst="rect">
            <a:avLst/>
          </a:prstGeom>
          <a:noFill/>
          <a:ln>
            <a:noFill/>
          </a:ln>
        </p:spPr>
      </p:pic>
    </p:spTree>
    <p:extLst>
      <p:ext uri="{BB962C8B-B14F-4D97-AF65-F5344CB8AC3E}">
        <p14:creationId xmlns:p14="http://schemas.microsoft.com/office/powerpoint/2010/main" val="1445618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Chalk Talk</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7" y="1923393"/>
            <a:ext cx="10027368" cy="150560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200"/>
              </a:spcAft>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There are three posters in the room. Each one has a prompt. Please provide written responses to the prompts and to the responses of your classmates. </a:t>
            </a:r>
          </a:p>
        </p:txBody>
      </p:sp>
      <p:sp>
        <p:nvSpPr>
          <p:cNvPr id="4" name="Google Shape;101;p2">
            <a:extLst>
              <a:ext uri="{FF2B5EF4-FFF2-40B4-BE49-F238E27FC236}">
                <a16:creationId xmlns:a16="http://schemas.microsoft.com/office/drawing/2014/main" id="{FA55C764-9C61-754B-A2D3-190293000645}"/>
              </a:ext>
            </a:extLst>
          </p:cNvPr>
          <p:cNvSpPr txBox="1"/>
          <p:nvPr/>
        </p:nvSpPr>
        <p:spPr>
          <a:xfrm>
            <a:off x="4549816" y="3849992"/>
            <a:ext cx="2769636" cy="2187391"/>
          </a:xfrm>
          <a:prstGeom prst="rect">
            <a:avLst/>
          </a:prstGeom>
          <a:noFill/>
          <a:ln w="9525" cap="flat" cmpd="sng">
            <a:solidFill>
              <a:schemeClr val="bg2">
                <a:lumMod val="50000"/>
              </a:schemeClr>
            </a:solidFill>
            <a:prstDash val="solid"/>
            <a:round/>
            <a:headEnd type="none" w="sm" len="sm"/>
            <a:tailEnd type="none" w="sm" len="sm"/>
          </a:ln>
        </p:spPr>
        <p:style>
          <a:lnRef idx="0">
            <a:scrgbClr r="0" g="0" b="0"/>
          </a:lnRef>
          <a:fillRef idx="0">
            <a:scrgbClr r="0" g="0" b="0"/>
          </a:fillRef>
          <a:effectRef idx="0">
            <a:scrgbClr r="0" g="0" b="0"/>
          </a:effectRef>
          <a:fontRef idx="major"/>
        </p:style>
        <p:txBody>
          <a:bodyPr spcFirstLastPara="1" wrap="square" lIns="91425" tIns="45700" rIns="91425" bIns="45700" anchor="ctr" anchorCtr="0">
            <a:norm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rtl="0">
              <a:lnSpc>
                <a:spcPct val="90000"/>
              </a:lnSpc>
              <a:spcBef>
                <a:spcPts val="1000"/>
              </a:spcBef>
              <a:spcAft>
                <a:spcPts val="0"/>
              </a:spcAft>
              <a:buClr>
                <a:schemeClr val="dk1"/>
              </a:buClr>
              <a:buSzPts val="2400"/>
              <a:buFont typeface="Arial"/>
              <a:buNone/>
            </a:pPr>
            <a:r>
              <a:rPr lang="en-US" sz="20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sym typeface="Arial"/>
              </a:rPr>
              <a:t>Why is language important to the preservation of </a:t>
            </a:r>
            <a:br>
              <a:rPr lang="en-US" sz="20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sym typeface="Arial"/>
              </a:rPr>
            </a:br>
            <a:r>
              <a:rPr lang="en-US" sz="20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sym typeface="Arial"/>
              </a:rPr>
              <a:t>Native culture?</a:t>
            </a:r>
            <a:endParaRPr sz="20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sym typeface="Arial"/>
            </a:endParaRPr>
          </a:p>
        </p:txBody>
      </p:sp>
      <p:sp>
        <p:nvSpPr>
          <p:cNvPr id="5" name="Google Shape;99;p2">
            <a:extLst>
              <a:ext uri="{FF2B5EF4-FFF2-40B4-BE49-F238E27FC236}">
                <a16:creationId xmlns:a16="http://schemas.microsoft.com/office/drawing/2014/main" id="{AC12CF5F-21E7-6647-A2BA-40B0796B4A35}"/>
              </a:ext>
            </a:extLst>
          </p:cNvPr>
          <p:cNvSpPr txBox="1">
            <a:spLocks noGrp="1"/>
          </p:cNvSpPr>
          <p:nvPr/>
        </p:nvSpPr>
        <p:spPr>
          <a:xfrm>
            <a:off x="1004046" y="3849992"/>
            <a:ext cx="2769636" cy="2187391"/>
          </a:xfrm>
          <a:prstGeom prst="rect">
            <a:avLst/>
          </a:prstGeom>
          <a:noFill/>
          <a:ln w="9525" cap="flat" cmpd="sng">
            <a:solidFill>
              <a:schemeClr val="bg2">
                <a:lumMod val="50000"/>
              </a:schemeClr>
            </a:solidFill>
            <a:prstDash val="solid"/>
            <a:round/>
            <a:headEnd type="none" w="sm" len="sm"/>
            <a:tailEnd type="none" w="sm" len="sm"/>
          </a:ln>
        </p:spPr>
        <p:style>
          <a:lnRef idx="0">
            <a:scrgbClr r="0" g="0" b="0"/>
          </a:lnRef>
          <a:fillRef idx="0">
            <a:scrgbClr r="0" g="0" b="0"/>
          </a:fillRef>
          <a:effectRef idx="0">
            <a:scrgbClr r="0" g="0" b="0"/>
          </a:effectRef>
          <a:fontRef idx="major"/>
        </p:style>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lvl="0" indent="0" algn="ctr" rtl="0">
              <a:lnSpc>
                <a:spcPct val="90000"/>
              </a:lnSpc>
              <a:spcBef>
                <a:spcPts val="1000"/>
              </a:spcBef>
              <a:spcAft>
                <a:spcPts val="0"/>
              </a:spcAft>
              <a:buClr>
                <a:schemeClr val="dk1"/>
              </a:buClr>
              <a:buSzPts val="2400"/>
              <a:buNone/>
            </a:pPr>
            <a:r>
              <a:rPr lang="en-US" sz="20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sym typeface="Arial"/>
              </a:rPr>
              <a:t>Think about the definition of tribal survivance. How does the preservation of language support tribal survivance?</a:t>
            </a:r>
            <a:endParaRPr sz="20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sym typeface="Arial"/>
            </a:endParaRPr>
          </a:p>
        </p:txBody>
      </p:sp>
      <p:sp>
        <p:nvSpPr>
          <p:cNvPr id="7" name="Google Shape;100;p2">
            <a:extLst>
              <a:ext uri="{FF2B5EF4-FFF2-40B4-BE49-F238E27FC236}">
                <a16:creationId xmlns:a16="http://schemas.microsoft.com/office/drawing/2014/main" id="{9A293D73-42AE-0F47-9B62-107CBBE3A90D}"/>
              </a:ext>
            </a:extLst>
          </p:cNvPr>
          <p:cNvSpPr txBox="1">
            <a:spLocks noGrp="1"/>
          </p:cNvSpPr>
          <p:nvPr/>
        </p:nvSpPr>
        <p:spPr>
          <a:xfrm>
            <a:off x="8090526" y="3849992"/>
            <a:ext cx="2769636" cy="2187391"/>
          </a:xfrm>
          <a:prstGeom prst="rect">
            <a:avLst/>
          </a:prstGeom>
          <a:noFill/>
          <a:ln w="9525" cap="flat" cmpd="sng">
            <a:solidFill>
              <a:schemeClr val="bg2">
                <a:lumMod val="50000"/>
              </a:schemeClr>
            </a:solidFill>
            <a:prstDash val="solid"/>
            <a:round/>
            <a:headEnd type="none" w="sm" len="sm"/>
            <a:tailEnd type="none" w="sm" len="sm"/>
          </a:ln>
        </p:spPr>
        <p:style>
          <a:lnRef idx="0">
            <a:scrgbClr r="0" g="0" b="0"/>
          </a:lnRef>
          <a:fillRef idx="0">
            <a:scrgbClr r="0" g="0" b="0"/>
          </a:fillRef>
          <a:effectRef idx="0">
            <a:scrgbClr r="0" g="0" b="0"/>
          </a:effectRef>
          <a:fontRef idx="major"/>
        </p:style>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lvl="0" indent="0" algn="ctr" rtl="0">
              <a:lnSpc>
                <a:spcPct val="90000"/>
              </a:lnSpc>
              <a:spcBef>
                <a:spcPts val="1000"/>
              </a:spcBef>
              <a:spcAft>
                <a:spcPts val="0"/>
              </a:spcAft>
              <a:buClr>
                <a:schemeClr val="dk1"/>
              </a:buClr>
              <a:buSzPts val="2400"/>
              <a:buNone/>
            </a:pPr>
            <a:r>
              <a:rPr lang="en-US" sz="20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sym typeface="Arial"/>
              </a:rPr>
              <a:t>How is the Siletz language (Athabaskan) being revitalized? What specific acts or efforts support </a:t>
            </a:r>
            <a:br>
              <a:rPr lang="en-US" sz="20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sym typeface="Arial"/>
              </a:rPr>
            </a:br>
            <a:r>
              <a:rPr lang="en-US" sz="20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sym typeface="Arial"/>
              </a:rPr>
              <a:t>this movement? </a:t>
            </a:r>
            <a:endParaRPr sz="2000"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sym typeface="Arial"/>
            </a:endParaRPr>
          </a:p>
        </p:txBody>
      </p:sp>
    </p:spTree>
    <p:extLst>
      <p:ext uri="{BB962C8B-B14F-4D97-AF65-F5344CB8AC3E}">
        <p14:creationId xmlns:p14="http://schemas.microsoft.com/office/powerpoint/2010/main" val="1952252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Key Vocabulary</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6" y="1923393"/>
            <a:ext cx="10121153" cy="4055376"/>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400"/>
              </a:spcAft>
            </a:pPr>
            <a:r>
              <a:rPr lang="en-US" sz="2200" dirty="0">
                <a:solidFill>
                  <a:schemeClr val="tx1">
                    <a:lumMod val="75000"/>
                    <a:lumOff val="25000"/>
                  </a:schemeClr>
                </a:solidFill>
              </a:rPr>
              <a:t>Banner – </a:t>
            </a:r>
            <a:r>
              <a:rPr lang="en-US" sz="2200" dirty="0">
                <a:solidFill>
                  <a:schemeClr val="tx1">
                    <a:lumMod val="75000"/>
                    <a:lumOff val="25000"/>
                  </a:schemeClr>
                </a:solidFill>
                <a:latin typeface="Helvetica Neue Light" panose="02000403000000020004" pitchFamily="2" charset="0"/>
                <a:ea typeface="Helvetica Neue Light" panose="02000403000000020004" pitchFamily="2" charset="0"/>
              </a:rPr>
              <a:t>A prominent headline on the front page (or home page) of a newspaper, usually stretching across the full width of the page or screen. </a:t>
            </a:r>
          </a:p>
          <a:p>
            <a:pPr algn="l">
              <a:lnSpc>
                <a:spcPct val="110000"/>
              </a:lnSpc>
              <a:spcAft>
                <a:spcPts val="1400"/>
              </a:spcAft>
            </a:pPr>
            <a:r>
              <a:rPr lang="en-US" sz="2200" dirty="0">
                <a:solidFill>
                  <a:schemeClr val="tx1">
                    <a:lumMod val="75000"/>
                    <a:lumOff val="25000"/>
                  </a:schemeClr>
                </a:solidFill>
              </a:rPr>
              <a:t>Byline – </a:t>
            </a:r>
            <a:r>
              <a:rPr lang="en-US" sz="2200" dirty="0">
                <a:solidFill>
                  <a:schemeClr val="tx1">
                    <a:lumMod val="75000"/>
                    <a:lumOff val="25000"/>
                  </a:schemeClr>
                </a:solidFill>
                <a:latin typeface="Helvetica Neue Light" panose="02000403000000020004" pitchFamily="2" charset="0"/>
                <a:ea typeface="Helvetica Neue Light" panose="02000403000000020004" pitchFamily="2" charset="0"/>
              </a:rPr>
              <a:t>The name of the person or people who wrote the story. </a:t>
            </a:r>
          </a:p>
          <a:p>
            <a:pPr algn="l">
              <a:lnSpc>
                <a:spcPct val="110000"/>
              </a:lnSpc>
              <a:spcAft>
                <a:spcPts val="1400"/>
              </a:spcAft>
            </a:pPr>
            <a:r>
              <a:rPr lang="en-US" sz="2200" dirty="0">
                <a:solidFill>
                  <a:schemeClr val="tx1">
                    <a:lumMod val="75000"/>
                    <a:lumOff val="25000"/>
                  </a:schemeClr>
                </a:solidFill>
              </a:rPr>
              <a:t>Caption or cutline – </a:t>
            </a:r>
            <a:r>
              <a:rPr lang="en-US" sz="2200" dirty="0">
                <a:solidFill>
                  <a:schemeClr val="tx1">
                    <a:lumMod val="75000"/>
                    <a:lumOff val="25000"/>
                  </a:schemeClr>
                </a:solidFill>
                <a:latin typeface="Helvetica Neue Light" panose="02000403000000020004" pitchFamily="2" charset="0"/>
                <a:ea typeface="Helvetica Neue Light" panose="02000403000000020004" pitchFamily="2" charset="0"/>
              </a:rPr>
              <a:t>The text beneath a photograph that explains who is in the photo, provides any necessary context, and gives credit to the photographer.</a:t>
            </a:r>
          </a:p>
          <a:p>
            <a:pPr algn="l">
              <a:lnSpc>
                <a:spcPct val="110000"/>
              </a:lnSpc>
              <a:spcAft>
                <a:spcPts val="1400"/>
              </a:spcAft>
            </a:pPr>
            <a:r>
              <a:rPr lang="en-US" sz="2200" dirty="0">
                <a:solidFill>
                  <a:schemeClr val="tx1">
                    <a:lumMod val="75000"/>
                    <a:lumOff val="25000"/>
                  </a:schemeClr>
                </a:solidFill>
              </a:rPr>
              <a:t>Headline – </a:t>
            </a:r>
            <a:r>
              <a:rPr lang="en-US" sz="2200" dirty="0">
                <a:solidFill>
                  <a:schemeClr val="tx1">
                    <a:lumMod val="75000"/>
                    <a:lumOff val="25000"/>
                  </a:schemeClr>
                </a:solidFill>
                <a:latin typeface="Helvetica Neue Light" panose="02000403000000020004" pitchFamily="2" charset="0"/>
                <a:ea typeface="Helvetica Neue Light" panose="02000403000000020004" pitchFamily="2" charset="0"/>
              </a:rPr>
              <a:t>The title given to a newspaper story. </a:t>
            </a:r>
          </a:p>
          <a:p>
            <a:pPr algn="l">
              <a:lnSpc>
                <a:spcPct val="110000"/>
              </a:lnSpc>
              <a:spcAft>
                <a:spcPts val="1200"/>
              </a:spcAft>
            </a:pPr>
            <a:r>
              <a:rPr lang="en-US" sz="2200" dirty="0">
                <a:solidFill>
                  <a:schemeClr val="tx1">
                    <a:lumMod val="75000"/>
                    <a:lumOff val="25000"/>
                  </a:schemeClr>
                </a:solidFill>
              </a:rPr>
              <a:t>Lead – </a:t>
            </a:r>
            <a:r>
              <a:rPr lang="en-US" sz="2200" dirty="0">
                <a:solidFill>
                  <a:schemeClr val="tx1">
                    <a:lumMod val="75000"/>
                    <a:lumOff val="25000"/>
                  </a:schemeClr>
                </a:solidFill>
                <a:latin typeface="Helvetica Neue Light" panose="02000403000000020004" pitchFamily="2" charset="0"/>
                <a:ea typeface="Helvetica Neue Light" panose="02000403000000020004" pitchFamily="2" charset="0"/>
              </a:rPr>
              <a:t>The first few sentences or opening paragraph of a news story, which usually includes an interesting detail, anecdote, or quote that attempts to peak the reader’s interest and pull them into the story.</a:t>
            </a:r>
          </a:p>
        </p:txBody>
      </p:sp>
    </p:spTree>
    <p:extLst>
      <p:ext uri="{BB962C8B-B14F-4D97-AF65-F5344CB8AC3E}">
        <p14:creationId xmlns:p14="http://schemas.microsoft.com/office/powerpoint/2010/main" val="3340403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n-US" dirty="0"/>
              <a:t>Read All About It!</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7" y="1923393"/>
            <a:ext cx="7565522" cy="379160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2400"/>
              </a:spcAft>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hlinkClick r:id="rId3"/>
              </a:rPr>
              <a:t>Native American Tribes Gaining Recognition for Timber and Forestry Practices </a:t>
            </a: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lnSpc>
                <a:spcPct val="110000"/>
              </a:lnSpc>
              <a:spcAft>
                <a:spcPts val="2400"/>
              </a:spcAft>
            </a:pPr>
            <a:r>
              <a:rPr lang="en-US" sz="2800" u="sng" dirty="0">
                <a:solidFill>
                  <a:schemeClr val="tx1">
                    <a:lumMod val="75000"/>
                    <a:lumOff val="25000"/>
                  </a:schemeClr>
                </a:solidFill>
                <a:latin typeface="Helvetica Neue Light" panose="02000403000000020004" pitchFamily="2" charset="0"/>
                <a:ea typeface="Helvetica Neue Light" panose="02000403000000020004" pitchFamily="2" charset="0"/>
                <a:hlinkClick r:id="rId4"/>
              </a:rPr>
              <a:t>Fish and Wildlife Students Learn Traditional Ecological Knowledge on the Siuslaw </a:t>
            </a:r>
            <a:endParaRPr lang="en-US" sz="2800" u="sng"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lnSpc>
                <a:spcPct val="110000"/>
              </a:lnSpc>
              <a:spcAft>
                <a:spcPts val="1200"/>
              </a:spcAft>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hlinkClick r:id="rId5"/>
              </a:rPr>
              <a:t>Governor, Oregon members of Congress affirm treaty right to healthcare </a:t>
            </a: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6227784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34fb217e-71e5-45f5-ac12-57a9bc5aa8c7">2020-01-03T08:00:00+00:00</Remediation_x0020_Date>
    <Estimated_x0020_Creation_x0020_Date xmlns="34fb217e-71e5-45f5-ac12-57a9bc5aa8c7" xsi:nil="true"/>
    <Priority xmlns="34fb217e-71e5-45f5-ac12-57a9bc5aa8c7">New</Priority>
  </documentManagement>
</p:properties>
</file>

<file path=customXml/itemProps1.xml><?xml version="1.0" encoding="utf-8"?>
<ds:datastoreItem xmlns:ds="http://schemas.openxmlformats.org/officeDocument/2006/customXml" ds:itemID="{36946B95-7271-487F-BDD1-01F9604FDDD4}">
  <ds:schemaRefs>
    <ds:schemaRef ds:uri="http://schemas.microsoft.com/sharepoint/v3/contenttype/forms"/>
  </ds:schemaRefs>
</ds:datastoreItem>
</file>

<file path=customXml/itemProps2.xml><?xml version="1.0" encoding="utf-8"?>
<ds:datastoreItem xmlns:ds="http://schemas.openxmlformats.org/officeDocument/2006/customXml" ds:itemID="{0B463F18-871A-4948-8B42-FCA11F00E1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fb217e-71e5-45f5-ac12-57a9bc5aa8c7"/>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D1F76A-8A92-4087-9A7D-85BF25A85ED4}">
  <ds:schemaRefs>
    <ds:schemaRef ds:uri="http://schemas.microsoft.com/office/2006/metadata/properties"/>
    <ds:schemaRef ds:uri="http://schemas.microsoft.com/office/infopath/2007/PartnerControls"/>
    <ds:schemaRef ds:uri="http://schemas.microsoft.com/sharepoint/v3"/>
    <ds:schemaRef ds:uri="34fb217e-71e5-45f5-ac12-57a9bc5aa8c7"/>
  </ds:schemaRefs>
</ds:datastoreItem>
</file>

<file path=docProps/app.xml><?xml version="1.0" encoding="utf-8"?>
<Properties xmlns="http://schemas.openxmlformats.org/officeDocument/2006/extended-properties" xmlns:vt="http://schemas.openxmlformats.org/officeDocument/2006/docPropsVTypes">
  <TotalTime>221</TotalTime>
  <Words>580</Words>
  <Application>Microsoft Office PowerPoint</Application>
  <PresentationFormat>Widescreen</PresentationFormat>
  <Paragraphs>25</Paragraphs>
  <Slides>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Helvetica Neue</vt:lpstr>
      <vt:lpstr>Helvetica Neue Light</vt:lpstr>
      <vt:lpstr>Helvetica Neue Medium</vt:lpstr>
      <vt:lpstr>Office Theme</vt:lpstr>
      <vt:lpstr>GRADE 8 LESSON News in Indian Country</vt:lpstr>
      <vt:lpstr>“The active sense of presence, the continuance of native stories, not a mere reaction or a survivable name. Native survivance stories are renunciations of dominance, tragedy, and victimry.”</vt:lpstr>
      <vt:lpstr>Chalk Talk</vt:lpstr>
      <vt:lpstr>Key Vocabulary</vt:lpstr>
      <vt:lpstr>Read All About 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BELLE Jennifer * ODE</cp:lastModifiedBy>
  <cp:revision>86</cp:revision>
  <dcterms:created xsi:type="dcterms:W3CDTF">2019-04-26T16:05:13Z</dcterms:created>
  <dcterms:modified xsi:type="dcterms:W3CDTF">2023-12-27T23:21:10Z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y fmtid="{D5CDD505-2E9C-101B-9397-08002B2CF9AE}" pid="3" name="MSIP_Label_7730ea53-6f5e-4160-81a5-992a9105450a_Enabled">
    <vt:lpwstr>true</vt:lpwstr>
  </property>
  <property fmtid="{D5CDD505-2E9C-101B-9397-08002B2CF9AE}" pid="4" name="MSIP_Label_7730ea53-6f5e-4160-81a5-992a9105450a_SetDate">
    <vt:lpwstr>2023-12-27T23:15:51Z</vt:lpwstr>
  </property>
  <property fmtid="{D5CDD505-2E9C-101B-9397-08002B2CF9AE}" pid="5" name="MSIP_Label_7730ea53-6f5e-4160-81a5-992a9105450a_Method">
    <vt:lpwstr>Standard</vt:lpwstr>
  </property>
  <property fmtid="{D5CDD505-2E9C-101B-9397-08002B2CF9AE}" pid="6" name="MSIP_Label_7730ea53-6f5e-4160-81a5-992a9105450a_Name">
    <vt:lpwstr>Level 2 - Limited (Items)</vt:lpwstr>
  </property>
  <property fmtid="{D5CDD505-2E9C-101B-9397-08002B2CF9AE}" pid="7" name="MSIP_Label_7730ea53-6f5e-4160-81a5-992a9105450a_SiteId">
    <vt:lpwstr>b4f51418-b269-49a2-935a-fa54bf584fc8</vt:lpwstr>
  </property>
  <property fmtid="{D5CDD505-2E9C-101B-9397-08002B2CF9AE}" pid="8" name="MSIP_Label_7730ea53-6f5e-4160-81a5-992a9105450a_ActionId">
    <vt:lpwstr>85e3859e-057c-4338-8183-a753b473313b</vt:lpwstr>
  </property>
  <property fmtid="{D5CDD505-2E9C-101B-9397-08002B2CF9AE}" pid="9" name="MSIP_Label_7730ea53-6f5e-4160-81a5-992a9105450a_ContentBits">
    <vt:lpwstr>0</vt:lpwstr>
  </property>
</Properties>
</file>