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10" r:id="rId2"/>
  </p:sldMasterIdLst>
  <p:notesMasterIdLst>
    <p:notesMasterId r:id="rId16"/>
  </p:notesMasterIdLst>
  <p:sldIdLst>
    <p:sldId id="260" r:id="rId3"/>
    <p:sldId id="259" r:id="rId4"/>
    <p:sldId id="261" r:id="rId5"/>
    <p:sldId id="269" r:id="rId6"/>
    <p:sldId id="281" r:id="rId7"/>
    <p:sldId id="270" r:id="rId8"/>
    <p:sldId id="277" r:id="rId9"/>
    <p:sldId id="279" r:id="rId10"/>
    <p:sldId id="280" r:id="rId11"/>
    <p:sldId id="271" r:id="rId12"/>
    <p:sldId id="275" r:id="rId13"/>
    <p:sldId id="273" r:id="rId14"/>
    <p:sldId id="267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1695" autoAdjust="0"/>
  </p:normalViewPr>
  <p:slideViewPr>
    <p:cSldViewPr snapToGrid="0">
      <p:cViewPr varScale="1">
        <p:scale>
          <a:sx n="90" d="100"/>
          <a:sy n="90" d="100"/>
        </p:scale>
        <p:origin x="18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6E269B5-A450-40E7-A292-22517D9C251B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B63952-BBA8-4838-A0CF-80F927264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14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47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not</a:t>
            </a:r>
            <a:r>
              <a:rPr lang="en-US" baseline="0" dirty="0"/>
              <a:t> a joke. Everyone start thinking differently right NOW!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1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21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8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When duties and obligations need to be agreed to, an MOA is likely the best choice: “What MUST we do?”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there is no repercussion</a:t>
            </a:r>
            <a:r>
              <a:rPr lang="en-US" baseline="0" dirty="0"/>
              <a:t>, consequence, or penalty for a party failing to meet or fulfill some duty or obligation, MOU is likely the best choice: “What MIGHT we normally do?”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0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organization outside of your own district</a:t>
            </a:r>
            <a:r>
              <a:rPr lang="en-US" baseline="0" dirty="0"/>
              <a:t> that might interact with your school in an emergency.</a:t>
            </a:r>
          </a:p>
          <a:p>
            <a:endParaRPr lang="en-US" baseline="0" dirty="0"/>
          </a:p>
          <a:p>
            <a:r>
              <a:rPr lang="en-US" baseline="0" dirty="0"/>
              <a:t>Spend time going over the different community partners who could be collaborators in a disaster. Whether that includes assistance to the school, or facilities use by the community.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37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5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17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8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63952-BBA8-4838-A0CF-80F9272645A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1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ecorative geometric patter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pic>
        <p:nvPicPr>
          <p:cNvPr id="13" name="Picture 12" descr="Decorative blue 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5" name="Picture 4" descr="Oregon Department of Education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81" y="615148"/>
            <a:ext cx="4296302" cy="21365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9597" y="2935982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9" name="Picture 8" descr="Decorative blue swoosh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138"/>
            <a:ext cx="9144000" cy="210353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1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8"/>
            <a:ext cx="2949178" cy="224707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0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attern_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ecorative blue ba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pic>
        <p:nvPicPr>
          <p:cNvPr id="5" name="Picture 4" descr="Oregon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81" y="615148"/>
            <a:ext cx="4296302" cy="21365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9597" y="2935982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9" name="Picture 8" descr="Decorative blue swoosh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138"/>
            <a:ext cx="9144000" cy="210353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45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91" y="28098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39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24" y="2748246"/>
            <a:ext cx="7886700" cy="2749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36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811" y="2558123"/>
            <a:ext cx="3886200" cy="2749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311" y="2558123"/>
            <a:ext cx="3886200" cy="2749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86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574" y="247144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574" y="3372933"/>
            <a:ext cx="3868340" cy="22402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3884" y="247144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884" y="3372934"/>
            <a:ext cx="3887391" cy="22402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062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attern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08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attern_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0178" y="138546"/>
            <a:ext cx="8924544" cy="79358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52" y="5594283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47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attern_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1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44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7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91" y="28098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24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attern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8"/>
            <a:ext cx="2949178" cy="224707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1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24" y="2748246"/>
            <a:ext cx="7886700" cy="27497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811" y="2558123"/>
            <a:ext cx="3886200" cy="27497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311" y="2558123"/>
            <a:ext cx="3886200" cy="27497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1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574" y="247144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574" y="3372933"/>
            <a:ext cx="3868340" cy="22402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3884" y="247144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3884" y="3372934"/>
            <a:ext cx="3887391" cy="22402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679825" y="93193"/>
            <a:ext cx="6400800" cy="857421"/>
          </a:xfrm>
        </p:spPr>
        <p:txBody>
          <a:bodyPr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8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corative geometric patter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2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7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corative geometric patter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94853"/>
          </a:xfrm>
          <a:prstGeom prst="rect">
            <a:avLst/>
          </a:prstGeom>
          <a:noFill/>
        </p:spPr>
      </p:pic>
      <p:pic>
        <p:nvPicPr>
          <p:cNvPr id="7" name="Picture 6" descr="Decorative blue 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0178" y="138546"/>
            <a:ext cx="8924544" cy="79358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Oregon Department of Education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52" y="5594283"/>
            <a:ext cx="1972448" cy="9809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9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881838" y="111581"/>
            <a:ext cx="7152434" cy="1013398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1" y="53562"/>
            <a:ext cx="1972448" cy="980911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7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11848" y="111581"/>
            <a:ext cx="6322423" cy="1013398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80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corative geometric pattern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494854"/>
          </a:xfrm>
          <a:prstGeom prst="rect">
            <a:avLst/>
          </a:prstGeom>
          <a:noFill/>
        </p:spPr>
      </p:pic>
      <p:pic>
        <p:nvPicPr>
          <p:cNvPr id="11" name="Picture 10" descr="Decorative blue swoosh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02"/>
            <a:ext cx="9144001" cy="2075283"/>
          </a:xfrm>
          <a:prstGeom prst="rect">
            <a:avLst/>
          </a:prstGeom>
        </p:spPr>
      </p:pic>
      <p:pic>
        <p:nvPicPr>
          <p:cNvPr id="12" name="Picture 11" descr="Decorative blue bar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984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6" name="Picture 5" descr="Oregon Department of Education Logo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9" r:id="rId3"/>
    <p:sldLayoutId id="2147483701" r:id="rId4"/>
    <p:sldLayoutId id="2147483702" r:id="rId5"/>
    <p:sldLayoutId id="2147483704" r:id="rId6"/>
    <p:sldLayoutId id="2147483709" r:id="rId7"/>
    <p:sldLayoutId id="2147483707" r:id="rId8"/>
    <p:sldLayoutId id="2147483705" r:id="rId9"/>
    <p:sldLayoutId id="2147483706" r:id="rId1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corative blue swoosh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02"/>
            <a:ext cx="9144001" cy="2075283"/>
          </a:xfrm>
          <a:prstGeom prst="rect">
            <a:avLst/>
          </a:prstGeom>
        </p:spPr>
      </p:pic>
      <p:pic>
        <p:nvPicPr>
          <p:cNvPr id="12" name="Picture 11" descr="Decorative blue bar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854"/>
            <a:ext cx="9144000" cy="3683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984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6" name="Picture 5" descr="Oregon Department of Education Logo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4925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A0BAB59-E1FB-40DE-BF54-BC3526BEF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2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hs.gov/xlibrary/assets/foia/mgmt_directive_0450%201_mou_moa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ems.ed.gov/docs/FEMA_ProceduresMOU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54519" y="2198914"/>
            <a:ext cx="7834963" cy="1807029"/>
          </a:xfrm>
        </p:spPr>
        <p:txBody>
          <a:bodyPr/>
          <a:lstStyle/>
          <a:p>
            <a:pPr lvl="0" algn="ctr" defTabSz="914400">
              <a:lnSpc>
                <a:spcPct val="100000"/>
              </a:lnSpc>
              <a:spcBef>
                <a:spcPts val="0"/>
              </a:spcBef>
            </a:pPr>
            <a:r>
              <a:rPr lang="en-US" altLang="en-US" sz="4000" dirty="0">
                <a:solidFill>
                  <a:prstClr val="black"/>
                </a:solidFill>
                <a:ea typeface="+mn-ea"/>
                <a:cs typeface="+mn-cs"/>
              </a:rPr>
              <a:t>Memoranda of Understanding/Agreement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239911"/>
            <a:ext cx="6858000" cy="1655762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Presenter</a:t>
            </a:r>
            <a:endParaRPr lang="en-US" altLang="en-US" dirty="0"/>
          </a:p>
          <a:p>
            <a:r>
              <a:rPr lang="en-US" altLang="en-US" dirty="0"/>
              <a:t>Date</a:t>
            </a:r>
          </a:p>
          <a:p>
            <a:r>
              <a:rPr lang="en-US" altLang="en-US" dirty="0"/>
              <a:t>Conference/Meeting Name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4" name="Picture 3" descr="Nothing special at all. Just a graduation cap for detail." title="Graduation Ca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73" y="5334753"/>
            <a:ext cx="1614516" cy="112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60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878038"/>
            <a:ext cx="9143999" cy="101339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en-US" altLang="en-US" dirty="0">
                <a:solidFill>
                  <a:prstClr val="white"/>
                </a:solidFill>
                <a:ea typeface="+mn-ea"/>
                <a:cs typeface="+mn-cs"/>
              </a:rPr>
              <a:t>Updates and Inspections</a:t>
            </a:r>
            <a:endParaRPr lang="en-US" altLang="en-US" sz="16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9753" y="2108074"/>
            <a:ext cx="8664493" cy="2890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b="1" noProof="0" dirty="0">
                <a:solidFill>
                  <a:prstClr val="black"/>
                </a:solidFill>
                <a:latin typeface="Calibri"/>
              </a:rPr>
              <a:t>Routinely review and update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Don’t let your MOU get moldy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baseline="0" dirty="0">
              <a:solidFill>
                <a:prstClr val="black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Consider: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baseline="0" dirty="0">
                <a:solidFill>
                  <a:prstClr val="black"/>
                </a:solidFill>
                <a:latin typeface="Calibri"/>
              </a:rPr>
              <a:t>What happens in a few years when </a:t>
            </a:r>
            <a:r>
              <a:rPr lang="en-US" sz="2200" baseline="0" dirty="0" smtClean="0">
                <a:solidFill>
                  <a:prstClr val="black"/>
                </a:solidFill>
                <a:latin typeface="Calibri"/>
              </a:rPr>
              <a:t>..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800100" lvl="1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People change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roles.</a:t>
            </a:r>
          </a:p>
          <a:p>
            <a:pPr marL="800100" lvl="1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baseline="0" dirty="0" smtClean="0">
                <a:solidFill>
                  <a:prstClr val="black"/>
                </a:solidFill>
                <a:latin typeface="Calibri"/>
              </a:rPr>
              <a:t>Organizations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change addresses.</a:t>
            </a:r>
          </a:p>
          <a:p>
            <a:pPr marL="800100" lvl="1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Agencies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change rules or policies.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6328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878038"/>
            <a:ext cx="9143999" cy="101339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en-US" altLang="en-US" dirty="0">
                <a:solidFill>
                  <a:prstClr val="white"/>
                </a:solidFill>
                <a:ea typeface="+mn-ea"/>
                <a:cs typeface="+mn-cs"/>
              </a:rPr>
              <a:t>What Can You Do?</a:t>
            </a:r>
            <a:endParaRPr lang="en-US" altLang="en-US" sz="16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9753" y="2108074"/>
            <a:ext cx="8664493" cy="2162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b="1" noProof="0" dirty="0">
                <a:solidFill>
                  <a:prstClr val="black"/>
                </a:solidFill>
                <a:latin typeface="Calibri"/>
              </a:rPr>
              <a:t>Who should be in the loop?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Think of</a:t>
            </a:r>
            <a:r>
              <a:rPr kumimoji="0" lang="en-US" alt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some of the specific disasters </a:t>
            </a:r>
            <a:r>
              <a:rPr kumimoji="0" lang="en-US" altLang="en-US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yo</a:t>
            </a:r>
            <a:r>
              <a:rPr lang="en-US" altLang="en-US" sz="2200" dirty="0">
                <a:solidFill>
                  <a:prstClr val="black"/>
                </a:solidFill>
                <a:latin typeface="Calibri"/>
              </a:rPr>
              <a:t>u are preparing for. Who will you rely on</a:t>
            </a:r>
            <a:r>
              <a:rPr lang="en-US" altLang="en-US" sz="2200" dirty="0" smtClean="0">
                <a:solidFill>
                  <a:prstClr val="black"/>
                </a:solidFill>
                <a:latin typeface="Calibri"/>
              </a:rPr>
              <a:t>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Review the sample MOU that has been handed out. Are there any alternate sites you need to coordinate with? 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0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878038"/>
            <a:ext cx="9143999" cy="101339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en-US" altLang="en-US" dirty="0">
                <a:solidFill>
                  <a:prstClr val="white"/>
                </a:solidFill>
                <a:ea typeface="+mn-ea"/>
                <a:cs typeface="+mn-cs"/>
              </a:rPr>
              <a:t>Conclusion</a:t>
            </a:r>
            <a:endParaRPr lang="en-US" altLang="en-US" sz="16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9753" y="2108074"/>
            <a:ext cx="8664493" cy="3252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Federal</a:t>
            </a:r>
            <a:r>
              <a:rPr kumimoji="0" lang="en-US" altLang="en-US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Emergency Management Agency Resources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Department of Homeland Security writing guide for MOUs: </a:t>
            </a:r>
            <a:r>
              <a:rPr lang="en-US" sz="2400" dirty="0">
                <a:hlinkClick r:id="rId3"/>
              </a:rPr>
              <a:t>https://www.dhs.gov/xlibrary/assets/foia/mgmt_directive_0450%201_mou_moa.pdf</a:t>
            </a:r>
            <a:endParaRPr lang="en-US" sz="2200" dirty="0"/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endParaRPr lang="en-US" sz="2200" dirty="0"/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Lesson learned white paper on a community response that resulted in the recommendation to include communication in their MOAs: </a:t>
            </a:r>
            <a:r>
              <a:rPr lang="en-US" sz="2200" dirty="0">
                <a:hlinkClick r:id="rId4"/>
              </a:rPr>
              <a:t>https://rems.ed.gov/docs/FEMA_ProceduresMOU.pdf</a:t>
            </a:r>
            <a:r>
              <a:rPr lang="en-US" sz="2200" dirty="0"/>
              <a:t> 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38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970851"/>
            <a:ext cx="9144000" cy="101339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en-US" altLang="en-US" dirty="0">
                <a:solidFill>
                  <a:prstClr val="white"/>
                </a:solidFill>
                <a:ea typeface="+mn-ea"/>
                <a:cs typeface="+mn-cs"/>
              </a:rPr>
              <a:t>End on a Quote!</a:t>
            </a:r>
            <a:endParaRPr lang="en-US" altLang="en-US" sz="16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1333" y="2784521"/>
            <a:ext cx="8461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“If everyone is thinking alike, then somebody isn’t thinking.”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i="1" dirty="0"/>
              <a:t>-George S. Patton (General, US Army)</a:t>
            </a:r>
          </a:p>
        </p:txBody>
      </p:sp>
    </p:spTree>
    <p:extLst>
      <p:ext uri="{BB962C8B-B14F-4D97-AF65-F5344CB8AC3E}">
        <p14:creationId xmlns:p14="http://schemas.microsoft.com/office/powerpoint/2010/main" val="24365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976432"/>
            <a:ext cx="9143999" cy="1013398"/>
          </a:xfrm>
          <a:solidFill>
            <a:schemeClr val="accent1"/>
          </a:solidFill>
        </p:spPr>
        <p:txBody>
          <a:bodyPr/>
          <a:lstStyle/>
          <a:p>
            <a:pPr lvl="0" algn="l">
              <a:defRPr/>
            </a:pPr>
            <a:r>
              <a:rPr lang="en-US" altLang="en-US" dirty="0">
                <a:solidFill>
                  <a:prstClr val="white"/>
                </a:solidFill>
                <a:ea typeface="+mn-ea"/>
                <a:cs typeface="+mn-cs"/>
              </a:rPr>
              <a:t>Presentation Overview</a:t>
            </a:r>
            <a:endParaRPr lang="en-US" altLang="en-US" sz="24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8096" y="2334887"/>
            <a:ext cx="535852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800" b="1" dirty="0">
                <a:solidFill>
                  <a:prstClr val="black"/>
                </a:solidFill>
              </a:rPr>
              <a:t>Today’s Agenda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Before we begin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Purpose of MOUs or MOAs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Community Partners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MOUs: What to include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MOU/MOA updates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Conclusion</a:t>
            </a:r>
            <a:endParaRPr 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1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878038"/>
            <a:ext cx="9143999" cy="101339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en-US" altLang="en-US" dirty="0">
                <a:solidFill>
                  <a:prstClr val="white"/>
                </a:solidFill>
                <a:ea typeface="+mn-ea"/>
                <a:cs typeface="+mn-cs"/>
              </a:rPr>
              <a:t>Before we begin…</a:t>
            </a:r>
            <a:endParaRPr lang="en-US" altLang="en-US" sz="16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9753" y="2108074"/>
            <a:ext cx="8664493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b="1" noProof="0" dirty="0">
                <a:solidFill>
                  <a:prstClr val="black"/>
                </a:solidFill>
                <a:latin typeface="Calibri"/>
              </a:rPr>
              <a:t>Coordination With Community Partners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20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noProof="0" dirty="0">
                <a:solidFill>
                  <a:prstClr val="black"/>
                </a:solidFill>
                <a:latin typeface="Calibri"/>
              </a:rPr>
              <a:t>Your school will not experience a disaster alone. Even in the event of a site-specific emergency (e.g., fire or targeted violence) your school will not respond to the emergency by itself. So…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2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Ensure you coordinate with your community</a:t>
            </a:r>
            <a:r>
              <a:rPr kumimoji="0" lang="en-US" altLang="en-US" sz="220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partners for response.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200" baseline="0" noProof="0" dirty="0">
                <a:solidFill>
                  <a:prstClr val="black"/>
                </a:solidFill>
                <a:latin typeface="Calibri"/>
              </a:rPr>
              <a:t>Codify</a:t>
            </a:r>
            <a:r>
              <a:rPr lang="en-US" altLang="en-US" sz="2200" noProof="0" dirty="0">
                <a:solidFill>
                  <a:prstClr val="black"/>
                </a:solidFill>
                <a:latin typeface="Calibri"/>
              </a:rPr>
              <a:t> those agreements in writing.</a:t>
            </a:r>
            <a:endParaRPr kumimoji="0" lang="en-US" altLang="en-US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26" name="Picture 2" descr="A rainbow with a star at the end. &quot;The More You Know&quot; is printed atop the graphic." title="The More You Kn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49" y="4569431"/>
            <a:ext cx="4622902" cy="178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47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878038"/>
            <a:ext cx="9143999" cy="101339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lvl="0" algn="l">
              <a:defRPr/>
            </a:pPr>
            <a:r>
              <a:rPr lang="en-US" altLang="en-US" dirty="0">
                <a:solidFill>
                  <a:prstClr val="white"/>
                </a:solidFill>
                <a:ea typeface="+mn-ea"/>
                <a:cs typeface="+mn-cs"/>
              </a:rPr>
              <a:t>Purpose of the Memorandum of Understanding</a:t>
            </a:r>
            <a:endParaRPr lang="en-US" altLang="en-US" sz="16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3876" y="2768390"/>
            <a:ext cx="5679266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b="1" noProof="0" dirty="0">
                <a:solidFill>
                  <a:prstClr val="black"/>
                </a:solidFill>
                <a:latin typeface="Calibri"/>
              </a:rPr>
              <a:t>Memorandum of Understanding/Agreement: Why?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lvl="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prstClr val="black"/>
                </a:solidFill>
              </a:rPr>
              <a:t>An MOU is important because it defines the responsibilities of each party.</a:t>
            </a:r>
          </a:p>
          <a:p>
            <a:pPr marL="342900" lvl="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prstClr val="black"/>
                </a:solidFill>
              </a:rPr>
              <a:t>An MOU provides the scope and authority of the agreement.</a:t>
            </a:r>
          </a:p>
          <a:p>
            <a:pPr marL="342900" lvl="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prstClr val="black"/>
                </a:solidFill>
              </a:rPr>
              <a:t>An MOU clarifies terms and outlines compliance issues. </a:t>
            </a:r>
          </a:p>
        </p:txBody>
      </p:sp>
      <p:pic>
        <p:nvPicPr>
          <p:cNvPr id="2" name="Picture 1" descr="See, these guys just can't wait to help you out!" title="Smiling First Responder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3142" y="3061276"/>
            <a:ext cx="3015225" cy="226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5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878038"/>
            <a:ext cx="9143999" cy="1013398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lvl="0" algn="l">
              <a:defRPr/>
            </a:pPr>
            <a:r>
              <a:rPr lang="en-US" altLang="en-US" dirty="0">
                <a:solidFill>
                  <a:prstClr val="white"/>
                </a:solidFill>
                <a:ea typeface="+mn-ea"/>
                <a:cs typeface="+mn-cs"/>
              </a:rPr>
              <a:t>Understanding or Agreement?</a:t>
            </a:r>
            <a:endParaRPr lang="en-US" altLang="en-US" sz="16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9379" y="2120362"/>
            <a:ext cx="4952474" cy="317779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200" b="1" dirty="0">
                <a:solidFill>
                  <a:prstClr val="black"/>
                </a:solidFill>
              </a:rPr>
              <a:t>A Memorandum of Agreement is used to cooperatively work together: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200" dirty="0">
                <a:solidFill>
                  <a:prstClr val="black"/>
                </a:solidFill>
              </a:rPr>
              <a:t>Each party commits to duties or obligations to the other party, and the parties are bound by the terms of the agreement.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2200" b="1" dirty="0">
                <a:solidFill>
                  <a:prstClr val="black"/>
                </a:solidFill>
              </a:rPr>
              <a:t>A Memorandum of Understanding is:</a:t>
            </a:r>
          </a:p>
          <a:p>
            <a:pPr marL="342900" lvl="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prstClr val="black"/>
                </a:solidFill>
              </a:rPr>
              <a:t>A bilateral statement of the parties’ positions, interests, and activities or duties. </a:t>
            </a:r>
          </a:p>
          <a:p>
            <a:pPr marL="342900" lvl="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prstClr val="black"/>
                </a:solidFill>
              </a:rPr>
              <a:t>Used to recognize what each party might do.</a:t>
            </a:r>
          </a:p>
        </p:txBody>
      </p:sp>
      <p:pic>
        <p:nvPicPr>
          <p:cNvPr id="1026" name="Picture 2" descr="A group of firefighters gather outside for instruction." title="First responders traini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731" y="2768390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6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878038"/>
            <a:ext cx="9143999" cy="101339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en-US" altLang="en-US" dirty="0">
                <a:solidFill>
                  <a:prstClr val="white"/>
                </a:solidFill>
                <a:ea typeface="+mn-ea"/>
                <a:cs typeface="+mn-cs"/>
              </a:rPr>
              <a:t>Community Partners</a:t>
            </a:r>
            <a:endParaRPr lang="en-US" altLang="en-US" sz="16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629" y="2656573"/>
            <a:ext cx="4544003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noProof="0" dirty="0">
                <a:solidFill>
                  <a:prstClr val="black"/>
                </a:solidFill>
                <a:latin typeface="Calibri"/>
              </a:rPr>
              <a:t>Who should YOU include?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Emergency responders:</a:t>
            </a:r>
          </a:p>
          <a:p>
            <a:pPr marL="742950" lvl="1" indent="-28575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Fire.</a:t>
            </a:r>
          </a:p>
          <a:p>
            <a:pPr marL="742950" lvl="1" indent="-28575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Police.</a:t>
            </a:r>
          </a:p>
          <a:p>
            <a:pPr marL="742950" lvl="1" indent="-28575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EMS.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Partner schools.</a:t>
            </a:r>
          </a:p>
          <a:p>
            <a:pPr marL="285750" indent="-28575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Facilities or facilities support organizations.</a:t>
            </a:r>
          </a:p>
        </p:txBody>
      </p:sp>
      <p:pic>
        <p:nvPicPr>
          <p:cNvPr id="1026" name="Picture 2" descr="A teacher raises her hand during instruction with students outside." title="Raise your han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02" y="2656573"/>
            <a:ext cx="389534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54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878038"/>
            <a:ext cx="9143999" cy="101339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en-US" altLang="en-US" dirty="0">
                <a:solidFill>
                  <a:prstClr val="white"/>
                </a:solidFill>
                <a:ea typeface="+mn-ea"/>
                <a:cs typeface="+mn-cs"/>
              </a:rPr>
              <a:t>MOUs/MOAs: What to Include</a:t>
            </a:r>
            <a:endParaRPr lang="en-US" altLang="en-US" sz="16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9754" y="2108074"/>
            <a:ext cx="5443291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"/>
              </a:spcBef>
              <a:defRPr/>
            </a:pPr>
            <a:r>
              <a:rPr lang="en-US" sz="2200" b="1" dirty="0"/>
              <a:t>Lay out exactly what the agreement involves:</a:t>
            </a:r>
          </a:p>
          <a:p>
            <a:pPr marL="342900" lvl="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Introduction: Who is involved and why are they involved. </a:t>
            </a:r>
          </a:p>
          <a:p>
            <a:pPr marL="342900" lvl="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Purpose: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What this new combined capability is supposed to accomplish.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lvl="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Scope: Who is involved and at what levels. </a:t>
            </a:r>
          </a:p>
          <a:p>
            <a:pPr marL="342900" lvl="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Definitions: If there are any community-specific definitions or acronyms, define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them here.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Picture 1" descr="Looks like an administrator is organizing and providing direction to some students." title="Administrator Speaking With Student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676" y="2855324"/>
            <a:ext cx="3167250" cy="23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6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878038"/>
            <a:ext cx="9143999" cy="101339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en-US" altLang="en-US" dirty="0">
                <a:solidFill>
                  <a:prstClr val="white"/>
                </a:solidFill>
                <a:ea typeface="+mn-ea"/>
                <a:cs typeface="+mn-cs"/>
              </a:rPr>
              <a:t>MOUs/MOAs: What to Include (continued)</a:t>
            </a:r>
            <a:endParaRPr lang="en-US" altLang="en-US" sz="16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9754" y="2108074"/>
            <a:ext cx="5439152" cy="3880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"/>
              </a:spcBef>
              <a:defRPr/>
            </a:pPr>
            <a:r>
              <a:rPr lang="en-US" sz="2200" b="1" dirty="0"/>
              <a:t>Lay out exactly what the agreement involves:</a:t>
            </a:r>
          </a:p>
          <a:p>
            <a:pPr marL="342900" lvl="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Policy: What circumstances can this agreed upon capability be used?</a:t>
            </a:r>
          </a:p>
          <a:p>
            <a:pPr marL="342900" lvl="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User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procedure requirements: What do the participants agree to maintain or provide?</a:t>
            </a:r>
          </a:p>
          <a:p>
            <a:pPr marL="800100" lvl="1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baseline="0" dirty="0">
                <a:solidFill>
                  <a:prstClr val="black"/>
                </a:solidFill>
                <a:latin typeface="Calibri"/>
              </a:rPr>
              <a:t>Training,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material or resources.</a:t>
            </a:r>
          </a:p>
          <a:p>
            <a:pPr marL="34290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Maintenance: Who is responsible for maintaining equipment, systems, and licenses?</a:t>
            </a:r>
          </a:p>
          <a:p>
            <a:pPr marL="34290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Oversight: Who is responsible for enforcing or carrying out this agreement?</a:t>
            </a:r>
          </a:p>
        </p:txBody>
      </p:sp>
      <p:pic>
        <p:nvPicPr>
          <p:cNvPr id="8" name="Picture 2" descr="FEMA representatives confering with people during a disaster." title="Following through with FEMA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6"/>
          <a:stretch/>
        </p:blipFill>
        <p:spPr bwMode="auto">
          <a:xfrm>
            <a:off x="5678906" y="2859628"/>
            <a:ext cx="3174417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316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878038"/>
            <a:ext cx="9143999" cy="101339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en-US" altLang="en-US" dirty="0">
                <a:solidFill>
                  <a:prstClr val="white"/>
                </a:solidFill>
                <a:ea typeface="+mn-ea"/>
                <a:cs typeface="+mn-cs"/>
              </a:rPr>
              <a:t>MOUs/MOAs: What to Include (continued 2)</a:t>
            </a:r>
            <a:endParaRPr lang="en-US" altLang="en-US" sz="1600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0BAB59-E1FB-40DE-BF54-BC3526BEF81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0155" y="2440225"/>
            <a:ext cx="4669525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"/>
              </a:spcBef>
              <a:defRPr/>
            </a:pPr>
            <a:r>
              <a:rPr lang="en-US" sz="2200" b="1" dirty="0"/>
              <a:t>Lay out exactly what the agreement involves:</a:t>
            </a:r>
          </a:p>
          <a:p>
            <a:pPr marL="342900" lvl="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Responsibility for SOP compliance: Who is responsible for ensuring SOPs are drafted and are applicable; who’s responsible to ensure compliance.</a:t>
            </a:r>
          </a:p>
          <a:p>
            <a:pPr marL="342900" lvl="0" indent="-342900">
              <a:spcBef>
                <a:spcPts val="1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/>
              </a:rPr>
              <a:t>Updates to the MOU: Who is responsible for modifying or updating the MOU?</a:t>
            </a:r>
          </a:p>
        </p:txBody>
      </p:sp>
      <p:pic>
        <p:nvPicPr>
          <p:cNvPr id="8" name="Picture 2" descr="Image result for FEMA community" title="FEMA Disaster Assitance Service Cent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9680" y="2917380"/>
            <a:ext cx="3624621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155529"/>
      </p:ext>
    </p:extLst>
  </p:cSld>
  <p:clrMapOvr>
    <a:masterClrMapping/>
  </p:clrMapOvr>
</p:sld>
</file>

<file path=ppt/theme/theme1.xml><?xml version="1.0" encoding="utf-8"?>
<a:theme xmlns:a="http://schemas.openxmlformats.org/drawingml/2006/main" name="ODE_Powerpoint - pattern background">
  <a:themeElements>
    <a:clrScheme name="ODE Color Theme">
      <a:dk1>
        <a:sysClr val="windowText" lastClr="000000"/>
      </a:dk1>
      <a:lt1>
        <a:sysClr val="window" lastClr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 Powerpoint Template March 2019.potx" id="{8F04E96B-83B4-4B2F-89B2-3150D294CC40}" vid="{7837AEFF-8D99-48F0-9B65-23E66CA0866F}"/>
    </a:ext>
  </a:extLst>
</a:theme>
</file>

<file path=ppt/theme/theme2.xml><?xml version="1.0" encoding="utf-8"?>
<a:theme xmlns:a="http://schemas.openxmlformats.org/drawingml/2006/main" name="ODE_Powerpoint">
  <a:themeElements>
    <a:clrScheme name="ODE Color Theme">
      <a:dk1>
        <a:sysClr val="windowText" lastClr="000000"/>
      </a:dk1>
      <a:lt1>
        <a:sysClr val="window" lastClr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E Powerpoint Template March 2019.potx" id="{8F04E96B-83B4-4B2F-89B2-3150D294CC40}" vid="{8B20BE8A-E528-4E24-AFBF-70FAB0D74E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D634F791A68E448BB12BA2A972606E" ma:contentTypeVersion="7" ma:contentTypeDescription="Create a new document." ma:contentTypeScope="" ma:versionID="9bffdee31e18fdf81104fa5e4bfabc35">
  <xsd:schema xmlns:xsd="http://www.w3.org/2001/XMLSchema" xmlns:xs="http://www.w3.org/2001/XMLSchema" xmlns:p="http://schemas.microsoft.com/office/2006/metadata/properties" xmlns:ns1="http://schemas.microsoft.com/sharepoint/v3" xmlns:ns2="edb5ef48-5285-463e-a2b9-308f2d437c3d" xmlns:ns3="54031767-dd6d-417c-ab73-583408f47564" targetNamespace="http://schemas.microsoft.com/office/2006/metadata/properties" ma:root="true" ma:fieldsID="a57ca4d4c7ee822b0ea4fc7d8f545bae" ns1:_="" ns2:_="" ns3:_="">
    <xsd:import namespace="http://schemas.microsoft.com/sharepoint/v3"/>
    <xsd:import namespace="edb5ef48-5285-463e-a2b9-308f2d437c3d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5ef48-5285-463e-a2b9-308f2d437c3d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stimated_x0020_Creation_x0020_Date xmlns="edb5ef48-5285-463e-a2b9-308f2d437c3d" xsi:nil="true"/>
    <Remediation_x0020_Date xmlns="edb5ef48-5285-463e-a2b9-308f2d437c3d">2020-08-31T17:06:07+00:00</Remediation_x0020_Date>
    <Priority xmlns="edb5ef48-5285-463e-a2b9-308f2d437c3d">New</Priority>
  </documentManagement>
</p:properties>
</file>

<file path=customXml/itemProps1.xml><?xml version="1.0" encoding="utf-8"?>
<ds:datastoreItem xmlns:ds="http://schemas.openxmlformats.org/officeDocument/2006/customXml" ds:itemID="{1C1BABC0-CDFC-4521-B2F0-ED5301807623}"/>
</file>

<file path=customXml/itemProps2.xml><?xml version="1.0" encoding="utf-8"?>
<ds:datastoreItem xmlns:ds="http://schemas.openxmlformats.org/officeDocument/2006/customXml" ds:itemID="{8B135C30-9C3A-4850-9863-8FF3071A88C2}"/>
</file>

<file path=customXml/itemProps3.xml><?xml version="1.0" encoding="utf-8"?>
<ds:datastoreItem xmlns:ds="http://schemas.openxmlformats.org/officeDocument/2006/customXml" ds:itemID="{87D61357-2D07-428F-9745-35FCAA336BCF}"/>
</file>

<file path=docProps/app.xml><?xml version="1.0" encoding="utf-8"?>
<Properties xmlns="http://schemas.openxmlformats.org/officeDocument/2006/extended-properties" xmlns:vt="http://schemas.openxmlformats.org/officeDocument/2006/docPropsVTypes">
  <Template>ODE Powerpoint Template March 2019</Template>
  <TotalTime>15944</TotalTime>
  <Words>725</Words>
  <Application>Microsoft Office PowerPoint</Application>
  <PresentationFormat>On-screen Show (4:3)</PresentationFormat>
  <Paragraphs>107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ODE_Powerpoint - pattern background</vt:lpstr>
      <vt:lpstr>ODE_Powerpoint</vt:lpstr>
      <vt:lpstr>Memoranda of Understanding/Agreement</vt:lpstr>
      <vt:lpstr>Presentation Overview</vt:lpstr>
      <vt:lpstr>Before we begin…</vt:lpstr>
      <vt:lpstr>Purpose of the Memorandum of Understanding</vt:lpstr>
      <vt:lpstr>Understanding or Agreement?</vt:lpstr>
      <vt:lpstr>Community Partners</vt:lpstr>
      <vt:lpstr>MOUs/MOAs: What to Include</vt:lpstr>
      <vt:lpstr>MOUs/MOAs: What to Include (continued)</vt:lpstr>
      <vt:lpstr>MOUs/MOAs: What to Include (continued 2)</vt:lpstr>
      <vt:lpstr>Updates and Inspections</vt:lpstr>
      <vt:lpstr>What Can You Do?</vt:lpstr>
      <vt:lpstr>Conclusion</vt:lpstr>
      <vt:lpstr>End on a Quote!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ODE Template Slides</dc:title>
  <dc:creator>HAISLIP Alex - ODE</dc:creator>
  <cp:lastModifiedBy>HAISLIP Alex - ODE</cp:lastModifiedBy>
  <cp:revision>81</cp:revision>
  <cp:lastPrinted>2019-07-15T14:37:29Z</cp:lastPrinted>
  <dcterms:created xsi:type="dcterms:W3CDTF">2019-03-28T15:03:22Z</dcterms:created>
  <dcterms:modified xsi:type="dcterms:W3CDTF">2020-03-17T17:52:28Z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0x0101008AD634F791A68E448BB12BA2A972606E</vt:lpwstr>
  </property>
</Properties>
</file>