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0"/>
  </p:notesMasterIdLst>
  <p:sldIdLst>
    <p:sldId id="317" r:id="rId11"/>
    <p:sldId id="362" r:id="rId12"/>
    <p:sldId id="318" r:id="rId13"/>
    <p:sldId id="341" r:id="rId14"/>
    <p:sldId id="353" r:id="rId15"/>
    <p:sldId id="355" r:id="rId16"/>
    <p:sldId id="354" r:id="rId17"/>
    <p:sldId id="361" r:id="rId18"/>
    <p:sldId id="357" r:id="rId19"/>
    <p:sldId id="359" r:id="rId20"/>
    <p:sldId id="334" r:id="rId21"/>
    <p:sldId id="360" r:id="rId22"/>
    <p:sldId id="342" r:id="rId23"/>
    <p:sldId id="363" r:id="rId24"/>
    <p:sldId id="328" r:id="rId25"/>
    <p:sldId id="346" r:id="rId26"/>
    <p:sldId id="347" r:id="rId27"/>
    <p:sldId id="350" r:id="rId28"/>
    <p:sldId id="34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431" autoAdjust="0"/>
  </p:normalViewPr>
  <p:slideViewPr>
    <p:cSldViewPr snapToGrid="0">
      <p:cViewPr varScale="1">
        <p:scale>
          <a:sx n="73" d="100"/>
          <a:sy n="73" d="100"/>
        </p:scale>
        <p:origin x="2034" y="66"/>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86AE0-F7C9-438C-934D-4B6A48016D1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2D78620-977E-43DE-8C2C-BF5F37D67316}">
      <dgm:prSet phldrT="[Text]"/>
      <dgm:spPr/>
      <dgm:t>
        <a:bodyPr/>
        <a:lstStyle/>
        <a:p>
          <a:r>
            <a:rPr lang="en-US" dirty="0" smtClean="0"/>
            <a:t>RLIS</a:t>
          </a:r>
          <a:endParaRPr lang="en-US" dirty="0"/>
        </a:p>
      </dgm:t>
    </dgm:pt>
    <dgm:pt modelId="{35CE5EAA-549F-4178-BB76-3B611829E5A0}" type="parTrans" cxnId="{12A6BA41-9D81-487E-9BAD-EEB9CE02C7C7}">
      <dgm:prSet/>
      <dgm:spPr/>
      <dgm:t>
        <a:bodyPr/>
        <a:lstStyle/>
        <a:p>
          <a:endParaRPr lang="en-US"/>
        </a:p>
      </dgm:t>
    </dgm:pt>
    <dgm:pt modelId="{FC3A74DA-A635-418F-9C0F-0E99A543D0F1}" type="sibTrans" cxnId="{12A6BA41-9D81-487E-9BAD-EEB9CE02C7C7}">
      <dgm:prSet/>
      <dgm:spPr/>
      <dgm:t>
        <a:bodyPr/>
        <a:lstStyle/>
        <a:p>
          <a:endParaRPr lang="en-US"/>
        </a:p>
      </dgm:t>
    </dgm:pt>
    <dgm:pt modelId="{4439D86F-259F-45FF-B3C6-A71BB28172E2}">
      <dgm:prSet phldrT="[Text]"/>
      <dgm:spPr/>
      <dgm:t>
        <a:bodyPr/>
        <a:lstStyle/>
        <a:p>
          <a:r>
            <a:rPr lang="en-US" dirty="0" smtClean="0"/>
            <a:t>Rural and Low Income Schools</a:t>
          </a:r>
          <a:endParaRPr lang="en-US" dirty="0"/>
        </a:p>
      </dgm:t>
    </dgm:pt>
    <dgm:pt modelId="{789317F9-B01B-4101-88F1-153B45D0232E}" type="parTrans" cxnId="{011FAFCA-A537-4CAE-B6D1-39ED4D0E068B}">
      <dgm:prSet/>
      <dgm:spPr/>
      <dgm:t>
        <a:bodyPr/>
        <a:lstStyle/>
        <a:p>
          <a:endParaRPr lang="en-US"/>
        </a:p>
      </dgm:t>
    </dgm:pt>
    <dgm:pt modelId="{062C0749-8B9A-44A4-A0C6-A1539AD08149}" type="sibTrans" cxnId="{011FAFCA-A537-4CAE-B6D1-39ED4D0E068B}">
      <dgm:prSet/>
      <dgm:spPr/>
      <dgm:t>
        <a:bodyPr/>
        <a:lstStyle/>
        <a:p>
          <a:endParaRPr lang="en-US"/>
        </a:p>
      </dgm:t>
    </dgm:pt>
    <dgm:pt modelId="{E823B8CF-0329-482B-8E94-6807F05F1A8C}">
      <dgm:prSet phldrT="[Text]"/>
      <dgm:spPr/>
      <dgm:t>
        <a:bodyPr/>
        <a:lstStyle/>
        <a:p>
          <a:r>
            <a:rPr lang="en-US" dirty="0" smtClean="0"/>
            <a:t>Rural</a:t>
          </a:r>
          <a:endParaRPr lang="en-US" dirty="0"/>
        </a:p>
      </dgm:t>
    </dgm:pt>
    <dgm:pt modelId="{B436721F-E5B0-40D4-B888-1D6A76B75187}" type="parTrans" cxnId="{0E4804F1-C486-443D-84A2-79C990633A50}">
      <dgm:prSet/>
      <dgm:spPr/>
      <dgm:t>
        <a:bodyPr/>
        <a:lstStyle/>
        <a:p>
          <a:endParaRPr lang="en-US"/>
        </a:p>
      </dgm:t>
    </dgm:pt>
    <dgm:pt modelId="{4616160C-5E2A-4110-AFD8-546BA46DDD74}" type="sibTrans" cxnId="{0E4804F1-C486-443D-84A2-79C990633A50}">
      <dgm:prSet/>
      <dgm:spPr/>
      <dgm:t>
        <a:bodyPr/>
        <a:lstStyle/>
        <a:p>
          <a:endParaRPr lang="en-US"/>
        </a:p>
      </dgm:t>
    </dgm:pt>
    <dgm:pt modelId="{12B8B0C2-CCFD-4844-9475-5330E54CBE2B}">
      <dgm:prSet phldrT="[Text]"/>
      <dgm:spPr/>
      <dgm:t>
        <a:bodyPr/>
        <a:lstStyle/>
        <a:p>
          <a:r>
            <a:rPr lang="en-US" dirty="0" smtClean="0"/>
            <a:t>Low Income</a:t>
          </a:r>
          <a:endParaRPr lang="en-US" dirty="0"/>
        </a:p>
      </dgm:t>
    </dgm:pt>
    <dgm:pt modelId="{8C9A9C11-6949-4C36-8D80-2A697B4D7986}" type="parTrans" cxnId="{A1A8BAA6-6626-4AD0-9D10-DB40CBC75EF7}">
      <dgm:prSet/>
      <dgm:spPr/>
      <dgm:t>
        <a:bodyPr/>
        <a:lstStyle/>
        <a:p>
          <a:endParaRPr lang="en-US"/>
        </a:p>
      </dgm:t>
    </dgm:pt>
    <dgm:pt modelId="{F6719EB6-CC9D-4B93-8669-997B2EA25FB1}" type="sibTrans" cxnId="{A1A8BAA6-6626-4AD0-9D10-DB40CBC75EF7}">
      <dgm:prSet/>
      <dgm:spPr/>
      <dgm:t>
        <a:bodyPr/>
        <a:lstStyle/>
        <a:p>
          <a:endParaRPr lang="en-US"/>
        </a:p>
      </dgm:t>
    </dgm:pt>
    <dgm:pt modelId="{D82B21DC-F431-4FD9-82EC-0BAFBC7BDBEE}">
      <dgm:prSet phldrT="[Text]"/>
      <dgm:spPr/>
      <dgm:t>
        <a:bodyPr/>
        <a:lstStyle/>
        <a:p>
          <a:r>
            <a:rPr lang="en-US" dirty="0" smtClean="0"/>
            <a:t>SRSA</a:t>
          </a:r>
          <a:endParaRPr lang="en-US" dirty="0"/>
        </a:p>
      </dgm:t>
    </dgm:pt>
    <dgm:pt modelId="{5D369D75-EB2B-46DE-9531-80B0B2861036}" type="parTrans" cxnId="{141145D8-7572-4D1A-B65E-24F6C8F66BC4}">
      <dgm:prSet/>
      <dgm:spPr/>
      <dgm:t>
        <a:bodyPr/>
        <a:lstStyle/>
        <a:p>
          <a:endParaRPr lang="en-US"/>
        </a:p>
      </dgm:t>
    </dgm:pt>
    <dgm:pt modelId="{1A02F314-D637-4427-AD9F-6AC73A2EE621}" type="sibTrans" cxnId="{141145D8-7572-4D1A-B65E-24F6C8F66BC4}">
      <dgm:prSet/>
      <dgm:spPr/>
      <dgm:t>
        <a:bodyPr/>
        <a:lstStyle/>
        <a:p>
          <a:endParaRPr lang="en-US"/>
        </a:p>
      </dgm:t>
    </dgm:pt>
    <dgm:pt modelId="{2E105EB8-9757-47AB-832E-7BED17602E1D}">
      <dgm:prSet phldrT="[Text]"/>
      <dgm:spPr/>
      <dgm:t>
        <a:bodyPr/>
        <a:lstStyle/>
        <a:p>
          <a:r>
            <a:rPr lang="en-US" dirty="0" smtClean="0"/>
            <a:t>Small, Rural School Achievement Program</a:t>
          </a:r>
          <a:endParaRPr lang="en-US" dirty="0"/>
        </a:p>
      </dgm:t>
    </dgm:pt>
    <dgm:pt modelId="{53F4A0A5-C717-4A4B-965E-AD8F05DBE330}" type="parTrans" cxnId="{A9D2061B-F73E-43FA-ABEF-A456F4731A67}">
      <dgm:prSet/>
      <dgm:spPr/>
      <dgm:t>
        <a:bodyPr/>
        <a:lstStyle/>
        <a:p>
          <a:endParaRPr lang="en-US"/>
        </a:p>
      </dgm:t>
    </dgm:pt>
    <dgm:pt modelId="{A20EB55D-9848-4242-8572-98F1DD9DDE08}" type="sibTrans" cxnId="{A9D2061B-F73E-43FA-ABEF-A456F4731A67}">
      <dgm:prSet/>
      <dgm:spPr/>
      <dgm:t>
        <a:bodyPr/>
        <a:lstStyle/>
        <a:p>
          <a:endParaRPr lang="en-US"/>
        </a:p>
      </dgm:t>
    </dgm:pt>
    <dgm:pt modelId="{C5FB1B01-91D5-4D05-ABCB-C306BC0AF198}">
      <dgm:prSet phldrT="[Text]"/>
      <dgm:spPr/>
      <dgm:t>
        <a:bodyPr/>
        <a:lstStyle/>
        <a:p>
          <a:r>
            <a:rPr lang="en-US" dirty="0" smtClean="0"/>
            <a:t>Small</a:t>
          </a:r>
          <a:endParaRPr lang="en-US" dirty="0"/>
        </a:p>
      </dgm:t>
    </dgm:pt>
    <dgm:pt modelId="{650D82FB-570E-4D93-8DFD-4BB82A22E744}" type="parTrans" cxnId="{1BF5356C-C029-4561-8247-7E59E75B9002}">
      <dgm:prSet/>
      <dgm:spPr/>
      <dgm:t>
        <a:bodyPr/>
        <a:lstStyle/>
        <a:p>
          <a:endParaRPr lang="en-US"/>
        </a:p>
      </dgm:t>
    </dgm:pt>
    <dgm:pt modelId="{9EA90B37-833D-4942-8308-BE0D57FA1094}" type="sibTrans" cxnId="{1BF5356C-C029-4561-8247-7E59E75B9002}">
      <dgm:prSet/>
      <dgm:spPr/>
      <dgm:t>
        <a:bodyPr/>
        <a:lstStyle/>
        <a:p>
          <a:endParaRPr lang="en-US"/>
        </a:p>
      </dgm:t>
    </dgm:pt>
    <dgm:pt modelId="{51180915-F858-4ABE-9AEE-590F382C185B}">
      <dgm:prSet phldrT="[Text]"/>
      <dgm:spPr/>
      <dgm:t>
        <a:bodyPr/>
        <a:lstStyle/>
        <a:p>
          <a:r>
            <a:rPr lang="en-US" dirty="0" smtClean="0"/>
            <a:t>Rural</a:t>
          </a:r>
          <a:endParaRPr lang="en-US" dirty="0"/>
        </a:p>
      </dgm:t>
    </dgm:pt>
    <dgm:pt modelId="{19A2AD53-82B0-4CB2-8862-27EA63FC0967}" type="parTrans" cxnId="{A50B0309-1DCD-4F1F-8D32-CB128CBBD231}">
      <dgm:prSet/>
      <dgm:spPr/>
      <dgm:t>
        <a:bodyPr/>
        <a:lstStyle/>
        <a:p>
          <a:endParaRPr lang="en-US"/>
        </a:p>
      </dgm:t>
    </dgm:pt>
    <dgm:pt modelId="{AD517DF0-983F-4880-9876-BAAAFD6E047A}" type="sibTrans" cxnId="{A50B0309-1DCD-4F1F-8D32-CB128CBBD231}">
      <dgm:prSet/>
      <dgm:spPr/>
      <dgm:t>
        <a:bodyPr/>
        <a:lstStyle/>
        <a:p>
          <a:endParaRPr lang="en-US"/>
        </a:p>
      </dgm:t>
    </dgm:pt>
    <dgm:pt modelId="{55899E27-4475-4EA9-8EB9-B36FBD09123A}" type="pres">
      <dgm:prSet presAssocID="{9D286AE0-F7C9-438C-934D-4B6A48016D1F}" presName="Name0" presStyleCnt="0">
        <dgm:presLayoutVars>
          <dgm:chMax/>
          <dgm:chPref val="3"/>
          <dgm:dir/>
          <dgm:animOne val="branch"/>
          <dgm:animLvl val="lvl"/>
        </dgm:presLayoutVars>
      </dgm:prSet>
      <dgm:spPr/>
      <dgm:t>
        <a:bodyPr/>
        <a:lstStyle/>
        <a:p>
          <a:endParaRPr lang="en-US"/>
        </a:p>
      </dgm:t>
    </dgm:pt>
    <dgm:pt modelId="{3ECB26A2-B8B8-4FE5-96ED-8DE5E779E2FB}" type="pres">
      <dgm:prSet presAssocID="{D82B21DC-F431-4FD9-82EC-0BAFBC7BDBEE}" presName="composite" presStyleCnt="0"/>
      <dgm:spPr/>
    </dgm:pt>
    <dgm:pt modelId="{DC33E677-601A-44AF-831F-613A7FDBD7A1}" type="pres">
      <dgm:prSet presAssocID="{D82B21DC-F431-4FD9-82EC-0BAFBC7BDBEE}" presName="FirstChild" presStyleLbl="revTx" presStyleIdx="0" presStyleCnt="4">
        <dgm:presLayoutVars>
          <dgm:chMax val="0"/>
          <dgm:chPref val="0"/>
          <dgm:bulletEnabled val="1"/>
        </dgm:presLayoutVars>
      </dgm:prSet>
      <dgm:spPr/>
      <dgm:t>
        <a:bodyPr/>
        <a:lstStyle/>
        <a:p>
          <a:endParaRPr lang="en-US"/>
        </a:p>
      </dgm:t>
    </dgm:pt>
    <dgm:pt modelId="{7E2DADB1-F4B5-44C4-8C99-0048AB0647D8}" type="pres">
      <dgm:prSet presAssocID="{D82B21DC-F431-4FD9-82EC-0BAFBC7BDBEE}" presName="Parent" presStyleLbl="alignNode1" presStyleIdx="0" presStyleCnt="2">
        <dgm:presLayoutVars>
          <dgm:chMax val="3"/>
          <dgm:chPref val="3"/>
          <dgm:bulletEnabled val="1"/>
        </dgm:presLayoutVars>
      </dgm:prSet>
      <dgm:spPr/>
      <dgm:t>
        <a:bodyPr/>
        <a:lstStyle/>
        <a:p>
          <a:endParaRPr lang="en-US"/>
        </a:p>
      </dgm:t>
    </dgm:pt>
    <dgm:pt modelId="{448C3F32-F45B-4D3F-B5A0-4D17492411FC}" type="pres">
      <dgm:prSet presAssocID="{D82B21DC-F431-4FD9-82EC-0BAFBC7BDBEE}" presName="Accent" presStyleLbl="parChTrans1D1" presStyleIdx="0" presStyleCnt="2"/>
      <dgm:spPr/>
    </dgm:pt>
    <dgm:pt modelId="{6ED587E4-67E7-4DBB-9B2E-A5641AEF84A7}" type="pres">
      <dgm:prSet presAssocID="{D82B21DC-F431-4FD9-82EC-0BAFBC7BDBEE}" presName="Child" presStyleLbl="revTx" presStyleIdx="1" presStyleCnt="4">
        <dgm:presLayoutVars>
          <dgm:chMax val="0"/>
          <dgm:chPref val="0"/>
          <dgm:bulletEnabled val="1"/>
        </dgm:presLayoutVars>
      </dgm:prSet>
      <dgm:spPr/>
      <dgm:t>
        <a:bodyPr/>
        <a:lstStyle/>
        <a:p>
          <a:endParaRPr lang="en-US"/>
        </a:p>
      </dgm:t>
    </dgm:pt>
    <dgm:pt modelId="{6C94740F-FD40-4559-AC83-47E0E9780095}" type="pres">
      <dgm:prSet presAssocID="{1A02F314-D637-4427-AD9F-6AC73A2EE621}" presName="sibTrans" presStyleCnt="0"/>
      <dgm:spPr/>
    </dgm:pt>
    <dgm:pt modelId="{6988C754-0229-4F36-B15D-42D1C1DB6A5C}" type="pres">
      <dgm:prSet presAssocID="{82D78620-977E-43DE-8C2C-BF5F37D67316}" presName="composite" presStyleCnt="0"/>
      <dgm:spPr/>
    </dgm:pt>
    <dgm:pt modelId="{B9B91E47-4172-4ED0-B950-9AC1A67776D2}" type="pres">
      <dgm:prSet presAssocID="{82D78620-977E-43DE-8C2C-BF5F37D67316}" presName="FirstChild" presStyleLbl="revTx" presStyleIdx="2" presStyleCnt="4">
        <dgm:presLayoutVars>
          <dgm:chMax val="0"/>
          <dgm:chPref val="0"/>
          <dgm:bulletEnabled val="1"/>
        </dgm:presLayoutVars>
      </dgm:prSet>
      <dgm:spPr/>
      <dgm:t>
        <a:bodyPr/>
        <a:lstStyle/>
        <a:p>
          <a:endParaRPr lang="en-US"/>
        </a:p>
      </dgm:t>
    </dgm:pt>
    <dgm:pt modelId="{101C463F-CEA7-40A6-A919-F937CF88C50F}" type="pres">
      <dgm:prSet presAssocID="{82D78620-977E-43DE-8C2C-BF5F37D67316}" presName="Parent" presStyleLbl="alignNode1" presStyleIdx="1" presStyleCnt="2">
        <dgm:presLayoutVars>
          <dgm:chMax val="3"/>
          <dgm:chPref val="3"/>
          <dgm:bulletEnabled val="1"/>
        </dgm:presLayoutVars>
      </dgm:prSet>
      <dgm:spPr/>
      <dgm:t>
        <a:bodyPr/>
        <a:lstStyle/>
        <a:p>
          <a:endParaRPr lang="en-US"/>
        </a:p>
      </dgm:t>
    </dgm:pt>
    <dgm:pt modelId="{FE3B679F-FD2A-4E75-8C56-17EDC3D8402F}" type="pres">
      <dgm:prSet presAssocID="{82D78620-977E-43DE-8C2C-BF5F37D67316}" presName="Accent" presStyleLbl="parChTrans1D1" presStyleIdx="1" presStyleCnt="2"/>
      <dgm:spPr/>
    </dgm:pt>
    <dgm:pt modelId="{D940531F-1B59-4985-A9FB-C94420163961}" type="pres">
      <dgm:prSet presAssocID="{82D78620-977E-43DE-8C2C-BF5F37D67316}" presName="Child" presStyleLbl="revTx" presStyleIdx="3" presStyleCnt="4">
        <dgm:presLayoutVars>
          <dgm:chMax val="0"/>
          <dgm:chPref val="0"/>
          <dgm:bulletEnabled val="1"/>
        </dgm:presLayoutVars>
      </dgm:prSet>
      <dgm:spPr/>
      <dgm:t>
        <a:bodyPr/>
        <a:lstStyle/>
        <a:p>
          <a:endParaRPr lang="en-US"/>
        </a:p>
      </dgm:t>
    </dgm:pt>
  </dgm:ptLst>
  <dgm:cxnLst>
    <dgm:cxn modelId="{644F5BC1-FD97-4A49-9702-13B7D27144A3}" type="presOf" srcId="{82D78620-977E-43DE-8C2C-BF5F37D67316}" destId="{101C463F-CEA7-40A6-A919-F937CF88C50F}" srcOrd="0" destOrd="0" presId="urn:microsoft.com/office/officeart/2011/layout/TabList"/>
    <dgm:cxn modelId="{8935B0D3-301A-475A-AE2A-134B781B486A}" type="presOf" srcId="{12B8B0C2-CCFD-4844-9475-5330E54CBE2B}" destId="{D940531F-1B59-4985-A9FB-C94420163961}" srcOrd="0" destOrd="1" presId="urn:microsoft.com/office/officeart/2011/layout/TabList"/>
    <dgm:cxn modelId="{A3426BE7-F594-4C0C-B6FF-DB84778C4969}" type="presOf" srcId="{9D286AE0-F7C9-438C-934D-4B6A48016D1F}" destId="{55899E27-4475-4EA9-8EB9-B36FBD09123A}" srcOrd="0" destOrd="0" presId="urn:microsoft.com/office/officeart/2011/layout/TabList"/>
    <dgm:cxn modelId="{CCEEEE5B-F4F7-4C9D-AA66-91197CCD47F0}" type="presOf" srcId="{2E105EB8-9757-47AB-832E-7BED17602E1D}" destId="{DC33E677-601A-44AF-831F-613A7FDBD7A1}" srcOrd="0" destOrd="0" presId="urn:microsoft.com/office/officeart/2011/layout/TabList"/>
    <dgm:cxn modelId="{011FAFCA-A537-4CAE-B6D1-39ED4D0E068B}" srcId="{82D78620-977E-43DE-8C2C-BF5F37D67316}" destId="{4439D86F-259F-45FF-B3C6-A71BB28172E2}" srcOrd="0" destOrd="0" parTransId="{789317F9-B01B-4101-88F1-153B45D0232E}" sibTransId="{062C0749-8B9A-44A4-A0C6-A1539AD08149}"/>
    <dgm:cxn modelId="{A50B0309-1DCD-4F1F-8D32-CB128CBBD231}" srcId="{D82B21DC-F431-4FD9-82EC-0BAFBC7BDBEE}" destId="{51180915-F858-4ABE-9AEE-590F382C185B}" srcOrd="2" destOrd="0" parTransId="{19A2AD53-82B0-4CB2-8862-27EA63FC0967}" sibTransId="{AD517DF0-983F-4880-9876-BAAAFD6E047A}"/>
    <dgm:cxn modelId="{A9D2061B-F73E-43FA-ABEF-A456F4731A67}" srcId="{D82B21DC-F431-4FD9-82EC-0BAFBC7BDBEE}" destId="{2E105EB8-9757-47AB-832E-7BED17602E1D}" srcOrd="0" destOrd="0" parTransId="{53F4A0A5-C717-4A4B-965E-AD8F05DBE330}" sibTransId="{A20EB55D-9848-4242-8572-98F1DD9DDE08}"/>
    <dgm:cxn modelId="{F7481298-05AD-4FB5-86C4-FC87E9461F71}" type="presOf" srcId="{E823B8CF-0329-482B-8E94-6807F05F1A8C}" destId="{D940531F-1B59-4985-A9FB-C94420163961}" srcOrd="0" destOrd="0" presId="urn:microsoft.com/office/officeart/2011/layout/TabList"/>
    <dgm:cxn modelId="{0E4804F1-C486-443D-84A2-79C990633A50}" srcId="{82D78620-977E-43DE-8C2C-BF5F37D67316}" destId="{E823B8CF-0329-482B-8E94-6807F05F1A8C}" srcOrd="1" destOrd="0" parTransId="{B436721F-E5B0-40D4-B888-1D6A76B75187}" sibTransId="{4616160C-5E2A-4110-AFD8-546BA46DDD74}"/>
    <dgm:cxn modelId="{0D3A6231-EA70-4928-9D64-2DED16FFE825}" type="presOf" srcId="{C5FB1B01-91D5-4D05-ABCB-C306BC0AF198}" destId="{6ED587E4-67E7-4DBB-9B2E-A5641AEF84A7}" srcOrd="0" destOrd="0" presId="urn:microsoft.com/office/officeart/2011/layout/TabList"/>
    <dgm:cxn modelId="{141145D8-7572-4D1A-B65E-24F6C8F66BC4}" srcId="{9D286AE0-F7C9-438C-934D-4B6A48016D1F}" destId="{D82B21DC-F431-4FD9-82EC-0BAFBC7BDBEE}" srcOrd="0" destOrd="0" parTransId="{5D369D75-EB2B-46DE-9531-80B0B2861036}" sibTransId="{1A02F314-D637-4427-AD9F-6AC73A2EE621}"/>
    <dgm:cxn modelId="{CDAE41F7-25D6-4147-8796-E00BB53D9B6E}" type="presOf" srcId="{51180915-F858-4ABE-9AEE-590F382C185B}" destId="{6ED587E4-67E7-4DBB-9B2E-A5641AEF84A7}" srcOrd="0" destOrd="1" presId="urn:microsoft.com/office/officeart/2011/layout/TabList"/>
    <dgm:cxn modelId="{1BF5356C-C029-4561-8247-7E59E75B9002}" srcId="{D82B21DC-F431-4FD9-82EC-0BAFBC7BDBEE}" destId="{C5FB1B01-91D5-4D05-ABCB-C306BC0AF198}" srcOrd="1" destOrd="0" parTransId="{650D82FB-570E-4D93-8DFD-4BB82A22E744}" sibTransId="{9EA90B37-833D-4942-8308-BE0D57FA1094}"/>
    <dgm:cxn modelId="{913F0028-3DA2-4A79-B134-88310D1A65CD}" type="presOf" srcId="{D82B21DC-F431-4FD9-82EC-0BAFBC7BDBEE}" destId="{7E2DADB1-F4B5-44C4-8C99-0048AB0647D8}" srcOrd="0" destOrd="0" presId="urn:microsoft.com/office/officeart/2011/layout/TabList"/>
    <dgm:cxn modelId="{A1A8BAA6-6626-4AD0-9D10-DB40CBC75EF7}" srcId="{82D78620-977E-43DE-8C2C-BF5F37D67316}" destId="{12B8B0C2-CCFD-4844-9475-5330E54CBE2B}" srcOrd="2" destOrd="0" parTransId="{8C9A9C11-6949-4C36-8D80-2A697B4D7986}" sibTransId="{F6719EB6-CC9D-4B93-8669-997B2EA25FB1}"/>
    <dgm:cxn modelId="{12A6BA41-9D81-487E-9BAD-EEB9CE02C7C7}" srcId="{9D286AE0-F7C9-438C-934D-4B6A48016D1F}" destId="{82D78620-977E-43DE-8C2C-BF5F37D67316}" srcOrd="1" destOrd="0" parTransId="{35CE5EAA-549F-4178-BB76-3B611829E5A0}" sibTransId="{FC3A74DA-A635-418F-9C0F-0E99A543D0F1}"/>
    <dgm:cxn modelId="{6994AC4A-8A51-4AF0-A8B3-546475C4B83E}" type="presOf" srcId="{4439D86F-259F-45FF-B3C6-A71BB28172E2}" destId="{B9B91E47-4172-4ED0-B950-9AC1A67776D2}" srcOrd="0" destOrd="0" presId="urn:microsoft.com/office/officeart/2011/layout/TabList"/>
    <dgm:cxn modelId="{D181BE0B-5C56-443C-A27E-167A4A41BB16}" type="presParOf" srcId="{55899E27-4475-4EA9-8EB9-B36FBD09123A}" destId="{3ECB26A2-B8B8-4FE5-96ED-8DE5E779E2FB}" srcOrd="0" destOrd="0" presId="urn:microsoft.com/office/officeart/2011/layout/TabList"/>
    <dgm:cxn modelId="{5A4EB5FA-6AB3-487D-B466-08DE5C921A24}" type="presParOf" srcId="{3ECB26A2-B8B8-4FE5-96ED-8DE5E779E2FB}" destId="{DC33E677-601A-44AF-831F-613A7FDBD7A1}" srcOrd="0" destOrd="0" presId="urn:microsoft.com/office/officeart/2011/layout/TabList"/>
    <dgm:cxn modelId="{DC042807-1498-4FD2-B4D3-33193097E440}" type="presParOf" srcId="{3ECB26A2-B8B8-4FE5-96ED-8DE5E779E2FB}" destId="{7E2DADB1-F4B5-44C4-8C99-0048AB0647D8}" srcOrd="1" destOrd="0" presId="urn:microsoft.com/office/officeart/2011/layout/TabList"/>
    <dgm:cxn modelId="{40D6554B-1380-4241-AB78-410711C05065}" type="presParOf" srcId="{3ECB26A2-B8B8-4FE5-96ED-8DE5E779E2FB}" destId="{448C3F32-F45B-4D3F-B5A0-4D17492411FC}" srcOrd="2" destOrd="0" presId="urn:microsoft.com/office/officeart/2011/layout/TabList"/>
    <dgm:cxn modelId="{7901AE06-7E77-4807-88C3-CA900B7258D1}" type="presParOf" srcId="{55899E27-4475-4EA9-8EB9-B36FBD09123A}" destId="{6ED587E4-67E7-4DBB-9B2E-A5641AEF84A7}" srcOrd="1" destOrd="0" presId="urn:microsoft.com/office/officeart/2011/layout/TabList"/>
    <dgm:cxn modelId="{C204FB8D-900A-4232-88DA-FAC03571661D}" type="presParOf" srcId="{55899E27-4475-4EA9-8EB9-B36FBD09123A}" destId="{6C94740F-FD40-4559-AC83-47E0E9780095}" srcOrd="2" destOrd="0" presId="urn:microsoft.com/office/officeart/2011/layout/TabList"/>
    <dgm:cxn modelId="{9CF38806-C042-4178-88AE-F3AA75A527CF}" type="presParOf" srcId="{55899E27-4475-4EA9-8EB9-B36FBD09123A}" destId="{6988C754-0229-4F36-B15D-42D1C1DB6A5C}" srcOrd="3" destOrd="0" presId="urn:microsoft.com/office/officeart/2011/layout/TabList"/>
    <dgm:cxn modelId="{500AF5F5-BCAD-4B85-94D5-FE058EC6DC14}" type="presParOf" srcId="{6988C754-0229-4F36-B15D-42D1C1DB6A5C}" destId="{B9B91E47-4172-4ED0-B950-9AC1A67776D2}" srcOrd="0" destOrd="0" presId="urn:microsoft.com/office/officeart/2011/layout/TabList"/>
    <dgm:cxn modelId="{9FB49859-2846-4F0F-B4D3-76C6109AC8D7}" type="presParOf" srcId="{6988C754-0229-4F36-B15D-42D1C1DB6A5C}" destId="{101C463F-CEA7-40A6-A919-F937CF88C50F}" srcOrd="1" destOrd="0" presId="urn:microsoft.com/office/officeart/2011/layout/TabList"/>
    <dgm:cxn modelId="{8A5AF523-B8B1-4964-BB11-F3EDEC205A34}" type="presParOf" srcId="{6988C754-0229-4F36-B15D-42D1C1DB6A5C}" destId="{FE3B679F-FD2A-4E75-8C56-17EDC3D8402F}" srcOrd="2" destOrd="0" presId="urn:microsoft.com/office/officeart/2011/layout/TabList"/>
    <dgm:cxn modelId="{667FD988-8E7E-41F4-A826-8C68CE05A796}" type="presParOf" srcId="{55899E27-4475-4EA9-8EB9-B36FBD09123A}" destId="{D940531F-1B59-4985-A9FB-C94420163961}"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B893E-12D1-471E-9346-510D0A6DE7FE}"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1766E042-2E91-4D77-8340-0C52961DFB2D}">
      <dgm:prSet phldrT="[Text]"/>
      <dgm:spPr/>
      <dgm:t>
        <a:bodyPr/>
        <a:lstStyle/>
        <a:p>
          <a:r>
            <a:rPr lang="en-US" dirty="0" smtClean="0"/>
            <a:t>Rural</a:t>
          </a:r>
          <a:endParaRPr lang="en-US" dirty="0"/>
        </a:p>
      </dgm:t>
    </dgm:pt>
    <dgm:pt modelId="{0C30CE82-F5BE-492D-BACF-E4A842F9F4FF}" type="parTrans" cxnId="{B12D0035-005E-43F7-8C5D-80863A8B1BD6}">
      <dgm:prSet/>
      <dgm:spPr/>
      <dgm:t>
        <a:bodyPr/>
        <a:lstStyle/>
        <a:p>
          <a:endParaRPr lang="en-US"/>
        </a:p>
      </dgm:t>
    </dgm:pt>
    <dgm:pt modelId="{F6CAC8C0-36E3-422F-A875-3D5AB67D1D8C}" type="sibTrans" cxnId="{B12D0035-005E-43F7-8C5D-80863A8B1BD6}">
      <dgm:prSet/>
      <dgm:spPr/>
      <dgm:t>
        <a:bodyPr/>
        <a:lstStyle/>
        <a:p>
          <a:endParaRPr lang="en-US"/>
        </a:p>
      </dgm:t>
    </dgm:pt>
    <dgm:pt modelId="{D4F9B836-BB6F-4FCB-B17E-6E15FD8D32C0}">
      <dgm:prSet phldrT="[Text]"/>
      <dgm:spPr/>
      <dgm:t>
        <a:bodyPr/>
        <a:lstStyle/>
        <a:p>
          <a:r>
            <a:rPr lang="en-US" dirty="0" smtClean="0"/>
            <a:t>Small</a:t>
          </a:r>
          <a:endParaRPr lang="en-US" dirty="0"/>
        </a:p>
      </dgm:t>
    </dgm:pt>
    <dgm:pt modelId="{6C58D8DB-D167-4366-AAA3-9A5462227EEE}" type="parTrans" cxnId="{EC0390E1-8F5B-404F-A936-B609C1B34A93}">
      <dgm:prSet/>
      <dgm:spPr/>
      <dgm:t>
        <a:bodyPr/>
        <a:lstStyle/>
        <a:p>
          <a:endParaRPr lang="en-US"/>
        </a:p>
      </dgm:t>
    </dgm:pt>
    <dgm:pt modelId="{D3C2E704-4DE0-411F-A837-A91F41E49B5C}" type="sibTrans" cxnId="{EC0390E1-8F5B-404F-A936-B609C1B34A93}">
      <dgm:prSet/>
      <dgm:spPr/>
      <dgm:t>
        <a:bodyPr/>
        <a:lstStyle/>
        <a:p>
          <a:endParaRPr lang="en-US"/>
        </a:p>
      </dgm:t>
    </dgm:pt>
    <dgm:pt modelId="{A4C0ED9D-B433-48E7-9FB8-D625C70C7C72}">
      <dgm:prSet phldrT="[Text]"/>
      <dgm:spPr/>
      <dgm:t>
        <a:bodyPr/>
        <a:lstStyle/>
        <a:p>
          <a:r>
            <a:rPr lang="en-US" dirty="0" smtClean="0"/>
            <a:t>SRSA</a:t>
          </a:r>
          <a:endParaRPr lang="en-US" dirty="0"/>
        </a:p>
      </dgm:t>
    </dgm:pt>
    <dgm:pt modelId="{CE3CD6F0-A560-4993-AEA4-0DC8FD643E72}" type="parTrans" cxnId="{3E18135D-56D4-4C00-BD15-A4939134F751}">
      <dgm:prSet/>
      <dgm:spPr/>
      <dgm:t>
        <a:bodyPr/>
        <a:lstStyle/>
        <a:p>
          <a:endParaRPr lang="en-US"/>
        </a:p>
      </dgm:t>
    </dgm:pt>
    <dgm:pt modelId="{8A61CCF3-9C8D-4FAC-9E74-80468422D7E0}" type="sibTrans" cxnId="{3E18135D-56D4-4C00-BD15-A4939134F751}">
      <dgm:prSet/>
      <dgm:spPr/>
      <dgm:t>
        <a:bodyPr/>
        <a:lstStyle/>
        <a:p>
          <a:endParaRPr lang="en-US"/>
        </a:p>
      </dgm:t>
    </dgm:pt>
    <dgm:pt modelId="{99B6A270-C7DA-44C5-8BE1-DABB815A6F2D}">
      <dgm:prSet phldrT="[Text]"/>
      <dgm:spPr/>
      <dgm:t>
        <a:bodyPr/>
        <a:lstStyle/>
        <a:p>
          <a:r>
            <a:rPr lang="en-US" dirty="0" smtClean="0"/>
            <a:t>Low Income</a:t>
          </a:r>
          <a:endParaRPr lang="en-US" dirty="0"/>
        </a:p>
      </dgm:t>
    </dgm:pt>
    <dgm:pt modelId="{E06AEF5F-70FB-4AD3-A2CC-FCABFB080654}" type="parTrans" cxnId="{22615F66-F46C-43BE-86CE-3CA007E4CB99}">
      <dgm:prSet/>
      <dgm:spPr/>
      <dgm:t>
        <a:bodyPr/>
        <a:lstStyle/>
        <a:p>
          <a:endParaRPr lang="en-US"/>
        </a:p>
      </dgm:t>
    </dgm:pt>
    <dgm:pt modelId="{BC9D7510-2493-4EBB-AED3-E3AB0E659ACB}" type="sibTrans" cxnId="{22615F66-F46C-43BE-86CE-3CA007E4CB99}">
      <dgm:prSet/>
      <dgm:spPr/>
      <dgm:t>
        <a:bodyPr/>
        <a:lstStyle/>
        <a:p>
          <a:endParaRPr lang="en-US"/>
        </a:p>
      </dgm:t>
    </dgm:pt>
    <dgm:pt modelId="{56F4E059-0AF6-460E-8850-749096BB29FB}">
      <dgm:prSet phldrT="[Text]"/>
      <dgm:spPr/>
      <dgm:t>
        <a:bodyPr/>
        <a:lstStyle/>
        <a:p>
          <a:r>
            <a:rPr lang="en-US" dirty="0" smtClean="0"/>
            <a:t>RLIS</a:t>
          </a:r>
          <a:endParaRPr lang="en-US" dirty="0"/>
        </a:p>
      </dgm:t>
    </dgm:pt>
    <dgm:pt modelId="{D743E38E-F005-4FAF-8A36-D6E70A7EB19F}" type="parTrans" cxnId="{67243B0A-057C-412F-A182-94220FB1CEBF}">
      <dgm:prSet/>
      <dgm:spPr/>
      <dgm:t>
        <a:bodyPr/>
        <a:lstStyle/>
        <a:p>
          <a:endParaRPr lang="en-US"/>
        </a:p>
      </dgm:t>
    </dgm:pt>
    <dgm:pt modelId="{A17610DA-7A0D-48C0-9E04-D0BF5976B327}" type="sibTrans" cxnId="{67243B0A-057C-412F-A182-94220FB1CEBF}">
      <dgm:prSet/>
      <dgm:spPr/>
      <dgm:t>
        <a:bodyPr/>
        <a:lstStyle/>
        <a:p>
          <a:endParaRPr lang="en-US"/>
        </a:p>
      </dgm:t>
    </dgm:pt>
    <dgm:pt modelId="{AD5C5DD6-7582-48D4-9DBC-F114A2D7B19F}" type="pres">
      <dgm:prSet presAssocID="{710B893E-12D1-471E-9346-510D0A6DE7FE}" presName="hierChild1" presStyleCnt="0">
        <dgm:presLayoutVars>
          <dgm:chPref val="1"/>
          <dgm:dir/>
          <dgm:animOne val="branch"/>
          <dgm:animLvl val="lvl"/>
          <dgm:resizeHandles/>
        </dgm:presLayoutVars>
      </dgm:prSet>
      <dgm:spPr/>
      <dgm:t>
        <a:bodyPr/>
        <a:lstStyle/>
        <a:p>
          <a:endParaRPr lang="en-US"/>
        </a:p>
      </dgm:t>
    </dgm:pt>
    <dgm:pt modelId="{1901E70F-CB48-42DA-9FE8-977E58E63AF6}" type="pres">
      <dgm:prSet presAssocID="{1766E042-2E91-4D77-8340-0C52961DFB2D}" presName="hierRoot1" presStyleCnt="0"/>
      <dgm:spPr/>
    </dgm:pt>
    <dgm:pt modelId="{CA781DF4-1232-4B48-9982-A5D7ABE6C38B}" type="pres">
      <dgm:prSet presAssocID="{1766E042-2E91-4D77-8340-0C52961DFB2D}" presName="composite" presStyleCnt="0"/>
      <dgm:spPr/>
    </dgm:pt>
    <dgm:pt modelId="{61DDBA9E-CDEA-4BDB-AB3D-653326560A6A}" type="pres">
      <dgm:prSet presAssocID="{1766E042-2E91-4D77-8340-0C52961DFB2D}" presName="background" presStyleLbl="node0" presStyleIdx="0" presStyleCnt="1"/>
      <dgm:spPr/>
    </dgm:pt>
    <dgm:pt modelId="{4F834A08-8C17-4959-8B19-79FE5B478793}" type="pres">
      <dgm:prSet presAssocID="{1766E042-2E91-4D77-8340-0C52961DFB2D}" presName="text" presStyleLbl="fgAcc0" presStyleIdx="0" presStyleCnt="1">
        <dgm:presLayoutVars>
          <dgm:chPref val="3"/>
        </dgm:presLayoutVars>
      </dgm:prSet>
      <dgm:spPr/>
      <dgm:t>
        <a:bodyPr/>
        <a:lstStyle/>
        <a:p>
          <a:endParaRPr lang="en-US"/>
        </a:p>
      </dgm:t>
    </dgm:pt>
    <dgm:pt modelId="{E8A2B641-85CF-485F-8EB6-66C0993C4939}" type="pres">
      <dgm:prSet presAssocID="{1766E042-2E91-4D77-8340-0C52961DFB2D}" presName="hierChild2" presStyleCnt="0"/>
      <dgm:spPr/>
    </dgm:pt>
    <dgm:pt modelId="{4062A9D8-97C8-4A5B-BFAD-B6BD803A458D}" type="pres">
      <dgm:prSet presAssocID="{6C58D8DB-D167-4366-AAA3-9A5462227EEE}" presName="Name10" presStyleLbl="parChTrans1D2" presStyleIdx="0" presStyleCnt="2"/>
      <dgm:spPr/>
      <dgm:t>
        <a:bodyPr/>
        <a:lstStyle/>
        <a:p>
          <a:endParaRPr lang="en-US"/>
        </a:p>
      </dgm:t>
    </dgm:pt>
    <dgm:pt modelId="{2B1AB923-BB3C-4CE4-A7B8-6085F42EE489}" type="pres">
      <dgm:prSet presAssocID="{D4F9B836-BB6F-4FCB-B17E-6E15FD8D32C0}" presName="hierRoot2" presStyleCnt="0"/>
      <dgm:spPr/>
    </dgm:pt>
    <dgm:pt modelId="{0154E81E-6876-40E1-B4DF-E727207A869D}" type="pres">
      <dgm:prSet presAssocID="{D4F9B836-BB6F-4FCB-B17E-6E15FD8D32C0}" presName="composite2" presStyleCnt="0"/>
      <dgm:spPr/>
    </dgm:pt>
    <dgm:pt modelId="{8ADC135E-0C43-4639-887D-6B53F457F0D6}" type="pres">
      <dgm:prSet presAssocID="{D4F9B836-BB6F-4FCB-B17E-6E15FD8D32C0}" presName="background2" presStyleLbl="node2" presStyleIdx="0" presStyleCnt="2"/>
      <dgm:spPr/>
    </dgm:pt>
    <dgm:pt modelId="{A4C4E41D-E5FD-4F82-B840-F28B4B65F82E}" type="pres">
      <dgm:prSet presAssocID="{D4F9B836-BB6F-4FCB-B17E-6E15FD8D32C0}" presName="text2" presStyleLbl="fgAcc2" presStyleIdx="0" presStyleCnt="2">
        <dgm:presLayoutVars>
          <dgm:chPref val="3"/>
        </dgm:presLayoutVars>
      </dgm:prSet>
      <dgm:spPr/>
      <dgm:t>
        <a:bodyPr/>
        <a:lstStyle/>
        <a:p>
          <a:endParaRPr lang="en-US"/>
        </a:p>
      </dgm:t>
    </dgm:pt>
    <dgm:pt modelId="{48635959-9BBE-4853-99D3-D6B343A60D2A}" type="pres">
      <dgm:prSet presAssocID="{D4F9B836-BB6F-4FCB-B17E-6E15FD8D32C0}" presName="hierChild3" presStyleCnt="0"/>
      <dgm:spPr/>
    </dgm:pt>
    <dgm:pt modelId="{C63F5B79-D09C-4430-A629-101B84B08A58}" type="pres">
      <dgm:prSet presAssocID="{CE3CD6F0-A560-4993-AEA4-0DC8FD643E72}" presName="Name17" presStyleLbl="parChTrans1D3" presStyleIdx="0" presStyleCnt="2"/>
      <dgm:spPr/>
      <dgm:t>
        <a:bodyPr/>
        <a:lstStyle/>
        <a:p>
          <a:endParaRPr lang="en-US"/>
        </a:p>
      </dgm:t>
    </dgm:pt>
    <dgm:pt modelId="{98B847FA-14A6-47B5-96A4-D69670A40CB7}" type="pres">
      <dgm:prSet presAssocID="{A4C0ED9D-B433-48E7-9FB8-D625C70C7C72}" presName="hierRoot3" presStyleCnt="0"/>
      <dgm:spPr/>
    </dgm:pt>
    <dgm:pt modelId="{09B8BEA5-6935-4BED-8344-3954362D43D4}" type="pres">
      <dgm:prSet presAssocID="{A4C0ED9D-B433-48E7-9FB8-D625C70C7C72}" presName="composite3" presStyleCnt="0"/>
      <dgm:spPr/>
    </dgm:pt>
    <dgm:pt modelId="{5F37D13A-C635-4C71-A54A-6FF97A4C658A}" type="pres">
      <dgm:prSet presAssocID="{A4C0ED9D-B433-48E7-9FB8-D625C70C7C72}" presName="background3" presStyleLbl="node3" presStyleIdx="0" presStyleCnt="2"/>
      <dgm:spPr/>
    </dgm:pt>
    <dgm:pt modelId="{3D75D6A4-F6C6-4BB8-B765-E2E929B60012}" type="pres">
      <dgm:prSet presAssocID="{A4C0ED9D-B433-48E7-9FB8-D625C70C7C72}" presName="text3" presStyleLbl="fgAcc3" presStyleIdx="0" presStyleCnt="2">
        <dgm:presLayoutVars>
          <dgm:chPref val="3"/>
        </dgm:presLayoutVars>
      </dgm:prSet>
      <dgm:spPr/>
      <dgm:t>
        <a:bodyPr/>
        <a:lstStyle/>
        <a:p>
          <a:endParaRPr lang="en-US"/>
        </a:p>
      </dgm:t>
    </dgm:pt>
    <dgm:pt modelId="{DA80E4E6-ECF1-4062-A7EF-00EA99D2C38A}" type="pres">
      <dgm:prSet presAssocID="{A4C0ED9D-B433-48E7-9FB8-D625C70C7C72}" presName="hierChild4" presStyleCnt="0"/>
      <dgm:spPr/>
    </dgm:pt>
    <dgm:pt modelId="{BFB23A6E-2C9E-4D91-AAF8-E230BE1C8317}" type="pres">
      <dgm:prSet presAssocID="{E06AEF5F-70FB-4AD3-A2CC-FCABFB080654}" presName="Name10" presStyleLbl="parChTrans1D2" presStyleIdx="1" presStyleCnt="2"/>
      <dgm:spPr/>
      <dgm:t>
        <a:bodyPr/>
        <a:lstStyle/>
        <a:p>
          <a:endParaRPr lang="en-US"/>
        </a:p>
      </dgm:t>
    </dgm:pt>
    <dgm:pt modelId="{D0394509-4CDE-4E69-8B7D-0E8BD1AF679D}" type="pres">
      <dgm:prSet presAssocID="{99B6A270-C7DA-44C5-8BE1-DABB815A6F2D}" presName="hierRoot2" presStyleCnt="0"/>
      <dgm:spPr/>
    </dgm:pt>
    <dgm:pt modelId="{8502769A-6035-4089-B58E-ECC0511FA527}" type="pres">
      <dgm:prSet presAssocID="{99B6A270-C7DA-44C5-8BE1-DABB815A6F2D}" presName="composite2" presStyleCnt="0"/>
      <dgm:spPr/>
    </dgm:pt>
    <dgm:pt modelId="{28802295-DA37-40A6-8B76-B2536FF4B724}" type="pres">
      <dgm:prSet presAssocID="{99B6A270-C7DA-44C5-8BE1-DABB815A6F2D}" presName="background2" presStyleLbl="node2" presStyleIdx="1" presStyleCnt="2"/>
      <dgm:spPr/>
    </dgm:pt>
    <dgm:pt modelId="{522F58BC-2C41-4820-90A1-B05473AA9692}" type="pres">
      <dgm:prSet presAssocID="{99B6A270-C7DA-44C5-8BE1-DABB815A6F2D}" presName="text2" presStyleLbl="fgAcc2" presStyleIdx="1" presStyleCnt="2">
        <dgm:presLayoutVars>
          <dgm:chPref val="3"/>
        </dgm:presLayoutVars>
      </dgm:prSet>
      <dgm:spPr/>
      <dgm:t>
        <a:bodyPr/>
        <a:lstStyle/>
        <a:p>
          <a:endParaRPr lang="en-US"/>
        </a:p>
      </dgm:t>
    </dgm:pt>
    <dgm:pt modelId="{8FD61C12-0AB1-4E70-946D-BE1B36A97DF5}" type="pres">
      <dgm:prSet presAssocID="{99B6A270-C7DA-44C5-8BE1-DABB815A6F2D}" presName="hierChild3" presStyleCnt="0"/>
      <dgm:spPr/>
    </dgm:pt>
    <dgm:pt modelId="{664BC829-B6C9-4E36-A42A-A9E4DC2C8778}" type="pres">
      <dgm:prSet presAssocID="{D743E38E-F005-4FAF-8A36-D6E70A7EB19F}" presName="Name17" presStyleLbl="parChTrans1D3" presStyleIdx="1" presStyleCnt="2"/>
      <dgm:spPr/>
      <dgm:t>
        <a:bodyPr/>
        <a:lstStyle/>
        <a:p>
          <a:endParaRPr lang="en-US"/>
        </a:p>
      </dgm:t>
    </dgm:pt>
    <dgm:pt modelId="{58224CDC-7548-4191-AD1B-D028CDB48310}" type="pres">
      <dgm:prSet presAssocID="{56F4E059-0AF6-460E-8850-749096BB29FB}" presName="hierRoot3" presStyleCnt="0"/>
      <dgm:spPr/>
    </dgm:pt>
    <dgm:pt modelId="{ECC14D7D-92D5-46A0-8DCD-00F6C36BC3E9}" type="pres">
      <dgm:prSet presAssocID="{56F4E059-0AF6-460E-8850-749096BB29FB}" presName="composite3" presStyleCnt="0"/>
      <dgm:spPr/>
    </dgm:pt>
    <dgm:pt modelId="{A3097E5F-FDCE-4093-A648-A8019A06E5D4}" type="pres">
      <dgm:prSet presAssocID="{56F4E059-0AF6-460E-8850-749096BB29FB}" presName="background3" presStyleLbl="node3" presStyleIdx="1" presStyleCnt="2"/>
      <dgm:spPr/>
    </dgm:pt>
    <dgm:pt modelId="{C85A7578-C788-4B85-A1DB-4CF37B6A92DB}" type="pres">
      <dgm:prSet presAssocID="{56F4E059-0AF6-460E-8850-749096BB29FB}" presName="text3" presStyleLbl="fgAcc3" presStyleIdx="1" presStyleCnt="2">
        <dgm:presLayoutVars>
          <dgm:chPref val="3"/>
        </dgm:presLayoutVars>
      </dgm:prSet>
      <dgm:spPr/>
      <dgm:t>
        <a:bodyPr/>
        <a:lstStyle/>
        <a:p>
          <a:endParaRPr lang="en-US"/>
        </a:p>
      </dgm:t>
    </dgm:pt>
    <dgm:pt modelId="{29A1BD7A-02BB-4702-B23B-C7E47ADCD722}" type="pres">
      <dgm:prSet presAssocID="{56F4E059-0AF6-460E-8850-749096BB29FB}" presName="hierChild4" presStyleCnt="0"/>
      <dgm:spPr/>
    </dgm:pt>
  </dgm:ptLst>
  <dgm:cxnLst>
    <dgm:cxn modelId="{CF1B999A-F683-4329-A93C-CCBD2131C211}" type="presOf" srcId="{1766E042-2E91-4D77-8340-0C52961DFB2D}" destId="{4F834A08-8C17-4959-8B19-79FE5B478793}" srcOrd="0" destOrd="0" presId="urn:microsoft.com/office/officeart/2005/8/layout/hierarchy1"/>
    <dgm:cxn modelId="{A3449EA8-ADFA-4417-8713-8E248C5631F2}" type="presOf" srcId="{6C58D8DB-D167-4366-AAA3-9A5462227EEE}" destId="{4062A9D8-97C8-4A5B-BFAD-B6BD803A458D}" srcOrd="0" destOrd="0" presId="urn:microsoft.com/office/officeart/2005/8/layout/hierarchy1"/>
    <dgm:cxn modelId="{B12D0035-005E-43F7-8C5D-80863A8B1BD6}" srcId="{710B893E-12D1-471E-9346-510D0A6DE7FE}" destId="{1766E042-2E91-4D77-8340-0C52961DFB2D}" srcOrd="0" destOrd="0" parTransId="{0C30CE82-F5BE-492D-BACF-E4A842F9F4FF}" sibTransId="{F6CAC8C0-36E3-422F-A875-3D5AB67D1D8C}"/>
    <dgm:cxn modelId="{D8E2F540-07B6-4C71-BFAC-22C45D891F9B}" type="presOf" srcId="{56F4E059-0AF6-460E-8850-749096BB29FB}" destId="{C85A7578-C788-4B85-A1DB-4CF37B6A92DB}" srcOrd="0" destOrd="0" presId="urn:microsoft.com/office/officeart/2005/8/layout/hierarchy1"/>
    <dgm:cxn modelId="{9048951B-1DEA-4C2B-803B-5A4FEA06F1C0}" type="presOf" srcId="{99B6A270-C7DA-44C5-8BE1-DABB815A6F2D}" destId="{522F58BC-2C41-4820-90A1-B05473AA9692}" srcOrd="0" destOrd="0" presId="urn:microsoft.com/office/officeart/2005/8/layout/hierarchy1"/>
    <dgm:cxn modelId="{EC0390E1-8F5B-404F-A936-B609C1B34A93}" srcId="{1766E042-2E91-4D77-8340-0C52961DFB2D}" destId="{D4F9B836-BB6F-4FCB-B17E-6E15FD8D32C0}" srcOrd="0" destOrd="0" parTransId="{6C58D8DB-D167-4366-AAA3-9A5462227EEE}" sibTransId="{D3C2E704-4DE0-411F-A837-A91F41E49B5C}"/>
    <dgm:cxn modelId="{7EEE5F3E-B9E1-46C6-8E26-9C3F82586469}" type="presOf" srcId="{710B893E-12D1-471E-9346-510D0A6DE7FE}" destId="{AD5C5DD6-7582-48D4-9DBC-F114A2D7B19F}" srcOrd="0" destOrd="0" presId="urn:microsoft.com/office/officeart/2005/8/layout/hierarchy1"/>
    <dgm:cxn modelId="{18F6CE2F-1392-45F6-8FCC-059088F7BCC6}" type="presOf" srcId="{D4F9B836-BB6F-4FCB-B17E-6E15FD8D32C0}" destId="{A4C4E41D-E5FD-4F82-B840-F28B4B65F82E}" srcOrd="0" destOrd="0" presId="urn:microsoft.com/office/officeart/2005/8/layout/hierarchy1"/>
    <dgm:cxn modelId="{3E18135D-56D4-4C00-BD15-A4939134F751}" srcId="{D4F9B836-BB6F-4FCB-B17E-6E15FD8D32C0}" destId="{A4C0ED9D-B433-48E7-9FB8-D625C70C7C72}" srcOrd="0" destOrd="0" parTransId="{CE3CD6F0-A560-4993-AEA4-0DC8FD643E72}" sibTransId="{8A61CCF3-9C8D-4FAC-9E74-80468422D7E0}"/>
    <dgm:cxn modelId="{E5BEAB3B-53CD-4BED-B6E4-3F7782337DCB}" type="presOf" srcId="{CE3CD6F0-A560-4993-AEA4-0DC8FD643E72}" destId="{C63F5B79-D09C-4430-A629-101B84B08A58}" srcOrd="0" destOrd="0" presId="urn:microsoft.com/office/officeart/2005/8/layout/hierarchy1"/>
    <dgm:cxn modelId="{DECE8395-D05C-471E-AE69-CD59A58FF7EE}" type="presOf" srcId="{E06AEF5F-70FB-4AD3-A2CC-FCABFB080654}" destId="{BFB23A6E-2C9E-4D91-AAF8-E230BE1C8317}" srcOrd="0" destOrd="0" presId="urn:microsoft.com/office/officeart/2005/8/layout/hierarchy1"/>
    <dgm:cxn modelId="{723276C8-9006-4D23-BF00-54049611E0E7}" type="presOf" srcId="{D743E38E-F005-4FAF-8A36-D6E70A7EB19F}" destId="{664BC829-B6C9-4E36-A42A-A9E4DC2C8778}" srcOrd="0" destOrd="0" presId="urn:microsoft.com/office/officeart/2005/8/layout/hierarchy1"/>
    <dgm:cxn modelId="{67243B0A-057C-412F-A182-94220FB1CEBF}" srcId="{99B6A270-C7DA-44C5-8BE1-DABB815A6F2D}" destId="{56F4E059-0AF6-460E-8850-749096BB29FB}" srcOrd="0" destOrd="0" parTransId="{D743E38E-F005-4FAF-8A36-D6E70A7EB19F}" sibTransId="{A17610DA-7A0D-48C0-9E04-D0BF5976B327}"/>
    <dgm:cxn modelId="{8682E1EF-4380-44BA-B73D-8C1033BB4AF7}" type="presOf" srcId="{A4C0ED9D-B433-48E7-9FB8-D625C70C7C72}" destId="{3D75D6A4-F6C6-4BB8-B765-E2E929B60012}" srcOrd="0" destOrd="0" presId="urn:microsoft.com/office/officeart/2005/8/layout/hierarchy1"/>
    <dgm:cxn modelId="{22615F66-F46C-43BE-86CE-3CA007E4CB99}" srcId="{1766E042-2E91-4D77-8340-0C52961DFB2D}" destId="{99B6A270-C7DA-44C5-8BE1-DABB815A6F2D}" srcOrd="1" destOrd="0" parTransId="{E06AEF5F-70FB-4AD3-A2CC-FCABFB080654}" sibTransId="{BC9D7510-2493-4EBB-AED3-E3AB0E659ACB}"/>
    <dgm:cxn modelId="{F7D07F27-C4EE-4C54-A8BC-3BC2390586C1}" type="presParOf" srcId="{AD5C5DD6-7582-48D4-9DBC-F114A2D7B19F}" destId="{1901E70F-CB48-42DA-9FE8-977E58E63AF6}" srcOrd="0" destOrd="0" presId="urn:microsoft.com/office/officeart/2005/8/layout/hierarchy1"/>
    <dgm:cxn modelId="{F39670AC-418C-4483-827E-A7EE144A1E46}" type="presParOf" srcId="{1901E70F-CB48-42DA-9FE8-977E58E63AF6}" destId="{CA781DF4-1232-4B48-9982-A5D7ABE6C38B}" srcOrd="0" destOrd="0" presId="urn:microsoft.com/office/officeart/2005/8/layout/hierarchy1"/>
    <dgm:cxn modelId="{FD56D84F-4E44-4D2E-8B12-1E72422BEFB7}" type="presParOf" srcId="{CA781DF4-1232-4B48-9982-A5D7ABE6C38B}" destId="{61DDBA9E-CDEA-4BDB-AB3D-653326560A6A}" srcOrd="0" destOrd="0" presId="urn:microsoft.com/office/officeart/2005/8/layout/hierarchy1"/>
    <dgm:cxn modelId="{0788C660-5F1B-4ACC-98BF-734949202D96}" type="presParOf" srcId="{CA781DF4-1232-4B48-9982-A5D7ABE6C38B}" destId="{4F834A08-8C17-4959-8B19-79FE5B478793}" srcOrd="1" destOrd="0" presId="urn:microsoft.com/office/officeart/2005/8/layout/hierarchy1"/>
    <dgm:cxn modelId="{2E61B831-2888-4C53-920B-F6E5C0568B5E}" type="presParOf" srcId="{1901E70F-CB48-42DA-9FE8-977E58E63AF6}" destId="{E8A2B641-85CF-485F-8EB6-66C0993C4939}" srcOrd="1" destOrd="0" presId="urn:microsoft.com/office/officeart/2005/8/layout/hierarchy1"/>
    <dgm:cxn modelId="{D6D01596-A8AA-437B-AFEB-3FCA3266A58F}" type="presParOf" srcId="{E8A2B641-85CF-485F-8EB6-66C0993C4939}" destId="{4062A9D8-97C8-4A5B-BFAD-B6BD803A458D}" srcOrd="0" destOrd="0" presId="urn:microsoft.com/office/officeart/2005/8/layout/hierarchy1"/>
    <dgm:cxn modelId="{051FD786-5BF4-4CC4-8C81-A6A21B21CDA7}" type="presParOf" srcId="{E8A2B641-85CF-485F-8EB6-66C0993C4939}" destId="{2B1AB923-BB3C-4CE4-A7B8-6085F42EE489}" srcOrd="1" destOrd="0" presId="urn:microsoft.com/office/officeart/2005/8/layout/hierarchy1"/>
    <dgm:cxn modelId="{7AF40E96-F18C-46D2-BB9E-11E633DCAE8B}" type="presParOf" srcId="{2B1AB923-BB3C-4CE4-A7B8-6085F42EE489}" destId="{0154E81E-6876-40E1-B4DF-E727207A869D}" srcOrd="0" destOrd="0" presId="urn:microsoft.com/office/officeart/2005/8/layout/hierarchy1"/>
    <dgm:cxn modelId="{444D624C-2584-4D62-90A9-45F464BA83EA}" type="presParOf" srcId="{0154E81E-6876-40E1-B4DF-E727207A869D}" destId="{8ADC135E-0C43-4639-887D-6B53F457F0D6}" srcOrd="0" destOrd="0" presId="urn:microsoft.com/office/officeart/2005/8/layout/hierarchy1"/>
    <dgm:cxn modelId="{9781E27A-3276-4643-A5AB-B6903553404F}" type="presParOf" srcId="{0154E81E-6876-40E1-B4DF-E727207A869D}" destId="{A4C4E41D-E5FD-4F82-B840-F28B4B65F82E}" srcOrd="1" destOrd="0" presId="urn:microsoft.com/office/officeart/2005/8/layout/hierarchy1"/>
    <dgm:cxn modelId="{FD67C686-2BBB-4C1C-8EDE-DDB62B9A326F}" type="presParOf" srcId="{2B1AB923-BB3C-4CE4-A7B8-6085F42EE489}" destId="{48635959-9BBE-4853-99D3-D6B343A60D2A}" srcOrd="1" destOrd="0" presId="urn:microsoft.com/office/officeart/2005/8/layout/hierarchy1"/>
    <dgm:cxn modelId="{D3218AE7-2DF6-43F2-B055-C96FC534ED9D}" type="presParOf" srcId="{48635959-9BBE-4853-99D3-D6B343A60D2A}" destId="{C63F5B79-D09C-4430-A629-101B84B08A58}" srcOrd="0" destOrd="0" presId="urn:microsoft.com/office/officeart/2005/8/layout/hierarchy1"/>
    <dgm:cxn modelId="{5FAEF896-FD8C-4B3D-972D-CE1ED4DD3FC0}" type="presParOf" srcId="{48635959-9BBE-4853-99D3-D6B343A60D2A}" destId="{98B847FA-14A6-47B5-96A4-D69670A40CB7}" srcOrd="1" destOrd="0" presId="urn:microsoft.com/office/officeart/2005/8/layout/hierarchy1"/>
    <dgm:cxn modelId="{75120621-51C3-4E0E-944F-C10C21026A74}" type="presParOf" srcId="{98B847FA-14A6-47B5-96A4-D69670A40CB7}" destId="{09B8BEA5-6935-4BED-8344-3954362D43D4}" srcOrd="0" destOrd="0" presId="urn:microsoft.com/office/officeart/2005/8/layout/hierarchy1"/>
    <dgm:cxn modelId="{844EF4A1-2E47-4182-9D30-595DBC8D620D}" type="presParOf" srcId="{09B8BEA5-6935-4BED-8344-3954362D43D4}" destId="{5F37D13A-C635-4C71-A54A-6FF97A4C658A}" srcOrd="0" destOrd="0" presId="urn:microsoft.com/office/officeart/2005/8/layout/hierarchy1"/>
    <dgm:cxn modelId="{4860A441-3D7F-4A6B-BCBC-FEAC971C0D2E}" type="presParOf" srcId="{09B8BEA5-6935-4BED-8344-3954362D43D4}" destId="{3D75D6A4-F6C6-4BB8-B765-E2E929B60012}" srcOrd="1" destOrd="0" presId="urn:microsoft.com/office/officeart/2005/8/layout/hierarchy1"/>
    <dgm:cxn modelId="{A3A1EBDF-1683-47C3-91F5-1F281EEFBC5D}" type="presParOf" srcId="{98B847FA-14A6-47B5-96A4-D69670A40CB7}" destId="{DA80E4E6-ECF1-4062-A7EF-00EA99D2C38A}" srcOrd="1" destOrd="0" presId="urn:microsoft.com/office/officeart/2005/8/layout/hierarchy1"/>
    <dgm:cxn modelId="{B85CA713-3BD1-48C3-B631-8BAD859A590D}" type="presParOf" srcId="{E8A2B641-85CF-485F-8EB6-66C0993C4939}" destId="{BFB23A6E-2C9E-4D91-AAF8-E230BE1C8317}" srcOrd="2" destOrd="0" presId="urn:microsoft.com/office/officeart/2005/8/layout/hierarchy1"/>
    <dgm:cxn modelId="{50384D95-3344-4F15-977A-C38F0A21016C}" type="presParOf" srcId="{E8A2B641-85CF-485F-8EB6-66C0993C4939}" destId="{D0394509-4CDE-4E69-8B7D-0E8BD1AF679D}" srcOrd="3" destOrd="0" presId="urn:microsoft.com/office/officeart/2005/8/layout/hierarchy1"/>
    <dgm:cxn modelId="{5FA16851-6650-4143-A8E9-2A62D8ED6A70}" type="presParOf" srcId="{D0394509-4CDE-4E69-8B7D-0E8BD1AF679D}" destId="{8502769A-6035-4089-B58E-ECC0511FA527}" srcOrd="0" destOrd="0" presId="urn:microsoft.com/office/officeart/2005/8/layout/hierarchy1"/>
    <dgm:cxn modelId="{05FCE6EE-59BF-4BE5-93FB-BBEAF0CBDCEC}" type="presParOf" srcId="{8502769A-6035-4089-B58E-ECC0511FA527}" destId="{28802295-DA37-40A6-8B76-B2536FF4B724}" srcOrd="0" destOrd="0" presId="urn:microsoft.com/office/officeart/2005/8/layout/hierarchy1"/>
    <dgm:cxn modelId="{FA2E9EDF-99D6-4AE5-9DDF-94DD05574961}" type="presParOf" srcId="{8502769A-6035-4089-B58E-ECC0511FA527}" destId="{522F58BC-2C41-4820-90A1-B05473AA9692}" srcOrd="1" destOrd="0" presId="urn:microsoft.com/office/officeart/2005/8/layout/hierarchy1"/>
    <dgm:cxn modelId="{7CF8DAB3-E65C-4074-BEE8-7ED4BB246E38}" type="presParOf" srcId="{D0394509-4CDE-4E69-8B7D-0E8BD1AF679D}" destId="{8FD61C12-0AB1-4E70-946D-BE1B36A97DF5}" srcOrd="1" destOrd="0" presId="urn:microsoft.com/office/officeart/2005/8/layout/hierarchy1"/>
    <dgm:cxn modelId="{07F0CE71-55D1-407E-AD69-DE8B44CD9762}" type="presParOf" srcId="{8FD61C12-0AB1-4E70-946D-BE1B36A97DF5}" destId="{664BC829-B6C9-4E36-A42A-A9E4DC2C8778}" srcOrd="0" destOrd="0" presId="urn:microsoft.com/office/officeart/2005/8/layout/hierarchy1"/>
    <dgm:cxn modelId="{0666CB83-EB1D-4D22-A4A8-F3941E4D3BAC}" type="presParOf" srcId="{8FD61C12-0AB1-4E70-946D-BE1B36A97DF5}" destId="{58224CDC-7548-4191-AD1B-D028CDB48310}" srcOrd="1" destOrd="0" presId="urn:microsoft.com/office/officeart/2005/8/layout/hierarchy1"/>
    <dgm:cxn modelId="{31B9AF6F-E52E-4C9F-B213-36F65EABE2C5}" type="presParOf" srcId="{58224CDC-7548-4191-AD1B-D028CDB48310}" destId="{ECC14D7D-92D5-46A0-8DCD-00F6C36BC3E9}" srcOrd="0" destOrd="0" presId="urn:microsoft.com/office/officeart/2005/8/layout/hierarchy1"/>
    <dgm:cxn modelId="{71ACEC5E-09CA-4B34-843C-CF9826CDA7C7}" type="presParOf" srcId="{ECC14D7D-92D5-46A0-8DCD-00F6C36BC3E9}" destId="{A3097E5F-FDCE-4093-A648-A8019A06E5D4}" srcOrd="0" destOrd="0" presId="urn:microsoft.com/office/officeart/2005/8/layout/hierarchy1"/>
    <dgm:cxn modelId="{2F179B7D-99BA-4BAF-802F-102EAAA7B4AE}" type="presParOf" srcId="{ECC14D7D-92D5-46A0-8DCD-00F6C36BC3E9}" destId="{C85A7578-C788-4B85-A1DB-4CF37B6A92DB}" srcOrd="1" destOrd="0" presId="urn:microsoft.com/office/officeart/2005/8/layout/hierarchy1"/>
    <dgm:cxn modelId="{0EC39E31-7245-4089-B905-CFFDD796E384}" type="presParOf" srcId="{58224CDC-7548-4191-AD1B-D028CDB48310}" destId="{29A1BD7A-02BB-4702-B23B-C7E47ADCD72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B679F-FD2A-4E75-8C56-17EDC3D8402F}">
      <dsp:nvSpPr>
        <dsp:cNvPr id="0" name=""/>
        <dsp:cNvSpPr/>
      </dsp:nvSpPr>
      <dsp:spPr>
        <a:xfrm>
          <a:off x="0" y="2749846"/>
          <a:ext cx="107838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8C3F32-F45B-4D3F-B5A0-4D17492411FC}">
      <dsp:nvSpPr>
        <dsp:cNvPr id="0" name=""/>
        <dsp:cNvSpPr/>
      </dsp:nvSpPr>
      <dsp:spPr>
        <a:xfrm>
          <a:off x="0" y="679743"/>
          <a:ext cx="107838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33E677-601A-44AF-831F-613A7FDBD7A1}">
      <dsp:nvSpPr>
        <dsp:cNvPr id="0" name=""/>
        <dsp:cNvSpPr/>
      </dsp:nvSpPr>
      <dsp:spPr>
        <a:xfrm>
          <a:off x="2803810" y="1088"/>
          <a:ext cx="7980077" cy="67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Small, Rural School Achievement Program</a:t>
          </a:r>
          <a:endParaRPr lang="en-US" sz="3600" kern="1200" dirty="0"/>
        </a:p>
      </dsp:txBody>
      <dsp:txXfrm>
        <a:off x="2803810" y="1088"/>
        <a:ext cx="7980077" cy="678655"/>
      </dsp:txXfrm>
    </dsp:sp>
    <dsp:sp modelId="{7E2DADB1-F4B5-44C4-8C99-0048AB0647D8}">
      <dsp:nvSpPr>
        <dsp:cNvPr id="0" name=""/>
        <dsp:cNvSpPr/>
      </dsp:nvSpPr>
      <dsp:spPr>
        <a:xfrm>
          <a:off x="0" y="1088"/>
          <a:ext cx="2803810" cy="67865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SRSA</a:t>
          </a:r>
          <a:endParaRPr lang="en-US" sz="3600" kern="1200" dirty="0"/>
        </a:p>
      </dsp:txBody>
      <dsp:txXfrm>
        <a:off x="33135" y="34223"/>
        <a:ext cx="2737540" cy="645520"/>
      </dsp:txXfrm>
    </dsp:sp>
    <dsp:sp modelId="{6ED587E4-67E7-4DBB-9B2E-A5641AEF84A7}">
      <dsp:nvSpPr>
        <dsp:cNvPr id="0" name=""/>
        <dsp:cNvSpPr/>
      </dsp:nvSpPr>
      <dsp:spPr>
        <a:xfrm>
          <a:off x="0" y="679743"/>
          <a:ext cx="10783888" cy="135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Small</a:t>
          </a:r>
          <a:endParaRPr lang="en-US" sz="2800" kern="1200" dirty="0"/>
        </a:p>
        <a:p>
          <a:pPr marL="285750" lvl="1" indent="-285750" algn="l" defTabSz="1244600">
            <a:lnSpc>
              <a:spcPct val="90000"/>
            </a:lnSpc>
            <a:spcBef>
              <a:spcPct val="0"/>
            </a:spcBef>
            <a:spcAft>
              <a:spcPct val="15000"/>
            </a:spcAft>
            <a:buChar char="••"/>
          </a:pPr>
          <a:r>
            <a:rPr lang="en-US" sz="2800" kern="1200" dirty="0" smtClean="0"/>
            <a:t>Rural</a:t>
          </a:r>
          <a:endParaRPr lang="en-US" sz="2800" kern="1200" dirty="0"/>
        </a:p>
      </dsp:txBody>
      <dsp:txXfrm>
        <a:off x="0" y="679743"/>
        <a:ext cx="10783888" cy="1357514"/>
      </dsp:txXfrm>
    </dsp:sp>
    <dsp:sp modelId="{B9B91E47-4172-4ED0-B950-9AC1A67776D2}">
      <dsp:nvSpPr>
        <dsp:cNvPr id="0" name=""/>
        <dsp:cNvSpPr/>
      </dsp:nvSpPr>
      <dsp:spPr>
        <a:xfrm>
          <a:off x="2803810" y="2071191"/>
          <a:ext cx="7980077" cy="678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Rural and Low Income Schools</a:t>
          </a:r>
          <a:endParaRPr lang="en-US" sz="3600" kern="1200" dirty="0"/>
        </a:p>
      </dsp:txBody>
      <dsp:txXfrm>
        <a:off x="2803810" y="2071191"/>
        <a:ext cx="7980077" cy="678655"/>
      </dsp:txXfrm>
    </dsp:sp>
    <dsp:sp modelId="{101C463F-CEA7-40A6-A919-F937CF88C50F}">
      <dsp:nvSpPr>
        <dsp:cNvPr id="0" name=""/>
        <dsp:cNvSpPr/>
      </dsp:nvSpPr>
      <dsp:spPr>
        <a:xfrm>
          <a:off x="0" y="2071191"/>
          <a:ext cx="2803810" cy="67865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RLIS</a:t>
          </a:r>
          <a:endParaRPr lang="en-US" sz="3600" kern="1200" dirty="0"/>
        </a:p>
      </dsp:txBody>
      <dsp:txXfrm>
        <a:off x="33135" y="2104326"/>
        <a:ext cx="2737540" cy="645520"/>
      </dsp:txXfrm>
    </dsp:sp>
    <dsp:sp modelId="{D940531F-1B59-4985-A9FB-C94420163961}">
      <dsp:nvSpPr>
        <dsp:cNvPr id="0" name=""/>
        <dsp:cNvSpPr/>
      </dsp:nvSpPr>
      <dsp:spPr>
        <a:xfrm>
          <a:off x="0" y="2749846"/>
          <a:ext cx="10783888" cy="1357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Rural</a:t>
          </a:r>
          <a:endParaRPr lang="en-US" sz="2800" kern="1200" dirty="0"/>
        </a:p>
        <a:p>
          <a:pPr marL="285750" lvl="1" indent="-285750" algn="l" defTabSz="1244600">
            <a:lnSpc>
              <a:spcPct val="90000"/>
            </a:lnSpc>
            <a:spcBef>
              <a:spcPct val="0"/>
            </a:spcBef>
            <a:spcAft>
              <a:spcPct val="15000"/>
            </a:spcAft>
            <a:buChar char="••"/>
          </a:pPr>
          <a:r>
            <a:rPr lang="en-US" sz="2800" kern="1200" dirty="0" smtClean="0"/>
            <a:t>Low Income</a:t>
          </a:r>
          <a:endParaRPr lang="en-US" sz="2800" kern="1200" dirty="0"/>
        </a:p>
      </dsp:txBody>
      <dsp:txXfrm>
        <a:off x="0" y="2749846"/>
        <a:ext cx="10783888" cy="13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BC829-B6C9-4E36-A42A-A9E4DC2C8778}">
      <dsp:nvSpPr>
        <dsp:cNvPr id="0" name=""/>
        <dsp:cNvSpPr/>
      </dsp:nvSpPr>
      <dsp:spPr>
        <a:xfrm>
          <a:off x="6225574" y="2473235"/>
          <a:ext cx="91440" cy="460339"/>
        </a:xfrm>
        <a:custGeom>
          <a:avLst/>
          <a:gdLst/>
          <a:ahLst/>
          <a:cxnLst/>
          <a:rect l="0" t="0" r="0" b="0"/>
          <a:pathLst>
            <a:path>
              <a:moveTo>
                <a:pt x="45720" y="0"/>
              </a:moveTo>
              <a:lnTo>
                <a:pt x="45720" y="46033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B23A6E-2C9E-4D91-AAF8-E230BE1C8317}">
      <dsp:nvSpPr>
        <dsp:cNvPr id="0" name=""/>
        <dsp:cNvSpPr/>
      </dsp:nvSpPr>
      <dsp:spPr>
        <a:xfrm>
          <a:off x="5304008" y="1007798"/>
          <a:ext cx="967285" cy="460339"/>
        </a:xfrm>
        <a:custGeom>
          <a:avLst/>
          <a:gdLst/>
          <a:ahLst/>
          <a:cxnLst/>
          <a:rect l="0" t="0" r="0" b="0"/>
          <a:pathLst>
            <a:path>
              <a:moveTo>
                <a:pt x="0" y="0"/>
              </a:moveTo>
              <a:lnTo>
                <a:pt x="0" y="313708"/>
              </a:lnTo>
              <a:lnTo>
                <a:pt x="967285" y="313708"/>
              </a:lnTo>
              <a:lnTo>
                <a:pt x="967285" y="4603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F5B79-D09C-4430-A629-101B84B08A58}">
      <dsp:nvSpPr>
        <dsp:cNvPr id="0" name=""/>
        <dsp:cNvSpPr/>
      </dsp:nvSpPr>
      <dsp:spPr>
        <a:xfrm>
          <a:off x="4291003" y="2473235"/>
          <a:ext cx="91440" cy="460339"/>
        </a:xfrm>
        <a:custGeom>
          <a:avLst/>
          <a:gdLst/>
          <a:ahLst/>
          <a:cxnLst/>
          <a:rect l="0" t="0" r="0" b="0"/>
          <a:pathLst>
            <a:path>
              <a:moveTo>
                <a:pt x="45720" y="0"/>
              </a:moveTo>
              <a:lnTo>
                <a:pt x="45720" y="46033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62A9D8-97C8-4A5B-BFAD-B6BD803A458D}">
      <dsp:nvSpPr>
        <dsp:cNvPr id="0" name=""/>
        <dsp:cNvSpPr/>
      </dsp:nvSpPr>
      <dsp:spPr>
        <a:xfrm>
          <a:off x="4336723" y="1007798"/>
          <a:ext cx="967285" cy="460339"/>
        </a:xfrm>
        <a:custGeom>
          <a:avLst/>
          <a:gdLst/>
          <a:ahLst/>
          <a:cxnLst/>
          <a:rect l="0" t="0" r="0" b="0"/>
          <a:pathLst>
            <a:path>
              <a:moveTo>
                <a:pt x="967285" y="0"/>
              </a:moveTo>
              <a:lnTo>
                <a:pt x="967285" y="313708"/>
              </a:lnTo>
              <a:lnTo>
                <a:pt x="0" y="313708"/>
              </a:lnTo>
              <a:lnTo>
                <a:pt x="0" y="46033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DBA9E-CDEA-4BDB-AB3D-653326560A6A}">
      <dsp:nvSpPr>
        <dsp:cNvPr id="0" name=""/>
        <dsp:cNvSpPr/>
      </dsp:nvSpPr>
      <dsp:spPr>
        <a:xfrm>
          <a:off x="4512593" y="2700"/>
          <a:ext cx="1582830" cy="10050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34A08-8C17-4959-8B19-79FE5B478793}">
      <dsp:nvSpPr>
        <dsp:cNvPr id="0" name=""/>
        <dsp:cNvSpPr/>
      </dsp:nvSpPr>
      <dsp:spPr>
        <a:xfrm>
          <a:off x="4688463" y="169777"/>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Rural</a:t>
          </a:r>
          <a:endParaRPr lang="en-US" sz="2600" kern="1200" dirty="0"/>
        </a:p>
      </dsp:txBody>
      <dsp:txXfrm>
        <a:off x="4717901" y="199215"/>
        <a:ext cx="1523954" cy="946221"/>
      </dsp:txXfrm>
    </dsp:sp>
    <dsp:sp modelId="{8ADC135E-0C43-4639-887D-6B53F457F0D6}">
      <dsp:nvSpPr>
        <dsp:cNvPr id="0" name=""/>
        <dsp:cNvSpPr/>
      </dsp:nvSpPr>
      <dsp:spPr>
        <a:xfrm>
          <a:off x="3545308" y="1468138"/>
          <a:ext cx="1582830" cy="100509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4E41D-E5FD-4F82-B840-F28B4B65F82E}">
      <dsp:nvSpPr>
        <dsp:cNvPr id="0" name=""/>
        <dsp:cNvSpPr/>
      </dsp:nvSpPr>
      <dsp:spPr>
        <a:xfrm>
          <a:off x="3721178" y="1635214"/>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Small</a:t>
          </a:r>
          <a:endParaRPr lang="en-US" sz="2600" kern="1200" dirty="0"/>
        </a:p>
      </dsp:txBody>
      <dsp:txXfrm>
        <a:off x="3750616" y="1664652"/>
        <a:ext cx="1523954" cy="946221"/>
      </dsp:txXfrm>
    </dsp:sp>
    <dsp:sp modelId="{5F37D13A-C635-4C71-A54A-6FF97A4C658A}">
      <dsp:nvSpPr>
        <dsp:cNvPr id="0" name=""/>
        <dsp:cNvSpPr/>
      </dsp:nvSpPr>
      <dsp:spPr>
        <a:xfrm>
          <a:off x="3545308" y="2933575"/>
          <a:ext cx="1582830" cy="1005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5D6A4-F6C6-4BB8-B765-E2E929B60012}">
      <dsp:nvSpPr>
        <dsp:cNvPr id="0" name=""/>
        <dsp:cNvSpPr/>
      </dsp:nvSpPr>
      <dsp:spPr>
        <a:xfrm>
          <a:off x="3721178" y="3100651"/>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SRSA</a:t>
          </a:r>
          <a:endParaRPr lang="en-US" sz="2600" kern="1200" dirty="0"/>
        </a:p>
      </dsp:txBody>
      <dsp:txXfrm>
        <a:off x="3750616" y="3130089"/>
        <a:ext cx="1523954" cy="946221"/>
      </dsp:txXfrm>
    </dsp:sp>
    <dsp:sp modelId="{28802295-DA37-40A6-8B76-B2536FF4B724}">
      <dsp:nvSpPr>
        <dsp:cNvPr id="0" name=""/>
        <dsp:cNvSpPr/>
      </dsp:nvSpPr>
      <dsp:spPr>
        <a:xfrm>
          <a:off x="5479879" y="1468138"/>
          <a:ext cx="1582830" cy="100509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F58BC-2C41-4820-90A1-B05473AA9692}">
      <dsp:nvSpPr>
        <dsp:cNvPr id="0" name=""/>
        <dsp:cNvSpPr/>
      </dsp:nvSpPr>
      <dsp:spPr>
        <a:xfrm>
          <a:off x="5655749" y="1635214"/>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Low Income</a:t>
          </a:r>
          <a:endParaRPr lang="en-US" sz="2600" kern="1200" dirty="0"/>
        </a:p>
      </dsp:txBody>
      <dsp:txXfrm>
        <a:off x="5685187" y="1664652"/>
        <a:ext cx="1523954" cy="946221"/>
      </dsp:txXfrm>
    </dsp:sp>
    <dsp:sp modelId="{A3097E5F-FDCE-4093-A648-A8019A06E5D4}">
      <dsp:nvSpPr>
        <dsp:cNvPr id="0" name=""/>
        <dsp:cNvSpPr/>
      </dsp:nvSpPr>
      <dsp:spPr>
        <a:xfrm>
          <a:off x="5479879" y="2933575"/>
          <a:ext cx="1582830" cy="1005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A7578-C788-4B85-A1DB-4CF37B6A92DB}">
      <dsp:nvSpPr>
        <dsp:cNvPr id="0" name=""/>
        <dsp:cNvSpPr/>
      </dsp:nvSpPr>
      <dsp:spPr>
        <a:xfrm>
          <a:off x="5655749" y="3100651"/>
          <a:ext cx="1582830" cy="10050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RLIS</a:t>
          </a:r>
          <a:endParaRPr lang="en-US" sz="2600" kern="1200" dirty="0"/>
        </a:p>
      </dsp:txBody>
      <dsp:txXfrm>
        <a:off x="5685187" y="3130089"/>
        <a:ext cx="1523954" cy="94622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Grantees may use RLIS funds to carry out activities authorized under any of the following federal programs:</a:t>
            </a:r>
          </a:p>
          <a:p>
            <a:endParaRPr lang="en-US" altLang="en-US" dirty="0" smtClean="0"/>
          </a:p>
          <a:p>
            <a:r>
              <a:rPr lang="en-US" altLang="en-US" dirty="0" smtClean="0"/>
              <a:t>Funds remain in EGMS under the original grant award and must</a:t>
            </a:r>
            <a:r>
              <a:rPr lang="en-US" altLang="en-US" baseline="0" dirty="0" smtClean="0"/>
              <a:t> be claimed by the district as such.</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67611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Grantees may use RLIS funds to carry out activities authorized under any of the following federal programs:</a:t>
            </a:r>
          </a:p>
          <a:p>
            <a:endParaRPr lang="en-US" altLang="en-US" dirty="0" smtClean="0"/>
          </a:p>
          <a:p>
            <a:r>
              <a:rPr lang="en-US" altLang="en-US" dirty="0" smtClean="0"/>
              <a:t>Funds remain in EGMS under the original grant award and must</a:t>
            </a:r>
            <a:r>
              <a:rPr lang="en-US" altLang="en-US" baseline="0" dirty="0" smtClean="0"/>
              <a:t> be claimed by the district as such.</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301757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Federal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smtClean="0">
                <a:solidFill>
                  <a:schemeClr val="tx1"/>
                </a:solidFill>
                <a:effectLst/>
                <a:latin typeface="+mn-lt"/>
                <a:ea typeface="+mn-ea"/>
                <a:cs typeface="+mn-cs"/>
              </a:rPr>
              <a:t>Tydings</a:t>
            </a:r>
            <a:r>
              <a:rPr lang="en-US" sz="1200" kern="1200" dirty="0" smtClean="0">
                <a:solidFill>
                  <a:schemeClr val="tx1"/>
                </a:solidFill>
                <a:effectLst/>
                <a:latin typeface="+mn-lt"/>
                <a:ea typeface="+mn-ea"/>
                <a:cs typeface="+mn-cs"/>
              </a:rPr>
              <a:t> Amendment”.  While</a:t>
            </a:r>
            <a:r>
              <a:rPr lang="en-US" sz="1200" kern="1200" baseline="0" dirty="0" smtClean="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This slide shows the 2022-23 grant year timeline. </a:t>
            </a:r>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There is a federal provision of supplement, not supplant in ESSA:  </a:t>
            </a:r>
            <a:r>
              <a:rPr lang="en-US" sz="1200" i="1" kern="1200" dirty="0" smtClean="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smtClean="0">
                <a:solidFill>
                  <a:schemeClr val="tx1"/>
                </a:solidFill>
                <a:effectLst/>
                <a:latin typeface="+mn-lt"/>
                <a:ea typeface="+mn-ea"/>
                <a:cs typeface="+mn-cs"/>
              </a:rPr>
              <a:t>Test I:</a:t>
            </a:r>
            <a:r>
              <a:rPr lang="en-US" sz="1200" kern="1200" dirty="0" smtClean="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smtClean="0">
                <a:solidFill>
                  <a:schemeClr val="tx1"/>
                </a:solidFill>
                <a:effectLst/>
                <a:latin typeface="+mn-lt"/>
                <a:ea typeface="+mn-ea"/>
                <a:cs typeface="+mn-cs"/>
              </a:rPr>
              <a:t> of supplanting.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Test II:</a:t>
            </a:r>
            <a:r>
              <a:rPr lang="en-US" sz="1200" kern="1200" dirty="0" smtClean="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smtClean="0">
                <a:solidFill>
                  <a:schemeClr val="tx1"/>
                </a:solidFill>
                <a:effectLst/>
                <a:latin typeface="+mn-lt"/>
                <a:ea typeface="+mn-ea"/>
                <a:cs typeface="+mn-cs"/>
              </a:rPr>
              <a:t> </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a:t>
            </a:r>
            <a:r>
              <a:rPr lang="en-US" altLang="en-US" b="1" baseline="0" dirty="0" smtClean="0"/>
              <a:t> is </a:t>
            </a:r>
            <a:r>
              <a:rPr lang="en-US" altLang="en-US" baseline="0" dirty="0" smtClean="0"/>
              <a:t>possible for d</a:t>
            </a:r>
            <a:r>
              <a:rPr lang="en-US" altLang="en-US" dirty="0" smtClean="0"/>
              <a:t>istricts to overcome the presumption of supplanting. </a:t>
            </a:r>
            <a:r>
              <a:rPr lang="en-US" sz="1200" kern="1200" dirty="0" smtClean="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smtClean="0">
                <a:solidFill>
                  <a:schemeClr val="tx1"/>
                </a:solidFill>
                <a:effectLst/>
                <a:latin typeface="+mn-lt"/>
                <a:ea typeface="+mn-ea"/>
                <a:cs typeface="+mn-cs"/>
              </a:rPr>
              <a:t>ESEA </a:t>
            </a:r>
            <a:r>
              <a:rPr lang="en-US" sz="1200" kern="1200" dirty="0" smtClean="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smtClean="0">
                <a:solidFill>
                  <a:schemeClr val="tx1"/>
                </a:solidFill>
                <a:effectLst/>
                <a:latin typeface="+mn-lt"/>
                <a:ea typeface="+mn-ea"/>
                <a:cs typeface="+mn-cs"/>
              </a:rPr>
              <a:t>ESEA </a:t>
            </a:r>
            <a:r>
              <a:rPr lang="en-US" sz="1200" kern="1200" dirty="0" smtClean="0">
                <a:solidFill>
                  <a:schemeClr val="tx1"/>
                </a:solidFill>
                <a:effectLst/>
                <a:latin typeface="+mn-lt"/>
                <a:ea typeface="+mn-ea"/>
                <a:cs typeface="+mn-cs"/>
              </a:rPr>
              <a:t>funds for those activities.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403740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As with all federal funding, activities implemented with REAP/RLIS funds should be based on a needs assessment. However, districts are only required to articulate those needs in the application if they receive more than $30,000 in Title IVA funds.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15</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smtClean="0"/>
              <a:t>There</a:t>
            </a:r>
            <a:r>
              <a:rPr lang="en-US" baseline="0" dirty="0" smtClean="0"/>
              <a:t> are a wide variety of resources available to </a:t>
            </a:r>
            <a:r>
              <a:rPr lang="en-US" baseline="0" smtClean="0"/>
              <a:t>support districts. </a:t>
            </a:r>
            <a:r>
              <a:rPr lang="en-US" baseline="0" dirty="0" smtClean="0"/>
              <a:t>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team has moved from a programmatic</a:t>
            </a:r>
            <a:r>
              <a:rPr lang="en-US" baseline="0" dirty="0" smtClean="0"/>
              <a:t> model </a:t>
            </a:r>
            <a:r>
              <a:rPr lang="en-US" dirty="0" smtClean="0"/>
              <a:t>to</a:t>
            </a:r>
            <a:r>
              <a:rPr lang="en-US" baseline="0" dirty="0" smtClean="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divided</a:t>
            </a:r>
            <a:r>
              <a:rPr lang="en-US" baseline="0" dirty="0" smtClean="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33555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76238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be sharing with you an overview of </a:t>
            </a:r>
            <a:r>
              <a:rPr lang="en-US" baseline="0" dirty="0" smtClean="0"/>
              <a:t>the basic components and requirements of Title V-A including funding &amp; eligibility and the different programs that fall under REAP.</a:t>
            </a:r>
          </a:p>
          <a:p>
            <a:endParaRPr lang="en-US" baseline="0" dirty="0" smtClean="0"/>
          </a:p>
          <a:p>
            <a:r>
              <a:rPr lang="en-US" baseline="0" dirty="0" smtClean="0"/>
              <a:t>We’ll also discuss requirements for submitting the Title VA application and allowable uses.</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panose="020F0502020204030204" pitchFamily="34" charset="0"/>
                <a:cs typeface="Calibri" panose="020F0502020204030204" pitchFamily="34" charset="0"/>
              </a:rPr>
              <a:t>The purpose of Title V-B is to provide flexibility to rural</a:t>
            </a:r>
            <a:r>
              <a:rPr lang="en-US" baseline="0" dirty="0" smtClean="0">
                <a:latin typeface="Calibri" panose="020F0502020204030204" pitchFamily="34" charset="0"/>
                <a:cs typeface="Calibri" panose="020F0502020204030204" pitchFamily="34" charset="0"/>
              </a:rPr>
              <a:t> school districts to allow them to maximize the use of funds. </a:t>
            </a:r>
            <a:r>
              <a:rPr lang="en-US" sz="1200" dirty="0" smtClean="0"/>
              <a:t>The formula grant funds and the fund use flexibility available under REAP enable these rural LEAs to participate more fully and effectively in many of the ESEA programs and allow them to provide better educational services to their students.</a:t>
            </a:r>
            <a:endParaRPr lang="en-US" sz="1200" dirty="0" smtClean="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26448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a:t>
            </a:r>
            <a:r>
              <a:rPr lang="en-US" baseline="0" dirty="0" smtClean="0"/>
              <a:t>e V-B has two distinct programs that serve rural schools.  They are referred to as “SRSA” and “RLIS”</a:t>
            </a:r>
          </a:p>
          <a:p>
            <a:endParaRPr lang="en-US" baseline="0" dirty="0" smtClean="0"/>
          </a:p>
          <a:p>
            <a:r>
              <a:rPr lang="en-US" baseline="0" dirty="0" smtClean="0"/>
              <a:t>SRSA: Small &amp; Rural (APPLIED FOR THROUGH US DEPARTMENT OF EDUCATION)</a:t>
            </a:r>
          </a:p>
          <a:p>
            <a:r>
              <a:rPr lang="en-US" baseline="0" dirty="0" smtClean="0"/>
              <a:t>RLIS: Rural &amp; Low Income (applied for through ODE)</a:t>
            </a:r>
          </a:p>
          <a:p>
            <a:endParaRPr lang="en-US"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5</a:t>
            </a:fld>
            <a:endParaRPr lang="en-US" altLang="en-US"/>
          </a:p>
        </p:txBody>
      </p:sp>
    </p:spTree>
    <p:extLst>
      <p:ext uri="{BB962C8B-B14F-4D97-AF65-F5344CB8AC3E}">
        <p14:creationId xmlns:p14="http://schemas.microsoft.com/office/powerpoint/2010/main" val="176983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Eligibility for both SRSA and RLIS require that a district be considered “rural”. Whether or not a district is considered “small” or “low income” is what separates the two programs.</a:t>
            </a:r>
          </a:p>
          <a:p>
            <a:endParaRPr lang="en-US"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6</a:t>
            </a:fld>
            <a:endParaRPr lang="en-US" altLang="en-US"/>
          </a:p>
        </p:txBody>
      </p:sp>
    </p:spTree>
    <p:extLst>
      <p:ext uri="{BB962C8B-B14F-4D97-AF65-F5344CB8AC3E}">
        <p14:creationId xmlns:p14="http://schemas.microsoft.com/office/powerpoint/2010/main" val="28611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a district is determined</a:t>
            </a:r>
            <a:r>
              <a:rPr lang="en-US" baseline="0" dirty="0" smtClean="0"/>
              <a:t> to be eligible for these funds.  According to the U.S. Department of Education, the following definitions apply:</a:t>
            </a:r>
          </a:p>
          <a:p>
            <a:endParaRPr lang="en-US" dirty="0" smtClean="0"/>
          </a:p>
          <a:p>
            <a:r>
              <a:rPr lang="en-US" sz="1200" dirty="0" smtClean="0"/>
              <a:t>“Rural” has a specific locale code determined by the U.S. Census</a:t>
            </a:r>
          </a:p>
          <a:p>
            <a:endParaRPr lang="en-US" sz="1200" dirty="0" smtClean="0"/>
          </a:p>
          <a:p>
            <a:r>
              <a:rPr lang="en-US" sz="1200" dirty="0" smtClean="0"/>
              <a:t>“Small” has less than 600 students</a:t>
            </a:r>
          </a:p>
          <a:p>
            <a:endParaRPr lang="en-US" sz="1200" dirty="0" smtClean="0"/>
          </a:p>
          <a:p>
            <a:r>
              <a:rPr lang="en-US" sz="1200" dirty="0" smtClean="0"/>
              <a:t>“Low Income” 20% or more of the children ages 5 to 17 served by the LEA must be from families with incomes below the poverty line</a:t>
            </a:r>
          </a:p>
          <a:p>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6027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handful of districts that are small, rural, and low income.  You may be thinking: great!  We’ll get both.  </a:t>
            </a:r>
          </a:p>
          <a:p>
            <a:endParaRPr lang="en-US" baseline="0" dirty="0" smtClean="0"/>
          </a:p>
          <a:p>
            <a:r>
              <a:rPr lang="en-US" baseline="0" dirty="0" smtClean="0"/>
              <a:t>However, the USDE rules state you can only participate in one program. The final determination is made by USDE.  They publish their decision on their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61022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a:t>
            </a:r>
            <a:r>
              <a:rPr lang="en-US" baseline="0" dirty="0" smtClean="0"/>
              <a:t> for funds directly to USED</a:t>
            </a:r>
          </a:p>
          <a:p>
            <a:endParaRPr lang="en-US" baseline="0" dirty="0" smtClean="0"/>
          </a:p>
          <a:p>
            <a:r>
              <a:rPr lang="en-US" baseline="0" dirty="0" smtClean="0"/>
              <a:t>Districts that are SRSA eligible fall under “Alternative Funds Use Authority.” </a:t>
            </a:r>
            <a:r>
              <a:rPr lang="en-US" dirty="0" smtClean="0"/>
              <a:t>An LEA eligible for the SRSA program not only benefits from SRSA grant program funds, but also may exercise a key flexibility provision in the ESEA. Section 5211(a) of the ESEA, known as AFUA, which gives an eligible LEA broad authority to spend funds the LEA receives under selected ESEA programs on activities authorized under several additional ESEA programs. The authority is specifically designed to give small, rural LEAs greater latitude to spend their Federal funds in ways that best address an LEA’s particular needs.</a:t>
            </a:r>
            <a:endParaRPr lang="en-US" baseline="0" dirty="0" smtClean="0"/>
          </a:p>
          <a:p>
            <a:endParaRPr lang="en-US" baseline="0" dirty="0" smtClean="0"/>
          </a:p>
          <a:p>
            <a:r>
              <a:rPr lang="en-US" baseline="0" dirty="0" smtClean="0"/>
              <a:t>For these districts, it simply combines Title II-A and Title IV-A funds and makes them more flexible.  There is not a “REAP grant”  This explains why REAP districts will claim funds in EGMS under Title II-A and IV-A, but will apply under a REAP application.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76159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that are rural</a:t>
            </a:r>
            <a:r>
              <a:rPr lang="en-US" baseline="0" dirty="0" smtClean="0"/>
              <a:t> and low income, receive RLIS funds. There is flexibility in how districts can spend RLIS funds, but Alternative Funds Use Authority (AFUA) which allows SRSA districts to combine their Title IIA and Title IVA funds does NOT apply to RLIS districts.</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2160601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smtClean="0"/>
              <a:t>Click icon to add picture</a:t>
            </a:r>
            <a:endParaRPr lang="en-US" noProof="0"/>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9/26/2022</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9/26/2022</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oese.ed.gov/offices/office-of-formula-grants/school-support-and-accountability/21st-century-community-learning-centers/" TargetMode="External"/><Relationship Id="rId3" Type="http://schemas.openxmlformats.org/officeDocument/2006/relationships/image" Target="../media/image9.jpg"/><Relationship Id="rId7" Type="http://schemas.openxmlformats.org/officeDocument/2006/relationships/hyperlink" Target="https://oese.ed.gov/offices/office-of-formula-grants/safe-supportive-schools/student-support-and-academic-enrichment-progra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oese.ed.gov/offices/office-of-formula-grants/school-support-and-accountability/english-language-acquisition-state-grants/" TargetMode="External"/><Relationship Id="rId5" Type="http://schemas.openxmlformats.org/officeDocument/2006/relationships/hyperlink" Target="https://oese.ed.gov/offices/office-of-formula-grants/school-support-and-accountability/instruction-state-grants-title-ii-part-a/" TargetMode="External"/><Relationship Id="rId4" Type="http://schemas.openxmlformats.org/officeDocument/2006/relationships/hyperlink" Target="https://oese.ed.gov/offices/office-of-formula-grants/school-support-and-accountability/title-i-part-a-progra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s://oese.ed.gov/offices/office-of-formula-grants/safe-supportive-schools/student-support-and-academic-enrichment-progra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oese.ed.gov/offices/office-of-formula-grants/school-support-and-accountability/english-language-acquisition-state-grants/" TargetMode="External"/><Relationship Id="rId5" Type="http://schemas.openxmlformats.org/officeDocument/2006/relationships/hyperlink" Target="https://oese.ed.gov/offices/office-of-formula-grants/school-support-and-accountability/instruction-state-grants-title-ii-part-a/" TargetMode="External"/><Relationship Id="rId4" Type="http://schemas.openxmlformats.org/officeDocument/2006/relationships/hyperlink" Target="https://oese.ed.gov/offices/office-of-formula-grants/school-support-and-accountability/title-i-part-a-progra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oese.ed.gov/offices/office-of-formula-grants/rural-insular-native-achievement-programs/rural-education-achievement-program/small-rural-school-achievement-program/applicant-information-2-2/" TargetMode="External"/><Relationship Id="rId3" Type="http://schemas.openxmlformats.org/officeDocument/2006/relationships/hyperlink" Target="https://www.oregon.gov/ode/schools-and-districts/grants/ESEA/Documents/CIP%20Budget%20Narrative%20User%20Guide.docx" TargetMode="External"/><Relationship Id="rId7" Type="http://schemas.openxmlformats.org/officeDocument/2006/relationships/hyperlink" Target="https://oese.ed.gov/files/2022/02/Within-district-allocations-FIN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BN.aspx" TargetMode="External"/><Relationship Id="rId5" Type="http://schemas.openxmlformats.org/officeDocument/2006/relationships/hyperlink" Target="https://www.oregon.gov/ode/schools-and-districts/grants/ESEA/Pages/REAP.aspx" TargetMode="External"/><Relationship Id="rId10" Type="http://schemas.openxmlformats.org/officeDocument/2006/relationships/image" Target="../media/image11.png"/><Relationship Id="rId4" Type="http://schemas.openxmlformats.org/officeDocument/2006/relationships/hyperlink" Target="https://oese.ed.gov/files/2021/01/19-0043-REAP-Informational-Document-final-OS-Approved-1.pdf" TargetMode="External"/><Relationship Id="rId9" Type="http://schemas.openxmlformats.org/officeDocument/2006/relationships/hyperlink" Target="https://oese.ed.gov/offices/office-of-formula-grants/rural-insular-native-achievement-programs/rural-education-achievement-program/rural-and-low-income-school-progra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ennifer.engberg@ode.oregon.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V</a:t>
            </a:r>
            <a:r>
              <a:rPr lang="en-US" altLang="en-US" sz="4400" dirty="0" smtClean="0">
                <a:latin typeface="Arial" charset="0"/>
                <a:cs typeface="Arial" charset="0"/>
              </a:rPr>
              <a:t>, </a:t>
            </a:r>
            <a:r>
              <a:rPr lang="en-US" altLang="en-US" sz="4400" dirty="0">
                <a:latin typeface="Arial" charset="0"/>
                <a:cs typeface="Arial" charset="0"/>
              </a:rPr>
              <a:t>Part </a:t>
            </a:r>
            <a:r>
              <a:rPr lang="en-US" altLang="en-US" sz="4400" dirty="0" smtClean="0">
                <a:latin typeface="Arial" charset="0"/>
                <a:cs typeface="Arial" charset="0"/>
              </a:rPr>
              <a:t>B: Basics</a:t>
            </a:r>
            <a:endParaRPr lang="en-US" altLang="en-US" sz="4400" dirty="0">
              <a:latin typeface="Arial" charset="0"/>
              <a:cs typeface="Arial" charset="0"/>
            </a:endParaRPr>
          </a:p>
        </p:txBody>
      </p:sp>
      <p:sp>
        <p:nvSpPr>
          <p:cNvPr id="14339" name="Rectangle 3"/>
          <p:cNvSpPr>
            <a:spLocks noGrp="1" noChangeArrowheads="1"/>
          </p:cNvSpPr>
          <p:nvPr>
            <p:ph type="subTitle" idx="1"/>
          </p:nvPr>
        </p:nvSpPr>
        <p:spPr/>
        <p:txBody>
          <a:bodyPr/>
          <a:lstStyle/>
          <a:p>
            <a:r>
              <a:rPr lang="en-US" altLang="en-US" sz="3600" dirty="0" smtClean="0">
                <a:latin typeface="Arial" charset="0"/>
                <a:cs typeface="Arial" charset="0"/>
              </a:rPr>
              <a:t>Rural Education Achievement Program</a:t>
            </a:r>
            <a:endParaRPr lang="en-US" altLang="en-US" sz="3600" dirty="0">
              <a:latin typeface="Arial" charset="0"/>
              <a:cs typeface="Arial" charset="0"/>
            </a:endParaRPr>
          </a:p>
        </p:txBody>
      </p:sp>
    </p:spTree>
    <p:extLst>
      <p:ext uri="{BB962C8B-B14F-4D97-AF65-F5344CB8AC3E}">
        <p14:creationId xmlns:p14="http://schemas.microsoft.com/office/powerpoint/2010/main" val="289654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Also a grant from USED, but it is administered by ODE</a:t>
            </a:r>
          </a:p>
          <a:p>
            <a:pPr marL="0" indent="0">
              <a:buNone/>
            </a:pPr>
            <a:endParaRPr lang="en-US" sz="3200" dirty="0"/>
          </a:p>
          <a:p>
            <a:r>
              <a:rPr lang="en-US" sz="3200" dirty="0" smtClean="0"/>
              <a:t>In CIP Budget Narrative RLIS districts will see an RLIS application in addition to their other title grants </a:t>
            </a:r>
          </a:p>
          <a:p>
            <a:pPr lvl="1"/>
            <a:r>
              <a:rPr lang="en-US" sz="2800" dirty="0" smtClean="0"/>
              <a:t>I-A</a:t>
            </a:r>
            <a:endParaRPr lang="en-US" sz="2800" dirty="0"/>
          </a:p>
          <a:p>
            <a:pPr lvl="1"/>
            <a:r>
              <a:rPr lang="en-US" sz="2800" dirty="0" smtClean="0"/>
              <a:t>II-A</a:t>
            </a:r>
          </a:p>
          <a:p>
            <a:pPr lvl="1"/>
            <a:r>
              <a:rPr lang="en-US" sz="2800" dirty="0" smtClean="0"/>
              <a:t>IV-A</a:t>
            </a:r>
          </a:p>
        </p:txBody>
      </p:sp>
      <p:sp>
        <p:nvSpPr>
          <p:cNvPr id="2" name="Title 1"/>
          <p:cNvSpPr>
            <a:spLocks noGrp="1"/>
          </p:cNvSpPr>
          <p:nvPr>
            <p:ph type="title"/>
          </p:nvPr>
        </p:nvSpPr>
        <p:spPr/>
        <p:txBody>
          <a:bodyPr/>
          <a:lstStyle/>
          <a:p>
            <a:r>
              <a:rPr lang="en-US" dirty="0" smtClean="0"/>
              <a:t>Rural Low-Income Schools (RLIS)</a:t>
            </a:r>
            <a:endParaRPr lang="en-US" dirty="0"/>
          </a:p>
        </p:txBody>
      </p:sp>
    </p:spTree>
    <p:extLst>
      <p:ext uri="{BB962C8B-B14F-4D97-AF65-F5344CB8AC3E}">
        <p14:creationId xmlns:p14="http://schemas.microsoft.com/office/powerpoint/2010/main" val="3224206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smtClean="0"/>
              <a:t>REAP Application (SRSA Districts)</a:t>
            </a:r>
            <a:endParaRPr lang="en-US" altLang="en-US" dirty="0" smtClean="0">
              <a:solidFill>
                <a:srgbClr val="7B9899"/>
              </a:solidFill>
            </a:endParaRPr>
          </a:p>
        </p:txBody>
      </p:sp>
      <p:sp>
        <p:nvSpPr>
          <p:cNvPr id="19460" name="Content Placeholder 4" descr="This image shows a pencil checking off boxes. it is included to demonstrate allowable costs under the SRSA grant." title="REAP application"/>
          <p:cNvSpPr>
            <a:spLocks noGrp="1"/>
          </p:cNvSpPr>
          <p:nvPr>
            <p:ph idx="1"/>
          </p:nvPr>
        </p:nvSpPr>
        <p:spPr/>
        <p:txBody>
          <a:bodyPr>
            <a:normAutofit/>
          </a:bodyPr>
          <a:lstStyle/>
          <a:p>
            <a:pPr eaLnBrk="1" hangingPunct="1">
              <a:defRPr/>
            </a:pPr>
            <a:endParaRPr lang="en-US" altLang="en-US" sz="2800" dirty="0"/>
          </a:p>
          <a:p>
            <a:pPr marL="0" indent="0">
              <a:buNone/>
              <a:defRPr/>
            </a:pPr>
            <a:endParaRPr lang="en-US" sz="2800" dirty="0"/>
          </a:p>
          <a:p>
            <a:pPr marL="0" indent="0">
              <a:buNone/>
              <a:defRPr/>
            </a:pPr>
            <a:endParaRPr lang="en-US" altLang="en-US" sz="2800" dirty="0"/>
          </a:p>
          <a:p>
            <a:pPr eaLnBrk="1" hangingPunct="1">
              <a:defRPr/>
            </a:pPr>
            <a:endParaRPr lang="en-US" altLang="en-US" dirty="0" smtClean="0"/>
          </a:p>
        </p:txBody>
      </p:sp>
      <p:sp>
        <p:nvSpPr>
          <p:cNvPr id="5" name="Footer Placeholder 3"/>
          <p:cNvSpPr>
            <a:spLocks noGrp="1"/>
          </p:cNvSpPr>
          <p:nvPr>
            <p:ph type="ftr" sz="quarter" idx="11"/>
          </p:nvPr>
        </p:nvSpPr>
        <p:spPr/>
        <p:txBody>
          <a:bodyPr/>
          <a:lstStyle/>
          <a:p>
            <a:r>
              <a:rPr lang="en-US" dirty="0" smtClean="0"/>
              <a:t>Oregon Department of Education</a:t>
            </a:r>
            <a:endParaRPr lang="en-US" dirty="0"/>
          </a:p>
        </p:txBody>
      </p:sp>
      <p:pic>
        <p:nvPicPr>
          <p:cNvPr id="3" name="Picture Placeholder 2" descr="This image shows a pencil checking off boxes. It is included to demonstrate the allowable uses of SRSA funds." title="REAP applica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a:fillRect/>
          </a:stretch>
        </p:blipFill>
        <p:spPr/>
      </p:pic>
      <p:sp>
        <p:nvSpPr>
          <p:cNvPr id="2" name="Rectangle 1"/>
          <p:cNvSpPr/>
          <p:nvPr/>
        </p:nvSpPr>
        <p:spPr>
          <a:xfrm>
            <a:off x="5375563" y="770301"/>
            <a:ext cx="6096000" cy="5878532"/>
          </a:xfrm>
          <a:prstGeom prst="rect">
            <a:avLst/>
          </a:prstGeom>
        </p:spPr>
        <p:txBody>
          <a:bodyPr>
            <a:spAutoFit/>
          </a:bodyPr>
          <a:lstStyle/>
          <a:p>
            <a:r>
              <a:rPr lang="en-US" sz="3000" dirty="0">
                <a:latin typeface="Calibri" panose="020F0502020204030204" pitchFamily="34" charset="0"/>
                <a:cs typeface="Calibri" panose="020F0502020204030204" pitchFamily="34" charset="0"/>
              </a:rPr>
              <a:t>Activities authorized under:</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4"/>
              </a:rPr>
              <a:t>Title I-A</a:t>
            </a:r>
            <a:r>
              <a:rPr lang="en-US" sz="2600" dirty="0">
                <a:latin typeface="Calibri" panose="020F0502020204030204" pitchFamily="34" charset="0"/>
                <a:cs typeface="Calibri" panose="020F0502020204030204" pitchFamily="34" charset="0"/>
                <a:hlinkClick r:id="rId4"/>
              </a:rPr>
              <a:t> </a:t>
            </a:r>
            <a:r>
              <a:rPr lang="en-US" sz="2600" dirty="0">
                <a:latin typeface="Calibri" panose="020F0502020204030204" pitchFamily="34" charset="0"/>
                <a:cs typeface="Calibri" panose="020F0502020204030204" pitchFamily="34" charset="0"/>
              </a:rPr>
              <a:t>(Improving Basic Programs) </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5"/>
              </a:rPr>
              <a:t>Title II-A</a:t>
            </a:r>
            <a:r>
              <a:rPr lang="en-US" sz="2600" dirty="0">
                <a:latin typeface="Calibri" panose="020F0502020204030204" pitchFamily="34" charset="0"/>
                <a:cs typeface="Calibri" panose="020F0502020204030204" pitchFamily="34" charset="0"/>
                <a:hlinkClick r:id="rId5"/>
              </a:rPr>
              <a:t> </a:t>
            </a:r>
            <a:r>
              <a:rPr lang="en-US" sz="2600" dirty="0">
                <a:latin typeface="Calibri" panose="020F0502020204030204" pitchFamily="34" charset="0"/>
                <a:cs typeface="Calibri" panose="020F0502020204030204" pitchFamily="34" charset="0"/>
              </a:rPr>
              <a:t>(Supporting Effective Instruction)</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6"/>
              </a:rPr>
              <a:t>Title III</a:t>
            </a:r>
            <a:r>
              <a:rPr lang="en-US" sz="2600" dirty="0">
                <a:latin typeface="Calibri" panose="020F0502020204030204" pitchFamily="34" charset="0"/>
                <a:cs typeface="Calibri" panose="020F0502020204030204" pitchFamily="34" charset="0"/>
                <a:hlinkClick r:id="rId6"/>
              </a:rPr>
              <a:t> </a:t>
            </a:r>
            <a:r>
              <a:rPr lang="en-US" sz="2600" dirty="0">
                <a:latin typeface="Calibri" panose="020F0502020204030204" pitchFamily="34" charset="0"/>
                <a:cs typeface="Calibri" panose="020F0502020204030204" pitchFamily="34" charset="0"/>
              </a:rPr>
              <a:t>(Language Instruction for English Learners and Immigrant Students) </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7"/>
              </a:rPr>
              <a:t>Title IV-A</a:t>
            </a:r>
            <a:r>
              <a:rPr lang="en-US" sz="2600" dirty="0">
                <a:latin typeface="Calibri" panose="020F0502020204030204" pitchFamily="34" charset="0"/>
                <a:cs typeface="Calibri" panose="020F0502020204030204" pitchFamily="34" charset="0"/>
                <a:hlinkClick r:id="rId7"/>
              </a:rPr>
              <a:t> </a:t>
            </a:r>
            <a:r>
              <a:rPr lang="en-US" sz="2600" dirty="0">
                <a:latin typeface="Calibri" panose="020F0502020204030204" pitchFamily="34" charset="0"/>
                <a:cs typeface="Calibri" panose="020F0502020204030204" pitchFamily="34" charset="0"/>
              </a:rPr>
              <a:t>(Student Support and Academic Enrichment)</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8"/>
              </a:rPr>
              <a:t>Title IV-B</a:t>
            </a:r>
            <a:r>
              <a:rPr lang="en-US" sz="2600" dirty="0">
                <a:latin typeface="Calibri" panose="020F0502020204030204" pitchFamily="34" charset="0"/>
                <a:cs typeface="Calibri" panose="020F0502020204030204" pitchFamily="34" charset="0"/>
                <a:hlinkClick r:id="rId8"/>
              </a:rPr>
              <a:t> </a:t>
            </a:r>
            <a:r>
              <a:rPr lang="en-US" sz="2600" dirty="0">
                <a:latin typeface="Calibri" panose="020F0502020204030204" pitchFamily="34" charset="0"/>
                <a:cs typeface="Calibri" panose="020F0502020204030204" pitchFamily="34" charset="0"/>
              </a:rPr>
              <a:t>(21st Century Community Learning Centers)</a:t>
            </a:r>
          </a:p>
          <a:p>
            <a:pPr lvl="1"/>
            <a:endParaRPr lang="en-US"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3000" dirty="0">
                <a:latin typeface="Calibri" panose="020F0502020204030204" pitchFamily="34" charset="0"/>
                <a:cs typeface="Calibri" panose="020F0502020204030204" pitchFamily="34" charset="0"/>
              </a:rPr>
              <a:t>Funds must be claimed out of original grant in EGMS</a:t>
            </a:r>
            <a:endParaRPr lang="en-US" dirty="0"/>
          </a:p>
        </p:txBody>
      </p:sp>
    </p:spTree>
    <p:extLst>
      <p:ext uri="{BB962C8B-B14F-4D97-AF65-F5344CB8AC3E}">
        <p14:creationId xmlns:p14="http://schemas.microsoft.com/office/powerpoint/2010/main" val="3944953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smtClean="0"/>
              <a:t>RLIS Application</a:t>
            </a:r>
            <a:endParaRPr lang="en-US" altLang="en-US" dirty="0" smtClean="0">
              <a:solidFill>
                <a:srgbClr val="7B9899"/>
              </a:solidFill>
            </a:endParaRPr>
          </a:p>
        </p:txBody>
      </p:sp>
      <p:sp>
        <p:nvSpPr>
          <p:cNvPr id="5" name="Footer Placeholder 3"/>
          <p:cNvSpPr>
            <a:spLocks noGrp="1"/>
          </p:cNvSpPr>
          <p:nvPr>
            <p:ph type="ftr" sz="quarter" idx="11"/>
          </p:nvPr>
        </p:nvSpPr>
        <p:spPr/>
        <p:txBody>
          <a:bodyPr/>
          <a:lstStyle/>
          <a:p>
            <a:r>
              <a:rPr lang="en-US" dirty="0" smtClean="0"/>
              <a:t>Oregon Department of Education</a:t>
            </a:r>
            <a:endParaRPr lang="en-US" dirty="0"/>
          </a:p>
        </p:txBody>
      </p:sp>
      <p:pic>
        <p:nvPicPr>
          <p:cNvPr id="3" name="Picture Placeholder 2" descr="This image shows a pencil checking off boxes. It is included to demonstrate the allowable uses of RLIS funds." title="RLIS Applica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a:fillRect/>
          </a:stretch>
        </p:blipFill>
        <p:spPr/>
      </p:pic>
      <p:sp>
        <p:nvSpPr>
          <p:cNvPr id="2" name="Rectangle 1"/>
          <p:cNvSpPr/>
          <p:nvPr/>
        </p:nvSpPr>
        <p:spPr>
          <a:xfrm>
            <a:off x="5375563" y="770301"/>
            <a:ext cx="6096000" cy="5478423"/>
          </a:xfrm>
          <a:prstGeom prst="rect">
            <a:avLst/>
          </a:prstGeom>
        </p:spPr>
        <p:txBody>
          <a:bodyPr>
            <a:spAutoFit/>
          </a:bodyPr>
          <a:lstStyle/>
          <a:p>
            <a:r>
              <a:rPr lang="en-US" sz="3000" dirty="0">
                <a:latin typeface="Calibri" panose="020F0502020204030204" pitchFamily="34" charset="0"/>
                <a:cs typeface="Calibri" panose="020F0502020204030204" pitchFamily="34" charset="0"/>
              </a:rPr>
              <a:t>Activities authorized under:</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4"/>
              </a:rPr>
              <a:t>Title I-A</a:t>
            </a:r>
            <a:r>
              <a:rPr lang="en-US" sz="2600" dirty="0">
                <a:latin typeface="Calibri" panose="020F0502020204030204" pitchFamily="34" charset="0"/>
                <a:cs typeface="Calibri" panose="020F0502020204030204" pitchFamily="34" charset="0"/>
                <a:hlinkClick r:id="rId4"/>
              </a:rPr>
              <a:t> </a:t>
            </a:r>
            <a:r>
              <a:rPr lang="en-US" sz="2600" dirty="0">
                <a:latin typeface="Calibri" panose="020F0502020204030204" pitchFamily="34" charset="0"/>
                <a:cs typeface="Calibri" panose="020F0502020204030204" pitchFamily="34" charset="0"/>
              </a:rPr>
              <a:t>(Improving Basic Programs) </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5"/>
              </a:rPr>
              <a:t>Title II-A</a:t>
            </a:r>
            <a:r>
              <a:rPr lang="en-US" sz="2600" dirty="0">
                <a:latin typeface="Calibri" panose="020F0502020204030204" pitchFamily="34" charset="0"/>
                <a:cs typeface="Calibri" panose="020F0502020204030204" pitchFamily="34" charset="0"/>
                <a:hlinkClick r:id="rId5"/>
              </a:rPr>
              <a:t> </a:t>
            </a:r>
            <a:r>
              <a:rPr lang="en-US" sz="2600" dirty="0">
                <a:latin typeface="Calibri" panose="020F0502020204030204" pitchFamily="34" charset="0"/>
                <a:cs typeface="Calibri" panose="020F0502020204030204" pitchFamily="34" charset="0"/>
              </a:rPr>
              <a:t>(Supporting Effective Instruction)</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6"/>
              </a:rPr>
              <a:t>Title III</a:t>
            </a:r>
            <a:r>
              <a:rPr lang="en-US" sz="2600" dirty="0">
                <a:latin typeface="Calibri" panose="020F0502020204030204" pitchFamily="34" charset="0"/>
                <a:cs typeface="Calibri" panose="020F0502020204030204" pitchFamily="34" charset="0"/>
                <a:hlinkClick r:id="rId6"/>
              </a:rPr>
              <a:t> </a:t>
            </a:r>
            <a:r>
              <a:rPr lang="en-US" sz="2600" dirty="0">
                <a:latin typeface="Calibri" panose="020F0502020204030204" pitchFamily="34" charset="0"/>
                <a:cs typeface="Calibri" panose="020F0502020204030204" pitchFamily="34" charset="0"/>
              </a:rPr>
              <a:t>(Language Instruction for English Learners and Immigrant Students) </a:t>
            </a:r>
          </a:p>
          <a:p>
            <a:pPr lvl="1">
              <a:buFont typeface="Arial" panose="020B0604020202020204" pitchFamily="34" charset="0"/>
              <a:buChar char="•"/>
            </a:pPr>
            <a:r>
              <a:rPr lang="en-US" sz="2600" b="1" u="sng" dirty="0">
                <a:latin typeface="Calibri" panose="020F0502020204030204" pitchFamily="34" charset="0"/>
                <a:cs typeface="Calibri" panose="020F0502020204030204" pitchFamily="34" charset="0"/>
                <a:hlinkClick r:id="rId7"/>
              </a:rPr>
              <a:t>Title IV-A</a:t>
            </a:r>
            <a:r>
              <a:rPr lang="en-US" sz="2600" dirty="0">
                <a:latin typeface="Calibri" panose="020F0502020204030204" pitchFamily="34" charset="0"/>
                <a:cs typeface="Calibri" panose="020F0502020204030204" pitchFamily="34" charset="0"/>
                <a:hlinkClick r:id="rId7"/>
              </a:rPr>
              <a:t> </a:t>
            </a:r>
            <a:r>
              <a:rPr lang="en-US" sz="2600" dirty="0">
                <a:latin typeface="Calibri" panose="020F0502020204030204" pitchFamily="34" charset="0"/>
                <a:cs typeface="Calibri" panose="020F0502020204030204" pitchFamily="34" charset="0"/>
              </a:rPr>
              <a:t>(Student Support and Academic Enrichment) </a:t>
            </a:r>
            <a:endParaRPr lang="en-US" sz="2600" dirty="0" smtClean="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600" dirty="0" smtClean="0">
                <a:latin typeface="Calibri" panose="020F0502020204030204" pitchFamily="34" charset="0"/>
                <a:cs typeface="Calibri" panose="020F0502020204030204" pitchFamily="34" charset="0"/>
              </a:rPr>
              <a:t>Parent </a:t>
            </a:r>
            <a:r>
              <a:rPr lang="en-US" sz="2600" dirty="0">
                <a:latin typeface="Calibri" panose="020F0502020204030204" pitchFamily="34" charset="0"/>
                <a:cs typeface="Calibri" panose="020F0502020204030204" pitchFamily="34" charset="0"/>
              </a:rPr>
              <a:t>Involvement </a:t>
            </a:r>
            <a:r>
              <a:rPr lang="en-US" sz="2600" dirty="0" smtClean="0">
                <a:latin typeface="Calibri" panose="020F0502020204030204" pitchFamily="34" charset="0"/>
                <a:cs typeface="Calibri" panose="020F0502020204030204" pitchFamily="34" charset="0"/>
              </a:rPr>
              <a:t>Activities</a:t>
            </a:r>
          </a:p>
          <a:p>
            <a:pPr lvl="1"/>
            <a:endParaRPr lang="en-US" sz="26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3000" dirty="0">
                <a:latin typeface="Calibri" panose="020F0502020204030204" pitchFamily="34" charset="0"/>
                <a:cs typeface="Calibri" panose="020F0502020204030204" pitchFamily="34" charset="0"/>
              </a:rPr>
              <a:t>Funds must be claimed out of original grant in EGMS</a:t>
            </a:r>
            <a:endParaRPr lang="en-US" dirty="0"/>
          </a:p>
        </p:txBody>
      </p:sp>
    </p:spTree>
    <p:extLst>
      <p:ext uri="{BB962C8B-B14F-4D97-AF65-F5344CB8AC3E}">
        <p14:creationId xmlns:p14="http://schemas.microsoft.com/office/powerpoint/2010/main" val="804013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smtClean="0"/>
              <a:t>2022-23 </a:t>
            </a:r>
            <a:r>
              <a:rPr lang="en-US" sz="3200" dirty="0"/>
              <a:t>FEDERAL FUNDS TIMELINE</a:t>
            </a:r>
          </a:p>
        </p:txBody>
      </p:sp>
      <p:sp>
        <p:nvSpPr>
          <p:cNvPr id="24" name="Initial grant period"/>
          <p:cNvSpPr/>
          <p:nvPr/>
        </p:nvSpPr>
        <p:spPr>
          <a:xfrm>
            <a:off x="1616586" y="6245207"/>
            <a:ext cx="2498215" cy="461665"/>
          </a:xfrm>
          <a:prstGeom prst="rect">
            <a:avLst/>
          </a:prstGeom>
        </p:spPr>
        <p:txBody>
          <a:bodyPr wrap="square">
            <a:spAutoFit/>
          </a:bodyPr>
          <a:lstStyle/>
          <a:p>
            <a:pPr>
              <a:defRPr/>
            </a:pPr>
            <a:r>
              <a:rPr lang="en-US" sz="1200" b="1" dirty="0">
                <a:solidFill>
                  <a:srgbClr val="0070C0"/>
                </a:solidFill>
                <a:latin typeface="Segoe UI"/>
              </a:rPr>
              <a:t>*INITIAL GRANT PERIOD: </a:t>
            </a:r>
            <a:r>
              <a:rPr lang="en-US" sz="1200" b="1" dirty="0" smtClean="0">
                <a:solidFill>
                  <a:srgbClr val="0070C0"/>
                </a:solidFill>
                <a:latin typeface="Segoe UI"/>
              </a:rPr>
              <a:t>7/1/22 </a:t>
            </a:r>
            <a:r>
              <a:rPr lang="en-US" sz="1200" b="1" dirty="0">
                <a:solidFill>
                  <a:srgbClr val="0070C0"/>
                </a:solidFill>
                <a:latin typeface="Segoe UI"/>
              </a:rPr>
              <a:t>– </a:t>
            </a:r>
            <a:r>
              <a:rPr lang="en-US" sz="1200" b="1" dirty="0" smtClean="0">
                <a:solidFill>
                  <a:srgbClr val="0070C0"/>
                </a:solidFill>
                <a:latin typeface="Segoe UI"/>
              </a:rPr>
              <a:t>9/30/23 </a:t>
            </a:r>
            <a:r>
              <a:rPr lang="en-US" sz="1200" b="1" dirty="0">
                <a:solidFill>
                  <a:srgbClr val="0070C0"/>
                </a:solidFill>
                <a:latin typeface="Segoe UI"/>
              </a:rPr>
              <a:t>(15 MONTHS</a:t>
            </a:r>
            <a:r>
              <a:rPr lang="en-US" sz="1200" dirty="0">
                <a:solidFill>
                  <a:srgbClr val="0070C0"/>
                </a:solidFill>
                <a:latin typeface="Segoe UI"/>
              </a:rPr>
              <a:t>)</a:t>
            </a:r>
            <a:endParaRPr lang="en-US" sz="1200" dirty="0">
              <a:solidFill>
                <a:srgbClr val="0C6D82"/>
              </a:solidFill>
              <a:latin typeface="Segoe UI"/>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smtClean="0"/>
              <a:t>2022</a:t>
            </a:r>
            <a:endParaRPr lang="en-US" sz="1800" dirty="0"/>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a:t>
            </a:r>
            <a:r>
              <a:rPr lang="en-US" sz="1050" dirty="0" smtClean="0"/>
              <a:t>2022-23 </a:t>
            </a:r>
            <a:r>
              <a:rPr lang="en-US" sz="1050" dirty="0"/>
              <a:t>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a:t>
            </a:r>
            <a:r>
              <a:rPr lang="en-US" sz="1800" dirty="0" smtClean="0"/>
              <a:t>2022</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smtClean="0"/>
              <a:t>2022-23 </a:t>
            </a:r>
            <a:r>
              <a:rPr lang="en-US" sz="1050" dirty="0"/>
              <a:t>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smtClean="0"/>
              <a:t>NOV 2022</a:t>
            </a:r>
            <a:endParaRPr lang="en-US" sz="1800" dirty="0"/>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smtClean="0">
                <a:solidFill>
                  <a:schemeClr val="bg2"/>
                </a:solidFill>
              </a:rPr>
              <a:t>2022-23 </a:t>
            </a:r>
            <a:r>
              <a:rPr lang="en-US" sz="1050" dirty="0">
                <a:solidFill>
                  <a:schemeClr val="bg2"/>
                </a:solidFill>
              </a:rPr>
              <a:t>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a:t>
            </a:r>
            <a:r>
              <a:rPr lang="en-US" sz="1800" dirty="0" smtClean="0"/>
              <a:t>2023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a:t>
            </a:r>
            <a:r>
              <a:rPr lang="en-US" sz="1050" dirty="0" smtClean="0"/>
              <a:t>2022-23 </a:t>
            </a:r>
            <a:r>
              <a:rPr lang="en-US" sz="1050" dirty="0"/>
              <a:t>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a:t>
            </a:r>
            <a:r>
              <a:rPr lang="en-US" sz="1800" dirty="0" smtClean="0"/>
              <a:t>2023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a:t>
            </a:r>
            <a:r>
              <a:rPr lang="en-US" sz="1050" dirty="0" smtClean="0"/>
              <a:t>2022-23 </a:t>
            </a:r>
            <a:r>
              <a:rPr lang="en-US" sz="1050" dirty="0"/>
              <a:t>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a:t>
            </a:r>
            <a:r>
              <a:rPr lang="en-US" sz="1800" dirty="0" smtClean="0"/>
              <a:t>2023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a:t>
            </a:r>
            <a:r>
              <a:rPr lang="en-US" sz="1800" dirty="0" smtClean="0"/>
              <a:t>2023</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a:t>
            </a:r>
            <a:r>
              <a:rPr lang="en-US" sz="1050" dirty="0" smtClean="0"/>
              <a:t>2022-23 </a:t>
            </a:r>
            <a:r>
              <a:rPr lang="en-US" sz="1050" dirty="0"/>
              <a:t>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a:t>
            </a:r>
            <a:r>
              <a:rPr lang="en-US" sz="1800" dirty="0" smtClean="0"/>
              <a:t>2024</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a:t>
            </a:r>
            <a:r>
              <a:rPr lang="en-US" sz="1050" dirty="0" smtClean="0"/>
              <a:t>2022-23 </a:t>
            </a:r>
            <a:r>
              <a:rPr lang="en-US" sz="1050" dirty="0"/>
              <a:t>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a:t>
            </a:r>
            <a:r>
              <a:rPr lang="en-US" sz="1800" dirty="0" smtClean="0"/>
              <a:t>2024</a:t>
            </a:r>
            <a:endParaRPr lang="en-US" sz="1800" dirty="0"/>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a:t>
            </a:r>
            <a:r>
              <a:rPr lang="en-US" sz="1050" dirty="0" smtClean="0"/>
              <a:t>2022-23 GRANT </a:t>
            </a:r>
            <a:r>
              <a:rPr lang="en-US" sz="1050" dirty="0"/>
              <a:t>CLAIMS</a:t>
            </a:r>
          </a:p>
        </p:txBody>
      </p:sp>
    </p:spTree>
    <p:extLst>
      <p:ext uri="{BB962C8B-B14F-4D97-AF65-F5344CB8AC3E}">
        <p14:creationId xmlns:p14="http://schemas.microsoft.com/office/powerpoint/2010/main" val="814839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717175" y="1825624"/>
            <a:ext cx="11045333" cy="4478193"/>
          </a:xfrm>
        </p:spPr>
        <p:txBody>
          <a:bodyPr>
            <a:normAutofit/>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state and local funds </a:t>
            </a:r>
            <a:r>
              <a:rPr lang="en-US" sz="2800" dirty="0">
                <a:latin typeface="Calibri" panose="020F0502020204030204" pitchFamily="34" charset="0"/>
                <a:cs typeface="Calibri" panose="020F0502020204030204" pitchFamily="34" charset="0"/>
              </a:rPr>
              <a:t>that would have been spent </a:t>
            </a:r>
            <a:r>
              <a:rPr lang="en-US" sz="2800" u="sng" dirty="0">
                <a:latin typeface="Calibri" panose="020F0502020204030204" pitchFamily="34" charset="0"/>
                <a:cs typeface="Calibri" panose="020F0502020204030204" pitchFamily="34" charset="0"/>
              </a:rPr>
              <a:t>if </a:t>
            </a:r>
            <a:r>
              <a:rPr lang="en-US" sz="2800" u="sng" dirty="0" smtClean="0">
                <a:latin typeface="Calibri" panose="020F0502020204030204" pitchFamily="34" charset="0"/>
                <a:cs typeface="Calibri" panose="020F0502020204030204" pitchFamily="34" charset="0"/>
              </a:rPr>
              <a:t>federal funds </a:t>
            </a:r>
            <a:r>
              <a:rPr lang="en-US" sz="2800" u="sng" dirty="0">
                <a:latin typeface="Calibri" panose="020F0502020204030204" pitchFamily="34" charset="0"/>
                <a:cs typeface="Calibri" panose="020F0502020204030204" pitchFamily="34" charset="0"/>
              </a:rPr>
              <a:t>were not </a:t>
            </a:r>
            <a:r>
              <a:rPr lang="en-US" sz="2800" u="sng" dirty="0" smtClean="0">
                <a:latin typeface="Calibri" panose="020F0502020204030204" pitchFamily="34" charset="0"/>
                <a:cs typeface="Calibri" panose="020F0502020204030204" pitchFamily="34" charset="0"/>
              </a:rPr>
              <a:t>available</a:t>
            </a:r>
            <a:endParaRPr lang="en-US" sz="2800" dirty="0" smtClean="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a:t>
            </a:r>
            <a:r>
              <a:rPr lang="en-US"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dirty="0">
                <a:latin typeface="Calibri" panose="020F0502020204030204" pitchFamily="34" charset="0"/>
                <a:cs typeface="Calibri" panose="020F0502020204030204" pitchFamily="34" charset="0"/>
              </a:rPr>
              <a:t>If they are, </a:t>
            </a:r>
            <a:r>
              <a:rPr lang="en-US" b="1" dirty="0" smtClean="0">
                <a:latin typeface="Calibri" panose="020F0502020204030204" pitchFamily="34" charset="0"/>
                <a:cs typeface="Calibri" panose="020F0502020204030204" pitchFamily="34" charset="0"/>
              </a:rPr>
              <a:t>there could be the presumption of supplanting. </a:t>
            </a:r>
            <a:endParaRPr lang="en-US" b="1"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II:</a:t>
            </a:r>
            <a:r>
              <a:rPr lang="en-US" dirty="0">
                <a:latin typeface="Calibri" panose="020F0502020204030204" pitchFamily="34" charset="0"/>
                <a:cs typeface="Calibri" panose="020F0502020204030204" pitchFamily="34" charset="0"/>
              </a:rPr>
              <a:t> Were state or local funds used in the </a:t>
            </a:r>
            <a:r>
              <a:rPr lang="en-US" dirty="0" smtClean="0">
                <a:latin typeface="Calibri" panose="020F0502020204030204" pitchFamily="34" charset="0"/>
                <a:cs typeface="Calibri" panose="020F0502020204030204" pitchFamily="34" charset="0"/>
              </a:rPr>
              <a:t>last year </a:t>
            </a:r>
            <a:r>
              <a:rPr lang="en-US" dirty="0">
                <a:latin typeface="Calibri" panose="020F0502020204030204" pitchFamily="34" charset="0"/>
                <a:cs typeface="Calibri" panose="020F0502020204030204" pitchFamily="34" charset="0"/>
              </a:rPr>
              <a:t>to pay for these services? </a:t>
            </a:r>
            <a:r>
              <a:rPr lang="en-US" b="1" dirty="0">
                <a:latin typeface="Calibri" panose="020F0502020204030204" pitchFamily="34" charset="0"/>
                <a:cs typeface="Calibri" panose="020F0502020204030204" pitchFamily="34" charset="0"/>
              </a:rPr>
              <a:t>If they were, </a:t>
            </a:r>
            <a:r>
              <a:rPr lang="en-US" b="1" dirty="0" smtClean="0">
                <a:latin typeface="Calibri" panose="020F0502020204030204" pitchFamily="34" charset="0"/>
                <a:cs typeface="Calibri" panose="020F0502020204030204" pitchFamily="34" charset="0"/>
              </a:rPr>
              <a:t>there could be a presumption of supplanting.</a:t>
            </a:r>
          </a:p>
          <a:p>
            <a:pPr lvl="1"/>
            <a:endParaRPr lang="en-US" b="1" dirty="0">
              <a:latin typeface="Calibri" panose="020F0502020204030204" pitchFamily="34" charset="0"/>
              <a:cs typeface="Calibri" panose="020F0502020204030204" pitchFamily="34" charset="0"/>
            </a:endParaRPr>
          </a:p>
          <a:p>
            <a:pPr marL="0" indent="0" algn="ctr">
              <a:buNone/>
              <a:defRPr/>
            </a:pPr>
            <a:r>
              <a:rPr lang="en-US" sz="2800" i="1" dirty="0" smtClean="0">
                <a:hlinkClick r:id="rId3"/>
              </a:rPr>
              <a:t>ESSA Quick Reference Brief: Supplement Not Supplant </a:t>
            </a:r>
            <a:endParaRPr lang="en-US" sz="2800" i="1" dirty="0"/>
          </a:p>
        </p:txBody>
      </p:sp>
      <p:sp>
        <p:nvSpPr>
          <p:cNvPr id="30722" name="Title 2"/>
          <p:cNvSpPr>
            <a:spLocks noGrp="1"/>
          </p:cNvSpPr>
          <p:nvPr>
            <p:ph type="title"/>
          </p:nvPr>
        </p:nvSpPr>
        <p:spPr/>
        <p:txBody>
          <a:bodyPr>
            <a:normAutofit/>
          </a:bodyPr>
          <a:lstStyle/>
          <a:p>
            <a:r>
              <a:rPr lang="en-US" altLang="en-US" dirty="0"/>
              <a:t>Supplement Not Supplant</a:t>
            </a:r>
          </a:p>
        </p:txBody>
      </p:sp>
      <p:sp>
        <p:nvSpPr>
          <p:cNvPr id="4"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3315716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2034862"/>
            <a:ext cx="10784542" cy="4287493"/>
          </a:xfrm>
        </p:spPr>
        <p:txBody>
          <a:bodyPr>
            <a:normAutofit/>
          </a:bodyPr>
          <a:lstStyle/>
          <a:p>
            <a:pPr marL="457200" indent="-457200">
              <a:spcBef>
                <a:spcPct val="50000"/>
              </a:spcBef>
              <a:defRPr/>
            </a:pPr>
            <a:r>
              <a:rPr lang="en-US" altLang="en-US" sz="3200" dirty="0">
                <a:latin typeface="Calibri" panose="020F0502020204030204" pitchFamily="34" charset="0"/>
                <a:cs typeface="Calibri" panose="020F0502020204030204" pitchFamily="34" charset="0"/>
              </a:rPr>
              <a:t>Needs </a:t>
            </a:r>
            <a:r>
              <a:rPr lang="en-US" altLang="en-US" sz="3200" dirty="0" smtClean="0">
                <a:latin typeface="Calibri" panose="020F0502020204030204" pitchFamily="34" charset="0"/>
                <a:cs typeface="Calibri" panose="020F0502020204030204" pitchFamily="34" charset="0"/>
              </a:rPr>
              <a:t>Assessment</a:t>
            </a:r>
          </a:p>
          <a:p>
            <a:pPr marL="914400" lvl="1" indent="-457200">
              <a:spcBef>
                <a:spcPct val="50000"/>
              </a:spcBef>
              <a:defRPr/>
            </a:pPr>
            <a:r>
              <a:rPr lang="en-US" altLang="en-US" sz="2800" dirty="0" smtClean="0"/>
              <a:t>What does the data tell you?</a:t>
            </a:r>
            <a:endParaRPr lang="en-US" altLang="en-US" sz="2800" dirty="0">
              <a:latin typeface="Calibri" panose="020F0502020204030204" pitchFamily="34" charset="0"/>
              <a:cs typeface="Calibri" panose="020F0502020204030204" pitchFamily="34" charset="0"/>
            </a:endParaRPr>
          </a:p>
          <a:p>
            <a:pPr marL="457200" indent="-457200">
              <a:spcBef>
                <a:spcPct val="50000"/>
              </a:spcBef>
              <a:defRPr/>
            </a:pPr>
            <a:r>
              <a:rPr lang="en-US" altLang="en-US" sz="3200" dirty="0" smtClean="0"/>
              <a:t>Budget </a:t>
            </a:r>
            <a:r>
              <a:rPr lang="en-US" altLang="en-US" sz="3200" dirty="0"/>
              <a:t>Narrative </a:t>
            </a:r>
          </a:p>
          <a:p>
            <a:pPr lvl="1"/>
            <a:r>
              <a:rPr lang="en-US" altLang="en-US" sz="2800" dirty="0" smtClean="0">
                <a:latin typeface="Calibri" panose="020F0502020204030204" pitchFamily="34" charset="0"/>
                <a:cs typeface="Calibri" panose="020F0502020204030204" pitchFamily="34" charset="0"/>
              </a:rPr>
              <a:t>Describe the activity</a:t>
            </a:r>
            <a:endParaRPr lang="en-US" altLang="en-US" sz="2800" dirty="0">
              <a:latin typeface="Calibri" panose="020F0502020204030204" pitchFamily="34" charset="0"/>
              <a:cs typeface="Calibri" panose="020F0502020204030204" pitchFamily="34" charset="0"/>
            </a:endParaRPr>
          </a:p>
          <a:p>
            <a:pPr lvl="1"/>
            <a:endParaRPr lang="en-US" altLang="en-US" sz="1000" dirty="0">
              <a:latin typeface="Calibri" panose="020F0502020204030204" pitchFamily="34" charset="0"/>
              <a:cs typeface="Calibri" panose="020F0502020204030204" pitchFamily="34" charset="0"/>
            </a:endParaRPr>
          </a:p>
          <a:p>
            <a:pPr lvl="1"/>
            <a:r>
              <a:rPr lang="en-US" altLang="en-US" sz="2800" dirty="0" smtClean="0">
                <a:latin typeface="Calibri" panose="020F0502020204030204" pitchFamily="34" charset="0"/>
                <a:cs typeface="Calibri" panose="020F0502020204030204" pitchFamily="34" charset="0"/>
              </a:rPr>
              <a:t>Include function and object codes</a:t>
            </a:r>
            <a:endParaRPr lang="en-US" altLang="en-US" sz="2800" dirty="0">
              <a:latin typeface="Calibri" panose="020F0502020204030204" pitchFamily="34" charset="0"/>
              <a:cs typeface="Calibri" panose="020F0502020204030204" pitchFamily="34" charset="0"/>
            </a:endParaRPr>
          </a:p>
          <a:p>
            <a:endParaRPr lang="en-US" dirty="0"/>
          </a:p>
        </p:txBody>
      </p:sp>
      <p:sp>
        <p:nvSpPr>
          <p:cNvPr id="5" name="Footer Placeholder 3"/>
          <p:cNvSpPr>
            <a:spLocks noGrp="1"/>
          </p:cNvSpPr>
          <p:nvPr>
            <p:ph type="ftr" sz="quarter" idx="11"/>
          </p:nvPr>
        </p:nvSpPr>
        <p:spPr/>
        <p:txBody>
          <a:bodyPr/>
          <a:lstStyle/>
          <a:p>
            <a:r>
              <a:rPr lang="en-US" dirty="0" smtClean="0"/>
              <a:t>Oregon Department of Education</a:t>
            </a:r>
            <a:endParaRPr lang="en-US" dirty="0"/>
          </a:p>
        </p:txBody>
      </p:sp>
      <p:sp>
        <p:nvSpPr>
          <p:cNvPr id="240643" name="Title 1"/>
          <p:cNvSpPr>
            <a:spLocks noGrp="1"/>
          </p:cNvSpPr>
          <p:nvPr>
            <p:ph type="title"/>
          </p:nvPr>
        </p:nvSpPr>
        <p:spPr/>
        <p:txBody>
          <a:bodyPr>
            <a:noAutofit/>
          </a:bodyPr>
          <a:lstStyle/>
          <a:p>
            <a:pPr>
              <a:defRPr/>
            </a:pPr>
            <a:r>
              <a:rPr lang="en-US" sz="4000" dirty="0" smtClean="0"/>
              <a:t>Application Requirements</a:t>
            </a:r>
            <a:endParaRPr lang="en-US" sz="4000" dirty="0"/>
          </a:p>
        </p:txBody>
      </p:sp>
      <p:pic>
        <p:nvPicPr>
          <p:cNvPr id="7" name="Content Placeholder 3" descr="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9088582" y="3541648"/>
            <a:ext cx="2514600" cy="239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792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fontScale="92500" lnSpcReduction="20000"/>
          </a:bodyPr>
          <a:lstStyle/>
          <a:p>
            <a:endParaRPr lang="en-US" sz="2800" dirty="0" smtClean="0">
              <a:hlinkClick r:id="rId3"/>
            </a:endParaRPr>
          </a:p>
          <a:p>
            <a:pPr lvl="0"/>
            <a:r>
              <a:rPr lang="en-US" sz="3200" dirty="0" smtClean="0">
                <a:latin typeface="Calibri" panose="020F0502020204030204" pitchFamily="34" charset="0"/>
                <a:cs typeface="Calibri" panose="020F0502020204030204" pitchFamily="34" charset="0"/>
                <a:hlinkClick r:id="rId4"/>
              </a:rPr>
              <a:t>REAP Informational Document</a:t>
            </a:r>
            <a:endParaRPr lang="en-US" sz="3200" dirty="0" smtClean="0">
              <a:latin typeface="Calibri" panose="020F0502020204030204" pitchFamily="34" charset="0"/>
              <a:cs typeface="Calibri" panose="020F0502020204030204" pitchFamily="34" charset="0"/>
            </a:endParaRPr>
          </a:p>
          <a:p>
            <a:pPr lvl="0"/>
            <a:endParaRPr lang="en-US" sz="3200" dirty="0" smtClean="0">
              <a:latin typeface="Calibri" panose="020F0502020204030204" pitchFamily="34" charset="0"/>
              <a:cs typeface="Calibri" panose="020F0502020204030204" pitchFamily="34" charset="0"/>
              <a:hlinkClick r:id="rId5"/>
            </a:endParaRPr>
          </a:p>
          <a:p>
            <a:pPr lvl="0"/>
            <a:r>
              <a:rPr lang="en-US" sz="3200" u="sng" dirty="0" smtClean="0">
                <a:latin typeface="Calibri" panose="020F0502020204030204" pitchFamily="34" charset="0"/>
                <a:cs typeface="Calibri" panose="020F0502020204030204" pitchFamily="34" charset="0"/>
                <a:hlinkClick r:id="rId5"/>
              </a:rPr>
              <a:t>ODE </a:t>
            </a:r>
            <a:r>
              <a:rPr lang="en-US" sz="3200" u="sng" dirty="0">
                <a:latin typeface="Calibri" panose="020F0502020204030204" pitchFamily="34" charset="0"/>
                <a:cs typeface="Calibri" panose="020F0502020204030204" pitchFamily="34" charset="0"/>
                <a:hlinkClick r:id="rId5"/>
              </a:rPr>
              <a:t>Title V-B </a:t>
            </a:r>
            <a:r>
              <a:rPr lang="en-US" sz="3200" u="sng" dirty="0" smtClean="0">
                <a:latin typeface="Calibri" panose="020F0502020204030204" pitchFamily="34" charset="0"/>
                <a:cs typeface="Calibri" panose="020F0502020204030204" pitchFamily="34" charset="0"/>
                <a:hlinkClick r:id="rId5"/>
              </a:rPr>
              <a:t>webpage</a:t>
            </a:r>
            <a:endParaRPr lang="en-US" sz="3200" u="sng" dirty="0" smtClean="0">
              <a:latin typeface="Calibri" panose="020F0502020204030204" pitchFamily="34" charset="0"/>
              <a:cs typeface="Calibri" panose="020F0502020204030204" pitchFamily="34" charset="0"/>
            </a:endParaRPr>
          </a:p>
          <a:p>
            <a:pPr lvl="0"/>
            <a:endParaRPr lang="en-US" sz="3200" u="sng" dirty="0" smtClean="0">
              <a:latin typeface="Calibri" panose="020F0502020204030204" pitchFamily="34" charset="0"/>
              <a:cs typeface="Calibri" panose="020F0502020204030204" pitchFamily="34" charset="0"/>
            </a:endParaRPr>
          </a:p>
          <a:p>
            <a:pPr lvl="0"/>
            <a:r>
              <a:rPr lang="en-US" sz="3200" dirty="0" smtClean="0">
                <a:latin typeface="Calibri" panose="020F0502020204030204" pitchFamily="34" charset="0"/>
                <a:cs typeface="Calibri" panose="020F0502020204030204" pitchFamily="34" charset="0"/>
                <a:hlinkClick r:id="rId6"/>
              </a:rPr>
              <a:t>CIP Budget Narrative Checklists</a:t>
            </a:r>
            <a:endParaRPr lang="en-US" sz="3200" dirty="0" smtClean="0">
              <a:latin typeface="Calibri" panose="020F0502020204030204" pitchFamily="34" charset="0"/>
              <a:cs typeface="Calibri" panose="020F0502020204030204" pitchFamily="34" charset="0"/>
            </a:endParaRPr>
          </a:p>
          <a:p>
            <a:pPr lvl="0"/>
            <a:endParaRPr lang="en-US" sz="32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hlinkClick r:id="rId3"/>
              </a:rPr>
              <a:t>CIP Budget Narrative User Guide</a:t>
            </a:r>
            <a:endParaRPr lang="en-US" altLang="en-US" sz="3200" dirty="0">
              <a:latin typeface="Calibri" panose="020F0502020204030204" pitchFamily="34" charset="0"/>
              <a:cs typeface="Calibri" panose="020F0502020204030204" pitchFamily="34" charset="0"/>
              <a:hlinkClick r:id="rId7"/>
            </a:endParaRPr>
          </a:p>
          <a:p>
            <a:pPr marL="0" lvl="0" indent="0">
              <a:buNone/>
            </a:pPr>
            <a:endParaRPr lang="en-US" sz="3200" dirty="0">
              <a:latin typeface="Calibri" panose="020F0502020204030204" pitchFamily="34" charset="0"/>
              <a:cs typeface="Calibri" panose="020F0502020204030204" pitchFamily="34" charset="0"/>
            </a:endParaRPr>
          </a:p>
          <a:p>
            <a:pPr lvl="0"/>
            <a:r>
              <a:rPr lang="en-US" sz="3200" u="sng" dirty="0" smtClean="0">
                <a:latin typeface="Calibri" panose="020F0502020204030204" pitchFamily="34" charset="0"/>
                <a:cs typeface="Calibri" panose="020F0502020204030204" pitchFamily="34" charset="0"/>
                <a:hlinkClick r:id="rId8"/>
              </a:rPr>
              <a:t>SRSA Applicant Information</a:t>
            </a:r>
            <a:endParaRPr lang="en-US" sz="3200" u="sng" dirty="0" smtClean="0">
              <a:latin typeface="Calibri" panose="020F0502020204030204" pitchFamily="34" charset="0"/>
              <a:cs typeface="Calibri" panose="020F0502020204030204" pitchFamily="34" charset="0"/>
            </a:endParaRPr>
          </a:p>
          <a:p>
            <a:pPr lvl="0"/>
            <a:endParaRPr lang="en-US" sz="3200" dirty="0">
              <a:latin typeface="Calibri" panose="020F0502020204030204" pitchFamily="34" charset="0"/>
              <a:cs typeface="Calibri" panose="020F0502020204030204" pitchFamily="34" charset="0"/>
            </a:endParaRPr>
          </a:p>
          <a:p>
            <a:pPr lvl="0"/>
            <a:r>
              <a:rPr lang="en-US" sz="3200" u="sng" dirty="0" smtClean="0">
                <a:latin typeface="Calibri" panose="020F0502020204030204" pitchFamily="34" charset="0"/>
                <a:cs typeface="Calibri" panose="020F0502020204030204" pitchFamily="34" charset="0"/>
                <a:hlinkClick r:id="rId9"/>
              </a:rPr>
              <a:t>RLIS web page</a:t>
            </a:r>
            <a:endParaRPr lang="en-US" sz="3200" dirty="0">
              <a:latin typeface="Calibri" panose="020F0502020204030204" pitchFamily="34" charset="0"/>
              <a:cs typeface="Calibri" panose="020F0502020204030204" pitchFamily="34" charset="0"/>
            </a:endParaRPr>
          </a:p>
          <a:p>
            <a:pPr marL="0" indent="0">
              <a:buNone/>
            </a:pPr>
            <a:endParaRPr lang="en-US" sz="2800" u="sng" dirty="0" smtClean="0">
              <a:hlinkClick r:id="rId3"/>
            </a:endParaRP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pic>
        <p:nvPicPr>
          <p:cNvPr id="5" name="Picture Placeholder 4" descr="This image shows a street sign with the following labels: Help, Tips, Assistance, Guidance, Support and Advice." title="Resources"/>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3742" b="3742"/>
          <a:stretch>
            <a:fillRect/>
          </a:stretch>
        </p:blipFill>
        <p:spPr>
          <a:xfrm>
            <a:off x="206018" y="2885762"/>
            <a:ext cx="4572000" cy="2320925"/>
          </a:xfrm>
        </p:spPr>
      </p:pic>
    </p:spTree>
    <p:extLst>
      <p:ext uri="{BB962C8B-B14F-4D97-AF65-F5344CB8AC3E}">
        <p14:creationId xmlns:p14="http://schemas.microsoft.com/office/powerpoint/2010/main" val="1173246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smtClean="0"/>
              <a:t>Jen </a:t>
            </a:r>
            <a:r>
              <a:rPr lang="en-US" sz="3000" dirty="0"/>
              <a:t>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sz="900" dirty="0" smtClean="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endParaRPr lang="en-US" dirty="0" smtClean="0"/>
          </a:p>
          <a:p>
            <a:pPr marL="533400" lvl="1" indent="0">
              <a:lnSpc>
                <a:spcPct val="105000"/>
              </a:lnSpc>
              <a:spcBef>
                <a:spcPts val="0"/>
              </a:spcBef>
              <a:buSzPts val="2400"/>
              <a:buNone/>
            </a:pPr>
            <a:endParaRPr lang="en-US" dirty="0" smtClean="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18</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414680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19</a:t>
            </a:fld>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76420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17175" y="1665658"/>
            <a:ext cx="10784542" cy="4109010"/>
          </a:xfrm>
        </p:spPr>
        <p:txBody>
          <a:bodyPr/>
          <a:lstStyle/>
          <a:p>
            <a:pPr marL="0" lvl="0" indent="0">
              <a:lnSpc>
                <a:spcPct val="100000"/>
              </a:lnSpc>
              <a:spcBef>
                <a:spcPts val="100"/>
              </a:spcBef>
              <a:buNone/>
              <a:defRPr/>
            </a:pPr>
            <a:r>
              <a:rPr lang="en-US" altLang="en-US" b="1" dirty="0">
                <a:solidFill>
                  <a:prstClr val="black"/>
                </a:solidFill>
              </a:rPr>
              <a:t>Equity and Excellence for Every Learner</a:t>
            </a:r>
          </a:p>
          <a:p>
            <a:pPr marL="285750" lvl="0" indent="-285750">
              <a:lnSpc>
                <a:spcPct val="100000"/>
              </a:lnSpc>
              <a:spcBef>
                <a:spcPts val="100"/>
              </a:spcBef>
              <a:defRPr/>
            </a:pPr>
            <a:r>
              <a:rPr lang="en-US" altLang="en-US" dirty="0">
                <a:solidFill>
                  <a:prstClr val="black"/>
                </a:solidFill>
              </a:rPr>
              <a:t>The Oregon Department of Education works in partnership with school districts, education service districts and community partners;</a:t>
            </a:r>
          </a:p>
          <a:p>
            <a:pPr marL="285750" lvl="0" indent="-285750">
              <a:lnSpc>
                <a:spcPct val="100000"/>
              </a:lnSpc>
              <a:spcBef>
                <a:spcPts val="100"/>
              </a:spcBef>
              <a:defRPr/>
            </a:pPr>
            <a:r>
              <a:rPr lang="en-US" altLang="en-US" dirty="0">
                <a:solidFill>
                  <a:prstClr val="black"/>
                </a:solidFill>
              </a:rPr>
              <a:t>Together, we serve over 580,000 K-12 students;</a:t>
            </a:r>
          </a:p>
          <a:p>
            <a:pPr marL="285750" lvl="0" indent="-285750">
              <a:lnSpc>
                <a:spcPct val="100000"/>
              </a:lnSpc>
              <a:spcBef>
                <a:spcPts val="100"/>
              </a:spcBef>
              <a:defRPr/>
            </a:pPr>
            <a:r>
              <a:rPr lang="en-US" altLang="en-US" dirty="0">
                <a:solidFill>
                  <a:prstClr val="black"/>
                </a:solidFill>
              </a:rPr>
              <a:t>We believe every student should have access to a high-quality, well-rounded learning experience;</a:t>
            </a:r>
          </a:p>
          <a:p>
            <a:pPr marL="285750" lvl="0" indent="-285750">
              <a:lnSpc>
                <a:spcPct val="100000"/>
              </a:lnSpc>
              <a:spcBef>
                <a:spcPts val="100"/>
              </a:spcBef>
              <a:defRPr/>
            </a:pPr>
            <a:r>
              <a:rPr lang="en-US" altLang="en-US" dirty="0">
                <a:solidFill>
                  <a:prstClr val="black"/>
                </a:solidFill>
              </a:rPr>
              <a:t>We work to achieve the Governor’s vision that </a:t>
            </a:r>
            <a:r>
              <a:rPr lang="en-US" altLang="en-US" dirty="0" smtClean="0">
                <a:solidFill>
                  <a:prstClr val="black"/>
                </a:solidFill>
              </a:rPr>
              <a:t>every Oregon student </a:t>
            </a:r>
            <a:r>
              <a:rPr lang="en-US" altLang="en-US" dirty="0">
                <a:solidFill>
                  <a:prstClr val="black"/>
                </a:solidFill>
              </a:rPr>
              <a:t>graduates with a plan for their future</a:t>
            </a:r>
            <a:r>
              <a:rPr lang="en-US" dirty="0">
                <a:solidFill>
                  <a:prstClr val="black"/>
                </a:solidFill>
              </a:rPr>
              <a:t>.</a:t>
            </a:r>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6" name="Title 5"/>
          <p:cNvSpPr>
            <a:spLocks noGrp="1"/>
          </p:cNvSpPr>
          <p:nvPr>
            <p:ph type="title"/>
          </p:nvPr>
        </p:nvSpPr>
        <p:spPr/>
        <p:txBody>
          <a:bodyPr/>
          <a:lstStyle/>
          <a:p>
            <a:r>
              <a:rPr lang="en-US" dirty="0" smtClean="0"/>
              <a:t>Oregon Department of Education – Our “Why”</a:t>
            </a:r>
            <a:endParaRPr lang="en-US" dirty="0"/>
          </a:p>
        </p:txBody>
      </p:sp>
      <p:pic>
        <p:nvPicPr>
          <p:cNvPr id="8" name="Picture 7" descr="&quot;&quot;"/>
          <p:cNvPicPr>
            <a:picLocks noChangeAspect="1"/>
          </p:cNvPicPr>
          <p:nvPr/>
        </p:nvPicPr>
        <p:blipFill rotWithShape="1">
          <a:blip r:embed="rId2" cstate="print">
            <a:extLst>
              <a:ext uri="{28A0092B-C50C-407E-A947-70E740481C1C}">
                <a14:useLocalDpi xmlns:a14="http://schemas.microsoft.com/office/drawing/2010/main" val="0"/>
              </a:ext>
            </a:extLst>
          </a:blip>
          <a:srcRect l="10280" t="39380" r="9995" b="18402"/>
          <a:stretch/>
        </p:blipFill>
        <p:spPr>
          <a:xfrm>
            <a:off x="4585855" y="4386764"/>
            <a:ext cx="6915862" cy="1753029"/>
          </a:xfrm>
          <a:prstGeom prst="rect">
            <a:avLst/>
          </a:prstGeom>
        </p:spPr>
      </p:pic>
    </p:spTree>
    <p:extLst>
      <p:ext uri="{BB962C8B-B14F-4D97-AF65-F5344CB8AC3E}">
        <p14:creationId xmlns:p14="http://schemas.microsoft.com/office/powerpoint/2010/main" val="11525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Calibri" panose="020F0502020204030204" pitchFamily="34" charset="0"/>
                <a:cs typeface="Calibri" panose="020F0502020204030204" pitchFamily="34" charset="0"/>
              </a:rPr>
              <a:t>Overview of Title V, Part B basics including:</a:t>
            </a:r>
          </a:p>
          <a:p>
            <a:pPr lvl="1"/>
            <a:r>
              <a:rPr lang="en-US" sz="3200" dirty="0" smtClean="0">
                <a:latin typeface="Calibri" panose="020F0502020204030204" pitchFamily="34" charset="0"/>
                <a:cs typeface="Calibri" panose="020F0502020204030204" pitchFamily="34" charset="0"/>
              </a:rPr>
              <a:t>Eligibility and Funding</a:t>
            </a:r>
          </a:p>
          <a:p>
            <a:pPr lvl="1"/>
            <a:r>
              <a:rPr lang="en-US" sz="3200" dirty="0" smtClean="0">
                <a:latin typeface="Calibri" panose="020F0502020204030204" pitchFamily="34" charset="0"/>
                <a:cs typeface="Calibri" panose="020F0502020204030204" pitchFamily="34" charset="0"/>
              </a:rPr>
              <a:t>SRSA vs. RLIS</a:t>
            </a:r>
          </a:p>
          <a:p>
            <a:pPr lvl="1"/>
            <a:r>
              <a:rPr lang="en-US" sz="3200" dirty="0" smtClean="0">
                <a:latin typeface="Calibri" panose="020F0502020204030204" pitchFamily="34" charset="0"/>
                <a:cs typeface="Calibri" panose="020F0502020204030204" pitchFamily="34" charset="0"/>
              </a:rPr>
              <a:t>Supplement not Supplant</a:t>
            </a:r>
          </a:p>
          <a:p>
            <a:r>
              <a:rPr lang="en-US" sz="3200" dirty="0" smtClean="0">
                <a:latin typeface="Calibri" panose="020F0502020204030204" pitchFamily="34" charset="0"/>
                <a:cs typeface="Calibri" panose="020F0502020204030204" pitchFamily="34" charset="0"/>
              </a:rPr>
              <a:t>Application requirements and Use of funds</a:t>
            </a:r>
          </a:p>
          <a:p>
            <a:r>
              <a:rPr lang="en-US" sz="3200" dirty="0" smtClean="0">
                <a:latin typeface="Calibri" panose="020F0502020204030204" pitchFamily="34" charset="0"/>
                <a:cs typeface="Calibri" panose="020F0502020204030204" pitchFamily="34" charset="0"/>
              </a:rPr>
              <a:t>Resources</a:t>
            </a:r>
            <a:endParaRPr lang="en-US" sz="3200" dirty="0"/>
          </a:p>
        </p:txBody>
      </p:sp>
      <p:sp>
        <p:nvSpPr>
          <p:cNvPr id="2" name="Title 1"/>
          <p:cNvSpPr>
            <a:spLocks noGrp="1"/>
          </p:cNvSpPr>
          <p:nvPr>
            <p:ph type="title"/>
          </p:nvPr>
        </p:nvSpPr>
        <p:spPr/>
        <p:txBody>
          <a:bodyPr/>
          <a:lstStyle/>
          <a:p>
            <a:r>
              <a:rPr lang="en-US" dirty="0" smtClean="0"/>
              <a:t>Outcomes for Today</a:t>
            </a:r>
            <a:endParaRPr lang="en-US" dirty="0">
              <a:solidFill>
                <a:schemeClr val="tx1"/>
              </a:solidFill>
            </a:endParaRPr>
          </a:p>
        </p:txBody>
      </p:sp>
      <p:sp>
        <p:nvSpPr>
          <p:cNvPr id="4" name="Footer Placeholder 3"/>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pic>
        <p:nvPicPr>
          <p:cNvPr id="5" name="Picture 4"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090595" y="5251170"/>
            <a:ext cx="4613267" cy="1131091"/>
          </a:xfrm>
          <a:prstGeom prst="rect">
            <a:avLst/>
          </a:prstGeom>
        </p:spPr>
      </p:pic>
    </p:spTree>
    <p:extLst>
      <p:ext uri="{BB962C8B-B14F-4D97-AF65-F5344CB8AC3E}">
        <p14:creationId xmlns:p14="http://schemas.microsoft.com/office/powerpoint/2010/main" val="365050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Title V-B</a:t>
            </a:r>
            <a:endParaRPr lang="en-US" dirty="0">
              <a:solidFill>
                <a:schemeClr val="tx1"/>
              </a:solidFill>
            </a:endParaRPr>
          </a:p>
        </p:txBody>
      </p:sp>
      <p:sp>
        <p:nvSpPr>
          <p:cNvPr id="3" name="Content Placeholder 2"/>
          <p:cNvSpPr>
            <a:spLocks noGrp="1"/>
          </p:cNvSpPr>
          <p:nvPr>
            <p:ph idx="1"/>
          </p:nvPr>
        </p:nvSpPr>
        <p:spPr>
          <a:xfrm>
            <a:off x="5183188" y="779646"/>
            <a:ext cx="6172200" cy="5676571"/>
          </a:xfrm>
        </p:spPr>
        <p:txBody>
          <a:bodyPr>
            <a:normAutofit/>
          </a:bodyPr>
          <a:lstStyle/>
          <a:p>
            <a:r>
              <a:rPr lang="en-US" sz="3200" dirty="0">
                <a:latin typeface="Calibri" panose="020F0502020204030204" pitchFamily="34" charset="0"/>
                <a:cs typeface="Calibri" panose="020F0502020204030204" pitchFamily="34" charset="0"/>
              </a:rPr>
              <a:t>Title V-B programs are designed to assist rural school districts in improving the quality of instruction and student academic achievement by providing greater flexibility in the use of formula grant funds</a:t>
            </a:r>
          </a:p>
          <a:p>
            <a:endParaRPr lang="en-US" sz="3200" dirty="0">
              <a:latin typeface="Calibri" panose="020F0502020204030204" pitchFamily="34" charset="0"/>
              <a:cs typeface="Calibri" panose="020F0502020204030204" pitchFamily="34" charset="0"/>
            </a:endParaRPr>
          </a:p>
        </p:txBody>
      </p:sp>
      <p:pic>
        <p:nvPicPr>
          <p:cNvPr id="6" name="Picture Placeholder 5" descr="This image shows the US Department of Education logo, which is an oak tree that has grown from an acorn." title="US Department of Education Logo"/>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642358" y="2230582"/>
            <a:ext cx="4081463" cy="4044950"/>
          </a:xfrm>
        </p:spPr>
      </p:pic>
      <p:sp>
        <p:nvSpPr>
          <p:cNvPr id="5" name="Footer Placeholder 3"/>
          <p:cNvSpPr>
            <a:spLocks noGrp="1"/>
          </p:cNvSpPr>
          <p:nvPr>
            <p:ph type="ftr" sz="quarter" idx="11"/>
          </p:nvPr>
        </p:nvSpPr>
        <p:spPr>
          <a:xfrm>
            <a:off x="481649" y="6275532"/>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3544387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RSA or Small Rural Acheivement Program is for small and rural schools.  This grant is administered directly through USDE&#10;&#10;REAP or Rural Education Acheivement Program is also for small and rural schools.&#10;&#10;RLIS or Rural and Low Income Schools." title="Three Title V-B Programs"/>
          <p:cNvGraphicFramePr>
            <a:graphicFrameLocks noGrp="1"/>
          </p:cNvGraphicFramePr>
          <p:nvPr>
            <p:ph idx="1"/>
            <p:extLst>
              <p:ext uri="{D42A27DB-BD31-4B8C-83A1-F6EECF244321}">
                <p14:modId xmlns:p14="http://schemas.microsoft.com/office/powerpoint/2010/main" val="1342963048"/>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solidFill>
                  <a:schemeClr val="tx1"/>
                </a:solidFill>
              </a:rPr>
              <a:t>Title V-B: Two Programs </a:t>
            </a:r>
            <a:endParaRPr lang="en-US" dirty="0">
              <a:solidFill>
                <a:schemeClr val="tx1"/>
              </a:solidFill>
            </a:endParaRPr>
          </a:p>
        </p:txBody>
      </p:sp>
      <p:sp>
        <p:nvSpPr>
          <p:cNvPr id="3" name="TextBox 2"/>
          <p:cNvSpPr txBox="1"/>
          <p:nvPr/>
        </p:nvSpPr>
        <p:spPr>
          <a:xfrm>
            <a:off x="4284483" y="2556388"/>
            <a:ext cx="6071342" cy="369332"/>
          </a:xfrm>
          <a:prstGeom prst="rect">
            <a:avLst/>
          </a:prstGeom>
          <a:noFill/>
        </p:spPr>
        <p:txBody>
          <a:bodyPr wrap="none" rtlCol="0">
            <a:spAutoFit/>
          </a:bodyPr>
          <a:lstStyle/>
          <a:p>
            <a:r>
              <a:rPr lang="en-US" dirty="0"/>
              <a:t>**Administered directly through U.S. Department of Education</a:t>
            </a:r>
          </a:p>
        </p:txBody>
      </p:sp>
      <p:sp>
        <p:nvSpPr>
          <p:cNvPr id="7" name="Footer Placeholder 3"/>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1607627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title="Rural School Funding Options"/>
          <p:cNvGraphicFramePr>
            <a:graphicFrameLocks noGrp="1"/>
          </p:cNvGraphicFramePr>
          <p:nvPr>
            <p:ph idx="1"/>
            <p:extLst>
              <p:ext uri="{D42A27DB-BD31-4B8C-83A1-F6EECF244321}">
                <p14:modId xmlns:p14="http://schemas.microsoft.com/office/powerpoint/2010/main" val="4277215334"/>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Funding &amp; Eligibility</a:t>
            </a:r>
            <a:endParaRPr lang="en-US" dirty="0"/>
          </a:p>
        </p:txBody>
      </p:sp>
      <p:sp>
        <p:nvSpPr>
          <p:cNvPr id="4" name="Footer Placeholder 3"/>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3491556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76" y="1825624"/>
            <a:ext cx="10784542" cy="4381211"/>
          </a:xfrm>
        </p:spPr>
        <p:txBody>
          <a:bodyPr>
            <a:normAutofit/>
          </a:bodyPr>
          <a:lstStyle/>
          <a:p>
            <a:r>
              <a:rPr lang="en-US" sz="3200" dirty="0" smtClean="0"/>
              <a:t>“Rural” has a specific locale code determined by the U.S. Census</a:t>
            </a:r>
          </a:p>
          <a:p>
            <a:endParaRPr lang="en-US" sz="3200" dirty="0" smtClean="0"/>
          </a:p>
          <a:p>
            <a:r>
              <a:rPr lang="en-US" sz="3200" dirty="0" smtClean="0"/>
              <a:t>“Small” has less than 600 students</a:t>
            </a:r>
          </a:p>
          <a:p>
            <a:endParaRPr lang="en-US" sz="3200" dirty="0" smtClean="0"/>
          </a:p>
          <a:p>
            <a:r>
              <a:rPr lang="en-US" sz="3200" dirty="0" smtClean="0"/>
              <a:t>“Low Income” </a:t>
            </a:r>
            <a:r>
              <a:rPr lang="en-US" sz="3200" dirty="0"/>
              <a:t>20% or more of the children ages 5 to 17 served by the LEA must be from families with incomes below the poverty line</a:t>
            </a:r>
          </a:p>
          <a:p>
            <a:endParaRPr lang="en-US" dirty="0"/>
          </a:p>
        </p:txBody>
      </p:sp>
      <p:sp>
        <p:nvSpPr>
          <p:cNvPr id="2" name="Title 1"/>
          <p:cNvSpPr>
            <a:spLocks noGrp="1"/>
          </p:cNvSpPr>
          <p:nvPr>
            <p:ph type="title"/>
          </p:nvPr>
        </p:nvSpPr>
        <p:spPr/>
        <p:txBody>
          <a:bodyPr/>
          <a:lstStyle/>
          <a:p>
            <a:r>
              <a:rPr lang="en-US" dirty="0" smtClean="0"/>
              <a:t>Definitions</a:t>
            </a:r>
            <a:endParaRPr lang="en-US" dirty="0"/>
          </a:p>
        </p:txBody>
      </p:sp>
      <p:sp>
        <p:nvSpPr>
          <p:cNvPr id="4" name="Footer Placeholder 3"/>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3739535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SRSA, RLIS or both?</a:t>
            </a:r>
            <a:endParaRPr lang="en-US" dirty="0"/>
          </a:p>
        </p:txBody>
      </p:sp>
      <p:sp>
        <p:nvSpPr>
          <p:cNvPr id="2" name="Content Placeholder 1"/>
          <p:cNvSpPr>
            <a:spLocks noGrp="1"/>
          </p:cNvSpPr>
          <p:nvPr>
            <p:ph idx="1"/>
          </p:nvPr>
        </p:nvSpPr>
        <p:spPr/>
        <p:txBody>
          <a:bodyPr>
            <a:normAutofit/>
          </a:bodyPr>
          <a:lstStyle/>
          <a:p>
            <a:r>
              <a:rPr lang="en-US" sz="3200" dirty="0" smtClean="0"/>
              <a:t>A district can be RLIS eligible;</a:t>
            </a:r>
          </a:p>
          <a:p>
            <a:endParaRPr lang="en-US" sz="3200" dirty="0" smtClean="0"/>
          </a:p>
          <a:p>
            <a:r>
              <a:rPr lang="en-US" sz="3200" dirty="0" smtClean="0"/>
              <a:t>A district can be SRSA eligible; and</a:t>
            </a:r>
          </a:p>
          <a:p>
            <a:endParaRPr lang="en-US" sz="3200" dirty="0" smtClean="0"/>
          </a:p>
          <a:p>
            <a:r>
              <a:rPr lang="en-US" sz="3200" dirty="0" smtClean="0"/>
              <a:t>A district can be eligible for both!</a:t>
            </a:r>
          </a:p>
          <a:p>
            <a:endParaRPr lang="en-US" sz="3200" dirty="0"/>
          </a:p>
          <a:p>
            <a:pPr marL="0" indent="0">
              <a:buNone/>
            </a:pPr>
            <a:r>
              <a:rPr lang="en-US" sz="2800" i="1" dirty="0" smtClean="0"/>
              <a:t>If </a:t>
            </a:r>
            <a:r>
              <a:rPr lang="en-US" sz="2800" i="1" dirty="0"/>
              <a:t>a district </a:t>
            </a:r>
            <a:r>
              <a:rPr lang="en-US" sz="2800" i="1" dirty="0" smtClean="0"/>
              <a:t>meets dual eligibility USED determines </a:t>
            </a:r>
            <a:r>
              <a:rPr lang="en-US" sz="2800" i="1" dirty="0"/>
              <a:t>which amount </a:t>
            </a:r>
            <a:r>
              <a:rPr lang="en-US" sz="2800" i="1" dirty="0" smtClean="0"/>
              <a:t>is higher </a:t>
            </a:r>
            <a:r>
              <a:rPr lang="en-US" sz="2800" i="1" dirty="0"/>
              <a:t>and assigns that grant to the </a:t>
            </a:r>
            <a:r>
              <a:rPr lang="en-US" sz="2800" i="1" dirty="0" smtClean="0"/>
              <a:t>district</a:t>
            </a:r>
            <a:endParaRPr lang="en-US" sz="2800" i="1"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8" name="Picture Placeholder 7" descr="This image shows a person leaning on a question mark. It is included for aesthetic purposes." title="SRSA, RLIS or both?"/>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5884" b="8984"/>
          <a:stretch/>
        </p:blipFill>
        <p:spPr>
          <a:xfrm>
            <a:off x="614519" y="2293715"/>
            <a:ext cx="3932238" cy="3567336"/>
          </a:xfrm>
        </p:spPr>
      </p:pic>
    </p:spTree>
    <p:extLst>
      <p:ext uri="{BB962C8B-B14F-4D97-AF65-F5344CB8AC3E}">
        <p14:creationId xmlns:p14="http://schemas.microsoft.com/office/powerpoint/2010/main" val="347746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3200" dirty="0" smtClean="0"/>
              <a:t>Eligible districts receive SRSA grant directly from U.S. Department of Education </a:t>
            </a:r>
          </a:p>
          <a:p>
            <a:endParaRPr lang="en-US" sz="3200" dirty="0"/>
          </a:p>
          <a:p>
            <a:r>
              <a:rPr lang="en-US" sz="3200" dirty="0"/>
              <a:t>Alternative Funds use </a:t>
            </a:r>
            <a:r>
              <a:rPr lang="en-US" sz="3200" dirty="0" smtClean="0"/>
              <a:t>Authority (AFUA)</a:t>
            </a:r>
            <a:endParaRPr lang="en-US" sz="3200" dirty="0"/>
          </a:p>
          <a:p>
            <a:pPr lvl="1"/>
            <a:r>
              <a:rPr lang="en-US" sz="2800" dirty="0" smtClean="0"/>
              <a:t>Flexibility in spending funds</a:t>
            </a:r>
          </a:p>
          <a:p>
            <a:pPr lvl="1"/>
            <a:endParaRPr lang="en-US" sz="2800" dirty="0" smtClean="0"/>
          </a:p>
          <a:p>
            <a:r>
              <a:rPr lang="en-US" sz="3200" dirty="0" smtClean="0"/>
              <a:t>In CIP Budget Narrative this flexibility shows up as a “REAP” application</a:t>
            </a:r>
            <a:endParaRPr lang="en-US" sz="3200" dirty="0"/>
          </a:p>
          <a:p>
            <a:pPr lvl="1"/>
            <a:r>
              <a:rPr lang="en-US" sz="2800" dirty="0"/>
              <a:t>Title II-A + Title IV-A</a:t>
            </a:r>
          </a:p>
          <a:p>
            <a:endParaRPr lang="en-US" sz="3200" dirty="0" smtClean="0">
              <a:solidFill>
                <a:srgbClr val="FF0000"/>
              </a:solidFill>
            </a:endParaRP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Small Rural School Achievement Program (SRSA)</a:t>
            </a:r>
            <a:endParaRPr lang="en-US" dirty="0"/>
          </a:p>
        </p:txBody>
      </p:sp>
    </p:spTree>
    <p:extLst>
      <p:ext uri="{BB962C8B-B14F-4D97-AF65-F5344CB8AC3E}">
        <p14:creationId xmlns:p14="http://schemas.microsoft.com/office/powerpoint/2010/main" val="3496079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2022-09-26T07:00:00+00:00</Remediation_x0020_Date>
    <Priority xmlns="033ab11c-6041-4f50-b845-c0c38e41b3e3">New</Priority>
  </documentManagement>
</p:properties>
</file>

<file path=customXml/itemProps1.xml><?xml version="1.0" encoding="utf-8"?>
<ds:datastoreItem xmlns:ds="http://schemas.openxmlformats.org/officeDocument/2006/customXml" ds:itemID="{7BD6B56D-C1E9-48B3-8C69-44A625070ACE}"/>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1C2AA772-8C0A-480C-9E0C-84C76C73C71D}">
  <ds:schemaRefs>
    <ds:schemaRef ds:uri="http://purl.org/dc/terms/"/>
    <ds:schemaRef ds:uri="547ed97a-188f-4e75-98a3-ee6136232f7e"/>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ded391c6-298c-4d80-b5b1-ff32f97796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1836</TotalTime>
  <Words>1975</Words>
  <Application>Microsoft Office PowerPoint</Application>
  <PresentationFormat>Widescreen</PresentationFormat>
  <Paragraphs>247</Paragraphs>
  <Slides>19</Slides>
  <Notes>18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19</vt:i4>
      </vt:variant>
    </vt:vector>
  </HeadingPairs>
  <TitlesOfParts>
    <vt:vector size="31" baseType="lpstr">
      <vt:lpstr>Arial</vt:lpstr>
      <vt:lpstr>Calibri</vt:lpstr>
      <vt:lpstr>Courier New</vt:lpstr>
      <vt:lpstr>Franklin Gothic Demi</vt:lpstr>
      <vt:lpstr>Segoe UI</vt:lpstr>
      <vt:lpstr>2021ODE</vt:lpstr>
      <vt:lpstr>Green_2021ODE</vt:lpstr>
      <vt:lpstr>Gold_2021ODE</vt:lpstr>
      <vt:lpstr>Orange_2021ODE</vt:lpstr>
      <vt:lpstr>Red_2021ODE</vt:lpstr>
      <vt:lpstr>Teal_2021ODE</vt:lpstr>
      <vt:lpstr>Office Theme</vt:lpstr>
      <vt:lpstr>Title V, Part B: Basics</vt:lpstr>
      <vt:lpstr>Oregon Department of Education – Our “Why”</vt:lpstr>
      <vt:lpstr>Outcomes for Today</vt:lpstr>
      <vt:lpstr>Purpose of Title V-B</vt:lpstr>
      <vt:lpstr>Title V-B: Two Programs </vt:lpstr>
      <vt:lpstr>Funding &amp; Eligibility</vt:lpstr>
      <vt:lpstr>Definitions</vt:lpstr>
      <vt:lpstr>SRSA, RLIS or both?</vt:lpstr>
      <vt:lpstr>Small Rural School Achievement Program (SRSA)</vt:lpstr>
      <vt:lpstr>Rural Low-Income Schools (RLIS)</vt:lpstr>
      <vt:lpstr>REAP Application (SRSA Districts)</vt:lpstr>
      <vt:lpstr>RLIS Application</vt:lpstr>
      <vt:lpstr>2022-23 FEDERAL FUNDS TIMELINE</vt:lpstr>
      <vt:lpstr>Supplement Not Supplant</vt:lpstr>
      <vt:lpstr>Application Requirements</vt:lpstr>
      <vt:lpstr>Resources</vt:lpstr>
      <vt:lpstr>Please reach out!</vt:lpstr>
      <vt:lpstr>Regional Contacts by ESD</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V-B Basics</dc:title>
  <dc:creator>MARTIN Sarah * ODE</dc:creator>
  <cp:lastModifiedBy>LAWRENCE Maddie * ODE</cp:lastModifiedBy>
  <cp:revision>151</cp:revision>
  <dcterms:created xsi:type="dcterms:W3CDTF">2021-11-08T23:34:50Z</dcterms:created>
  <dcterms:modified xsi:type="dcterms:W3CDTF">2022-09-26T20:28:45Z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