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4"/>
  </p:notesMasterIdLst>
  <p:sldIdLst>
    <p:sldId id="293" r:id="rId10"/>
    <p:sldId id="267" r:id="rId11"/>
    <p:sldId id="289" r:id="rId12"/>
    <p:sldId id="294" r:id="rId13"/>
    <p:sldId id="295" r:id="rId14"/>
    <p:sldId id="281" r:id="rId15"/>
    <p:sldId id="283" r:id="rId16"/>
    <p:sldId id="290" r:id="rId17"/>
    <p:sldId id="284" r:id="rId18"/>
    <p:sldId id="285" r:id="rId19"/>
    <p:sldId id="287" r:id="rId20"/>
    <p:sldId id="279" r:id="rId21"/>
    <p:sldId id="296" r:id="rId22"/>
    <p:sldId id="29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75526" autoAdjust="0"/>
  </p:normalViewPr>
  <p:slideViewPr>
    <p:cSldViewPr snapToGrid="0">
      <p:cViewPr varScale="1">
        <p:scale>
          <a:sx n="56" d="100"/>
          <a:sy n="56" d="100"/>
        </p:scale>
        <p:origin x="13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Clarify:</a:t>
            </a:r>
            <a:r>
              <a:rPr lang="en-US" baseline="0" dirty="0"/>
              <a:t>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1695993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of the scenarios we talked through today would not meet the necessary, reasonable and allocable measures set out in Uniform Grants Guidance. However, districts have other funding sources they may consider using. Whatever the funding source, asking thoughtful questions about incentives can be helpful in making determinations about the best way to maximize funding and support student outcomes.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2434712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divided</a:t>
            </a:r>
            <a:r>
              <a:rPr lang="en-US" baseline="0" dirty="0"/>
              <a:t> up the state into four sections. Each of us serves as the primary contact for the districts in these ESDs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99860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419212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Letter to Anderson was a r</a:t>
            </a:r>
            <a:r>
              <a:rPr lang="en-US" dirty="0"/>
              <a:t>esponse to an inquiry</a:t>
            </a:r>
            <a:r>
              <a:rPr lang="en-US" baseline="0" dirty="0"/>
              <a:t> from the state of Wisconsin. According to the letter to Anderson, “Title I-A funds may be used for non-monetary reward of nominal value (e.g. a plaque, gift certificate for a pizza, or a book) to recognize Title I-A students for good performance unless prohibited under state or local law. Title I-A funds may not be used to pay students a stipend or provide some other type of award as an incentive for participation as that is tantamount to paying students to attend class.”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3668677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Necessary:</a:t>
            </a:r>
          </a:p>
          <a:p>
            <a:pPr marL="0" indent="0">
              <a:buNone/>
            </a:pPr>
            <a:r>
              <a:rPr lang="en-US" dirty="0"/>
              <a:t>Is the cost included and identifiable in your agency’s plan </a:t>
            </a:r>
            <a:r>
              <a:rPr lang="en-US" u="sng" dirty="0"/>
              <a:t>and</a:t>
            </a:r>
            <a:r>
              <a:rPr lang="en-US" dirty="0"/>
              <a:t> allowable under the program?</a:t>
            </a:r>
          </a:p>
          <a:p>
            <a:r>
              <a:rPr lang="en-US" dirty="0"/>
              <a:t>In the district or school level plan?</a:t>
            </a:r>
          </a:p>
          <a:p>
            <a:r>
              <a:rPr lang="en-US" dirty="0"/>
              <a:t>If something is not in the plan, it is not necessary.  To</a:t>
            </a:r>
            <a:r>
              <a:rPr lang="en-US" baseline="0" dirty="0"/>
              <a:t> be necessary it should be connected to the needs assessment.</a:t>
            </a:r>
            <a:endParaRPr lang="en-US" dirty="0"/>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Reasonable:</a:t>
            </a:r>
            <a:r>
              <a:rPr lang="en-US" baseline="0" dirty="0"/>
              <a:t> </a:t>
            </a:r>
            <a:r>
              <a:rPr lang="en-US" dirty="0"/>
              <a:t>“ordinary”</a:t>
            </a:r>
            <a:r>
              <a:rPr lang="en-US" baseline="0" dirty="0"/>
              <a:t>. How does the amount of money being spent compare to the number of people who will benefit? </a:t>
            </a:r>
            <a:r>
              <a:rPr lang="en-US" dirty="0"/>
              <a:t>Was the item purchases consistent with your agency’s procurement or purchasing procedures?</a:t>
            </a:r>
            <a:r>
              <a:rPr lang="en-US" baseline="0" dirty="0"/>
              <a:t> Would you be able to defend the cost if it was in the paper?</a:t>
            </a:r>
          </a:p>
          <a:p>
            <a:pPr marL="0" indent="0">
              <a:buNone/>
            </a:pPr>
            <a:endParaRPr lang="en-US" baseline="0" dirty="0"/>
          </a:p>
          <a:p>
            <a:r>
              <a:rPr lang="en-US" baseline="0" dirty="0"/>
              <a:t>Allocable:  This is the clearest of the three. Does the purchase serve the purpose of the program? </a:t>
            </a:r>
            <a:r>
              <a:rPr lang="en-US" dirty="0"/>
              <a:t>Will the item benefit Title I, Part A in proportion to the percentage that Title I, Part A pays for the item?</a:t>
            </a:r>
          </a:p>
          <a:p>
            <a:r>
              <a:rPr lang="en-US" dirty="0"/>
              <a:t>Will any use by another program be allocated out if that use is not deemed an incidental benefit?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103775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break these three into practical</a:t>
            </a:r>
            <a:r>
              <a:rPr lang="en-US" baseline="0" dirty="0"/>
              <a:t> questions.</a:t>
            </a:r>
          </a:p>
          <a:p>
            <a:endParaRPr lang="en-US" dirty="0"/>
          </a:p>
          <a:p>
            <a:r>
              <a:rPr lang="en-US" dirty="0"/>
              <a:t>These are internal</a:t>
            </a:r>
            <a:r>
              <a:rPr lang="en-US" baseline="0" dirty="0"/>
              <a:t> questions you should be asking yourselves.  If ODE does ask these questions, be prepared to share your answers.</a:t>
            </a:r>
          </a:p>
          <a:p>
            <a:endParaRPr lang="en-US" baseline="0"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364885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a:t>
            </a:r>
            <a:r>
              <a:rPr lang="en-US" baseline="0" dirty="0"/>
              <a:t> the students motivated by the incentive? How is the incentive connected to the goal we are trying to achieve?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Equity:  Are there barriers to some students earning this incentive? </a:t>
            </a:r>
            <a:r>
              <a:rPr lang="en-US" sz="1200" dirty="0"/>
              <a:t>High value items</a:t>
            </a:r>
            <a:r>
              <a:rPr lang="en-US" sz="1200" baseline="0" dirty="0"/>
              <a:t> where only a few students benefit would not be equitable.</a:t>
            </a:r>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Is it a huge portion of a school’s budget for supplies/materials?</a:t>
            </a:r>
          </a:p>
          <a:p>
            <a:endParaRPr lang="en-US" baseline="0" dirty="0"/>
          </a:p>
          <a:p>
            <a:r>
              <a:rPr lang="en-US" sz="1200" dirty="0"/>
              <a:t>Headline test –</a:t>
            </a:r>
            <a:r>
              <a:rPr lang="en-US" sz="1200" baseline="0" dirty="0"/>
              <a:t> What would this purchase look like in the newspaper?</a:t>
            </a:r>
            <a:endParaRPr lang="en-US" sz="1200" dirty="0"/>
          </a:p>
          <a:p>
            <a:endParaRPr lang="en-US" sz="1200"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564179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362020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Is this incentive necessary? reasonable? Is it equitable?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100815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students are at the school?</a:t>
            </a:r>
          </a:p>
          <a:p>
            <a:endParaRPr lang="en-US" dirty="0"/>
          </a:p>
          <a:p>
            <a:r>
              <a:rPr lang="en-US" dirty="0"/>
              <a:t>What</a:t>
            </a:r>
            <a:r>
              <a:rPr lang="en-US" baseline="0" dirty="0"/>
              <a:t> does the needs assessment and school plan say?</a:t>
            </a:r>
          </a:p>
          <a:p>
            <a:endParaRPr lang="en-US" baseline="0" dirty="0"/>
          </a:p>
          <a:p>
            <a:r>
              <a:rPr lang="en-US" baseline="0" dirty="0"/>
              <a:t>How many students would benefit?</a:t>
            </a:r>
          </a:p>
          <a:p>
            <a:endParaRPr lang="en-US" baseline="0" dirty="0"/>
          </a:p>
          <a:p>
            <a:r>
              <a:rPr lang="en-US" baseline="0" dirty="0"/>
              <a:t>Is it $5,000 on 500 incentives worth $10 each?</a:t>
            </a:r>
          </a:p>
          <a:p>
            <a:endParaRPr lang="en-US" baseline="0" dirty="0"/>
          </a:p>
          <a:p>
            <a:r>
              <a:rPr lang="en-US" baseline="0" dirty="0"/>
              <a:t>What is being incentivized?</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3148200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Is this “entertainment”? Is there any circumstance (e.g.; content of the movie) in which this would not just be entertainment and could be necessary, reasonable and allocable?</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376938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F675A-44E7-4879-B4F1-AB7E266E52E6}"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691948A3-2B76-4442-A140-93A97EA337A3}"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6A9A87-495E-4470-B2C3-C77B10586EC4}"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73DE72-7A5E-4247-BF46-4355BD26EE70}"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63E691BA-73B2-48BC-8C83-8C4F6371B809}"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F26D5-3828-46D3-8E84-964BD6A85F8B}"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49CD83-9D22-4633-B0C1-820B3A583D4F}"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015F1-EB34-491C-9F8F-C55C1141474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6A3250-633D-40AE-9B86-1BCC56F26FA7}"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47F2B7-FBAC-46ED-BD39-1234AF723346}"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E31A6A3B-482F-42C0-9258-7BE82FB5CD55}"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8846063E-B8BF-45A0-88B1-9123744D7CF8}"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D3C3B1F-EB9F-4881-B16C-DA818890F35F}"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B53F441A-5168-4C3E-9DF1-A993536CA362}"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03F24887-5939-4A92-99E9-DBEB5EC3F843}"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45484B-5D3C-43A5-9490-76FAE2635352}"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8C91FA6-E99F-48CF-8473-522CAD6AE6D7}"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F7E370-5C1D-4384-BA44-31B4A952DC4C}"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8AB168-6E68-4BE8-8A60-7B89A201E0E8}"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3DEAC-9730-4BE4-822A-39F6C57B1DC0}"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33C298-D5A6-493D-A8E5-8DAEC5078A49}"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5B845D-FA78-4334-93BE-8F2988F051E5}"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97EA7F-B8DA-4EA4-8240-98DC802DD518}"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E288A300-A0CD-440C-A9B5-FABFF1C43787}"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13979F7-7E88-4D6C-9FD3-AE8D48D05308}"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C1EF4846-8D16-4203-91D8-7805E8745E2E}"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2F8927AD-A898-47F2-BF18-9DFE9795E9E7}"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1C0315-A13C-4980-BD70-64C3F9FA7AF5}"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A820EBC6-E458-46EA-B504-ADB0C01CEB4C}"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AE05F-D9BF-4CD3-BC43-6621FA81767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4826D3-D9F9-4FB9-998A-C845B282A3B2}"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ED24A9-311C-4BED-BA04-177CB2F2008E}"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C59084-C4C0-470F-B5A5-C26902BC3F93}"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A00029-F638-40A5-9E81-6A990AB0D9D0}"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2724C9-1F37-447C-804D-B4A47FEC113A}"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63DF18B9-8589-415D-AD97-738867FD12F5}"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7B66080F-E70A-4D10-B0B8-22C525620BF6}"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AD16E341-C665-484B-A631-86F6D1B955DC}"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0205F5AF-4E37-4E6A-9B15-F512292E6239}"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6DB5F5-C8DF-4C66-86B6-358557985A3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949EB1F-9F1B-476F-9AD8-63EF6822C359}"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9430-AD5F-4876-B573-A11C69355B9A}"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B7201-CA6D-49A0-A8A9-9BBCA840B057}"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EF847-CF5A-43F6-A663-4F4791BD9550}"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30A0-B2E3-4C1D-B430-AEB92031535A}"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0F5B82-2D00-4DE4-AC82-CDBE5C90B6A4}"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FE671-3F93-4926-B0EE-E8B53BCF9D02}"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B33706AD-AC97-4260-91EA-BE863F7A60D5}"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C4114589-7613-4F25-BBEF-0B8D7AA16901}"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C69E959A-FF06-4164-8A27-661D0046FC03}"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6082D0D9-CE69-40F4-BFF5-57333A53F49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7ACC32-D764-4C07-8CAE-D7194A1D3016}"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19ADB050-C70D-4123-B6DB-03619D9AFBDF}" type="datetime1">
              <a:rPr lang="en-US" smtClean="0"/>
              <a:t>8/22/2023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895C3-AF2A-48D6-91FB-1173EF866DA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563E24-255B-4A0B-A6A1-B6BA3012DAB0}"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962653-DC3E-4CB7-8EF0-07F04A433199}"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13AA65-FAB1-4DFB-8AF1-E3B2A6D2035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D78421-0C14-4412-8F2C-A76C05F595B4}" type="datetime1">
              <a:rPr lang="en-US" smtClean="0"/>
              <a:t>8/22/2023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C5DB0D-6F8D-4335-94BD-69C4BF2F100A}"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161128A-B846-455A-99E9-C5074B3B00CE}"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58EC305-D854-4B27-A454-848961F6B9CD}"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B7A2E8FB-8461-4359-B890-64A9D1C5E40A}"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A9CCBC99-64BC-4C73-835D-7926508FE90D}" type="datetime1">
              <a:rPr lang="en-US" smtClean="0"/>
              <a:t>8/22/2023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39C8C7-6639-43F7-89A1-0A254AE4A74F}" type="datetime1">
              <a:rPr lang="en-US" smtClean="0"/>
              <a:t>8/22/2023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7B495F52-ED58-4B3D-95A1-E09A71AAA65F}" type="datetime1">
              <a:rPr lang="en-US" smtClean="0"/>
              <a:t>8/22/2023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F57C9A9-C6AA-4BC0-BC6A-18E827326A5D}" type="datetime1">
              <a:rPr lang="en-US" smtClean="0"/>
              <a:t>8/22/2023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C5D8B9B-D4DA-49C1-A328-54DA3B516544}"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96A4E5A2-BB07-4AF4-83F2-E7747D51929F}"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BE945B80-1A69-4B2C-9121-1A0675D36E15}"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F927F61-4EF3-4D3C-B0AB-2304F68F2F1A}"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7344261C-A823-4E81-9B21-23464B12A36A}"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9848026-236E-4071-8A08-BC967C286AA1}" type="datetime1">
              <a:rPr lang="en-US" smtClean="0"/>
              <a:t>8/22/2023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my.tidwell@ode.oregon.gov" TargetMode="External"/><Relationship Id="rId7"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mailto:sarah.martin@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jennifer.engberg@ode.orego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86701"/>
            <a:ext cx="9888638" cy="1023261"/>
          </a:xfrm>
        </p:spPr>
        <p:txBody>
          <a:bodyPr>
            <a:normAutofit fontScale="90000"/>
          </a:bodyPr>
          <a:lstStyle/>
          <a:p>
            <a:r>
              <a:rPr lang="en-US" dirty="0"/>
              <a:t>Exploring Student Incentives, Part II</a:t>
            </a:r>
          </a:p>
        </p:txBody>
      </p:sp>
      <p:sp>
        <p:nvSpPr>
          <p:cNvPr id="3" name="Subtitle 2"/>
          <p:cNvSpPr>
            <a:spLocks noGrp="1"/>
          </p:cNvSpPr>
          <p:nvPr>
            <p:ph type="subTitle" idx="1"/>
          </p:nvPr>
        </p:nvSpPr>
        <p:spPr/>
        <p:txBody>
          <a:bodyPr/>
          <a:lstStyle/>
          <a:p>
            <a:r>
              <a:rPr lang="en-US" dirty="0"/>
              <a:t>May 9, 2023</a:t>
            </a:r>
          </a:p>
        </p:txBody>
      </p:sp>
    </p:spTree>
    <p:extLst>
      <p:ext uri="{BB962C8B-B14F-4D97-AF65-F5344CB8AC3E}">
        <p14:creationId xmlns:p14="http://schemas.microsoft.com/office/powerpoint/2010/main" val="92705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987851"/>
            <a:ext cx="10784542" cy="4109010"/>
          </a:xfrm>
        </p:spPr>
        <p:txBody>
          <a:bodyPr/>
          <a:lstStyle/>
          <a:p>
            <a:pPr marL="0" indent="0">
              <a:buNone/>
            </a:pPr>
            <a:r>
              <a:rPr lang="en-US" sz="3200" dirty="0"/>
              <a:t>Ball Elementary School has an established PBIS system and is looking to replenish their incentive store.  Student council has selected a variety of items of interest for students to “buy.”</a:t>
            </a:r>
          </a:p>
          <a:p>
            <a:pPr lvl="1"/>
            <a:r>
              <a:rPr lang="en-US" sz="2800" dirty="0"/>
              <a:t>Per the budget narrative, the school’s budget for supplies/materials is $20,000</a:t>
            </a:r>
          </a:p>
          <a:p>
            <a:pPr lvl="1"/>
            <a:r>
              <a:rPr lang="en-US" sz="2800" dirty="0"/>
              <a:t>$5,000 of the supply is spent on student incentives</a:t>
            </a:r>
          </a:p>
          <a:p>
            <a:pPr lvl="1"/>
            <a:r>
              <a:rPr lang="en-US" sz="2800" dirty="0"/>
              <a:t>Each item costs between $1 and $10</a:t>
            </a:r>
          </a:p>
          <a:p>
            <a:pPr marL="0" indent="0">
              <a:buNone/>
            </a:pPr>
            <a:endParaRPr lang="en-US" dirty="0"/>
          </a:p>
          <a:p>
            <a:pPr marL="0" indent="0">
              <a:buNone/>
            </a:pPr>
            <a:endParaRPr lang="en-US"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dirty="0"/>
              <a:t>Scenario 2: Incentives Store</a:t>
            </a:r>
          </a:p>
        </p:txBody>
      </p:sp>
    </p:spTree>
    <p:extLst>
      <p:ext uri="{BB962C8B-B14F-4D97-AF65-F5344CB8AC3E}">
        <p14:creationId xmlns:p14="http://schemas.microsoft.com/office/powerpoint/2010/main" val="31552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987851"/>
            <a:ext cx="10784542" cy="4109010"/>
          </a:xfrm>
        </p:spPr>
        <p:txBody>
          <a:bodyPr/>
          <a:lstStyle/>
          <a:p>
            <a:pPr marL="0" indent="0">
              <a:buNone/>
            </a:pPr>
            <a:r>
              <a:rPr lang="en-US" sz="3200" dirty="0"/>
              <a:t>All graduating 8</a:t>
            </a:r>
            <a:r>
              <a:rPr lang="en-US" sz="3200" baseline="30000" dirty="0"/>
              <a:t>th</a:t>
            </a:r>
            <a:r>
              <a:rPr lang="en-US" sz="3200" dirty="0"/>
              <a:t> graders at Cat Middle School are going to the movies!</a:t>
            </a:r>
            <a:endParaRPr lang="en-US" dirty="0"/>
          </a:p>
          <a:p>
            <a:pPr lvl="1"/>
            <a:r>
              <a:rPr lang="en-US" sz="2800" dirty="0"/>
              <a:t>Federal funds pay for tickets, popcorn and soda for each student as well as transportation to the theatre</a:t>
            </a:r>
          </a:p>
          <a:p>
            <a:pPr lvl="1"/>
            <a:r>
              <a:rPr lang="en-US" sz="2800" dirty="0"/>
              <a:t>Celebrating moving to high school</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
        <p:nvSpPr>
          <p:cNvPr id="5" name="Title 4"/>
          <p:cNvSpPr>
            <a:spLocks noGrp="1"/>
          </p:cNvSpPr>
          <p:nvPr>
            <p:ph type="title"/>
          </p:nvPr>
        </p:nvSpPr>
        <p:spPr/>
        <p:txBody>
          <a:bodyPr/>
          <a:lstStyle/>
          <a:p>
            <a:r>
              <a:rPr lang="en-US" dirty="0"/>
              <a:t>Scenario 3: 8</a:t>
            </a:r>
            <a:r>
              <a:rPr lang="en-US" baseline="30000" dirty="0"/>
              <a:t>th</a:t>
            </a:r>
            <a:r>
              <a:rPr lang="en-US" dirty="0"/>
              <a:t> Grade Graduation Trip</a:t>
            </a:r>
          </a:p>
        </p:txBody>
      </p:sp>
    </p:spTree>
    <p:extLst>
      <p:ext uri="{BB962C8B-B14F-4D97-AF65-F5344CB8AC3E}">
        <p14:creationId xmlns:p14="http://schemas.microsoft.com/office/powerpoint/2010/main" val="405263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631853"/>
            <a:ext cx="10784542" cy="4507940"/>
          </a:xfrm>
        </p:spPr>
        <p:txBody>
          <a:bodyPr>
            <a:normAutofit/>
          </a:bodyPr>
          <a:lstStyle/>
          <a:p>
            <a:r>
              <a:rPr lang="en-US" sz="3200" dirty="0"/>
              <a:t>When using federal funds, ensure incentives are “Necessary, Reasonable, and Allocable”</a:t>
            </a:r>
          </a:p>
          <a:p>
            <a:r>
              <a:rPr lang="en-US" sz="3200" dirty="0"/>
              <a:t>Consider other funding sources</a:t>
            </a:r>
          </a:p>
          <a:p>
            <a:r>
              <a:rPr lang="en-US" sz="3200" dirty="0"/>
              <a:t>District policies, needs assessment, and school plans help drive decisions</a:t>
            </a:r>
          </a:p>
          <a:p>
            <a:pPr marL="0" indent="0">
              <a:buNone/>
            </a:pPr>
            <a:endParaRPr lang="en-US" sz="3200" dirty="0"/>
          </a:p>
          <a:p>
            <a:r>
              <a:rPr lang="en-US" sz="3200" dirty="0"/>
              <a:t>ODE’s Next Step: Create a draft brief for feedback</a:t>
            </a:r>
          </a:p>
          <a:p>
            <a:pPr marL="0" indent="0">
              <a:buNone/>
            </a:pPr>
            <a:endParaRPr lang="en-US" sz="3200" dirty="0"/>
          </a:p>
          <a:p>
            <a:endParaRPr lang="en-US" sz="3200"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dirty="0"/>
              <a:t>Key Takeaways </a:t>
            </a:r>
            <a:r>
              <a:rPr lang="en-US"/>
              <a:t>&amp; Next Steps</a:t>
            </a:r>
            <a:endParaRPr lang="en-US" dirty="0"/>
          </a:p>
        </p:txBody>
      </p:sp>
    </p:spTree>
    <p:extLst>
      <p:ext uri="{BB962C8B-B14F-4D97-AF65-F5344CB8AC3E}">
        <p14:creationId xmlns:p14="http://schemas.microsoft.com/office/powerpoint/2010/main" val="188026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Regional Contacts by ESD</a:t>
            </a:r>
          </a:p>
        </p:txBody>
      </p:sp>
      <p:sp>
        <p:nvSpPr>
          <p:cNvPr id="6" name="Content Placeholder 5"/>
          <p:cNvSpPr>
            <a:spLocks noGrp="1"/>
          </p:cNvSpPr>
          <p:nvPr>
            <p:ph idx="1"/>
          </p:nvPr>
        </p:nvSpPr>
        <p:spPr>
          <a:xfrm>
            <a:off x="5183188" y="779646"/>
            <a:ext cx="6172200" cy="5725272"/>
          </a:xfrm>
        </p:spPr>
        <p:txBody>
          <a:bodyPr>
            <a:normAutofit lnSpcReduction="10000"/>
          </a:bodyPr>
          <a:lstStyle/>
          <a:p>
            <a:pPr marL="457200" indent="-381000">
              <a:lnSpc>
                <a:spcPct val="115000"/>
              </a:lnSpc>
              <a:spcBef>
                <a:spcPts val="0"/>
              </a:spcBef>
              <a:buSzPts val="2400"/>
              <a:buFont typeface="Arial" panose="020B0604020202020204" pitchFamily="34" charset="0"/>
              <a:buChar char="●"/>
            </a:pPr>
            <a:r>
              <a:rPr lang="en-US" sz="3000" dirty="0"/>
              <a:t>Amy Tidwell</a:t>
            </a:r>
          </a:p>
          <a:p>
            <a:pPr marL="914400" lvl="1" indent="-381000">
              <a:lnSpc>
                <a:spcPct val="115000"/>
              </a:lnSpc>
              <a:spcBef>
                <a:spcPts val="0"/>
              </a:spcBef>
              <a:buSzPts val="2400"/>
              <a:buFont typeface="Courier New" panose="02070309020205020404" pitchFamily="49" charset="0"/>
              <a:buChar char="o"/>
            </a:pPr>
            <a:r>
              <a:rPr lang="en-US" dirty="0"/>
              <a:t>Grant, Harney, High Desert, </a:t>
            </a:r>
            <a:r>
              <a:rPr lang="en-US" dirty="0" err="1"/>
              <a:t>InterMountain</a:t>
            </a:r>
            <a:r>
              <a:rPr lang="en-US" dirty="0"/>
              <a:t>, Jefferson, North Central and Region 18</a:t>
            </a:r>
            <a:endParaRPr lang="en-US" dirty="0">
              <a:solidFill>
                <a:srgbClr val="FF0000"/>
              </a:solidFill>
            </a:endParaRPr>
          </a:p>
          <a:p>
            <a:pPr marL="457200" lvl="0" indent="-381000">
              <a:lnSpc>
                <a:spcPct val="105000"/>
              </a:lnSpc>
              <a:spcBef>
                <a:spcPts val="1200"/>
              </a:spcBef>
              <a:buSzPts val="2400"/>
              <a:buChar char="●"/>
            </a:pPr>
            <a:r>
              <a:rPr lang="en-US" sz="3000" dirty="0"/>
              <a:t>Jen Engberg</a:t>
            </a:r>
          </a:p>
          <a:p>
            <a:pPr marL="914400" lvl="1" indent="-381000">
              <a:lnSpc>
                <a:spcPct val="105000"/>
              </a:lnSpc>
              <a:spcBef>
                <a:spcPts val="0"/>
              </a:spcBef>
              <a:buSzPts val="2400"/>
              <a:buFont typeface="Arial"/>
              <a:buChar char="○"/>
            </a:pPr>
            <a:r>
              <a:rPr lang="en-US" dirty="0"/>
              <a:t>Clackamas, Columbia Gorge, Multnomah and Northwest Regional </a:t>
            </a:r>
          </a:p>
          <a:p>
            <a:pPr marL="533400" lvl="1" indent="0">
              <a:lnSpc>
                <a:spcPct val="105000"/>
              </a:lnSpc>
              <a:spcBef>
                <a:spcPts val="0"/>
              </a:spcBef>
              <a:buSzPts val="2400"/>
              <a:buNone/>
            </a:pPr>
            <a:endParaRPr lang="en-US" sz="800" dirty="0"/>
          </a:p>
          <a:p>
            <a:pPr marL="457200" lvl="0" indent="-381000">
              <a:lnSpc>
                <a:spcPct val="105000"/>
              </a:lnSpc>
              <a:spcBef>
                <a:spcPts val="0"/>
              </a:spcBef>
              <a:buSzPts val="2400"/>
              <a:buChar char="●"/>
            </a:pPr>
            <a:r>
              <a:rPr lang="en-US" sz="3000" dirty="0"/>
              <a:t>Lisa Plumb</a:t>
            </a:r>
          </a:p>
          <a:p>
            <a:pPr marL="914400" lvl="1" indent="-381000">
              <a:lnSpc>
                <a:spcPct val="105000"/>
              </a:lnSpc>
              <a:spcBef>
                <a:spcPts val="0"/>
              </a:spcBef>
              <a:buSzPts val="2400"/>
              <a:buFont typeface="Arial"/>
              <a:buChar char="○"/>
            </a:pPr>
            <a:r>
              <a:rPr lang="en-US" dirty="0"/>
              <a:t>Lane, Linn Benton Lincoln and Willamette</a:t>
            </a:r>
          </a:p>
          <a:p>
            <a:pPr marL="533400" lvl="1" indent="0">
              <a:lnSpc>
                <a:spcPct val="105000"/>
              </a:lnSpc>
              <a:spcBef>
                <a:spcPts val="0"/>
              </a:spcBef>
              <a:buSzPts val="2400"/>
              <a:buNone/>
            </a:pPr>
            <a:endParaRPr lang="en-US" sz="900" dirty="0"/>
          </a:p>
          <a:p>
            <a:pPr marL="457200" lvl="0" indent="-381000">
              <a:lnSpc>
                <a:spcPct val="105000"/>
              </a:lnSpc>
              <a:spcBef>
                <a:spcPts val="0"/>
              </a:spcBef>
              <a:buSzPts val="2400"/>
              <a:buChar char="●"/>
            </a:pPr>
            <a:r>
              <a:rPr lang="en-US" sz="3000" dirty="0"/>
              <a:t>Sarah Martin</a:t>
            </a:r>
          </a:p>
          <a:p>
            <a:pPr marL="914400" lvl="1" indent="-381000">
              <a:lnSpc>
                <a:spcPct val="105000"/>
              </a:lnSpc>
              <a:spcBef>
                <a:spcPts val="0"/>
              </a:spcBef>
              <a:buSzPts val="2400"/>
              <a:buFont typeface="Arial"/>
              <a:buChar char="○"/>
            </a:pPr>
            <a:r>
              <a:rPr lang="en-US" dirty="0"/>
              <a:t>Douglas, Lake, Malheur, South Coast and Southern Oregon</a:t>
            </a:r>
          </a:p>
          <a:p>
            <a:pPr marL="533400" lvl="1" indent="0">
              <a:lnSpc>
                <a:spcPct val="105000"/>
              </a:lnSpc>
              <a:spcBef>
                <a:spcPts val="0"/>
              </a:spcBef>
              <a:buSzPts val="2400"/>
              <a:buNone/>
            </a:pPr>
            <a:endParaRPr lang="en-US" dirty="0"/>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p:pic>
    </p:spTree>
    <p:extLst>
      <p:ext uri="{BB962C8B-B14F-4D97-AF65-F5344CB8AC3E}">
        <p14:creationId xmlns:p14="http://schemas.microsoft.com/office/powerpoint/2010/main" val="72485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4168"/>
          </a:xfrm>
        </p:spPr>
        <p:txBody>
          <a:bodyPr>
            <a:normAutofit/>
          </a:bodyPr>
          <a:lstStyle/>
          <a:p>
            <a:pPr marL="342900" indent="-342900">
              <a:lnSpc>
                <a:spcPct val="110000"/>
              </a:lnSpc>
              <a:buClr>
                <a:schemeClr val="dk1"/>
              </a:buClr>
              <a:buSzPts val="2400"/>
            </a:pPr>
            <a:r>
              <a:rPr lang="nb-NO" dirty="0"/>
              <a:t>Amy Tidwell</a:t>
            </a:r>
            <a:br>
              <a:rPr lang="nb-NO" dirty="0"/>
            </a:br>
            <a:r>
              <a:rPr lang="nb-NO" u="sng" dirty="0">
                <a:solidFill>
                  <a:schemeClr val="hlink"/>
                </a:solidFill>
                <a:hlinkClick r:id="rId3"/>
              </a:rPr>
              <a:t>amy.tidwell@ode.oregon.gov</a:t>
            </a:r>
            <a:endParaRPr lang="nb-NO" u="sng" dirty="0">
              <a:solidFill>
                <a:schemeClr val="hlink"/>
              </a:solidFill>
            </a:endParaRPr>
          </a:p>
          <a:p>
            <a:pPr>
              <a:lnSpc>
                <a:spcPct val="110000"/>
              </a:lnSpc>
              <a:buClr>
                <a:schemeClr val="dk1"/>
              </a:buClr>
              <a:buSzPts val="2400"/>
            </a:pPr>
            <a:r>
              <a:rPr lang="nb-NO" dirty="0"/>
              <a:t>Jen Engberg</a:t>
            </a:r>
            <a:br>
              <a:rPr lang="nb-NO" dirty="0"/>
            </a:br>
            <a:r>
              <a:rPr lang="nb-NO" u="sng" dirty="0">
                <a:solidFill>
                  <a:schemeClr val="hlink"/>
                </a:solidFill>
              </a:rPr>
              <a:t>j</a:t>
            </a:r>
            <a:r>
              <a:rPr lang="nb-NO" u="sng" dirty="0">
                <a:solidFill>
                  <a:schemeClr val="hlink"/>
                </a:solidFill>
                <a:hlinkClick r:id="rId4"/>
              </a:rPr>
              <a:t>ennifer.engberg@ode.oregon.gov</a:t>
            </a:r>
            <a:endParaRPr lang="nb-NO" dirty="0"/>
          </a:p>
          <a:p>
            <a:pPr>
              <a:lnSpc>
                <a:spcPct val="110000"/>
              </a:lnSpc>
              <a:buClr>
                <a:schemeClr val="dk1"/>
              </a:buClr>
              <a:buSzPts val="2400"/>
            </a:pPr>
            <a:r>
              <a:rPr lang="nb-NO" dirty="0"/>
              <a:t>Lisa Plumb</a:t>
            </a:r>
            <a:br>
              <a:rPr lang="nb-NO" dirty="0"/>
            </a:br>
            <a:r>
              <a:rPr lang="nb-NO" u="sng" dirty="0">
                <a:solidFill>
                  <a:schemeClr val="hlink"/>
                </a:solidFill>
              </a:rPr>
              <a:t>l</a:t>
            </a:r>
            <a:r>
              <a:rPr lang="nb-NO" u="sng" dirty="0">
                <a:solidFill>
                  <a:schemeClr val="hlink"/>
                </a:solidFill>
                <a:hlinkClick r:id="rId5"/>
              </a:rPr>
              <a:t>isa.plumb@ode.oregon.gov</a:t>
            </a:r>
            <a:endParaRPr lang="nb-NO" u="sng" dirty="0">
              <a:solidFill>
                <a:schemeClr val="hlink"/>
              </a:solidFill>
            </a:endParaRPr>
          </a:p>
          <a:p>
            <a:pPr>
              <a:lnSpc>
                <a:spcPct val="110000"/>
              </a:lnSpc>
              <a:buClr>
                <a:schemeClr val="dk1"/>
              </a:buClr>
              <a:buSzPts val="2400"/>
            </a:pPr>
            <a:r>
              <a:rPr lang="nb-NO" dirty="0"/>
              <a:t>Sarah Martin</a:t>
            </a:r>
            <a:br>
              <a:rPr lang="nb-NO" dirty="0"/>
            </a:br>
            <a:r>
              <a:rPr lang="nb-NO" u="sng" dirty="0">
                <a:solidFill>
                  <a:schemeClr val="hlink"/>
                </a:solidFill>
              </a:rPr>
              <a:t>s</a:t>
            </a:r>
            <a:r>
              <a:rPr lang="nb-NO" u="sng" dirty="0">
                <a:solidFill>
                  <a:schemeClr val="hlink"/>
                </a:solidFill>
                <a:hlinkClick r:id="rId6"/>
              </a:rPr>
              <a:t>arah.martin@ode.oregon.gov</a:t>
            </a:r>
            <a:endParaRPr lang="nb-NO" dirty="0"/>
          </a:p>
          <a:p>
            <a:pPr marL="0" lvl="0" indent="0">
              <a:lnSpc>
                <a:spcPct val="110000"/>
              </a:lnSpc>
              <a:buClr>
                <a:schemeClr val="dk1"/>
              </a:buClr>
              <a:buSzPts val="2400"/>
              <a:buNone/>
            </a:pPr>
            <a:endParaRPr lang="nb-NO"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14</a:t>
            </a:fld>
            <a:endParaRPr lang="en-US" dirty="0"/>
          </a:p>
        </p:txBody>
      </p:sp>
      <p:sp>
        <p:nvSpPr>
          <p:cNvPr id="5" name="Title 4"/>
          <p:cNvSpPr>
            <a:spLocks noGrp="1"/>
          </p:cNvSpPr>
          <p:nvPr>
            <p:ph type="title"/>
          </p:nvPr>
        </p:nvSpPr>
        <p:spPr/>
        <p:txBody>
          <a:bodyPr/>
          <a:lstStyle/>
          <a:p>
            <a:r>
              <a:rPr lang="en-US" dirty="0"/>
              <a:t>Please reach out!</a:t>
            </a:r>
          </a:p>
        </p:txBody>
      </p:sp>
      <p:pic>
        <p:nvPicPr>
          <p:cNvPr id="3074" name="Picture 2" descr="DFA :: Questions? Contact u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71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 colorful picture of the word agenda" title="Agenda"/>
          <p:cNvPicPr>
            <a:picLocks noChangeAspect="1"/>
          </p:cNvPicPr>
          <p:nvPr/>
        </p:nvPicPr>
        <p:blipFill rotWithShape="1">
          <a:blip r:embed="rId3">
            <a:extLst>
              <a:ext uri="{28A0092B-C50C-407E-A947-70E740481C1C}">
                <a14:useLocalDpi xmlns:a14="http://schemas.microsoft.com/office/drawing/2010/main" val="0"/>
              </a:ext>
            </a:extLst>
          </a:blip>
          <a:srcRect b="8932"/>
          <a:stretch/>
        </p:blipFill>
        <p:spPr>
          <a:xfrm>
            <a:off x="7096417" y="5008702"/>
            <a:ext cx="4613267" cy="1131091"/>
          </a:xfrm>
          <a:prstGeom prst="rect">
            <a:avLst/>
          </a:prstGeom>
        </p:spPr>
      </p:pic>
      <p:sp>
        <p:nvSpPr>
          <p:cNvPr id="6" name="Content Placeholder 5"/>
          <p:cNvSpPr>
            <a:spLocks noGrp="1"/>
          </p:cNvSpPr>
          <p:nvPr>
            <p:ph idx="1"/>
          </p:nvPr>
        </p:nvSpPr>
        <p:spPr>
          <a:xfrm>
            <a:off x="717176" y="1757221"/>
            <a:ext cx="10784542" cy="4109010"/>
          </a:xfrm>
        </p:spPr>
        <p:txBody>
          <a:bodyPr>
            <a:normAutofit/>
          </a:bodyPr>
          <a:lstStyle/>
          <a:p>
            <a:r>
              <a:rPr lang="en-US" sz="3200" dirty="0"/>
              <a:t>Recap of April 18</a:t>
            </a:r>
            <a:r>
              <a:rPr lang="en-US" sz="3200" baseline="30000" dirty="0"/>
              <a:t>th</a:t>
            </a:r>
            <a:r>
              <a:rPr lang="en-US" sz="3200" dirty="0"/>
              <a:t> Student Incentives Discussion</a:t>
            </a:r>
          </a:p>
          <a:p>
            <a:r>
              <a:rPr lang="en-US" sz="3200" dirty="0"/>
              <a:t>Questions to Consider</a:t>
            </a:r>
          </a:p>
          <a:p>
            <a:r>
              <a:rPr lang="en-US" sz="3200" dirty="0"/>
              <a:t>Sample Scenarios </a:t>
            </a:r>
          </a:p>
          <a:p>
            <a:pPr marL="0" indent="0">
              <a:buNone/>
            </a:pPr>
            <a:endParaRPr lang="en-US" sz="1200" dirty="0"/>
          </a:p>
          <a:p>
            <a:pPr marL="0" indent="0">
              <a:buNone/>
            </a:pPr>
            <a:r>
              <a:rPr lang="en-US" sz="3200" dirty="0"/>
              <a:t>GOAL: Build Oregon’s incentive guidance together</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dirty="0"/>
              <a:t>Agenda for Today’s Session</a:t>
            </a:r>
          </a:p>
        </p:txBody>
      </p:sp>
    </p:spTree>
    <p:extLst>
      <p:ext uri="{BB962C8B-B14F-4D97-AF65-F5344CB8AC3E}">
        <p14:creationId xmlns:p14="http://schemas.microsoft.com/office/powerpoint/2010/main" val="113358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18</a:t>
            </a:r>
            <a:r>
              <a:rPr lang="en-US" baseline="30000" dirty="0"/>
              <a:t>th</a:t>
            </a:r>
            <a:r>
              <a:rPr lang="en-US" dirty="0"/>
              <a:t> Recap</a:t>
            </a:r>
          </a:p>
        </p:txBody>
      </p:sp>
      <p:sp>
        <p:nvSpPr>
          <p:cNvPr id="3" name="Content Placeholder 2"/>
          <p:cNvSpPr>
            <a:spLocks noGrp="1"/>
          </p:cNvSpPr>
          <p:nvPr>
            <p:ph idx="1"/>
          </p:nvPr>
        </p:nvSpPr>
        <p:spPr/>
        <p:txBody>
          <a:bodyPr>
            <a:normAutofit/>
          </a:bodyPr>
          <a:lstStyle/>
          <a:p>
            <a:r>
              <a:rPr lang="en-US" sz="3200" dirty="0"/>
              <a:t>What we know for sure:</a:t>
            </a:r>
          </a:p>
          <a:p>
            <a:pPr lvl="1"/>
            <a:r>
              <a:rPr lang="en-US" sz="2800" dirty="0"/>
              <a:t>Incentives can improve student outcomes when strategically used</a:t>
            </a:r>
          </a:p>
          <a:p>
            <a:pPr lvl="1"/>
            <a:r>
              <a:rPr lang="en-US" sz="2800" dirty="0"/>
              <a:t>Allowable = Necessary + Reasonable + Allocable</a:t>
            </a:r>
          </a:p>
          <a:p>
            <a:pPr lvl="1"/>
            <a:r>
              <a:rPr lang="en-US" sz="2800" dirty="0"/>
              <a:t>Communication from USED</a:t>
            </a:r>
          </a:p>
          <a:p>
            <a:pPr marL="457200" lvl="1" indent="0">
              <a:buNone/>
            </a:pPr>
            <a:endParaRPr lang="en-US" dirty="0"/>
          </a:p>
          <a:p>
            <a:r>
              <a:rPr lang="en-US" sz="3200" dirty="0"/>
              <a:t>Things that are less clear:  </a:t>
            </a:r>
          </a:p>
          <a:p>
            <a:pPr lvl="1"/>
            <a:r>
              <a:rPr lang="en-US" sz="2800" dirty="0"/>
              <a:t>Food</a:t>
            </a:r>
          </a:p>
          <a:p>
            <a:pPr lvl="1"/>
            <a:r>
              <a:rPr lang="en-US" sz="2800" dirty="0"/>
              <a:t>Entertainment</a:t>
            </a:r>
          </a:p>
          <a:p>
            <a:pPr lvl="1"/>
            <a:r>
              <a:rPr lang="en-US" sz="2800" dirty="0"/>
              <a:t>Determining what is “reasonable”</a:t>
            </a:r>
          </a:p>
          <a:p>
            <a:pPr marL="457200" lvl="1" indent="0">
              <a:buNone/>
            </a:pPr>
            <a:endParaRPr lang="en-US" dirty="0"/>
          </a:p>
          <a:p>
            <a:pPr marL="457200" lvl="1" indent="0">
              <a:buNone/>
            </a:pPr>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3</a:t>
            </a:fld>
            <a:endParaRPr lang="en-US" dirty="0"/>
          </a:p>
        </p:txBody>
      </p:sp>
      <p:pic>
        <p:nvPicPr>
          <p:cNvPr id="10" name="Picture 9" descr="Free vector graphic: Award, Cup, Prize, Trophy, Success - Free Image on Pixabay - 30908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537" y="2460985"/>
            <a:ext cx="3261106" cy="3240724"/>
          </a:xfrm>
          <a:prstGeom prst="rect">
            <a:avLst/>
          </a:prstGeom>
        </p:spPr>
      </p:pic>
    </p:spTree>
    <p:extLst>
      <p:ext uri="{BB962C8B-B14F-4D97-AF65-F5344CB8AC3E}">
        <p14:creationId xmlns:p14="http://schemas.microsoft.com/office/powerpoint/2010/main" val="156312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le:Flag of the United States Department of Education.svg - Wikipedia"/>
          <p:cNvPicPr>
            <a:picLocks noChangeAspect="1"/>
          </p:cNvPicPr>
          <p:nvPr/>
        </p:nvPicPr>
        <p:blipFill rotWithShape="1">
          <a:blip r:embed="rId3" cstate="hqprint">
            <a:extLst>
              <a:ext uri="{28A0092B-C50C-407E-A947-70E740481C1C}">
                <a14:useLocalDpi xmlns:a14="http://schemas.microsoft.com/office/drawing/2010/main" val="0"/>
              </a:ext>
            </a:extLst>
          </a:blip>
          <a:srcRect l="23373" t="8609" r="23137" b="11802"/>
          <a:stretch/>
        </p:blipFill>
        <p:spPr>
          <a:xfrm>
            <a:off x="9306045" y="2973443"/>
            <a:ext cx="2546430" cy="2408785"/>
          </a:xfrm>
          <a:prstGeom prst="rect">
            <a:avLst/>
          </a:prstGeom>
        </p:spPr>
      </p:pic>
      <p:sp>
        <p:nvSpPr>
          <p:cNvPr id="2" name="Content Placeholder 1"/>
          <p:cNvSpPr>
            <a:spLocks noGrp="1"/>
          </p:cNvSpPr>
          <p:nvPr>
            <p:ph idx="1"/>
          </p:nvPr>
        </p:nvSpPr>
        <p:spPr>
          <a:xfrm>
            <a:off x="505140" y="1742800"/>
            <a:ext cx="9842627" cy="4519104"/>
          </a:xfrm>
        </p:spPr>
        <p:txBody>
          <a:bodyPr>
            <a:normAutofit fontScale="92500" lnSpcReduction="20000"/>
          </a:bodyPr>
          <a:lstStyle/>
          <a:p>
            <a:pPr marL="0" indent="0">
              <a:buNone/>
            </a:pPr>
            <a:r>
              <a:rPr lang="en-US" sz="3500" dirty="0"/>
              <a:t>Letter to Anderson (January 2008)</a:t>
            </a:r>
          </a:p>
          <a:p>
            <a:pPr marL="0" indent="0">
              <a:buNone/>
            </a:pPr>
            <a:endParaRPr lang="en-US" sz="1300" dirty="0"/>
          </a:p>
          <a:p>
            <a:pPr marL="0" indent="0">
              <a:buNone/>
            </a:pPr>
            <a:r>
              <a:rPr lang="en-US" sz="3000" dirty="0"/>
              <a:t>Question: What are the rules governing the use of Title I funds for rewards and incentives?  How can a district judge whether a particular initiative is allowable?</a:t>
            </a:r>
          </a:p>
          <a:p>
            <a:pPr marL="0" indent="0">
              <a:buNone/>
            </a:pPr>
            <a:endParaRPr lang="en-US" dirty="0"/>
          </a:p>
          <a:p>
            <a:pPr marL="0" indent="0">
              <a:buNone/>
            </a:pPr>
            <a:r>
              <a:rPr lang="en-US" sz="3000" dirty="0"/>
              <a:t>USDE’s Response:</a:t>
            </a:r>
          </a:p>
          <a:p>
            <a:r>
              <a:rPr lang="en-US" sz="2600" dirty="0"/>
              <a:t>May reward for </a:t>
            </a:r>
            <a:r>
              <a:rPr lang="en-US" sz="2600" u="sng" dirty="0"/>
              <a:t>effort</a:t>
            </a:r>
            <a:r>
              <a:rPr lang="en-US" sz="2600" dirty="0"/>
              <a:t> and </a:t>
            </a:r>
            <a:r>
              <a:rPr lang="en-US" sz="2600" u="sng" dirty="0"/>
              <a:t>achievement</a:t>
            </a:r>
            <a:r>
              <a:rPr lang="en-US" sz="2600" dirty="0"/>
              <a:t>, not participation</a:t>
            </a:r>
          </a:p>
          <a:p>
            <a:r>
              <a:rPr lang="en-US" sz="2600" dirty="0"/>
              <a:t>Must be nominal and non-monetary</a:t>
            </a:r>
          </a:p>
          <a:p>
            <a:r>
              <a:rPr lang="en-US" sz="2600" dirty="0"/>
              <a:t>May not be “entertainment”</a:t>
            </a:r>
          </a:p>
          <a:p>
            <a:r>
              <a:rPr lang="en-US" sz="2600" dirty="0"/>
              <a:t>May not be used to pay students stipends or provide an award for attendance</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dirty="0"/>
              <a:t>Student Incentives: What the USED says</a:t>
            </a:r>
          </a:p>
        </p:txBody>
      </p:sp>
    </p:spTree>
    <p:extLst>
      <p:ext uri="{BB962C8B-B14F-4D97-AF65-F5344CB8AC3E}">
        <p14:creationId xmlns:p14="http://schemas.microsoft.com/office/powerpoint/2010/main" val="75274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dirty="0"/>
              <a:t>Allowable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16" name="Rectangle 15"/>
          <p:cNvSpPr/>
          <p:nvPr/>
        </p:nvSpPr>
        <p:spPr>
          <a:xfrm>
            <a:off x="1135634" y="1922461"/>
            <a:ext cx="2647391" cy="317009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chemeClr val="accent4"/>
                </a:solidFill>
                <a:effectLst/>
              </a:rPr>
              <a:t>Necessary</a:t>
            </a:r>
          </a:p>
          <a:p>
            <a:pPr algn="ctr"/>
            <a:r>
              <a:rPr lang="en-US" sz="4000" b="1" dirty="0">
                <a:ln/>
                <a:solidFill>
                  <a:schemeClr val="accent4"/>
                </a:solidFill>
              </a:rPr>
              <a:t>+</a:t>
            </a:r>
          </a:p>
          <a:p>
            <a:pPr algn="ctr"/>
            <a:r>
              <a:rPr lang="en-US" sz="4000" b="1" cap="none" spc="0" dirty="0">
                <a:ln/>
                <a:solidFill>
                  <a:schemeClr val="accent4"/>
                </a:solidFill>
                <a:effectLst/>
              </a:rPr>
              <a:t>Reasonable</a:t>
            </a:r>
          </a:p>
          <a:p>
            <a:pPr algn="ctr"/>
            <a:r>
              <a:rPr lang="en-US" sz="4000" b="1" dirty="0">
                <a:ln/>
                <a:solidFill>
                  <a:schemeClr val="accent4"/>
                </a:solidFill>
              </a:rPr>
              <a:t>+</a:t>
            </a:r>
          </a:p>
          <a:p>
            <a:pPr algn="ctr"/>
            <a:r>
              <a:rPr lang="en-US" sz="4000" b="1" cap="none" spc="0" dirty="0">
                <a:ln/>
                <a:solidFill>
                  <a:schemeClr val="accent4"/>
                </a:solidFill>
                <a:effectLst/>
              </a:rPr>
              <a:t>Allocable</a:t>
            </a:r>
          </a:p>
        </p:txBody>
      </p:sp>
      <p:sp>
        <p:nvSpPr>
          <p:cNvPr id="2" name="TextBox 1"/>
          <p:cNvSpPr txBox="1"/>
          <p:nvPr/>
        </p:nvSpPr>
        <p:spPr>
          <a:xfrm>
            <a:off x="4940528" y="507482"/>
            <a:ext cx="6826623" cy="5632311"/>
          </a:xfrm>
          <a:prstGeom prst="rect">
            <a:avLst/>
          </a:prstGeom>
          <a:noFill/>
        </p:spPr>
        <p:txBody>
          <a:bodyPr wrap="square" rtlCol="0">
            <a:spAutoFit/>
          </a:bodyPr>
          <a:lstStyle/>
          <a:p>
            <a:r>
              <a:rPr lang="en-US" sz="3200" dirty="0"/>
              <a:t>Necessary: </a:t>
            </a:r>
          </a:p>
          <a:p>
            <a:pPr marL="342900" indent="-342900">
              <a:buFont typeface="Arial" panose="020B0604020202020204" pitchFamily="34" charset="0"/>
              <a:buChar char="•"/>
            </a:pPr>
            <a:r>
              <a:rPr lang="en-US" sz="2400" dirty="0"/>
              <a:t>Is the cost needed for the operation of the program?</a:t>
            </a:r>
          </a:p>
          <a:p>
            <a:pPr marL="342900" indent="-342900">
              <a:buFont typeface="Arial" panose="020B0604020202020204" pitchFamily="34" charset="0"/>
              <a:buChar char="•"/>
            </a:pPr>
            <a:r>
              <a:rPr lang="en-US" sz="2400" i="1" dirty="0"/>
              <a:t>What does your needs assessment and plan say?</a:t>
            </a:r>
          </a:p>
          <a:p>
            <a:endParaRPr lang="en-US" sz="2400" dirty="0"/>
          </a:p>
          <a:p>
            <a:r>
              <a:rPr lang="en-US" sz="3200" dirty="0"/>
              <a:t>Reasonable:</a:t>
            </a:r>
          </a:p>
          <a:p>
            <a:pPr marL="342900" indent="-342900">
              <a:buFont typeface="Arial" panose="020B0604020202020204" pitchFamily="34" charset="0"/>
              <a:buChar char="•"/>
            </a:pPr>
            <a:r>
              <a:rPr lang="en-US" sz="2400" dirty="0"/>
              <a:t>Does the purchase exceed the cost of what a “prudent person” would incur?</a:t>
            </a:r>
          </a:p>
          <a:p>
            <a:pPr marL="342900" indent="-342900">
              <a:buFont typeface="Arial" panose="020B0604020202020204" pitchFamily="34" charset="0"/>
              <a:buChar char="•"/>
            </a:pPr>
            <a:r>
              <a:rPr lang="en-US" sz="2400" i="1" dirty="0"/>
              <a:t>Headline test and Cost/Benefit Analysis</a:t>
            </a:r>
          </a:p>
          <a:p>
            <a:endParaRPr lang="en-US" sz="2400" dirty="0"/>
          </a:p>
          <a:p>
            <a:r>
              <a:rPr lang="en-US" sz="3200" dirty="0"/>
              <a:t>Allocable:</a:t>
            </a:r>
          </a:p>
          <a:p>
            <a:pPr marL="342900" indent="-342900">
              <a:buFont typeface="Arial" panose="020B0604020202020204" pitchFamily="34" charset="0"/>
              <a:buChar char="•"/>
            </a:pPr>
            <a:r>
              <a:rPr lang="en-US" sz="2400" dirty="0"/>
              <a:t>Does it serve the purpose of the program?</a:t>
            </a:r>
          </a:p>
          <a:p>
            <a:pPr marL="342900" indent="-342900">
              <a:buFont typeface="Arial" panose="020B0604020202020204" pitchFamily="34" charset="0"/>
              <a:buChar char="•"/>
            </a:pPr>
            <a:r>
              <a:rPr lang="en-US" sz="2400" i="1" dirty="0"/>
              <a:t>Is the cost permissible under federal, district, state, and local policies?</a:t>
            </a:r>
          </a:p>
        </p:txBody>
      </p:sp>
    </p:spTree>
    <p:extLst>
      <p:ext uri="{BB962C8B-B14F-4D97-AF65-F5344CB8AC3E}">
        <p14:creationId xmlns:p14="http://schemas.microsoft.com/office/powerpoint/2010/main" val="27831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757221"/>
            <a:ext cx="10784542" cy="4109010"/>
          </a:xfrm>
        </p:spPr>
        <p:txBody>
          <a:bodyPr/>
          <a:lstStyle/>
          <a:p>
            <a:r>
              <a:rPr lang="en-US" sz="3200" dirty="0"/>
              <a:t>What in our needs assessment got us here?</a:t>
            </a:r>
          </a:p>
          <a:p>
            <a:endParaRPr lang="en-US" sz="3200" dirty="0"/>
          </a:p>
          <a:p>
            <a:r>
              <a:rPr lang="en-US" sz="3200" dirty="0"/>
              <a:t>What are the goals in our school plan?</a:t>
            </a:r>
          </a:p>
          <a:p>
            <a:endParaRPr lang="en-US" sz="3200" dirty="0"/>
          </a:p>
          <a:p>
            <a:r>
              <a:rPr lang="en-US" sz="3200" dirty="0"/>
              <a:t>How do student incentives help us achieve those goals?</a:t>
            </a:r>
          </a:p>
          <a:p>
            <a:endParaRPr lang="en-US" sz="3200" dirty="0"/>
          </a:p>
          <a:p>
            <a:r>
              <a:rPr lang="en-US" sz="3200" dirty="0"/>
              <a:t>How will we know if the incentives are working?</a:t>
            </a:r>
          </a:p>
          <a:p>
            <a:pPr marL="457200" indent="-457200">
              <a:buAutoNum type="arabicPeriod"/>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5" name="Title 4"/>
          <p:cNvSpPr>
            <a:spLocks noGrp="1"/>
          </p:cNvSpPr>
          <p:nvPr>
            <p:ph type="title"/>
          </p:nvPr>
        </p:nvSpPr>
        <p:spPr/>
        <p:txBody>
          <a:bodyPr/>
          <a:lstStyle/>
          <a:p>
            <a:r>
              <a:rPr lang="en-US" dirty="0"/>
              <a:t>Necessary &amp; Allocable: Questions to Consider</a:t>
            </a:r>
          </a:p>
        </p:txBody>
      </p:sp>
    </p:spTree>
    <p:extLst>
      <p:ext uri="{BB962C8B-B14F-4D97-AF65-F5344CB8AC3E}">
        <p14:creationId xmlns:p14="http://schemas.microsoft.com/office/powerpoint/2010/main" val="145463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Why did we pick these particular incentives?</a:t>
            </a:r>
          </a:p>
          <a:p>
            <a:endParaRPr lang="en-US" sz="3200" dirty="0"/>
          </a:p>
          <a:p>
            <a:r>
              <a:rPr lang="en-US" sz="3200" dirty="0"/>
              <a:t>How many students would benefit from this expenditure?</a:t>
            </a:r>
          </a:p>
          <a:p>
            <a:pPr marL="0" indent="0">
              <a:buNone/>
            </a:pPr>
            <a:endParaRPr lang="en-US" sz="3200" dirty="0"/>
          </a:p>
          <a:p>
            <a:r>
              <a:rPr lang="en-US" sz="3200" dirty="0"/>
              <a:t>What is the cost of this item in comparison to the overall budget?</a:t>
            </a:r>
          </a:p>
          <a:p>
            <a:endParaRPr lang="en-US" sz="3200" dirty="0"/>
          </a:p>
          <a:p>
            <a:r>
              <a:rPr lang="en-US" sz="3200" dirty="0"/>
              <a:t>Would this pass the headline test?</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dirty="0"/>
              <a:t>Reasonable: Questions to Consider</a:t>
            </a:r>
          </a:p>
        </p:txBody>
      </p:sp>
    </p:spTree>
    <p:extLst>
      <p:ext uri="{BB962C8B-B14F-4D97-AF65-F5344CB8AC3E}">
        <p14:creationId xmlns:p14="http://schemas.microsoft.com/office/powerpoint/2010/main" val="205561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Scenario Questions</a:t>
            </a:r>
          </a:p>
        </p:txBody>
      </p:sp>
      <p:sp>
        <p:nvSpPr>
          <p:cNvPr id="10" name="Content Placeholder 9"/>
          <p:cNvSpPr>
            <a:spLocks noGrp="1"/>
          </p:cNvSpPr>
          <p:nvPr>
            <p:ph idx="1"/>
          </p:nvPr>
        </p:nvSpPr>
        <p:spPr/>
        <p:txBody>
          <a:bodyPr>
            <a:noAutofit/>
          </a:bodyPr>
          <a:lstStyle/>
          <a:p>
            <a:r>
              <a:rPr lang="en-US" sz="2800" dirty="0"/>
              <a:t>Is the request necessary, reasonable, and allocable?</a:t>
            </a:r>
          </a:p>
          <a:p>
            <a:pPr marL="0" indent="0">
              <a:buNone/>
            </a:pPr>
            <a:endParaRPr lang="en-US" sz="1400" dirty="0"/>
          </a:p>
          <a:p>
            <a:r>
              <a:rPr lang="en-US" sz="2800" dirty="0"/>
              <a:t>What is a strength of this idea?</a:t>
            </a:r>
          </a:p>
          <a:p>
            <a:pPr marL="0" indent="0">
              <a:buNone/>
            </a:pPr>
            <a:endParaRPr lang="en-US" sz="1400" dirty="0"/>
          </a:p>
          <a:p>
            <a:r>
              <a:rPr lang="en-US" sz="2800" dirty="0"/>
              <a:t>What concerns do you have about this idea?</a:t>
            </a:r>
          </a:p>
          <a:p>
            <a:pPr marL="0" indent="0">
              <a:buNone/>
            </a:pPr>
            <a:endParaRPr lang="en-US" sz="1400" dirty="0"/>
          </a:p>
          <a:p>
            <a:r>
              <a:rPr lang="en-US" sz="2800" dirty="0"/>
              <a:t>Is more information needed to make a decision?</a:t>
            </a:r>
          </a:p>
          <a:p>
            <a:pPr marL="0" indent="0">
              <a:buNone/>
            </a:pPr>
            <a:endParaRPr lang="en-US" sz="2800"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8</a:t>
            </a:fld>
            <a:endParaRPr lang="en-US" dirty="0"/>
          </a:p>
        </p:txBody>
      </p:sp>
      <p:pic>
        <p:nvPicPr>
          <p:cNvPr id="8" name="Picture Placeholder 5" descr="This image shows a person leaning on aquestion mark. It is included for aesthetic purposes." title="Question"/>
          <p:cNvPicPr>
            <a:picLocks noGrp="1" noChangeAspect="1"/>
          </p:cNvPicPr>
          <p:nvPr>
            <p:ph type="pic" sz="quarter" idx="13"/>
          </p:nvPr>
        </p:nvPicPr>
        <p:blipFill rotWithShape="1">
          <a:blip r:embed="rId3" cstate="hqprint">
            <a:extLst>
              <a:ext uri="{28A0092B-C50C-407E-A947-70E740481C1C}">
                <a14:useLocalDpi xmlns:a14="http://schemas.microsoft.com/office/drawing/2010/main" val="0"/>
              </a:ext>
            </a:extLst>
          </a:blip>
          <a:srcRect t="4519" b="6577"/>
          <a:stretch/>
        </p:blipFill>
        <p:spPr>
          <a:xfrm>
            <a:off x="598294" y="2328206"/>
            <a:ext cx="3932238" cy="3725353"/>
          </a:xfrm>
          <a:prstGeom prst="rect">
            <a:avLst/>
          </a:prstGeom>
        </p:spPr>
      </p:pic>
    </p:spTree>
    <p:extLst>
      <p:ext uri="{BB962C8B-B14F-4D97-AF65-F5344CB8AC3E}">
        <p14:creationId xmlns:p14="http://schemas.microsoft.com/office/powerpoint/2010/main" val="202768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t>Apple Elementary School wants to purchase multiple tablets (e.g. Samsung, Kindle type device) for an attendance incentive</a:t>
            </a:r>
          </a:p>
          <a:p>
            <a:pPr lvl="1"/>
            <a:r>
              <a:rPr lang="en-US" sz="2800" dirty="0"/>
              <a:t>All students with perfect attendance during the school year are entered into a drawing</a:t>
            </a:r>
          </a:p>
          <a:p>
            <a:pPr lvl="1"/>
            <a:r>
              <a:rPr lang="en-US" sz="2800" dirty="0"/>
              <a:t>1 student from each classroom with perfect attendance wins the tablet</a:t>
            </a:r>
          </a:p>
          <a:p>
            <a:pPr lvl="2"/>
            <a:r>
              <a:rPr lang="en-US" dirty="0"/>
              <a:t>$100 per tablet</a:t>
            </a:r>
          </a:p>
          <a:p>
            <a:pPr lvl="2"/>
            <a:r>
              <a:rPr lang="en-US" dirty="0"/>
              <a:t>15 classrooms</a:t>
            </a:r>
          </a:p>
          <a:p>
            <a:pPr lvl="2"/>
            <a:r>
              <a:rPr lang="en-US" dirty="0"/>
              <a:t>Total cost: $1500</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dirty="0"/>
              <a:t>Scenario 1: Tablet Raffle</a:t>
            </a:r>
          </a:p>
        </p:txBody>
      </p:sp>
    </p:spTree>
    <p:extLst>
      <p:ext uri="{BB962C8B-B14F-4D97-AF65-F5344CB8AC3E}">
        <p14:creationId xmlns:p14="http://schemas.microsoft.com/office/powerpoint/2010/main" val="2237420638"/>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2023-05-26T07:00:00+00:00</Remediation_x0020_Date>
    <Priority xmlns="033ab11c-6041-4f50-b845-c0c38e41b3e3">New</Priorit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2AED9D-BF17-4AF8-BC96-CDBA42B4DAC7}">
  <ds:schemaRefs>
    <ds:schemaRef ds:uri="http://schemas.microsoft.com/office/2006/metadata/properties"/>
    <ds:schemaRef ds:uri="http://schemas.microsoft.com/office/infopath/2007/PartnerControls"/>
    <ds:schemaRef ds:uri="http://schemas.microsoft.com/sharepoint/v3"/>
    <ds:schemaRef ds:uri="033ab11c-6041-4f50-b845-c0c38e41b3e3"/>
  </ds:schemaRefs>
</ds:datastoreItem>
</file>

<file path=customXml/itemProps2.xml><?xml version="1.0" encoding="utf-8"?>
<ds:datastoreItem xmlns:ds="http://schemas.openxmlformats.org/officeDocument/2006/customXml" ds:itemID="{6543E34C-0C86-4878-8276-067668F20FE6}">
  <ds:schemaRefs>
    <ds:schemaRef ds:uri="http://schemas.microsoft.com/sharepoint/v3/contenttype/forms"/>
  </ds:schemaRefs>
</ds:datastoreItem>
</file>

<file path=customXml/itemProps3.xml><?xml version="1.0" encoding="utf-8"?>
<ds:datastoreItem xmlns:ds="http://schemas.openxmlformats.org/officeDocument/2006/customXml" ds:itemID="{DB023A43-728A-4598-B63B-6AAC07B850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3ab11c-6041-4f50-b845-c0c38e41b3e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15390</TotalTime>
  <Words>1332</Words>
  <Application>Microsoft Office PowerPoint</Application>
  <PresentationFormat>Widescreen</PresentationFormat>
  <Paragraphs>191</Paragraphs>
  <Slides>14</Slides>
  <Notes>12</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14</vt:i4>
      </vt:variant>
    </vt:vector>
  </HeadingPairs>
  <TitlesOfParts>
    <vt:vector size="23" baseType="lpstr">
      <vt:lpstr>Arial</vt:lpstr>
      <vt:lpstr>Calibri</vt:lpstr>
      <vt:lpstr>Courier New</vt:lpstr>
      <vt:lpstr>2021ODE</vt:lpstr>
      <vt:lpstr>Green_2021ODE</vt:lpstr>
      <vt:lpstr>Gold_2021ODE</vt:lpstr>
      <vt:lpstr>Orange_2021ODE</vt:lpstr>
      <vt:lpstr>Red_2021ODE</vt:lpstr>
      <vt:lpstr>Teal_2021ODE</vt:lpstr>
      <vt:lpstr>Exploring Student Incentives, Part II</vt:lpstr>
      <vt:lpstr>Agenda for Today’s Session</vt:lpstr>
      <vt:lpstr>April 18th Recap</vt:lpstr>
      <vt:lpstr>Student Incentives: What the USED says</vt:lpstr>
      <vt:lpstr>Allowable =</vt:lpstr>
      <vt:lpstr>Necessary &amp; Allocable: Questions to Consider</vt:lpstr>
      <vt:lpstr>Reasonable: Questions to Consider</vt:lpstr>
      <vt:lpstr>Scenario Questions</vt:lpstr>
      <vt:lpstr>Scenario 1: Tablet Raffle</vt:lpstr>
      <vt:lpstr>Scenario 2: Incentives Store</vt:lpstr>
      <vt:lpstr>Scenario 3: 8th Grade Graduation Trip</vt:lpstr>
      <vt:lpstr>Key Takeaways &amp; Next Steps</vt:lpstr>
      <vt:lpstr>Regional Contacts by ESD</vt:lpstr>
      <vt:lpstr>Please reach out!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Incentives Part II</dc:title>
  <dc:creator>ENGBERG Jennifer - ODE</dc:creator>
  <cp:lastModifiedBy>SAPPINGTON Jennifer * ODE</cp:lastModifiedBy>
  <cp:revision>72</cp:revision>
  <dcterms:created xsi:type="dcterms:W3CDTF">2023-03-07T18:26:56Z</dcterms:created>
  <dcterms:modified xsi:type="dcterms:W3CDTF">2023-08-22T20:43:49Z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