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0"/>
  </p:notesMasterIdLst>
  <p:sldIdLst>
    <p:sldId id="256" r:id="rId10"/>
    <p:sldId id="258" r:id="rId11"/>
    <p:sldId id="320" r:id="rId12"/>
    <p:sldId id="307" r:id="rId13"/>
    <p:sldId id="306" r:id="rId14"/>
    <p:sldId id="323" r:id="rId15"/>
    <p:sldId id="321" r:id="rId16"/>
    <p:sldId id="308" r:id="rId17"/>
    <p:sldId id="311" r:id="rId18"/>
    <p:sldId id="324" r:id="rId19"/>
    <p:sldId id="322" r:id="rId20"/>
    <p:sldId id="325" r:id="rId21"/>
    <p:sldId id="326" r:id="rId22"/>
    <p:sldId id="327" r:id="rId23"/>
    <p:sldId id="328" r:id="rId24"/>
    <p:sldId id="319" r:id="rId25"/>
    <p:sldId id="318" r:id="rId26"/>
    <p:sldId id="304" r:id="rId27"/>
    <p:sldId id="329" r:id="rId28"/>
    <p:sldId id="3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1224" autoAdjust="0"/>
  </p:normalViewPr>
  <p:slideViewPr>
    <p:cSldViewPr snapToGrid="0">
      <p:cViewPr varScale="1">
        <p:scale>
          <a:sx n="76" d="100"/>
          <a:sy n="76" d="100"/>
        </p:scale>
        <p:origin x="172" y="56"/>
      </p:cViewPr>
      <p:guideLst/>
    </p:cSldViewPr>
  </p:slideViewPr>
  <p:notesTextViewPr>
    <p:cViewPr>
      <p:scale>
        <a:sx n="1" d="1"/>
        <a:sy n="1" d="1"/>
      </p:scale>
      <p:origin x="0" y="0"/>
    </p:cViewPr>
  </p:notesTextViewPr>
  <p:notesViewPr>
    <p:cSldViewPr snapToGrid="0">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regon.gov/ode/students-and-family/childnutrition/Pages/COVID-19.aspx?utm_medium=email&amp;utm_source=govdeliver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regon.gov/ode/students-and-family/childnutrition/SNP/Pages/SNPTraining.asp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747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Income guidelines</a:t>
            </a:r>
            <a:r>
              <a:rPr lang="en-US" baseline="0" dirty="0" smtClean="0"/>
              <a:t> for free and reduced lunch are set by USDA and the guidelines for the 2022-23 SY were released at the end of April. </a:t>
            </a:r>
          </a:p>
          <a:p>
            <a:endParaRPr lang="en-US" baseline="0" dirty="0" smtClean="0"/>
          </a:p>
          <a:p>
            <a:r>
              <a:rPr lang="en-US" sz="1200" kern="1200" dirty="0" smtClean="0">
                <a:solidFill>
                  <a:schemeClr val="tx1"/>
                </a:solidFill>
                <a:effectLst/>
                <a:latin typeface="+mn-lt"/>
                <a:ea typeface="+mn-ea"/>
                <a:cs typeface="+mn-cs"/>
              </a:rPr>
              <a:t>As school districts transition to requiring applications, we encourage you to develop a communications and outreach plan to support families as they adjust to this process. Oregon Department of Education Child Nutrition Program has </a:t>
            </a:r>
            <a:r>
              <a:rPr lang="en-US" sz="1200" u="sng" kern="1200" dirty="0" smtClean="0">
                <a:solidFill>
                  <a:schemeClr val="tx1"/>
                </a:solidFill>
                <a:effectLst/>
                <a:latin typeface="+mn-lt"/>
                <a:ea typeface="+mn-ea"/>
                <a:cs typeface="+mn-cs"/>
                <a:hlinkClick r:id="rId3"/>
              </a:rPr>
              <a:t>developed resources to communicate the transition</a:t>
            </a:r>
            <a:r>
              <a:rPr lang="en-US" sz="1200" kern="1200" dirty="0" smtClean="0">
                <a:solidFill>
                  <a:schemeClr val="tx1"/>
                </a:solidFill>
                <a:effectLst/>
                <a:latin typeface="+mn-lt"/>
                <a:ea typeface="+mn-ea"/>
                <a:cs typeface="+mn-cs"/>
              </a:rPr>
              <a:t> to the traditional meal service model as well as Oregon's Student Success Act nutrition initiatives to increase student access to meals at no cost in public schools.</a:t>
            </a:r>
          </a:p>
          <a:p>
            <a:r>
              <a:rPr lang="en-US" sz="1200" kern="1200" dirty="0" smtClean="0">
                <a:solidFill>
                  <a:schemeClr val="tx1"/>
                </a:solidFill>
                <a:effectLst/>
                <a:latin typeface="+mn-lt"/>
                <a:ea typeface="+mn-ea"/>
                <a:cs typeface="+mn-cs"/>
              </a:rPr>
              <a:t>Staff can also visit the </a:t>
            </a:r>
            <a:r>
              <a:rPr lang="en-US" sz="1200" u="sng" kern="1200" dirty="0" smtClean="0">
                <a:solidFill>
                  <a:schemeClr val="tx1"/>
                </a:solidFill>
                <a:effectLst/>
                <a:latin typeface="+mn-lt"/>
                <a:ea typeface="+mn-ea"/>
                <a:cs typeface="+mn-cs"/>
                <a:hlinkClick r:id="rId4"/>
              </a:rPr>
              <a:t>SNP training</a:t>
            </a:r>
            <a:r>
              <a:rPr lang="en-US" sz="1200" kern="1200" dirty="0" smtClean="0">
                <a:solidFill>
                  <a:schemeClr val="tx1"/>
                </a:solidFill>
                <a:effectLst/>
                <a:latin typeface="+mn-lt"/>
                <a:ea typeface="+mn-ea"/>
                <a:cs typeface="+mn-cs"/>
              </a:rPr>
              <a:t> page to view available trainings on this topic.</a:t>
            </a:r>
            <a:endParaRPr lang="en-US" baseline="0" dirty="0" smtClean="0"/>
          </a:p>
          <a:p>
            <a:endParaRPr lang="en-US" baseline="0" dirty="0" smtClean="0"/>
          </a:p>
          <a:p>
            <a:r>
              <a:rPr lang="en-US" baseline="0" dirty="0" smtClean="0"/>
              <a:t>Each August the Office of Child Nutrition creates updated surveys in English and Spanish which districts are free to use.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83620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90695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a:t>
            </a:r>
            <a:r>
              <a:rPr lang="en-US" baseline="0" dirty="0" smtClean="0"/>
              <a:t> must a</a:t>
            </a:r>
            <a:r>
              <a:rPr lang="en-US" dirty="0" smtClean="0"/>
              <a:t>llocate to schools with over 75% poverty first. Schools over 75% must be served in rank order, regardless of grade span. A school with higher poverty cannot receive less than a school with lower poverty. While districts do</a:t>
            </a:r>
            <a:r>
              <a:rPr lang="en-US" baseline="0" dirty="0" smtClean="0"/>
              <a:t> have autonomy to determine whether they will rank order schools by grade span or the district as a whole, </a:t>
            </a:r>
            <a:r>
              <a:rPr lang="en-US" b="1" baseline="0" dirty="0" smtClean="0"/>
              <a:t>that is only true for schools with LESS than 75% poverty. </a:t>
            </a:r>
          </a:p>
          <a:p>
            <a:endParaRPr lang="en-US" baseline="0" dirty="0" smtClean="0"/>
          </a:p>
          <a:p>
            <a:r>
              <a:rPr lang="en-US" baseline="0" dirty="0" smtClean="0"/>
              <a:t>Osprey Community School cannot receive a lower PPA than Eagle ES because it has a higher percentage of students experiencing poverty.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45579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note that this calculation is based on the total number of students experiencing poverty in the district, not just those in the funded schools.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34241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Charter schools may qualify for Title I funds and must be included in the rank and serve process in the same manner as all other schools in the district. When 75% or more of the students within a charter school are experiencing poverty the school must be served with Title I-A funds. Charter schools with less than 75% of students experiencing poverty may also be eligible, depending on how the district chooses to rank and serve its remaining schools. </a:t>
            </a:r>
          </a:p>
          <a:p>
            <a:endParaRPr lang="en-US" dirty="0" smtClean="0"/>
          </a:p>
          <a:p>
            <a:r>
              <a:rPr lang="en-US" dirty="0" smtClean="0"/>
              <a:t>Whenever possible, charter schools should use the same measure used by other schools in the district (e.g.; National School Lunch Program data). Charter Schools that do not sponsor or participate in a national school breakfast or lunch program should use the Oregon Family Income Survey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52620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district selects grade span grouping as the method for serving schools, the district can choose to fund grade spans at different Per Pupil Amounts.</a:t>
            </a:r>
            <a:r>
              <a:rPr lang="en-US" baseline="0" dirty="0" smtClean="0"/>
              <a:t> </a:t>
            </a:r>
            <a:r>
              <a:rPr lang="en-US" dirty="0" smtClean="0"/>
              <a:t>The PPA amount for a higher poverty school must be more than or equal to that of a lower poverty school within the same grade span.</a:t>
            </a:r>
          </a:p>
          <a:p>
            <a:endParaRPr lang="en-US" sz="1200" i="1" dirty="0" smtClean="0"/>
          </a:p>
          <a:p>
            <a:r>
              <a:rPr lang="en-US" dirty="0" smtClean="0"/>
              <a:t>If a school whose poverty rate is below 35% is served, all schools being served must receive a PPA that is equal to or greater than 125% of the PPA the district receives. This amount can be determined using the following formula: (District allocation / total number of economically disadvantaged students) X 1.25.</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79250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a district that ranked all its schools in the district by percentage of students experiencing poverty.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60330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district</a:t>
            </a:r>
            <a:r>
              <a:rPr lang="en-US" baseline="0" dirty="0" smtClean="0"/>
              <a:t> ranked by grade span and then poverty.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1479081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92041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divided</a:t>
            </a:r>
            <a:r>
              <a:rPr lang="en-US" baseline="0" dirty="0" smtClean="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55896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72494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intent of the law is to concentrate the funds in schools with the highest percentages of children from families experiencing poverty and to provide sufficient funds to make a difference in the academic performance of these students. In order to determine which schools will receive Title I-A funds, each district must put its schools in rank order from highest to lowest concentrations of children from families experiencing poverty.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32555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33951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determine which schools will receive Title I-A funds, each district must put its schools in rank order from highest to lowest concentrations of children from families experiencing poverty. Districts begin by determining the level of poverty at all schools in the district. A common poverty measure</a:t>
            </a:r>
            <a:r>
              <a:rPr lang="en-US" baseline="0" dirty="0" smtClean="0"/>
              <a:t> for all schools from the same point in time must be used. </a:t>
            </a:r>
            <a:r>
              <a:rPr lang="en-US" dirty="0" smtClean="0"/>
              <a:t>Districts</a:t>
            </a:r>
            <a:r>
              <a:rPr lang="en-US" baseline="0" dirty="0" smtClean="0"/>
              <a:t> have some autonomy as to whether the rank all schools in the district or rank by grade span, but regardless of the method chosen, s</a:t>
            </a:r>
            <a:r>
              <a:rPr lang="en-US" dirty="0" smtClean="0"/>
              <a:t>chools with a poverty level of 75% or above must be served. The district then</a:t>
            </a:r>
            <a:r>
              <a:rPr lang="en-US" baseline="0" dirty="0" smtClean="0"/>
              <a:t> determines per pupil amounts which is what creates the budget for each school.</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7243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416319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nSpc>
                <a:spcPct val="115000"/>
              </a:lnSpc>
              <a:spcBef>
                <a:spcPts val="0"/>
              </a:spcBef>
              <a:spcAft>
                <a:spcPts val="0"/>
              </a:spcAft>
              <a:buFont typeface="+mj-lt"/>
              <a:buNone/>
            </a:pPr>
            <a:r>
              <a:rPr lang="en-US" sz="1100" dirty="0" smtClean="0">
                <a:latin typeface="Calibri" panose="020F0502020204030204" pitchFamily="34" charset="0"/>
                <a:ea typeface="Calibri" panose="020F0502020204030204" pitchFamily="34" charset="0"/>
                <a:cs typeface="Times New Roman" panose="02020603050405020304" pitchFamily="18" charset="0"/>
              </a:rPr>
              <a:t>Before</a:t>
            </a:r>
            <a:r>
              <a:rPr lang="en-US" sz="1100" baseline="0" dirty="0" smtClean="0">
                <a:latin typeface="Calibri" panose="020F0502020204030204" pitchFamily="34" charset="0"/>
                <a:ea typeface="Calibri" panose="020F0502020204030204" pitchFamily="34" charset="0"/>
                <a:cs typeface="Times New Roman" panose="02020603050405020304" pitchFamily="18" charset="0"/>
              </a:rPr>
              <a:t> COVID, </a:t>
            </a:r>
            <a:r>
              <a:rPr lang="en-US" sz="1100" dirty="0" smtClean="0"/>
              <a:t>districts had</a:t>
            </a:r>
            <a:r>
              <a:rPr lang="en-US" sz="1100" baseline="0" dirty="0" smtClean="0"/>
              <a:t> five options to choose from </a:t>
            </a:r>
            <a:r>
              <a:rPr lang="en-US" sz="1100" dirty="0" smtClean="0"/>
              <a:t>to determine relative percentages of children from families experiencing poverty residing in their attendance areas. The most commonly selected measure is the one you see at the top of the list – free and reduced</a:t>
            </a:r>
            <a:r>
              <a:rPr lang="en-US" sz="1100" baseline="0" dirty="0" smtClean="0"/>
              <a:t> lunch count or CEP data.</a:t>
            </a:r>
          </a:p>
          <a:p>
            <a:pPr marL="0" marR="0" lvl="0" indent="0">
              <a:lnSpc>
                <a:spcPct val="115000"/>
              </a:lnSpc>
              <a:spcBef>
                <a:spcPts val="0"/>
              </a:spcBef>
              <a:spcAft>
                <a:spcPts val="0"/>
              </a:spcAft>
              <a:buFont typeface="+mj-lt"/>
              <a:buNone/>
            </a:pPr>
            <a:endParaRPr lang="en-US" sz="1100" baseline="0" dirty="0" smtClean="0"/>
          </a:p>
          <a:p>
            <a:pPr marL="0" marR="0" lvl="0" indent="0">
              <a:lnSpc>
                <a:spcPct val="115000"/>
              </a:lnSpc>
              <a:spcBef>
                <a:spcPts val="0"/>
              </a:spcBef>
              <a:spcAft>
                <a:spcPts val="0"/>
              </a:spcAft>
              <a:buFont typeface="+mj-lt"/>
              <a:buNone/>
            </a:pPr>
            <a:r>
              <a:rPr lang="en-US" sz="1100" baseline="0" dirty="0" smtClean="0"/>
              <a:t>CEP is a universal meal service option that </a:t>
            </a:r>
            <a:r>
              <a:rPr lang="en-US" sz="1100" kern="1200" dirty="0" smtClean="0">
                <a:solidFill>
                  <a:schemeClr val="tx1"/>
                </a:solidFill>
                <a:effectLst/>
              </a:rPr>
              <a:t>permits eligible schools to provide meal service to all students at no charge, regardless of economic status. CEP schools only use eligibility data that are not obtained through the use of an application, such as data from the Supplemental Nutrition Assistance Program (SNAP) or Temporary Assistance for Needy Families (TANF) program, to determine the Federal cash reimbursement for school meals provided by USDA.  They do not rely on annual household applications that are generally used to determine eligibility for free and reduced-price meals. </a:t>
            </a:r>
          </a:p>
          <a:p>
            <a:pPr marL="0" marR="0" lvl="0" indent="0">
              <a:lnSpc>
                <a:spcPct val="115000"/>
              </a:lnSpc>
              <a:spcBef>
                <a:spcPts val="0"/>
              </a:spcBef>
              <a:spcAft>
                <a:spcPts val="0"/>
              </a:spcAft>
              <a:buFont typeface="+mj-lt"/>
              <a:buNone/>
            </a:pPr>
            <a:endParaRPr lang="en-US" sz="1100" dirty="0"/>
          </a:p>
          <a:p>
            <a:pPr marL="0" marR="0" lvl="0" indent="0">
              <a:lnSpc>
                <a:spcPct val="115000"/>
              </a:lnSpc>
              <a:spcBef>
                <a:spcPts val="0"/>
              </a:spcBef>
              <a:spcAft>
                <a:spcPts val="0"/>
              </a:spcAft>
              <a:buFont typeface="+mj-lt"/>
              <a:buNone/>
            </a:pPr>
            <a:r>
              <a:rPr lang="en-US" sz="1100" kern="1200" dirty="0" smtClean="0">
                <a:solidFill>
                  <a:schemeClr val="tx1"/>
                </a:solidFill>
                <a:effectLst/>
              </a:rPr>
              <a:t>To be eligible, LEAs and/or schools must meet a minimum level of “identified students” for free meals in the year prior to implementing CEP; agree to serve free breakfasts and lunches to all students; and agree to cover with non-Federal funds any costs of providing free meals to students above the amounts provided by Federal assistance. </a:t>
            </a:r>
            <a:r>
              <a:rPr lang="en-US" sz="1100" dirty="0" smtClean="0"/>
              <a:t>Districts participating in CEP are approved for 4-year cycles. Districts</a:t>
            </a:r>
            <a:r>
              <a:rPr lang="en-US" sz="1100" baseline="0" dirty="0" smtClean="0"/>
              <a:t> can find out more about CEP from the Special Provisions webpage of the Office of Child Nutrition and the CEP- Title IA guidance put out by USED. https://www.oregon.gov/ode/schools-and-districts/grants/ESEA/IA/Documents/cep-title-i-guidance-from-used-3-2015.docx </a:t>
            </a:r>
            <a:endParaRPr lang="en-US" sz="1100" kern="1200" dirty="0" smtClean="0">
              <a:solidFill>
                <a:schemeClr val="tx1"/>
              </a:solidFill>
              <a:effectLst/>
            </a:endParaRPr>
          </a:p>
          <a:p>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60906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000" dirty="0" smtClean="0"/>
              <a:t>In response to COVID 19, the U.S Department of Agriculture (USDA) issued nationwide waivers to allow all students to receive free meals during SY 2021-22. As a result, many districts do not have National School Lunch Program (NSLP) data ordinarily collected and used to rank and serve Title I-A eligible schools. As</a:t>
            </a:r>
            <a:r>
              <a:rPr lang="en-US" sz="1000" baseline="0" dirty="0" smtClean="0"/>
              <a:t> a result, USED issued a fact sheet outlining </a:t>
            </a:r>
            <a:r>
              <a:rPr lang="en-US" sz="1000" dirty="0" smtClean="0"/>
              <a:t>six options available to districts for determining poverty percentages for within-district allocations for the 2022-23 school year </a:t>
            </a:r>
            <a:r>
              <a:rPr lang="en-US" sz="1000" b="1" dirty="0" smtClean="0"/>
              <a:t>if NSLP data from SY 2020-2021 and SY 2021-2022 are not available.</a:t>
            </a:r>
          </a:p>
          <a:p>
            <a:pPr marL="0" marR="0" lvl="0" indent="0">
              <a:lnSpc>
                <a:spcPct val="115000"/>
              </a:lnSpc>
              <a:spcBef>
                <a:spcPts val="0"/>
              </a:spcBef>
              <a:spcAft>
                <a:spcPts val="0"/>
              </a:spcAft>
              <a:buFont typeface="+mj-lt"/>
              <a:buNone/>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000" dirty="0" smtClean="0">
                <a:latin typeface="Calibri" panose="020F0502020204030204" pitchFamily="34" charset="0"/>
                <a:ea typeface="Calibri" panose="020F0502020204030204" pitchFamily="34" charset="0"/>
                <a:cs typeface="Times New Roman" panose="02020603050405020304" pitchFamily="18" charset="0"/>
              </a:rPr>
              <a:t>These options </a:t>
            </a:r>
            <a:r>
              <a:rPr lang="en-US" sz="1000" baseline="0" dirty="0" smtClean="0">
                <a:latin typeface="Calibri" panose="020F0502020204030204" pitchFamily="34" charset="0"/>
                <a:ea typeface="Calibri" panose="020F0502020204030204" pitchFamily="34" charset="0"/>
                <a:cs typeface="Times New Roman" panose="02020603050405020304" pitchFamily="18" charset="0"/>
              </a:rPr>
              <a:t>include all the same sources as pre-COVID, with some flexibility in the years of data used, the ability to combine data and a new option (poverty survey). </a:t>
            </a:r>
            <a:r>
              <a:rPr lang="en-US" sz="1000" dirty="0" smtClean="0"/>
              <a:t>Given the current guidance, options 2, 3 and 6 may be the clearest and easiest for districts to use when ranking and serving schools. Please note that ED has not provided clarity around the composite options. </a:t>
            </a:r>
          </a:p>
          <a:p>
            <a:pPr marL="0" marR="0" lvl="0" indent="0">
              <a:lnSpc>
                <a:spcPct val="115000"/>
              </a:lnSpc>
              <a:spcBef>
                <a:spcPts val="0"/>
              </a:spcBef>
              <a:spcAft>
                <a:spcPts val="0"/>
              </a:spcAft>
              <a:buFont typeface="+mj-lt"/>
              <a:buNone/>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000" dirty="0" smtClean="0">
                <a:latin typeface="Calibri" panose="020F0502020204030204" pitchFamily="34" charset="0"/>
                <a:ea typeface="Calibri" panose="020F0502020204030204" pitchFamily="34" charset="0"/>
                <a:cs typeface="Times New Roman" panose="02020603050405020304" pitchFamily="18" charset="0"/>
              </a:rPr>
              <a:t>NOTES ON OPTION 2:</a:t>
            </a:r>
            <a:r>
              <a:rPr lang="en-US" sz="1000"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sz="1000" kern="1200" dirty="0" smtClean="0">
                <a:solidFill>
                  <a:schemeClr val="tx1"/>
                </a:solidFill>
                <a:effectLst/>
              </a:rPr>
              <a:t>An LEA would use the school’s most recent enrollment data as the denominator to determine its percentage of children from low-income families for rank and serve. This is similar to how it works under any circumstance in which the same FRPL data are used over more than one year because they are still the most recent (e.g., a CEP school that uses the same data four years in a row). In this case, if the school’s enrollment changes, its poverty percentage will as well even though the poverty count itself has not changed.</a:t>
            </a: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000" dirty="0" smtClean="0"/>
          </a:p>
          <a:p>
            <a:r>
              <a:rPr lang="en-US" sz="1000" dirty="0" smtClean="0"/>
              <a:t>NOTES ON OPTION 3: </a:t>
            </a:r>
            <a:r>
              <a:rPr lang="en-US" sz="1000" b="0" i="0" kern="1200" dirty="0" smtClean="0">
                <a:solidFill>
                  <a:schemeClr val="tx1"/>
                </a:solidFill>
                <a:effectLst/>
              </a:rPr>
              <a:t>Direct Certification files combine Secure Student Identifier (SSID) records that school districts submit to the Oregon Department of Education (ODE) with SNAP participation and Foster records from the Oregon Department of Human Services (DHS). These records are used to certify students for Free meals at participating schools.</a:t>
            </a:r>
            <a:r>
              <a:rPr lang="en-US" sz="1000" b="0" i="0" kern="1200" baseline="0" dirty="0" smtClean="0">
                <a:solidFill>
                  <a:schemeClr val="tx1"/>
                </a:solidFill>
                <a:effectLst/>
              </a:rPr>
              <a:t> </a:t>
            </a:r>
            <a:r>
              <a:rPr lang="en-US" sz="1000" b="0" i="0" kern="1200" dirty="0" smtClean="0">
                <a:solidFill>
                  <a:schemeClr val="tx1"/>
                </a:solidFill>
                <a:effectLst/>
              </a:rPr>
              <a:t>Schools and School Districts may retrieve these records by using the Weekly Downloads, or the Membership List Upload</a:t>
            </a:r>
            <a:r>
              <a:rPr lang="en-US" sz="1000" b="0" i="0" kern="1200" baseline="0" dirty="0" smtClean="0">
                <a:solidFill>
                  <a:schemeClr val="tx1"/>
                </a:solidFill>
                <a:effectLst/>
              </a:rPr>
              <a:t> from the direct certification website.</a:t>
            </a:r>
          </a:p>
          <a:p>
            <a:endParaRPr lang="en-US" sz="1000" b="0" i="0" kern="1200" baseline="0" dirty="0" smtClean="0">
              <a:solidFill>
                <a:schemeClr val="tx1"/>
              </a:solidFill>
              <a:effectLst/>
            </a:endParaRPr>
          </a:p>
          <a:p>
            <a:r>
              <a:rPr lang="en-US" sz="1000" b="0" i="0" kern="1200" baseline="0" dirty="0" smtClean="0">
                <a:solidFill>
                  <a:schemeClr val="tx1"/>
                </a:solidFill>
                <a:effectLst/>
              </a:rPr>
              <a:t>NOTES ON OPTION 6: This is a new option available due to the impact of the COVID 19 pandemic. The Office of Child Nutrition has developed a family income survey that districts can use as a template. It is available in English and Spanish and can be found on the Special Provisions page of the Office of Child Nutrition under CEP Resources, Calculators and Letter Templates. https://www.oregon.gov/ode/students-and-family/childnutrition/SNP/Pages/Special-Provisions.aspx </a:t>
            </a:r>
            <a:endParaRPr lang="en-US" sz="1000"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328600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10/24/2022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10/24/2022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10/24/2022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10/24/2022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10/24/2022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10/24/2022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10/24/2022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10/24/2022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10/24/2022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10/24/2022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10/24/2022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10/24/2022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10/24/2022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10/24/2022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10/24/2022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10/24/2022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10/24/2022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10/24/2022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10/24/2022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10/24/2022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10/24/2022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10/24/2022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10/24/2022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10/24/2022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10/24/2022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10/24/2022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10/24/2022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10/24/2022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10/24/2022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10/24/2022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tudents-and-family/childnutrition/Pages/COVID-19.aspx?utm_medium=email&amp;utm_source=govdelivery"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tudents-and-family/childnutrition/SNP/Pages/Eligibility.aspx" TargetMode="External"/><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oese.ed.gov/files/2022/02/Within-district-allocations-FINAL.pdf" TargetMode="External"/><Relationship Id="rId7" Type="http://schemas.openxmlformats.org/officeDocument/2006/relationships/hyperlink" Target="https://www.oregon.gov/ode/students-and-family/childnutrition/SNP/Pages/Direct%20Certification.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RANK%20AND%20SERVE.pdf" TargetMode="External"/><Relationship Id="rId5" Type="http://schemas.openxmlformats.org/officeDocument/2006/relationships/hyperlink" Target="https://oese.ed.gov/files/2022/01/ED-USDA-Fact-Sheet-Revised-1-12-2022.pdf" TargetMode="External"/><Relationship Id="rId4" Type="http://schemas.openxmlformats.org/officeDocument/2006/relationships/hyperlink" Target="https://www.oregon.gov/ode/schools-and-districts/grants/ESEA/IA/Documents/cep-title-i-guidance-from-used-3-2015.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ennifer.engberg@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tudents-and-family/childnutrition/SNP/Pages/Direct%20Certification.aspx"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Ranking and Serving Schools under Title I-A</a:t>
            </a:r>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Measuring Poverty Moving Forward</a:t>
            </a:r>
            <a:endParaRPr lang="en-US" dirty="0"/>
          </a:p>
        </p:txBody>
      </p:sp>
      <p:sp>
        <p:nvSpPr>
          <p:cNvPr id="2" name="Content Placeholder 1"/>
          <p:cNvSpPr>
            <a:spLocks noGrp="1"/>
          </p:cNvSpPr>
          <p:nvPr>
            <p:ph idx="1"/>
          </p:nvPr>
        </p:nvSpPr>
        <p:spPr/>
        <p:txBody>
          <a:bodyPr>
            <a:normAutofit/>
          </a:bodyPr>
          <a:lstStyle/>
          <a:p>
            <a:endParaRPr lang="en-US" dirty="0" smtClean="0"/>
          </a:p>
          <a:p>
            <a:r>
              <a:rPr lang="en-US" sz="2800" dirty="0"/>
              <a:t>U</a:t>
            </a:r>
            <a:r>
              <a:rPr lang="en-US" sz="2800" dirty="0" smtClean="0"/>
              <a:t>niversal </a:t>
            </a:r>
            <a:r>
              <a:rPr lang="en-US" sz="2800" dirty="0"/>
              <a:t>free </a:t>
            </a:r>
            <a:r>
              <a:rPr lang="en-US" sz="2800" dirty="0" smtClean="0"/>
              <a:t>meal waiver has expired</a:t>
            </a:r>
          </a:p>
          <a:p>
            <a:endParaRPr lang="en-US" sz="2800" dirty="0" smtClean="0"/>
          </a:p>
          <a:p>
            <a:r>
              <a:rPr lang="en-US" sz="2800" dirty="0" smtClean="0"/>
              <a:t>Use of “old” data will likely no longer be an option</a:t>
            </a:r>
          </a:p>
          <a:p>
            <a:endParaRPr lang="en-US" sz="2800" dirty="0"/>
          </a:p>
          <a:p>
            <a:r>
              <a:rPr lang="en-US" sz="2800" dirty="0"/>
              <a:t>C</a:t>
            </a:r>
            <a:r>
              <a:rPr lang="en-US" sz="2800" dirty="0" smtClean="0"/>
              <a:t>ollect data this year to inform 2023-24</a:t>
            </a:r>
          </a:p>
          <a:p>
            <a:endParaRPr lang="en-US" sz="2800" dirty="0" smtClean="0"/>
          </a:p>
          <a:p>
            <a:pPr marL="0" indent="0">
              <a:buNone/>
            </a:pPr>
            <a:r>
              <a:rPr lang="en-US" sz="2800" dirty="0" smtClean="0">
                <a:hlinkClick r:id="rId3"/>
              </a:rPr>
              <a:t>School Meal Programs Communication Toolkit</a:t>
            </a:r>
            <a:endParaRPr lang="en-US" sz="28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7" name="Picture Placeholder 6" descr="This is a picture of a map of a soccer field. It is included to illustrate that districts need to have a game plan for measuring poverty moving into the 2022-23 school year." title="Game Plan"/>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9667" b="9667"/>
          <a:stretch>
            <a:fillRect/>
          </a:stretch>
        </p:blipFill>
        <p:spPr>
          <a:xfrm>
            <a:off x="717176" y="3320349"/>
            <a:ext cx="3931826" cy="2320926"/>
          </a:xfrm>
        </p:spPr>
      </p:pic>
    </p:spTree>
    <p:extLst>
      <p:ext uri="{BB962C8B-B14F-4D97-AF65-F5344CB8AC3E}">
        <p14:creationId xmlns:p14="http://schemas.microsoft.com/office/powerpoint/2010/main" val="1519301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Requirements and Options</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373030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US" sz="3200" dirty="0"/>
              <a:t>Schools with a poverty level of 75% or above must be served in rank order, </a:t>
            </a:r>
            <a:r>
              <a:rPr lang="en-US" sz="3200" b="1" dirty="0"/>
              <a:t>regardless of grade </a:t>
            </a:r>
            <a:r>
              <a:rPr lang="en-US" sz="3200" b="1" dirty="0" smtClean="0"/>
              <a:t>span</a:t>
            </a:r>
          </a:p>
          <a:p>
            <a:pPr marL="457200" lvl="1" indent="0">
              <a:buNone/>
            </a:pPr>
            <a:endParaRPr lang="en-US" sz="3200" dirty="0" smtClean="0"/>
          </a:p>
          <a:p>
            <a:pPr marL="457200" lvl="1" indent="0">
              <a:buNone/>
            </a:pPr>
            <a:endParaRPr lang="en-US" sz="32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sp>
        <p:nvSpPr>
          <p:cNvPr id="7" name="Title 6"/>
          <p:cNvSpPr>
            <a:spLocks noGrp="1"/>
          </p:cNvSpPr>
          <p:nvPr>
            <p:ph type="title"/>
          </p:nvPr>
        </p:nvSpPr>
        <p:spPr/>
        <p:txBody>
          <a:bodyPr/>
          <a:lstStyle/>
          <a:p>
            <a:r>
              <a:rPr lang="en-US" dirty="0" smtClean="0"/>
              <a:t>Requirement: 75% Rule</a:t>
            </a:r>
            <a:endParaRPr lang="en-US" dirty="0"/>
          </a:p>
        </p:txBody>
      </p:sp>
      <p:graphicFrame>
        <p:nvGraphicFramePr>
          <p:cNvPr id="10" name="Table 9" descr="This table shows four schools whose poverty percentage exceeds 75%. One, of them, Osprey Community school (K-8), is receiving a lower per student allocation than Eagle Elementary (K-5)  which has a lower poverty percentage. This example is designed to illustrate that schools above 75% poverty must be served in rank order regardless of their grade span. This means that Osprey must receive the same amount or more than Eagle Elementary." title="Example of 75% Rule"/>
          <p:cNvGraphicFramePr>
            <a:graphicFrameLocks noGrp="1"/>
          </p:cNvGraphicFramePr>
          <p:nvPr>
            <p:extLst>
              <p:ext uri="{D42A27DB-BD31-4B8C-83A1-F6EECF244321}">
                <p14:modId xmlns:p14="http://schemas.microsoft.com/office/powerpoint/2010/main" val="789036396"/>
              </p:ext>
            </p:extLst>
          </p:nvPr>
        </p:nvGraphicFramePr>
        <p:xfrm>
          <a:off x="717176" y="2867621"/>
          <a:ext cx="10340976" cy="3088974"/>
        </p:xfrm>
        <a:graphic>
          <a:graphicData uri="http://schemas.openxmlformats.org/drawingml/2006/table">
            <a:tbl>
              <a:tblPr firstRow="1" bandRow="1">
                <a:tableStyleId>{5C22544A-7EE6-4342-B048-85BDC9FD1C3A}</a:tableStyleId>
              </a:tblPr>
              <a:tblGrid>
                <a:gridCol w="2711824">
                  <a:extLst>
                    <a:ext uri="{9D8B030D-6E8A-4147-A177-3AD203B41FA5}">
                      <a16:colId xmlns:a16="http://schemas.microsoft.com/office/drawing/2014/main" val="2070220081"/>
                    </a:ext>
                  </a:extLst>
                </a:gridCol>
                <a:gridCol w="2458664">
                  <a:extLst>
                    <a:ext uri="{9D8B030D-6E8A-4147-A177-3AD203B41FA5}">
                      <a16:colId xmlns:a16="http://schemas.microsoft.com/office/drawing/2014/main" val="3400448467"/>
                    </a:ext>
                  </a:extLst>
                </a:gridCol>
                <a:gridCol w="2585244">
                  <a:extLst>
                    <a:ext uri="{9D8B030D-6E8A-4147-A177-3AD203B41FA5}">
                      <a16:colId xmlns:a16="http://schemas.microsoft.com/office/drawing/2014/main" val="1562822398"/>
                    </a:ext>
                  </a:extLst>
                </a:gridCol>
                <a:gridCol w="2585244">
                  <a:extLst>
                    <a:ext uri="{9D8B030D-6E8A-4147-A177-3AD203B41FA5}">
                      <a16:colId xmlns:a16="http://schemas.microsoft.com/office/drawing/2014/main" val="1850040124"/>
                    </a:ext>
                  </a:extLst>
                </a:gridCol>
              </a:tblGrid>
              <a:tr h="481018">
                <a:tc>
                  <a:txBody>
                    <a:bodyPr/>
                    <a:lstStyle/>
                    <a:p>
                      <a:r>
                        <a:rPr lang="en-US" sz="2400" dirty="0" smtClean="0"/>
                        <a:t>School</a:t>
                      </a:r>
                      <a:endParaRPr lang="en-US" sz="2400" dirty="0"/>
                    </a:p>
                  </a:txBody>
                  <a:tcPr/>
                </a:tc>
                <a:tc>
                  <a:txBody>
                    <a:bodyPr/>
                    <a:lstStyle/>
                    <a:p>
                      <a:r>
                        <a:rPr lang="en-US" sz="2400" dirty="0" smtClean="0"/>
                        <a:t>Grade</a:t>
                      </a:r>
                      <a:r>
                        <a:rPr lang="en-US" sz="2400" baseline="0" dirty="0" smtClean="0"/>
                        <a:t> Span</a:t>
                      </a:r>
                      <a:endParaRPr lang="en-US" sz="2400" dirty="0"/>
                    </a:p>
                  </a:txBody>
                  <a:tcPr/>
                </a:tc>
                <a:tc>
                  <a:txBody>
                    <a:bodyPr/>
                    <a:lstStyle/>
                    <a:p>
                      <a:r>
                        <a:rPr lang="en-US" sz="2400" dirty="0" smtClean="0"/>
                        <a:t>Poverty Percentage</a:t>
                      </a:r>
                      <a:endParaRPr lang="en-US" sz="2400" dirty="0"/>
                    </a:p>
                  </a:txBody>
                  <a:tcPr/>
                </a:tc>
                <a:tc>
                  <a:txBody>
                    <a:bodyPr/>
                    <a:lstStyle/>
                    <a:p>
                      <a:r>
                        <a:rPr lang="en-US" sz="2400" dirty="0" smtClean="0"/>
                        <a:t>Per</a:t>
                      </a:r>
                      <a:r>
                        <a:rPr lang="en-US" sz="2400" baseline="0" dirty="0" smtClean="0"/>
                        <a:t> Pupil Allocation</a:t>
                      </a:r>
                      <a:endParaRPr lang="en-US" sz="2400" dirty="0"/>
                    </a:p>
                  </a:txBody>
                  <a:tcPr/>
                </a:tc>
                <a:extLst>
                  <a:ext uri="{0D108BD9-81ED-4DB2-BD59-A6C34878D82A}">
                    <a16:rowId xmlns:a16="http://schemas.microsoft.com/office/drawing/2014/main" val="2412648793"/>
                  </a:ext>
                </a:extLst>
              </a:tr>
              <a:tr h="481018">
                <a:tc>
                  <a:txBody>
                    <a:bodyPr/>
                    <a:lstStyle/>
                    <a:p>
                      <a:r>
                        <a:rPr lang="en-US" sz="2400" dirty="0" smtClean="0">
                          <a:solidFill>
                            <a:schemeClr val="tx1"/>
                          </a:solidFill>
                        </a:rPr>
                        <a:t>Osprey Community School</a:t>
                      </a:r>
                      <a:endParaRPr lang="en-US" sz="2400" dirty="0">
                        <a:solidFill>
                          <a:schemeClr val="tx1"/>
                        </a:solidFill>
                      </a:endParaRPr>
                    </a:p>
                  </a:txBody>
                  <a:tcPr/>
                </a:tc>
                <a:tc>
                  <a:txBody>
                    <a:bodyPr/>
                    <a:lstStyle/>
                    <a:p>
                      <a:r>
                        <a:rPr lang="en-US" sz="2400" dirty="0" smtClean="0">
                          <a:solidFill>
                            <a:schemeClr val="tx1"/>
                          </a:solidFill>
                        </a:rPr>
                        <a:t>K-8</a:t>
                      </a:r>
                      <a:endParaRPr lang="en-US" sz="2400" dirty="0">
                        <a:solidFill>
                          <a:schemeClr val="tx1"/>
                        </a:solidFill>
                      </a:endParaRPr>
                    </a:p>
                  </a:txBody>
                  <a:tcPr/>
                </a:tc>
                <a:tc>
                  <a:txBody>
                    <a:bodyPr/>
                    <a:lstStyle/>
                    <a:p>
                      <a:r>
                        <a:rPr lang="en-US" sz="2400" dirty="0" smtClean="0">
                          <a:solidFill>
                            <a:srgbClr val="FF0000"/>
                          </a:solidFill>
                        </a:rPr>
                        <a:t>87.9%</a:t>
                      </a:r>
                      <a:endParaRPr lang="en-US" sz="2400" dirty="0">
                        <a:solidFill>
                          <a:srgbClr val="FF0000"/>
                        </a:solidFill>
                      </a:endParaRPr>
                    </a:p>
                  </a:txBody>
                  <a:tcPr/>
                </a:tc>
                <a:tc>
                  <a:txBody>
                    <a:bodyPr/>
                    <a:lstStyle/>
                    <a:p>
                      <a:r>
                        <a:rPr lang="en-US" sz="2400" dirty="0" smtClean="0">
                          <a:solidFill>
                            <a:srgbClr val="FF0000"/>
                          </a:solidFill>
                        </a:rPr>
                        <a:t>$210.00</a:t>
                      </a:r>
                      <a:endParaRPr lang="en-US" sz="2400" dirty="0">
                        <a:solidFill>
                          <a:srgbClr val="FF0000"/>
                        </a:solidFill>
                      </a:endParaRPr>
                    </a:p>
                  </a:txBody>
                  <a:tcPr/>
                </a:tc>
                <a:extLst>
                  <a:ext uri="{0D108BD9-81ED-4DB2-BD59-A6C34878D82A}">
                    <a16:rowId xmlns:a16="http://schemas.microsoft.com/office/drawing/2014/main" val="1439504418"/>
                  </a:ext>
                </a:extLst>
              </a:tr>
              <a:tr h="481018">
                <a:tc>
                  <a:txBody>
                    <a:bodyPr/>
                    <a:lstStyle/>
                    <a:p>
                      <a:r>
                        <a:rPr lang="en-US" sz="2400" dirty="0" smtClean="0"/>
                        <a:t>Sparrow ES</a:t>
                      </a:r>
                      <a:endParaRPr lang="en-US" sz="2400" dirty="0"/>
                    </a:p>
                  </a:txBody>
                  <a:tcPr/>
                </a:tc>
                <a:tc>
                  <a:txBody>
                    <a:bodyPr/>
                    <a:lstStyle/>
                    <a:p>
                      <a:r>
                        <a:rPr lang="en-US" sz="2400" dirty="0" smtClean="0"/>
                        <a:t>K-5</a:t>
                      </a:r>
                      <a:endParaRPr lang="en-US" sz="2400" dirty="0"/>
                    </a:p>
                  </a:txBody>
                  <a:tcPr/>
                </a:tc>
                <a:tc>
                  <a:txBody>
                    <a:bodyPr/>
                    <a:lstStyle/>
                    <a:p>
                      <a:r>
                        <a:rPr lang="en-US" sz="2400" dirty="0" smtClean="0"/>
                        <a:t>93.9%</a:t>
                      </a:r>
                      <a:endParaRPr lang="en-US" sz="2400" dirty="0"/>
                    </a:p>
                  </a:txBody>
                  <a:tcPr/>
                </a:tc>
                <a:tc>
                  <a:txBody>
                    <a:bodyPr/>
                    <a:lstStyle/>
                    <a:p>
                      <a:r>
                        <a:rPr lang="en-US" sz="2400" dirty="0" smtClean="0"/>
                        <a:t>$250.00</a:t>
                      </a:r>
                      <a:endParaRPr lang="en-US" sz="2400" dirty="0"/>
                    </a:p>
                  </a:txBody>
                  <a:tcPr/>
                </a:tc>
                <a:extLst>
                  <a:ext uri="{0D108BD9-81ED-4DB2-BD59-A6C34878D82A}">
                    <a16:rowId xmlns:a16="http://schemas.microsoft.com/office/drawing/2014/main" val="1120738632"/>
                  </a:ext>
                </a:extLst>
              </a:tr>
              <a:tr h="481018">
                <a:tc>
                  <a:txBody>
                    <a:bodyPr/>
                    <a:lstStyle/>
                    <a:p>
                      <a:r>
                        <a:rPr lang="en-US" sz="2400" dirty="0" smtClean="0"/>
                        <a:t>Eagle ES</a:t>
                      </a:r>
                      <a:endParaRPr lang="en-US" sz="2400" dirty="0"/>
                    </a:p>
                  </a:txBody>
                  <a:tcPr/>
                </a:tc>
                <a:tc>
                  <a:txBody>
                    <a:bodyPr/>
                    <a:lstStyle/>
                    <a:p>
                      <a:r>
                        <a:rPr lang="en-US" sz="2400" dirty="0" smtClean="0"/>
                        <a:t>K-5</a:t>
                      </a:r>
                      <a:endParaRPr lang="en-US" sz="2400" dirty="0"/>
                    </a:p>
                  </a:txBody>
                  <a:tcPr/>
                </a:tc>
                <a:tc>
                  <a:txBody>
                    <a:bodyPr/>
                    <a:lstStyle/>
                    <a:p>
                      <a:r>
                        <a:rPr lang="en-US" sz="2400" dirty="0" smtClean="0"/>
                        <a:t>76.8%</a:t>
                      </a:r>
                      <a:endParaRPr lang="en-US" sz="2400" dirty="0"/>
                    </a:p>
                  </a:txBody>
                  <a:tcPr/>
                </a:tc>
                <a:tc>
                  <a:txBody>
                    <a:bodyPr/>
                    <a:lstStyle/>
                    <a:p>
                      <a:r>
                        <a:rPr lang="en-US" sz="2400" dirty="0" smtClean="0"/>
                        <a:t>$250.00</a:t>
                      </a:r>
                      <a:endParaRPr lang="en-US" sz="2400" dirty="0"/>
                    </a:p>
                  </a:txBody>
                  <a:tcPr/>
                </a:tc>
                <a:extLst>
                  <a:ext uri="{0D108BD9-81ED-4DB2-BD59-A6C34878D82A}">
                    <a16:rowId xmlns:a16="http://schemas.microsoft.com/office/drawing/2014/main" val="3496530276"/>
                  </a:ext>
                </a:extLst>
              </a:tr>
              <a:tr h="481018">
                <a:tc>
                  <a:txBody>
                    <a:bodyPr/>
                    <a:lstStyle/>
                    <a:p>
                      <a:r>
                        <a:rPr lang="en-US" sz="2400" dirty="0" smtClean="0"/>
                        <a:t>Pelican MS</a:t>
                      </a:r>
                      <a:endParaRPr lang="en-US" sz="2400" dirty="0"/>
                    </a:p>
                  </a:txBody>
                  <a:tcPr/>
                </a:tc>
                <a:tc>
                  <a:txBody>
                    <a:bodyPr/>
                    <a:lstStyle/>
                    <a:p>
                      <a:r>
                        <a:rPr lang="en-US" sz="2400" dirty="0" smtClean="0"/>
                        <a:t>6-8</a:t>
                      </a:r>
                      <a:endParaRPr lang="en-US" sz="2400" dirty="0"/>
                    </a:p>
                  </a:txBody>
                  <a:tcPr/>
                </a:tc>
                <a:tc>
                  <a:txBody>
                    <a:bodyPr/>
                    <a:lstStyle/>
                    <a:p>
                      <a:r>
                        <a:rPr lang="en-US" sz="2400" dirty="0" smtClean="0"/>
                        <a:t>89.1</a:t>
                      </a:r>
                      <a:endParaRPr lang="en-US" sz="2400" dirty="0"/>
                    </a:p>
                  </a:txBody>
                  <a:tcPr/>
                </a:tc>
                <a:tc>
                  <a:txBody>
                    <a:bodyPr/>
                    <a:lstStyle/>
                    <a:p>
                      <a:r>
                        <a:rPr lang="en-US" sz="2400" dirty="0" smtClean="0"/>
                        <a:t>$240.00</a:t>
                      </a:r>
                      <a:endParaRPr lang="en-US" sz="2400" dirty="0"/>
                    </a:p>
                  </a:txBody>
                  <a:tcPr/>
                </a:tc>
                <a:extLst>
                  <a:ext uri="{0D108BD9-81ED-4DB2-BD59-A6C34878D82A}">
                    <a16:rowId xmlns:a16="http://schemas.microsoft.com/office/drawing/2014/main" val="122217616"/>
                  </a:ext>
                </a:extLst>
              </a:tr>
            </a:tbl>
          </a:graphicData>
        </a:graphic>
      </p:graphicFrame>
    </p:spTree>
    <p:extLst>
      <p:ext uri="{BB962C8B-B14F-4D97-AF65-F5344CB8AC3E}">
        <p14:creationId xmlns:p14="http://schemas.microsoft.com/office/powerpoint/2010/main" val="300298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200" dirty="0"/>
              <a:t>If a school whose poverty rate is below 35% is served, </a:t>
            </a:r>
            <a:r>
              <a:rPr lang="en-US" sz="3200" b="1" dirty="0"/>
              <a:t>all schools being served </a:t>
            </a:r>
            <a:r>
              <a:rPr lang="en-US" sz="3200" dirty="0"/>
              <a:t>must receive </a:t>
            </a:r>
            <a:r>
              <a:rPr lang="en-US" sz="3200" dirty="0" smtClean="0"/>
              <a:t>a Per Pupil Amount (PPA) </a:t>
            </a:r>
            <a:r>
              <a:rPr lang="en-US" sz="3200" dirty="0"/>
              <a:t>that is equal to or greater than 125% of the PPA the district </a:t>
            </a:r>
            <a:r>
              <a:rPr lang="en-US" sz="3200" dirty="0" smtClean="0"/>
              <a:t>receives</a:t>
            </a:r>
          </a:p>
          <a:p>
            <a:endParaRPr lang="en-US" dirty="0"/>
          </a:p>
          <a:p>
            <a:pPr marL="0" indent="0">
              <a:buNone/>
            </a:pPr>
            <a:r>
              <a:rPr lang="en-US" sz="3200" u="sng" dirty="0" smtClean="0"/>
              <a:t>To calculate:</a:t>
            </a:r>
          </a:p>
          <a:p>
            <a:pPr marL="0" indent="0">
              <a:buNone/>
            </a:pPr>
            <a:r>
              <a:rPr lang="en-US" sz="2800" dirty="0" smtClean="0"/>
              <a:t>1. Divide the district allocation by </a:t>
            </a:r>
            <a:r>
              <a:rPr lang="en-US" sz="2800" b="1" dirty="0"/>
              <a:t>total number </a:t>
            </a:r>
            <a:r>
              <a:rPr lang="en-US" sz="2800" dirty="0"/>
              <a:t>of economically disadvantaged </a:t>
            </a:r>
            <a:r>
              <a:rPr lang="en-US" sz="2800" dirty="0" smtClean="0"/>
              <a:t>students in the district to get district PPA</a:t>
            </a:r>
          </a:p>
          <a:p>
            <a:pPr marL="0" indent="0">
              <a:buNone/>
            </a:pPr>
            <a:r>
              <a:rPr lang="en-US" sz="2800" dirty="0" smtClean="0"/>
              <a:t>2. Multiply district PPA by 1.25</a:t>
            </a:r>
          </a:p>
          <a:p>
            <a:pPr marL="0" indent="0">
              <a:buNone/>
            </a:pPr>
            <a:r>
              <a:rPr lang="en-US" sz="2800" dirty="0" smtClean="0"/>
              <a:t>3. This amount represents the PPA that </a:t>
            </a:r>
            <a:r>
              <a:rPr lang="en-US" sz="2800" b="1" dirty="0" smtClean="0"/>
              <a:t>ALL</a:t>
            </a:r>
            <a:r>
              <a:rPr lang="en-US" sz="2800" dirty="0" smtClean="0"/>
              <a:t> schools must receive</a:t>
            </a:r>
            <a:endParaRPr lang="en-US" sz="28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
        <p:nvSpPr>
          <p:cNvPr id="5" name="Title 4"/>
          <p:cNvSpPr>
            <a:spLocks noGrp="1"/>
          </p:cNvSpPr>
          <p:nvPr>
            <p:ph type="title"/>
          </p:nvPr>
        </p:nvSpPr>
        <p:spPr/>
        <p:txBody>
          <a:bodyPr/>
          <a:lstStyle/>
          <a:p>
            <a:r>
              <a:rPr lang="en-US" dirty="0" smtClean="0"/>
              <a:t>Requirement: 125% Rule</a:t>
            </a:r>
            <a:endParaRPr lang="en-US" dirty="0"/>
          </a:p>
        </p:txBody>
      </p:sp>
    </p:spTree>
    <p:extLst>
      <p:ext uri="{BB962C8B-B14F-4D97-AF65-F5344CB8AC3E}">
        <p14:creationId xmlns:p14="http://schemas.microsoft.com/office/powerpoint/2010/main" val="21400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District sponsored charter schools must be included in rank and serve process</a:t>
            </a:r>
          </a:p>
          <a:p>
            <a:endParaRPr lang="en-US" sz="800" dirty="0" smtClean="0"/>
          </a:p>
          <a:p>
            <a:r>
              <a:rPr lang="en-US" sz="3200" dirty="0" smtClean="0"/>
              <a:t>Charter schools that meet the 75% threshold must be served</a:t>
            </a:r>
          </a:p>
          <a:p>
            <a:endParaRPr lang="en-US" sz="800" dirty="0" smtClean="0"/>
          </a:p>
          <a:p>
            <a:r>
              <a:rPr lang="en-US" sz="3200" dirty="0" smtClean="0"/>
              <a:t> Measures of poverty are required </a:t>
            </a:r>
          </a:p>
          <a:p>
            <a:pPr lvl="1"/>
            <a:r>
              <a:rPr lang="en-US" sz="2800" dirty="0" smtClean="0"/>
              <a:t>Whenever possible, should be the same as the district measure</a:t>
            </a:r>
          </a:p>
          <a:p>
            <a:pPr marL="457200" lvl="1" indent="0">
              <a:buNone/>
            </a:pPr>
            <a:endParaRPr lang="en-US" sz="3200" dirty="0" smtClean="0"/>
          </a:p>
          <a:p>
            <a:pPr marL="457200" lvl="1" indent="0" algn="ctr">
              <a:buNone/>
            </a:pPr>
            <a:r>
              <a:rPr lang="en-US" sz="3200" dirty="0" smtClean="0">
                <a:hlinkClick r:id="rId3"/>
              </a:rPr>
              <a:t>Oregon Family Income Survey</a:t>
            </a:r>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p:cNvSpPr>
            <a:spLocks noGrp="1"/>
          </p:cNvSpPr>
          <p:nvPr>
            <p:ph type="title"/>
          </p:nvPr>
        </p:nvSpPr>
        <p:spPr/>
        <p:txBody>
          <a:bodyPr/>
          <a:lstStyle/>
          <a:p>
            <a:r>
              <a:rPr lang="en-US" dirty="0" smtClean="0"/>
              <a:t>Requirement: Charter Schools</a:t>
            </a:r>
            <a:endParaRPr lang="en-US" dirty="0"/>
          </a:p>
        </p:txBody>
      </p:sp>
    </p:spTree>
    <p:extLst>
      <p:ext uri="{BB962C8B-B14F-4D97-AF65-F5344CB8AC3E}">
        <p14:creationId xmlns:p14="http://schemas.microsoft.com/office/powerpoint/2010/main" val="227449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Ranking by poverty vs. ranking by poverty </a:t>
            </a:r>
            <a:r>
              <a:rPr lang="en-US" sz="3200" b="1" dirty="0" smtClean="0"/>
              <a:t>and</a:t>
            </a:r>
            <a:r>
              <a:rPr lang="en-US" sz="3200" dirty="0" smtClean="0"/>
              <a:t> grade span</a:t>
            </a:r>
          </a:p>
          <a:p>
            <a:pPr lvl="1"/>
            <a:r>
              <a:rPr lang="en-US" sz="2800" dirty="0" smtClean="0"/>
              <a:t>Applies to schools below 75%</a:t>
            </a:r>
          </a:p>
          <a:p>
            <a:pPr lvl="1"/>
            <a:r>
              <a:rPr lang="en-US" sz="2800" dirty="0" smtClean="0"/>
              <a:t>The </a:t>
            </a:r>
            <a:r>
              <a:rPr lang="en-US" sz="2800" dirty="0"/>
              <a:t>PPA amount for a higher poverty school must be more than or equal to that of a lower poverty school within the same grade </a:t>
            </a:r>
            <a:r>
              <a:rPr lang="en-US" sz="2800" dirty="0" smtClean="0"/>
              <a:t>span</a:t>
            </a:r>
          </a:p>
          <a:p>
            <a:pPr marL="0" indent="0">
              <a:buNone/>
            </a:pPr>
            <a:endParaRPr lang="en-US" sz="3200" dirty="0" smtClean="0"/>
          </a:p>
          <a:p>
            <a:r>
              <a:rPr lang="en-US" sz="3200" dirty="0" smtClean="0"/>
              <a:t>Serving a school for an additional year if they fall below 35% </a:t>
            </a:r>
            <a:endParaRPr lang="en-US" sz="3200" dirty="0"/>
          </a:p>
          <a:p>
            <a:pPr lvl="1"/>
            <a:r>
              <a:rPr lang="en-US" sz="2800" dirty="0" smtClean="0"/>
              <a:t>Must have been I-A funded the previous year</a:t>
            </a:r>
          </a:p>
          <a:p>
            <a:pPr lvl="1"/>
            <a:r>
              <a:rPr lang="en-US" sz="2800" dirty="0"/>
              <a:t>125% rule applies</a:t>
            </a:r>
          </a:p>
          <a:p>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
        <p:nvSpPr>
          <p:cNvPr id="5" name="Title 4"/>
          <p:cNvSpPr>
            <a:spLocks noGrp="1"/>
          </p:cNvSpPr>
          <p:nvPr>
            <p:ph type="title"/>
          </p:nvPr>
        </p:nvSpPr>
        <p:spPr/>
        <p:txBody>
          <a:bodyPr/>
          <a:lstStyle/>
          <a:p>
            <a:r>
              <a:rPr lang="en-US" dirty="0" smtClean="0"/>
              <a:t>Options</a:t>
            </a:r>
            <a:endParaRPr lang="en-US" dirty="0"/>
          </a:p>
        </p:txBody>
      </p:sp>
    </p:spTree>
    <p:extLst>
      <p:ext uri="{BB962C8B-B14F-4D97-AF65-F5344CB8AC3E}">
        <p14:creationId xmlns:p14="http://schemas.microsoft.com/office/powerpoint/2010/main" val="3047193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16</a:t>
            </a:fld>
            <a:endParaRPr lang="en-US" dirty="0"/>
          </a:p>
        </p:txBody>
      </p:sp>
      <p:sp>
        <p:nvSpPr>
          <p:cNvPr id="4" name="Title 3"/>
          <p:cNvSpPr>
            <a:spLocks noGrp="1"/>
          </p:cNvSpPr>
          <p:nvPr>
            <p:ph type="title"/>
          </p:nvPr>
        </p:nvSpPr>
        <p:spPr/>
        <p:txBody>
          <a:bodyPr/>
          <a:lstStyle/>
          <a:p>
            <a:r>
              <a:rPr lang="en-US" dirty="0" smtClean="0"/>
              <a:t>Example 1: Ranking by Poverty Percentage</a:t>
            </a:r>
            <a:endParaRPr lang="en-US" dirty="0"/>
          </a:p>
        </p:txBody>
      </p:sp>
      <p:graphicFrame>
        <p:nvGraphicFramePr>
          <p:cNvPr id="5" name="Table 4" descr="This table provides an example of ranking schools in a district by poverty only." title="Ranking by Poverty Percentage "/>
          <p:cNvGraphicFramePr>
            <a:graphicFrameLocks noGrp="1"/>
          </p:cNvGraphicFramePr>
          <p:nvPr>
            <p:extLst>
              <p:ext uri="{D42A27DB-BD31-4B8C-83A1-F6EECF244321}">
                <p14:modId xmlns:p14="http://schemas.microsoft.com/office/powerpoint/2010/main" val="985161831"/>
              </p:ext>
            </p:extLst>
          </p:nvPr>
        </p:nvGraphicFramePr>
        <p:xfrm>
          <a:off x="480593" y="1483660"/>
          <a:ext cx="11257708" cy="4912787"/>
        </p:xfrm>
        <a:graphic>
          <a:graphicData uri="http://schemas.openxmlformats.org/drawingml/2006/table">
            <a:tbl>
              <a:tblPr firstRow="1" firstCol="1" bandRow="1">
                <a:tableStyleId>{5C22544A-7EE6-4342-B048-85BDC9FD1C3A}</a:tableStyleId>
              </a:tblPr>
              <a:tblGrid>
                <a:gridCol w="1405221">
                  <a:extLst>
                    <a:ext uri="{9D8B030D-6E8A-4147-A177-3AD203B41FA5}">
                      <a16:colId xmlns:a16="http://schemas.microsoft.com/office/drawing/2014/main" val="3424922392"/>
                    </a:ext>
                  </a:extLst>
                </a:gridCol>
                <a:gridCol w="1064535">
                  <a:extLst>
                    <a:ext uri="{9D8B030D-6E8A-4147-A177-3AD203B41FA5}">
                      <a16:colId xmlns:a16="http://schemas.microsoft.com/office/drawing/2014/main" val="1738880866"/>
                    </a:ext>
                  </a:extLst>
                </a:gridCol>
                <a:gridCol w="1509642">
                  <a:extLst>
                    <a:ext uri="{9D8B030D-6E8A-4147-A177-3AD203B41FA5}">
                      <a16:colId xmlns:a16="http://schemas.microsoft.com/office/drawing/2014/main" val="308145300"/>
                    </a:ext>
                  </a:extLst>
                </a:gridCol>
                <a:gridCol w="1509642">
                  <a:extLst>
                    <a:ext uri="{9D8B030D-6E8A-4147-A177-3AD203B41FA5}">
                      <a16:colId xmlns:a16="http://schemas.microsoft.com/office/drawing/2014/main" val="486860311"/>
                    </a:ext>
                  </a:extLst>
                </a:gridCol>
                <a:gridCol w="1509642">
                  <a:extLst>
                    <a:ext uri="{9D8B030D-6E8A-4147-A177-3AD203B41FA5}">
                      <a16:colId xmlns:a16="http://schemas.microsoft.com/office/drawing/2014/main" val="4064150838"/>
                    </a:ext>
                  </a:extLst>
                </a:gridCol>
                <a:gridCol w="1338855">
                  <a:extLst>
                    <a:ext uri="{9D8B030D-6E8A-4147-A177-3AD203B41FA5}">
                      <a16:colId xmlns:a16="http://schemas.microsoft.com/office/drawing/2014/main" val="1460673994"/>
                    </a:ext>
                  </a:extLst>
                </a:gridCol>
                <a:gridCol w="1470704">
                  <a:extLst>
                    <a:ext uri="{9D8B030D-6E8A-4147-A177-3AD203B41FA5}">
                      <a16:colId xmlns:a16="http://schemas.microsoft.com/office/drawing/2014/main" val="398432044"/>
                    </a:ext>
                  </a:extLst>
                </a:gridCol>
                <a:gridCol w="1449467">
                  <a:extLst>
                    <a:ext uri="{9D8B030D-6E8A-4147-A177-3AD203B41FA5}">
                      <a16:colId xmlns:a16="http://schemas.microsoft.com/office/drawing/2014/main" val="3677213354"/>
                    </a:ext>
                  </a:extLst>
                </a:gridCol>
              </a:tblGrid>
              <a:tr h="927094">
                <a:tc>
                  <a:txBody>
                    <a:bodyPr/>
                    <a:lstStyle/>
                    <a:p>
                      <a:pPr marL="0" marR="0">
                        <a:lnSpc>
                          <a:spcPct val="115000"/>
                        </a:lnSpc>
                        <a:spcBef>
                          <a:spcPts val="0"/>
                        </a:spcBef>
                        <a:spcAft>
                          <a:spcPts val="0"/>
                        </a:spcAft>
                      </a:pPr>
                      <a:r>
                        <a:rPr lang="en-US" sz="2000" dirty="0">
                          <a:effectLst/>
                        </a:rPr>
                        <a:t>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Grade Span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Title I-A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Total 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Public</a:t>
                      </a:r>
                    </a:p>
                    <a:p>
                      <a:pPr marL="0" marR="0">
                        <a:lnSpc>
                          <a:spcPct val="115000"/>
                        </a:lnSpc>
                        <a:spcBef>
                          <a:spcPts val="0"/>
                        </a:spcBef>
                        <a:spcAft>
                          <a:spcPts val="0"/>
                        </a:spcAft>
                      </a:pPr>
                      <a:r>
                        <a:rPr lang="en-US" sz="2000" dirty="0" smtClean="0">
                          <a:effectLst/>
                        </a:rPr>
                        <a:t>Poverty </a:t>
                      </a:r>
                      <a:r>
                        <a:rPr lang="en-US" sz="2000" dirty="0">
                          <a:effectLst/>
                        </a:rPr>
                        <a:t>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Public</a:t>
                      </a:r>
                    </a:p>
                    <a:p>
                      <a:pPr marL="0" marR="0">
                        <a:lnSpc>
                          <a:spcPct val="115000"/>
                        </a:lnSpc>
                        <a:spcBef>
                          <a:spcPts val="0"/>
                        </a:spcBef>
                        <a:spcAft>
                          <a:spcPts val="0"/>
                        </a:spcAft>
                      </a:pPr>
                      <a:r>
                        <a:rPr lang="en-US" sz="2000" dirty="0" smtClean="0">
                          <a:effectLst/>
                        </a:rPr>
                        <a:t>Poverty </a:t>
                      </a:r>
                      <a:r>
                        <a:rPr lang="en-US" sz="2000" dirty="0">
                          <a:effectLst/>
                        </a:rPr>
                        <a:t>Percentage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Per </a:t>
                      </a:r>
                      <a:r>
                        <a:rPr lang="en-US" sz="2000" dirty="0" smtClean="0">
                          <a:effectLst/>
                        </a:rPr>
                        <a:t>Pupil</a:t>
                      </a:r>
                      <a:r>
                        <a:rPr lang="en-US" sz="2000" baseline="0" dirty="0" smtClean="0">
                          <a:effectLst/>
                        </a:rPr>
                        <a:t> Allocation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School Allocation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3736320"/>
                  </a:ext>
                </a:extLst>
              </a:tr>
              <a:tr h="451997">
                <a:tc>
                  <a:txBody>
                    <a:bodyPr/>
                    <a:lstStyle/>
                    <a:p>
                      <a:pPr marL="0" marR="0">
                        <a:lnSpc>
                          <a:spcPct val="115000"/>
                        </a:lnSpc>
                        <a:spcBef>
                          <a:spcPts val="0"/>
                        </a:spcBef>
                        <a:spcAft>
                          <a:spcPts val="0"/>
                        </a:spcAft>
                      </a:pPr>
                      <a:r>
                        <a:rPr lang="en-US" sz="2000" dirty="0">
                          <a:effectLst/>
                        </a:rPr>
                        <a:t>Dog Middle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425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70.83%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$600.00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9512190"/>
                  </a:ext>
                </a:extLst>
              </a:tr>
              <a:tr h="630382">
                <a:tc>
                  <a:txBody>
                    <a:bodyPr/>
                    <a:lstStyle/>
                    <a:p>
                      <a:pPr marL="0" marR="0">
                        <a:lnSpc>
                          <a:spcPct val="115000"/>
                        </a:lnSpc>
                        <a:spcBef>
                          <a:spcPts val="0"/>
                        </a:spcBef>
                        <a:spcAft>
                          <a:spcPts val="0"/>
                        </a:spcAft>
                      </a:pPr>
                      <a:r>
                        <a:rPr lang="en-US" sz="2000">
                          <a:effectLst/>
                        </a:rPr>
                        <a:t>Eagle Middle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650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67.69%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$575.00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253,000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7644051"/>
                  </a:ext>
                </a:extLst>
              </a:tr>
              <a:tr h="451997">
                <a:tc>
                  <a:txBody>
                    <a:bodyPr/>
                    <a:lstStyle/>
                    <a:p>
                      <a:pPr marL="0" marR="0">
                        <a:lnSpc>
                          <a:spcPct val="115000"/>
                        </a:lnSpc>
                        <a:spcBef>
                          <a:spcPts val="0"/>
                        </a:spcBef>
                        <a:spcAft>
                          <a:spcPts val="0"/>
                        </a:spcAft>
                      </a:pPr>
                      <a:r>
                        <a:rPr lang="en-US" sz="2000">
                          <a:effectLst/>
                        </a:rPr>
                        <a:t>Ball Elem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50.0%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$555.00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97,125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86671"/>
                  </a:ext>
                </a:extLst>
              </a:tr>
              <a:tr h="451997">
                <a:tc>
                  <a:txBody>
                    <a:bodyPr/>
                    <a:lstStyle/>
                    <a:p>
                      <a:pPr marL="0" marR="0">
                        <a:lnSpc>
                          <a:spcPct val="115000"/>
                        </a:lnSpc>
                        <a:spcBef>
                          <a:spcPts val="0"/>
                        </a:spcBef>
                        <a:spcAft>
                          <a:spcPts val="0"/>
                        </a:spcAft>
                      </a:pPr>
                      <a:r>
                        <a:rPr lang="en-US" sz="2000">
                          <a:effectLst/>
                        </a:rPr>
                        <a:t>Fox High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9-12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42.29%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$500.50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257,757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7857978"/>
                  </a:ext>
                </a:extLst>
              </a:tr>
              <a:tr h="451997">
                <a:tc>
                  <a:txBody>
                    <a:bodyPr/>
                    <a:lstStyle/>
                    <a:p>
                      <a:pPr marL="0" marR="0">
                        <a:lnSpc>
                          <a:spcPct val="115000"/>
                        </a:lnSpc>
                        <a:spcBef>
                          <a:spcPts val="0"/>
                        </a:spcBef>
                        <a:spcAft>
                          <a:spcPts val="0"/>
                        </a:spcAft>
                      </a:pPr>
                      <a:r>
                        <a:rPr lang="en-US" sz="2000">
                          <a:effectLst/>
                        </a:rPr>
                        <a:t>Cat Elem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28.57%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5839000"/>
                  </a:ext>
                </a:extLst>
              </a:tr>
              <a:tr h="651159">
                <a:tc>
                  <a:txBody>
                    <a:bodyPr/>
                    <a:lstStyle/>
                    <a:p>
                      <a:pPr marL="0" marR="0">
                        <a:lnSpc>
                          <a:spcPct val="115000"/>
                        </a:lnSpc>
                        <a:spcBef>
                          <a:spcPts val="0"/>
                        </a:spcBef>
                        <a:spcAft>
                          <a:spcPts val="0"/>
                        </a:spcAft>
                      </a:pPr>
                      <a:r>
                        <a:rPr lang="en-US" sz="2000">
                          <a:effectLst/>
                        </a:rPr>
                        <a:t>Apple Primary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37.50%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$494.90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37,118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260094"/>
                  </a:ext>
                </a:extLst>
              </a:tr>
              <a:tr h="651159">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7">
                  <a:txBody>
                    <a:bodyPr/>
                    <a:lstStyle/>
                    <a:p>
                      <a:pPr marL="0" marR="0" algn="r">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$900,000</a:t>
                      </a: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1451380"/>
                  </a:ext>
                </a:extLst>
              </a:tr>
            </a:tbl>
          </a:graphicData>
        </a:graphic>
      </p:graphicFrame>
    </p:spTree>
    <p:extLst>
      <p:ext uri="{BB962C8B-B14F-4D97-AF65-F5344CB8AC3E}">
        <p14:creationId xmlns:p14="http://schemas.microsoft.com/office/powerpoint/2010/main" val="640820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17</a:t>
            </a:fld>
            <a:endParaRPr lang="en-US" dirty="0"/>
          </a:p>
        </p:txBody>
      </p:sp>
      <p:sp>
        <p:nvSpPr>
          <p:cNvPr id="4" name="Title 3"/>
          <p:cNvSpPr>
            <a:spLocks noGrp="1"/>
          </p:cNvSpPr>
          <p:nvPr>
            <p:ph type="title"/>
          </p:nvPr>
        </p:nvSpPr>
        <p:spPr/>
        <p:txBody>
          <a:bodyPr>
            <a:normAutofit fontScale="90000"/>
          </a:bodyPr>
          <a:lstStyle/>
          <a:p>
            <a:r>
              <a:rPr lang="en-US" dirty="0" smtClean="0"/>
              <a:t>Example 2: Ranking by Grade Span, then Poverty</a:t>
            </a:r>
            <a:endParaRPr lang="en-US" dirty="0"/>
          </a:p>
        </p:txBody>
      </p:sp>
      <p:graphicFrame>
        <p:nvGraphicFramePr>
          <p:cNvPr id="5" name="Table 4" descr="This table shows an example of ranking schools by grade span and then poverty" title="Ranking by Grade Span and then poverty"/>
          <p:cNvGraphicFramePr>
            <a:graphicFrameLocks noGrp="1"/>
          </p:cNvGraphicFramePr>
          <p:nvPr>
            <p:extLst>
              <p:ext uri="{D42A27DB-BD31-4B8C-83A1-F6EECF244321}">
                <p14:modId xmlns:p14="http://schemas.microsoft.com/office/powerpoint/2010/main" val="1575854010"/>
              </p:ext>
            </p:extLst>
          </p:nvPr>
        </p:nvGraphicFramePr>
        <p:xfrm>
          <a:off x="545979" y="1483660"/>
          <a:ext cx="11126936" cy="4749264"/>
        </p:xfrm>
        <a:graphic>
          <a:graphicData uri="http://schemas.openxmlformats.org/drawingml/2006/table">
            <a:tbl>
              <a:tblPr firstRow="1" firstCol="1" bandRow="1">
                <a:tableStyleId>{5C22544A-7EE6-4342-B048-85BDC9FD1C3A}</a:tableStyleId>
              </a:tblPr>
              <a:tblGrid>
                <a:gridCol w="1696180">
                  <a:extLst>
                    <a:ext uri="{9D8B030D-6E8A-4147-A177-3AD203B41FA5}">
                      <a16:colId xmlns:a16="http://schemas.microsoft.com/office/drawing/2014/main" val="3216401234"/>
                    </a:ext>
                  </a:extLst>
                </a:gridCol>
                <a:gridCol w="952007">
                  <a:extLst>
                    <a:ext uri="{9D8B030D-6E8A-4147-A177-3AD203B41FA5}">
                      <a16:colId xmlns:a16="http://schemas.microsoft.com/office/drawing/2014/main" val="153636244"/>
                    </a:ext>
                  </a:extLst>
                </a:gridCol>
                <a:gridCol w="1495890">
                  <a:extLst>
                    <a:ext uri="{9D8B030D-6E8A-4147-A177-3AD203B41FA5}">
                      <a16:colId xmlns:a16="http://schemas.microsoft.com/office/drawing/2014/main" val="3463265052"/>
                    </a:ext>
                  </a:extLst>
                </a:gridCol>
                <a:gridCol w="1495890">
                  <a:extLst>
                    <a:ext uri="{9D8B030D-6E8A-4147-A177-3AD203B41FA5}">
                      <a16:colId xmlns:a16="http://schemas.microsoft.com/office/drawing/2014/main" val="2965522234"/>
                    </a:ext>
                  </a:extLst>
                </a:gridCol>
                <a:gridCol w="1495890">
                  <a:extLst>
                    <a:ext uri="{9D8B030D-6E8A-4147-A177-3AD203B41FA5}">
                      <a16:colId xmlns:a16="http://schemas.microsoft.com/office/drawing/2014/main" val="3758441345"/>
                    </a:ext>
                  </a:extLst>
                </a:gridCol>
                <a:gridCol w="1324531">
                  <a:extLst>
                    <a:ext uri="{9D8B030D-6E8A-4147-A177-3AD203B41FA5}">
                      <a16:colId xmlns:a16="http://schemas.microsoft.com/office/drawing/2014/main" val="149952687"/>
                    </a:ext>
                  </a:extLst>
                </a:gridCol>
                <a:gridCol w="1457422">
                  <a:extLst>
                    <a:ext uri="{9D8B030D-6E8A-4147-A177-3AD203B41FA5}">
                      <a16:colId xmlns:a16="http://schemas.microsoft.com/office/drawing/2014/main" val="3440495625"/>
                    </a:ext>
                  </a:extLst>
                </a:gridCol>
                <a:gridCol w="1209126">
                  <a:extLst>
                    <a:ext uri="{9D8B030D-6E8A-4147-A177-3AD203B41FA5}">
                      <a16:colId xmlns:a16="http://schemas.microsoft.com/office/drawing/2014/main" val="1214201034"/>
                    </a:ext>
                  </a:extLst>
                </a:gridCol>
              </a:tblGrid>
              <a:tr h="1055392">
                <a:tc>
                  <a:txBody>
                    <a:bodyPr/>
                    <a:lstStyle/>
                    <a:p>
                      <a:pPr marL="0" marR="0">
                        <a:lnSpc>
                          <a:spcPct val="115000"/>
                        </a:lnSpc>
                        <a:spcBef>
                          <a:spcPts val="0"/>
                        </a:spcBef>
                        <a:spcAft>
                          <a:spcPts val="0"/>
                        </a:spcAft>
                      </a:pPr>
                      <a:r>
                        <a:rPr lang="en-US" sz="2000" dirty="0">
                          <a:effectLst/>
                        </a:rPr>
                        <a:t>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Grade Span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Title I-A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Total 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Public Poverty </a:t>
                      </a:r>
                      <a:r>
                        <a:rPr lang="en-US" sz="2000" dirty="0">
                          <a:effectLst/>
                        </a:rPr>
                        <a:t>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Public Poverty </a:t>
                      </a:r>
                      <a:r>
                        <a:rPr lang="en-US" sz="2000" dirty="0">
                          <a:effectLst/>
                        </a:rPr>
                        <a:t>Percentage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Per Pupil Allocation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School Allocation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1807768"/>
                  </a:ext>
                </a:extLst>
              </a:tr>
              <a:tr h="527696">
                <a:tc>
                  <a:txBody>
                    <a:bodyPr/>
                    <a:lstStyle/>
                    <a:p>
                      <a:pPr marL="0" marR="0">
                        <a:lnSpc>
                          <a:spcPct val="115000"/>
                        </a:lnSpc>
                        <a:spcBef>
                          <a:spcPts val="0"/>
                        </a:spcBef>
                        <a:spcAft>
                          <a:spcPts val="0"/>
                        </a:spcAft>
                      </a:pPr>
                      <a:r>
                        <a:rPr lang="en-US" sz="2000">
                          <a:effectLst/>
                        </a:rPr>
                        <a:t>Apple Primary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K-2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$48,750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525727"/>
                  </a:ext>
                </a:extLst>
              </a:tr>
              <a:tr h="527696">
                <a:tc>
                  <a:txBody>
                    <a:bodyPr/>
                    <a:lstStyle/>
                    <a:p>
                      <a:pPr marL="0" marR="0">
                        <a:lnSpc>
                          <a:spcPct val="115000"/>
                        </a:lnSpc>
                        <a:spcBef>
                          <a:spcPts val="0"/>
                        </a:spcBef>
                        <a:spcAft>
                          <a:spcPts val="0"/>
                        </a:spcAft>
                      </a:pPr>
                      <a:r>
                        <a:rPr lang="en-US" sz="2000">
                          <a:effectLst/>
                        </a:rPr>
                        <a:t>Ball Elem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$650.00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113,750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0604220"/>
                  </a:ext>
                </a:extLst>
              </a:tr>
              <a:tr h="527696">
                <a:tc>
                  <a:txBody>
                    <a:bodyPr/>
                    <a:lstStyle/>
                    <a:p>
                      <a:pPr marL="0" marR="0">
                        <a:lnSpc>
                          <a:spcPct val="115000"/>
                        </a:lnSpc>
                        <a:spcBef>
                          <a:spcPts val="0"/>
                        </a:spcBef>
                        <a:spcAft>
                          <a:spcPts val="0"/>
                        </a:spcAft>
                      </a:pPr>
                      <a:r>
                        <a:rPr lang="en-US" sz="2000">
                          <a:effectLst/>
                        </a:rPr>
                        <a:t>Cat Elem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K-5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28.57%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204272"/>
                  </a:ext>
                </a:extLst>
              </a:tr>
              <a:tr h="527696">
                <a:tc>
                  <a:txBody>
                    <a:bodyPr/>
                    <a:lstStyle/>
                    <a:p>
                      <a:pPr marL="0" marR="0">
                        <a:lnSpc>
                          <a:spcPct val="115000"/>
                        </a:lnSpc>
                        <a:spcBef>
                          <a:spcPts val="0"/>
                        </a:spcBef>
                        <a:spcAft>
                          <a:spcPts val="0"/>
                        </a:spcAft>
                      </a:pPr>
                      <a:r>
                        <a:rPr lang="en-US" sz="2000">
                          <a:effectLst/>
                        </a:rPr>
                        <a:t>Dog Middle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70.83%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255,001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2477406"/>
                  </a:ext>
                </a:extLst>
              </a:tr>
              <a:tr h="527696">
                <a:tc>
                  <a:txBody>
                    <a:bodyPr/>
                    <a:lstStyle/>
                    <a:p>
                      <a:pPr marL="0" marR="0">
                        <a:lnSpc>
                          <a:spcPct val="115000"/>
                        </a:lnSpc>
                        <a:spcBef>
                          <a:spcPts val="0"/>
                        </a:spcBef>
                        <a:spcAft>
                          <a:spcPts val="0"/>
                        </a:spcAft>
                      </a:pPr>
                      <a:r>
                        <a:rPr lang="en-US" sz="2000">
                          <a:effectLst/>
                        </a:rPr>
                        <a:t>Eagle Middle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67.69%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$569.99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250,796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3695123"/>
                  </a:ext>
                </a:extLst>
              </a:tr>
              <a:tr h="527696">
                <a:tc>
                  <a:txBody>
                    <a:bodyPr/>
                    <a:lstStyle/>
                    <a:p>
                      <a:pPr marL="0" marR="0">
                        <a:lnSpc>
                          <a:spcPct val="115000"/>
                        </a:lnSpc>
                        <a:spcBef>
                          <a:spcPts val="0"/>
                        </a:spcBef>
                        <a:spcAft>
                          <a:spcPts val="0"/>
                        </a:spcAft>
                      </a:pPr>
                      <a:r>
                        <a:rPr lang="en-US" sz="2000" dirty="0">
                          <a:effectLst/>
                        </a:rPr>
                        <a:t>Fox High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9-12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515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42.29%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$449.91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231,704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89623"/>
                  </a:ext>
                </a:extLst>
              </a:tr>
              <a:tr h="527696">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7">
                  <a:txBody>
                    <a:bodyPr/>
                    <a:lstStyle/>
                    <a:p>
                      <a:pPr marL="0" marR="0" algn="r">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$900,000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1141052"/>
                  </a:ext>
                </a:extLst>
              </a:tr>
            </a:tbl>
          </a:graphicData>
        </a:graphic>
      </p:graphicFrame>
    </p:spTree>
    <p:extLst>
      <p:ext uri="{BB962C8B-B14F-4D97-AF65-F5344CB8AC3E}">
        <p14:creationId xmlns:p14="http://schemas.microsoft.com/office/powerpoint/2010/main" val="280328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fontScale="92500" lnSpcReduction="10000"/>
          </a:bodyPr>
          <a:lstStyle/>
          <a:p>
            <a:endParaRPr lang="en-US" sz="2800" dirty="0" smtClean="0"/>
          </a:p>
          <a:p>
            <a:r>
              <a:rPr lang="en-US" sz="3200" dirty="0" smtClean="0">
                <a:hlinkClick r:id="rId3"/>
              </a:rPr>
              <a:t>Within District Allocations under I-A</a:t>
            </a:r>
            <a:endParaRPr lang="en-US" sz="3200" dirty="0" smtClean="0"/>
          </a:p>
          <a:p>
            <a:endParaRPr lang="en-US" sz="900" dirty="0" smtClean="0"/>
          </a:p>
          <a:p>
            <a:r>
              <a:rPr lang="en-US" sz="3200" u="sng" dirty="0">
                <a:hlinkClick r:id="rId4"/>
              </a:rPr>
              <a:t>CEP Title I </a:t>
            </a:r>
            <a:r>
              <a:rPr lang="en-US" sz="3200" u="sng" dirty="0" smtClean="0">
                <a:hlinkClick r:id="rId4"/>
              </a:rPr>
              <a:t>Guidance</a:t>
            </a:r>
            <a:r>
              <a:rPr lang="en-US" sz="3200" dirty="0" smtClean="0"/>
              <a:t>*</a:t>
            </a:r>
          </a:p>
          <a:p>
            <a:endParaRPr lang="en-US" sz="900" dirty="0" smtClean="0"/>
          </a:p>
          <a:p>
            <a:r>
              <a:rPr lang="en-US" sz="3200" dirty="0" smtClean="0">
                <a:hlinkClick r:id="rId5"/>
              </a:rPr>
              <a:t>Fact Sheet on USDA Waiver</a:t>
            </a:r>
            <a:endParaRPr lang="en-US" sz="3200" dirty="0" smtClean="0"/>
          </a:p>
          <a:p>
            <a:endParaRPr lang="en-US" sz="900" dirty="0" smtClean="0">
              <a:hlinkClick r:id="rId6"/>
            </a:endParaRPr>
          </a:p>
          <a:p>
            <a:r>
              <a:rPr lang="en-US" sz="3200" dirty="0" smtClean="0">
                <a:hlinkClick r:id="rId6"/>
              </a:rPr>
              <a:t>Rank &amp; Serve Quick Reference Brief</a:t>
            </a:r>
            <a:endParaRPr lang="en-US" sz="3200" dirty="0" smtClean="0"/>
          </a:p>
          <a:p>
            <a:endParaRPr lang="en-US" sz="900" dirty="0" smtClean="0"/>
          </a:p>
          <a:p>
            <a:r>
              <a:rPr lang="en-US" sz="3200" u="sng" dirty="0" smtClean="0">
                <a:hlinkClick r:id="rId7"/>
              </a:rPr>
              <a:t>Direct Certification Guidance &amp; Tools</a:t>
            </a:r>
            <a:endParaRPr lang="en-US" sz="3200" u="sng" dirty="0" smtClean="0"/>
          </a:p>
          <a:p>
            <a:pPr marL="0" indent="0">
              <a:buNone/>
            </a:pPr>
            <a:endParaRPr lang="en-US" sz="2800" u="sng" dirty="0" smtClean="0"/>
          </a:p>
          <a:p>
            <a:pPr marL="0" indent="0">
              <a:buNone/>
            </a:pPr>
            <a:endParaRPr lang="en-US" sz="2800" u="sng" dirty="0"/>
          </a:p>
          <a:p>
            <a:pPr marL="0" indent="0">
              <a:buNone/>
            </a:pPr>
            <a:r>
              <a:rPr lang="en-US" sz="2200" i="1" dirty="0" smtClean="0"/>
              <a:t>*The “Within District Allocations” section of the CEP document (pp.6-17) is superseded by the USED guidance on this topic</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pic>
        <p:nvPicPr>
          <p:cNvPr id="9" name="Picture Placeholder 8" descr="This is an image of a signpost that includes the following words: Help, Tips, Assistance, Guidance, Support and Advice. It is included to emphasize the role of resources provided by ODE in helping districts navigate equitable services.&#10;" title="Resources"/>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3893033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a:bodyPr>
          <a:lstStyle/>
          <a:p>
            <a:pPr marL="342900" indent="-342900">
              <a:lnSpc>
                <a:spcPct val="110000"/>
              </a:lnSpc>
              <a:buClr>
                <a:schemeClr val="dk1"/>
              </a:buClr>
              <a:buSzPts val="2400"/>
            </a:pPr>
            <a:r>
              <a:rPr lang="nb-NO" dirty="0" smtClean="0"/>
              <a:t>Amy Tidwell</a:t>
            </a:r>
            <a:br>
              <a:rPr lang="nb-NO" dirty="0" smtClean="0"/>
            </a:br>
            <a:r>
              <a:rPr lang="nb-NO" u="sng" dirty="0" smtClean="0">
                <a:solidFill>
                  <a:schemeClr val="hlink"/>
                </a:solidFill>
                <a:hlinkClick r:id="rId3"/>
              </a:rPr>
              <a:t>amy.tidwell@ode.oregon.gov</a:t>
            </a:r>
            <a:endParaRPr lang="nb-NO" u="sng" dirty="0" smtClean="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smtClean="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99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8248" y="1879667"/>
            <a:ext cx="10784542" cy="4109010"/>
          </a:xfrm>
        </p:spPr>
        <p:txBody>
          <a:bodyPr/>
          <a:lstStyle/>
          <a:p>
            <a:pPr marL="0" indent="0">
              <a:lnSpc>
                <a:spcPct val="80000"/>
              </a:lnSpc>
              <a:spcBef>
                <a:spcPts val="0"/>
              </a:spcBef>
              <a:buSzPts val="2800"/>
              <a:buNone/>
            </a:pPr>
            <a:endParaRPr lang="en-US" sz="2800" dirty="0"/>
          </a:p>
          <a:p>
            <a:pPr>
              <a:lnSpc>
                <a:spcPct val="80000"/>
              </a:lnSpc>
              <a:spcBef>
                <a:spcPts val="0"/>
              </a:spcBef>
              <a:buSzPts val="2800"/>
            </a:pPr>
            <a:r>
              <a:rPr lang="en-US" sz="2800" dirty="0" smtClean="0"/>
              <a:t>Overview of Rank and Serve</a:t>
            </a:r>
          </a:p>
          <a:p>
            <a:pPr marL="0" indent="0">
              <a:lnSpc>
                <a:spcPct val="80000"/>
              </a:lnSpc>
              <a:spcBef>
                <a:spcPts val="0"/>
              </a:spcBef>
              <a:buSzPts val="2800"/>
              <a:buNone/>
            </a:pPr>
            <a:endParaRPr lang="en-US" sz="2800" dirty="0" smtClean="0"/>
          </a:p>
          <a:p>
            <a:pPr>
              <a:lnSpc>
                <a:spcPct val="80000"/>
              </a:lnSpc>
              <a:spcBef>
                <a:spcPts val="0"/>
              </a:spcBef>
              <a:buSzPts val="2800"/>
            </a:pPr>
            <a:r>
              <a:rPr lang="en-US" sz="2800" dirty="0" smtClean="0"/>
              <a:t>Measuring and Calculating Poverty</a:t>
            </a:r>
          </a:p>
          <a:p>
            <a:pPr>
              <a:lnSpc>
                <a:spcPct val="80000"/>
              </a:lnSpc>
              <a:spcBef>
                <a:spcPts val="0"/>
              </a:spcBef>
              <a:buSzPts val="2800"/>
            </a:pPr>
            <a:endParaRPr lang="en-US" sz="2800" dirty="0"/>
          </a:p>
          <a:p>
            <a:pPr>
              <a:lnSpc>
                <a:spcPct val="80000"/>
              </a:lnSpc>
              <a:spcBef>
                <a:spcPts val="0"/>
              </a:spcBef>
              <a:buSzPts val="2800"/>
            </a:pPr>
            <a:r>
              <a:rPr lang="en-US" sz="2800" dirty="0" smtClean="0"/>
              <a:t>Requirements and Options</a:t>
            </a:r>
          </a:p>
          <a:p>
            <a:pPr marL="0" indent="0">
              <a:lnSpc>
                <a:spcPct val="80000"/>
              </a:lnSpc>
              <a:spcBef>
                <a:spcPts val="0"/>
              </a:spcBef>
              <a:buSzPts val="2800"/>
              <a:buNone/>
            </a:pPr>
            <a:endParaRPr lang="en-US" sz="2800" dirty="0" smtClean="0"/>
          </a:p>
          <a:p>
            <a:pPr>
              <a:lnSpc>
                <a:spcPct val="80000"/>
              </a:lnSpc>
              <a:spcBef>
                <a:spcPts val="0"/>
              </a:spcBef>
              <a:buSzPts val="2800"/>
            </a:pPr>
            <a:r>
              <a:rPr lang="en-US" sz="2800" dirty="0" smtClean="0"/>
              <a:t>Resources and Questions</a:t>
            </a:r>
            <a:endParaRPr lang="en-US" sz="2800" dirty="0"/>
          </a:p>
          <a:p>
            <a:pPr marL="457200" lvl="1" indent="0">
              <a:lnSpc>
                <a:spcPct val="80000"/>
              </a:lnSpc>
              <a:spcBef>
                <a:spcPts val="0"/>
              </a:spcBef>
              <a:buSzPts val="2800"/>
              <a:buNone/>
            </a:pPr>
            <a:endParaRPr lang="en-US" sz="28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Agenda for Today’s Session</a:t>
            </a:r>
            <a:endParaRPr lang="en-US" dirty="0"/>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smtClean="0"/>
              <a:t>Jen </a:t>
            </a:r>
            <a:r>
              <a:rPr lang="en-US" sz="3000" dirty="0"/>
              <a:t>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sz="900" dirty="0" smtClean="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endParaRPr lang="en-US" dirty="0" smtClean="0"/>
          </a:p>
          <a:p>
            <a:pPr marL="533400" lvl="1" indent="0">
              <a:lnSpc>
                <a:spcPct val="105000"/>
              </a:lnSpc>
              <a:spcBef>
                <a:spcPts val="0"/>
              </a:spcBef>
              <a:buSzPts val="2400"/>
              <a:buNone/>
            </a:pPr>
            <a:endParaRPr lang="en-US" dirty="0" smtClean="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245615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Overview of Rank and Serve</a:t>
            </a:r>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162333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do we mean by “Rank and Serve”?</a:t>
            </a:r>
            <a:endParaRPr lang="en-US" dirty="0"/>
          </a:p>
        </p:txBody>
      </p:sp>
      <p:sp>
        <p:nvSpPr>
          <p:cNvPr id="8" name="Content Placeholder 7"/>
          <p:cNvSpPr>
            <a:spLocks noGrp="1"/>
          </p:cNvSpPr>
          <p:nvPr>
            <p:ph idx="1"/>
          </p:nvPr>
        </p:nvSpPr>
        <p:spPr/>
        <p:txBody>
          <a:bodyPr/>
          <a:lstStyle/>
          <a:p>
            <a:pPr marL="0" indent="0">
              <a:buNone/>
            </a:pPr>
            <a:r>
              <a:rPr lang="en-US" sz="3600" dirty="0" smtClean="0"/>
              <a:t>“Rank </a:t>
            </a:r>
            <a:r>
              <a:rPr lang="en-US" sz="3600" dirty="0"/>
              <a:t>and Serve” is the process </a:t>
            </a:r>
            <a:r>
              <a:rPr lang="en-US" sz="3600" dirty="0" smtClean="0"/>
              <a:t>used to </a:t>
            </a:r>
            <a:r>
              <a:rPr lang="en-US" sz="3600" dirty="0"/>
              <a:t>determine which schools should be served with Title I-A </a:t>
            </a:r>
            <a:r>
              <a:rPr lang="en-US" sz="3600" dirty="0" smtClean="0"/>
              <a:t>funds</a:t>
            </a:r>
          </a:p>
          <a:p>
            <a:pPr lvl="1"/>
            <a:endParaRPr lang="en-US" sz="3200" dirty="0" smtClean="0"/>
          </a:p>
          <a:p>
            <a:pPr lvl="1"/>
            <a:r>
              <a:rPr lang="en-US" sz="3200" dirty="0" smtClean="0"/>
              <a:t>Must follow requirements laid out in ESSA</a:t>
            </a:r>
          </a:p>
          <a:p>
            <a:pPr marL="457200" lvl="1" indent="0">
              <a:buNone/>
            </a:pPr>
            <a:endParaRPr lang="en-US" sz="3200" dirty="0" smtClean="0"/>
          </a:p>
          <a:p>
            <a:pPr lvl="1"/>
            <a:r>
              <a:rPr lang="en-US" sz="3200" dirty="0" smtClean="0"/>
              <a:t>Districts do have some options within requirements</a:t>
            </a:r>
            <a:endParaRPr lang="en-US" sz="3200" dirty="0"/>
          </a:p>
          <a:p>
            <a:pPr lvl="1"/>
            <a:endParaRPr lang="en-US" sz="3200" dirty="0" smtClean="0"/>
          </a:p>
          <a:p>
            <a:pPr lvl="1"/>
            <a:endParaRPr lang="en-US" sz="36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pic>
        <p:nvPicPr>
          <p:cNvPr id="2" name="Picture Placeholder 1" descr="This image includes a numbered list. It is included to illustrate the concept of ranking schools." title="Rank"/>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733" b="5733"/>
          <a:stretch>
            <a:fillRect/>
          </a:stretch>
        </p:blipFill>
        <p:spPr/>
      </p:pic>
    </p:spTree>
    <p:extLst>
      <p:ext uri="{BB962C8B-B14F-4D97-AF65-F5344CB8AC3E}">
        <p14:creationId xmlns:p14="http://schemas.microsoft.com/office/powerpoint/2010/main" val="422835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3200" dirty="0"/>
              <a:t>All districts receiving Title I-A funds are required to follow rank and serve requirements, </a:t>
            </a:r>
            <a:r>
              <a:rPr lang="en-US" sz="3200" dirty="0" smtClean="0"/>
              <a:t>with the exception of districts that enroll fewer than </a:t>
            </a:r>
            <a:r>
              <a:rPr lang="en-US" sz="3200" dirty="0"/>
              <a:t>1,000 </a:t>
            </a:r>
            <a:r>
              <a:rPr lang="en-US" sz="3200" dirty="0" smtClean="0"/>
              <a:t>students</a:t>
            </a:r>
          </a:p>
          <a:p>
            <a:pPr marL="457200" lvl="1" indent="0">
              <a:buNone/>
            </a:pPr>
            <a:endParaRPr lang="en-US" sz="2800" dirty="0" smtClean="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5</a:t>
            </a:fld>
            <a:endParaRPr lang="en-US" dirty="0"/>
          </a:p>
        </p:txBody>
      </p:sp>
      <p:sp>
        <p:nvSpPr>
          <p:cNvPr id="7" name="Title 6"/>
          <p:cNvSpPr>
            <a:spLocks noGrp="1"/>
          </p:cNvSpPr>
          <p:nvPr>
            <p:ph type="title"/>
          </p:nvPr>
        </p:nvSpPr>
        <p:spPr/>
        <p:txBody>
          <a:bodyPr/>
          <a:lstStyle/>
          <a:p>
            <a:r>
              <a:rPr lang="en-US" dirty="0" smtClean="0"/>
              <a:t>Which districts?</a:t>
            </a:r>
            <a:endParaRPr lang="en-US" dirty="0"/>
          </a:p>
        </p:txBody>
      </p:sp>
    </p:spTree>
    <p:extLst>
      <p:ext uri="{BB962C8B-B14F-4D97-AF65-F5344CB8AC3E}">
        <p14:creationId xmlns:p14="http://schemas.microsoft.com/office/powerpoint/2010/main" val="1532478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475163"/>
          </a:xfrm>
        </p:spPr>
        <p:txBody>
          <a:bodyPr>
            <a:normAutofit fontScale="92500" lnSpcReduction="10000"/>
          </a:bodyPr>
          <a:lstStyle/>
          <a:p>
            <a:r>
              <a:rPr lang="en-US" sz="3200" dirty="0" smtClean="0"/>
              <a:t>Select poverty measure</a:t>
            </a:r>
          </a:p>
          <a:p>
            <a:endParaRPr lang="en-US" sz="900" dirty="0" smtClean="0"/>
          </a:p>
          <a:p>
            <a:r>
              <a:rPr lang="en-US" sz="3200" dirty="0" smtClean="0"/>
              <a:t>Rank order schools </a:t>
            </a:r>
            <a:endParaRPr lang="en-US" sz="3200" dirty="0"/>
          </a:p>
          <a:p>
            <a:pPr lvl="1"/>
            <a:r>
              <a:rPr lang="en-US" sz="2800" dirty="0" smtClean="0"/>
              <a:t>Schools at 75%+ </a:t>
            </a:r>
            <a:r>
              <a:rPr lang="en-US" sz="2800" b="1" dirty="0" smtClean="0"/>
              <a:t>must</a:t>
            </a:r>
            <a:r>
              <a:rPr lang="en-US" sz="2800" dirty="0" smtClean="0"/>
              <a:t> be served in rank order regardless of grade span</a:t>
            </a:r>
          </a:p>
          <a:p>
            <a:endParaRPr lang="en-US" sz="900" dirty="0" smtClean="0"/>
          </a:p>
          <a:p>
            <a:r>
              <a:rPr lang="en-US" sz="3200" dirty="0" smtClean="0"/>
              <a:t>Determine per pupil amounts</a:t>
            </a:r>
          </a:p>
          <a:p>
            <a:endParaRPr lang="en-US" sz="3200" dirty="0"/>
          </a:p>
          <a:p>
            <a:pPr marL="0" indent="0">
              <a:buNone/>
            </a:pPr>
            <a:r>
              <a:rPr lang="en-US" sz="3200" dirty="0" smtClean="0"/>
              <a:t>IMPORTANT: The </a:t>
            </a:r>
            <a:r>
              <a:rPr lang="en-US" sz="3200" dirty="0"/>
              <a:t>measure chosen must be </a:t>
            </a:r>
            <a:endParaRPr lang="en-US" sz="3200" dirty="0" smtClean="0"/>
          </a:p>
          <a:p>
            <a:pPr marL="0" indent="0">
              <a:buNone/>
            </a:pPr>
            <a:r>
              <a:rPr lang="en-US" sz="3200" dirty="0" smtClean="0"/>
              <a:t>consistent </a:t>
            </a:r>
            <a:r>
              <a:rPr lang="en-US" sz="3200" dirty="0"/>
              <a:t>across the district and collected </a:t>
            </a:r>
            <a:endParaRPr lang="en-US" sz="3200" dirty="0" smtClean="0"/>
          </a:p>
          <a:p>
            <a:pPr marL="0" indent="0">
              <a:buNone/>
            </a:pPr>
            <a:r>
              <a:rPr lang="en-US" sz="3200" dirty="0" smtClean="0"/>
              <a:t>at </a:t>
            </a:r>
            <a:r>
              <a:rPr lang="en-US" sz="3200" dirty="0"/>
              <a:t>the same point in </a:t>
            </a:r>
            <a:r>
              <a:rPr lang="en-US" sz="3200" dirty="0" smtClean="0"/>
              <a:t>time.</a:t>
            </a:r>
            <a:endParaRPr lang="en-US" sz="3200" dirty="0"/>
          </a:p>
          <a:p>
            <a:endParaRPr lang="en-US" sz="3200"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smtClean="0"/>
              <a:t>Rank and Serve Basics</a:t>
            </a:r>
            <a:endParaRPr lang="en-US" dirty="0"/>
          </a:p>
        </p:txBody>
      </p:sp>
      <p:pic>
        <p:nvPicPr>
          <p:cNvPr id="6" name="Picture 5" descr="This is an image of a light bulb on a post-it note. It is included to highlight an important concept in the presentation." title="Light Bulb"/>
          <p:cNvPicPr>
            <a:picLocks noChangeAspect="1"/>
          </p:cNvPicPr>
          <p:nvPr/>
        </p:nvPicPr>
        <p:blipFill rotWithShape="1">
          <a:blip r:embed="rId3" cstate="hqprint">
            <a:extLst>
              <a:ext uri="{28A0092B-C50C-407E-A947-70E740481C1C}">
                <a14:useLocalDpi xmlns:a14="http://schemas.microsoft.com/office/drawing/2010/main" val="0"/>
              </a:ext>
            </a:extLst>
          </a:blip>
          <a:srcRect l="5979" t="9715" r="44332" b="16863"/>
          <a:stretch/>
        </p:blipFill>
        <p:spPr>
          <a:xfrm>
            <a:off x="8610600" y="3430088"/>
            <a:ext cx="2542784" cy="2504547"/>
          </a:xfrm>
          <a:prstGeom prst="rect">
            <a:avLst/>
          </a:prstGeom>
        </p:spPr>
      </p:pic>
    </p:spTree>
    <p:extLst>
      <p:ext uri="{BB962C8B-B14F-4D97-AF65-F5344CB8AC3E}">
        <p14:creationId xmlns:p14="http://schemas.microsoft.com/office/powerpoint/2010/main" val="305891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Selecting Measures of Poverty</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3682194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marR="0" lvl="0" indent="-342900">
              <a:lnSpc>
                <a:spcPct val="115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Free and reduced-price lunch count or Community Eligibility Provision (CEP) data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Count of students receiving assistance under Temporary </a:t>
            </a:r>
            <a:r>
              <a:rPr lang="en-US" sz="2800" dirty="0">
                <a:latin typeface="Calibri" panose="020F0502020204030204" pitchFamily="34" charset="0"/>
                <a:ea typeface="Calibri" panose="020F0502020204030204" pitchFamily="34" charset="0"/>
                <a:cs typeface="Times New Roman" panose="02020603050405020304" pitchFamily="18" charset="0"/>
              </a:rPr>
              <a:t>Assistance for Needy Families (</a:t>
            </a:r>
            <a:r>
              <a:rPr lang="en-US" sz="2800" dirty="0" smtClean="0">
                <a:latin typeface="Calibri" panose="020F0502020204030204" pitchFamily="34" charset="0"/>
                <a:ea typeface="Calibri" panose="020F0502020204030204" pitchFamily="34" charset="0"/>
                <a:cs typeface="Times New Roman" panose="02020603050405020304" pitchFamily="18" charset="0"/>
              </a:rPr>
              <a:t>TANF)</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Count of student eligible </a:t>
            </a:r>
            <a:r>
              <a:rPr lang="en-US" sz="2800" dirty="0">
                <a:latin typeface="Calibri" panose="020F0502020204030204" pitchFamily="34" charset="0"/>
                <a:ea typeface="Calibri" panose="020F0502020204030204" pitchFamily="34" charset="0"/>
                <a:cs typeface="Times New Roman" panose="02020603050405020304" pitchFamily="18" charset="0"/>
              </a:rPr>
              <a:t>for Medicaid (Oregon Health Plan</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spcAft>
                <a:spcPts val="100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Census </a:t>
            </a:r>
            <a:r>
              <a:rPr lang="en-US" sz="2800" dirty="0">
                <a:latin typeface="Calibri" panose="020F0502020204030204" pitchFamily="34" charset="0"/>
                <a:ea typeface="Calibri" panose="020F0502020204030204" pitchFamily="34" charset="0"/>
                <a:cs typeface="Times New Roman" panose="02020603050405020304" pitchFamily="18" charset="0"/>
              </a:rPr>
              <a:t>counts of children from families below the poverty level (SAIPE</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 combination of two or more of these data </a:t>
            </a:r>
            <a:r>
              <a:rPr lang="en-US" sz="2800" dirty="0" smtClean="0">
                <a:latin typeface="Calibri" panose="020F0502020204030204" pitchFamily="34" charset="0"/>
                <a:ea typeface="Calibri" panose="020F0502020204030204" pitchFamily="34" charset="0"/>
                <a:cs typeface="Times New Roman" panose="02020603050405020304" pitchFamily="18" charset="0"/>
              </a:rPr>
              <a:t>sources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5" name="Title 4"/>
          <p:cNvSpPr>
            <a:spLocks noGrp="1"/>
          </p:cNvSpPr>
          <p:nvPr>
            <p:ph type="title"/>
          </p:nvPr>
        </p:nvSpPr>
        <p:spPr/>
        <p:txBody>
          <a:bodyPr/>
          <a:lstStyle/>
          <a:p>
            <a:r>
              <a:rPr lang="en-US" dirty="0" smtClean="0"/>
              <a:t>Selecting Measures of Poverty (pre-COVID)</a:t>
            </a:r>
            <a:endParaRPr lang="en-US" dirty="0"/>
          </a:p>
        </p:txBody>
      </p:sp>
    </p:spTree>
    <p:extLst>
      <p:ext uri="{BB962C8B-B14F-4D97-AF65-F5344CB8AC3E}">
        <p14:creationId xmlns:p14="http://schemas.microsoft.com/office/powerpoint/2010/main" val="2244145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marR="0" lvl="0" indent="-342900">
              <a:lnSpc>
                <a:spcPct val="115000"/>
              </a:lnSpc>
              <a:spcBef>
                <a:spcPts val="0"/>
              </a:spcBef>
              <a:spcAft>
                <a:spcPts val="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Medicaid </a:t>
            </a:r>
            <a:r>
              <a:rPr lang="en-US" dirty="0">
                <a:latin typeface="Calibri" panose="020F0502020204030204" pitchFamily="34" charset="0"/>
                <a:ea typeface="Calibri" panose="020F0502020204030204" pitchFamily="34" charset="0"/>
                <a:cs typeface="Times New Roman" panose="02020603050405020304" pitchFamily="18" charset="0"/>
              </a:rPr>
              <a:t>or Temporary Assistance to Needy Families (TANF) data or a composite of data from these two sources from SY 2021-2022;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best available NSLP data, which may be from SY 2019-2020;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Counts of children identified through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direct certification</a:t>
            </a:r>
            <a:r>
              <a:rPr lang="en-US" dirty="0">
                <a:latin typeface="Calibri" panose="020F0502020204030204" pitchFamily="34" charset="0"/>
                <a:ea typeface="Calibri" panose="020F0502020204030204" pitchFamily="34" charset="0"/>
                <a:cs typeface="Times New Roman" panose="02020603050405020304" pitchFamily="18" charset="0"/>
              </a:rPr>
              <a:t> from 2020-21 or 2021-22, which may be multiplied by 1.6 to account for the lack of household applications;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combination of the best available NSLP data from SYs 2019-2020, 2020-2021, and 2021-2022;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composite of the NSLP, Medicaid, and TANF data listed in the previous bullets; or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Data from a poverty survey conducted by the LEA.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p:cNvSpPr>
            <a:spLocks noGrp="1"/>
          </p:cNvSpPr>
          <p:nvPr>
            <p:ph type="title"/>
          </p:nvPr>
        </p:nvSpPr>
        <p:spPr/>
        <p:txBody>
          <a:bodyPr>
            <a:normAutofit/>
          </a:bodyPr>
          <a:lstStyle/>
          <a:p>
            <a:r>
              <a:rPr lang="en-US" dirty="0" smtClean="0"/>
              <a:t>USDA Waiver and Data Options  for 2022-23</a:t>
            </a:r>
            <a:endParaRPr lang="en-US" dirty="0"/>
          </a:p>
        </p:txBody>
      </p:sp>
    </p:spTree>
    <p:extLst>
      <p:ext uri="{BB962C8B-B14F-4D97-AF65-F5344CB8AC3E}">
        <p14:creationId xmlns:p14="http://schemas.microsoft.com/office/powerpoint/2010/main" val="3740754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2022-05-12T07:00:00+00:00</Remediation_x0020_Date>
    <Priority xmlns="033ab11c-6041-4f50-b845-c0c38e41b3e3">New</Priority>
  </documentManagement>
</p:properties>
</file>

<file path=customXml/itemProps1.xml><?xml version="1.0" encoding="utf-8"?>
<ds:datastoreItem xmlns:ds="http://schemas.openxmlformats.org/officeDocument/2006/customXml" ds:itemID="{E4F7C3F8-AA11-48DD-9A88-8B0F6936B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1C2AA772-8C0A-480C-9E0C-84C76C73C71D}">
  <ds:schemaRefs>
    <ds:schemaRef ds:uri="033ab11c-6041-4f50-b845-c0c38e41b3e3"/>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54031767-dd6d-417c-ab73-583408f4756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1826</TotalTime>
  <Words>2548</Words>
  <Application>Microsoft Office PowerPoint</Application>
  <PresentationFormat>Widescreen</PresentationFormat>
  <Paragraphs>348</Paragraphs>
  <Slides>20</Slides>
  <Notes>20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20</vt:i4>
      </vt:variant>
    </vt:vector>
  </HeadingPairs>
  <TitlesOfParts>
    <vt:vector size="31" baseType="lpstr">
      <vt:lpstr>Arial</vt:lpstr>
      <vt:lpstr>Calibri</vt:lpstr>
      <vt:lpstr>Courier New</vt:lpstr>
      <vt:lpstr>Franklin Gothic Book</vt:lpstr>
      <vt:lpstr>Times New Roman</vt:lpstr>
      <vt:lpstr>2021ODE</vt:lpstr>
      <vt:lpstr>Green_2021ODE</vt:lpstr>
      <vt:lpstr>Gold_2021ODE</vt:lpstr>
      <vt:lpstr>Orange_2021ODE</vt:lpstr>
      <vt:lpstr>Red_2021ODE</vt:lpstr>
      <vt:lpstr>Teal_2021ODE</vt:lpstr>
      <vt:lpstr>Ranking and Serving Schools under Title I-A</vt:lpstr>
      <vt:lpstr>Agenda for Today’s Session</vt:lpstr>
      <vt:lpstr>Overview of Rank and Serve</vt:lpstr>
      <vt:lpstr>What do we mean by “Rank and Serve”?</vt:lpstr>
      <vt:lpstr>Which districts?</vt:lpstr>
      <vt:lpstr>Rank and Serve Basics</vt:lpstr>
      <vt:lpstr>Selecting Measures of Poverty</vt:lpstr>
      <vt:lpstr>Selecting Measures of Poverty (pre-COVID)</vt:lpstr>
      <vt:lpstr>USDA Waiver and Data Options  for 2022-23</vt:lpstr>
      <vt:lpstr>Measuring Poverty Moving Forward</vt:lpstr>
      <vt:lpstr>Requirements and Options</vt:lpstr>
      <vt:lpstr>Requirement: 75% Rule</vt:lpstr>
      <vt:lpstr>Requirement: 125% Rule</vt:lpstr>
      <vt:lpstr>Requirement: Charter Schools</vt:lpstr>
      <vt:lpstr>Options</vt:lpstr>
      <vt:lpstr>Example 1: Ranking by Poverty Percentage</vt:lpstr>
      <vt:lpstr>Example 2: Ranking by Grade Span, then Poverty</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Ranking and Serving Schools</dc:title>
  <dc:creator>MARTIN Sarah * ODE</dc:creator>
  <cp:lastModifiedBy>LAWRENCE Maddie * ODE</cp:lastModifiedBy>
  <cp:revision>139</cp:revision>
  <dcterms:created xsi:type="dcterms:W3CDTF">2021-11-08T23:34:50Z</dcterms:created>
  <dcterms:modified xsi:type="dcterms:W3CDTF">2022-10-24T14:09:58Z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