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256" r:id="rId10"/>
    <p:sldId id="258" r:id="rId11"/>
    <p:sldId id="338" r:id="rId12"/>
    <p:sldId id="306" r:id="rId13"/>
    <p:sldId id="327" r:id="rId14"/>
    <p:sldId id="333" r:id="rId15"/>
    <p:sldId id="328" r:id="rId16"/>
    <p:sldId id="337" r:id="rId17"/>
    <p:sldId id="334" r:id="rId18"/>
    <p:sldId id="336" r:id="rId19"/>
    <p:sldId id="329" r:id="rId20"/>
    <p:sldId id="310" r:id="rId21"/>
    <p:sldId id="304"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Liz * ODE" initials="RL*O" lastIdx="4" clrIdx="0">
    <p:extLst>
      <p:ext uri="{19B8F6BF-5375-455C-9EA6-DF929625EA0E}">
        <p15:presenceInfo xmlns:p15="http://schemas.microsoft.com/office/powerpoint/2012/main" userId="ROSS Liz * 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837" autoAdjust="0"/>
  </p:normalViewPr>
  <p:slideViewPr>
    <p:cSldViewPr snapToGrid="0">
      <p:cViewPr>
        <p:scale>
          <a:sx n="73" d="100"/>
          <a:sy n="73" d="100"/>
        </p:scale>
        <p:origin x="1974" y="4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ODE%20-%202022%20-%20Calculating%20the%20Proportionate%20Share%20-%20Toolki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Administering the Title I program. </a:t>
            </a:r>
            <a:r>
              <a:rPr lang="en-US" sz="1200" kern="1200" dirty="0" smtClean="0">
                <a:solidFill>
                  <a:schemeClr val="tx1"/>
                </a:solidFill>
                <a:effectLst/>
                <a:latin typeface="+mn-lt"/>
                <a:ea typeface="+mn-ea"/>
                <a:cs typeface="+mn-cs"/>
              </a:rPr>
              <a:t>Administrative costs may include staffing to administer Title I-A programs and other expenses required to carry out the administration of Title I-A services throughout the district for public and private school children. Funds reserved for this purpose should meet the necessary and reasonable guidelines. This is not the cost of teachers in buildings, but staffing costs</a:t>
            </a:r>
            <a:r>
              <a:rPr lang="en-US" sz="1200" kern="1200" baseline="0" dirty="0" smtClean="0">
                <a:solidFill>
                  <a:schemeClr val="tx1"/>
                </a:solidFill>
                <a:effectLst/>
                <a:latin typeface="+mn-lt"/>
                <a:ea typeface="+mn-ea"/>
                <a:cs typeface="+mn-cs"/>
              </a:rPr>
              <a:t> associated with district-level implementation of 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Salary Equalization. </a:t>
            </a:r>
            <a:r>
              <a:rPr lang="en-US" sz="1200" kern="1200" dirty="0" smtClean="0">
                <a:solidFill>
                  <a:schemeClr val="tx1"/>
                </a:solidFill>
                <a:effectLst/>
                <a:latin typeface="+mn-lt"/>
                <a:ea typeface="+mn-ea"/>
                <a:cs typeface="+mn-cs"/>
              </a:rPr>
              <a:t>Salary Equalization is designed to take into account school-by-school variations in personnel costs, such as seniority-pay differentials or fringe benefit differentials. It is intended to address situations where similar per-child amounts would result in different levels of service because the salary and benefit costs of Title I-A staff at one school are higher for the equivalent staff at another Title I-A school. Salary Equalization is allowable</a:t>
            </a:r>
            <a:r>
              <a:rPr lang="en-US" sz="1200" kern="1200" baseline="0" dirty="0" smtClean="0">
                <a:solidFill>
                  <a:schemeClr val="tx1"/>
                </a:solidFill>
                <a:effectLst/>
                <a:latin typeface="+mn-lt"/>
                <a:ea typeface="+mn-ea"/>
                <a:cs typeface="+mn-cs"/>
              </a:rPr>
              <a:t> for paraprofessionals as well as teachers.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Extended Time.</a:t>
            </a:r>
            <a:r>
              <a:rPr lang="en-US" sz="1200" kern="1200" dirty="0" smtClean="0">
                <a:solidFill>
                  <a:schemeClr val="tx1"/>
                </a:solidFill>
                <a:effectLst/>
                <a:latin typeface="+mn-lt"/>
                <a:ea typeface="+mn-ea"/>
                <a:cs typeface="+mn-cs"/>
              </a:rPr>
              <a:t> This set-aside can be used for summer school and/or before and after school programs for students who attend Title I-A schools.</a:t>
            </a:r>
          </a:p>
          <a:p>
            <a:r>
              <a:rPr lang="en-US" sz="1200" i="1" kern="1200" dirty="0" smtClean="0">
                <a:solidFill>
                  <a:schemeClr val="tx1"/>
                </a:solidFill>
                <a:effectLst/>
                <a:latin typeface="+mn-lt"/>
                <a:ea typeface="+mn-ea"/>
                <a:cs typeface="+mn-cs"/>
              </a:rPr>
              <a:t>34 CFR Part 200</a:t>
            </a: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12310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i="1" kern="1200" dirty="0" smtClean="0">
                <a:solidFill>
                  <a:schemeClr val="tx1"/>
                </a:solidFill>
                <a:effectLst/>
                <a:latin typeface="+mn-lt"/>
                <a:ea typeface="+mn-ea"/>
                <a:cs typeface="+mn-cs"/>
              </a:rPr>
              <a:t>Professional Development. </a:t>
            </a:r>
            <a:r>
              <a:rPr lang="en-US" sz="1200" kern="1200" dirty="0" smtClean="0">
                <a:solidFill>
                  <a:schemeClr val="tx1"/>
                </a:solidFill>
                <a:effectLst/>
                <a:latin typeface="+mn-lt"/>
                <a:ea typeface="+mn-ea"/>
                <a:cs typeface="+mn-cs"/>
              </a:rPr>
              <a:t>This set-aside can be used to provide professional learning to teachers in Title I-A schools. In schools implementing a </a:t>
            </a:r>
            <a:r>
              <a:rPr lang="en-US" sz="1200" kern="1200" dirty="0" err="1" smtClean="0">
                <a:solidFill>
                  <a:schemeClr val="tx1"/>
                </a:solidFill>
                <a:effectLst/>
                <a:latin typeface="+mn-lt"/>
                <a:ea typeface="+mn-ea"/>
                <a:cs typeface="+mn-cs"/>
              </a:rPr>
              <a:t>schoolwide</a:t>
            </a:r>
            <a:r>
              <a:rPr lang="en-US" sz="1200" kern="1200" dirty="0" smtClean="0">
                <a:solidFill>
                  <a:schemeClr val="tx1"/>
                </a:solidFill>
                <a:effectLst/>
                <a:latin typeface="+mn-lt"/>
                <a:ea typeface="+mn-ea"/>
                <a:cs typeface="+mn-cs"/>
              </a:rPr>
              <a:t> program this includes all instructors/staff in the school. In schools implementing a targeted program, this includes instructors/staff working with targeted students. </a:t>
            </a:r>
          </a:p>
          <a:p>
            <a:r>
              <a:rPr lang="en-US"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0"/>
            <a:r>
              <a:rPr lang="en-US" sz="1600" i="1" kern="1200" dirty="0" smtClean="0">
                <a:solidFill>
                  <a:schemeClr val="tx1"/>
                </a:solidFill>
                <a:effectLst/>
                <a:latin typeface="+mn-lt"/>
                <a:ea typeface="+mn-ea"/>
                <a:cs typeface="+mn-cs"/>
              </a:rPr>
              <a:t>Additional Set-Asides. </a:t>
            </a:r>
            <a:r>
              <a:rPr lang="en-US" sz="1200" kern="1200" dirty="0" smtClean="0">
                <a:solidFill>
                  <a:schemeClr val="tx1"/>
                </a:solidFill>
                <a:effectLst/>
                <a:latin typeface="+mn-lt"/>
                <a:ea typeface="+mn-ea"/>
                <a:cs typeface="+mn-cs"/>
              </a:rPr>
              <a:t>There are number of purposes for which this set-aside can be used:</a:t>
            </a:r>
          </a:p>
          <a:p>
            <a:pPr lvl="1"/>
            <a:r>
              <a:rPr lang="en-US" sz="1400" kern="1200" dirty="0" smtClean="0">
                <a:solidFill>
                  <a:schemeClr val="tx1"/>
                </a:solidFill>
                <a:effectLst/>
                <a:latin typeface="+mn-lt"/>
                <a:ea typeface="+mn-ea"/>
                <a:cs typeface="+mn-cs"/>
              </a:rPr>
              <a:t>Early Learning –</a:t>
            </a:r>
            <a:r>
              <a:rPr lang="en-US" sz="1200" kern="1200" dirty="0" smtClean="0">
                <a:solidFill>
                  <a:schemeClr val="tx1"/>
                </a:solidFill>
                <a:effectLst/>
                <a:latin typeface="+mn-lt"/>
                <a:ea typeface="+mn-ea"/>
                <a:cs typeface="+mn-cs"/>
              </a:rPr>
              <a:t> Early learning activities for children from birth to the age at which the LEA provides a free public elementary education, including full day kindergarten and preschool.</a:t>
            </a:r>
          </a:p>
          <a:p>
            <a:pPr lvl="1"/>
            <a:r>
              <a:rPr lang="en-US" sz="1400" kern="1200" dirty="0" smtClean="0">
                <a:solidFill>
                  <a:schemeClr val="tx1"/>
                </a:solidFill>
                <a:effectLst/>
                <a:latin typeface="+mn-lt"/>
                <a:ea typeface="+mn-ea"/>
                <a:cs typeface="+mn-cs"/>
              </a:rPr>
              <a:t>Foster Care –</a:t>
            </a:r>
            <a:r>
              <a:rPr lang="en-US" sz="1200" kern="1200" dirty="0" smtClean="0">
                <a:solidFill>
                  <a:schemeClr val="tx1"/>
                </a:solidFill>
                <a:effectLst/>
                <a:latin typeface="+mn-lt"/>
                <a:ea typeface="+mn-ea"/>
                <a:cs typeface="+mn-cs"/>
              </a:rPr>
              <a:t> Assist in the provision of services for students experiencing foster care which may include additional costs to transport children to their school of origin.</a:t>
            </a:r>
          </a:p>
          <a:p>
            <a:pPr lvl="1"/>
            <a:r>
              <a:rPr lang="en-US" sz="1400" kern="1200" dirty="0" smtClean="0">
                <a:solidFill>
                  <a:schemeClr val="tx1"/>
                </a:solidFill>
                <a:effectLst/>
                <a:latin typeface="+mn-lt"/>
                <a:ea typeface="+mn-ea"/>
                <a:cs typeface="+mn-cs"/>
              </a:rPr>
              <a:t>Students in Secure Care–</a:t>
            </a:r>
            <a:r>
              <a:rPr lang="en-US" sz="9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that receive Title I-D, Subpart II funds can choose to supplement services to students in locally run facilities or community day programs with this set-aside.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76976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Involve families and community members. Districts are required to develop their Title I-A plans with timely and meaningful consultation with teachers, principals and other appropriate school personnel, along with parents and families of children in schools served under Title I-A. Districts should solicit input on the plan and proposed use of funds including optional set-asides.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Maintain focus on the result of the needs assessment. Funds reserved for strategies and activities at the district level for optional set-asides should address needs and strategies identified by Title I-A funded schools.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ESEA Section 1112 (a)(1)(A)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026703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5033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Chris, Marlie and Janette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Set-asides are funds that are reserved for district-wide activities that support Title I-A schools. These funds are reserved at the district level before funds are allocated to schools. Some set-asides are required; others are optional.  While the law does allow districts to spend Title I-A funds in support of district-wide activities (that benefit Title I-A funded schools only), decisions concerning optional set-asides should be made carefully because the reservation of funds will reduce the funds available for distribution to 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set asides are taken off the top of the districts</a:t>
            </a:r>
            <a:r>
              <a:rPr lang="en-US" sz="1200" kern="1200" baseline="0" dirty="0" smtClean="0">
                <a:solidFill>
                  <a:schemeClr val="tx1"/>
                </a:solidFill>
                <a:effectLst/>
                <a:latin typeface="+mn-lt"/>
                <a:ea typeface="+mn-ea"/>
                <a:cs typeface="+mn-cs"/>
              </a:rPr>
              <a:t> allocation, the larger the set-asides, the smaller the remaining pool of funds to distribute to schools.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share of funds must be based on the total allocation received by the district and be determined prior to any allowable expenditures or transfers by the district.</a:t>
            </a:r>
          </a:p>
          <a:p>
            <a:r>
              <a:rPr lang="en-US" sz="1200" i="1" kern="1200" dirty="0" smtClean="0">
                <a:solidFill>
                  <a:schemeClr val="tx1"/>
                </a:solidFill>
                <a:effectLst/>
                <a:latin typeface="+mn-lt"/>
                <a:ea typeface="+mn-ea"/>
                <a:cs typeface="+mn-cs"/>
              </a:rPr>
              <a:t>ESEA Section 1113(c)(3)(A); 1113(c)(3)(B); 1113(c)(3)(C)</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145688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set asides are required, which we will talk about in a moment.</a:t>
            </a:r>
            <a:r>
              <a:rPr lang="en-US" sz="1200" kern="1200" baseline="0" dirty="0" smtClean="0">
                <a:solidFill>
                  <a:schemeClr val="tx1"/>
                </a:solidFill>
                <a:effectLst/>
                <a:latin typeface="+mn-lt"/>
                <a:ea typeface="+mn-ea"/>
                <a:cs typeface="+mn-cs"/>
              </a:rPr>
              <a:t> These include set asides for students experiencing </a:t>
            </a:r>
            <a:r>
              <a:rPr lang="en-US" sz="1200" kern="1200" baseline="0" dirty="0" err="1" smtClean="0">
                <a:solidFill>
                  <a:schemeClr val="tx1"/>
                </a:solidFill>
                <a:effectLst/>
                <a:latin typeface="+mn-lt"/>
                <a:ea typeface="+mn-ea"/>
                <a:cs typeface="+mn-cs"/>
              </a:rPr>
              <a:t>houselessness</a:t>
            </a:r>
            <a:r>
              <a:rPr lang="en-US" sz="1200" kern="1200" baseline="0" dirty="0" smtClean="0">
                <a:solidFill>
                  <a:schemeClr val="tx1"/>
                </a:solidFill>
                <a:effectLst/>
                <a:latin typeface="+mn-lt"/>
                <a:ea typeface="+mn-ea"/>
                <a:cs typeface="+mn-cs"/>
              </a:rPr>
              <a:t>, parent and family engagement and equitable services to private schools. </a:t>
            </a:r>
            <a:r>
              <a:rPr lang="en-US" sz="1200" i="1" dirty="0" smtClean="0"/>
              <a:t>Title I-A set-aside for students experiencing </a:t>
            </a:r>
            <a:r>
              <a:rPr lang="en-US" sz="1200" i="1" dirty="0" err="1" smtClean="0"/>
              <a:t>houselessness</a:t>
            </a:r>
            <a:r>
              <a:rPr lang="en-US" sz="1200" i="1" dirty="0" smtClean="0"/>
              <a:t> and Foster Care can be used for any eligible student, regardless of the school they attend</a:t>
            </a: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If an LEA is required to spend a specific amount of its Title I- A allocation in a given year for a specific purpose (e.g. family engagement), the LEA must meet that obligation. If it does not do so in the year for which funds were allocated, unspent funds must be carried over and spent for the specific purpose the following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96604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CHRIS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Services for children experiencing </a:t>
            </a:r>
            <a:r>
              <a:rPr lang="en-US" sz="1200" i="1" kern="1200" dirty="0" err="1" smtClean="0">
                <a:solidFill>
                  <a:schemeClr val="tx1"/>
                </a:solidFill>
                <a:effectLst/>
                <a:latin typeface="+mn-lt"/>
                <a:ea typeface="+mn-ea"/>
                <a:cs typeface="+mn-cs"/>
              </a:rPr>
              <a:t>houselessness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Districts must reserve funds to provide services to students experiencing </a:t>
            </a:r>
            <a:r>
              <a:rPr lang="en-US" sz="1200" kern="1200" dirty="0" err="1" smtClean="0">
                <a:solidFill>
                  <a:schemeClr val="tx1"/>
                </a:solidFill>
                <a:effectLst/>
                <a:latin typeface="+mn-lt"/>
                <a:ea typeface="+mn-ea"/>
                <a:cs typeface="+mn-cs"/>
              </a:rPr>
              <a:t>houselessness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 all schools within the district</a:t>
            </a:r>
            <a:r>
              <a:rPr lang="en-US" sz="1200" kern="1200" dirty="0" smtClean="0">
                <a:solidFill>
                  <a:schemeClr val="tx1"/>
                </a:solidFill>
                <a:effectLst/>
                <a:latin typeface="+mn-lt"/>
                <a:ea typeface="+mn-ea"/>
                <a:cs typeface="+mn-cs"/>
              </a:rPr>
              <a:t>. ESSA does not specify an amount, but the amount should be </a:t>
            </a:r>
            <a:r>
              <a:rPr lang="en-US" sz="1200" u="sng" kern="1200" dirty="0" smtClean="0">
                <a:solidFill>
                  <a:schemeClr val="tx1"/>
                </a:solidFill>
                <a:effectLst/>
                <a:latin typeface="+mn-lt"/>
                <a:ea typeface="+mn-ea"/>
                <a:cs typeface="+mn-cs"/>
                <a:hlinkClick r:id="rId3"/>
              </a:rPr>
              <a:t>based on a needs assessment</a:t>
            </a:r>
            <a:r>
              <a:rPr lang="en-US" sz="1200" kern="1200" dirty="0" smtClean="0">
                <a:solidFill>
                  <a:schemeClr val="tx1"/>
                </a:solidFill>
                <a:effectLst/>
                <a:latin typeface="+mn-lt"/>
                <a:ea typeface="+mn-ea"/>
                <a:cs typeface="+mn-cs"/>
              </a:rPr>
              <a:t> and could include costs for a liaison, transportation for eligible students, and other activities eligible under the McKinney-Vento Homeless Education Act. District Title I Coordinators should work in collaboration with the Homeless Liaison to complete the needs assessment as a way to determine the appropriate amount of Title I set-asides required to meet homeless student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a:t>
            </a:r>
            <a:r>
              <a:rPr lang="en-US" sz="1200" kern="1200" baseline="0" dirty="0" smtClean="0">
                <a:solidFill>
                  <a:schemeClr val="tx1"/>
                </a:solidFill>
                <a:effectLst/>
                <a:latin typeface="+mn-lt"/>
                <a:ea typeface="+mn-ea"/>
                <a:cs typeface="+mn-cs"/>
              </a:rPr>
              <a:t> number of students experiencing </a:t>
            </a:r>
            <a:r>
              <a:rPr lang="en-US" sz="1200" kern="1200" baseline="0" dirty="0" err="1" smtClean="0">
                <a:solidFill>
                  <a:schemeClr val="tx1"/>
                </a:solidFill>
                <a:effectLst/>
                <a:latin typeface="+mn-lt"/>
                <a:ea typeface="+mn-ea"/>
                <a:cs typeface="+mn-cs"/>
              </a:rPr>
              <a:t>houselessness</a:t>
            </a:r>
            <a:r>
              <a:rPr lang="en-US" sz="1200" kern="1200" baseline="0" dirty="0" smtClean="0">
                <a:solidFill>
                  <a:schemeClr val="tx1"/>
                </a:solidFill>
                <a:effectLst/>
                <a:latin typeface="+mn-lt"/>
                <a:ea typeface="+mn-ea"/>
                <a:cs typeface="+mn-cs"/>
              </a:rPr>
              <a:t> identified in the previous school year to project count for upcoming year. A best practice would be increasing the amount allocated by 5% or as your budget allows to account for potential increases in enrollment.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primary goal of the set-aside is to remove barriers to student engagement and participation</a:t>
            </a:r>
            <a:r>
              <a:rPr lang="en-US" sz="1200" kern="1200" baseline="0" dirty="0" smtClean="0">
                <a:solidFill>
                  <a:schemeClr val="tx1"/>
                </a:solidFill>
                <a:effectLst/>
                <a:latin typeface="+mn-lt"/>
                <a:ea typeface="+mn-ea"/>
                <a:cs typeface="+mn-cs"/>
              </a:rPr>
              <a:t> in education. This means there is no “right way” to spend the funds, but your description should clearly articulate how the activities the district is undertaking with this set aside will remove barriers for students.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ESEA Section 1113(c)(3)(C) </a:t>
            </a:r>
            <a:endParaRPr lang="en-US" sz="1200" kern="1200" dirty="0" smtClean="0">
              <a:solidFill>
                <a:schemeClr val="tx1"/>
              </a:solidFill>
              <a:effectLst/>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07515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JANETTE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Equitable Services for eligible private school students.</a:t>
            </a:r>
            <a:r>
              <a:rPr lang="en-US" sz="1200" kern="1200" dirty="0" smtClean="0">
                <a:solidFill>
                  <a:schemeClr val="tx1"/>
                </a:solidFill>
                <a:effectLst/>
                <a:latin typeface="+mn-lt"/>
                <a:ea typeface="+mn-ea"/>
                <a:cs typeface="+mn-cs"/>
              </a:rPr>
              <a:t> This only applies to districts with participating schools. Districts must reserve a </a:t>
            </a:r>
            <a:r>
              <a:rPr lang="en-US" sz="1200" u="sng" kern="1200" dirty="0" smtClean="0">
                <a:solidFill>
                  <a:schemeClr val="tx1"/>
                </a:solidFill>
                <a:effectLst/>
                <a:latin typeface="+mn-lt"/>
                <a:ea typeface="+mn-ea"/>
                <a:cs typeface="+mn-cs"/>
                <a:hlinkClick r:id="rId3"/>
              </a:rPr>
              <a:t>proportional amount to serve students</a:t>
            </a:r>
            <a:r>
              <a:rPr lang="en-US" sz="1200" kern="1200" dirty="0" smtClean="0">
                <a:solidFill>
                  <a:schemeClr val="tx1"/>
                </a:solidFill>
                <a:effectLst/>
                <a:latin typeface="+mn-lt"/>
                <a:ea typeface="+mn-ea"/>
                <a:cs typeface="+mn-cs"/>
              </a:rPr>
              <a:t> who attend private schools (either inside or outside the district’s boundaries) who would otherwise attend a Title I-A funded school within the district. Funds used for costs</a:t>
            </a:r>
            <a:r>
              <a:rPr lang="en-US" sz="1200" kern="1200" baseline="0" dirty="0" smtClean="0">
                <a:solidFill>
                  <a:schemeClr val="tx1"/>
                </a:solidFill>
                <a:effectLst/>
                <a:latin typeface="+mn-lt"/>
                <a:ea typeface="+mn-ea"/>
                <a:cs typeface="+mn-cs"/>
              </a:rPr>
              <a:t> associated with the school’s Targeted Assistance Program.</a:t>
            </a:r>
            <a:endParaRPr lang="en-US" sz="1200"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216358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Parent and Family Engagement.</a:t>
            </a:r>
            <a:r>
              <a:rPr lang="en-US" sz="1200" kern="1200" dirty="0" smtClean="0">
                <a:solidFill>
                  <a:schemeClr val="tx1"/>
                </a:solidFill>
                <a:effectLst/>
                <a:latin typeface="+mn-lt"/>
                <a:ea typeface="+mn-ea"/>
                <a:cs typeface="+mn-cs"/>
              </a:rPr>
              <a:t> Districts with Title I-A allocations greater than $500,000 must reserve an amount equal to 1% of the total district allocation and distribute 90% of the reserved 1% to schools receiving Title I-A funds for parent and family engagement activities. The remaining 10% (or less) may remain at the district level.  Some examples of allowable costs</a:t>
            </a:r>
            <a:r>
              <a:rPr lang="en-US" sz="1200" kern="1200" baseline="0" dirty="0" smtClean="0">
                <a:solidFill>
                  <a:schemeClr val="tx1"/>
                </a:solidFill>
                <a:effectLst/>
                <a:latin typeface="+mn-lt"/>
                <a:ea typeface="+mn-ea"/>
                <a:cs typeface="+mn-cs"/>
              </a:rPr>
              <a:t> include parent/family liaisons/coordinators, supplies and materials for Title IA meetings or activities (including food for families), and childcare to support attendance.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ESEA Section 1116(a)(3)(A)</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The </a:t>
            </a:r>
            <a:r>
              <a:rPr lang="en-US" dirty="0" smtClean="0"/>
              <a:t>district is responsible for engaging private school parents because the</a:t>
            </a:r>
            <a:r>
              <a:rPr lang="en-US" baseline="0" dirty="0" smtClean="0"/>
              <a:t> district</a:t>
            </a:r>
            <a:r>
              <a:rPr lang="en-US" dirty="0" smtClean="0"/>
              <a:t> runs the TAS program. The district and the school</a:t>
            </a:r>
            <a:r>
              <a:rPr lang="en-US" baseline="0" dirty="0" smtClean="0"/>
              <a:t> </a:t>
            </a:r>
            <a:r>
              <a:rPr lang="en-US" dirty="0" smtClean="0"/>
              <a:t>should partner</a:t>
            </a:r>
            <a:r>
              <a:rPr lang="en-US" baseline="0" dirty="0" smtClean="0"/>
              <a:t> in this engagement, it is not </a:t>
            </a:r>
            <a:r>
              <a:rPr lang="en-US" dirty="0" smtClean="0"/>
              <a:t>simply the responsibility</a:t>
            </a:r>
            <a:r>
              <a:rPr lang="en-US" baseline="0" dirty="0" smtClean="0"/>
              <a:t> of the school. Could involve holding separate engagement activities at each school or holding one engagement opportunity for all the private schools in the district. However it is designed, the district and school should work together to ensure that the parents/guardians and families of eligible students understand the services and supports their student are receiving and their rights under Title IA.</a:t>
            </a:r>
            <a:endParaRPr 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91898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103355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Services for students without parental supervision.</a:t>
            </a:r>
            <a:r>
              <a:rPr lang="en-US" sz="1200" kern="1200" dirty="0" smtClean="0">
                <a:solidFill>
                  <a:schemeClr val="tx1"/>
                </a:solidFill>
                <a:effectLst/>
                <a:latin typeface="+mn-lt"/>
                <a:ea typeface="+mn-ea"/>
                <a:cs typeface="+mn-cs"/>
              </a:rPr>
              <a:t> Districts that have within their boundaries a local (not state run) residential facility for students without parental supervision and report this facility in the October caseload count are required to set-aside Title I-A funds to provide services to children in those facilities. The amount of Title I-A dollars reserved for serving children and youth in this category is a per-child amount. </a:t>
            </a:r>
            <a:r>
              <a:rPr lang="en-US" sz="1200" i="1" kern="1200" dirty="0" smtClean="0">
                <a:solidFill>
                  <a:schemeClr val="tx1"/>
                </a:solidFill>
                <a:effectLst/>
                <a:latin typeface="+mn-lt"/>
                <a:ea typeface="+mn-ea"/>
                <a:cs typeface="+mn-cs"/>
              </a:rPr>
              <a:t>ESEA Section 1113(c)(3)(A)</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ESEA Section 1113(c)(3)(A)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288854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D43946-F3C4-40A4-AD13-7D99B12B4452}"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0D09EB60-67D1-4C89-9694-B604843B9152}"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F1C43006-1686-49C9-9F64-EEB8205B9EB2}"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511EDA-935D-43C2-9E72-A1FEBEF4BE4A}"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85826B93-6677-4DD9-86A8-34AA18CD3592}"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FB9F89-6FF5-4EA6-AFBE-A983B7B0EF81}"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EBEF78-03F0-4715-B97E-F9E91A200762}"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1644DA-C0AE-47E7-B511-83954B5CDFC4}"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A4EC3-CFE7-4ED1-AE7A-8EAC2138B8EF}"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43FB2A-B0B6-4EB7-8C54-1076F5F36E6E}"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F0FA28E-9D06-4345-8EFE-842D930BF295}"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E8EE96A-8C67-4267-AEF7-4AB7AD2C1E08}"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BFE99D6D-208F-4646-8497-4071EAA36AC2}"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55BE1BD-2B13-43FF-B01C-0C4663D77DA7}"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FE050826-0515-4A35-BEFE-6216F54B2E2E}"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12A9CE-E7E5-4417-B0DE-D4728DA5DD0C}"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D402702-A7DA-4F0D-8B59-ADD8A07B80BA}"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DD67DE-3CE7-42AB-97C4-FA1474B9E68B}"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55FB7B-4C1E-450E-8A33-89AE931AD27D}"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DA7055-EFF5-4BCF-9655-7D3B4C77ED15}"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1DDF1D-6A87-4E01-BED8-98DE650DBCA7}"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AD266F-40B5-4CC4-9F6B-77291F3D43FD}"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B7FD94-93C9-4648-A1A8-755F7E75A960}"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2331852-6C81-4065-BF72-17DDBDA6A614}"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B76DAE5B-5E4D-452D-A89B-7A5FB13393CC}"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45C1DFBD-80AB-435D-A64A-DA3556EF841E}"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26928FC7-0341-4011-87FD-C46A3D8020F1}"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2DFCC7-5577-49D2-B37F-0CDDFDCB3A12}"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5F89765E-F84B-4BF3-BDDD-67DF6FAFBDA9}"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2B1ED-6A5E-423C-A656-5ED9969DCE11}"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DF7109-9629-41E3-A9CC-29B7C38460F2}"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BCABBF-6710-4DB4-9E5C-7988B7654CCE}"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F40625-51BB-4200-8E34-C7C4418F972E}"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C56B3D-9779-42F1-948A-49FD0CF03597}"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EB764-2A42-49A0-B29E-0D9BA33EFD0A}"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1A6E7637-25FC-42C6-8FE5-42539359A347}"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C34A2FF2-7253-4AB7-BE2F-45D9FE9994B3}"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060D89DF-E07E-47C6-812C-A9D7FEEB09AE}"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1451EE75-9264-4052-B0B9-3132ADF61499}"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5A5529-B2CE-4E94-B426-C800D7D317EF}"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BE1D319-6CF6-4671-9DDA-929254809832}"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9288-43FB-4E8B-A762-B4CB2889EA1E}"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42569-627E-44FE-8EAF-773E1036F84D}"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97B4B-EE4E-4248-A2E9-DA54DBFEB74B}"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AD1752-B029-4D3F-9B5A-3C5ED97AF75F}"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965AB5-2565-4D82-A547-FB677EC9B8AA}"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7264BD-98C5-4356-8D13-C57FFFFE3608}"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7911D50-98DA-44EE-90CE-36226A2073D3}"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4AF1C054-9C16-483F-878C-CCAD97DC21B5}"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4BC53B74-4314-4453-AB76-A7A25F1E3262}"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668667C5-F96D-4F44-B017-7B6222887810}"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F8BFE7-43F0-4AB2-B858-926A5678BA99}"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3CDF28A9-23CC-4522-8EF2-3BAB6D3B5672}" type="datetime1">
              <a:rPr lang="en-US" smtClean="0"/>
              <a:t>6/27/2023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F1086-88E1-4707-AE1C-DEEFE1A31C30}"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149E7-BBAA-4BB6-B3DF-B9FE8E8B574E}"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3F0D88-8311-47C2-981E-B7ACD0953240}"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11966D-AF2E-46CF-90E8-E7DD054507B9}"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376CA-45B5-4156-9F8E-1270517EEE8F}" type="datetime1">
              <a:rPr lang="en-US" smtClean="0"/>
              <a:t>6/27/2023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EF7F6-2C9C-4F75-AB44-8ABB9EF20FED}"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0CF18C2-24F2-40B6-BB2A-FBDB5ECDBE2F}"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04479AAA-3766-4BAE-A6C8-6B527472F091}"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1810BACB-BA1D-4303-A833-DB14C61131EC}"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33A0841F-0B10-4C5A-94D7-F7DE788FB5FD}" type="datetime1">
              <a:rPr lang="en-US" smtClean="0"/>
              <a:t>6/27/2023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37C2D-ECE1-4E02-86EF-52F37C791572}" type="datetime1">
              <a:rPr lang="en-US" smtClean="0"/>
              <a:t>6/27/2023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072BB8B6-2715-4BD7-81C3-71F94F44346A}" type="datetime1">
              <a:rPr lang="en-US" smtClean="0"/>
              <a:t>6/27/2023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9E89D870-EB68-441B-B1F2-DEDC44F1997F}" type="datetime1">
              <a:rPr lang="en-US" smtClean="0"/>
              <a:t>6/27/2023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C79EFF6-5758-4ABD-8447-5E79F3F5E914}"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D27670C-2C28-4B0E-9311-35CE282E9570}"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315BC84-48C4-4FFB-9797-601332220300}"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570827AB-1375-4E58-9CB8-42B48806A1B1}"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951112E-97BF-45AD-AA45-A6F4E8A5ED14}"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519C9BAB-F75E-4B74-83BB-EC0FEE692DA8}" type="datetime1">
              <a:rPr lang="en-US" smtClean="0"/>
              <a:t>6/27/2023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policy/elsec/guid/preschoolguidance2012.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StudentSuccess/Pages/Engagement-Toolkit-and-Tools.asp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oregon.gov/ode/schools-and-districts/grants/ESEA/Documents/IA%20SET%20ASIDES.pdf" TargetMode="External"/><Relationship Id="rId7"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oregon.gov/ode/schools-and-districts/grants/ESEA/McKinney-Vento/Documents/Use%20of%20Title%20IA%20Set-Asides%20for%20Homeless%20Students.docx" TargetMode="External"/><Relationship Id="rId5" Type="http://schemas.openxmlformats.org/officeDocument/2006/relationships/hyperlink" Target="https://www.oregon.gov/ode/schools-and-districts/grants/ESEA/Documents/ODE%20ESSA%20Private%20School%20Guidance%20-%20Calculating%20the%20Proportionate%20Share.docx" TargetMode="External"/><Relationship Id="rId4" Type="http://schemas.openxmlformats.org/officeDocument/2006/relationships/hyperlink" Target="https://www.oregon.gov/ode/schools-and-districts/grants/ESEA/IA/Documents/salary-equalization.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janette.newton@ode.oregon.gov" TargetMode="External"/><Relationship Id="rId3" Type="http://schemas.openxmlformats.org/officeDocument/2006/relationships/hyperlink" Target="mailto:ennifer.engberg@ode.oregon.gov" TargetMode="External"/><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20amy.tidwell@ode.oregon.gov" TargetMode="External"/><Relationship Id="rId5" Type="http://schemas.openxmlformats.org/officeDocument/2006/relationships/hyperlink" Target="mailto:isa.plumb@ode.oregon.gov" TargetMode="External"/><Relationship Id="rId10" Type="http://schemas.openxmlformats.org/officeDocument/2006/relationships/hyperlink" Target="mailto:marlie.magill@ode.oregon.gov" TargetMode="External"/><Relationship Id="rId4" Type="http://schemas.openxmlformats.org/officeDocument/2006/relationships/hyperlink" Target="mailto:arah.martin@ode.oregon.gov" TargetMode="External"/><Relationship Id="rId9" Type="http://schemas.openxmlformats.org/officeDocument/2006/relationships/hyperlink" Target="mailto:chris.james@ode.oregon.go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McKinney-Vento/Documents/Title%20I-A%20Set-Asides%20-%20Needs%20Assessmt%20%20Calc.doc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Title I-A District Set Asides</a:t>
            </a:r>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6810966" cy="4314168"/>
          </a:xfrm>
        </p:spPr>
        <p:txBody>
          <a:bodyPr>
            <a:normAutofit lnSpcReduction="10000"/>
          </a:bodyPr>
          <a:lstStyle/>
          <a:p>
            <a:pPr marL="0" indent="0">
              <a:buNone/>
            </a:pPr>
            <a:r>
              <a:rPr lang="en-US" sz="3000" b="1" dirty="0" smtClean="0"/>
              <a:t>District Administration</a:t>
            </a:r>
          </a:p>
          <a:p>
            <a:pPr lvl="1"/>
            <a:r>
              <a:rPr lang="en-US" sz="2600" dirty="0" smtClean="0"/>
              <a:t>Costs to administer in district and equitable services to private schools</a:t>
            </a:r>
          </a:p>
          <a:p>
            <a:pPr lvl="1"/>
            <a:endParaRPr lang="en-US" sz="2600" dirty="0" smtClean="0"/>
          </a:p>
          <a:p>
            <a:pPr marL="0" indent="0">
              <a:buNone/>
            </a:pPr>
            <a:r>
              <a:rPr lang="en-US" sz="3000" b="1" dirty="0" smtClean="0"/>
              <a:t>Salary Equalization</a:t>
            </a:r>
          </a:p>
          <a:p>
            <a:pPr lvl="1"/>
            <a:r>
              <a:rPr lang="en-US" sz="2600" dirty="0"/>
              <a:t>E</a:t>
            </a:r>
            <a:r>
              <a:rPr lang="en-US" sz="2600" dirty="0" smtClean="0"/>
              <a:t>stablishes </a:t>
            </a:r>
            <a:r>
              <a:rPr lang="en-US" sz="2600" dirty="0"/>
              <a:t>equity in funding between Title I-A funded </a:t>
            </a:r>
            <a:r>
              <a:rPr lang="en-US" sz="2600" dirty="0" smtClean="0"/>
              <a:t>schools</a:t>
            </a:r>
          </a:p>
          <a:p>
            <a:pPr lvl="1"/>
            <a:endParaRPr lang="en-US" sz="2600" dirty="0" smtClean="0"/>
          </a:p>
          <a:p>
            <a:pPr marL="0" indent="0">
              <a:buNone/>
            </a:pPr>
            <a:r>
              <a:rPr lang="en-US" sz="3000" b="1" dirty="0" smtClean="0"/>
              <a:t>Extended Time</a:t>
            </a:r>
          </a:p>
          <a:p>
            <a:pPr lvl="1"/>
            <a:r>
              <a:rPr lang="en-US" sz="2600" dirty="0"/>
              <a:t>B</a:t>
            </a:r>
            <a:r>
              <a:rPr lang="en-US" sz="2600" dirty="0" smtClean="0"/>
              <a:t>efore/after/summer school</a:t>
            </a:r>
          </a:p>
          <a:p>
            <a:pPr lvl="1"/>
            <a:endParaRPr lang="en-US"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sp>
        <p:nvSpPr>
          <p:cNvPr id="5" name="Title 4"/>
          <p:cNvSpPr>
            <a:spLocks noGrp="1"/>
          </p:cNvSpPr>
          <p:nvPr>
            <p:ph type="title"/>
          </p:nvPr>
        </p:nvSpPr>
        <p:spPr/>
        <p:txBody>
          <a:bodyPr/>
          <a:lstStyle/>
          <a:p>
            <a:r>
              <a:rPr lang="en-US" dirty="0" smtClean="0"/>
              <a:t>Optional Set-Asides</a:t>
            </a:r>
            <a:endParaRPr lang="en-US" dirty="0"/>
          </a:p>
        </p:txBody>
      </p:sp>
      <p:pic>
        <p:nvPicPr>
          <p:cNvPr id="7" name="Picture 6" descr="This graphic is a picture of the word options. It is included for aesthetic purposes." title="Opti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2671" y="1702449"/>
            <a:ext cx="4034425" cy="4034425"/>
          </a:xfrm>
          <a:prstGeom prst="rect">
            <a:avLst/>
          </a:prstGeom>
        </p:spPr>
      </p:pic>
    </p:spTree>
    <p:extLst>
      <p:ext uri="{BB962C8B-B14F-4D97-AF65-F5344CB8AC3E}">
        <p14:creationId xmlns:p14="http://schemas.microsoft.com/office/powerpoint/2010/main" val="51479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7387164" cy="4314168"/>
          </a:xfrm>
        </p:spPr>
        <p:txBody>
          <a:bodyPr>
            <a:normAutofit/>
          </a:bodyPr>
          <a:lstStyle/>
          <a:p>
            <a:pPr marL="0" indent="0">
              <a:buNone/>
            </a:pPr>
            <a:r>
              <a:rPr lang="en-US" sz="3000" b="1" dirty="0" smtClean="0"/>
              <a:t>Professional </a:t>
            </a:r>
            <a:r>
              <a:rPr lang="en-US" sz="3000" b="1" dirty="0"/>
              <a:t>Development</a:t>
            </a:r>
          </a:p>
          <a:p>
            <a:pPr lvl="1"/>
            <a:r>
              <a:rPr lang="en-US" sz="2600" dirty="0" smtClean="0"/>
              <a:t>Title </a:t>
            </a:r>
            <a:r>
              <a:rPr lang="en-US" sz="2600" dirty="0"/>
              <a:t>I-A schools </a:t>
            </a:r>
            <a:r>
              <a:rPr lang="en-US" sz="2600" dirty="0" smtClean="0"/>
              <a:t>ONLY</a:t>
            </a:r>
          </a:p>
          <a:p>
            <a:pPr lvl="1"/>
            <a:endParaRPr lang="en-US" sz="2600" dirty="0"/>
          </a:p>
          <a:p>
            <a:pPr marL="0" indent="0">
              <a:buNone/>
            </a:pPr>
            <a:r>
              <a:rPr lang="en-US" sz="3000" b="1" dirty="0" smtClean="0"/>
              <a:t>Additional Set-Asides</a:t>
            </a:r>
          </a:p>
          <a:p>
            <a:pPr lvl="1"/>
            <a:r>
              <a:rPr lang="en-US" sz="2600" dirty="0" smtClean="0">
                <a:hlinkClick r:id="rId3"/>
              </a:rPr>
              <a:t>Early Learning </a:t>
            </a:r>
            <a:r>
              <a:rPr lang="en-US" sz="2600" dirty="0" smtClean="0">
                <a:hlinkClick r:id="rId3"/>
              </a:rPr>
              <a:t>activities</a:t>
            </a:r>
            <a:r>
              <a:rPr lang="en-US" sz="2600" dirty="0" smtClean="0"/>
              <a:t> in </a:t>
            </a:r>
            <a:r>
              <a:rPr lang="en-US" sz="2600" dirty="0" smtClean="0"/>
              <a:t>Title I-A schools </a:t>
            </a:r>
          </a:p>
          <a:p>
            <a:pPr lvl="1"/>
            <a:r>
              <a:rPr lang="en-US" sz="2600" dirty="0" smtClean="0"/>
              <a:t>Supports for students experiencing Foster Care</a:t>
            </a:r>
            <a:endParaRPr lang="en-US" sz="2600" dirty="0"/>
          </a:p>
          <a:p>
            <a:pPr lvl="1"/>
            <a:r>
              <a:rPr lang="en-US" sz="2600" dirty="0" smtClean="0"/>
              <a:t>Supplement </a:t>
            </a:r>
            <a:r>
              <a:rPr lang="en-US" sz="2600" dirty="0"/>
              <a:t>services to students in locally run facilities or community day programs </a:t>
            </a:r>
            <a:endParaRPr lang="en-US" sz="26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smtClean="0"/>
              <a:t>Optional </a:t>
            </a:r>
            <a:r>
              <a:rPr lang="en-US" dirty="0" smtClean="0"/>
              <a:t>Set-Asides </a:t>
            </a:r>
            <a:endParaRPr lang="en-US" dirty="0"/>
          </a:p>
        </p:txBody>
      </p:sp>
      <p:pic>
        <p:nvPicPr>
          <p:cNvPr id="6" name="Picture 5" descr="This graphic is a picture of the word options. It is included for aesthetic purposes." title="Options"/>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04340" y="2004118"/>
            <a:ext cx="3732756" cy="3732756"/>
          </a:xfrm>
          <a:prstGeom prst="rect">
            <a:avLst/>
          </a:prstGeom>
        </p:spPr>
      </p:pic>
    </p:spTree>
    <p:extLst>
      <p:ext uri="{BB962C8B-B14F-4D97-AF65-F5344CB8AC3E}">
        <p14:creationId xmlns:p14="http://schemas.microsoft.com/office/powerpoint/2010/main" val="4065345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033555" cy="3510553"/>
          </a:xfrm>
        </p:spPr>
        <p:txBody>
          <a:bodyPr>
            <a:normAutofit/>
          </a:bodyPr>
          <a:lstStyle/>
          <a:p>
            <a:pPr marL="514350" indent="-514350">
              <a:buFont typeface="+mj-lt"/>
              <a:buAutoNum type="arabicPeriod"/>
            </a:pPr>
            <a:r>
              <a:rPr lang="en-US" sz="2800" dirty="0" smtClean="0">
                <a:hlinkClick r:id="rId3"/>
              </a:rPr>
              <a:t>Involve </a:t>
            </a:r>
            <a:r>
              <a:rPr lang="en-US" sz="2800" dirty="0" smtClean="0">
                <a:hlinkClick r:id="rId3"/>
              </a:rPr>
              <a:t>families</a:t>
            </a:r>
            <a:r>
              <a:rPr lang="en-US" sz="2800" dirty="0" smtClean="0"/>
              <a:t> and </a:t>
            </a:r>
            <a:r>
              <a:rPr lang="en-US" sz="2800" dirty="0" smtClean="0"/>
              <a:t>community members.</a:t>
            </a:r>
          </a:p>
          <a:p>
            <a:pPr marL="514350" indent="-514350">
              <a:buFont typeface="+mj-lt"/>
              <a:buAutoNum type="arabicPeriod"/>
            </a:pPr>
            <a:endParaRPr lang="en-US" sz="2000" dirty="0" smtClean="0"/>
          </a:p>
          <a:p>
            <a:pPr marL="514350" indent="-514350">
              <a:buFont typeface="+mj-lt"/>
              <a:buAutoNum type="arabicPeriod"/>
            </a:pPr>
            <a:r>
              <a:rPr lang="en-US" sz="2800" dirty="0" smtClean="0"/>
              <a:t>Maintain focus on identified needs of Title I-A funded schools.</a:t>
            </a:r>
          </a:p>
          <a:p>
            <a:pPr marL="514350" indent="-514350">
              <a:buFont typeface="+mj-lt"/>
              <a:buAutoNum type="arabicPeriod"/>
            </a:pPr>
            <a:endParaRPr lang="en-US" sz="2000" dirty="0" smtClean="0"/>
          </a:p>
          <a:p>
            <a:pPr marL="514350" indent="-514350">
              <a:buFont typeface="+mj-lt"/>
              <a:buAutoNum type="arabicPeriod"/>
            </a:pPr>
            <a:r>
              <a:rPr lang="en-US" sz="2800" dirty="0" smtClean="0"/>
              <a:t>Focus on strategies that will have the greatest impact on improving student achievement</a:t>
            </a:r>
            <a:r>
              <a:rPr lang="en-US" sz="2800" dirty="0" smtClean="0"/>
              <a:t>.</a:t>
            </a:r>
            <a:endParaRPr lang="en-US" sz="28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290667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7"/>
            <a:ext cx="6318530" cy="5627592"/>
          </a:xfrm>
        </p:spPr>
        <p:txBody>
          <a:bodyPr>
            <a:normAutofit/>
          </a:bodyPr>
          <a:lstStyle/>
          <a:p>
            <a:r>
              <a:rPr lang="en-US" sz="2800" dirty="0">
                <a:hlinkClick r:id="rId3"/>
              </a:rPr>
              <a:t>Set-Aside Quick Reference </a:t>
            </a:r>
            <a:r>
              <a:rPr lang="en-US" sz="2800" dirty="0" smtClean="0">
                <a:hlinkClick r:id="rId3"/>
              </a:rPr>
              <a:t>Brief</a:t>
            </a:r>
            <a:endParaRPr lang="en-US" sz="2800" dirty="0" smtClean="0"/>
          </a:p>
          <a:p>
            <a:endParaRPr lang="en-US" sz="1000" dirty="0"/>
          </a:p>
          <a:p>
            <a:pPr lvl="0"/>
            <a:r>
              <a:rPr lang="en-US" sz="2800" u="sng" dirty="0" smtClean="0">
                <a:hlinkClick r:id="rId4"/>
              </a:rPr>
              <a:t>Salary Equalization</a:t>
            </a:r>
            <a:r>
              <a:rPr lang="en-US" sz="2800" dirty="0" smtClean="0"/>
              <a:t> </a:t>
            </a:r>
          </a:p>
          <a:p>
            <a:pPr lvl="0"/>
            <a:endParaRPr lang="en-US" sz="1000" dirty="0" smtClean="0"/>
          </a:p>
          <a:p>
            <a:pPr lvl="0"/>
            <a:r>
              <a:rPr lang="en-US" sz="2800" u="sng" dirty="0" smtClean="0">
                <a:hlinkClick r:id="rId5"/>
              </a:rPr>
              <a:t>Calculating the Proportionate Share for Private Schools</a:t>
            </a:r>
            <a:r>
              <a:rPr lang="en-US" sz="2800" dirty="0" smtClean="0"/>
              <a:t> </a:t>
            </a:r>
          </a:p>
          <a:p>
            <a:pPr lvl="0"/>
            <a:endParaRPr lang="en-US" sz="1000" dirty="0" smtClean="0"/>
          </a:p>
          <a:p>
            <a:pPr lvl="0"/>
            <a:r>
              <a:rPr lang="en-US" sz="2800" u="sng" dirty="0" smtClean="0">
                <a:hlinkClick r:id="rId6"/>
              </a:rPr>
              <a:t>Use </a:t>
            </a:r>
            <a:r>
              <a:rPr lang="en-US" sz="2800" u="sng" dirty="0">
                <a:hlinkClick r:id="rId6"/>
              </a:rPr>
              <a:t>of Title </a:t>
            </a:r>
            <a:r>
              <a:rPr lang="en-US" sz="2800" u="sng" dirty="0" smtClean="0">
                <a:hlinkClick r:id="rId6"/>
              </a:rPr>
              <a:t>I-A </a:t>
            </a:r>
            <a:r>
              <a:rPr lang="en-US" sz="2800" u="sng" dirty="0">
                <a:hlinkClick r:id="rId6"/>
              </a:rPr>
              <a:t>Set-Asides for Homeless </a:t>
            </a:r>
            <a:r>
              <a:rPr lang="en-US" sz="2800" u="sng" dirty="0" smtClean="0">
                <a:hlinkClick r:id="rId6"/>
              </a:rPr>
              <a:t>Students</a:t>
            </a:r>
            <a:endParaRPr lang="en-US" sz="2800" dirty="0" smtClean="0"/>
          </a:p>
          <a:p>
            <a:pPr lvl="0"/>
            <a:endParaRPr lang="en-US" sz="1000" dirty="0"/>
          </a:p>
          <a:p>
            <a:pPr lvl="0"/>
            <a:r>
              <a:rPr lang="en-US" sz="2800" u="sng" dirty="0">
                <a:hlinkClick r:id="rId7"/>
              </a:rPr>
              <a:t>Title I-A Homeless Set-Asides District Needs Assessment &amp; Calculation</a:t>
            </a:r>
            <a:r>
              <a:rPr lang="en-US" sz="2800" dirty="0"/>
              <a:t> </a:t>
            </a:r>
            <a:endParaRPr lang="en-US" sz="2800" dirty="0" smtClean="0"/>
          </a:p>
          <a:p>
            <a:pPr marL="0" indent="0">
              <a:buNone/>
            </a:pPr>
            <a:endParaRPr lang="en-US" sz="2800" u="sng"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9" name="Picture Placeholder 8" descr="This is an image of a signpost that includes the following words: Help, Tips, Assistance, Guidance, Support and Advice. It is included to emphasize the role of resources provided by ODE in helping districts navigate equitable services.&#10;" title="Resources"/>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3893033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678675"/>
            <a:ext cx="10784542" cy="4461118"/>
          </a:xfrm>
        </p:spPr>
        <p:txBody>
          <a:bodyPr>
            <a:normAutofit/>
          </a:bodyPr>
          <a:lstStyle/>
          <a:p>
            <a:pPr marL="342900" lvl="0" indent="-342900">
              <a:spcBef>
                <a:spcPts val="0"/>
              </a:spcBef>
              <a:buClr>
                <a:schemeClr val="dk1"/>
              </a:buClr>
              <a:buSzPts val="2400"/>
            </a:pPr>
            <a:r>
              <a:rPr lang="nb-NO" dirty="0" smtClean="0"/>
              <a:t>Jen </a:t>
            </a:r>
            <a:r>
              <a:rPr lang="nb-NO" dirty="0"/>
              <a:t>Engberg</a:t>
            </a:r>
            <a:br>
              <a:rPr lang="nb-NO" dirty="0"/>
            </a:br>
            <a:r>
              <a:rPr lang="nb-NO" u="sng" dirty="0" smtClean="0">
                <a:solidFill>
                  <a:schemeClr val="hlink"/>
                </a:solidFill>
              </a:rPr>
              <a:t>j</a:t>
            </a:r>
            <a:r>
              <a:rPr lang="nb-NO" u="sng" dirty="0" smtClean="0">
                <a:solidFill>
                  <a:schemeClr val="hlink"/>
                </a:solidFill>
                <a:hlinkClick r:id="rId3"/>
              </a:rPr>
              <a:t>ennifer.engberg@ode.oregon.gov</a:t>
            </a:r>
            <a:endParaRPr lang="nb-NO" dirty="0"/>
          </a:p>
          <a:p>
            <a:pPr marL="342900" lvl="0" indent="-342900">
              <a:lnSpc>
                <a:spcPct val="110000"/>
              </a:lnSpc>
              <a:buClr>
                <a:schemeClr val="dk1"/>
              </a:buClr>
              <a:buSzPts val="2400"/>
            </a:pPr>
            <a:r>
              <a:rPr lang="nb-NO" dirty="0" smtClean="0"/>
              <a:t>Sarah Martin</a:t>
            </a:r>
            <a:br>
              <a:rPr lang="nb-NO" dirty="0" smtClean="0"/>
            </a:br>
            <a:r>
              <a:rPr lang="nb-NO" u="sng" dirty="0" smtClean="0">
                <a:solidFill>
                  <a:schemeClr val="hlink"/>
                </a:solidFill>
              </a:rPr>
              <a:t>s</a:t>
            </a:r>
            <a:r>
              <a:rPr lang="nb-NO" u="sng" dirty="0" smtClean="0">
                <a:solidFill>
                  <a:schemeClr val="hlink"/>
                </a:solidFill>
                <a:hlinkClick r:id="rId4"/>
              </a:rPr>
              <a:t>arah.martin@ode.oregon.gov</a:t>
            </a:r>
            <a:endParaRPr lang="nb-NO" dirty="0" smtClean="0"/>
          </a:p>
          <a:p>
            <a:pPr marL="342900" lvl="0" indent="-342900">
              <a:lnSpc>
                <a:spcPct val="110000"/>
              </a:lnSpc>
              <a:buClr>
                <a:schemeClr val="dk1"/>
              </a:buClr>
              <a:buSzPts val="2400"/>
            </a:pPr>
            <a:r>
              <a:rPr lang="nb-NO" dirty="0" smtClean="0"/>
              <a:t>Lisa </a:t>
            </a:r>
            <a:r>
              <a:rPr lang="nb-NO" dirty="0"/>
              <a:t>Plumb</a:t>
            </a:r>
            <a:br>
              <a:rPr lang="nb-NO" dirty="0"/>
            </a:br>
            <a:r>
              <a:rPr lang="nb-NO" u="sng" dirty="0" smtClean="0">
                <a:solidFill>
                  <a:schemeClr val="hlink"/>
                </a:solidFill>
              </a:rPr>
              <a:t>l</a:t>
            </a:r>
            <a:r>
              <a:rPr lang="nb-NO" u="sng" dirty="0" smtClean="0">
                <a:solidFill>
                  <a:schemeClr val="hlink"/>
                </a:solidFill>
                <a:hlinkClick r:id="rId5"/>
              </a:rPr>
              <a:t>isa.plumb@ode.oregon.gov</a:t>
            </a:r>
            <a:endParaRPr lang="nb-NO" u="sng" dirty="0" smtClean="0">
              <a:solidFill>
                <a:schemeClr val="hlink"/>
              </a:solidFill>
            </a:endParaRPr>
          </a:p>
          <a:p>
            <a:pPr marL="342900" indent="-342900">
              <a:lnSpc>
                <a:spcPct val="110000"/>
              </a:lnSpc>
              <a:buClr>
                <a:schemeClr val="dk1"/>
              </a:buClr>
              <a:buSzPts val="2400"/>
            </a:pPr>
            <a:r>
              <a:rPr lang="nb-NO" dirty="0" smtClean="0"/>
              <a:t>Amy Tidwell</a:t>
            </a:r>
            <a:r>
              <a:rPr lang="nb-NO" dirty="0"/>
              <a:t/>
            </a:r>
            <a:br>
              <a:rPr lang="nb-NO" dirty="0"/>
            </a:br>
            <a:r>
              <a:rPr lang="nb-NO" u="sng" dirty="0" smtClean="0">
                <a:solidFill>
                  <a:schemeClr val="hlink"/>
                </a:solidFill>
                <a:hlinkClick r:id="rId6"/>
              </a:rPr>
              <a:t>amy.tidwell@ode.oregon.gov</a:t>
            </a:r>
            <a:endParaRPr lang="nb-NO" u="sng" dirty="0" smtClean="0">
              <a:solidFill>
                <a:schemeClr val="hlink"/>
              </a:solidFill>
            </a:endParaRP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smtClean="0"/>
              <a:t>Please reach out!</a:t>
            </a:r>
            <a:endParaRPr lang="en-US" dirty="0"/>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62" y="4577670"/>
            <a:ext cx="4216313" cy="146461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5879181" y="1678675"/>
            <a:ext cx="5831670" cy="4461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Clr>
                <a:schemeClr val="dk1"/>
              </a:buClr>
              <a:buSzPts val="2400"/>
            </a:pPr>
            <a:r>
              <a:rPr lang="nb-NO" dirty="0" smtClean="0"/>
              <a:t>Equitable Services to Private Schools</a:t>
            </a:r>
            <a:br>
              <a:rPr lang="nb-NO" dirty="0" smtClean="0"/>
            </a:br>
            <a:r>
              <a:rPr lang="nb-NO" dirty="0" smtClean="0">
                <a:solidFill>
                  <a:srgbClr val="FF0000"/>
                </a:solidFill>
                <a:hlinkClick r:id="rId8"/>
              </a:rPr>
              <a:t>janette.newton@ode.oregon.gov</a:t>
            </a:r>
            <a:r>
              <a:rPr lang="nb-NO" dirty="0" smtClean="0">
                <a:solidFill>
                  <a:srgbClr val="FF0000"/>
                </a:solidFill>
              </a:rPr>
              <a:t> </a:t>
            </a:r>
          </a:p>
          <a:p>
            <a:pPr marL="342900" indent="-342900">
              <a:lnSpc>
                <a:spcPct val="110000"/>
              </a:lnSpc>
              <a:buClr>
                <a:schemeClr val="dk1"/>
              </a:buClr>
              <a:buSzPts val="2400"/>
            </a:pPr>
            <a:r>
              <a:rPr lang="nb-NO" dirty="0" smtClean="0"/>
              <a:t>McKinney-Vento</a:t>
            </a:r>
            <a:br>
              <a:rPr lang="nb-NO" dirty="0" smtClean="0"/>
            </a:br>
            <a:r>
              <a:rPr lang="nb-NO" dirty="0" smtClean="0">
                <a:solidFill>
                  <a:srgbClr val="FF0000"/>
                </a:solidFill>
                <a:hlinkClick r:id="rId9"/>
              </a:rPr>
              <a:t>chris.james@ode.oregon.gov</a:t>
            </a:r>
            <a:r>
              <a:rPr lang="nb-NO" dirty="0" smtClean="0">
                <a:solidFill>
                  <a:srgbClr val="FF0000"/>
                </a:solidFill>
              </a:rPr>
              <a:t> </a:t>
            </a:r>
          </a:p>
          <a:p>
            <a:pPr marL="342900" indent="-342900">
              <a:lnSpc>
                <a:spcPct val="110000"/>
              </a:lnSpc>
              <a:buClr>
                <a:schemeClr val="dk1"/>
              </a:buClr>
              <a:buSzPts val="2400"/>
            </a:pPr>
            <a:r>
              <a:rPr lang="nb-NO" dirty="0" smtClean="0"/>
              <a:t>Foster Care</a:t>
            </a:r>
            <a:br>
              <a:rPr lang="nb-NO" dirty="0" smtClean="0"/>
            </a:br>
            <a:r>
              <a:rPr lang="nb-NO" dirty="0" smtClean="0">
                <a:solidFill>
                  <a:srgbClr val="FF0000"/>
                </a:solidFill>
                <a:hlinkClick r:id="rId10"/>
              </a:rPr>
              <a:t>marlie.magill@ode.oregon.gov </a:t>
            </a:r>
            <a:endParaRPr lang="nb-NO" dirty="0" smtClean="0">
              <a:solidFill>
                <a:srgbClr val="FF0000"/>
              </a:solidFill>
            </a:endParaRPr>
          </a:p>
          <a:p>
            <a:pPr marL="0" indent="0">
              <a:lnSpc>
                <a:spcPct val="110000"/>
              </a:lnSpc>
              <a:buClr>
                <a:schemeClr val="dk1"/>
              </a:buClr>
              <a:buSzPts val="2400"/>
              <a:buFont typeface="Arial" panose="020B0604020202020204" pitchFamily="34" charset="0"/>
              <a:buNone/>
            </a:pPr>
            <a:endParaRPr lang="nb-NO" dirty="0" smtClean="0"/>
          </a:p>
          <a:p>
            <a:endParaRPr lang="nb-NO" dirty="0"/>
          </a:p>
        </p:txBody>
      </p:sp>
    </p:spTree>
    <p:extLst>
      <p:ext uri="{BB962C8B-B14F-4D97-AF65-F5344CB8AC3E}">
        <p14:creationId xmlns:p14="http://schemas.microsoft.com/office/powerpoint/2010/main" val="2889537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Regional Contacts by ESD</a:t>
            </a:r>
            <a:endParaRPr lang="en-US" dirty="0"/>
          </a:p>
        </p:txBody>
      </p:sp>
      <p:sp>
        <p:nvSpPr>
          <p:cNvPr id="6" name="Content Placeholder 5"/>
          <p:cNvSpPr>
            <a:spLocks noGrp="1"/>
          </p:cNvSpPr>
          <p:nvPr>
            <p:ph idx="1"/>
          </p:nvPr>
        </p:nvSpPr>
        <p:spPr>
          <a:xfrm>
            <a:off x="5183188" y="779646"/>
            <a:ext cx="6172200" cy="5495893"/>
          </a:xfrm>
        </p:spPr>
        <p:txBody>
          <a:bodyPr>
            <a:normAutofit fontScale="925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a:t>
            </a:r>
            <a:r>
              <a:rPr lang="en-US" dirty="0" smtClean="0"/>
              <a:t>, Columbia Gorge, Multnomah and Northwest Regional</a:t>
            </a:r>
            <a:r>
              <a:rPr lang="en-US" dirty="0"/>
              <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a:t>
            </a:r>
            <a:r>
              <a:rPr lang="en-US" dirty="0" smtClean="0"/>
              <a:t>Lake</a:t>
            </a:r>
            <a:r>
              <a:rPr lang="en-US" dirty="0"/>
              <a:t>, Malheur, South Coast and </a:t>
            </a:r>
            <a:r>
              <a:rPr lang="en-US"/>
              <a:t>Southern </a:t>
            </a:r>
            <a:r>
              <a:rPr lang="en-US" smtClean="0"/>
              <a:t>Oregon</a:t>
            </a:r>
            <a:r>
              <a:rPr lang="en-US" dirty="0"/>
              <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smtClean="0"/>
              <a:t>Lane</a:t>
            </a:r>
            <a:r>
              <a:rPr lang="en-US" dirty="0"/>
              <a:t>, Linn Benton </a:t>
            </a:r>
            <a:r>
              <a:rPr lang="en-US" dirty="0" smtClean="0"/>
              <a:t>Lincoln and Willamette</a:t>
            </a:r>
          </a:p>
          <a:p>
            <a:pPr marL="533400" lvl="1" indent="0">
              <a:lnSpc>
                <a:spcPct val="105000"/>
              </a:lnSpc>
              <a:spcBef>
                <a:spcPts val="0"/>
              </a:spcBef>
              <a:buSzPts val="2400"/>
              <a:buNone/>
            </a:pPr>
            <a:endParaRPr lang="en-US" dirty="0" smtClean="0"/>
          </a:p>
          <a:p>
            <a:pPr marL="457200" indent="-381000">
              <a:lnSpc>
                <a:spcPct val="115000"/>
              </a:lnSpc>
              <a:spcBef>
                <a:spcPts val="0"/>
              </a:spcBef>
              <a:buSzPts val="2400"/>
              <a:buFont typeface="Arial" panose="020B0604020202020204" pitchFamily="34" charset="0"/>
              <a:buChar char="●"/>
            </a:pPr>
            <a:r>
              <a:rPr lang="en-US" dirty="0" smtClean="0"/>
              <a:t>Amy Tidwell</a:t>
            </a:r>
          </a:p>
          <a:p>
            <a:pPr marL="914400" lvl="1" indent="-381000">
              <a:lnSpc>
                <a:spcPct val="115000"/>
              </a:lnSpc>
              <a:spcBef>
                <a:spcPts val="0"/>
              </a:spcBef>
              <a:buSzPts val="2400"/>
              <a:buFont typeface="Courier New" panose="02070309020205020404" pitchFamily="49" charset="0"/>
              <a:buChar char="o"/>
            </a:pPr>
            <a:r>
              <a:rPr lang="en-US" dirty="0" smtClean="0"/>
              <a:t>Grant</a:t>
            </a:r>
            <a:r>
              <a:rPr lang="en-US" dirty="0"/>
              <a:t>, </a:t>
            </a:r>
            <a:r>
              <a:rPr lang="en-US" dirty="0" smtClean="0"/>
              <a:t>Harney, High Desert, </a:t>
            </a:r>
            <a:r>
              <a:rPr lang="en-US" dirty="0" err="1" smtClean="0"/>
              <a:t>InterMountain</a:t>
            </a:r>
            <a:r>
              <a:rPr lang="en-US" dirty="0"/>
              <a:t>, </a:t>
            </a:r>
            <a:r>
              <a:rPr lang="en-US" dirty="0" smtClean="0"/>
              <a:t>Jefferson, North Central and </a:t>
            </a:r>
            <a:r>
              <a:rPr lang="en-US" dirty="0"/>
              <a:t>Region 18</a:t>
            </a:r>
            <a:endParaRPr lang="en-US" dirty="0" smtClean="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1912485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6"/>
            <a:ext cx="10784542" cy="4379939"/>
          </a:xfrm>
        </p:spPr>
        <p:txBody>
          <a:bodyPr>
            <a:normAutofit/>
          </a:bodyPr>
          <a:lstStyle/>
          <a:p>
            <a:pPr marL="0" indent="0">
              <a:lnSpc>
                <a:spcPct val="80000"/>
              </a:lnSpc>
              <a:spcBef>
                <a:spcPts val="0"/>
              </a:spcBef>
              <a:buSzPts val="2800"/>
              <a:buNone/>
            </a:pPr>
            <a:endParaRPr lang="en-US" sz="3200" dirty="0"/>
          </a:p>
          <a:p>
            <a:pPr>
              <a:lnSpc>
                <a:spcPct val="80000"/>
              </a:lnSpc>
              <a:spcBef>
                <a:spcPts val="0"/>
              </a:spcBef>
              <a:buSzPts val="2800"/>
            </a:pPr>
            <a:r>
              <a:rPr lang="en-US" sz="3200" dirty="0" smtClean="0"/>
              <a:t>What’s Required</a:t>
            </a:r>
            <a:endParaRPr lang="en-US" sz="3200" dirty="0"/>
          </a:p>
          <a:p>
            <a:pPr>
              <a:lnSpc>
                <a:spcPct val="80000"/>
              </a:lnSpc>
              <a:spcBef>
                <a:spcPts val="0"/>
              </a:spcBef>
              <a:buSzPts val="2800"/>
            </a:pPr>
            <a:endParaRPr lang="en-US" sz="3200" dirty="0" smtClean="0"/>
          </a:p>
          <a:p>
            <a:pPr>
              <a:lnSpc>
                <a:spcPct val="80000"/>
              </a:lnSpc>
              <a:spcBef>
                <a:spcPts val="0"/>
              </a:spcBef>
              <a:buSzPts val="2800"/>
            </a:pPr>
            <a:r>
              <a:rPr lang="en-US" sz="3200" dirty="0" smtClean="0"/>
              <a:t>What’s Optional</a:t>
            </a:r>
          </a:p>
          <a:p>
            <a:pPr>
              <a:lnSpc>
                <a:spcPct val="80000"/>
              </a:lnSpc>
              <a:spcBef>
                <a:spcPts val="0"/>
              </a:spcBef>
              <a:buSzPts val="2800"/>
            </a:pPr>
            <a:endParaRPr lang="en-US" sz="3200" dirty="0" smtClean="0"/>
          </a:p>
          <a:p>
            <a:pPr>
              <a:lnSpc>
                <a:spcPct val="80000"/>
              </a:lnSpc>
              <a:spcBef>
                <a:spcPts val="0"/>
              </a:spcBef>
              <a:buSzPts val="2800"/>
            </a:pPr>
            <a:r>
              <a:rPr lang="en-US" sz="3200" dirty="0" smtClean="0"/>
              <a:t>Recommendations</a:t>
            </a:r>
          </a:p>
          <a:p>
            <a:pPr marL="0" indent="0">
              <a:lnSpc>
                <a:spcPct val="80000"/>
              </a:lnSpc>
              <a:spcBef>
                <a:spcPts val="0"/>
              </a:spcBef>
              <a:buSzPts val="2800"/>
              <a:buNone/>
            </a:pPr>
            <a:endParaRPr lang="en-US" sz="3200" dirty="0" smtClean="0"/>
          </a:p>
          <a:p>
            <a:pPr>
              <a:lnSpc>
                <a:spcPct val="80000"/>
              </a:lnSpc>
              <a:spcBef>
                <a:spcPts val="0"/>
              </a:spcBef>
              <a:buSzPts val="2800"/>
            </a:pPr>
            <a:r>
              <a:rPr lang="en-US" sz="3200" dirty="0" smtClean="0"/>
              <a:t>Resources and Questions</a:t>
            </a:r>
            <a:endParaRPr lang="en-US" sz="3200" dirty="0"/>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Agenda for Today’s Session</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pPr marL="0" indent="0">
              <a:buNone/>
            </a:pPr>
            <a:r>
              <a:rPr lang="en-US" sz="3200" dirty="0" smtClean="0"/>
              <a:t>What are set-asides?</a:t>
            </a:r>
          </a:p>
          <a:p>
            <a:pPr lvl="1"/>
            <a:r>
              <a:rPr lang="en-US" sz="2800" dirty="0" smtClean="0"/>
              <a:t>Funds reserved for district-level initiatives in </a:t>
            </a:r>
            <a:r>
              <a:rPr lang="en-US" sz="2800" b="1" dirty="0" smtClean="0"/>
              <a:t>Title I-A funded schools only</a:t>
            </a:r>
          </a:p>
          <a:p>
            <a:pPr lvl="2"/>
            <a:r>
              <a:rPr lang="en-US" sz="2800" i="1" dirty="0" smtClean="0"/>
              <a:t>Exceptions: Set-asides for students experiencing </a:t>
            </a:r>
            <a:r>
              <a:rPr lang="en-US" sz="2800" b="1" i="1" dirty="0" err="1" smtClean="0"/>
              <a:t>houselessness</a:t>
            </a:r>
            <a:r>
              <a:rPr lang="en-US" sz="2800" b="1" i="1" dirty="0"/>
              <a:t> </a:t>
            </a:r>
            <a:r>
              <a:rPr lang="en-US" sz="2800" i="1" dirty="0" smtClean="0"/>
              <a:t>and students in </a:t>
            </a:r>
            <a:r>
              <a:rPr lang="en-US" sz="2800" b="1" i="1" dirty="0" smtClean="0"/>
              <a:t>Foster Care </a:t>
            </a:r>
            <a:r>
              <a:rPr lang="en-US" sz="2800" i="1" dirty="0" smtClean="0"/>
              <a:t>can be used for any eligible student, regardless of the school they attend</a:t>
            </a:r>
          </a:p>
          <a:p>
            <a:pPr marL="914400" lvl="2" indent="0">
              <a:buNone/>
            </a:pPr>
            <a:endParaRPr lang="en-US" sz="3200" dirty="0" smtClean="0"/>
          </a:p>
          <a:p>
            <a:pPr marL="0" indent="0">
              <a:buNone/>
            </a:pPr>
            <a:r>
              <a:rPr lang="en-US" sz="3200" dirty="0"/>
              <a:t>Considerations</a:t>
            </a:r>
          </a:p>
          <a:p>
            <a:pPr lvl="1"/>
            <a:r>
              <a:rPr lang="en-US" sz="2800" dirty="0"/>
              <a:t>What do our Title I-A schools need?</a:t>
            </a:r>
          </a:p>
          <a:p>
            <a:pPr lvl="1"/>
            <a:r>
              <a:rPr lang="en-US" sz="2800" dirty="0"/>
              <a:t>How will set-asides impact school allocations?</a:t>
            </a:r>
          </a:p>
          <a:p>
            <a:pPr marL="457200" lvl="1" indent="0">
              <a:buNone/>
            </a:pPr>
            <a:endParaRPr lang="en-US" sz="3200" dirty="0" smtClean="0"/>
          </a:p>
          <a:p>
            <a:endParaRPr lang="en-US" sz="3200" dirty="0" smtClean="0"/>
          </a:p>
          <a:p>
            <a:endParaRPr lang="en-US" sz="28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
        <p:nvSpPr>
          <p:cNvPr id="7" name="Title 6"/>
          <p:cNvSpPr>
            <a:spLocks noGrp="1"/>
          </p:cNvSpPr>
          <p:nvPr>
            <p:ph type="title"/>
          </p:nvPr>
        </p:nvSpPr>
        <p:spPr/>
        <p:txBody>
          <a:bodyPr/>
          <a:lstStyle/>
          <a:p>
            <a:r>
              <a:rPr lang="en-US" dirty="0" smtClean="0"/>
              <a:t>Set-Aside Basics</a:t>
            </a:r>
            <a:endParaRPr lang="en-US" dirty="0"/>
          </a:p>
        </p:txBody>
      </p:sp>
      <p:pic>
        <p:nvPicPr>
          <p:cNvPr id="6" name="Picture Placeholder 5" descr="This graphic is a picture of a person leaning on a question mark. It is included for aesthetic purposes." title="Question Mark"/>
          <p:cNvPicPr>
            <a:picLocks noGrp="1" noChangeAspect="1"/>
          </p:cNvPicPr>
          <p:nvPr>
            <p:ph type="pic" sz="quarter" idx="4294967295"/>
          </p:nvPr>
        </p:nvPicPr>
        <p:blipFill rotWithShape="1">
          <a:blip r:embed="rId3" cstate="hqprint">
            <a:extLst>
              <a:ext uri="{28A0092B-C50C-407E-A947-70E740481C1C}">
                <a14:useLocalDpi xmlns:a14="http://schemas.microsoft.com/office/drawing/2010/main" val="0"/>
              </a:ext>
            </a:extLst>
          </a:blip>
          <a:srcRect t="5769" b="7854"/>
          <a:stretch/>
        </p:blipFill>
        <p:spPr>
          <a:xfrm>
            <a:off x="9608024" y="4181123"/>
            <a:ext cx="2127928" cy="1958670"/>
          </a:xfrm>
        </p:spPr>
      </p:pic>
    </p:spTree>
    <p:extLst>
      <p:ext uri="{BB962C8B-B14F-4D97-AF65-F5344CB8AC3E}">
        <p14:creationId xmlns:p14="http://schemas.microsoft.com/office/powerpoint/2010/main" val="138063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3200" dirty="0" smtClean="0"/>
              <a:t>Students experiencing housing instability (McKinney-Vento)</a:t>
            </a:r>
          </a:p>
          <a:p>
            <a:r>
              <a:rPr lang="en-US" sz="3200" dirty="0" smtClean="0"/>
              <a:t>Family engagement</a:t>
            </a:r>
          </a:p>
          <a:p>
            <a:r>
              <a:rPr lang="en-US" sz="3200" dirty="0" smtClean="0"/>
              <a:t>Equitable services to private schools</a:t>
            </a:r>
          </a:p>
          <a:p>
            <a:endParaRPr lang="en-US" sz="1600" dirty="0" smtClean="0"/>
          </a:p>
          <a:p>
            <a:pPr marL="0" indent="0">
              <a:buNone/>
            </a:pPr>
            <a:r>
              <a:rPr lang="en-US" sz="2800" b="1" dirty="0" smtClean="0"/>
              <a:t>NOTE: </a:t>
            </a:r>
            <a:r>
              <a:rPr lang="en-US" sz="2800" dirty="0" smtClean="0"/>
              <a:t>If a district does not spend all of its required funds in the initial grant year, unspent funds must be carried over and spend for the same purpose the following year.</a:t>
            </a:r>
          </a:p>
          <a:p>
            <a:pPr lvl="1"/>
            <a:endParaRPr lang="en-US" sz="3200" dirty="0" smtClean="0"/>
          </a:p>
          <a:p>
            <a:endParaRPr lang="en-US" sz="3200" dirty="0" smtClean="0"/>
          </a:p>
          <a:p>
            <a:endParaRPr lang="en-US" sz="28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
        <p:nvSpPr>
          <p:cNvPr id="7" name="Title 6"/>
          <p:cNvSpPr>
            <a:spLocks noGrp="1"/>
          </p:cNvSpPr>
          <p:nvPr>
            <p:ph type="title"/>
          </p:nvPr>
        </p:nvSpPr>
        <p:spPr/>
        <p:txBody>
          <a:bodyPr/>
          <a:lstStyle/>
          <a:p>
            <a:r>
              <a:rPr lang="en-US" dirty="0" smtClean="0"/>
              <a:t>Which Set-Asides are required?</a:t>
            </a:r>
            <a:endParaRPr lang="en-US" dirty="0"/>
          </a:p>
        </p:txBody>
      </p:sp>
      <p:pic>
        <p:nvPicPr>
          <p:cNvPr id="6" name="Picture Placeholder 5" descr="This graphic is a picture of a person leaning on a question mark. It is included for aesthetic purposes." title="Question Mark"/>
          <p:cNvPicPr>
            <a:picLocks noGrp="1" noChangeAspect="1"/>
          </p:cNvPicPr>
          <p:nvPr>
            <p:ph type="pic" sz="quarter" idx="4294967295"/>
          </p:nvPr>
        </p:nvPicPr>
        <p:blipFill rotWithShape="1">
          <a:blip r:embed="rId3" cstate="hqprint">
            <a:extLst>
              <a:ext uri="{28A0092B-C50C-407E-A947-70E740481C1C}">
                <a14:useLocalDpi xmlns:a14="http://schemas.microsoft.com/office/drawing/2010/main" val="0"/>
              </a:ext>
            </a:extLst>
          </a:blip>
          <a:srcRect t="5769" b="7854"/>
          <a:stretch/>
        </p:blipFill>
        <p:spPr>
          <a:xfrm>
            <a:off x="9005842" y="4684503"/>
            <a:ext cx="2100633" cy="1933546"/>
          </a:xfrm>
        </p:spPr>
      </p:pic>
    </p:spTree>
    <p:extLst>
      <p:ext uri="{BB962C8B-B14F-4D97-AF65-F5344CB8AC3E}">
        <p14:creationId xmlns:p14="http://schemas.microsoft.com/office/powerpoint/2010/main" val="153247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478193"/>
          </a:xfrm>
        </p:spPr>
        <p:txBody>
          <a:bodyPr>
            <a:normAutofit fontScale="92500"/>
          </a:bodyPr>
          <a:lstStyle/>
          <a:p>
            <a:pPr marL="0" indent="0">
              <a:buNone/>
            </a:pPr>
            <a:r>
              <a:rPr lang="en-US" sz="3200" b="1" dirty="0" smtClean="0"/>
              <a:t>Services for students experiencing </a:t>
            </a:r>
            <a:r>
              <a:rPr lang="en-US" sz="3200" b="1" dirty="0" err="1" smtClean="0"/>
              <a:t>houselessness</a:t>
            </a:r>
            <a:endParaRPr lang="en-US" sz="3200" b="1" dirty="0" smtClean="0"/>
          </a:p>
          <a:p>
            <a:pPr marL="0" indent="0">
              <a:buNone/>
            </a:pPr>
            <a:endParaRPr lang="en-US" sz="1900" dirty="0" smtClean="0"/>
          </a:p>
          <a:p>
            <a:pPr lvl="1"/>
            <a:r>
              <a:rPr lang="en-US" sz="2800" dirty="0" smtClean="0"/>
              <a:t>Support eligible students in ALL schools, not just Title I-A funded schools</a:t>
            </a:r>
          </a:p>
          <a:p>
            <a:pPr lvl="1"/>
            <a:endParaRPr lang="en-US" sz="2800" dirty="0" smtClean="0"/>
          </a:p>
          <a:p>
            <a:pPr lvl="1"/>
            <a:r>
              <a:rPr lang="en-US" sz="2800" dirty="0" smtClean="0"/>
              <a:t>Consider the number of students identified experiencing </a:t>
            </a:r>
            <a:r>
              <a:rPr lang="en-US" sz="2800" dirty="0" err="1" smtClean="0"/>
              <a:t>houselessness</a:t>
            </a:r>
            <a:r>
              <a:rPr lang="en-US" sz="2800" dirty="0" smtClean="0"/>
              <a:t> when calculating set-aside </a:t>
            </a:r>
          </a:p>
          <a:p>
            <a:pPr lvl="1"/>
            <a:endParaRPr lang="en-US" sz="2800" dirty="0">
              <a:hlinkClick r:id="rId3"/>
            </a:endParaRPr>
          </a:p>
          <a:p>
            <a:pPr lvl="1"/>
            <a:r>
              <a:rPr lang="en-US" sz="2800" dirty="0" smtClean="0"/>
              <a:t>Primary goal of the set-aside is to remove barriers to </a:t>
            </a:r>
            <a:r>
              <a:rPr lang="en-US" sz="2800" dirty="0" smtClean="0">
                <a:hlinkClick r:id="rId3"/>
              </a:rPr>
              <a:t>student engagement and participation</a:t>
            </a:r>
            <a:r>
              <a:rPr lang="en-US" sz="2800" dirty="0" smtClean="0"/>
              <a:t> in education (e.g.; transportation for school of origin, fees for extracurricular activities/athletics, extended day programs) </a:t>
            </a:r>
          </a:p>
          <a:p>
            <a:pPr marL="457200" lvl="1" indent="0">
              <a:buNone/>
            </a:pPr>
            <a:endParaRPr lang="en-US" sz="2800"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11" name="Title 10"/>
          <p:cNvSpPr>
            <a:spLocks noGrp="1"/>
          </p:cNvSpPr>
          <p:nvPr>
            <p:ph type="title"/>
          </p:nvPr>
        </p:nvSpPr>
        <p:spPr/>
        <p:txBody>
          <a:bodyPr/>
          <a:lstStyle/>
          <a:p>
            <a:r>
              <a:rPr lang="en-US" dirty="0" smtClean="0"/>
              <a:t>Required Set-Aside (for all districts)</a:t>
            </a:r>
            <a:endParaRPr lang="en-US" dirty="0"/>
          </a:p>
        </p:txBody>
      </p:sp>
    </p:spTree>
    <p:extLst>
      <p:ext uri="{BB962C8B-B14F-4D97-AF65-F5344CB8AC3E}">
        <p14:creationId xmlns:p14="http://schemas.microsoft.com/office/powerpoint/2010/main" val="179508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6" y="1825624"/>
            <a:ext cx="10784542" cy="3949044"/>
          </a:xfrm>
        </p:spPr>
        <p:txBody>
          <a:bodyPr>
            <a:normAutofit/>
          </a:bodyPr>
          <a:lstStyle/>
          <a:p>
            <a:pPr marL="0" indent="0">
              <a:buNone/>
            </a:pPr>
            <a:r>
              <a:rPr lang="en-US" sz="3200" b="1" dirty="0"/>
              <a:t>Equitable Services for private school </a:t>
            </a:r>
            <a:r>
              <a:rPr lang="en-US" sz="3200" b="1" dirty="0" smtClean="0"/>
              <a:t>students</a:t>
            </a:r>
          </a:p>
          <a:p>
            <a:pPr marL="0" indent="0">
              <a:buNone/>
            </a:pPr>
            <a:endParaRPr lang="en-US" sz="2000" dirty="0"/>
          </a:p>
          <a:p>
            <a:pPr lvl="1"/>
            <a:r>
              <a:rPr lang="en-US" sz="2800" dirty="0" smtClean="0"/>
              <a:t>Equitable </a:t>
            </a:r>
            <a:r>
              <a:rPr lang="en-US" sz="2800" dirty="0"/>
              <a:t>services </a:t>
            </a:r>
            <a:r>
              <a:rPr lang="en-US" sz="2800" dirty="0" smtClean="0"/>
              <a:t>are based </a:t>
            </a:r>
            <a:r>
              <a:rPr lang="en-US" sz="2800" dirty="0"/>
              <a:t>on the </a:t>
            </a:r>
            <a:r>
              <a:rPr lang="en-US" sz="2800" dirty="0">
                <a:hlinkClick r:id="rId3"/>
              </a:rPr>
              <a:t>proportionate </a:t>
            </a:r>
            <a:r>
              <a:rPr lang="en-US" sz="2800" dirty="0" smtClean="0">
                <a:hlinkClick r:id="rId3"/>
              </a:rPr>
              <a:t>share</a:t>
            </a:r>
            <a:r>
              <a:rPr lang="en-US" sz="2800" dirty="0" smtClean="0"/>
              <a:t> of </a:t>
            </a:r>
            <a:r>
              <a:rPr lang="en-US" sz="2800" dirty="0"/>
              <a:t>the district’s total Title I-A </a:t>
            </a:r>
            <a:r>
              <a:rPr lang="en-US" sz="2800" dirty="0" smtClean="0"/>
              <a:t>allocation</a:t>
            </a:r>
          </a:p>
          <a:p>
            <a:pPr lvl="1"/>
            <a:endParaRPr lang="en-US" sz="2800" dirty="0" smtClean="0"/>
          </a:p>
          <a:p>
            <a:pPr lvl="1"/>
            <a:r>
              <a:rPr lang="en-US" sz="2800" dirty="0" smtClean="0"/>
              <a:t>Calculated before any other set-asides are taken</a:t>
            </a:r>
          </a:p>
          <a:p>
            <a:pPr lvl="1"/>
            <a:endParaRPr lang="en-US" sz="2800" dirty="0" smtClean="0"/>
          </a:p>
          <a:p>
            <a:pPr marL="457200" lvl="1" indent="0">
              <a:buNone/>
            </a:pPr>
            <a:endParaRPr lang="en-US" sz="2800" b="1" dirty="0" smtClean="0"/>
          </a:p>
          <a:p>
            <a:pPr lvl="1"/>
            <a:endParaRPr lang="en-US" sz="2800" dirty="0" smtClean="0"/>
          </a:p>
          <a:p>
            <a:pPr lvl="1"/>
            <a:endParaRPr lang="en-US" sz="2800" dirty="0" smtClean="0"/>
          </a:p>
          <a:p>
            <a:pPr lvl="1"/>
            <a:endParaRPr lang="en-US" sz="2800" dirty="0"/>
          </a:p>
        </p:txBody>
      </p:sp>
    </p:spTree>
    <p:extLst>
      <p:ext uri="{BB962C8B-B14F-4D97-AF65-F5344CB8AC3E}">
        <p14:creationId xmlns:p14="http://schemas.microsoft.com/office/powerpoint/2010/main" val="4280809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6" y="1825624"/>
            <a:ext cx="10784542" cy="4679294"/>
          </a:xfrm>
        </p:spPr>
        <p:txBody>
          <a:bodyPr>
            <a:normAutofit/>
          </a:bodyPr>
          <a:lstStyle/>
          <a:p>
            <a:pPr marL="0" indent="0">
              <a:buNone/>
            </a:pPr>
            <a:r>
              <a:rPr lang="en-US" sz="3200" b="1" dirty="0" smtClean="0"/>
              <a:t>Parent and family </a:t>
            </a:r>
            <a:r>
              <a:rPr lang="en-US" sz="3200" b="1" dirty="0" smtClean="0"/>
              <a:t>engagement</a:t>
            </a:r>
          </a:p>
          <a:p>
            <a:pPr marL="0" indent="0">
              <a:spcBef>
                <a:spcPts val="600"/>
              </a:spcBef>
              <a:buNone/>
            </a:pPr>
            <a:endParaRPr lang="en-US" sz="1800" dirty="0" smtClean="0"/>
          </a:p>
          <a:p>
            <a:pPr marL="457200" lvl="1" indent="0">
              <a:buNone/>
            </a:pPr>
            <a:r>
              <a:rPr lang="en-US" sz="2800" dirty="0" smtClean="0"/>
              <a:t>Only required for districts with allocations of $500K+</a:t>
            </a:r>
          </a:p>
          <a:p>
            <a:pPr lvl="2"/>
            <a:r>
              <a:rPr lang="en-US" sz="2800" dirty="0" smtClean="0"/>
              <a:t>Required to set-aside 1% of the total district allocation; 90% of the 1% must go to Title I-A schools</a:t>
            </a:r>
          </a:p>
          <a:p>
            <a:pPr lvl="2"/>
            <a:endParaRPr lang="en-US" sz="1000" dirty="0" smtClean="0"/>
          </a:p>
          <a:p>
            <a:pPr lvl="2"/>
            <a:r>
              <a:rPr lang="en-US" sz="2800" dirty="0"/>
              <a:t>Districts with participating private schools </a:t>
            </a:r>
            <a:r>
              <a:rPr lang="en-US" sz="2800" dirty="0" smtClean="0"/>
              <a:t>must engage the parents and families of private school students.</a:t>
            </a:r>
          </a:p>
          <a:p>
            <a:pPr marL="914400" lvl="2" indent="0">
              <a:buNone/>
            </a:pPr>
            <a:endParaRPr lang="en-US" sz="1000" dirty="0" smtClean="0"/>
          </a:p>
          <a:p>
            <a:pPr lvl="2"/>
            <a:r>
              <a:rPr lang="en-US" sz="2800" dirty="0" smtClean="0"/>
              <a:t>Engagement of private school participants may look different than engagement of public school participants.</a:t>
            </a:r>
          </a:p>
          <a:p>
            <a:pPr lvl="2"/>
            <a:endParaRPr lang="en-US" sz="2800" dirty="0" smtClean="0">
              <a:solidFill>
                <a:srgbClr val="FF0000"/>
              </a:solidFill>
            </a:endParaRPr>
          </a:p>
          <a:p>
            <a:pPr lvl="1"/>
            <a:endParaRPr lang="en-US" dirty="0" smtClean="0">
              <a:solidFill>
                <a:srgbClr val="FF0000"/>
              </a:solidFill>
            </a:endParaRPr>
          </a:p>
        </p:txBody>
      </p:sp>
    </p:spTree>
    <p:extLst>
      <p:ext uri="{BB962C8B-B14F-4D97-AF65-F5344CB8AC3E}">
        <p14:creationId xmlns:p14="http://schemas.microsoft.com/office/powerpoint/2010/main" val="3913501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With a total district allocation of $1,000,000 and the percentage of students attending private schools and experiencing poverty at 5% the required district set-aside for Equitable services would be $50,000. Of that $50,000, $500 should be reserved for egagement for equitable services (1% of $50,000)" title="Equitable Services Engagement example"/>
          <p:cNvGraphicFramePr>
            <a:graphicFrameLocks noGrp="1"/>
          </p:cNvGraphicFramePr>
          <p:nvPr>
            <p:ph idx="1"/>
            <p:extLst>
              <p:ext uri="{D42A27DB-BD31-4B8C-83A1-F6EECF244321}">
                <p14:modId xmlns:p14="http://schemas.microsoft.com/office/powerpoint/2010/main" val="2159773564"/>
              </p:ext>
            </p:extLst>
          </p:nvPr>
        </p:nvGraphicFramePr>
        <p:xfrm>
          <a:off x="717550" y="1825625"/>
          <a:ext cx="10319644" cy="3749040"/>
        </p:xfrm>
        <a:graphic>
          <a:graphicData uri="http://schemas.openxmlformats.org/drawingml/2006/table">
            <a:tbl>
              <a:tblPr firstRow="1" bandRow="1">
                <a:tableStyleId>{5C22544A-7EE6-4342-B048-85BDC9FD1C3A}</a:tableStyleId>
              </a:tblPr>
              <a:tblGrid>
                <a:gridCol w="8419919">
                  <a:extLst>
                    <a:ext uri="{9D8B030D-6E8A-4147-A177-3AD203B41FA5}">
                      <a16:colId xmlns:a16="http://schemas.microsoft.com/office/drawing/2014/main" val="1696813579"/>
                    </a:ext>
                  </a:extLst>
                </a:gridCol>
                <a:gridCol w="1899725">
                  <a:extLst>
                    <a:ext uri="{9D8B030D-6E8A-4147-A177-3AD203B41FA5}">
                      <a16:colId xmlns:a16="http://schemas.microsoft.com/office/drawing/2014/main" val="2632123506"/>
                    </a:ext>
                  </a:extLst>
                </a:gridCol>
              </a:tblGrid>
              <a:tr h="370840">
                <a:tc>
                  <a:txBody>
                    <a:bodyPr/>
                    <a:lstStyle/>
                    <a:p>
                      <a:endParaRPr lang="en-US" sz="2800" dirty="0"/>
                    </a:p>
                  </a:txBody>
                  <a:tcPr/>
                </a:tc>
                <a:tc>
                  <a:txBody>
                    <a:bodyPr/>
                    <a:lstStyle/>
                    <a:p>
                      <a:endParaRPr lang="en-US" sz="2800"/>
                    </a:p>
                  </a:txBody>
                  <a:tcPr/>
                </a:tc>
                <a:extLst>
                  <a:ext uri="{0D108BD9-81ED-4DB2-BD59-A6C34878D82A}">
                    <a16:rowId xmlns:a16="http://schemas.microsoft.com/office/drawing/2014/main" val="3837346992"/>
                  </a:ext>
                </a:extLst>
              </a:tr>
              <a:tr h="370840">
                <a:tc>
                  <a:txBody>
                    <a:bodyPr/>
                    <a:lstStyle/>
                    <a:p>
                      <a:r>
                        <a:rPr lang="en-US" sz="2800" dirty="0" smtClean="0"/>
                        <a:t>Total district Title</a:t>
                      </a:r>
                      <a:r>
                        <a:rPr lang="en-US" sz="2800" baseline="0" dirty="0" smtClean="0"/>
                        <a:t> I-</a:t>
                      </a:r>
                      <a:r>
                        <a:rPr lang="en-US" sz="2800" dirty="0" smtClean="0"/>
                        <a:t>A allocation</a:t>
                      </a:r>
                      <a:endParaRPr lang="en-US" sz="2800" dirty="0"/>
                    </a:p>
                  </a:txBody>
                  <a:tcPr/>
                </a:tc>
                <a:tc>
                  <a:txBody>
                    <a:bodyPr/>
                    <a:lstStyle/>
                    <a:p>
                      <a:r>
                        <a:rPr lang="en-US" sz="2800" dirty="0" smtClean="0"/>
                        <a:t>$1,000,000</a:t>
                      </a:r>
                      <a:endParaRPr lang="en-US" sz="2800" dirty="0"/>
                    </a:p>
                  </a:txBody>
                  <a:tcPr/>
                </a:tc>
                <a:extLst>
                  <a:ext uri="{0D108BD9-81ED-4DB2-BD59-A6C34878D82A}">
                    <a16:rowId xmlns:a16="http://schemas.microsoft.com/office/drawing/2014/main" val="3928335558"/>
                  </a:ext>
                </a:extLst>
              </a:tr>
              <a:tr h="370840">
                <a:tc>
                  <a:txBody>
                    <a:bodyPr/>
                    <a:lstStyle/>
                    <a:p>
                      <a:r>
                        <a:rPr lang="en-US" sz="2800" dirty="0" smtClean="0"/>
                        <a:t>Percent of students</a:t>
                      </a:r>
                      <a:r>
                        <a:rPr lang="en-US" sz="2800" baseline="0" dirty="0" smtClean="0"/>
                        <a:t> experiencing poverty attending private schools</a:t>
                      </a:r>
                      <a:endParaRPr lang="en-US" sz="2800" dirty="0" smtClean="0"/>
                    </a:p>
                  </a:txBody>
                  <a:tcPr/>
                </a:tc>
                <a:tc>
                  <a:txBody>
                    <a:bodyPr/>
                    <a:lstStyle/>
                    <a:p>
                      <a:r>
                        <a:rPr lang="en-US" sz="2800" dirty="0" smtClean="0"/>
                        <a:t>5%</a:t>
                      </a:r>
                      <a:endParaRPr lang="en-US" sz="2800" dirty="0"/>
                    </a:p>
                  </a:txBody>
                  <a:tcPr/>
                </a:tc>
                <a:extLst>
                  <a:ext uri="{0D108BD9-81ED-4DB2-BD59-A6C34878D82A}">
                    <a16:rowId xmlns:a16="http://schemas.microsoft.com/office/drawing/2014/main" val="2888683306"/>
                  </a:ext>
                </a:extLst>
              </a:tr>
              <a:tr h="370840">
                <a:tc>
                  <a:txBody>
                    <a:bodyPr/>
                    <a:lstStyle/>
                    <a:p>
                      <a:r>
                        <a:rPr lang="en-US" sz="2800" dirty="0" smtClean="0"/>
                        <a:t>Required district set-aside</a:t>
                      </a:r>
                      <a:r>
                        <a:rPr lang="en-US" sz="2800" baseline="0" dirty="0" smtClean="0"/>
                        <a:t> for Equitable Services</a:t>
                      </a:r>
                    </a:p>
                    <a:p>
                      <a:r>
                        <a:rPr lang="en-US" sz="2400" baseline="0" dirty="0" smtClean="0"/>
                        <a:t>($1,000,000 X .05)</a:t>
                      </a:r>
                      <a:endParaRPr lang="en-US" sz="2400" dirty="0"/>
                    </a:p>
                  </a:txBody>
                  <a:tcPr/>
                </a:tc>
                <a:tc>
                  <a:txBody>
                    <a:bodyPr/>
                    <a:lstStyle/>
                    <a:p>
                      <a:r>
                        <a:rPr lang="en-US" sz="2800" dirty="0" smtClean="0"/>
                        <a:t>$50,000</a:t>
                      </a:r>
                      <a:endParaRPr lang="en-US" sz="2800" dirty="0"/>
                    </a:p>
                  </a:txBody>
                  <a:tcPr/>
                </a:tc>
                <a:extLst>
                  <a:ext uri="{0D108BD9-81ED-4DB2-BD59-A6C34878D82A}">
                    <a16:rowId xmlns:a16="http://schemas.microsoft.com/office/drawing/2014/main" val="77703201"/>
                  </a:ext>
                </a:extLst>
              </a:tr>
              <a:tr h="370840">
                <a:tc>
                  <a:txBody>
                    <a:bodyPr/>
                    <a:lstStyle/>
                    <a:p>
                      <a:r>
                        <a:rPr lang="en-US" sz="2800" dirty="0" smtClean="0"/>
                        <a:t>Required 1%</a:t>
                      </a:r>
                      <a:r>
                        <a:rPr lang="en-US" sz="2800" baseline="0" dirty="0" smtClean="0"/>
                        <a:t> for </a:t>
                      </a:r>
                      <a:r>
                        <a:rPr lang="en-US" sz="2800" dirty="0" smtClean="0"/>
                        <a:t>engagement</a:t>
                      </a:r>
                      <a:r>
                        <a:rPr lang="en-US" sz="2800" baseline="0" dirty="0" smtClean="0"/>
                        <a:t> for Equitable Services </a:t>
                      </a:r>
                      <a:r>
                        <a:rPr lang="en-US" sz="2400" baseline="0" dirty="0" smtClean="0"/>
                        <a:t>($50,000 X .01)</a:t>
                      </a:r>
                      <a:endParaRPr lang="en-US" sz="2400" dirty="0"/>
                    </a:p>
                  </a:txBody>
                  <a:tcPr/>
                </a:tc>
                <a:tc>
                  <a:txBody>
                    <a:bodyPr/>
                    <a:lstStyle/>
                    <a:p>
                      <a:r>
                        <a:rPr lang="en-US" sz="2800" dirty="0" smtClean="0"/>
                        <a:t>$500</a:t>
                      </a:r>
                      <a:endParaRPr lang="en-US" sz="2800" dirty="0"/>
                    </a:p>
                  </a:txBody>
                  <a:tcPr/>
                </a:tc>
                <a:extLst>
                  <a:ext uri="{0D108BD9-81ED-4DB2-BD59-A6C34878D82A}">
                    <a16:rowId xmlns:a16="http://schemas.microsoft.com/office/drawing/2014/main" val="4124161858"/>
                  </a:ext>
                </a:extLst>
              </a:tr>
            </a:tbl>
          </a:graphicData>
        </a:graphic>
      </p:graphicFrame>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5" name="Title 4"/>
          <p:cNvSpPr>
            <a:spLocks noGrp="1"/>
          </p:cNvSpPr>
          <p:nvPr>
            <p:ph type="title"/>
          </p:nvPr>
        </p:nvSpPr>
        <p:spPr/>
        <p:txBody>
          <a:bodyPr/>
          <a:lstStyle/>
          <a:p>
            <a:r>
              <a:rPr lang="en-US" dirty="0" smtClean="0"/>
              <a:t>Equitable Services Engagement Example</a:t>
            </a:r>
            <a:endParaRPr lang="en-US" dirty="0"/>
          </a:p>
        </p:txBody>
      </p:sp>
    </p:spTree>
    <p:extLst>
      <p:ext uri="{BB962C8B-B14F-4D97-AF65-F5344CB8AC3E}">
        <p14:creationId xmlns:p14="http://schemas.microsoft.com/office/powerpoint/2010/main" val="266510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11" name="Title 10"/>
          <p:cNvSpPr>
            <a:spLocks noGrp="1"/>
          </p:cNvSpPr>
          <p:nvPr>
            <p:ph type="title"/>
          </p:nvPr>
        </p:nvSpPr>
        <p:spPr/>
        <p:txBody>
          <a:bodyPr/>
          <a:lstStyle/>
          <a:p>
            <a:r>
              <a:rPr lang="en-US" dirty="0" smtClean="0"/>
              <a:t>Required Set-Asides (for some districts)</a:t>
            </a:r>
            <a:endParaRPr lang="en-US" dirty="0"/>
          </a:p>
        </p:txBody>
      </p:sp>
      <p:sp>
        <p:nvSpPr>
          <p:cNvPr id="2" name="Content Placeholder 1"/>
          <p:cNvSpPr>
            <a:spLocks noGrp="1"/>
          </p:cNvSpPr>
          <p:nvPr>
            <p:ph idx="1"/>
          </p:nvPr>
        </p:nvSpPr>
        <p:spPr>
          <a:xfrm>
            <a:off x="717175" y="1825624"/>
            <a:ext cx="10919503" cy="4679294"/>
          </a:xfrm>
        </p:spPr>
        <p:txBody>
          <a:bodyPr>
            <a:normAutofit/>
          </a:bodyPr>
          <a:lstStyle/>
          <a:p>
            <a:pPr marL="0" indent="0">
              <a:buNone/>
            </a:pPr>
            <a:r>
              <a:rPr lang="en-US" sz="3200" b="1" dirty="0" smtClean="0"/>
              <a:t>Services for students without parental </a:t>
            </a:r>
            <a:r>
              <a:rPr lang="en-US" sz="3200" b="1" dirty="0" smtClean="0"/>
              <a:t>supervision</a:t>
            </a:r>
          </a:p>
          <a:p>
            <a:pPr marL="0" indent="0">
              <a:buNone/>
            </a:pPr>
            <a:endParaRPr lang="en-US" sz="1800" dirty="0" smtClean="0"/>
          </a:p>
          <a:p>
            <a:pPr lvl="1"/>
            <a:r>
              <a:rPr lang="en-US" sz="2800" dirty="0" smtClean="0"/>
              <a:t>Only applies to districts with a locally run </a:t>
            </a:r>
            <a:r>
              <a:rPr lang="en-US" sz="2800" dirty="0"/>
              <a:t>residential </a:t>
            </a:r>
            <a:r>
              <a:rPr lang="en-US" sz="2800" dirty="0" smtClean="0"/>
              <a:t>facility within boundaries</a:t>
            </a:r>
          </a:p>
          <a:p>
            <a:pPr lvl="1"/>
            <a:endParaRPr lang="en-US" sz="2800" dirty="0" smtClean="0"/>
          </a:p>
          <a:p>
            <a:pPr lvl="1"/>
            <a:r>
              <a:rPr lang="en-US" sz="2800" dirty="0" smtClean="0"/>
              <a:t>Questions? Contact Jen Engberg (</a:t>
            </a:r>
            <a:r>
              <a:rPr lang="en-US" sz="2800" dirty="0" smtClean="0">
                <a:hlinkClick r:id="rId3"/>
              </a:rPr>
              <a:t>jennifer.engberg@ode.oregon.gov</a:t>
            </a:r>
            <a:r>
              <a:rPr lang="en-US" sz="2800" dirty="0" smtClean="0"/>
              <a:t>) </a:t>
            </a:r>
          </a:p>
        </p:txBody>
      </p:sp>
    </p:spTree>
    <p:extLst>
      <p:ext uri="{BB962C8B-B14F-4D97-AF65-F5344CB8AC3E}">
        <p14:creationId xmlns:p14="http://schemas.microsoft.com/office/powerpoint/2010/main" val="2842974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2023-06-02T07:00:00+00:00</Remediation_x0020_Date>
    <Priority xmlns="033ab11c-6041-4f50-b845-c0c38e41b3e3">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purl.org/dc/terms/"/>
    <ds:schemaRef ds:uri="547ed97a-188f-4e75-98a3-ee6136232f7e"/>
    <ds:schemaRef ds:uri="http://schemas.microsoft.com/office/2006/documentManagement/types"/>
    <ds:schemaRef ds:uri="http://schemas.microsoft.com/office/infopath/2007/PartnerControls"/>
    <ds:schemaRef ds:uri="ded391c6-298c-4d80-b5b1-ff32f977962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176BC0D-C72B-4A4F-A64F-917A99648729}"/>
</file>

<file path=docProps/app.xml><?xml version="1.0" encoding="utf-8"?>
<Properties xmlns="http://schemas.openxmlformats.org/officeDocument/2006/extended-properties" xmlns:vt="http://schemas.openxmlformats.org/officeDocument/2006/docPropsVTypes">
  <Template>ODE-PowerPoint-Template</Template>
  <TotalTime>3351</TotalTime>
  <Words>2010</Words>
  <Application>Microsoft Office PowerPoint</Application>
  <PresentationFormat>Widescreen</PresentationFormat>
  <Paragraphs>212</Paragraphs>
  <Slides>15</Slides>
  <Notes>14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Courier New</vt:lpstr>
      <vt:lpstr>Franklin Gothic Book</vt:lpstr>
      <vt:lpstr>2021ODE</vt:lpstr>
      <vt:lpstr>Green_2021ODE</vt:lpstr>
      <vt:lpstr>Gold_2021ODE</vt:lpstr>
      <vt:lpstr>Orange_2021ODE</vt:lpstr>
      <vt:lpstr>Red_2021ODE</vt:lpstr>
      <vt:lpstr>Teal_2021ODE</vt:lpstr>
      <vt:lpstr>Title I-A District Set Asides</vt:lpstr>
      <vt:lpstr>Agenda for Today’s Session</vt:lpstr>
      <vt:lpstr>Set-Aside Basics</vt:lpstr>
      <vt:lpstr>Which Set-Asides are required?</vt:lpstr>
      <vt:lpstr>Required Set-Aside (for all districts)</vt:lpstr>
      <vt:lpstr>Required Set-Asides (for some districts)</vt:lpstr>
      <vt:lpstr>Required Set-Asides (for some districts)</vt:lpstr>
      <vt:lpstr>Equitable Services Engagement Example</vt:lpstr>
      <vt:lpstr>Required Set-Asides (for some districts)</vt:lpstr>
      <vt:lpstr>Optional Set-Asides</vt:lpstr>
      <vt:lpstr>Optional Set-Asides </vt:lpstr>
      <vt:lpstr>Recommendations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Carryover of Federal Funds</dc:title>
  <dc:creator>MARTIN Sarah * ODE</dc:creator>
  <cp:lastModifiedBy>SAPPINGTON Jennifer - ODE</cp:lastModifiedBy>
  <cp:revision>209</cp:revision>
  <dcterms:created xsi:type="dcterms:W3CDTF">2021-11-08T23:34:50Z</dcterms:created>
  <dcterms:modified xsi:type="dcterms:W3CDTF">2023-06-27T15:44:36Z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