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7" r:id="rId4"/>
    <p:sldMasterId id="2147483815" r:id="rId5"/>
    <p:sldMasterId id="2147483803" r:id="rId6"/>
    <p:sldMasterId id="2147483791" r:id="rId7"/>
    <p:sldMasterId id="2147483779" r:id="rId8"/>
    <p:sldMasterId id="2147483767" r:id="rId9"/>
    <p:sldMasterId id="2147483827" r:id="rId10"/>
  </p:sldMasterIdLst>
  <p:notesMasterIdLst>
    <p:notesMasterId r:id="rId27"/>
  </p:notesMasterIdLst>
  <p:sldIdLst>
    <p:sldId id="256" r:id="rId11"/>
    <p:sldId id="258" r:id="rId12"/>
    <p:sldId id="260" r:id="rId13"/>
    <p:sldId id="262" r:id="rId14"/>
    <p:sldId id="273" r:id="rId15"/>
    <p:sldId id="261" r:id="rId16"/>
    <p:sldId id="276" r:id="rId17"/>
    <p:sldId id="263" r:id="rId18"/>
    <p:sldId id="264" r:id="rId19"/>
    <p:sldId id="278" r:id="rId20"/>
    <p:sldId id="266" r:id="rId21"/>
    <p:sldId id="277" r:id="rId22"/>
    <p:sldId id="267" r:id="rId23"/>
    <p:sldId id="279" r:id="rId24"/>
    <p:sldId id="274" r:id="rId25"/>
    <p:sldId id="2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56567" autoAdjust="0"/>
  </p:normalViewPr>
  <p:slideViewPr>
    <p:cSldViewPr snapToGrid="0">
      <p:cViewPr varScale="1">
        <p:scale>
          <a:sx n="59" d="100"/>
          <a:sy n="59" d="100"/>
        </p:scale>
        <p:origin x="872" y="60"/>
      </p:cViewPr>
      <p:guideLst/>
    </p:cSldViewPr>
  </p:slideViewPr>
  <p:outlineViewPr>
    <p:cViewPr>
      <p:scale>
        <a:sx n="33" d="100"/>
        <a:sy n="33" d="100"/>
      </p:scale>
      <p:origin x="0" y="-9060"/>
    </p:cViewPr>
  </p:outlineViewPr>
  <p:notesTextViewPr>
    <p:cViewPr>
      <p:scale>
        <a:sx n="1" d="1"/>
        <a:sy n="1" d="1"/>
      </p:scale>
      <p:origin x="0" y="0"/>
    </p:cViewPr>
  </p:notesTextViewPr>
  <p:notesViewPr>
    <p:cSldViewPr snapToGrid="0">
      <p:cViewPr varScale="1">
        <p:scale>
          <a:sx n="67" d="100"/>
          <a:sy n="67" d="100"/>
        </p:scale>
        <p:origin x="2509" y="3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oregon.gov/ode/schools-and-districts/grants/ESEA/Pages/BN.as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10"/>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2927403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Funds </a:t>
            </a:r>
            <a:r>
              <a:rPr lang="en-US" sz="1200" b="0" i="0" u="none" strike="noStrike" cap="none" dirty="0">
                <a:solidFill>
                  <a:schemeClr val="dk1"/>
                </a:solidFill>
                <a:effectLst/>
                <a:latin typeface="+mn-lt"/>
                <a:ea typeface="Calibri"/>
                <a:cs typeface="Calibri"/>
                <a:sym typeface="Calibri"/>
              </a:rPr>
              <a:t>allocated for eligible non-public students must be obligated in the fiscal year for which the funds are received (July 1 – September 30 of the following year). Any funds not encumbered by the private school by September 30 will be added to the district’s carryover funds.</a:t>
            </a:r>
          </a:p>
          <a:p>
            <a:endParaRPr lang="en-US" sz="1200" b="0" i="0" u="none" strike="noStrike" cap="none" dirty="0">
              <a:solidFill>
                <a:schemeClr val="dk1"/>
              </a:solidFill>
              <a:effectLst/>
              <a:latin typeface="+mn-lt"/>
              <a:cs typeface="Calibri"/>
              <a:sym typeface="Calibri"/>
            </a:endParaRPr>
          </a:p>
          <a:p>
            <a:r>
              <a:rPr lang="en-US" dirty="0"/>
              <a:t>Inability</a:t>
            </a:r>
            <a:r>
              <a:rPr lang="en-US" baseline="0" dirty="0"/>
              <a:t> to obligate due to COVID would be considered a circumstance outside the school’s control</a:t>
            </a:r>
          </a:p>
          <a:p>
            <a:endParaRPr lang="en-US" dirty="0"/>
          </a:p>
          <a:p>
            <a:r>
              <a:rPr lang="en-US" dirty="0"/>
              <a:t>Districts</a:t>
            </a:r>
            <a:r>
              <a:rPr lang="en-US" baseline="0" dirty="0"/>
              <a:t> should create a line item in the IA, IIA or IVA narrative describing how the PS intends to use any carryover funds</a:t>
            </a: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135699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in mind that carryover funds are remaining</a:t>
            </a:r>
            <a:r>
              <a:rPr lang="en-US" baseline="0" dirty="0"/>
              <a:t> funds from last year’s allocation. Carryover application it is describing how funds remaining from the previous year will be spent in service of current needs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318699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600"/>
              </a:spcBef>
              <a:spcAft>
                <a:spcPts val="0"/>
              </a:spcAft>
              <a:buFont typeface="Symbol" panose="05050102010706020507" pitchFamily="18" charset="2"/>
              <a:buNone/>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Needs may change during the year. CIP Budget Narratives should be revised any time a new activity is added, or if the change to an approved activity exceeds 10% in cost.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Once a carryover narrative is approved, it cannot be withdrawn from the system and resubmitted electronically. Districts needing to revise their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approved </a:t>
            </a:r>
            <a:r>
              <a:rPr lang="en-US" sz="1800" dirty="0">
                <a:effectLst/>
                <a:latin typeface="Calibri" panose="020F0502020204030204" pitchFamily="34" charset="0"/>
                <a:ea typeface="Calibri" panose="020F0502020204030204" pitchFamily="34" charset="0"/>
                <a:cs typeface="Times New Roman" panose="02020603050405020304" pitchFamily="18" charset="0"/>
              </a:rPr>
              <a:t>carryover application should contact the appropriate program specialist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complete the </a:t>
            </a:r>
            <a:r>
              <a:rPr lang="en-US" sz="1800" u="sng" dirty="0">
                <a:solidFill>
                  <a:srgbClr val="0000FF"/>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3"/>
              </a:rPr>
              <a:t>Carryover Narrative Revision Form</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3670616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the Carry</a:t>
            </a:r>
            <a:r>
              <a:rPr lang="en-US" baseline="0" dirty="0"/>
              <a:t>over Narrative Revision template. Email your regional contact for a copy.</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459811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2522481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3293996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divided</a:t>
            </a:r>
            <a:r>
              <a:rPr lang="en-US" baseline="0" dirty="0"/>
              <a:t> up the state into four sections. Each of us serves as the primary contact for the districts in these ESDs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2802063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2070463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baseline="0" dirty="0">
              <a:solidFill>
                <a:schemeClr val="dk1"/>
              </a:solidFill>
              <a:effectLst/>
              <a:latin typeface="+mn-lt"/>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mn-lt"/>
                <a:ea typeface="Calibri"/>
                <a:cs typeface="Calibri"/>
                <a:sym typeface="Calibri"/>
              </a:rPr>
              <a:t>When</a:t>
            </a:r>
            <a:r>
              <a:rPr lang="en-US" sz="1200" b="0" i="0" u="none" strike="noStrike" cap="none" baseline="0" dirty="0">
                <a:solidFill>
                  <a:schemeClr val="dk1"/>
                </a:solidFill>
                <a:effectLst/>
                <a:latin typeface="+mn-lt"/>
                <a:ea typeface="Calibri"/>
                <a:cs typeface="Calibri"/>
                <a:sym typeface="Calibri"/>
              </a:rPr>
              <a:t> districts submit their narratives for approval, they describe their plan for spending the funds. We know, however, that plans change and there are </a:t>
            </a:r>
            <a:r>
              <a:rPr lang="en-US" sz="1200" b="0" i="0" u="none" strike="noStrike" cap="none" dirty="0">
                <a:solidFill>
                  <a:schemeClr val="dk1"/>
                </a:solidFill>
                <a:effectLst/>
                <a:latin typeface="+mn-lt"/>
                <a:ea typeface="Calibri"/>
                <a:cs typeface="Calibri"/>
                <a:sym typeface="Calibri"/>
              </a:rPr>
              <a:t>many reasons why a district may find themselves with carryover funds available.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mn-lt"/>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mn-lt"/>
                <a:ea typeface="Calibri"/>
                <a:cs typeface="Calibri"/>
                <a:sym typeface="Calibri"/>
              </a:rPr>
              <a:t>The purpose of the carryover application is to explain what didn’t happen as planned and what the district intends</a:t>
            </a:r>
            <a:r>
              <a:rPr lang="en-US" sz="1200" b="0" i="0" u="none" strike="noStrike" cap="none" baseline="0" dirty="0">
                <a:solidFill>
                  <a:schemeClr val="dk1"/>
                </a:solidFill>
                <a:effectLst/>
                <a:latin typeface="+mn-lt"/>
                <a:ea typeface="Calibri"/>
                <a:cs typeface="Calibri"/>
                <a:sym typeface="Calibri"/>
              </a:rPr>
              <a:t> to do instead.</a:t>
            </a:r>
            <a:endParaRPr lang="en-US" sz="1200" b="0" i="0" u="none" strike="noStrike" cap="none" dirty="0">
              <a:solidFill>
                <a:schemeClr val="dk1"/>
              </a:solidFill>
              <a:effectLst/>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2433198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cap="none" dirty="0">
              <a:solidFill>
                <a:schemeClr val="tx1"/>
              </a:solidFill>
              <a:effectLst/>
              <a:latin typeface="Calibri"/>
              <a:ea typeface="Calibri"/>
              <a:cs typeface="Calibri"/>
              <a:sym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cap="none" dirty="0">
                <a:solidFill>
                  <a:schemeClr val="tx1"/>
                </a:solidFill>
                <a:effectLst/>
                <a:latin typeface="Calibri"/>
                <a:ea typeface="Calibri"/>
                <a:cs typeface="Calibri"/>
                <a:sym typeface="Calibri"/>
              </a:rPr>
              <a:t>Federal funds are made available on July 1 of the fiscal year and remain available for obligation for a period of 27 months. This 27-month period includes an initial 15-month period of availability (called the initial grant period) and an automatic 12-month extension permitted under the “</a:t>
            </a:r>
            <a:r>
              <a:rPr lang="en-US" sz="1200" b="0" i="0" u="none" strike="noStrike" kern="1200" cap="none" dirty="0" err="1">
                <a:solidFill>
                  <a:schemeClr val="tx1"/>
                </a:solidFill>
                <a:effectLst/>
                <a:latin typeface="Calibri"/>
                <a:ea typeface="Calibri"/>
                <a:cs typeface="Calibri"/>
                <a:sym typeface="Calibri"/>
              </a:rPr>
              <a:t>Tydings</a:t>
            </a:r>
            <a:r>
              <a:rPr lang="en-US" sz="1200" b="0" i="0" u="none" strike="noStrike" kern="1200" cap="none" dirty="0">
                <a:solidFill>
                  <a:schemeClr val="tx1"/>
                </a:solidFill>
                <a:effectLst/>
                <a:latin typeface="Calibri"/>
                <a:ea typeface="Calibri"/>
                <a:cs typeface="Calibri"/>
                <a:sym typeface="Calibri"/>
              </a:rPr>
              <a:t> Amendment”.  While</a:t>
            </a:r>
            <a:r>
              <a:rPr lang="en-US" sz="1200" b="0" i="0" u="none" strike="noStrike" kern="1200" cap="none" baseline="0" dirty="0">
                <a:solidFill>
                  <a:schemeClr val="tx1"/>
                </a:solidFill>
                <a:effectLst/>
                <a:latin typeface="Calibri"/>
                <a:ea typeface="Calibri"/>
                <a:cs typeface="Calibri"/>
                <a:sym typeface="Calibri"/>
              </a:rPr>
              <a:t> districts are encouraged to obligate funds in the initial grant year, it is not uncommon for districts to have funds that remain unspent after the first 15 months. These are “carryover” funds.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cap="none" baseline="0" dirty="0">
              <a:solidFill>
                <a:schemeClr val="tx1"/>
              </a:solidFill>
              <a:effectLst/>
              <a:latin typeface="Calibri"/>
              <a:ea typeface="Calibri"/>
              <a:cs typeface="Calibri"/>
              <a:sym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cap="none" dirty="0">
                <a:solidFill>
                  <a:schemeClr val="dk1"/>
                </a:solidFill>
                <a:effectLst/>
                <a:latin typeface="Calibri"/>
                <a:ea typeface="Calibri"/>
                <a:cs typeface="Calibri"/>
                <a:sym typeface="Calibri"/>
              </a:rPr>
              <a:t>The initial grant period ends 15 months after the funds were awarded (September 30</a:t>
            </a:r>
            <a:r>
              <a:rPr lang="en-US" sz="1200" b="0" i="0" u="none" strike="noStrike" cap="none" baseline="30000" dirty="0">
                <a:solidFill>
                  <a:schemeClr val="dk1"/>
                </a:solidFill>
                <a:effectLst/>
                <a:latin typeface="Calibri"/>
                <a:ea typeface="Calibri"/>
                <a:cs typeface="Calibri"/>
                <a:sym typeface="Calibri"/>
              </a:rPr>
              <a:t>th</a:t>
            </a:r>
            <a:r>
              <a:rPr lang="en-US" sz="1200" b="0" i="0" u="none" strike="noStrike" cap="none" dirty="0">
                <a:solidFill>
                  <a:schemeClr val="dk1"/>
                </a:solidFill>
                <a:effectLst/>
                <a:latin typeface="Calibri"/>
                <a:ea typeface="Calibri"/>
                <a:cs typeface="Calibri"/>
                <a:sym typeface="Calibri"/>
              </a:rPr>
              <a:t> of the follow year). Districts then have an</a:t>
            </a:r>
            <a:r>
              <a:rPr lang="en-US" sz="1200" b="0" i="0" u="none" strike="noStrike" cap="none" baseline="0" dirty="0">
                <a:solidFill>
                  <a:schemeClr val="dk1"/>
                </a:solidFill>
                <a:effectLst/>
                <a:latin typeface="Calibri"/>
                <a:ea typeface="Calibri"/>
                <a:cs typeface="Calibri"/>
                <a:sym typeface="Calibri"/>
              </a:rPr>
              <a:t> additional 6 weeks to claim funds.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cap="none" baseline="0" dirty="0">
              <a:solidFill>
                <a:schemeClr val="dk1"/>
              </a:solidFill>
              <a:effectLst/>
              <a:latin typeface="Calibri"/>
              <a:ea typeface="Calibri"/>
              <a:cs typeface="Calibri"/>
              <a:sym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cap="none" dirty="0">
                <a:solidFill>
                  <a:schemeClr val="dk1"/>
                </a:solidFill>
                <a:effectLst/>
                <a:latin typeface="Calibri"/>
                <a:ea typeface="Calibri"/>
                <a:cs typeface="Calibri"/>
                <a:sym typeface="Calibri"/>
              </a:rPr>
              <a:t>If a district has funds remaining in EGMS after November</a:t>
            </a:r>
            <a:r>
              <a:rPr lang="en-US" sz="1200" b="0" i="0" u="none" strike="noStrike" cap="none" baseline="0" dirty="0">
                <a:solidFill>
                  <a:schemeClr val="dk1"/>
                </a:solidFill>
                <a:effectLst/>
                <a:latin typeface="Calibri"/>
                <a:ea typeface="Calibri"/>
                <a:cs typeface="Calibri"/>
                <a:sym typeface="Calibri"/>
              </a:rPr>
              <a:t> 14 (deadline to claim funds at the end of the initial grant period) EGMS tells CIP BN To generate a carryover application.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70C-3301-4DD8-87C8-448E3F893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151554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Percentage of carryover allowed</a:t>
            </a:r>
            <a:r>
              <a:rPr lang="en-US" baseline="0" dirty="0"/>
              <a:t> depends on the program.</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carryover for Title I-A funds is capped at 15% of the total award, there is a provision within ESSA</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which allows ODE to waive that limitation once every three years.  Districts request this waiver through the carryover application.</a:t>
            </a:r>
            <a:r>
              <a:rPr lang="en-US" dirty="0">
                <a:effectLst/>
              </a:rPr>
              <a:t> </a:t>
            </a:r>
            <a:r>
              <a:rPr lang="en-US" sz="1200" i="1" kern="1200" dirty="0">
                <a:solidFill>
                  <a:schemeClr val="tx1"/>
                </a:solidFill>
                <a:effectLst/>
                <a:latin typeface="+mn-lt"/>
                <a:ea typeface="+mn-ea"/>
                <a:cs typeface="+mn-cs"/>
              </a:rPr>
              <a:t>ESSA Section 1127(b)</a:t>
            </a:r>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2512489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In terms of Title IA carryover, there are a few things to keep in mind:</a:t>
            </a:r>
          </a:p>
          <a:p>
            <a:endParaRPr lang="en-US" sz="1100" dirty="0"/>
          </a:p>
          <a:p>
            <a:pPr marL="228600" indent="-228600">
              <a:buAutoNum type="arabicPeriod"/>
            </a:pPr>
            <a:r>
              <a:rPr lang="en-US" sz="1100" dirty="0"/>
              <a:t>You cannot use CO funds in a school that is not funded in the current year</a:t>
            </a:r>
          </a:p>
          <a:p>
            <a:pPr marL="228600" indent="-228600">
              <a:buAutoNum type="arabicPeriod"/>
            </a:pPr>
            <a:r>
              <a:rPr lang="en-US" sz="1100" dirty="0"/>
              <a:t>If not all required funds for Family Engagement or Equitable Share were spent, those funds need to be used for the same purpose in Carryover. For Equitable Share, funds should generally be spent in the year they were allocated, but there are circumstances under which a PS should be allowed to carryover funds.</a:t>
            </a:r>
          </a:p>
          <a:p>
            <a:pPr marL="228600" indent="-228600">
              <a:buAutoNum type="arabicPeriod"/>
            </a:pPr>
            <a:r>
              <a:rPr lang="en-US" sz="1100" dirty="0"/>
              <a:t>It is important to ensure that each school was able to spend it’s allocation. As much as possible unspent school funds should be provided as carryover to those same schools.</a:t>
            </a:r>
          </a:p>
          <a:p>
            <a:pPr marL="228600" indent="-228600">
              <a:buAutoNum type="arabicPeriod"/>
            </a:pPr>
            <a:endParaRPr lang="en-US" sz="1100" dirty="0"/>
          </a:p>
          <a:p>
            <a:pPr marL="0" indent="0">
              <a:buNone/>
            </a:pPr>
            <a:r>
              <a:rPr lang="en-US" sz="1100" dirty="0"/>
              <a:t>In terms of Title IV-A, the spending requirements in each bucket need to be met. If those requirements were met in the initial grant year the district is free to spend them in any category their needs dictate.</a:t>
            </a:r>
          </a:p>
          <a:p>
            <a:pPr lvl="0"/>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731073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cap="none" dirty="0">
              <a:solidFill>
                <a:schemeClr val="dk1"/>
              </a:solidFill>
              <a:effectLst/>
              <a:latin typeface="+mn-lt"/>
              <a:ea typeface="Calibri"/>
              <a:cs typeface="Calibri"/>
              <a:sym typeface="Calibri"/>
            </a:endParaRPr>
          </a:p>
          <a:p>
            <a:r>
              <a:rPr lang="en-US" sz="1200" b="0" i="0" u="none" strike="noStrike" cap="none" dirty="0">
                <a:solidFill>
                  <a:schemeClr val="dk1"/>
                </a:solidFill>
                <a:effectLst/>
                <a:latin typeface="+mn-lt"/>
                <a:ea typeface="Calibri"/>
                <a:cs typeface="Calibri"/>
                <a:sym typeface="Calibri"/>
              </a:rPr>
              <a:t>Carryover activities are subject to the same </a:t>
            </a:r>
            <a:r>
              <a:rPr lang="en-US" sz="1200" b="0" i="0" u="none" strike="noStrike" cap="none" dirty="0" err="1">
                <a:solidFill>
                  <a:schemeClr val="dk1"/>
                </a:solidFill>
                <a:effectLst/>
                <a:latin typeface="+mn-lt"/>
                <a:ea typeface="Calibri"/>
                <a:cs typeface="Calibri"/>
                <a:sym typeface="Calibri"/>
              </a:rPr>
              <a:t>allowability</a:t>
            </a:r>
            <a:r>
              <a:rPr lang="en-US" sz="1200" b="0" i="0" u="none" strike="noStrike" cap="none" dirty="0">
                <a:solidFill>
                  <a:schemeClr val="dk1"/>
                </a:solidFill>
                <a:effectLst/>
                <a:latin typeface="+mn-lt"/>
                <a:ea typeface="Calibri"/>
                <a:cs typeface="Calibri"/>
                <a:sym typeface="Calibri"/>
              </a:rPr>
              <a:t> requirements as those in the original application. In the carryover</a:t>
            </a:r>
            <a:r>
              <a:rPr lang="en-US" sz="1200" b="0" i="0" u="none" strike="noStrike" cap="none" baseline="0" dirty="0">
                <a:solidFill>
                  <a:schemeClr val="dk1"/>
                </a:solidFill>
                <a:effectLst/>
                <a:latin typeface="+mn-lt"/>
                <a:ea typeface="Calibri"/>
                <a:cs typeface="Calibri"/>
                <a:sym typeface="Calibri"/>
              </a:rPr>
              <a:t> application the district is simply explaining what activities they had planned to do that didn’t happen, and what activities they would like to do instead.</a:t>
            </a:r>
          </a:p>
          <a:p>
            <a:endParaRPr lang="en-US" sz="1200" b="0" i="0" u="none" strike="noStrike" cap="none" baseline="0" dirty="0">
              <a:solidFill>
                <a:schemeClr val="dk1"/>
              </a:solidFill>
              <a:effectLst/>
              <a:latin typeface="+mn-lt"/>
              <a:ea typeface="Calibri"/>
              <a:cs typeface="Calibri"/>
              <a:sym typeface="Calibri"/>
            </a:endParaRPr>
          </a:p>
          <a:p>
            <a:r>
              <a:rPr lang="en-US" sz="1200" b="0" i="0" u="none" strike="noStrike" cap="none" baseline="0" dirty="0">
                <a:solidFill>
                  <a:schemeClr val="dk1"/>
                </a:solidFill>
                <a:effectLst/>
                <a:latin typeface="+mn-lt"/>
                <a:ea typeface="Calibri"/>
                <a:cs typeface="Calibri"/>
                <a:sym typeface="Calibri"/>
              </a:rPr>
              <a:t>There are, however, some considerations when it comes to carryover.</a:t>
            </a:r>
            <a:endParaRPr lang="en-US" sz="1200" b="0" i="0" u="none" strike="noStrike" cap="none" dirty="0">
              <a:solidFill>
                <a:schemeClr val="dk1"/>
              </a:solidFill>
              <a:effectLst/>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4132453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mn-lt"/>
                <a:ea typeface="Calibri"/>
                <a:cs typeface="Calibri"/>
                <a:sym typeface="Calibri"/>
              </a:rPr>
              <a:t>A district may choose to transfer funds from Title II-A or Title IV-A into another title program during the first 15 months of allocation.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mn-lt"/>
                <a:ea typeface="Calibri"/>
                <a:cs typeface="Calibri"/>
                <a:sym typeface="Calibri"/>
              </a:rPr>
              <a:t>In the case of transferred funds,</a:t>
            </a:r>
            <a:r>
              <a:rPr lang="en-US" sz="1200" b="0" i="0" u="none" strike="noStrike" cap="none" dirty="0">
                <a:solidFill>
                  <a:schemeClr val="dk1"/>
                </a:solidFill>
                <a:effectLst/>
                <a:latin typeface="+mn-lt"/>
                <a:ea typeface="Calibri"/>
                <a:cs typeface="Calibri"/>
                <a:sym typeface="Calibri"/>
              </a:rPr>
              <a:t> </a:t>
            </a:r>
            <a:r>
              <a:rPr lang="en-US" sz="1200" b="1" i="0" u="none" strike="noStrike" cap="none" dirty="0">
                <a:solidFill>
                  <a:schemeClr val="dk1"/>
                </a:solidFill>
                <a:effectLst/>
                <a:latin typeface="+mn-lt"/>
                <a:ea typeface="Calibri"/>
                <a:cs typeface="Calibri"/>
                <a:sym typeface="Calibri"/>
              </a:rPr>
              <a:t>carryover applications must reflect activities aligned with the program into which funds were transferred.</a:t>
            </a:r>
            <a:endParaRPr lang="en-US" sz="1200" b="0" i="0" u="none" strike="noStrike" cap="none" dirty="0">
              <a:solidFill>
                <a:schemeClr val="dk1"/>
              </a:solidFill>
              <a:effectLst/>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1880458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mn-lt"/>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mn-lt"/>
                <a:ea typeface="Calibri"/>
                <a:cs typeface="Calibri"/>
                <a:sym typeface="Calibri"/>
              </a:rPr>
              <a:t>If a district does not claim all the transferred funds by the end of the initial grant period (November 14), a carryover application under the original grant will automatically be generated.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mn-lt"/>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mn-lt"/>
                <a:ea typeface="Calibri"/>
                <a:cs typeface="Calibri"/>
                <a:sym typeface="Calibri"/>
              </a:rPr>
              <a:t>Even when the district indicates that it wants to transfer funds, these funds remain in EGMS under the original</a:t>
            </a:r>
            <a:r>
              <a:rPr lang="en-US" sz="1200" b="1" i="0" u="none" strike="noStrike" cap="none" baseline="0" dirty="0">
                <a:solidFill>
                  <a:schemeClr val="dk1"/>
                </a:solidFill>
                <a:effectLst/>
                <a:latin typeface="+mn-lt"/>
                <a:ea typeface="Calibri"/>
                <a:cs typeface="Calibri"/>
                <a:sym typeface="Calibri"/>
              </a:rPr>
              <a:t> allocation and must be claimed from that application</a:t>
            </a:r>
            <a:r>
              <a:rPr lang="en-US" sz="1200" b="1" i="0" u="none" strike="noStrike" cap="none" dirty="0">
                <a:solidFill>
                  <a:schemeClr val="dk1"/>
                </a:solidFill>
                <a:effectLst/>
                <a:latin typeface="+mn-lt"/>
                <a:ea typeface="Calibri"/>
                <a:cs typeface="Calibri"/>
                <a:sym typeface="Calibri"/>
              </a:rPr>
              <a:t>.</a:t>
            </a:r>
            <a:r>
              <a:rPr lang="en-US" sz="1200" b="0" i="0" u="none" strike="noStrike" cap="none" dirty="0">
                <a:solidFill>
                  <a:schemeClr val="dk1"/>
                </a:solidFill>
                <a:effectLst/>
                <a:latin typeface="+mn-lt"/>
                <a:ea typeface="Calibri"/>
                <a:cs typeface="Calibri"/>
                <a:sym typeface="Calibri"/>
              </a:rPr>
              <a:t> The</a:t>
            </a:r>
            <a:r>
              <a:rPr lang="en-US" sz="1200" b="0" i="0" u="none" strike="noStrike" cap="none" baseline="0" dirty="0">
                <a:solidFill>
                  <a:schemeClr val="dk1"/>
                </a:solidFill>
                <a:effectLst/>
                <a:latin typeface="+mn-lt"/>
                <a:ea typeface="Calibri"/>
                <a:cs typeface="Calibri"/>
                <a:sym typeface="Calibri"/>
              </a:rPr>
              <a:t> district should have an internal tracking system to ensure that the funds are being spent in accordance with the requirements of the fund they were transferred in to.</a:t>
            </a:r>
            <a:endParaRPr lang="en-US" sz="1200" b="0" i="0" u="none" strike="noStrike" cap="none" dirty="0">
              <a:solidFill>
                <a:schemeClr val="dk1"/>
              </a:solidFill>
              <a:effectLst/>
              <a:latin typeface="+mn-lt"/>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1907404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A3E07C-9755-4564-8520-35040FF6C0C2}"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2EF484E-5B23-4857-959D-9ECCD6050958}"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C6F76A70-D053-45EA-B435-1C7D99B4C649}"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A0DCF0-5029-4B46-A490-440B7F52F93B}"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37A090FD-5729-4103-9959-2175FC3A483A}" type="datetime1">
              <a:rPr lang="en-US" smtClean="0"/>
              <a:t>1/9/2024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AB6D88-0338-4AA8-97AC-87A136A0028F}"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D70D35-0439-47DF-8CF5-7BCDC77FAD00}" type="datetime1">
              <a:rPr lang="en-US" smtClean="0"/>
              <a:t>1/9/2024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EA0F5B-1DA8-4098-B537-63D0BD68BB5B}"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C18B57-28FC-4785-9F2F-CDE64E5FA4B4}" type="datetime1">
              <a:rPr lang="en-US" smtClean="0"/>
              <a:t>1/9/2024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72B8FB-7685-433F-B26E-C97EBD3CA0CF}" type="datetime1">
              <a:rPr lang="en-US" smtClean="0"/>
              <a:t>1/9/2024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BA70C683-E1AE-4491-B1CD-5BC4DB4072FB}" type="datetime1">
              <a:rPr lang="en-US" smtClean="0"/>
              <a:t>1/9/2024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48BA4598-AF6D-438E-97B2-9AF9DDB4ADC5}" type="datetime1">
              <a:rPr lang="en-US" smtClean="0"/>
              <a:t>1/9/2024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958AE276-BDD3-42C2-8940-2493EBC05735}" type="datetime1">
              <a:rPr lang="en-US" smtClean="0"/>
              <a:t>1/9/2024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B48FFD0E-9294-44BB-B48D-7306A01455E2}"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23D7E76A-D71E-4866-A486-89D33B875D82}"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14FAC8-52FB-4C25-8557-EFCBC194D8BA}"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968B7F94-32A8-4683-9B51-170545F62F65}" type="datetime1">
              <a:rPr lang="en-US" smtClean="0"/>
              <a:t>1/9/2024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F51E3A-FE18-4B54-95AA-8AB47993717C}"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49927D-987E-40E2-8159-B586C816078B}" type="datetime1">
              <a:rPr lang="en-US" smtClean="0"/>
              <a:t>1/9/2024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49E0B-C1B8-4B91-ACDB-4CC91207DC4F}"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5EC32F-0383-474A-8E36-140F86E8102D}" type="datetime1">
              <a:rPr lang="en-US" smtClean="0"/>
              <a:t>1/9/2024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E303DE-224E-413E-A0EC-D424464B42A7}" type="datetime1">
              <a:rPr lang="en-US" smtClean="0"/>
              <a:t>1/9/2024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AF664-A76F-4B2A-9750-E02B7F34033B}"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E3B5CD9E-174A-470C-AC18-4B03EEDE0CF2}" type="datetime1">
              <a:rPr lang="en-US" smtClean="0"/>
              <a:t>1/9/2024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4D1D90F0-9DD4-4039-B7C2-3975CAA4CB7C}" type="datetime1">
              <a:rPr lang="en-US" smtClean="0"/>
              <a:t>1/9/2024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2FDEE376-CE6B-4EB7-9CC2-7776FE29ACFA}"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3CDA9219-8263-48ED-B532-4D0B3A090180}"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595EA6-E747-4E04-827F-B741C6B888EC}"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5F69794B-48E8-4E0C-9FEC-9D8BAC33D5CF}" type="datetime1">
              <a:rPr lang="en-US" smtClean="0"/>
              <a:t>1/9/2024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8FDECC-82F9-40F4-8AF3-687FF56DFC65}"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4792A1-41BB-4391-B27F-39238D786811}" type="datetime1">
              <a:rPr lang="en-US" smtClean="0"/>
              <a:t>1/9/2024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52F34A-D338-4732-AE2B-5A0A7D36F7D9}"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D46A87-0AC8-42E0-8D43-C9FE72084D3B}" type="datetime1">
              <a:rPr lang="en-US" smtClean="0"/>
              <a:t>1/9/2024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00107F-AF78-424B-BECE-38133471FFD9}" type="datetime1">
              <a:rPr lang="en-US" smtClean="0"/>
              <a:t>1/9/2024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7C0841-9AE6-44A0-B725-6983C38D6F3D}" type="datetime1">
              <a:rPr lang="en-US" smtClean="0"/>
              <a:t>1/9/2024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C99EA304-AAA8-40B7-A7CC-44370E7BADB0}" type="datetime1">
              <a:rPr lang="en-US" smtClean="0"/>
              <a:t>1/9/2024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F0C1AB3E-4AD1-4A0E-A994-F715E319E6D8}" type="datetime1">
              <a:rPr lang="en-US" smtClean="0"/>
              <a:t>1/9/2024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A738A71F-9E90-4BDA-AFEA-6023B6B70B01}"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6868148A-212B-459F-9A18-40749181B58A}"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C83CAC-2627-4F28-9E4D-345FDA00B30B}"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21A8C557-9C9A-4AE7-A9C5-0FE8CE27F027}" type="datetime1">
              <a:rPr lang="en-US" smtClean="0"/>
              <a:t>1/9/2024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581717-2C63-4EC0-A6CE-19EF74E1DAAD}"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E76F33-45DF-4C51-9543-B731D7F88169}" type="datetime1">
              <a:rPr lang="en-US" smtClean="0"/>
              <a:t>1/9/2024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2F4F2C-1080-4197-B853-3424EBC1377C}"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1B39E-1F6F-4E47-AC3E-CCEC9568C8D9}"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FE12C6-BF37-45A6-9B08-A9B5C5516D83}" type="datetime1">
              <a:rPr lang="en-US" smtClean="0"/>
              <a:t>1/9/2024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985120-4551-4741-BF21-B84DD9A21871}" type="datetime1">
              <a:rPr lang="en-US" smtClean="0"/>
              <a:t>1/9/2024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FA81C0CC-2948-47C6-A7A8-FA327A295C12}" type="datetime1">
              <a:rPr lang="en-US" smtClean="0"/>
              <a:t>1/9/2024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36A43542-5BEE-45BF-BB31-E0F8ACAA1F85}" type="datetime1">
              <a:rPr lang="en-US" smtClean="0"/>
              <a:t>1/9/2024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8466F21E-64E7-4B6C-BEC4-072EEF2FFD9C}"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2021AB2B-9C8D-4287-AAC4-25B977038519}"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2B3370-3E63-49D7-BFF9-9F88B3423019}"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EC7B4573-71F6-41C9-BFE8-1057D3D08CBD}" type="datetime1">
              <a:rPr lang="en-US" smtClean="0"/>
              <a:t>1/9/2024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50E99E-051E-4930-979F-5BD7647017E4}"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4B5943-D3C4-416F-9B9B-44427EF4715D}" type="datetime1">
              <a:rPr lang="en-US" smtClean="0"/>
              <a:t>1/9/2024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8AF46C-3CC6-47CA-8E76-D5FBB265F0A2}" type="datetime1">
              <a:rPr lang="en-US" smtClean="0"/>
              <a:t>1/9/2024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C84F25-7BF3-45E6-B711-4503B4DCAD14}"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FD9833-AEC0-4FF0-B09E-BD61C5BE3391}" type="datetime1">
              <a:rPr lang="en-US" smtClean="0"/>
              <a:t>1/9/2024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BD0CE6-C594-4863-A073-0694639B2AF8}" type="datetime1">
              <a:rPr lang="en-US" smtClean="0"/>
              <a:t>1/9/2024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DA158018-948E-4758-830F-37C7CCBFFFC3}" type="datetime1">
              <a:rPr lang="en-US" smtClean="0"/>
              <a:t>1/9/2024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1F6FE313-B278-4F0D-808C-83B786BD9FE1}" type="datetime1">
              <a:rPr lang="en-US" smtClean="0"/>
              <a:t>1/9/2024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E9DBA239-BF5C-43BB-86D1-87C5908C8318}"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BD6BB830-C7D2-4359-B717-086D4F6B7177}" type="datetime1">
              <a:rPr lang="en-US" smtClean="0"/>
              <a:t>1/9/2024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9A71A3-950D-4899-B79B-35F2758BD331}"/>
              </a:ext>
            </a:extLst>
          </p:cNvPr>
          <p:cNvGrpSpPr/>
          <p:nvPr userDrawn="1"/>
        </p:nvGrpSpPr>
        <p:grpSpPr>
          <a:xfrm>
            <a:off x="0" y="1207341"/>
            <a:ext cx="12192000" cy="4467863"/>
            <a:chOff x="0" y="1207336"/>
            <a:chExt cx="12192000" cy="4467863"/>
          </a:xfrm>
        </p:grpSpPr>
        <p:sp>
          <p:nvSpPr>
            <p:cNvPr id="33" name="Flowchart: Delay 24">
              <a:extLst>
                <a:ext uri="{FF2B5EF4-FFF2-40B4-BE49-F238E27FC236}">
                  <a16:creationId xmlns:a16="http://schemas.microsoft.com/office/drawing/2014/main" id="{928187B2-0394-40AE-9F9C-6682AC71596C}"/>
                </a:ext>
              </a:extLst>
            </p:cNvPr>
            <p:cNvSpPr/>
            <p:nvPr userDrawn="1"/>
          </p:nvSpPr>
          <p:spPr>
            <a:xfrm flipH="1">
              <a:off x="2613003" y="3441616"/>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5" name="Flowchart: Delay 24">
              <a:extLst>
                <a:ext uri="{FF2B5EF4-FFF2-40B4-BE49-F238E27FC236}">
                  <a16:creationId xmlns:a16="http://schemas.microsoft.com/office/drawing/2014/main" id="{355D9AC9-E7B7-459E-925B-0047C675B750}"/>
                </a:ext>
              </a:extLst>
            </p:cNvPr>
            <p:cNvSpPr/>
            <p:nvPr userDrawn="1"/>
          </p:nvSpPr>
          <p:spPr>
            <a:xfrm>
              <a:off x="9491472" y="1379494"/>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5" name="Rectangle 14">
              <a:extLst>
                <a:ext uri="{FF2B5EF4-FFF2-40B4-BE49-F238E27FC236}">
                  <a16:creationId xmlns:a16="http://schemas.microsoft.com/office/drawing/2014/main" id="{5302FB5C-BDE1-4891-8E91-CB3F868629BB}"/>
                </a:ext>
              </a:extLst>
            </p:cNvPr>
            <p:cNvSpPr/>
            <p:nvPr userDrawn="1"/>
          </p:nvSpPr>
          <p:spPr>
            <a:xfrm>
              <a:off x="4416552" y="1207336"/>
              <a:ext cx="5074920" cy="356616"/>
            </a:xfrm>
            <a:prstGeom prst="rect">
              <a:avLst/>
            </a:prstGeom>
            <a:gradFill flip="none" rotWithShape="1">
              <a:gsLst>
                <a:gs pos="0">
                  <a:srgbClr val="BAC82F"/>
                </a:gs>
                <a:gs pos="100000">
                  <a:srgbClr val="0C6D8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1" name="Rectangle 10">
              <a:extLst>
                <a:ext uri="{FF2B5EF4-FFF2-40B4-BE49-F238E27FC236}">
                  <a16:creationId xmlns:a16="http://schemas.microsoft.com/office/drawing/2014/main" id="{D09DE4F0-7E7E-4423-A407-CD6485ACBB4F}"/>
                </a:ext>
              </a:extLst>
            </p:cNvPr>
            <p:cNvSpPr/>
            <p:nvPr userDrawn="1"/>
          </p:nvSpPr>
          <p:spPr>
            <a:xfrm>
              <a:off x="0" y="1207336"/>
              <a:ext cx="4416552" cy="356616"/>
            </a:xfrm>
            <a:prstGeom prst="rect">
              <a:avLst/>
            </a:prstGeom>
            <a:gradFill flip="none" rotWithShape="1">
              <a:gsLst>
                <a:gs pos="0">
                  <a:srgbClr val="F2C020"/>
                </a:gs>
                <a:gs pos="100000">
                  <a:srgbClr val="BAC8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8" name="Rectangle 27">
              <a:extLst>
                <a:ext uri="{FF2B5EF4-FFF2-40B4-BE49-F238E27FC236}">
                  <a16:creationId xmlns:a16="http://schemas.microsoft.com/office/drawing/2014/main" id="{4ED74833-8EE3-4FA9-B6D2-03710E410482}"/>
                </a:ext>
              </a:extLst>
            </p:cNvPr>
            <p:cNvSpPr/>
            <p:nvPr userDrawn="1"/>
          </p:nvSpPr>
          <p:spPr>
            <a:xfrm>
              <a:off x="4416552" y="3269385"/>
              <a:ext cx="5074920" cy="356616"/>
            </a:xfrm>
            <a:prstGeom prst="rect">
              <a:avLst/>
            </a:prstGeom>
            <a:gradFill flip="none" rotWithShape="1">
              <a:gsLst>
                <a:gs pos="0">
                  <a:schemeClr val="tx2"/>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7" name="Rectangle 36">
              <a:extLst>
                <a:ext uri="{FF2B5EF4-FFF2-40B4-BE49-F238E27FC236}">
                  <a16:creationId xmlns:a16="http://schemas.microsoft.com/office/drawing/2014/main" id="{94005B59-B78D-469E-BAA4-E7B2A61E103D}"/>
                </a:ext>
              </a:extLst>
            </p:cNvPr>
            <p:cNvSpPr/>
            <p:nvPr userDrawn="1"/>
          </p:nvSpPr>
          <p:spPr>
            <a:xfrm>
              <a:off x="4414968" y="5318583"/>
              <a:ext cx="5074920" cy="356616"/>
            </a:xfrm>
            <a:prstGeom prst="rect">
              <a:avLst/>
            </a:prstGeom>
            <a:gradFill flip="none" rotWithShape="1">
              <a:gsLst>
                <a:gs pos="0">
                  <a:schemeClr val="tx2"/>
                </a:gs>
                <a:gs pos="52000">
                  <a:schemeClr val="accent3"/>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64" name="Rectangle 63">
              <a:extLst>
                <a:ext uri="{FF2B5EF4-FFF2-40B4-BE49-F238E27FC236}">
                  <a16:creationId xmlns:a16="http://schemas.microsoft.com/office/drawing/2014/main" id="{40BE4BEF-834D-4D0F-8E96-F1F8E6600C46}"/>
                </a:ext>
              </a:extLst>
            </p:cNvPr>
            <p:cNvSpPr/>
            <p:nvPr userDrawn="1"/>
          </p:nvSpPr>
          <p:spPr>
            <a:xfrm>
              <a:off x="9448800" y="5317275"/>
              <a:ext cx="2743200" cy="356616"/>
            </a:xfrm>
            <a:prstGeom prst="rect">
              <a:avLst/>
            </a:prstGeom>
            <a:gradFill flip="none" rotWithShape="1">
              <a:gsLst>
                <a:gs pos="0">
                  <a:schemeClr val="accent5"/>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sp>
        <p:nvSpPr>
          <p:cNvPr id="2" name="Title 1">
            <a:extLst>
              <a:ext uri="{FF2B5EF4-FFF2-40B4-BE49-F238E27FC236}">
                <a16:creationId xmlns:a16="http://schemas.microsoft.com/office/drawing/2014/main" id="{1A4D6C00-E83E-4187-903F-A0A515BA93F6}"/>
              </a:ext>
            </a:extLst>
          </p:cNvPr>
          <p:cNvSpPr>
            <a:spLocks noGrp="1"/>
          </p:cNvSpPr>
          <p:nvPr>
            <p:ph type="title" hasCustomPrompt="1"/>
          </p:nvPr>
        </p:nvSpPr>
        <p:spPr>
          <a:xfrm>
            <a:off x="462642" y="2079876"/>
            <a:ext cx="3052087" cy="1475598"/>
          </a:xfrm>
        </p:spPr>
        <p:txBody>
          <a:bodyPr lIns="0" tIns="0" rIns="0" bIns="0"/>
          <a:lstStyle>
            <a:lvl1pPr>
              <a:defRPr/>
            </a:lvl1pPr>
          </a:lstStyle>
          <a:p>
            <a:r>
              <a:rPr lang="en-US" noProof="0"/>
              <a:t>CLICK TO EDIT</a:t>
            </a:r>
            <a:br>
              <a:rPr lang="en-US" noProof="0"/>
            </a:br>
            <a:r>
              <a:rPr lang="en-US" noProof="0"/>
              <a:t>MASTER TITLE</a:t>
            </a:r>
            <a:br>
              <a:rPr lang="en-US" noProof="0"/>
            </a:br>
            <a:r>
              <a:rPr lang="en-US" noProof="0"/>
              <a:t>STYLE</a:t>
            </a:r>
          </a:p>
        </p:txBody>
      </p:sp>
      <p:sp>
        <p:nvSpPr>
          <p:cNvPr id="8" name="Text Placeholder 7">
            <a:extLst>
              <a:ext uri="{FF2B5EF4-FFF2-40B4-BE49-F238E27FC236}">
                <a16:creationId xmlns:a16="http://schemas.microsoft.com/office/drawing/2014/main" id="{00F0DE95-4ED7-482F-BB4E-C1238B352DAD}"/>
              </a:ext>
            </a:extLst>
          </p:cNvPr>
          <p:cNvSpPr>
            <a:spLocks noGrp="1"/>
          </p:cNvSpPr>
          <p:nvPr>
            <p:ph type="body" sz="quarter" idx="13" hasCustomPrompt="1"/>
          </p:nvPr>
        </p:nvSpPr>
        <p:spPr>
          <a:xfrm>
            <a:off x="461968" y="3587774"/>
            <a:ext cx="1726129" cy="291597"/>
          </a:xfrm>
        </p:spPr>
        <p:txBody>
          <a:bodyPr lIns="0" tIns="0" rIns="0" bIns="0">
            <a:normAutofit/>
          </a:bodyPr>
          <a:lstStyle>
            <a:lvl1pPr marL="0" indent="0">
              <a:buNone/>
              <a:defRPr sz="1500" b="1" i="1">
                <a:solidFill>
                  <a:schemeClr val="tx2"/>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20XX-20XX</a:t>
            </a:r>
          </a:p>
        </p:txBody>
      </p:sp>
      <p:sp>
        <p:nvSpPr>
          <p:cNvPr id="9" name="Text Placeholder 7">
            <a:extLst>
              <a:ext uri="{FF2B5EF4-FFF2-40B4-BE49-F238E27FC236}">
                <a16:creationId xmlns:a16="http://schemas.microsoft.com/office/drawing/2014/main" id="{1F135EA3-D982-467F-B90A-B791DFDDA877}"/>
              </a:ext>
            </a:extLst>
          </p:cNvPr>
          <p:cNvSpPr>
            <a:spLocks noGrp="1"/>
          </p:cNvSpPr>
          <p:nvPr>
            <p:ph type="body" sz="quarter" idx="14" hasCustomPrompt="1"/>
          </p:nvPr>
        </p:nvSpPr>
        <p:spPr>
          <a:xfrm>
            <a:off x="461968" y="3927199"/>
            <a:ext cx="1726129" cy="378571"/>
          </a:xfrm>
        </p:spPr>
        <p:txBody>
          <a:bodyPr lIns="0" tIns="0" rIns="0" bIns="0">
            <a:normAutofit/>
          </a:bodyPr>
          <a:lstStyle>
            <a:lvl1pPr marL="0" indent="0">
              <a:buNone/>
              <a:defRPr sz="150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3 Years Plan</a:t>
            </a:r>
          </a:p>
        </p:txBody>
      </p:sp>
      <p:sp>
        <p:nvSpPr>
          <p:cNvPr id="106" name="Picture Placeholder 104">
            <a:extLst>
              <a:ext uri="{FF2B5EF4-FFF2-40B4-BE49-F238E27FC236}">
                <a16:creationId xmlns:a16="http://schemas.microsoft.com/office/drawing/2014/main" id="{4580320F-7723-4672-AB19-22C87ECD53D3}"/>
              </a:ext>
            </a:extLst>
          </p:cNvPr>
          <p:cNvSpPr>
            <a:spLocks noGrp="1"/>
          </p:cNvSpPr>
          <p:nvPr>
            <p:ph type="pic" sz="quarter" idx="56"/>
          </p:nvPr>
        </p:nvSpPr>
        <p:spPr>
          <a:xfrm>
            <a:off x="461963" y="5725379"/>
            <a:ext cx="950912" cy="685800"/>
          </a:xfrm>
          <a:ln w="3556">
            <a:solidFill>
              <a:srgbClr val="454D55"/>
            </a:solidFill>
          </a:ln>
        </p:spPr>
        <p:txBody>
          <a:bodyPr anchor="ctr" anchorCtr="0">
            <a:noAutofit/>
          </a:bodyPr>
          <a:lstStyle>
            <a:lvl1pPr marL="0" indent="0" algn="ctr">
              <a:buNone/>
              <a:defRPr sz="900"/>
            </a:lvl1pPr>
          </a:lstStyle>
          <a:p>
            <a:r>
              <a:rPr lang="en-US" noProof="0"/>
              <a:t>Click icon to add picture</a:t>
            </a:r>
          </a:p>
        </p:txBody>
      </p:sp>
      <p:sp>
        <p:nvSpPr>
          <p:cNvPr id="108" name="Text Placeholder 42">
            <a:extLst>
              <a:ext uri="{FF2B5EF4-FFF2-40B4-BE49-F238E27FC236}">
                <a16:creationId xmlns:a16="http://schemas.microsoft.com/office/drawing/2014/main" id="{F6CA33C8-1786-4D07-8C52-AE1469894B67}"/>
              </a:ext>
            </a:extLst>
          </p:cNvPr>
          <p:cNvSpPr>
            <a:spLocks noGrp="1"/>
          </p:cNvSpPr>
          <p:nvPr>
            <p:ph type="body" sz="quarter" idx="57" hasCustomPrompt="1"/>
          </p:nvPr>
        </p:nvSpPr>
        <p:spPr>
          <a:xfrm>
            <a:off x="2565129" y="863644"/>
            <a:ext cx="1044000" cy="1044000"/>
          </a:xfrm>
          <a:prstGeom prst="ellipse">
            <a:avLst/>
          </a:prstGeom>
          <a:solidFill>
            <a:srgbClr val="BAC82F"/>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44" name="Text Placeholder 42">
            <a:extLst>
              <a:ext uri="{FF2B5EF4-FFF2-40B4-BE49-F238E27FC236}">
                <a16:creationId xmlns:a16="http://schemas.microsoft.com/office/drawing/2014/main" id="{62E3BBD0-72BD-45D7-BE15-8B93AFB86258}"/>
              </a:ext>
            </a:extLst>
          </p:cNvPr>
          <p:cNvSpPr>
            <a:spLocks noGrp="1"/>
          </p:cNvSpPr>
          <p:nvPr>
            <p:ph type="body" sz="quarter" idx="15" hasCustomPrompt="1"/>
          </p:nvPr>
        </p:nvSpPr>
        <p:spPr>
          <a:xfrm>
            <a:off x="4414968" y="843980"/>
            <a:ext cx="1044000" cy="1044000"/>
          </a:xfrm>
          <a:prstGeom prst="ellipse">
            <a:avLst/>
          </a:prstGeom>
          <a:solidFill>
            <a:schemeClr val="bg1"/>
          </a:solidFill>
          <a:ln w="72390">
            <a:solidFill>
              <a:srgbClr val="BAC82F"/>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80" name="Text Placeholder 7">
            <a:extLst>
              <a:ext uri="{FF2B5EF4-FFF2-40B4-BE49-F238E27FC236}">
                <a16:creationId xmlns:a16="http://schemas.microsoft.com/office/drawing/2014/main" id="{C695E72E-773D-407A-AFA4-EF90ADF9D131}"/>
              </a:ext>
            </a:extLst>
          </p:cNvPr>
          <p:cNvSpPr>
            <a:spLocks noGrp="1"/>
          </p:cNvSpPr>
          <p:nvPr>
            <p:ph type="body" sz="quarter" idx="32" hasCustomPrompt="1"/>
          </p:nvPr>
        </p:nvSpPr>
        <p:spPr>
          <a:xfrm>
            <a:off x="4078440" y="436306"/>
            <a:ext cx="1726129" cy="204276"/>
          </a:xfrm>
        </p:spPr>
        <p:txBody>
          <a:bodyPr lIns="0" tIns="0" rIns="0" bIns="0">
            <a:normAutofit/>
          </a:bodyPr>
          <a:lstStyle>
            <a:lvl1pPr marL="0" indent="0" algn="ctr">
              <a:buNone/>
              <a:defRPr sz="1125" b="0" i="0">
                <a:solidFill>
                  <a:srgbClr val="BAC82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1" name="Text Placeholder 7">
            <a:extLst>
              <a:ext uri="{FF2B5EF4-FFF2-40B4-BE49-F238E27FC236}">
                <a16:creationId xmlns:a16="http://schemas.microsoft.com/office/drawing/2014/main" id="{7463FB1C-AFEB-4EAE-B84D-A1613AF5BA7C}"/>
              </a:ext>
            </a:extLst>
          </p:cNvPr>
          <p:cNvSpPr>
            <a:spLocks noGrp="1"/>
          </p:cNvSpPr>
          <p:nvPr>
            <p:ph type="body" sz="quarter" idx="33" hasCustomPrompt="1"/>
          </p:nvPr>
        </p:nvSpPr>
        <p:spPr>
          <a:xfrm>
            <a:off x="4078438"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0" name="Text Placeholder 42">
            <a:extLst>
              <a:ext uri="{FF2B5EF4-FFF2-40B4-BE49-F238E27FC236}">
                <a16:creationId xmlns:a16="http://schemas.microsoft.com/office/drawing/2014/main" id="{12DFAD2F-3ED1-46BF-B662-2E96A42C48E7}"/>
              </a:ext>
            </a:extLst>
          </p:cNvPr>
          <p:cNvSpPr>
            <a:spLocks noGrp="1"/>
          </p:cNvSpPr>
          <p:nvPr>
            <p:ph type="body" sz="quarter" idx="17" hasCustomPrompt="1"/>
          </p:nvPr>
        </p:nvSpPr>
        <p:spPr>
          <a:xfrm>
            <a:off x="5759136" y="863644"/>
            <a:ext cx="1044000" cy="1044000"/>
          </a:xfrm>
          <a:prstGeom prst="ellipse">
            <a:avLst/>
          </a:prstGeom>
          <a:solidFill>
            <a:schemeClr val="bg1"/>
          </a:solidFill>
          <a:ln w="72390">
            <a:solidFill>
              <a:schemeClr val="accent2">
                <a:alpha val="60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82" name="Text Placeholder 7">
            <a:extLst>
              <a:ext uri="{FF2B5EF4-FFF2-40B4-BE49-F238E27FC236}">
                <a16:creationId xmlns:a16="http://schemas.microsoft.com/office/drawing/2014/main" id="{622FB247-DB8F-4B67-B9EA-5741E1DDBEEE}"/>
              </a:ext>
            </a:extLst>
          </p:cNvPr>
          <p:cNvSpPr>
            <a:spLocks noGrp="1"/>
          </p:cNvSpPr>
          <p:nvPr>
            <p:ph type="body" sz="quarter" idx="34" hasCustomPrompt="1"/>
          </p:nvPr>
        </p:nvSpPr>
        <p:spPr>
          <a:xfrm>
            <a:off x="5422685" y="2025874"/>
            <a:ext cx="1726129" cy="204276"/>
          </a:xfrm>
        </p:spPr>
        <p:txBody>
          <a:bodyPr lIns="0" tIns="0" rIns="0" bIns="0">
            <a:normAutofit/>
          </a:bodyPr>
          <a:lstStyle>
            <a:lvl1pPr marL="0" indent="0" algn="ctr">
              <a:buNone/>
              <a:defRPr sz="1125" b="0" i="0">
                <a:solidFill>
                  <a:srgbClr val="81BF3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3" name="Text Placeholder 7">
            <a:extLst>
              <a:ext uri="{FF2B5EF4-FFF2-40B4-BE49-F238E27FC236}">
                <a16:creationId xmlns:a16="http://schemas.microsoft.com/office/drawing/2014/main" id="{CE2C8800-C93B-4E93-9AE2-9CBFC1E6D764}"/>
              </a:ext>
            </a:extLst>
          </p:cNvPr>
          <p:cNvSpPr>
            <a:spLocks noGrp="1"/>
          </p:cNvSpPr>
          <p:nvPr>
            <p:ph type="body" sz="quarter" idx="35" hasCustomPrompt="1"/>
          </p:nvPr>
        </p:nvSpPr>
        <p:spPr>
          <a:xfrm>
            <a:off x="5422684"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9" name="Text Placeholder 42">
            <a:extLst>
              <a:ext uri="{FF2B5EF4-FFF2-40B4-BE49-F238E27FC236}">
                <a16:creationId xmlns:a16="http://schemas.microsoft.com/office/drawing/2014/main" id="{CC1B1148-CFC2-4FF7-8B7C-9502EB650064}"/>
              </a:ext>
            </a:extLst>
          </p:cNvPr>
          <p:cNvSpPr>
            <a:spLocks noGrp="1"/>
          </p:cNvSpPr>
          <p:nvPr>
            <p:ph type="body" sz="quarter" idx="18" hasCustomPrompt="1"/>
          </p:nvPr>
        </p:nvSpPr>
        <p:spPr>
          <a:xfrm>
            <a:off x="7103304" y="863644"/>
            <a:ext cx="1044000" cy="1044000"/>
          </a:xfrm>
          <a:prstGeom prst="ellipse">
            <a:avLst/>
          </a:prstGeom>
          <a:solidFill>
            <a:schemeClr val="bg1"/>
          </a:solidFill>
          <a:ln w="72390">
            <a:solidFill>
              <a:schemeClr val="accent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84" name="Text Placeholder 7">
            <a:extLst>
              <a:ext uri="{FF2B5EF4-FFF2-40B4-BE49-F238E27FC236}">
                <a16:creationId xmlns:a16="http://schemas.microsoft.com/office/drawing/2014/main" id="{60559160-7568-4A5B-88B4-DBB3C42D5D10}"/>
              </a:ext>
            </a:extLst>
          </p:cNvPr>
          <p:cNvSpPr>
            <a:spLocks noGrp="1"/>
          </p:cNvSpPr>
          <p:nvPr>
            <p:ph type="body" sz="quarter" idx="36" hasCustomPrompt="1"/>
          </p:nvPr>
        </p:nvSpPr>
        <p:spPr>
          <a:xfrm>
            <a:off x="6755395" y="437795"/>
            <a:ext cx="1726129" cy="204276"/>
          </a:xfrm>
        </p:spPr>
        <p:txBody>
          <a:bodyPr lIns="0" tIns="0" rIns="0" bIns="0">
            <a:normAutofit/>
          </a:bodyPr>
          <a:lstStyle>
            <a:lvl1pPr marL="0" indent="0" algn="ctr">
              <a:buNone/>
              <a:defRPr sz="1125" b="0" i="0">
                <a:solidFill>
                  <a:srgbClr val="2CA05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5" name="Text Placeholder 7">
            <a:extLst>
              <a:ext uri="{FF2B5EF4-FFF2-40B4-BE49-F238E27FC236}">
                <a16:creationId xmlns:a16="http://schemas.microsoft.com/office/drawing/2014/main" id="{AED30C6D-348A-4701-A27D-F10DFC175AC0}"/>
              </a:ext>
            </a:extLst>
          </p:cNvPr>
          <p:cNvSpPr>
            <a:spLocks noGrp="1"/>
          </p:cNvSpPr>
          <p:nvPr>
            <p:ph type="body" sz="quarter" idx="37" hasCustomPrompt="1"/>
          </p:nvPr>
        </p:nvSpPr>
        <p:spPr>
          <a:xfrm>
            <a:off x="6755394"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6" name="Text Placeholder 42">
            <a:extLst>
              <a:ext uri="{FF2B5EF4-FFF2-40B4-BE49-F238E27FC236}">
                <a16:creationId xmlns:a16="http://schemas.microsoft.com/office/drawing/2014/main" id="{DC934A70-FE40-4A89-9799-1A672346662A}"/>
              </a:ext>
            </a:extLst>
          </p:cNvPr>
          <p:cNvSpPr>
            <a:spLocks noGrp="1"/>
          </p:cNvSpPr>
          <p:nvPr>
            <p:ph type="body" sz="quarter" idx="16" hasCustomPrompt="1"/>
          </p:nvPr>
        </p:nvSpPr>
        <p:spPr>
          <a:xfrm>
            <a:off x="8447472" y="863644"/>
            <a:ext cx="1044000" cy="1044000"/>
          </a:xfrm>
          <a:prstGeom prst="ellipse">
            <a:avLst/>
          </a:prstGeom>
          <a:solidFill>
            <a:schemeClr val="bg1"/>
          </a:solidFill>
          <a:ln w="72390">
            <a:solidFill>
              <a:schemeClr val="accent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6" name="Text Placeholder 7">
            <a:extLst>
              <a:ext uri="{FF2B5EF4-FFF2-40B4-BE49-F238E27FC236}">
                <a16:creationId xmlns:a16="http://schemas.microsoft.com/office/drawing/2014/main" id="{AB11D018-DEEE-4BCE-B5F0-2B33DD39A6B9}"/>
              </a:ext>
            </a:extLst>
          </p:cNvPr>
          <p:cNvSpPr>
            <a:spLocks noGrp="1"/>
          </p:cNvSpPr>
          <p:nvPr>
            <p:ph type="body" sz="quarter" idx="38" hasCustomPrompt="1"/>
          </p:nvPr>
        </p:nvSpPr>
        <p:spPr>
          <a:xfrm>
            <a:off x="8106877" y="2025874"/>
            <a:ext cx="1726129" cy="204276"/>
          </a:xfrm>
        </p:spPr>
        <p:txBody>
          <a:bodyPr lIns="0" tIns="0" rIns="0" bIns="0">
            <a:normAutofit/>
          </a:bodyPr>
          <a:lstStyle>
            <a:lvl1pPr marL="0" indent="0" algn="ctr">
              <a:buNone/>
              <a:defRPr sz="1125" b="0" i="0">
                <a:solidFill>
                  <a:srgbClr val="1B866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7" name="Text Placeholder 7">
            <a:extLst>
              <a:ext uri="{FF2B5EF4-FFF2-40B4-BE49-F238E27FC236}">
                <a16:creationId xmlns:a16="http://schemas.microsoft.com/office/drawing/2014/main" id="{085539ED-B933-484F-8ECB-700829A52CAB}"/>
              </a:ext>
            </a:extLst>
          </p:cNvPr>
          <p:cNvSpPr>
            <a:spLocks noGrp="1"/>
          </p:cNvSpPr>
          <p:nvPr>
            <p:ph type="body" sz="quarter" idx="39" hasCustomPrompt="1"/>
          </p:nvPr>
        </p:nvSpPr>
        <p:spPr>
          <a:xfrm>
            <a:off x="8106876"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3" name="Text Placeholder 42">
            <a:extLst>
              <a:ext uri="{FF2B5EF4-FFF2-40B4-BE49-F238E27FC236}">
                <a16:creationId xmlns:a16="http://schemas.microsoft.com/office/drawing/2014/main" id="{F3728A77-BAED-49CA-87A0-DFCB220B3A28}"/>
              </a:ext>
            </a:extLst>
          </p:cNvPr>
          <p:cNvSpPr>
            <a:spLocks noGrp="1"/>
          </p:cNvSpPr>
          <p:nvPr>
            <p:ph type="body" sz="quarter" idx="28" hasCustomPrompt="1"/>
          </p:nvPr>
        </p:nvSpPr>
        <p:spPr>
          <a:xfrm>
            <a:off x="10705088" y="1917406"/>
            <a:ext cx="1044000" cy="1044000"/>
          </a:xfrm>
          <a:prstGeom prst="ellipse">
            <a:avLst/>
          </a:prstGeom>
          <a:solidFill>
            <a:schemeClr val="tx1"/>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57" name="Text Placeholder 42">
            <a:extLst>
              <a:ext uri="{FF2B5EF4-FFF2-40B4-BE49-F238E27FC236}">
                <a16:creationId xmlns:a16="http://schemas.microsoft.com/office/drawing/2014/main" id="{D7526F27-FC58-40E7-A76A-47A27D23255B}"/>
              </a:ext>
            </a:extLst>
          </p:cNvPr>
          <p:cNvSpPr>
            <a:spLocks noGrp="1"/>
          </p:cNvSpPr>
          <p:nvPr>
            <p:ph type="body" sz="quarter" idx="20" hasCustomPrompt="1"/>
          </p:nvPr>
        </p:nvSpPr>
        <p:spPr>
          <a:xfrm>
            <a:off x="8447472" y="2914158"/>
            <a:ext cx="1044000" cy="1044000"/>
          </a:xfrm>
          <a:prstGeom prst="ellipse">
            <a:avLst/>
          </a:prstGeom>
          <a:solidFill>
            <a:schemeClr val="bg1"/>
          </a:solidFill>
          <a:ln w="72390">
            <a:solidFill>
              <a:schemeClr val="bg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4" name="Text Placeholder 7">
            <a:extLst>
              <a:ext uri="{FF2B5EF4-FFF2-40B4-BE49-F238E27FC236}">
                <a16:creationId xmlns:a16="http://schemas.microsoft.com/office/drawing/2014/main" id="{0D030018-A573-45D1-B6EF-210F3CF92D5F}"/>
              </a:ext>
            </a:extLst>
          </p:cNvPr>
          <p:cNvSpPr>
            <a:spLocks noGrp="1"/>
          </p:cNvSpPr>
          <p:nvPr>
            <p:ph type="body" sz="quarter" idx="46" hasCustomPrompt="1"/>
          </p:nvPr>
        </p:nvSpPr>
        <p:spPr>
          <a:xfrm>
            <a:off x="8105174" y="4073394"/>
            <a:ext cx="1726129" cy="204276"/>
          </a:xfrm>
        </p:spPr>
        <p:txBody>
          <a:bodyPr lIns="0" tIns="0" rIns="0" bIns="0">
            <a:normAutofit/>
          </a:bodyPr>
          <a:lstStyle>
            <a:lvl1pPr marL="0" indent="0" algn="ctr">
              <a:buNone/>
              <a:defRPr sz="1125" b="0" i="0">
                <a:solidFill>
                  <a:srgbClr val="0C6D8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5" name="Text Placeholder 7">
            <a:extLst>
              <a:ext uri="{FF2B5EF4-FFF2-40B4-BE49-F238E27FC236}">
                <a16:creationId xmlns:a16="http://schemas.microsoft.com/office/drawing/2014/main" id="{91FC8372-90CA-42B7-A237-0BC81F2687CB}"/>
              </a:ext>
            </a:extLst>
          </p:cNvPr>
          <p:cNvSpPr>
            <a:spLocks noGrp="1"/>
          </p:cNvSpPr>
          <p:nvPr>
            <p:ph type="body" sz="quarter" idx="47" hasCustomPrompt="1"/>
          </p:nvPr>
        </p:nvSpPr>
        <p:spPr>
          <a:xfrm>
            <a:off x="8105173"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8" name="Text Placeholder 42">
            <a:extLst>
              <a:ext uri="{FF2B5EF4-FFF2-40B4-BE49-F238E27FC236}">
                <a16:creationId xmlns:a16="http://schemas.microsoft.com/office/drawing/2014/main" id="{242D0BB2-4F17-4A8D-87A7-FADA2CAEC6F5}"/>
              </a:ext>
            </a:extLst>
          </p:cNvPr>
          <p:cNvSpPr>
            <a:spLocks noGrp="1"/>
          </p:cNvSpPr>
          <p:nvPr>
            <p:ph type="body" sz="quarter" idx="21" hasCustomPrompt="1"/>
          </p:nvPr>
        </p:nvSpPr>
        <p:spPr>
          <a:xfrm>
            <a:off x="7103304" y="2914158"/>
            <a:ext cx="1044000" cy="1044000"/>
          </a:xfrm>
          <a:prstGeom prst="ellipse">
            <a:avLst/>
          </a:prstGeom>
          <a:solidFill>
            <a:schemeClr val="bg1"/>
          </a:solidFill>
          <a:ln w="72390">
            <a:solidFill>
              <a:schemeClr val="bg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90" name="Text Placeholder 7">
            <a:extLst>
              <a:ext uri="{FF2B5EF4-FFF2-40B4-BE49-F238E27FC236}">
                <a16:creationId xmlns:a16="http://schemas.microsoft.com/office/drawing/2014/main" id="{7F7CC596-D7AD-4DCE-B864-BB1A6A7C8B15}"/>
              </a:ext>
            </a:extLst>
          </p:cNvPr>
          <p:cNvSpPr>
            <a:spLocks noGrp="1"/>
          </p:cNvSpPr>
          <p:nvPr>
            <p:ph type="body" sz="quarter" idx="42" hasCustomPrompt="1"/>
          </p:nvPr>
        </p:nvSpPr>
        <p:spPr>
          <a:xfrm>
            <a:off x="6755394" y="2505648"/>
            <a:ext cx="1726129" cy="204276"/>
          </a:xfrm>
        </p:spPr>
        <p:txBody>
          <a:bodyPr lIns="0" tIns="0" rIns="0" bIns="0">
            <a:normAutofit/>
          </a:bodyPr>
          <a:lstStyle>
            <a:lvl1pPr marL="0" indent="0" algn="ctr">
              <a:buNone/>
              <a:defRPr sz="1125" b="0" i="0">
                <a:solidFill>
                  <a:srgbClr val="403474"/>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1" name="Text Placeholder 7">
            <a:extLst>
              <a:ext uri="{FF2B5EF4-FFF2-40B4-BE49-F238E27FC236}">
                <a16:creationId xmlns:a16="http://schemas.microsoft.com/office/drawing/2014/main" id="{28E66912-ACE9-4007-9A2B-050DC9408A24}"/>
              </a:ext>
            </a:extLst>
          </p:cNvPr>
          <p:cNvSpPr>
            <a:spLocks noGrp="1"/>
          </p:cNvSpPr>
          <p:nvPr>
            <p:ph type="body" sz="quarter" idx="43" hasCustomPrompt="1"/>
          </p:nvPr>
        </p:nvSpPr>
        <p:spPr>
          <a:xfrm>
            <a:off x="6755393"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9" name="Text Placeholder 42">
            <a:extLst>
              <a:ext uri="{FF2B5EF4-FFF2-40B4-BE49-F238E27FC236}">
                <a16:creationId xmlns:a16="http://schemas.microsoft.com/office/drawing/2014/main" id="{CC1EC2BE-5D73-4D49-B2F2-4DA2785D6EAD}"/>
              </a:ext>
            </a:extLst>
          </p:cNvPr>
          <p:cNvSpPr>
            <a:spLocks noGrp="1"/>
          </p:cNvSpPr>
          <p:nvPr>
            <p:ph type="body" sz="quarter" idx="22" hasCustomPrompt="1"/>
          </p:nvPr>
        </p:nvSpPr>
        <p:spPr>
          <a:xfrm>
            <a:off x="5759136" y="2914158"/>
            <a:ext cx="1044000" cy="1044000"/>
          </a:xfrm>
          <a:prstGeom prst="ellipse">
            <a:avLst/>
          </a:prstGeom>
          <a:solidFill>
            <a:schemeClr val="bg1"/>
          </a:solidFill>
          <a:ln w="72390">
            <a:solidFill>
              <a:schemeClr val="accent1">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2" name="Text Placeholder 7">
            <a:extLst>
              <a:ext uri="{FF2B5EF4-FFF2-40B4-BE49-F238E27FC236}">
                <a16:creationId xmlns:a16="http://schemas.microsoft.com/office/drawing/2014/main" id="{441FE3C4-7737-4EB6-9280-FAD8852FB4B8}"/>
              </a:ext>
            </a:extLst>
          </p:cNvPr>
          <p:cNvSpPr>
            <a:spLocks noGrp="1"/>
          </p:cNvSpPr>
          <p:nvPr>
            <p:ph type="body" sz="quarter" idx="44" hasCustomPrompt="1"/>
          </p:nvPr>
        </p:nvSpPr>
        <p:spPr>
          <a:xfrm>
            <a:off x="5420982" y="4073394"/>
            <a:ext cx="1726129" cy="204276"/>
          </a:xfrm>
        </p:spPr>
        <p:txBody>
          <a:bodyPr lIns="0" tIns="0" rIns="0" bIns="0">
            <a:normAutofit/>
          </a:bodyPr>
          <a:lstStyle>
            <a:lvl1pPr marL="0" indent="0" algn="ctr">
              <a:buNone/>
              <a:defRPr sz="1125" b="0" i="0">
                <a:solidFill>
                  <a:srgbClr val="571B6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3" name="Text Placeholder 7">
            <a:extLst>
              <a:ext uri="{FF2B5EF4-FFF2-40B4-BE49-F238E27FC236}">
                <a16:creationId xmlns:a16="http://schemas.microsoft.com/office/drawing/2014/main" id="{70EF49EC-F8D8-463F-B786-F2C04C33AEE7}"/>
              </a:ext>
            </a:extLst>
          </p:cNvPr>
          <p:cNvSpPr>
            <a:spLocks noGrp="1"/>
          </p:cNvSpPr>
          <p:nvPr>
            <p:ph type="body" sz="quarter" idx="45" hasCustomPrompt="1"/>
          </p:nvPr>
        </p:nvSpPr>
        <p:spPr>
          <a:xfrm>
            <a:off x="5420981"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6" name="Text Placeholder 42">
            <a:extLst>
              <a:ext uri="{FF2B5EF4-FFF2-40B4-BE49-F238E27FC236}">
                <a16:creationId xmlns:a16="http://schemas.microsoft.com/office/drawing/2014/main" id="{997AC0B1-99FC-455E-A896-3C370BB38C53}"/>
              </a:ext>
            </a:extLst>
          </p:cNvPr>
          <p:cNvSpPr>
            <a:spLocks noGrp="1"/>
          </p:cNvSpPr>
          <p:nvPr>
            <p:ph type="body" sz="quarter" idx="19" hasCustomPrompt="1"/>
          </p:nvPr>
        </p:nvSpPr>
        <p:spPr>
          <a:xfrm>
            <a:off x="4414968" y="2914158"/>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8" name="Text Placeholder 7">
            <a:extLst>
              <a:ext uri="{FF2B5EF4-FFF2-40B4-BE49-F238E27FC236}">
                <a16:creationId xmlns:a16="http://schemas.microsoft.com/office/drawing/2014/main" id="{D66EAED5-741C-44D6-840F-C90C1AF74A23}"/>
              </a:ext>
            </a:extLst>
          </p:cNvPr>
          <p:cNvSpPr>
            <a:spLocks noGrp="1"/>
          </p:cNvSpPr>
          <p:nvPr>
            <p:ph type="body" sz="quarter" idx="40" hasCustomPrompt="1"/>
          </p:nvPr>
        </p:nvSpPr>
        <p:spPr>
          <a:xfrm>
            <a:off x="4071202" y="2505648"/>
            <a:ext cx="1726129" cy="204276"/>
          </a:xfrm>
        </p:spPr>
        <p:txBody>
          <a:bodyPr lIns="0" tIns="0" rIns="0" bIns="0">
            <a:normAutofit/>
          </a:bodyPr>
          <a:lstStyle>
            <a:lvl1pPr marL="0" indent="0" algn="ctr">
              <a:buNone/>
              <a:defRPr sz="1125" b="0" i="0">
                <a:solidFill>
                  <a:srgbClr val="6F0066"/>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9" name="Text Placeholder 7">
            <a:extLst>
              <a:ext uri="{FF2B5EF4-FFF2-40B4-BE49-F238E27FC236}">
                <a16:creationId xmlns:a16="http://schemas.microsoft.com/office/drawing/2014/main" id="{7887B0FE-2AB8-455F-8EC7-C8F31FEA27CC}"/>
              </a:ext>
            </a:extLst>
          </p:cNvPr>
          <p:cNvSpPr>
            <a:spLocks noGrp="1"/>
          </p:cNvSpPr>
          <p:nvPr>
            <p:ph type="body" sz="quarter" idx="41" hasCustomPrompt="1"/>
          </p:nvPr>
        </p:nvSpPr>
        <p:spPr>
          <a:xfrm>
            <a:off x="4071201"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5" name="Text Placeholder 42">
            <a:extLst>
              <a:ext uri="{FF2B5EF4-FFF2-40B4-BE49-F238E27FC236}">
                <a16:creationId xmlns:a16="http://schemas.microsoft.com/office/drawing/2014/main" id="{6F1AC56E-6618-4728-A6EA-8B021EB6BCFB}"/>
              </a:ext>
            </a:extLst>
          </p:cNvPr>
          <p:cNvSpPr>
            <a:spLocks noGrp="1"/>
          </p:cNvSpPr>
          <p:nvPr>
            <p:ph type="body" sz="quarter" idx="29" hasCustomPrompt="1"/>
          </p:nvPr>
        </p:nvSpPr>
        <p:spPr>
          <a:xfrm>
            <a:off x="2188092" y="3979528"/>
            <a:ext cx="1044000" cy="1044000"/>
          </a:xfrm>
          <a:prstGeom prst="ellipse">
            <a:avLst/>
          </a:prstGeom>
          <a:solidFill>
            <a:schemeClr val="tx2"/>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60" name="Text Placeholder 42">
            <a:extLst>
              <a:ext uri="{FF2B5EF4-FFF2-40B4-BE49-F238E27FC236}">
                <a16:creationId xmlns:a16="http://schemas.microsoft.com/office/drawing/2014/main" id="{DB4C9C65-90B1-4A40-BB7B-DE799076D1B1}"/>
              </a:ext>
            </a:extLst>
          </p:cNvPr>
          <p:cNvSpPr>
            <a:spLocks noGrp="1"/>
          </p:cNvSpPr>
          <p:nvPr>
            <p:ph type="body" sz="quarter" idx="23" hasCustomPrompt="1"/>
          </p:nvPr>
        </p:nvSpPr>
        <p:spPr>
          <a:xfrm>
            <a:off x="4414968" y="4970360"/>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6" name="Text Placeholder 7">
            <a:extLst>
              <a:ext uri="{FF2B5EF4-FFF2-40B4-BE49-F238E27FC236}">
                <a16:creationId xmlns:a16="http://schemas.microsoft.com/office/drawing/2014/main" id="{E9ED50CB-058A-4C6B-A8E2-0536EC0E40DA}"/>
              </a:ext>
            </a:extLst>
          </p:cNvPr>
          <p:cNvSpPr>
            <a:spLocks noGrp="1"/>
          </p:cNvSpPr>
          <p:nvPr>
            <p:ph type="body" sz="quarter" idx="48" hasCustomPrompt="1"/>
          </p:nvPr>
        </p:nvSpPr>
        <p:spPr>
          <a:xfrm>
            <a:off x="4075661" y="4567759"/>
            <a:ext cx="1726129" cy="204276"/>
          </a:xfrm>
        </p:spPr>
        <p:txBody>
          <a:bodyPr lIns="0" tIns="0" rIns="0" bIns="0">
            <a:normAutofit/>
          </a:bodyPr>
          <a:lstStyle>
            <a:lvl1pPr marL="0" indent="0" algn="ctr">
              <a:buNone/>
              <a:defRPr sz="1125" b="0" i="0">
                <a:solidFill>
                  <a:schemeClr val="tx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7" name="Text Placeholder 7">
            <a:extLst>
              <a:ext uri="{FF2B5EF4-FFF2-40B4-BE49-F238E27FC236}">
                <a16:creationId xmlns:a16="http://schemas.microsoft.com/office/drawing/2014/main" id="{04D14365-5F59-4F4F-B237-26A11A2DDDD1}"/>
              </a:ext>
            </a:extLst>
          </p:cNvPr>
          <p:cNvSpPr>
            <a:spLocks noGrp="1"/>
          </p:cNvSpPr>
          <p:nvPr>
            <p:ph type="body" sz="quarter" idx="49" hasCustomPrompt="1"/>
          </p:nvPr>
        </p:nvSpPr>
        <p:spPr>
          <a:xfrm>
            <a:off x="4075660"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3" name="Text Placeholder 42">
            <a:extLst>
              <a:ext uri="{FF2B5EF4-FFF2-40B4-BE49-F238E27FC236}">
                <a16:creationId xmlns:a16="http://schemas.microsoft.com/office/drawing/2014/main" id="{CFA7DBCF-F797-4B29-8C96-7AC1602BBC81}"/>
              </a:ext>
            </a:extLst>
          </p:cNvPr>
          <p:cNvSpPr>
            <a:spLocks noGrp="1"/>
          </p:cNvSpPr>
          <p:nvPr>
            <p:ph type="body" sz="quarter" idx="26" hasCustomPrompt="1"/>
          </p:nvPr>
        </p:nvSpPr>
        <p:spPr>
          <a:xfrm>
            <a:off x="5759136" y="4970360"/>
            <a:ext cx="1044000" cy="1044000"/>
          </a:xfrm>
          <a:prstGeom prst="ellipse">
            <a:avLst/>
          </a:prstGeom>
          <a:solidFill>
            <a:schemeClr val="bg1"/>
          </a:solidFill>
          <a:ln w="72390">
            <a:solidFill>
              <a:schemeClr val="accent3"/>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100" name="Text Placeholder 7">
            <a:extLst>
              <a:ext uri="{FF2B5EF4-FFF2-40B4-BE49-F238E27FC236}">
                <a16:creationId xmlns:a16="http://schemas.microsoft.com/office/drawing/2014/main" id="{07524528-CBB1-40C1-A6F2-855A4D99478D}"/>
              </a:ext>
            </a:extLst>
          </p:cNvPr>
          <p:cNvSpPr>
            <a:spLocks noGrp="1"/>
          </p:cNvSpPr>
          <p:nvPr>
            <p:ph type="body" sz="quarter" idx="52" hasCustomPrompt="1"/>
          </p:nvPr>
        </p:nvSpPr>
        <p:spPr>
          <a:xfrm>
            <a:off x="5423468" y="6121335"/>
            <a:ext cx="1726129" cy="204276"/>
          </a:xfrm>
        </p:spPr>
        <p:txBody>
          <a:bodyPr lIns="0" tIns="0" rIns="0" bIns="0">
            <a:normAutofit/>
          </a:bodyPr>
          <a:lstStyle>
            <a:lvl1pPr marL="0" indent="0" algn="ctr">
              <a:buNone/>
              <a:defRPr sz="1125" b="0" i="0">
                <a:solidFill>
                  <a:schemeClr val="accent3"/>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1" name="Text Placeholder 7">
            <a:extLst>
              <a:ext uri="{FF2B5EF4-FFF2-40B4-BE49-F238E27FC236}">
                <a16:creationId xmlns:a16="http://schemas.microsoft.com/office/drawing/2014/main" id="{41F799BD-659E-472B-98A7-7C06C2F7458C}"/>
              </a:ext>
            </a:extLst>
          </p:cNvPr>
          <p:cNvSpPr>
            <a:spLocks noGrp="1"/>
          </p:cNvSpPr>
          <p:nvPr>
            <p:ph type="body" sz="quarter" idx="53" hasCustomPrompt="1"/>
          </p:nvPr>
        </p:nvSpPr>
        <p:spPr>
          <a:xfrm>
            <a:off x="5423468"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2" name="Text Placeholder 42">
            <a:extLst>
              <a:ext uri="{FF2B5EF4-FFF2-40B4-BE49-F238E27FC236}">
                <a16:creationId xmlns:a16="http://schemas.microsoft.com/office/drawing/2014/main" id="{113ADCA9-C0A6-4FAB-A09E-4DECBD41D738}"/>
              </a:ext>
            </a:extLst>
          </p:cNvPr>
          <p:cNvSpPr>
            <a:spLocks noGrp="1"/>
          </p:cNvSpPr>
          <p:nvPr>
            <p:ph type="body" sz="quarter" idx="25" hasCustomPrompt="1"/>
          </p:nvPr>
        </p:nvSpPr>
        <p:spPr>
          <a:xfrm>
            <a:off x="7103304" y="4970360"/>
            <a:ext cx="1044000" cy="1044000"/>
          </a:xfrm>
          <a:prstGeom prst="ellipse">
            <a:avLst/>
          </a:prstGeom>
          <a:solidFill>
            <a:schemeClr val="bg1"/>
          </a:solidFill>
          <a:ln w="72390">
            <a:solidFill>
              <a:schemeClr val="accent4"/>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8" name="Text Placeholder 7">
            <a:extLst>
              <a:ext uri="{FF2B5EF4-FFF2-40B4-BE49-F238E27FC236}">
                <a16:creationId xmlns:a16="http://schemas.microsoft.com/office/drawing/2014/main" id="{3EC66011-3B65-49CC-8886-E2CCFBFFABD7}"/>
              </a:ext>
            </a:extLst>
          </p:cNvPr>
          <p:cNvSpPr>
            <a:spLocks noGrp="1"/>
          </p:cNvSpPr>
          <p:nvPr>
            <p:ph type="body" sz="quarter" idx="50" hasCustomPrompt="1"/>
          </p:nvPr>
        </p:nvSpPr>
        <p:spPr>
          <a:xfrm>
            <a:off x="6759853" y="4567759"/>
            <a:ext cx="1726129" cy="204276"/>
          </a:xfrm>
        </p:spPr>
        <p:txBody>
          <a:bodyPr lIns="0" tIns="0" rIns="0" bIns="0">
            <a:normAutofit/>
          </a:bodyPr>
          <a:lstStyle>
            <a:lvl1pPr marL="0" indent="0" algn="ctr">
              <a:buNone/>
              <a:defRPr sz="1125" b="0" i="0">
                <a:solidFill>
                  <a:srgbClr val="E8611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9" name="Text Placeholder 7">
            <a:extLst>
              <a:ext uri="{FF2B5EF4-FFF2-40B4-BE49-F238E27FC236}">
                <a16:creationId xmlns:a16="http://schemas.microsoft.com/office/drawing/2014/main" id="{3B2B5959-E5CC-42A7-B797-463098BE6290}"/>
              </a:ext>
            </a:extLst>
          </p:cNvPr>
          <p:cNvSpPr>
            <a:spLocks noGrp="1"/>
          </p:cNvSpPr>
          <p:nvPr>
            <p:ph type="body" sz="quarter" idx="51" hasCustomPrompt="1"/>
          </p:nvPr>
        </p:nvSpPr>
        <p:spPr>
          <a:xfrm>
            <a:off x="6759852"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1" name="Text Placeholder 42">
            <a:extLst>
              <a:ext uri="{FF2B5EF4-FFF2-40B4-BE49-F238E27FC236}">
                <a16:creationId xmlns:a16="http://schemas.microsoft.com/office/drawing/2014/main" id="{91E8A179-36A3-4D0A-96E7-689F93F9B8F2}"/>
              </a:ext>
            </a:extLst>
          </p:cNvPr>
          <p:cNvSpPr>
            <a:spLocks noGrp="1"/>
          </p:cNvSpPr>
          <p:nvPr>
            <p:ph type="body" sz="quarter" idx="24" hasCustomPrompt="1"/>
          </p:nvPr>
        </p:nvSpPr>
        <p:spPr>
          <a:xfrm>
            <a:off x="8447472" y="4970360"/>
            <a:ext cx="1044000" cy="1044000"/>
          </a:xfrm>
          <a:prstGeom prst="ellipse">
            <a:avLst/>
          </a:prstGeom>
          <a:solidFill>
            <a:schemeClr val="bg1"/>
          </a:solidFill>
          <a:ln w="72390">
            <a:solidFill>
              <a:schemeClr val="accent5"/>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102" name="Text Placeholder 7">
            <a:extLst>
              <a:ext uri="{FF2B5EF4-FFF2-40B4-BE49-F238E27FC236}">
                <a16:creationId xmlns:a16="http://schemas.microsoft.com/office/drawing/2014/main" id="{9FDC66A0-D1C5-4C83-BBEE-D079881FADA3}"/>
              </a:ext>
            </a:extLst>
          </p:cNvPr>
          <p:cNvSpPr>
            <a:spLocks noGrp="1"/>
          </p:cNvSpPr>
          <p:nvPr>
            <p:ph type="body" sz="quarter" idx="54" hasCustomPrompt="1"/>
          </p:nvPr>
        </p:nvSpPr>
        <p:spPr>
          <a:xfrm>
            <a:off x="8107660" y="6121335"/>
            <a:ext cx="1726129" cy="204276"/>
          </a:xfrm>
        </p:spPr>
        <p:txBody>
          <a:bodyPr lIns="0" tIns="0" rIns="0" bIns="0">
            <a:normAutofit/>
          </a:bodyPr>
          <a:lstStyle>
            <a:lvl1pPr marL="0" indent="0" algn="ctr">
              <a:buNone/>
              <a:defRPr sz="1125" b="0" i="0">
                <a:solidFill>
                  <a:schemeClr val="accent5"/>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3" name="Text Placeholder 7">
            <a:extLst>
              <a:ext uri="{FF2B5EF4-FFF2-40B4-BE49-F238E27FC236}">
                <a16:creationId xmlns:a16="http://schemas.microsoft.com/office/drawing/2014/main" id="{E4E5E736-BFFC-4245-916F-586110128844}"/>
              </a:ext>
            </a:extLst>
          </p:cNvPr>
          <p:cNvSpPr>
            <a:spLocks noGrp="1"/>
          </p:cNvSpPr>
          <p:nvPr>
            <p:ph type="body" sz="quarter" idx="55" hasCustomPrompt="1"/>
          </p:nvPr>
        </p:nvSpPr>
        <p:spPr>
          <a:xfrm>
            <a:off x="8107660"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110" name="Text Placeholder 42">
            <a:extLst>
              <a:ext uri="{FF2B5EF4-FFF2-40B4-BE49-F238E27FC236}">
                <a16:creationId xmlns:a16="http://schemas.microsoft.com/office/drawing/2014/main" id="{74922A2C-30D3-4ED0-8443-C57494EB4287}"/>
              </a:ext>
            </a:extLst>
          </p:cNvPr>
          <p:cNvSpPr>
            <a:spLocks noGrp="1"/>
          </p:cNvSpPr>
          <p:nvPr>
            <p:ph type="body" sz="quarter" idx="58" hasCustomPrompt="1"/>
          </p:nvPr>
        </p:nvSpPr>
        <p:spPr>
          <a:xfrm>
            <a:off x="10293432" y="4973439"/>
            <a:ext cx="1044000" cy="1044000"/>
          </a:xfrm>
          <a:prstGeom prst="ellipse">
            <a:avLst/>
          </a:prstGeom>
          <a:solidFill>
            <a:schemeClr val="accent5"/>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5" name="Footer Placeholder 4">
            <a:extLst>
              <a:ext uri="{FF2B5EF4-FFF2-40B4-BE49-F238E27FC236}">
                <a16:creationId xmlns:a16="http://schemas.microsoft.com/office/drawing/2014/main" id="{4953E081-530B-464A-B47C-C858A60EB2EA}"/>
              </a:ext>
            </a:extLst>
          </p:cNvPr>
          <p:cNvSpPr>
            <a:spLocks noGrp="1"/>
          </p:cNvSpPr>
          <p:nvPr>
            <p:ph type="ftr" sz="quarter" idx="11"/>
          </p:nvPr>
        </p:nvSpPr>
        <p:spPr/>
        <p:txBody>
          <a:bodyPr/>
          <a:lstStyle/>
          <a:p>
            <a:r>
              <a:rPr lang="en-US" noProof="0"/>
              <a:t>Oregon Department of Education</a:t>
            </a:r>
          </a:p>
        </p:txBody>
      </p:sp>
      <p:sp>
        <p:nvSpPr>
          <p:cNvPr id="4" name="Date Placeholder 3">
            <a:extLst>
              <a:ext uri="{FF2B5EF4-FFF2-40B4-BE49-F238E27FC236}">
                <a16:creationId xmlns:a16="http://schemas.microsoft.com/office/drawing/2014/main" id="{7C0373A1-F9A6-4E7C-A04F-22454F3A60CF}"/>
              </a:ext>
            </a:extLst>
          </p:cNvPr>
          <p:cNvSpPr>
            <a:spLocks noGrp="1"/>
          </p:cNvSpPr>
          <p:nvPr>
            <p:ph type="dt" sz="half" idx="10"/>
          </p:nvPr>
        </p:nvSpPr>
        <p:spPr>
          <a:xfrm>
            <a:off x="9005888" y="550858"/>
            <a:ext cx="2743200" cy="176716"/>
          </a:xfrm>
          <a:prstGeom prst="rect">
            <a:avLst/>
          </a:prstGeom>
        </p:spPr>
        <p:txBody>
          <a:bodyPr/>
          <a:lstStyle/>
          <a:p>
            <a:fld id="{06B7AD45-FCC6-403F-885A-6E49295C787F}" type="datetime1">
              <a:rPr lang="en-US" noProof="0" smtClean="0"/>
              <a:t>1/9/2024</a:t>
            </a:fld>
            <a:endParaRPr lang="en-US" noProof="0"/>
          </a:p>
        </p:txBody>
      </p:sp>
      <p:sp>
        <p:nvSpPr>
          <p:cNvPr id="6" name="Slide Number Placeholder 5">
            <a:extLst>
              <a:ext uri="{FF2B5EF4-FFF2-40B4-BE49-F238E27FC236}">
                <a16:creationId xmlns:a16="http://schemas.microsoft.com/office/drawing/2014/main" id="{B09BF57F-FEA7-4D09-AA29-F32AA5577A04}"/>
              </a:ext>
            </a:extLst>
          </p:cNvPr>
          <p:cNvSpPr>
            <a:spLocks noGrp="1"/>
          </p:cNvSpPr>
          <p:nvPr>
            <p:ph type="sldNum" sz="quarter" idx="12"/>
          </p:nvPr>
        </p:nvSpPr>
        <p:spPr/>
        <p:txBody>
          <a:bodyPr/>
          <a:lstStyle/>
          <a:p>
            <a:fld id="{93C1428B-5ACF-4E79-A091-05E2328DA75D}" type="slidenum">
              <a:rPr lang="en-US" noProof="0" smtClean="0"/>
              <a:t>‹#›</a:t>
            </a:fld>
            <a:endParaRPr lang="en-US" noProof="0"/>
          </a:p>
        </p:txBody>
      </p:sp>
    </p:spTree>
    <p:extLst>
      <p:ext uri="{BB962C8B-B14F-4D97-AF65-F5344CB8AC3E}">
        <p14:creationId xmlns:p14="http://schemas.microsoft.com/office/powerpoint/2010/main" val="447446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7B70EE-B767-4F8A-A906-F85D9D48BA88}" type="datetime1">
              <a:rPr lang="en-US" smtClean="0"/>
              <a:t>1/9/2024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36FD855E-70C3-44AF-BB13-6584826710FC}" type="datetime1">
              <a:rPr lang="en-US" smtClean="0"/>
              <a:t>1/9/2024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FFDA551D-E035-47D6-8101-366E421378A2}" type="datetime1">
              <a:rPr lang="en-US" smtClean="0"/>
              <a:t>1/9/2024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89A2354A-F18C-4122-8FB9-7115C1E2690C}" type="datetime1">
              <a:rPr lang="en-US" smtClean="0"/>
              <a:t>1/9/2024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6CC78570-3968-4E76-A7BD-00EBB9A9E53D}" type="datetime1">
              <a:rPr lang="en-US" smtClean="0"/>
              <a:t>1/9/2024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7C96426E-66BA-4072-AC9F-33DCB063849C}" type="datetime1">
              <a:rPr lang="en-US" smtClean="0"/>
              <a:t>1/9/2024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9B714CA2-DCFC-4AFC-A462-A8D2952B7976}" type="datetime1">
              <a:rPr lang="en-US" smtClean="0"/>
              <a:t>1/9/2024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DDBA12D1-ADA2-4A7C-8BDE-C816B2AA7278}" type="datetime1">
              <a:rPr lang="en-US" smtClean="0"/>
              <a:t>1/9/2024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73B40E2A-CC48-462E-A528-D50D52E26B2B}" type="datetime1">
              <a:rPr lang="en-US" smtClean="0"/>
              <a:t>1/9/2024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AC5166-4796-40D2-A50C-05DACE2C6C35}"/>
              </a:ext>
            </a:extLst>
          </p:cNvPr>
          <p:cNvSpPr>
            <a:spLocks noGrp="1"/>
          </p:cNvSpPr>
          <p:nvPr>
            <p:ph type="title"/>
          </p:nvPr>
        </p:nvSpPr>
        <p:spPr>
          <a:xfrm>
            <a:off x="838200" y="1292589"/>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D836682-CE55-4994-889B-5D188C3E4F73}"/>
              </a:ext>
            </a:extLst>
          </p:cNvPr>
          <p:cNvSpPr>
            <a:spLocks noGrp="1"/>
          </p:cNvSpPr>
          <p:nvPr>
            <p:ph type="body" idx="1"/>
          </p:nvPr>
        </p:nvSpPr>
        <p:spPr>
          <a:xfrm>
            <a:off x="838200" y="2753088"/>
            <a:ext cx="10515600" cy="234142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F31F9231-8DF4-411E-8324-453AB042A01C}"/>
              </a:ext>
            </a:extLst>
          </p:cNvPr>
          <p:cNvSpPr>
            <a:spLocks noGrp="1"/>
          </p:cNvSpPr>
          <p:nvPr>
            <p:ph type="dt" sz="half" idx="2"/>
          </p:nvPr>
        </p:nvSpPr>
        <p:spPr>
          <a:xfrm>
            <a:off x="9005888" y="577752"/>
            <a:ext cx="2743200" cy="176716"/>
          </a:xfrm>
          <a:prstGeom prst="rect">
            <a:avLst/>
          </a:prstGeom>
        </p:spPr>
        <p:txBody>
          <a:bodyPr vert="horz" lIns="0" tIns="0" rIns="0" bIns="0" rtlCol="0" anchor="t" anchorCtr="0"/>
          <a:lstStyle>
            <a:lvl1pPr algn="r">
              <a:defRPr sz="675" i="1">
                <a:solidFill>
                  <a:srgbClr val="454D55"/>
                </a:solidFill>
              </a:defRPr>
            </a:lvl1pPr>
          </a:lstStyle>
          <a:p>
            <a:fld id="{7A0FAE67-8A34-4315-8860-2795291C6E3E}" type="datetime1">
              <a:rPr lang="en-US" noProof="0" smtClean="0"/>
              <a:t>1/9/2024</a:t>
            </a:fld>
            <a:endParaRPr lang="en-US" noProof="0"/>
          </a:p>
        </p:txBody>
      </p:sp>
      <p:sp>
        <p:nvSpPr>
          <p:cNvPr id="5" name="Footer Placeholder 4">
            <a:extLst>
              <a:ext uri="{FF2B5EF4-FFF2-40B4-BE49-F238E27FC236}">
                <a16:creationId xmlns:a16="http://schemas.microsoft.com/office/drawing/2014/main" id="{C30475F0-EE3A-4617-AFAB-40BF7C148786}"/>
              </a:ext>
            </a:extLst>
          </p:cNvPr>
          <p:cNvSpPr>
            <a:spLocks noGrp="1"/>
          </p:cNvSpPr>
          <p:nvPr>
            <p:ph type="ftr" sz="quarter" idx="3"/>
          </p:nvPr>
        </p:nvSpPr>
        <p:spPr>
          <a:xfrm>
            <a:off x="9005888" y="392473"/>
            <a:ext cx="2743200" cy="176715"/>
          </a:xfrm>
          <a:prstGeom prst="rect">
            <a:avLst/>
          </a:prstGeom>
        </p:spPr>
        <p:txBody>
          <a:bodyPr vert="horz" lIns="0" tIns="0" rIns="0" bIns="0" rtlCol="0" anchor="b" anchorCtr="0"/>
          <a:lstStyle>
            <a:lvl1pPr algn="r">
              <a:defRPr sz="675" i="1">
                <a:solidFill>
                  <a:srgbClr val="454D55"/>
                </a:solidFill>
              </a:defRPr>
            </a:lvl1pPr>
          </a:lstStyle>
          <a:p>
            <a:r>
              <a:rPr lang="en-US" noProof="0"/>
              <a:t>Oregon Department of Education</a:t>
            </a:r>
          </a:p>
        </p:txBody>
      </p:sp>
      <p:sp>
        <p:nvSpPr>
          <p:cNvPr id="6" name="Slide Number Placeholder 5">
            <a:extLst>
              <a:ext uri="{FF2B5EF4-FFF2-40B4-BE49-F238E27FC236}">
                <a16:creationId xmlns:a16="http://schemas.microsoft.com/office/drawing/2014/main" id="{8AA07E7D-9F5C-43AC-A03A-432F6CB44929}"/>
              </a:ext>
            </a:extLst>
          </p:cNvPr>
          <p:cNvSpPr>
            <a:spLocks noGrp="1"/>
          </p:cNvSpPr>
          <p:nvPr>
            <p:ph type="sldNum" sz="quarter" idx="4"/>
          </p:nvPr>
        </p:nvSpPr>
        <p:spPr>
          <a:xfrm>
            <a:off x="442917" y="392473"/>
            <a:ext cx="395287" cy="176715"/>
          </a:xfrm>
          <a:prstGeom prst="rect">
            <a:avLst/>
          </a:prstGeom>
        </p:spPr>
        <p:txBody>
          <a:bodyPr vert="horz" lIns="0" tIns="0" rIns="0" bIns="0" rtlCol="0" anchor="b" anchorCtr="0"/>
          <a:lstStyle>
            <a:lvl1pPr algn="l">
              <a:defRPr sz="675" i="1">
                <a:solidFill>
                  <a:srgbClr val="454D55"/>
                </a:solidFill>
              </a:defRPr>
            </a:lvl1pPr>
          </a:lstStyle>
          <a:p>
            <a:fld id="{93C1428B-5ACF-4E79-A091-05E2328DA75D}" type="slidenum">
              <a:rPr lang="en-US" noProof="0" smtClean="0"/>
              <a:pPr/>
              <a:t>‹#›</a:t>
            </a:fld>
            <a:endParaRPr lang="en-US" noProof="0"/>
          </a:p>
        </p:txBody>
      </p:sp>
    </p:spTree>
    <p:extLst>
      <p:ext uri="{BB962C8B-B14F-4D97-AF65-F5344CB8AC3E}">
        <p14:creationId xmlns:p14="http://schemas.microsoft.com/office/powerpoint/2010/main" val="33643436"/>
      </p:ext>
    </p:extLst>
  </p:cSld>
  <p:clrMap bg1="lt1" tx1="dk1" bg2="lt2" tx2="dk2" accent1="accent1" accent2="accent2" accent3="accent3" accent4="accent4" accent5="accent5" accent6="accent6" hlink="hlink" folHlink="folHlink"/>
  <p:sldLayoutIdLst>
    <p:sldLayoutId id="2147483828" r:id="rId1"/>
  </p:sldLayoutIdLst>
  <p:hf hdr="0" dt="0"/>
  <p:txStyles>
    <p:titleStyle>
      <a:lvl1pPr algn="l" defTabSz="685783" rtl="0" eaLnBrk="1" latinLnBrk="0" hangingPunct="1">
        <a:lnSpc>
          <a:spcPct val="90000"/>
        </a:lnSpc>
        <a:spcBef>
          <a:spcPct val="0"/>
        </a:spcBef>
        <a:buNone/>
        <a:defRPr sz="2625"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9">
          <p15:clr>
            <a:srgbClr val="F26B43"/>
          </p15:clr>
        </p15:guide>
        <p15:guide id="3" pos="7401">
          <p15:clr>
            <a:srgbClr val="F26B43"/>
          </p15:clr>
        </p15:guide>
        <p15:guide id="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oregon.gov/ode/schools-and-districts/grants/ESEA/Pages/BN.aspx"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www.oregon.gov/ode/schools-and-districts/grants/ESEA/Documents/CIP%20BN%20timeline%20graphic.pdf" TargetMode="External"/><Relationship Id="rId3" Type="http://schemas.openxmlformats.org/officeDocument/2006/relationships/hyperlink" Target="https://www.oregon.gov/ode/schools-and-districts/grants/ESEA/Documents/CARRYOVER.pdf" TargetMode="External"/><Relationship Id="rId7" Type="http://schemas.openxmlformats.org/officeDocument/2006/relationships/hyperlink" Target="https://www.oregon.gov/ode/schools-and-districts/grants/ESEA/Documents/Carryover%20Checklist%20for%20districts.docx"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www.oregon.gov/ode/schools-and-districts/grants/ESEA/Documents/CIP%20Budget%20Narrative%20User%20Guide%2020-21.docx" TargetMode="External"/><Relationship Id="rId5" Type="http://schemas.openxmlformats.org/officeDocument/2006/relationships/hyperlink" Target="https://www.oregon.gov/ode/schools-and-districts/grants/ESEA/Documents/ESSA%20Oregon%20Guide.docx" TargetMode="External"/><Relationship Id="rId4" Type="http://schemas.openxmlformats.org/officeDocument/2006/relationships/hyperlink" Target="https://www.oregon.gov/ode/schools-and-districts/grants/ESEA/Documents/Template%20for%20Carryover%20change%20Requests.docx" TargetMode="External"/><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mailto:%20amy.tidwell@ode.oregon.gov" TargetMode="External"/><Relationship Id="rId7"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mailto:arah.martin@ode.oregon.gov" TargetMode="External"/><Relationship Id="rId5" Type="http://schemas.openxmlformats.org/officeDocument/2006/relationships/hyperlink" Target="mailto:isa.plumb@ode.oregon.gov" TargetMode="External"/><Relationship Id="rId4" Type="http://schemas.openxmlformats.org/officeDocument/2006/relationships/hyperlink" Target="mailto:ennifer.engberg@ode.oregon.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Carrying Over Federal Funds</a:t>
            </a:r>
          </a:p>
        </p:txBody>
      </p:sp>
    </p:spTree>
    <p:extLst>
      <p:ext uri="{BB962C8B-B14F-4D97-AF65-F5344CB8AC3E}">
        <p14:creationId xmlns:p14="http://schemas.microsoft.com/office/powerpoint/2010/main" val="397221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lvl="0">
              <a:spcAft>
                <a:spcPts val="600"/>
              </a:spcAft>
            </a:pPr>
            <a:r>
              <a:rPr lang="en-US" sz="3200" dirty="0"/>
              <a:t>Generally must be spent in the initial grant year</a:t>
            </a:r>
          </a:p>
          <a:p>
            <a:pPr lvl="0">
              <a:spcAft>
                <a:spcPts val="600"/>
              </a:spcAft>
            </a:pPr>
            <a:r>
              <a:rPr lang="en-US" sz="3200" dirty="0"/>
              <a:t>Carryover for private schools must be allowed if there was a circumstance outside of the private school or district’s control</a:t>
            </a:r>
          </a:p>
          <a:p>
            <a:pPr lvl="0">
              <a:spcAft>
                <a:spcPts val="600"/>
              </a:spcAft>
            </a:pPr>
            <a:r>
              <a:rPr lang="en-US" sz="3200" dirty="0"/>
              <a:t>Private school carryover from Title I-A counts towards the district’s 15% carryover limitation</a:t>
            </a:r>
          </a:p>
          <a:p>
            <a:pPr lvl="0">
              <a:spcAft>
                <a:spcPts val="600"/>
              </a:spcAft>
            </a:pPr>
            <a:r>
              <a:rPr lang="en-US" sz="3200" dirty="0"/>
              <a:t>Create a line item in the appropriate narrative</a:t>
            </a:r>
          </a:p>
          <a:p>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10</a:t>
            </a:fld>
            <a:endParaRPr lang="en-US" dirty="0"/>
          </a:p>
        </p:txBody>
      </p:sp>
      <p:sp>
        <p:nvSpPr>
          <p:cNvPr id="7" name="Title 6"/>
          <p:cNvSpPr>
            <a:spLocks noGrp="1"/>
          </p:cNvSpPr>
          <p:nvPr>
            <p:ph type="title"/>
          </p:nvPr>
        </p:nvSpPr>
        <p:spPr/>
        <p:txBody>
          <a:bodyPr/>
          <a:lstStyle/>
          <a:p>
            <a:r>
              <a:rPr lang="en-US" dirty="0"/>
              <a:t>Consideration: Private School Eligibility</a:t>
            </a:r>
          </a:p>
        </p:txBody>
      </p:sp>
    </p:spTree>
    <p:extLst>
      <p:ext uri="{BB962C8B-B14F-4D97-AF65-F5344CB8AC3E}">
        <p14:creationId xmlns:p14="http://schemas.microsoft.com/office/powerpoint/2010/main" val="795176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dirty="0"/>
              <a:t>Timeline &amp; Key Dates</a:t>
            </a:r>
          </a:p>
        </p:txBody>
      </p:sp>
      <p:sp>
        <p:nvSpPr>
          <p:cNvPr id="2" name="Footer Placeholder 1"/>
          <p:cNvSpPr>
            <a:spLocks noGrp="1"/>
          </p:cNvSpPr>
          <p:nvPr>
            <p:ph type="ftr" sz="quarter" idx="11"/>
          </p:nvPr>
        </p:nvSpPr>
        <p:spPr/>
        <p:txBody>
          <a:bodyPr/>
          <a:lstStyle/>
          <a:p>
            <a:r>
              <a:rPr lang="en-US" dirty="0"/>
              <a:t>Oregon Department of Education</a:t>
            </a:r>
          </a:p>
        </p:txBody>
      </p:sp>
      <p:sp>
        <p:nvSpPr>
          <p:cNvPr id="3" name="Slide Number Placeholder 2"/>
          <p:cNvSpPr>
            <a:spLocks noGrp="1"/>
          </p:cNvSpPr>
          <p:nvPr>
            <p:ph type="sldNum" sz="quarter" idx="12"/>
          </p:nvPr>
        </p:nvSpPr>
        <p:spPr/>
        <p:txBody>
          <a:bodyPr/>
          <a:lstStyle/>
          <a:p>
            <a:fld id="{357F5B69-6281-4C1F-8C38-6DA0F56DA430}" type="slidenum">
              <a:rPr lang="en-US" smtClean="0"/>
              <a:t>11</a:t>
            </a:fld>
            <a:endParaRPr lang="en-US" dirty="0"/>
          </a:p>
        </p:txBody>
      </p:sp>
      <p:sp>
        <p:nvSpPr>
          <p:cNvPr id="22" name="Rectangle 21" descr="Decorative line"/>
          <p:cNvSpPr/>
          <p:nvPr/>
        </p:nvSpPr>
        <p:spPr>
          <a:xfrm>
            <a:off x="206188" y="3841379"/>
            <a:ext cx="11775141" cy="71709"/>
          </a:xfrm>
          <a:prstGeom prst="rect">
            <a:avLst/>
          </a:prstGeom>
          <a:solidFill>
            <a:schemeClr val="tx1">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a:endParaRPr lang="en-US" dirty="0"/>
          </a:p>
        </p:txBody>
      </p:sp>
      <p:grpSp>
        <p:nvGrpSpPr>
          <p:cNvPr id="4" name="Group 3" descr="timeline box" title="timeline box"/>
          <p:cNvGrpSpPr/>
          <p:nvPr/>
        </p:nvGrpSpPr>
        <p:grpSpPr>
          <a:xfrm>
            <a:off x="439272" y="1658465"/>
            <a:ext cx="2752483" cy="1914490"/>
            <a:chOff x="439272" y="1658465"/>
            <a:chExt cx="2752483" cy="1914490"/>
          </a:xfrm>
        </p:grpSpPr>
        <p:sp>
          <p:nvSpPr>
            <p:cNvPr id="23" name="Rectangular Callout 22" descr="Decorative box"/>
            <p:cNvSpPr/>
            <p:nvPr/>
          </p:nvSpPr>
          <p:spPr>
            <a:xfrm>
              <a:off x="439272" y="2970664"/>
              <a:ext cx="2752482" cy="602291"/>
            </a:xfrm>
            <a:prstGeom prst="wedgeRectCallout">
              <a:avLst>
                <a:gd name="adj1" fmla="val -20344"/>
                <a:gd name="adj2" fmla="val 855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18" descr="Decorative box"/>
            <p:cNvSpPr txBox="1">
              <a:spLocks/>
            </p:cNvSpPr>
            <p:nvPr/>
          </p:nvSpPr>
          <p:spPr>
            <a:xfrm>
              <a:off x="439272" y="1658465"/>
              <a:ext cx="2752482" cy="1316129"/>
            </a:xfrm>
            <a:prstGeom prst="rect">
              <a:avLst/>
            </a:prstGeom>
            <a:solidFill>
              <a:schemeClr val="bg2"/>
            </a:solidFill>
          </p:spPr>
          <p:txBody>
            <a:bodyPr anchor="b"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t>Mid-November</a:t>
              </a:r>
            </a:p>
          </p:txBody>
        </p:sp>
        <p:sp>
          <p:nvSpPr>
            <p:cNvPr id="25" name="Text Placeholder 2"/>
            <p:cNvSpPr txBox="1">
              <a:spLocks/>
            </p:cNvSpPr>
            <p:nvPr/>
          </p:nvSpPr>
          <p:spPr>
            <a:xfrm>
              <a:off x="439273" y="2970665"/>
              <a:ext cx="2752482" cy="586760"/>
            </a:xfrm>
            <a:prstGeom prst="rect">
              <a:avLst/>
            </a:prstGeom>
          </p:spPr>
          <p:txBody>
            <a:bodyPr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Application Opens</a:t>
              </a:r>
            </a:p>
          </p:txBody>
        </p:sp>
      </p:grpSp>
      <p:sp>
        <p:nvSpPr>
          <p:cNvPr id="44" name="Oval 43" title="&quot;&quot;"/>
          <p:cNvSpPr/>
          <p:nvPr/>
        </p:nvSpPr>
        <p:spPr>
          <a:xfrm>
            <a:off x="1192313" y="3812290"/>
            <a:ext cx="134458" cy="134458"/>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descr="timeline box" title="timeline box"/>
          <p:cNvGrpSpPr/>
          <p:nvPr/>
        </p:nvGrpSpPr>
        <p:grpSpPr>
          <a:xfrm>
            <a:off x="3191754" y="4084805"/>
            <a:ext cx="2758212" cy="1912119"/>
            <a:chOff x="1806922" y="4171549"/>
            <a:chExt cx="2758212" cy="1912119"/>
          </a:xfrm>
        </p:grpSpPr>
        <p:sp>
          <p:nvSpPr>
            <p:cNvPr id="29" name="Rectangular Callout 28" descr="Decorative box"/>
            <p:cNvSpPr/>
            <p:nvPr/>
          </p:nvSpPr>
          <p:spPr>
            <a:xfrm rot="10800000" flipH="1">
              <a:off x="1806922" y="4171549"/>
              <a:ext cx="2746754" cy="602291"/>
            </a:xfrm>
            <a:prstGeom prst="wedgeRectCallout">
              <a:avLst>
                <a:gd name="adj1" fmla="val -20344"/>
                <a:gd name="adj2" fmla="val 8557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18" descr="Decorative box"/>
            <p:cNvSpPr txBox="1">
              <a:spLocks/>
            </p:cNvSpPr>
            <p:nvPr/>
          </p:nvSpPr>
          <p:spPr>
            <a:xfrm>
              <a:off x="1812651" y="4767538"/>
              <a:ext cx="2746754" cy="1316130"/>
            </a:xfrm>
            <a:prstGeom prst="rect">
              <a:avLst/>
            </a:prstGeom>
            <a:solidFill>
              <a:srgbClr val="FCEDE1"/>
            </a:solidFill>
          </p:spPr>
          <p:txBody>
            <a:bodyPr anchor="t"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t>Mid-January</a:t>
              </a:r>
            </a:p>
          </p:txBody>
        </p:sp>
        <p:sp>
          <p:nvSpPr>
            <p:cNvPr id="31" name="Text Placeholder 2"/>
            <p:cNvSpPr txBox="1">
              <a:spLocks/>
            </p:cNvSpPr>
            <p:nvPr/>
          </p:nvSpPr>
          <p:spPr>
            <a:xfrm>
              <a:off x="1812652" y="4190382"/>
              <a:ext cx="2752482" cy="586760"/>
            </a:xfrm>
            <a:prstGeom prst="rect">
              <a:avLst/>
            </a:prstGeom>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Application Due</a:t>
              </a:r>
            </a:p>
          </p:txBody>
        </p:sp>
      </p:grpSp>
      <p:sp>
        <p:nvSpPr>
          <p:cNvPr id="45" name="Oval 44" title="&quot;&quot;"/>
          <p:cNvSpPr/>
          <p:nvPr/>
        </p:nvSpPr>
        <p:spPr>
          <a:xfrm>
            <a:off x="3257278" y="3821708"/>
            <a:ext cx="134458" cy="134458"/>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descr="timeline box" title="timeline box"/>
          <p:cNvGrpSpPr/>
          <p:nvPr/>
        </p:nvGrpSpPr>
        <p:grpSpPr>
          <a:xfrm>
            <a:off x="5241957" y="1705274"/>
            <a:ext cx="2752483" cy="1914490"/>
            <a:chOff x="3294533" y="1658468"/>
            <a:chExt cx="2752483" cy="1914490"/>
          </a:xfrm>
        </p:grpSpPr>
        <p:sp>
          <p:nvSpPr>
            <p:cNvPr id="26" name="Rectangular Callout 25" descr="Decorative box"/>
            <p:cNvSpPr/>
            <p:nvPr/>
          </p:nvSpPr>
          <p:spPr>
            <a:xfrm>
              <a:off x="3294533" y="2970667"/>
              <a:ext cx="2752482" cy="602291"/>
            </a:xfrm>
            <a:prstGeom prst="wedgeRectCallout">
              <a:avLst>
                <a:gd name="adj1" fmla="val -20344"/>
                <a:gd name="adj2" fmla="val 855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18" descr="Decorative box"/>
            <p:cNvSpPr txBox="1">
              <a:spLocks/>
            </p:cNvSpPr>
            <p:nvPr/>
          </p:nvSpPr>
          <p:spPr>
            <a:xfrm>
              <a:off x="3294533" y="1658468"/>
              <a:ext cx="2752482" cy="1316129"/>
            </a:xfrm>
            <a:prstGeom prst="rect">
              <a:avLst/>
            </a:prstGeom>
            <a:solidFill>
              <a:srgbClr val="FCF4F8"/>
            </a:solidFill>
          </p:spPr>
          <p:txBody>
            <a:bodyPr anchor="b"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t>September 30</a:t>
              </a:r>
            </a:p>
          </p:txBody>
        </p:sp>
        <p:sp>
          <p:nvSpPr>
            <p:cNvPr id="28" name="Text Placeholder 2"/>
            <p:cNvSpPr txBox="1">
              <a:spLocks/>
            </p:cNvSpPr>
            <p:nvPr/>
          </p:nvSpPr>
          <p:spPr>
            <a:xfrm>
              <a:off x="3294534" y="2970668"/>
              <a:ext cx="2752482" cy="586760"/>
            </a:xfrm>
            <a:prstGeom prst="rect">
              <a:avLst/>
            </a:prstGeom>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Activity End Date</a:t>
              </a:r>
            </a:p>
          </p:txBody>
        </p:sp>
      </p:grpSp>
      <p:sp>
        <p:nvSpPr>
          <p:cNvPr id="46" name="Oval 45" title="&quot;&quot;"/>
          <p:cNvSpPr/>
          <p:nvPr/>
        </p:nvSpPr>
        <p:spPr>
          <a:xfrm>
            <a:off x="5982406" y="3815795"/>
            <a:ext cx="134458" cy="134458"/>
          </a:xfrm>
          <a:prstGeom prst="ellipse">
            <a:avLst/>
          </a:prstGeom>
          <a:solidFill>
            <a:schemeClr val="accent2"/>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0" name="Oval 49" title="&quot;&quot;"/>
          <p:cNvSpPr/>
          <p:nvPr/>
        </p:nvSpPr>
        <p:spPr>
          <a:xfrm>
            <a:off x="9735682" y="3812294"/>
            <a:ext cx="134458" cy="134458"/>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dirty="0"/>
          </a:p>
        </p:txBody>
      </p:sp>
      <p:grpSp>
        <p:nvGrpSpPr>
          <p:cNvPr id="32" name="Group 31" descr="timeline box" title="timeline box"/>
          <p:cNvGrpSpPr/>
          <p:nvPr/>
        </p:nvGrpSpPr>
        <p:grpSpPr>
          <a:xfrm>
            <a:off x="7994439" y="4168367"/>
            <a:ext cx="2758212" cy="1912119"/>
            <a:chOff x="1806922" y="4171549"/>
            <a:chExt cx="2758212" cy="1912119"/>
          </a:xfrm>
        </p:grpSpPr>
        <p:sp>
          <p:nvSpPr>
            <p:cNvPr id="33" name="Rectangular Callout 32" descr="Decorative box"/>
            <p:cNvSpPr/>
            <p:nvPr/>
          </p:nvSpPr>
          <p:spPr>
            <a:xfrm rot="10800000" flipH="1">
              <a:off x="1806922" y="4171549"/>
              <a:ext cx="2746754" cy="602291"/>
            </a:xfrm>
            <a:prstGeom prst="wedgeRectCallout">
              <a:avLst>
                <a:gd name="adj1" fmla="val -20344"/>
                <a:gd name="adj2" fmla="val 8557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Placeholder 18" descr="Decorative box"/>
            <p:cNvSpPr txBox="1">
              <a:spLocks/>
            </p:cNvSpPr>
            <p:nvPr/>
          </p:nvSpPr>
          <p:spPr>
            <a:xfrm>
              <a:off x="1812651" y="4767538"/>
              <a:ext cx="2746754" cy="1316130"/>
            </a:xfrm>
            <a:prstGeom prst="rect">
              <a:avLst/>
            </a:prstGeom>
            <a:solidFill>
              <a:schemeClr val="accent5">
                <a:lumMod val="20000"/>
                <a:lumOff val="80000"/>
              </a:schemeClr>
            </a:solidFill>
          </p:spPr>
          <p:txBody>
            <a:bodyPr anchor="t"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accent5"/>
                  </a:solidFill>
                </a:rPr>
                <a:t>November 14</a:t>
              </a:r>
            </a:p>
          </p:txBody>
        </p:sp>
        <p:sp>
          <p:nvSpPr>
            <p:cNvPr id="38" name="Text Placeholder 2"/>
            <p:cNvSpPr txBox="1">
              <a:spLocks/>
            </p:cNvSpPr>
            <p:nvPr/>
          </p:nvSpPr>
          <p:spPr>
            <a:xfrm>
              <a:off x="1812652" y="4190382"/>
              <a:ext cx="2752482" cy="586760"/>
            </a:xfrm>
            <a:prstGeom prst="rect">
              <a:avLst/>
            </a:prstGeom>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Final Claim Date</a:t>
              </a:r>
            </a:p>
          </p:txBody>
        </p:sp>
      </p:grpSp>
    </p:spTree>
    <p:extLst>
      <p:ext uri="{BB962C8B-B14F-4D97-AF65-F5344CB8AC3E}">
        <p14:creationId xmlns:p14="http://schemas.microsoft.com/office/powerpoint/2010/main" val="2304062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16F2C2D-60F1-5984-D531-4BA3CFF086BA}"/>
              </a:ext>
            </a:extLst>
          </p:cNvPr>
          <p:cNvSpPr>
            <a:spLocks noGrp="1"/>
          </p:cNvSpPr>
          <p:nvPr>
            <p:ph idx="1"/>
          </p:nvPr>
        </p:nvSpPr>
        <p:spPr/>
        <p:txBody>
          <a:bodyPr/>
          <a:lstStyle/>
          <a:p>
            <a:pPr marL="0" indent="0">
              <a:buNone/>
            </a:pPr>
            <a:r>
              <a:rPr lang="en-US" sz="3200" dirty="0"/>
              <a:t>Carryover narratives should be revised when:</a:t>
            </a:r>
          </a:p>
          <a:p>
            <a:r>
              <a:rPr lang="en-US" sz="2800" dirty="0"/>
              <a:t>The district wants to fund </a:t>
            </a:r>
            <a:r>
              <a:rPr lang="en-US" sz="2800" b="1" dirty="0"/>
              <a:t>a new activity </a:t>
            </a:r>
            <a:r>
              <a:rPr lang="en-US" sz="2800" dirty="0"/>
              <a:t>not included in the approved carryover narrative</a:t>
            </a:r>
          </a:p>
          <a:p>
            <a:r>
              <a:rPr lang="en-US" sz="2800" dirty="0"/>
              <a:t>There is a change in the cost of an approved activity that exceeds 10%</a:t>
            </a:r>
          </a:p>
          <a:p>
            <a:endParaRPr lang="en-US" sz="2800" dirty="0"/>
          </a:p>
          <a:p>
            <a:r>
              <a:rPr lang="en-US" sz="3200" dirty="0"/>
              <a:t>Carryover narratives must be revised using the </a:t>
            </a:r>
            <a:r>
              <a:rPr lang="en-US" sz="3200" dirty="0">
                <a:hlinkClick r:id="rId3"/>
              </a:rPr>
              <a:t>Carryover Narrative Revision Form</a:t>
            </a:r>
            <a:endParaRPr lang="en-US" sz="3200" dirty="0"/>
          </a:p>
        </p:txBody>
      </p:sp>
      <p:sp>
        <p:nvSpPr>
          <p:cNvPr id="4" name="Footer Placeholder 3">
            <a:extLst>
              <a:ext uri="{FF2B5EF4-FFF2-40B4-BE49-F238E27FC236}">
                <a16:creationId xmlns:a16="http://schemas.microsoft.com/office/drawing/2014/main" id="{20904982-3AD8-0B17-22CC-BD48FF7C9260}"/>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FF2B5EF4-FFF2-40B4-BE49-F238E27FC236}">
                <a16:creationId xmlns:a16="http://schemas.microsoft.com/office/drawing/2014/main" id="{F0ECF9DA-D7E5-C6F6-53DA-BA44BE39E063}"/>
              </a:ext>
            </a:extLst>
          </p:cNvPr>
          <p:cNvSpPr>
            <a:spLocks noGrp="1"/>
          </p:cNvSpPr>
          <p:nvPr>
            <p:ph type="sldNum" sz="quarter" idx="12"/>
          </p:nvPr>
        </p:nvSpPr>
        <p:spPr/>
        <p:txBody>
          <a:bodyPr/>
          <a:lstStyle/>
          <a:p>
            <a:fld id="{357F5B69-6281-4C1F-8C38-6DA0F56DA430}" type="slidenum">
              <a:rPr lang="en-US" smtClean="0"/>
              <a:t>12</a:t>
            </a:fld>
            <a:endParaRPr lang="en-US" dirty="0"/>
          </a:p>
        </p:txBody>
      </p:sp>
      <p:sp>
        <p:nvSpPr>
          <p:cNvPr id="6" name="Title 5">
            <a:extLst>
              <a:ext uri="{FF2B5EF4-FFF2-40B4-BE49-F238E27FC236}">
                <a16:creationId xmlns:a16="http://schemas.microsoft.com/office/drawing/2014/main" id="{51C19603-C5AD-BECA-892C-02480FEE9560}"/>
              </a:ext>
            </a:extLst>
          </p:cNvPr>
          <p:cNvSpPr>
            <a:spLocks noGrp="1"/>
          </p:cNvSpPr>
          <p:nvPr>
            <p:ph type="title"/>
          </p:nvPr>
        </p:nvSpPr>
        <p:spPr/>
        <p:txBody>
          <a:bodyPr>
            <a:normAutofit fontScale="90000"/>
          </a:bodyPr>
          <a:lstStyle/>
          <a:p>
            <a:r>
              <a:rPr lang="en-US" dirty="0"/>
              <a:t>What if our carryover plan changes after approval?</a:t>
            </a:r>
          </a:p>
        </p:txBody>
      </p:sp>
    </p:spTree>
    <p:extLst>
      <p:ext uri="{BB962C8B-B14F-4D97-AF65-F5344CB8AC3E}">
        <p14:creationId xmlns:p14="http://schemas.microsoft.com/office/powerpoint/2010/main" val="3936632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Picure of Request to Revise Carryover Narrative form" title="Revising Approved Carryover narratives"/>
          <p:cNvPicPr>
            <a:picLocks noGrp="1"/>
          </p:cNvPicPr>
          <p:nvPr>
            <p:ph idx="1"/>
          </p:nvPr>
        </p:nvPicPr>
        <p:blipFill rotWithShape="1">
          <a:blip r:embed="rId3"/>
          <a:srcRect l="21433" t="21972" r="20181" b="9448"/>
          <a:stretch/>
        </p:blipFill>
        <p:spPr bwMode="auto">
          <a:xfrm>
            <a:off x="2149288" y="1612397"/>
            <a:ext cx="6085645" cy="4527396"/>
          </a:xfrm>
          <a:prstGeom prst="rect">
            <a:avLst/>
          </a:prstGeom>
          <a:ln>
            <a:noFill/>
          </a:ln>
          <a:extLst>
            <a:ext uri="{53640926-AAD7-44D8-BBD7-CCE9431645EC}">
              <a14:shadowObscured xmlns:a14="http://schemas.microsoft.com/office/drawing/2010/main"/>
            </a:ext>
          </a:extLst>
        </p:spPr>
      </p:pic>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13</a:t>
            </a:fld>
            <a:endParaRPr lang="en-US" dirty="0"/>
          </a:p>
        </p:txBody>
      </p:sp>
      <p:sp>
        <p:nvSpPr>
          <p:cNvPr id="2" name="Title 1">
            <a:extLst>
              <a:ext uri="{FF2B5EF4-FFF2-40B4-BE49-F238E27FC236}">
                <a16:creationId xmlns:a16="http://schemas.microsoft.com/office/drawing/2014/main" id="{D52B22A2-0590-FBE0-9EF2-25771A5F5552}"/>
              </a:ext>
            </a:extLst>
          </p:cNvPr>
          <p:cNvSpPr>
            <a:spLocks noGrp="1"/>
          </p:cNvSpPr>
          <p:nvPr>
            <p:ph type="title"/>
          </p:nvPr>
        </p:nvSpPr>
        <p:spPr/>
        <p:txBody>
          <a:bodyPr>
            <a:normAutofit/>
          </a:bodyPr>
          <a:lstStyle/>
          <a:p>
            <a:r>
              <a:rPr lang="en-US" dirty="0"/>
              <a:t>Revising Approved Carryover Narratives</a:t>
            </a:r>
          </a:p>
        </p:txBody>
      </p:sp>
    </p:spTree>
    <p:extLst>
      <p:ext uri="{BB962C8B-B14F-4D97-AF65-F5344CB8AC3E}">
        <p14:creationId xmlns:p14="http://schemas.microsoft.com/office/powerpoint/2010/main" val="2657097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a:t>Resources</a:t>
            </a:r>
          </a:p>
        </p:txBody>
      </p:sp>
      <p:sp>
        <p:nvSpPr>
          <p:cNvPr id="7" name="Content Placeholder 6"/>
          <p:cNvSpPr>
            <a:spLocks noGrp="1"/>
          </p:cNvSpPr>
          <p:nvPr>
            <p:ph idx="1"/>
          </p:nvPr>
        </p:nvSpPr>
        <p:spPr/>
        <p:txBody>
          <a:bodyPr>
            <a:normAutofit/>
          </a:bodyPr>
          <a:lstStyle/>
          <a:p>
            <a:pPr>
              <a:spcAft>
                <a:spcPts val="600"/>
              </a:spcAft>
            </a:pPr>
            <a:r>
              <a:rPr lang="en-US" sz="3200" dirty="0">
                <a:hlinkClick r:id="rId3"/>
              </a:rPr>
              <a:t>Carryover Brief</a:t>
            </a:r>
            <a:endParaRPr lang="en-US" sz="3200" dirty="0"/>
          </a:p>
          <a:p>
            <a:pPr>
              <a:spcAft>
                <a:spcPts val="600"/>
              </a:spcAft>
            </a:pPr>
            <a:r>
              <a:rPr lang="en-US" sz="3200" dirty="0">
                <a:hlinkClick r:id="rId4"/>
              </a:rPr>
              <a:t>Carryover Revision Form</a:t>
            </a:r>
            <a:endParaRPr lang="en-US" sz="3200" dirty="0"/>
          </a:p>
          <a:p>
            <a:pPr>
              <a:spcAft>
                <a:spcPts val="600"/>
              </a:spcAft>
            </a:pPr>
            <a:r>
              <a:rPr lang="en-US" sz="3200" dirty="0">
                <a:hlinkClick r:id="rId5"/>
              </a:rPr>
              <a:t>Oregon Federal Funds Guide</a:t>
            </a:r>
            <a:endParaRPr lang="en-US" sz="3200" dirty="0"/>
          </a:p>
          <a:p>
            <a:pPr>
              <a:spcAft>
                <a:spcPts val="600"/>
              </a:spcAft>
            </a:pPr>
            <a:r>
              <a:rPr lang="en-US" sz="3200" u="sng" dirty="0">
                <a:hlinkClick r:id="rId6"/>
              </a:rPr>
              <a:t>CIP Budget Narrative User Guide</a:t>
            </a:r>
            <a:endParaRPr lang="en-US" sz="3200" u="sng" dirty="0"/>
          </a:p>
          <a:p>
            <a:pPr>
              <a:spcAft>
                <a:spcPts val="600"/>
              </a:spcAft>
            </a:pPr>
            <a:r>
              <a:rPr lang="en-US" sz="3200" u="sng" dirty="0">
                <a:hlinkClick r:id="rId7"/>
              </a:rPr>
              <a:t>Carryover Checklist </a:t>
            </a:r>
            <a:endParaRPr lang="en-US" sz="3200" dirty="0"/>
          </a:p>
          <a:p>
            <a:pPr>
              <a:spcAft>
                <a:spcPts val="600"/>
              </a:spcAft>
            </a:pPr>
            <a:r>
              <a:rPr lang="en-US" sz="3200" dirty="0">
                <a:hlinkClick r:id="rId8"/>
              </a:rPr>
              <a:t>Federal Funds Timeline</a:t>
            </a:r>
            <a:endParaRPr lang="en-US" sz="3200" dirty="0"/>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14</a:t>
            </a:fld>
            <a:endParaRPr lang="en-US" dirty="0"/>
          </a:p>
        </p:txBody>
      </p:sp>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3"/>
          </p:nvPr>
        </p:nvPicPr>
        <p:blipFill>
          <a:blip r:embed="rId9">
            <a:extLst>
              <a:ext uri="{28A0092B-C50C-407E-A947-70E740481C1C}">
                <a14:useLocalDpi xmlns:a14="http://schemas.microsoft.com/office/drawing/2010/main" val="0"/>
              </a:ext>
            </a:extLst>
          </a:blip>
          <a:srcRect l="3517" r="3517"/>
          <a:stretch>
            <a:fillRect/>
          </a:stretch>
        </p:blipFill>
        <p:spPr>
          <a:xfrm>
            <a:off x="150016" y="2278883"/>
            <a:ext cx="4766079" cy="2813379"/>
          </a:xfrm>
        </p:spPr>
      </p:pic>
    </p:spTree>
    <p:extLst>
      <p:ext uri="{BB962C8B-B14F-4D97-AF65-F5344CB8AC3E}">
        <p14:creationId xmlns:p14="http://schemas.microsoft.com/office/powerpoint/2010/main" val="1615818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825625"/>
            <a:ext cx="10784542" cy="4314168"/>
          </a:xfrm>
        </p:spPr>
        <p:txBody>
          <a:bodyPr>
            <a:normAutofit/>
          </a:bodyPr>
          <a:lstStyle/>
          <a:p>
            <a:pPr marL="342900" indent="-342900">
              <a:lnSpc>
                <a:spcPct val="110000"/>
              </a:lnSpc>
              <a:buClr>
                <a:schemeClr val="dk1"/>
              </a:buClr>
              <a:buSzPts val="2400"/>
            </a:pPr>
            <a:r>
              <a:rPr lang="nb-NO" dirty="0"/>
              <a:t>Amy Tidwell</a:t>
            </a:r>
            <a:br>
              <a:rPr lang="nb-NO" dirty="0"/>
            </a:br>
            <a:r>
              <a:rPr lang="nb-NO" u="sng" dirty="0">
                <a:solidFill>
                  <a:schemeClr val="hlink"/>
                </a:solidFill>
                <a:hlinkClick r:id="rId3"/>
              </a:rPr>
              <a:t>amy.tidwell@ode.oregon.gov</a:t>
            </a:r>
            <a:endParaRPr lang="nb-NO" u="sng" dirty="0">
              <a:solidFill>
                <a:schemeClr val="hlink"/>
              </a:solidFill>
            </a:endParaRPr>
          </a:p>
          <a:p>
            <a:pPr>
              <a:lnSpc>
                <a:spcPct val="110000"/>
              </a:lnSpc>
              <a:buClr>
                <a:schemeClr val="dk1"/>
              </a:buClr>
              <a:buSzPts val="2400"/>
            </a:pPr>
            <a:r>
              <a:rPr lang="nb-NO" dirty="0"/>
              <a:t>Jen Engberg</a:t>
            </a:r>
            <a:br>
              <a:rPr lang="nb-NO" dirty="0"/>
            </a:br>
            <a:r>
              <a:rPr lang="nb-NO" u="sng" dirty="0">
                <a:solidFill>
                  <a:schemeClr val="hlink"/>
                </a:solidFill>
              </a:rPr>
              <a:t>j</a:t>
            </a:r>
            <a:r>
              <a:rPr lang="nb-NO" u="sng" dirty="0">
                <a:solidFill>
                  <a:schemeClr val="hlink"/>
                </a:solidFill>
                <a:hlinkClick r:id="rId4"/>
              </a:rPr>
              <a:t>ennifer.engberg@ode.oregon.gov</a:t>
            </a:r>
            <a:endParaRPr lang="nb-NO" dirty="0"/>
          </a:p>
          <a:p>
            <a:pPr>
              <a:lnSpc>
                <a:spcPct val="110000"/>
              </a:lnSpc>
              <a:buClr>
                <a:schemeClr val="dk1"/>
              </a:buClr>
              <a:buSzPts val="2400"/>
            </a:pPr>
            <a:r>
              <a:rPr lang="nb-NO" dirty="0"/>
              <a:t>Lisa Plumb</a:t>
            </a:r>
            <a:br>
              <a:rPr lang="nb-NO" dirty="0"/>
            </a:br>
            <a:r>
              <a:rPr lang="nb-NO" u="sng" dirty="0">
                <a:solidFill>
                  <a:schemeClr val="hlink"/>
                </a:solidFill>
              </a:rPr>
              <a:t>l</a:t>
            </a:r>
            <a:r>
              <a:rPr lang="nb-NO" u="sng" dirty="0">
                <a:solidFill>
                  <a:schemeClr val="hlink"/>
                </a:solidFill>
                <a:hlinkClick r:id="rId5"/>
              </a:rPr>
              <a:t>isa.plumb@ode.oregon.gov</a:t>
            </a:r>
            <a:endParaRPr lang="nb-NO" u="sng" dirty="0">
              <a:solidFill>
                <a:schemeClr val="hlink"/>
              </a:solidFill>
            </a:endParaRPr>
          </a:p>
          <a:p>
            <a:pPr>
              <a:lnSpc>
                <a:spcPct val="110000"/>
              </a:lnSpc>
              <a:buClr>
                <a:schemeClr val="dk1"/>
              </a:buClr>
              <a:buSzPts val="2400"/>
            </a:pPr>
            <a:r>
              <a:rPr lang="nb-NO" dirty="0"/>
              <a:t>Sarah Martin</a:t>
            </a:r>
            <a:br>
              <a:rPr lang="nb-NO" dirty="0"/>
            </a:br>
            <a:r>
              <a:rPr lang="nb-NO" u="sng" dirty="0">
                <a:solidFill>
                  <a:schemeClr val="hlink"/>
                </a:solidFill>
              </a:rPr>
              <a:t>s</a:t>
            </a:r>
            <a:r>
              <a:rPr lang="nb-NO" u="sng" dirty="0">
                <a:solidFill>
                  <a:schemeClr val="hlink"/>
                </a:solidFill>
                <a:hlinkClick r:id="rId6"/>
              </a:rPr>
              <a:t>arah.martin@ode.oregon.gov</a:t>
            </a:r>
            <a:endParaRPr lang="nb-NO" dirty="0"/>
          </a:p>
          <a:p>
            <a:pPr marL="0" lvl="0" indent="0">
              <a:lnSpc>
                <a:spcPct val="110000"/>
              </a:lnSpc>
              <a:buClr>
                <a:schemeClr val="dk1"/>
              </a:buClr>
              <a:buSzPts val="2400"/>
              <a:buNone/>
            </a:pPr>
            <a:endParaRPr lang="nb-NO" dirty="0"/>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15</a:t>
            </a:fld>
            <a:endParaRPr lang="en-US" dirty="0"/>
          </a:p>
        </p:txBody>
      </p:sp>
      <p:sp>
        <p:nvSpPr>
          <p:cNvPr id="5" name="Title 4"/>
          <p:cNvSpPr>
            <a:spLocks noGrp="1"/>
          </p:cNvSpPr>
          <p:nvPr>
            <p:ph type="title"/>
          </p:nvPr>
        </p:nvSpPr>
        <p:spPr/>
        <p:txBody>
          <a:bodyPr/>
          <a:lstStyle/>
          <a:p>
            <a:r>
              <a:rPr lang="en-US" dirty="0"/>
              <a:t>Please reach out!</a:t>
            </a:r>
          </a:p>
        </p:txBody>
      </p:sp>
      <p:pic>
        <p:nvPicPr>
          <p:cNvPr id="3074" name="Picture 2" descr="DFA :: Questions? Contact u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608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Regional Contacts by ESD</a:t>
            </a:r>
          </a:p>
        </p:txBody>
      </p:sp>
      <p:sp>
        <p:nvSpPr>
          <p:cNvPr id="6" name="Content Placeholder 5"/>
          <p:cNvSpPr>
            <a:spLocks noGrp="1"/>
          </p:cNvSpPr>
          <p:nvPr>
            <p:ph idx="1"/>
          </p:nvPr>
        </p:nvSpPr>
        <p:spPr>
          <a:xfrm>
            <a:off x="5183188" y="779646"/>
            <a:ext cx="6172200" cy="5725272"/>
          </a:xfrm>
        </p:spPr>
        <p:txBody>
          <a:bodyPr>
            <a:normAutofit lnSpcReduction="10000"/>
          </a:bodyPr>
          <a:lstStyle/>
          <a:p>
            <a:pPr marL="457200" indent="-381000">
              <a:lnSpc>
                <a:spcPct val="115000"/>
              </a:lnSpc>
              <a:spcBef>
                <a:spcPts val="0"/>
              </a:spcBef>
              <a:buSzPts val="2400"/>
              <a:buFont typeface="Arial" panose="020B0604020202020204" pitchFamily="34" charset="0"/>
              <a:buChar char="●"/>
            </a:pPr>
            <a:r>
              <a:rPr lang="en-US" sz="3000" dirty="0"/>
              <a:t>Amy Tidwell</a:t>
            </a:r>
          </a:p>
          <a:p>
            <a:pPr marL="914400" lvl="1" indent="-381000">
              <a:lnSpc>
                <a:spcPct val="115000"/>
              </a:lnSpc>
              <a:spcBef>
                <a:spcPts val="0"/>
              </a:spcBef>
              <a:buSzPts val="2400"/>
              <a:buFont typeface="Courier New" panose="02070309020205020404" pitchFamily="49" charset="0"/>
              <a:buChar char="o"/>
            </a:pPr>
            <a:r>
              <a:rPr lang="en-US" dirty="0"/>
              <a:t>Grant, Harney, High Desert, </a:t>
            </a:r>
            <a:r>
              <a:rPr lang="en-US" dirty="0" err="1"/>
              <a:t>InterMountain</a:t>
            </a:r>
            <a:r>
              <a:rPr lang="en-US" dirty="0"/>
              <a:t>, Jefferson, North Central and Region 18</a:t>
            </a:r>
            <a:endParaRPr lang="en-US" dirty="0">
              <a:solidFill>
                <a:srgbClr val="FF0000"/>
              </a:solidFill>
            </a:endParaRPr>
          </a:p>
          <a:p>
            <a:pPr marL="457200" lvl="0" indent="-381000">
              <a:lnSpc>
                <a:spcPct val="105000"/>
              </a:lnSpc>
              <a:spcBef>
                <a:spcPts val="1200"/>
              </a:spcBef>
              <a:buSzPts val="2400"/>
              <a:buChar char="●"/>
            </a:pPr>
            <a:r>
              <a:rPr lang="en-US" sz="3000" dirty="0"/>
              <a:t>Jen Engberg</a:t>
            </a:r>
          </a:p>
          <a:p>
            <a:pPr marL="914400" lvl="1" indent="-381000">
              <a:lnSpc>
                <a:spcPct val="105000"/>
              </a:lnSpc>
              <a:spcBef>
                <a:spcPts val="0"/>
              </a:spcBef>
              <a:buSzPts val="2400"/>
              <a:buFont typeface="Arial"/>
              <a:buChar char="○"/>
            </a:pPr>
            <a:r>
              <a:rPr lang="en-US" dirty="0"/>
              <a:t>Clackamas, Columbia Gorge, Multnomah and Northwest Regional </a:t>
            </a:r>
          </a:p>
          <a:p>
            <a:pPr marL="533400" lvl="1" indent="0">
              <a:lnSpc>
                <a:spcPct val="105000"/>
              </a:lnSpc>
              <a:spcBef>
                <a:spcPts val="0"/>
              </a:spcBef>
              <a:buSzPts val="2400"/>
              <a:buNone/>
            </a:pPr>
            <a:endParaRPr lang="en-US" sz="800" dirty="0"/>
          </a:p>
          <a:p>
            <a:pPr marL="457200" lvl="0" indent="-381000">
              <a:lnSpc>
                <a:spcPct val="105000"/>
              </a:lnSpc>
              <a:spcBef>
                <a:spcPts val="0"/>
              </a:spcBef>
              <a:buSzPts val="2400"/>
              <a:buChar char="●"/>
            </a:pPr>
            <a:r>
              <a:rPr lang="en-US" sz="3000" dirty="0"/>
              <a:t>Lisa Plumb</a:t>
            </a:r>
          </a:p>
          <a:p>
            <a:pPr marL="914400" lvl="1" indent="-381000">
              <a:lnSpc>
                <a:spcPct val="105000"/>
              </a:lnSpc>
              <a:spcBef>
                <a:spcPts val="0"/>
              </a:spcBef>
              <a:buSzPts val="2400"/>
              <a:buFont typeface="Arial"/>
              <a:buChar char="○"/>
            </a:pPr>
            <a:r>
              <a:rPr lang="en-US" dirty="0"/>
              <a:t>Lane, Linn Benton Lincoln and Willamette</a:t>
            </a:r>
          </a:p>
          <a:p>
            <a:pPr marL="533400" lvl="1" indent="0">
              <a:lnSpc>
                <a:spcPct val="105000"/>
              </a:lnSpc>
              <a:spcBef>
                <a:spcPts val="0"/>
              </a:spcBef>
              <a:buSzPts val="2400"/>
              <a:buNone/>
            </a:pPr>
            <a:endParaRPr lang="en-US" sz="900" dirty="0"/>
          </a:p>
          <a:p>
            <a:pPr marL="457200" lvl="0" indent="-381000">
              <a:lnSpc>
                <a:spcPct val="105000"/>
              </a:lnSpc>
              <a:spcBef>
                <a:spcPts val="0"/>
              </a:spcBef>
              <a:buSzPts val="2400"/>
              <a:buChar char="●"/>
            </a:pPr>
            <a:r>
              <a:rPr lang="en-US" sz="3000" dirty="0"/>
              <a:t>Sarah Martin</a:t>
            </a:r>
          </a:p>
          <a:p>
            <a:pPr marL="914400" lvl="1" indent="-381000">
              <a:lnSpc>
                <a:spcPct val="105000"/>
              </a:lnSpc>
              <a:spcBef>
                <a:spcPts val="0"/>
              </a:spcBef>
              <a:buSzPts val="2400"/>
              <a:buFont typeface="Arial"/>
              <a:buChar char="○"/>
            </a:pPr>
            <a:r>
              <a:rPr lang="en-US" dirty="0"/>
              <a:t>Douglas, Lake, Malheur, South Coast and Southern Oregon</a:t>
            </a:r>
          </a:p>
          <a:p>
            <a:pPr marL="533400" lvl="1" indent="0">
              <a:lnSpc>
                <a:spcPct val="105000"/>
              </a:lnSpc>
              <a:spcBef>
                <a:spcPts val="0"/>
              </a:spcBef>
              <a:buSzPts val="2400"/>
              <a:buNone/>
            </a:pPr>
            <a:endParaRPr lang="en-US" dirty="0"/>
          </a:p>
          <a:p>
            <a:pPr marL="914400" lvl="1" indent="-381000">
              <a:lnSpc>
                <a:spcPct val="115000"/>
              </a:lnSpc>
              <a:spcBef>
                <a:spcPts val="0"/>
              </a:spcBef>
              <a:buSzPts val="2400"/>
              <a:buFont typeface="Arial" panose="020B0604020202020204" pitchFamily="34" charset="0"/>
              <a:buChar char="●"/>
            </a:pPr>
            <a:endParaRPr lang="en-US" dirty="0">
              <a:solidFill>
                <a:srgbClr val="FF0000"/>
              </a:solidFill>
            </a:endParaRPr>
          </a:p>
          <a:p>
            <a:pPr marL="457200" indent="-381000">
              <a:lnSpc>
                <a:spcPct val="105000"/>
              </a:lnSpc>
              <a:spcBef>
                <a:spcPts val="0"/>
              </a:spcBef>
              <a:buSzPts val="2400"/>
              <a:buFont typeface="Arial"/>
              <a:buChar char="○"/>
            </a:pPr>
            <a:endParaRPr lang="en-US" sz="3000" dirty="0"/>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16</a:t>
            </a:fld>
            <a:endParaRPr lang="en-US" dirty="0"/>
          </a:p>
        </p:txBody>
      </p:sp>
      <p:pic>
        <p:nvPicPr>
          <p:cNvPr id="13" name="Picture Placeholder 12" descr="This is an image of the state of Oregon with all the counties identified. It is included for aesthetic reasons to illustrate how our team has divided up support across the state." title="Regional Contacts by ESD"/>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695" b="3695"/>
          <a:stretch>
            <a:fillRect/>
          </a:stretch>
        </p:blipFill>
        <p:spPr/>
      </p:pic>
    </p:spTree>
    <p:extLst>
      <p:ext uri="{BB962C8B-B14F-4D97-AF65-F5344CB8AC3E}">
        <p14:creationId xmlns:p14="http://schemas.microsoft.com/office/powerpoint/2010/main" val="266463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indent="-457200">
              <a:lnSpc>
                <a:spcPct val="80000"/>
              </a:lnSpc>
              <a:spcBef>
                <a:spcPts val="0"/>
              </a:spcBef>
              <a:buSzPts val="2800"/>
            </a:pPr>
            <a:r>
              <a:rPr lang="en-US" sz="3200" dirty="0"/>
              <a:t>What is Carryover?</a:t>
            </a:r>
          </a:p>
          <a:p>
            <a:pPr indent="-457200">
              <a:lnSpc>
                <a:spcPct val="80000"/>
              </a:lnSpc>
              <a:spcBef>
                <a:spcPts val="0"/>
              </a:spcBef>
              <a:buSzPts val="2800"/>
            </a:pPr>
            <a:endParaRPr lang="en-US" sz="3200" dirty="0"/>
          </a:p>
          <a:p>
            <a:pPr indent="-457200">
              <a:lnSpc>
                <a:spcPct val="80000"/>
              </a:lnSpc>
              <a:spcBef>
                <a:spcPts val="0"/>
              </a:spcBef>
              <a:buSzPts val="2800"/>
            </a:pPr>
            <a:r>
              <a:rPr lang="en-US" sz="3200" dirty="0"/>
              <a:t>Carryover Process and Application</a:t>
            </a:r>
          </a:p>
          <a:p>
            <a:pPr indent="-457200">
              <a:lnSpc>
                <a:spcPct val="80000"/>
              </a:lnSpc>
              <a:spcBef>
                <a:spcPts val="0"/>
              </a:spcBef>
              <a:buSzPts val="2800"/>
            </a:pPr>
            <a:endParaRPr lang="en-US" sz="3200" dirty="0"/>
          </a:p>
          <a:p>
            <a:pPr indent="-457200">
              <a:lnSpc>
                <a:spcPct val="80000"/>
              </a:lnSpc>
              <a:spcBef>
                <a:spcPts val="0"/>
              </a:spcBef>
              <a:buSzPts val="2800"/>
            </a:pPr>
            <a:r>
              <a:rPr lang="en-US" sz="3200" dirty="0"/>
              <a:t>Considerations &amp; Timelines</a:t>
            </a:r>
          </a:p>
          <a:p>
            <a:pPr indent="-457200">
              <a:lnSpc>
                <a:spcPct val="80000"/>
              </a:lnSpc>
              <a:spcBef>
                <a:spcPts val="0"/>
              </a:spcBef>
              <a:buSzPts val="2800"/>
            </a:pPr>
            <a:endParaRPr lang="en-US" sz="3200" dirty="0"/>
          </a:p>
          <a:p>
            <a:pPr indent="-457200">
              <a:lnSpc>
                <a:spcPct val="80000"/>
              </a:lnSpc>
              <a:spcBef>
                <a:spcPts val="0"/>
              </a:spcBef>
              <a:buSzPts val="2800"/>
            </a:pPr>
            <a:r>
              <a:rPr lang="en-US" sz="3200" dirty="0"/>
              <a:t>Questions</a:t>
            </a:r>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sp>
        <p:nvSpPr>
          <p:cNvPr id="5" name="Title 4"/>
          <p:cNvSpPr>
            <a:spLocks noGrp="1"/>
          </p:cNvSpPr>
          <p:nvPr>
            <p:ph type="title"/>
          </p:nvPr>
        </p:nvSpPr>
        <p:spPr/>
        <p:txBody>
          <a:bodyPr/>
          <a:lstStyle/>
          <a:p>
            <a:r>
              <a:rPr lang="en-US" dirty="0"/>
              <a:t>Agenda for Today’s Session</a:t>
            </a:r>
          </a:p>
        </p:txBody>
      </p:sp>
      <p:pic>
        <p:nvPicPr>
          <p:cNvPr id="7" name="Picture 6" descr="This is a colorful picture of the word agenda" title="Agenda"/>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888451" y="4803544"/>
            <a:ext cx="4613267" cy="1131091"/>
          </a:xfrm>
          <a:prstGeom prst="rect">
            <a:avLst/>
          </a:prstGeom>
        </p:spPr>
      </p:pic>
    </p:spTree>
    <p:extLst>
      <p:ext uri="{BB962C8B-B14F-4D97-AF65-F5344CB8AC3E}">
        <p14:creationId xmlns:p14="http://schemas.microsoft.com/office/powerpoint/2010/main" val="2221848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en-US" sz="3200" b="1" dirty="0"/>
              <a:t>“Carryover”</a:t>
            </a:r>
            <a:r>
              <a:rPr lang="en-US" sz="3200" dirty="0"/>
              <a:t> is the term often used to refer to funds that have not been spent as originally obligated by the district.</a:t>
            </a:r>
          </a:p>
          <a:p>
            <a:pPr marL="0" indent="0">
              <a:buNone/>
            </a:pPr>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3</a:t>
            </a:fld>
            <a:endParaRPr lang="en-US" dirty="0"/>
          </a:p>
        </p:txBody>
      </p:sp>
      <p:sp>
        <p:nvSpPr>
          <p:cNvPr id="6" name="Title 5"/>
          <p:cNvSpPr>
            <a:spLocks noGrp="1"/>
          </p:cNvSpPr>
          <p:nvPr>
            <p:ph type="title"/>
          </p:nvPr>
        </p:nvSpPr>
        <p:spPr/>
        <p:txBody>
          <a:bodyPr/>
          <a:lstStyle/>
          <a:p>
            <a:r>
              <a:rPr lang="en-US" dirty="0"/>
              <a:t>What is “carryover”?</a:t>
            </a:r>
          </a:p>
        </p:txBody>
      </p:sp>
      <p:pic>
        <p:nvPicPr>
          <p:cNvPr id="4098" name="Picture 2" descr="LEAD222 - When God Changes Your Pl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6803" y="3117103"/>
            <a:ext cx="5638800"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385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71962F0-0A0F-4FC2-9E69-6265A830C45E}"/>
              </a:ext>
            </a:extLst>
          </p:cNvPr>
          <p:cNvSpPr>
            <a:spLocks noGrp="1"/>
          </p:cNvSpPr>
          <p:nvPr>
            <p:ph type="body" sz="quarter" idx="18"/>
          </p:nvPr>
        </p:nvSpPr>
        <p:spPr>
          <a:xfrm>
            <a:off x="5715000" y="967914"/>
            <a:ext cx="783000" cy="783000"/>
          </a:xfrm>
        </p:spPr>
        <p:txBody>
          <a:bodyPr>
            <a:normAutofit/>
          </a:bodyPr>
          <a:lstStyle/>
          <a:p>
            <a:r>
              <a:rPr lang="en-US" sz="1800" dirty="0"/>
              <a:t>AUG 2022</a:t>
            </a:r>
            <a:endParaRPr lang="en-US" dirty="0"/>
          </a:p>
        </p:txBody>
      </p:sp>
      <p:sp>
        <p:nvSpPr>
          <p:cNvPr id="27" name="Text Placeholder 26">
            <a:extLst>
              <a:ext uri="{FF2B5EF4-FFF2-40B4-BE49-F238E27FC236}">
                <a16:creationId xmlns:a16="http://schemas.microsoft.com/office/drawing/2014/main" id="{84F2613F-DCC0-4A1F-9B48-C279DDE0C201}"/>
              </a:ext>
            </a:extLst>
          </p:cNvPr>
          <p:cNvSpPr>
            <a:spLocks noGrp="1"/>
          </p:cNvSpPr>
          <p:nvPr>
            <p:ph type="body" sz="quarter" idx="38"/>
          </p:nvPr>
        </p:nvSpPr>
        <p:spPr>
          <a:xfrm>
            <a:off x="5257800" y="1961398"/>
            <a:ext cx="1743080" cy="348934"/>
          </a:xfrm>
        </p:spPr>
        <p:txBody>
          <a:bodyPr>
            <a:noAutofit/>
          </a:bodyPr>
          <a:lstStyle/>
          <a:p>
            <a:pPr>
              <a:lnSpc>
                <a:spcPct val="100000"/>
              </a:lnSpc>
              <a:spcBef>
                <a:spcPts val="0"/>
              </a:spcBef>
            </a:pPr>
            <a:r>
              <a:rPr lang="en-US" sz="1050" dirty="0"/>
              <a:t>2022-23 BUDGET NARRATIVE APPLICATION OPENS</a:t>
            </a:r>
          </a:p>
        </p:txBody>
      </p:sp>
      <p:sp>
        <p:nvSpPr>
          <p:cNvPr id="13" name="Text Placeholder 12">
            <a:extLst>
              <a:ext uri="{FF2B5EF4-FFF2-40B4-BE49-F238E27FC236}">
                <a16:creationId xmlns:a16="http://schemas.microsoft.com/office/drawing/2014/main" id="{04306A44-50E7-4C10-ABF1-71CE55A094F5}"/>
              </a:ext>
            </a:extLst>
          </p:cNvPr>
          <p:cNvSpPr>
            <a:spLocks noGrp="1"/>
          </p:cNvSpPr>
          <p:nvPr>
            <p:ph type="body" sz="quarter" idx="20"/>
          </p:nvPr>
        </p:nvSpPr>
        <p:spPr>
          <a:xfrm>
            <a:off x="8249069" y="967914"/>
            <a:ext cx="783000" cy="783000"/>
          </a:xfrm>
        </p:spPr>
        <p:txBody>
          <a:bodyPr>
            <a:normAutofit fontScale="77500" lnSpcReduction="20000"/>
          </a:bodyPr>
          <a:lstStyle/>
          <a:p>
            <a:r>
              <a:rPr lang="en-US" dirty="0"/>
              <a:t>DEC 2022</a:t>
            </a:r>
          </a:p>
        </p:txBody>
      </p:sp>
      <p:sp>
        <p:nvSpPr>
          <p:cNvPr id="35" name="Text Placeholder 34">
            <a:extLst>
              <a:ext uri="{FF2B5EF4-FFF2-40B4-BE49-F238E27FC236}">
                <a16:creationId xmlns:a16="http://schemas.microsoft.com/office/drawing/2014/main" id="{25D376EC-609C-46F1-A4A6-22B3BCBA9777}"/>
              </a:ext>
            </a:extLst>
          </p:cNvPr>
          <p:cNvSpPr>
            <a:spLocks noGrp="1"/>
          </p:cNvSpPr>
          <p:nvPr>
            <p:ph type="body" sz="quarter" idx="46"/>
          </p:nvPr>
        </p:nvSpPr>
        <p:spPr>
          <a:xfrm>
            <a:off x="7633808" y="3908541"/>
            <a:ext cx="2063994" cy="486493"/>
          </a:xfrm>
        </p:spPr>
        <p:txBody>
          <a:bodyPr>
            <a:normAutofit/>
          </a:bodyPr>
          <a:lstStyle/>
          <a:p>
            <a:pPr>
              <a:lnSpc>
                <a:spcPct val="100000"/>
              </a:lnSpc>
              <a:spcBef>
                <a:spcPts val="0"/>
              </a:spcBef>
            </a:pPr>
            <a:r>
              <a:rPr lang="en-US" sz="1050" dirty="0"/>
              <a:t>FINAL DATE FOR OBLIGATION OF 2022-23 FUNDS FOR *INTIAL GRANT PERIOD</a:t>
            </a:r>
          </a:p>
        </p:txBody>
      </p:sp>
      <p:sp>
        <p:nvSpPr>
          <p:cNvPr id="14" name="Text Placeholder 13">
            <a:extLst>
              <a:ext uri="{FF2B5EF4-FFF2-40B4-BE49-F238E27FC236}">
                <a16:creationId xmlns:a16="http://schemas.microsoft.com/office/drawing/2014/main" id="{18BD9AA2-DFE1-412D-BB95-7989BA1E6039}"/>
              </a:ext>
            </a:extLst>
          </p:cNvPr>
          <p:cNvSpPr>
            <a:spLocks noGrp="1"/>
          </p:cNvSpPr>
          <p:nvPr>
            <p:ph type="body" sz="quarter" idx="21"/>
          </p:nvPr>
        </p:nvSpPr>
        <p:spPr>
          <a:xfrm>
            <a:off x="8255667" y="3030893"/>
            <a:ext cx="783000" cy="783000"/>
          </a:xfrm>
        </p:spPr>
        <p:txBody>
          <a:bodyPr>
            <a:normAutofit/>
          </a:bodyPr>
          <a:lstStyle/>
          <a:p>
            <a:r>
              <a:rPr lang="en-US" sz="1800" dirty="0"/>
              <a:t>SEPT 2023 </a:t>
            </a:r>
            <a:endParaRPr lang="en-US" dirty="0"/>
          </a:p>
        </p:txBody>
      </p:sp>
      <p:sp>
        <p:nvSpPr>
          <p:cNvPr id="15" name="Text Placeholder 14">
            <a:extLst>
              <a:ext uri="{FF2B5EF4-FFF2-40B4-BE49-F238E27FC236}">
                <a16:creationId xmlns:a16="http://schemas.microsoft.com/office/drawing/2014/main" id="{CDDFF132-912B-4B2B-B3E5-D1AB199B58C1}"/>
              </a:ext>
            </a:extLst>
          </p:cNvPr>
          <p:cNvSpPr>
            <a:spLocks noGrp="1"/>
          </p:cNvSpPr>
          <p:nvPr>
            <p:ph type="body" sz="quarter" idx="22"/>
          </p:nvPr>
        </p:nvSpPr>
        <p:spPr>
          <a:xfrm>
            <a:off x="5280146" y="3029417"/>
            <a:ext cx="783000" cy="784477"/>
          </a:xfrm>
        </p:spPr>
        <p:txBody>
          <a:bodyPr>
            <a:normAutofit/>
          </a:bodyPr>
          <a:lstStyle/>
          <a:p>
            <a:r>
              <a:rPr lang="en-US" sz="1800" dirty="0"/>
              <a:t>NOV 2023 </a:t>
            </a:r>
            <a:endParaRPr lang="en-US" sz="2100" dirty="0"/>
          </a:p>
        </p:txBody>
      </p:sp>
      <p:sp>
        <p:nvSpPr>
          <p:cNvPr id="33" name="Text Placeholder 32">
            <a:extLst>
              <a:ext uri="{FF2B5EF4-FFF2-40B4-BE49-F238E27FC236}">
                <a16:creationId xmlns:a16="http://schemas.microsoft.com/office/drawing/2014/main" id="{97AEBAB8-BDEB-4E4A-B443-829D3C340CA6}"/>
              </a:ext>
            </a:extLst>
          </p:cNvPr>
          <p:cNvSpPr>
            <a:spLocks noGrp="1"/>
          </p:cNvSpPr>
          <p:nvPr>
            <p:ph type="body" sz="quarter" idx="44"/>
          </p:nvPr>
        </p:nvSpPr>
        <p:spPr>
          <a:xfrm>
            <a:off x="4561602" y="3908540"/>
            <a:ext cx="2192500" cy="599274"/>
          </a:xfrm>
        </p:spPr>
        <p:txBody>
          <a:bodyPr>
            <a:normAutofit/>
          </a:bodyPr>
          <a:lstStyle/>
          <a:p>
            <a:pPr>
              <a:lnSpc>
                <a:spcPct val="100000"/>
              </a:lnSpc>
              <a:spcBef>
                <a:spcPts val="0"/>
              </a:spcBef>
            </a:pPr>
            <a:r>
              <a:rPr lang="en-US" sz="1050" dirty="0"/>
              <a:t>FINAL DATE FOR ALL 2022-23 CLAIMS FOR *INITIAL GRANT PERIOD</a:t>
            </a:r>
          </a:p>
        </p:txBody>
      </p:sp>
      <p:sp>
        <p:nvSpPr>
          <p:cNvPr id="12" name="Text Placeholder 11">
            <a:extLst>
              <a:ext uri="{FF2B5EF4-FFF2-40B4-BE49-F238E27FC236}">
                <a16:creationId xmlns:a16="http://schemas.microsoft.com/office/drawing/2014/main" id="{0950DBC3-6438-47ED-BA7E-BBD7E08290D1}"/>
              </a:ext>
            </a:extLst>
          </p:cNvPr>
          <p:cNvSpPr>
            <a:spLocks noGrp="1"/>
          </p:cNvSpPr>
          <p:nvPr>
            <p:ph type="body" sz="quarter" idx="19"/>
          </p:nvPr>
        </p:nvSpPr>
        <p:spPr>
          <a:xfrm>
            <a:off x="4303983" y="4997626"/>
            <a:ext cx="783000" cy="783000"/>
          </a:xfrm>
        </p:spPr>
        <p:txBody>
          <a:bodyPr/>
          <a:lstStyle/>
          <a:p>
            <a:r>
              <a:rPr lang="en-US" sz="1800" dirty="0"/>
              <a:t>NOV 2023</a:t>
            </a:r>
            <a:endParaRPr lang="en-US" dirty="0"/>
          </a:p>
        </p:txBody>
      </p:sp>
      <p:sp>
        <p:nvSpPr>
          <p:cNvPr id="37" name="Text Placeholder 36">
            <a:extLst>
              <a:ext uri="{FF2B5EF4-FFF2-40B4-BE49-F238E27FC236}">
                <a16:creationId xmlns:a16="http://schemas.microsoft.com/office/drawing/2014/main" id="{DF4A9D67-1B01-4CF8-AC0D-C7E518691F63}"/>
              </a:ext>
            </a:extLst>
          </p:cNvPr>
          <p:cNvSpPr>
            <a:spLocks noGrp="1"/>
          </p:cNvSpPr>
          <p:nvPr>
            <p:ph type="body" sz="quarter" idx="48"/>
          </p:nvPr>
        </p:nvSpPr>
        <p:spPr>
          <a:xfrm>
            <a:off x="7828730" y="1945537"/>
            <a:ext cx="1623678" cy="336837"/>
          </a:xfrm>
        </p:spPr>
        <p:txBody>
          <a:bodyPr>
            <a:noAutofit/>
          </a:bodyPr>
          <a:lstStyle/>
          <a:p>
            <a:pPr>
              <a:lnSpc>
                <a:spcPct val="100000"/>
              </a:lnSpc>
              <a:spcBef>
                <a:spcPts val="0"/>
              </a:spcBef>
            </a:pPr>
            <a:r>
              <a:rPr lang="en-US" sz="1050" dirty="0">
                <a:solidFill>
                  <a:schemeClr val="bg2"/>
                </a:solidFill>
              </a:rPr>
              <a:t>2022-23 BUDGET NARRATIVES DUE</a:t>
            </a:r>
          </a:p>
        </p:txBody>
      </p:sp>
      <p:sp>
        <p:nvSpPr>
          <p:cNvPr id="18" name="Text Placeholder 17">
            <a:extLst>
              <a:ext uri="{FF2B5EF4-FFF2-40B4-BE49-F238E27FC236}">
                <a16:creationId xmlns:a16="http://schemas.microsoft.com/office/drawing/2014/main" id="{7073D15E-3E59-4781-BA50-8D741A373A3B}"/>
              </a:ext>
            </a:extLst>
          </p:cNvPr>
          <p:cNvSpPr>
            <a:spLocks noGrp="1"/>
          </p:cNvSpPr>
          <p:nvPr>
            <p:ph type="body" sz="quarter" idx="26"/>
          </p:nvPr>
        </p:nvSpPr>
        <p:spPr>
          <a:xfrm>
            <a:off x="6362602" y="5058550"/>
            <a:ext cx="783000" cy="783000"/>
          </a:xfrm>
        </p:spPr>
        <p:txBody>
          <a:bodyPr>
            <a:normAutofit/>
          </a:bodyPr>
          <a:lstStyle/>
          <a:p>
            <a:r>
              <a:rPr lang="en-US" sz="1800" dirty="0"/>
              <a:t>SEPT 2023</a:t>
            </a:r>
            <a:endParaRPr lang="en-US" dirty="0"/>
          </a:p>
        </p:txBody>
      </p:sp>
      <p:sp>
        <p:nvSpPr>
          <p:cNvPr id="41" name="Text Placeholder 40">
            <a:extLst>
              <a:ext uri="{FF2B5EF4-FFF2-40B4-BE49-F238E27FC236}">
                <a16:creationId xmlns:a16="http://schemas.microsoft.com/office/drawing/2014/main" id="{D183E534-6B6A-4814-BF59-57A6E38C5B02}"/>
              </a:ext>
            </a:extLst>
          </p:cNvPr>
          <p:cNvSpPr>
            <a:spLocks noGrp="1"/>
          </p:cNvSpPr>
          <p:nvPr>
            <p:ph type="body" sz="quarter" idx="52"/>
          </p:nvPr>
        </p:nvSpPr>
        <p:spPr>
          <a:xfrm>
            <a:off x="6041331" y="5941792"/>
            <a:ext cx="1400669" cy="454625"/>
          </a:xfrm>
        </p:spPr>
        <p:txBody>
          <a:bodyPr>
            <a:normAutofit/>
          </a:bodyPr>
          <a:lstStyle/>
          <a:p>
            <a:r>
              <a:rPr lang="en-US" sz="1050" dirty="0"/>
              <a:t>FINAL DATE FOR OBLIGATION OF 2022-23 FUNDS</a:t>
            </a:r>
          </a:p>
        </p:txBody>
      </p:sp>
      <p:sp>
        <p:nvSpPr>
          <p:cNvPr id="17" name="Text Placeholder 16">
            <a:extLst>
              <a:ext uri="{FF2B5EF4-FFF2-40B4-BE49-F238E27FC236}">
                <a16:creationId xmlns:a16="http://schemas.microsoft.com/office/drawing/2014/main" id="{FACEF7EF-E8CB-4008-A749-3586789460E1}"/>
              </a:ext>
            </a:extLst>
          </p:cNvPr>
          <p:cNvSpPr>
            <a:spLocks noGrp="1"/>
          </p:cNvSpPr>
          <p:nvPr>
            <p:ph type="body" sz="quarter" idx="25"/>
          </p:nvPr>
        </p:nvSpPr>
        <p:spPr>
          <a:xfrm>
            <a:off x="8453803" y="5048560"/>
            <a:ext cx="783000" cy="783000"/>
          </a:xfrm>
        </p:spPr>
        <p:txBody>
          <a:bodyPr>
            <a:normAutofit/>
          </a:bodyPr>
          <a:lstStyle/>
          <a:p>
            <a:r>
              <a:rPr lang="en-US" sz="1575" dirty="0"/>
              <a:t>NOV 2023</a:t>
            </a:r>
          </a:p>
        </p:txBody>
      </p:sp>
      <p:sp>
        <p:nvSpPr>
          <p:cNvPr id="70" name="Text Placeholder 69"/>
          <p:cNvSpPr>
            <a:spLocks noGrp="1"/>
          </p:cNvSpPr>
          <p:nvPr>
            <p:ph type="body" sz="quarter" idx="50"/>
          </p:nvPr>
        </p:nvSpPr>
        <p:spPr>
          <a:xfrm>
            <a:off x="8212281" y="5956156"/>
            <a:ext cx="1266047" cy="289050"/>
          </a:xfrm>
        </p:spPr>
        <p:txBody>
          <a:bodyPr>
            <a:noAutofit/>
          </a:bodyPr>
          <a:lstStyle/>
          <a:p>
            <a:r>
              <a:rPr lang="en-US" sz="1050" dirty="0"/>
              <a:t>FINAL DATE FOR ALL 2022-23 GRANT CLAIMS</a:t>
            </a:r>
          </a:p>
        </p:txBody>
      </p:sp>
      <p:sp>
        <p:nvSpPr>
          <p:cNvPr id="22" name="Text Placeholder 24">
            <a:extLst>
              <a:ext uri="{FF2B5EF4-FFF2-40B4-BE49-F238E27FC236}">
                <a16:creationId xmlns:a16="http://schemas.microsoft.com/office/drawing/2014/main" id="{2B193253-F94A-4164-AE5D-6B3931AE17CC}"/>
              </a:ext>
            </a:extLst>
          </p:cNvPr>
          <p:cNvSpPr>
            <a:spLocks noGrp="1"/>
          </p:cNvSpPr>
          <p:nvPr>
            <p:ph type="body" sz="quarter" idx="36"/>
          </p:nvPr>
        </p:nvSpPr>
        <p:spPr>
          <a:xfrm>
            <a:off x="3497084" y="2003349"/>
            <a:ext cx="1399985" cy="405757"/>
          </a:xfrm>
        </p:spPr>
        <p:txBody>
          <a:bodyPr>
            <a:normAutofit/>
          </a:bodyPr>
          <a:lstStyle/>
          <a:p>
            <a:r>
              <a:rPr lang="en-US" sz="1050" dirty="0"/>
              <a:t>BEGINNING OF 2022-23 GRANT PERIOD</a:t>
            </a:r>
          </a:p>
        </p:txBody>
      </p:sp>
      <p:sp>
        <p:nvSpPr>
          <p:cNvPr id="2" name="Text Placeholder 1"/>
          <p:cNvSpPr>
            <a:spLocks noGrp="1"/>
          </p:cNvSpPr>
          <p:nvPr>
            <p:ph type="body" sz="quarter" idx="15"/>
          </p:nvPr>
        </p:nvSpPr>
        <p:spPr>
          <a:xfrm>
            <a:off x="3796287" y="967697"/>
            <a:ext cx="801577" cy="783000"/>
          </a:xfrm>
        </p:spPr>
        <p:txBody>
          <a:bodyPr>
            <a:normAutofit fontScale="77500" lnSpcReduction="20000"/>
          </a:bodyPr>
          <a:lstStyle/>
          <a:p>
            <a:r>
              <a:rPr lang="en-US" dirty="0"/>
              <a:t>JULY</a:t>
            </a:r>
          </a:p>
          <a:p>
            <a:r>
              <a:rPr lang="en-US" dirty="0"/>
              <a:t> 2022</a:t>
            </a:r>
          </a:p>
        </p:txBody>
      </p:sp>
      <p:sp>
        <p:nvSpPr>
          <p:cNvPr id="21" name="Text Placeholder 32">
            <a:extLst>
              <a:ext uri="{FF2B5EF4-FFF2-40B4-BE49-F238E27FC236}">
                <a16:creationId xmlns:a16="http://schemas.microsoft.com/office/drawing/2014/main" id="{97AEBAB8-BDEB-4E4A-B443-829D3C340CA6}"/>
              </a:ext>
            </a:extLst>
          </p:cNvPr>
          <p:cNvSpPr>
            <a:spLocks noGrp="1"/>
          </p:cNvSpPr>
          <p:nvPr>
            <p:ph type="body" sz="quarter" idx="44"/>
          </p:nvPr>
        </p:nvSpPr>
        <p:spPr>
          <a:xfrm>
            <a:off x="3848830" y="4464031"/>
            <a:ext cx="2192500" cy="345575"/>
          </a:xfrm>
        </p:spPr>
        <p:txBody>
          <a:bodyPr>
            <a:normAutofit/>
          </a:bodyPr>
          <a:lstStyle/>
          <a:p>
            <a:pPr>
              <a:lnSpc>
                <a:spcPct val="100000"/>
              </a:lnSpc>
              <a:spcBef>
                <a:spcPts val="0"/>
              </a:spcBef>
            </a:pPr>
            <a:r>
              <a:rPr lang="en-US" sz="1050" dirty="0"/>
              <a:t>UNCLAIMED FUNDS BECOME “CARRYOVER”</a:t>
            </a:r>
          </a:p>
        </p:txBody>
      </p:sp>
      <p:sp>
        <p:nvSpPr>
          <p:cNvPr id="23" name="Text Placeholder 14">
            <a:extLst>
              <a:ext uri="{FF2B5EF4-FFF2-40B4-BE49-F238E27FC236}">
                <a16:creationId xmlns:a16="http://schemas.microsoft.com/office/drawing/2014/main" id="{CDDFF132-912B-4B2B-B3E5-D1AB199B58C1}"/>
              </a:ext>
            </a:extLst>
          </p:cNvPr>
          <p:cNvSpPr>
            <a:spLocks noGrp="1"/>
          </p:cNvSpPr>
          <p:nvPr>
            <p:ph type="body" sz="quarter" idx="22"/>
          </p:nvPr>
        </p:nvSpPr>
        <p:spPr>
          <a:xfrm>
            <a:off x="3047464" y="4071790"/>
            <a:ext cx="783000" cy="784477"/>
          </a:xfrm>
        </p:spPr>
        <p:txBody>
          <a:bodyPr>
            <a:normAutofit/>
          </a:bodyPr>
          <a:lstStyle/>
          <a:p>
            <a:r>
              <a:rPr lang="en-US" sz="1800" dirty="0"/>
              <a:t>NOV 2023 </a:t>
            </a:r>
            <a:endParaRPr lang="en-US" sz="2100" dirty="0"/>
          </a:p>
        </p:txBody>
      </p:sp>
      <p:sp>
        <p:nvSpPr>
          <p:cNvPr id="24" name="Rectangle 23"/>
          <p:cNvSpPr/>
          <p:nvPr/>
        </p:nvSpPr>
        <p:spPr>
          <a:xfrm>
            <a:off x="282997" y="6191763"/>
            <a:ext cx="2498215" cy="461665"/>
          </a:xfrm>
          <a:prstGeom prst="rect">
            <a:avLst/>
          </a:prstGeom>
        </p:spPr>
        <p:txBody>
          <a:bodyPr wrap="square">
            <a:spAutoFit/>
          </a:bodyPr>
          <a:lstStyle/>
          <a:p>
            <a:pPr>
              <a:defRPr/>
            </a:pPr>
            <a:r>
              <a:rPr lang="en-US" sz="1200" b="1" dirty="0">
                <a:solidFill>
                  <a:srgbClr val="0070C0"/>
                </a:solidFill>
                <a:latin typeface="Segoe UI"/>
                <a:cs typeface="Arial"/>
                <a:sym typeface="Arial"/>
              </a:rPr>
              <a:t>*INITIAL GRANT PERIOD: 7/1/22 – 9/30/23 (15 MONTHS</a:t>
            </a:r>
            <a:r>
              <a:rPr lang="en-US" sz="1200" dirty="0">
                <a:solidFill>
                  <a:srgbClr val="0070C0"/>
                </a:solidFill>
                <a:latin typeface="Segoe UI"/>
                <a:cs typeface="Arial"/>
                <a:sym typeface="Arial"/>
              </a:rPr>
              <a:t>)</a:t>
            </a:r>
            <a:endParaRPr lang="en-US" sz="1200" dirty="0">
              <a:solidFill>
                <a:srgbClr val="0C6D82"/>
              </a:solidFill>
              <a:latin typeface="Segoe UI"/>
              <a:cs typeface="Arial"/>
              <a:sym typeface="Arial"/>
            </a:endParaRPr>
          </a:p>
        </p:txBody>
      </p:sp>
      <p:sp>
        <p:nvSpPr>
          <p:cNvPr id="25" name="Text Placeholder 40">
            <a:extLst>
              <a:ext uri="{FF2B5EF4-FFF2-40B4-BE49-F238E27FC236}">
                <a16:creationId xmlns:a16="http://schemas.microsoft.com/office/drawing/2014/main" id="{D183E534-6B6A-4814-BF59-57A6E38C5B02}"/>
              </a:ext>
            </a:extLst>
          </p:cNvPr>
          <p:cNvSpPr>
            <a:spLocks noGrp="1"/>
          </p:cNvSpPr>
          <p:nvPr>
            <p:ph type="body" sz="quarter" idx="52"/>
          </p:nvPr>
        </p:nvSpPr>
        <p:spPr>
          <a:xfrm>
            <a:off x="915657" y="4249806"/>
            <a:ext cx="1400669" cy="290456"/>
          </a:xfrm>
        </p:spPr>
        <p:txBody>
          <a:bodyPr>
            <a:normAutofit/>
          </a:bodyPr>
          <a:lstStyle/>
          <a:p>
            <a:r>
              <a:rPr lang="en-US" sz="1400" dirty="0"/>
              <a:t>YOU ARE HERE</a:t>
            </a:r>
          </a:p>
        </p:txBody>
      </p:sp>
      <p:sp>
        <p:nvSpPr>
          <p:cNvPr id="26" name="Text Placeholder 9">
            <a:extLst>
              <a:ext uri="{FF2B5EF4-FFF2-40B4-BE49-F238E27FC236}">
                <a16:creationId xmlns:a16="http://schemas.microsoft.com/office/drawing/2014/main" id="{B71962F0-0A0F-4FC2-9E69-6265A830C45E}"/>
              </a:ext>
            </a:extLst>
          </p:cNvPr>
          <p:cNvSpPr>
            <a:spLocks noGrp="1"/>
          </p:cNvSpPr>
          <p:nvPr>
            <p:ph type="body" sz="quarter" idx="18"/>
          </p:nvPr>
        </p:nvSpPr>
        <p:spPr>
          <a:xfrm>
            <a:off x="6934200" y="969600"/>
            <a:ext cx="783000" cy="783000"/>
          </a:xfrm>
        </p:spPr>
        <p:txBody>
          <a:bodyPr>
            <a:normAutofit/>
          </a:bodyPr>
          <a:lstStyle/>
          <a:p>
            <a:r>
              <a:rPr lang="en-US" sz="1800" dirty="0"/>
              <a:t>SEPT2022</a:t>
            </a:r>
            <a:endParaRPr lang="en-US" dirty="0"/>
          </a:p>
        </p:txBody>
      </p:sp>
      <p:sp>
        <p:nvSpPr>
          <p:cNvPr id="31" name="Title 51"/>
          <p:cNvSpPr>
            <a:spLocks noGrp="1"/>
          </p:cNvSpPr>
          <p:nvPr>
            <p:ph type="title"/>
          </p:nvPr>
        </p:nvSpPr>
        <p:spPr>
          <a:xfrm>
            <a:off x="503656" y="1945537"/>
            <a:ext cx="2056899" cy="1809614"/>
          </a:xfrm>
        </p:spPr>
        <p:txBody>
          <a:bodyPr>
            <a:noAutofit/>
          </a:bodyPr>
          <a:lstStyle/>
          <a:p>
            <a:r>
              <a:rPr lang="en-US" sz="3200" dirty="0"/>
              <a:t>2022 - 23 FEDERAL FUNDS TIMELINE</a:t>
            </a:r>
          </a:p>
        </p:txBody>
      </p:sp>
    </p:spTree>
    <p:extLst>
      <p:ext uri="{BB962C8B-B14F-4D97-AF65-F5344CB8AC3E}">
        <p14:creationId xmlns:p14="http://schemas.microsoft.com/office/powerpoint/2010/main" val="3189540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much can be carried over?</a:t>
            </a:r>
          </a:p>
        </p:txBody>
      </p:sp>
      <p:graphicFrame>
        <p:nvGraphicFramePr>
          <p:cNvPr id="6" name="Content Placeholder 5" descr="IA = 15%&#10;I-C = 20%&#10;I-D = 100%&#10;II-A = 100%&#10;III = 100%&#10;IV-A = 100%&#10;IV-B = 100% upon ODE approval&#10;McKinney Vento = 100% upon ODE approval" title="Percentange of carryover allowed by Title program"/>
          <p:cNvGraphicFramePr>
            <a:graphicFrameLocks noGrp="1"/>
          </p:cNvGraphicFramePr>
          <p:nvPr>
            <p:ph idx="1"/>
            <p:extLst>
              <p:ext uri="{D42A27DB-BD31-4B8C-83A1-F6EECF244321}">
                <p14:modId xmlns:p14="http://schemas.microsoft.com/office/powerpoint/2010/main" val="713174856"/>
              </p:ext>
            </p:extLst>
          </p:nvPr>
        </p:nvGraphicFramePr>
        <p:xfrm>
          <a:off x="5103316" y="853376"/>
          <a:ext cx="6570659" cy="5151248"/>
        </p:xfrm>
        <a:graphic>
          <a:graphicData uri="http://schemas.openxmlformats.org/drawingml/2006/table">
            <a:tbl>
              <a:tblPr firstRow="1" firstCol="1" bandRow="1">
                <a:tableStyleId>{5C22544A-7EE6-4342-B048-85BDC9FD1C3A}</a:tableStyleId>
              </a:tblPr>
              <a:tblGrid>
                <a:gridCol w="2088569">
                  <a:extLst>
                    <a:ext uri="{9D8B030D-6E8A-4147-A177-3AD203B41FA5}">
                      <a16:colId xmlns:a16="http://schemas.microsoft.com/office/drawing/2014/main" val="2202113905"/>
                    </a:ext>
                  </a:extLst>
                </a:gridCol>
                <a:gridCol w="4482090">
                  <a:extLst>
                    <a:ext uri="{9D8B030D-6E8A-4147-A177-3AD203B41FA5}">
                      <a16:colId xmlns:a16="http://schemas.microsoft.com/office/drawing/2014/main" val="3452659624"/>
                    </a:ext>
                  </a:extLst>
                </a:gridCol>
              </a:tblGrid>
              <a:tr h="497064">
                <a:tc>
                  <a:txBody>
                    <a:bodyPr/>
                    <a:lstStyle/>
                    <a:p>
                      <a:pPr marL="0" marR="0" algn="ctr">
                        <a:lnSpc>
                          <a:spcPct val="115000"/>
                        </a:lnSpc>
                        <a:spcBef>
                          <a:spcPts val="0"/>
                        </a:spcBef>
                        <a:spcAft>
                          <a:spcPts val="0"/>
                        </a:spcAft>
                      </a:pPr>
                      <a:r>
                        <a:rPr lang="en-US" sz="2400" dirty="0">
                          <a:effectLst/>
                        </a:rPr>
                        <a:t>Program</a:t>
                      </a:r>
                    </a:p>
                  </a:txBody>
                  <a:tcPr marL="60641" marR="60641" marT="0" marB="0"/>
                </a:tc>
                <a:tc>
                  <a:txBody>
                    <a:bodyPr/>
                    <a:lstStyle/>
                    <a:p>
                      <a:pPr marL="0" marR="0" algn="ctr">
                        <a:lnSpc>
                          <a:spcPct val="115000"/>
                        </a:lnSpc>
                        <a:spcBef>
                          <a:spcPts val="0"/>
                        </a:spcBef>
                        <a:spcAft>
                          <a:spcPts val="0"/>
                        </a:spcAft>
                      </a:pPr>
                      <a:r>
                        <a:rPr lang="en-US" sz="2400" dirty="0">
                          <a:effectLst/>
                        </a:rPr>
                        <a:t>Percentage Allowed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641" marR="60641" marT="0" marB="0"/>
                </a:tc>
                <a:extLst>
                  <a:ext uri="{0D108BD9-81ED-4DB2-BD59-A6C34878D82A}">
                    <a16:rowId xmlns:a16="http://schemas.microsoft.com/office/drawing/2014/main" val="948574185"/>
                  </a:ext>
                </a:extLst>
              </a:tr>
              <a:tr h="420671">
                <a:tc>
                  <a:txBody>
                    <a:bodyPr/>
                    <a:lstStyle/>
                    <a:p>
                      <a:pPr marL="0" marR="0">
                        <a:lnSpc>
                          <a:spcPct val="115000"/>
                        </a:lnSpc>
                        <a:spcBef>
                          <a:spcPts val="0"/>
                        </a:spcBef>
                        <a:spcAft>
                          <a:spcPts val="0"/>
                        </a:spcAft>
                      </a:pPr>
                      <a:r>
                        <a:rPr lang="en-US" sz="2400" dirty="0">
                          <a:effectLst/>
                        </a:rPr>
                        <a:t>Title I-A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641" marR="60641" marT="0" marB="0"/>
                </a:tc>
                <a:tc>
                  <a:txBody>
                    <a:bodyPr/>
                    <a:lstStyle/>
                    <a:p>
                      <a:pPr marL="0" marR="0">
                        <a:lnSpc>
                          <a:spcPct val="115000"/>
                        </a:lnSpc>
                        <a:spcBef>
                          <a:spcPts val="0"/>
                        </a:spcBef>
                        <a:spcAft>
                          <a:spcPts val="0"/>
                        </a:spcAft>
                      </a:pPr>
                      <a:r>
                        <a:rPr lang="en-US" sz="2400" dirty="0">
                          <a:effectLst/>
                        </a:rPr>
                        <a:t>15% (Can</a:t>
                      </a:r>
                      <a:r>
                        <a:rPr lang="en-US" sz="2400" baseline="0" dirty="0">
                          <a:effectLst/>
                        </a:rPr>
                        <a:t> be waived once every 3 years)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641" marR="60641" marT="0" marB="0"/>
                </a:tc>
                <a:extLst>
                  <a:ext uri="{0D108BD9-81ED-4DB2-BD59-A6C34878D82A}">
                    <a16:rowId xmlns:a16="http://schemas.microsoft.com/office/drawing/2014/main" val="3480238053"/>
                  </a:ext>
                </a:extLst>
              </a:tr>
              <a:tr h="420671">
                <a:tc>
                  <a:txBody>
                    <a:bodyPr/>
                    <a:lstStyle/>
                    <a:p>
                      <a:pPr marL="0" marR="0">
                        <a:lnSpc>
                          <a:spcPct val="115000"/>
                        </a:lnSpc>
                        <a:spcBef>
                          <a:spcPts val="0"/>
                        </a:spcBef>
                        <a:spcAft>
                          <a:spcPts val="0"/>
                        </a:spcAft>
                      </a:pPr>
                      <a:r>
                        <a:rPr lang="en-US" sz="2400" dirty="0">
                          <a:effectLst/>
                        </a:rPr>
                        <a:t>Title I-C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641" marR="60641" marT="0" marB="0"/>
                </a:tc>
                <a:tc>
                  <a:txBody>
                    <a:bodyPr/>
                    <a:lstStyle/>
                    <a:p>
                      <a:pPr marL="0" marR="0">
                        <a:lnSpc>
                          <a:spcPct val="115000"/>
                        </a:lnSpc>
                        <a:spcBef>
                          <a:spcPts val="0"/>
                        </a:spcBef>
                        <a:spcAft>
                          <a:spcPts val="0"/>
                        </a:spcAft>
                      </a:pPr>
                      <a:r>
                        <a:rPr lang="en-US" sz="2400" dirty="0">
                          <a:effectLst/>
                        </a:rPr>
                        <a:t>20%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641" marR="60641" marT="0" marB="0"/>
                </a:tc>
                <a:extLst>
                  <a:ext uri="{0D108BD9-81ED-4DB2-BD59-A6C34878D82A}">
                    <a16:rowId xmlns:a16="http://schemas.microsoft.com/office/drawing/2014/main" val="3488828051"/>
                  </a:ext>
                </a:extLst>
              </a:tr>
              <a:tr h="420671">
                <a:tc>
                  <a:txBody>
                    <a:bodyPr/>
                    <a:lstStyle/>
                    <a:p>
                      <a:pPr marL="0" marR="0">
                        <a:lnSpc>
                          <a:spcPct val="115000"/>
                        </a:lnSpc>
                        <a:spcBef>
                          <a:spcPts val="0"/>
                        </a:spcBef>
                        <a:spcAft>
                          <a:spcPts val="0"/>
                        </a:spcAft>
                      </a:pPr>
                      <a:r>
                        <a:rPr lang="en-US" sz="2400" dirty="0">
                          <a:effectLst/>
                        </a:rPr>
                        <a:t>Title I-D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641" marR="60641" marT="0" marB="0"/>
                </a:tc>
                <a:tc>
                  <a:txBody>
                    <a:bodyPr/>
                    <a:lstStyle/>
                    <a:p>
                      <a:pPr marL="0" marR="0">
                        <a:lnSpc>
                          <a:spcPct val="115000"/>
                        </a:lnSpc>
                        <a:spcBef>
                          <a:spcPts val="0"/>
                        </a:spcBef>
                        <a:spcAft>
                          <a:spcPts val="0"/>
                        </a:spcAft>
                      </a:pPr>
                      <a:r>
                        <a:rPr lang="en-US" sz="2400" dirty="0">
                          <a:effectLst/>
                        </a:rPr>
                        <a:t>100%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641" marR="60641" marT="0" marB="0"/>
                </a:tc>
                <a:extLst>
                  <a:ext uri="{0D108BD9-81ED-4DB2-BD59-A6C34878D82A}">
                    <a16:rowId xmlns:a16="http://schemas.microsoft.com/office/drawing/2014/main" val="852174488"/>
                  </a:ext>
                </a:extLst>
              </a:tr>
              <a:tr h="420671">
                <a:tc>
                  <a:txBody>
                    <a:bodyPr/>
                    <a:lstStyle/>
                    <a:p>
                      <a:pPr marL="0" marR="0">
                        <a:lnSpc>
                          <a:spcPct val="115000"/>
                        </a:lnSpc>
                        <a:spcBef>
                          <a:spcPts val="0"/>
                        </a:spcBef>
                        <a:spcAft>
                          <a:spcPts val="0"/>
                        </a:spcAft>
                      </a:pPr>
                      <a:r>
                        <a:rPr lang="en-US" sz="2400" dirty="0">
                          <a:effectLst/>
                        </a:rPr>
                        <a:t>Title II-A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641" marR="60641" marT="0" marB="0"/>
                </a:tc>
                <a:tc>
                  <a:txBody>
                    <a:bodyPr/>
                    <a:lstStyle/>
                    <a:p>
                      <a:pPr marL="0" marR="0">
                        <a:lnSpc>
                          <a:spcPct val="115000"/>
                        </a:lnSpc>
                        <a:spcBef>
                          <a:spcPts val="0"/>
                        </a:spcBef>
                        <a:spcAft>
                          <a:spcPts val="0"/>
                        </a:spcAft>
                      </a:pPr>
                      <a:r>
                        <a:rPr lang="en-US" sz="2400" dirty="0">
                          <a:effectLst/>
                        </a:rPr>
                        <a:t>100%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641" marR="60641" marT="0" marB="0"/>
                </a:tc>
                <a:extLst>
                  <a:ext uri="{0D108BD9-81ED-4DB2-BD59-A6C34878D82A}">
                    <a16:rowId xmlns:a16="http://schemas.microsoft.com/office/drawing/2014/main" val="3965025718"/>
                  </a:ext>
                </a:extLst>
              </a:tr>
              <a:tr h="497064">
                <a:tc>
                  <a:txBody>
                    <a:bodyPr/>
                    <a:lstStyle/>
                    <a:p>
                      <a:pPr marL="0" marR="0">
                        <a:lnSpc>
                          <a:spcPct val="115000"/>
                        </a:lnSpc>
                        <a:spcBef>
                          <a:spcPts val="0"/>
                        </a:spcBef>
                        <a:spcAft>
                          <a:spcPts val="0"/>
                        </a:spcAft>
                      </a:pPr>
                      <a:r>
                        <a:rPr lang="en-US" sz="2400" dirty="0">
                          <a:effectLst/>
                        </a:rPr>
                        <a:t>Title III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641" marR="60641" marT="0" marB="0"/>
                </a:tc>
                <a:tc>
                  <a:txBody>
                    <a:bodyPr/>
                    <a:lstStyle/>
                    <a:p>
                      <a:pPr marL="0" marR="0">
                        <a:lnSpc>
                          <a:spcPct val="115000"/>
                        </a:lnSpc>
                        <a:spcBef>
                          <a:spcPts val="0"/>
                        </a:spcBef>
                        <a:spcAft>
                          <a:spcPts val="0"/>
                        </a:spcAft>
                      </a:pPr>
                      <a:r>
                        <a:rPr lang="en-US" sz="2400" dirty="0">
                          <a:effectLst/>
                        </a:rPr>
                        <a:t>100%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641" marR="60641" marT="0" marB="0"/>
                </a:tc>
                <a:extLst>
                  <a:ext uri="{0D108BD9-81ED-4DB2-BD59-A6C34878D82A}">
                    <a16:rowId xmlns:a16="http://schemas.microsoft.com/office/drawing/2014/main" val="2501752418"/>
                  </a:ext>
                </a:extLst>
              </a:tr>
              <a:tr h="420671">
                <a:tc>
                  <a:txBody>
                    <a:bodyPr/>
                    <a:lstStyle/>
                    <a:p>
                      <a:pPr marL="0" marR="0">
                        <a:lnSpc>
                          <a:spcPct val="115000"/>
                        </a:lnSpc>
                        <a:spcBef>
                          <a:spcPts val="0"/>
                        </a:spcBef>
                        <a:spcAft>
                          <a:spcPts val="0"/>
                        </a:spcAft>
                      </a:pPr>
                      <a:r>
                        <a:rPr lang="en-US" sz="2400" dirty="0">
                          <a:effectLst/>
                        </a:rPr>
                        <a:t>Title IV-A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641" marR="60641" marT="0" marB="0"/>
                </a:tc>
                <a:tc>
                  <a:txBody>
                    <a:bodyPr/>
                    <a:lstStyle/>
                    <a:p>
                      <a:pPr marL="0" marR="0">
                        <a:lnSpc>
                          <a:spcPct val="115000"/>
                        </a:lnSpc>
                        <a:spcBef>
                          <a:spcPts val="0"/>
                        </a:spcBef>
                        <a:spcAft>
                          <a:spcPts val="0"/>
                        </a:spcAft>
                      </a:pPr>
                      <a:r>
                        <a:rPr lang="en-US" sz="2400">
                          <a:effectLst/>
                        </a:rPr>
                        <a:t>100%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0641" marR="60641" marT="0" marB="0"/>
                </a:tc>
                <a:extLst>
                  <a:ext uri="{0D108BD9-81ED-4DB2-BD59-A6C34878D82A}">
                    <a16:rowId xmlns:a16="http://schemas.microsoft.com/office/drawing/2014/main" val="3124379606"/>
                  </a:ext>
                </a:extLst>
              </a:tr>
              <a:tr h="420671">
                <a:tc>
                  <a:txBody>
                    <a:bodyPr/>
                    <a:lstStyle/>
                    <a:p>
                      <a:pPr marL="0" marR="0">
                        <a:lnSpc>
                          <a:spcPct val="115000"/>
                        </a:lnSpc>
                        <a:spcBef>
                          <a:spcPts val="0"/>
                        </a:spcBef>
                        <a:spcAft>
                          <a:spcPts val="0"/>
                        </a:spcAft>
                      </a:pPr>
                      <a:r>
                        <a:rPr lang="en-US" sz="2400" dirty="0">
                          <a:effectLst/>
                        </a:rPr>
                        <a:t>Title IV-B</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641" marR="60641" marT="0" marB="0"/>
                </a:tc>
                <a:tc>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100% (upon approval from ODE)</a:t>
                      </a:r>
                    </a:p>
                  </a:txBody>
                  <a:tcPr marL="68580" marR="68580" marT="0" marB="0"/>
                </a:tc>
                <a:extLst>
                  <a:ext uri="{0D108BD9-81ED-4DB2-BD59-A6C34878D82A}">
                    <a16:rowId xmlns:a16="http://schemas.microsoft.com/office/drawing/2014/main" val="2345313307"/>
                  </a:ext>
                </a:extLst>
              </a:tr>
              <a:tr h="420671">
                <a:tc>
                  <a:txBody>
                    <a:bodyPr/>
                    <a:lstStyle/>
                    <a:p>
                      <a:pPr marL="0" marR="0">
                        <a:lnSpc>
                          <a:spcPct val="115000"/>
                        </a:lnSpc>
                        <a:spcBef>
                          <a:spcPts val="0"/>
                        </a:spcBef>
                        <a:spcAft>
                          <a:spcPts val="0"/>
                        </a:spcAft>
                      </a:pPr>
                      <a:r>
                        <a:rPr lang="en-US" sz="2400" dirty="0">
                          <a:effectLst/>
                        </a:rPr>
                        <a:t>RLIS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641" marR="60641" marT="0" marB="0"/>
                </a:tc>
                <a:tc>
                  <a:txBody>
                    <a:bodyPr/>
                    <a:lstStyle/>
                    <a:p>
                      <a:pPr marL="0" marR="0">
                        <a:lnSpc>
                          <a:spcPct val="115000"/>
                        </a:lnSpc>
                        <a:spcBef>
                          <a:spcPts val="0"/>
                        </a:spcBef>
                        <a:spcAft>
                          <a:spcPts val="0"/>
                        </a:spcAft>
                      </a:pPr>
                      <a:r>
                        <a:rPr lang="en-US" sz="2400" dirty="0">
                          <a:effectLst/>
                        </a:rPr>
                        <a:t>100%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641" marR="60641" marT="0" marB="0"/>
                </a:tc>
                <a:extLst>
                  <a:ext uri="{0D108BD9-81ED-4DB2-BD59-A6C34878D82A}">
                    <a16:rowId xmlns:a16="http://schemas.microsoft.com/office/drawing/2014/main" val="3255898136"/>
                  </a:ext>
                </a:extLst>
              </a:tr>
              <a:tr h="420671">
                <a:tc>
                  <a:txBody>
                    <a:bodyPr/>
                    <a:lstStyle/>
                    <a:p>
                      <a:pPr marL="0" marR="0">
                        <a:lnSpc>
                          <a:spcPct val="115000"/>
                        </a:lnSpc>
                        <a:spcBef>
                          <a:spcPts val="0"/>
                        </a:spcBef>
                        <a:spcAft>
                          <a:spcPts val="0"/>
                        </a:spcAft>
                      </a:pPr>
                      <a:r>
                        <a:rPr lang="en-US" sz="2400" dirty="0">
                          <a:effectLst/>
                        </a:rPr>
                        <a:t>McKinney-Vento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641" marR="60641" marT="0" marB="0"/>
                </a:tc>
                <a:tc>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100% (upon approval from ODE)</a:t>
                      </a:r>
                    </a:p>
                  </a:txBody>
                  <a:tcPr marL="60641" marR="60641" marT="0" marB="0"/>
                </a:tc>
                <a:extLst>
                  <a:ext uri="{0D108BD9-81ED-4DB2-BD59-A6C34878D82A}">
                    <a16:rowId xmlns:a16="http://schemas.microsoft.com/office/drawing/2014/main" val="3682224958"/>
                  </a:ext>
                </a:extLst>
              </a:tr>
            </a:tbl>
          </a:graphicData>
        </a:graphic>
      </p:graphicFrame>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a:t>
            </a:fld>
            <a:endParaRPr lang="en-US" dirty="0"/>
          </a:p>
        </p:txBody>
      </p:sp>
      <p:pic>
        <p:nvPicPr>
          <p:cNvPr id="18" name="Picture 17" descr="A cartoon character holding a box&#10;&#10;Description automatically generated">
            <a:extLst>
              <a:ext uri="{FF2B5EF4-FFF2-40B4-BE49-F238E27FC236}">
                <a16:creationId xmlns:a16="http://schemas.microsoft.com/office/drawing/2014/main" id="{ED0C3959-9D9E-4D93-12C8-853C2BAF41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37" y="2180620"/>
            <a:ext cx="2864224" cy="3824004"/>
          </a:xfrm>
          <a:prstGeom prst="rect">
            <a:avLst/>
          </a:prstGeom>
        </p:spPr>
      </p:pic>
    </p:spTree>
    <p:extLst>
      <p:ext uri="{BB962C8B-B14F-4D97-AF65-F5344CB8AC3E}">
        <p14:creationId xmlns:p14="http://schemas.microsoft.com/office/powerpoint/2010/main" val="2301068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825624"/>
            <a:ext cx="10784542" cy="4512113"/>
          </a:xfrm>
        </p:spPr>
        <p:txBody>
          <a:bodyPr>
            <a:normAutofit/>
          </a:bodyPr>
          <a:lstStyle/>
          <a:p>
            <a:pPr marL="0" indent="0">
              <a:buNone/>
            </a:pPr>
            <a:r>
              <a:rPr lang="en-US" sz="3200" b="1" dirty="0"/>
              <a:t>Title I-A</a:t>
            </a:r>
          </a:p>
          <a:p>
            <a:pPr lvl="1"/>
            <a:r>
              <a:rPr lang="en-US" sz="2800" dirty="0"/>
              <a:t>Required Set-Asides</a:t>
            </a:r>
          </a:p>
          <a:p>
            <a:pPr lvl="1"/>
            <a:r>
              <a:rPr lang="en-US" sz="2800" dirty="0"/>
              <a:t>15 % Cap</a:t>
            </a:r>
          </a:p>
          <a:p>
            <a:pPr lvl="1"/>
            <a:r>
              <a:rPr lang="en-US" sz="2800" dirty="0"/>
              <a:t>Funds originally allocated to schools</a:t>
            </a:r>
          </a:p>
          <a:p>
            <a:pPr lvl="1"/>
            <a:endParaRPr lang="en-US" sz="2800" dirty="0"/>
          </a:p>
          <a:p>
            <a:pPr marL="0" indent="0">
              <a:buNone/>
            </a:pPr>
            <a:r>
              <a:rPr lang="en-US" sz="3200" b="1" dirty="0"/>
              <a:t>Title IV-A</a:t>
            </a:r>
          </a:p>
          <a:p>
            <a:pPr lvl="1"/>
            <a:r>
              <a:rPr lang="en-US" sz="2800" dirty="0"/>
              <a:t>A district that does not meet the </a:t>
            </a:r>
            <a:r>
              <a:rPr lang="en-US" sz="2800" b="1" dirty="0"/>
              <a:t>spending parameters </a:t>
            </a:r>
            <a:r>
              <a:rPr lang="en-US" sz="2800" dirty="0"/>
              <a:t>during the initial grant year must do so in carryover</a:t>
            </a:r>
          </a:p>
          <a:p>
            <a:pPr lvl="2"/>
            <a:r>
              <a:rPr lang="en-US" dirty="0"/>
              <a:t>20% WRE, 20% SHS, no more than 15% for technology infrastructure</a:t>
            </a:r>
          </a:p>
          <a:p>
            <a:endParaRPr lang="en-US" sz="3200" dirty="0"/>
          </a:p>
          <a:p>
            <a:pPr lvl="1"/>
            <a:endParaRPr lang="en-US" sz="3200" dirty="0"/>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a:t>
            </a:fld>
            <a:endParaRPr lang="en-US" dirty="0"/>
          </a:p>
        </p:txBody>
      </p:sp>
      <p:sp>
        <p:nvSpPr>
          <p:cNvPr id="5" name="Title 4"/>
          <p:cNvSpPr>
            <a:spLocks noGrp="1"/>
          </p:cNvSpPr>
          <p:nvPr>
            <p:ph type="title"/>
          </p:nvPr>
        </p:nvSpPr>
        <p:spPr/>
        <p:txBody>
          <a:bodyPr/>
          <a:lstStyle/>
          <a:p>
            <a:r>
              <a:rPr lang="en-US" dirty="0"/>
              <a:t>Programmatic Requirements for Carryover</a:t>
            </a:r>
          </a:p>
        </p:txBody>
      </p:sp>
      <p:sp>
        <p:nvSpPr>
          <p:cNvPr id="6" name="AutoShape 2" descr="Federal Funding for COVID-19 Provider Relief - PCCYF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25196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Explanation of what activities did not take place and why</a:t>
            </a:r>
          </a:p>
          <a:p>
            <a:pPr marL="114300" indent="0">
              <a:buNone/>
            </a:pPr>
            <a:endParaRPr lang="en-US" sz="3200" dirty="0"/>
          </a:p>
          <a:p>
            <a:r>
              <a:rPr lang="en-US" sz="3200" dirty="0"/>
              <a:t>Description of allowable activities the district would like to undertake</a:t>
            </a:r>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a:t>
            </a:fld>
            <a:endParaRPr lang="en-US" dirty="0"/>
          </a:p>
        </p:txBody>
      </p:sp>
      <p:sp>
        <p:nvSpPr>
          <p:cNvPr id="5" name="Title 4"/>
          <p:cNvSpPr>
            <a:spLocks noGrp="1"/>
          </p:cNvSpPr>
          <p:nvPr>
            <p:ph type="title"/>
          </p:nvPr>
        </p:nvSpPr>
        <p:spPr/>
        <p:txBody>
          <a:bodyPr/>
          <a:lstStyle/>
          <a:p>
            <a:r>
              <a:rPr lang="en-US" dirty="0"/>
              <a:t>What does the application require?</a:t>
            </a:r>
          </a:p>
        </p:txBody>
      </p:sp>
      <p:sp>
        <p:nvSpPr>
          <p:cNvPr id="6" name="AutoShape 2" descr="Federal Funding for COVID-19 Provider Relief - PCCYF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Federal Funding for COVID-19 Provider Relief - PCCYFS"/>
          <p:cNvPicPr>
            <a:picLocks noChangeAspect="1" noChangeArrowheads="1"/>
          </p:cNvPicPr>
          <p:nvPr/>
        </p:nvPicPr>
        <p:blipFill rotWithShape="1">
          <a:blip r:embed="rId3">
            <a:extLst>
              <a:ext uri="{28A0092B-C50C-407E-A947-70E740481C1C}">
                <a14:useLocalDpi xmlns:a14="http://schemas.microsoft.com/office/drawing/2010/main" val="0"/>
              </a:ext>
            </a:extLst>
          </a:blip>
          <a:srcRect t="5993" b="9884"/>
          <a:stretch/>
        </p:blipFill>
        <p:spPr bwMode="auto">
          <a:xfrm>
            <a:off x="6434070" y="3504954"/>
            <a:ext cx="4353059" cy="2999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6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825625"/>
            <a:ext cx="7893424" cy="4109010"/>
          </a:xfrm>
        </p:spPr>
        <p:txBody>
          <a:bodyPr>
            <a:normAutofit/>
          </a:bodyPr>
          <a:lstStyle/>
          <a:p>
            <a:r>
              <a:rPr lang="en-US" sz="3200" dirty="0"/>
              <a:t>Districts can transfer funds </a:t>
            </a:r>
            <a:r>
              <a:rPr lang="en-US" sz="3200" b="1" dirty="0"/>
              <a:t>from</a:t>
            </a:r>
            <a:r>
              <a:rPr lang="en-US" sz="3200" dirty="0"/>
              <a:t> II-A and IV-A</a:t>
            </a:r>
          </a:p>
          <a:p>
            <a:pPr lvl="1">
              <a:buSzPct val="80000"/>
              <a:buFont typeface="Courier New" panose="02070309020205020404" pitchFamily="49" charset="0"/>
              <a:buChar char="o"/>
            </a:pPr>
            <a:r>
              <a:rPr lang="en-US" sz="2800" dirty="0"/>
              <a:t>Funds must be transferred in the initial grant year</a:t>
            </a:r>
          </a:p>
          <a:p>
            <a:endParaRPr lang="en-US" dirty="0"/>
          </a:p>
          <a:p>
            <a:r>
              <a:rPr lang="en-US" sz="3200" dirty="0"/>
              <a:t>Activities in carryover narrative should align with the requirements of the program into which funds were transferred </a:t>
            </a:r>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a:t>
            </a:fld>
            <a:endParaRPr lang="en-US" dirty="0"/>
          </a:p>
        </p:txBody>
      </p:sp>
      <p:sp>
        <p:nvSpPr>
          <p:cNvPr id="5" name="Title 4"/>
          <p:cNvSpPr>
            <a:spLocks noGrp="1"/>
          </p:cNvSpPr>
          <p:nvPr>
            <p:ph type="title"/>
          </p:nvPr>
        </p:nvSpPr>
        <p:spPr/>
        <p:txBody>
          <a:bodyPr/>
          <a:lstStyle/>
          <a:p>
            <a:r>
              <a:rPr lang="en-US" dirty="0"/>
              <a:t>Consideration: Transferring Funds</a:t>
            </a:r>
          </a:p>
        </p:txBody>
      </p:sp>
      <p:pic>
        <p:nvPicPr>
          <p:cNvPr id="1026" name="Picture 2" descr="money transfer, business money transfer, business money transfer stock pictures, royalty-free photos &amp;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2137" y="2481859"/>
            <a:ext cx="3108043" cy="1894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497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4800" dirty="0"/>
              <a:t>EGMS and Budget Narrative communicate!</a:t>
            </a:r>
            <a:br>
              <a:rPr lang="en-US" sz="4800" dirty="0"/>
            </a:br>
            <a:br>
              <a:rPr lang="en-US" dirty="0"/>
            </a:br>
            <a:endParaRPr lang="en-US" dirty="0"/>
          </a:p>
        </p:txBody>
      </p:sp>
      <p:sp>
        <p:nvSpPr>
          <p:cNvPr id="7" name="Content Placeholder 6"/>
          <p:cNvSpPr>
            <a:spLocks noGrp="1"/>
          </p:cNvSpPr>
          <p:nvPr>
            <p:ph idx="1"/>
          </p:nvPr>
        </p:nvSpPr>
        <p:spPr/>
        <p:txBody>
          <a:bodyPr>
            <a:normAutofit/>
          </a:bodyPr>
          <a:lstStyle/>
          <a:p>
            <a:endParaRPr lang="en-US" sz="2800" dirty="0"/>
          </a:p>
          <a:p>
            <a:r>
              <a:rPr lang="en-US" sz="3200" dirty="0"/>
              <a:t>Transferred funds must be claimed in EGMS from the original allocation</a:t>
            </a:r>
          </a:p>
          <a:p>
            <a:endParaRPr lang="en-US" sz="3200" dirty="0"/>
          </a:p>
          <a:p>
            <a:r>
              <a:rPr lang="en-US" sz="3200" dirty="0"/>
              <a:t>EGMS will generate a carryover narrative application for any district that has unclaimed funds after the November 14 claim deadline</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9</a:t>
            </a:fld>
            <a:endParaRPr lang="en-US" dirty="0"/>
          </a:p>
        </p:txBody>
      </p:sp>
      <p:pic>
        <p:nvPicPr>
          <p:cNvPr id="9" name="Picture Placeholder 8" title="Two Way Communicatio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652" b="5652"/>
          <a:stretch>
            <a:fillRect/>
          </a:stretch>
        </p:blipFill>
        <p:spPr/>
      </p:pic>
    </p:spTree>
    <p:extLst>
      <p:ext uri="{BB962C8B-B14F-4D97-AF65-F5344CB8AC3E}">
        <p14:creationId xmlns:p14="http://schemas.microsoft.com/office/powerpoint/2010/main" val="1929807913"/>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Custom 7">
      <a:dk1>
        <a:srgbClr val="0C6D82"/>
      </a:dk1>
      <a:lt1>
        <a:srgbClr val="FFFFFF"/>
      </a:lt1>
      <a:dk2>
        <a:srgbClr val="6F0066"/>
      </a:dk2>
      <a:lt2>
        <a:srgbClr val="1E597D"/>
      </a:lt2>
      <a:accent1>
        <a:srgbClr val="571B6D"/>
      </a:accent1>
      <a:accent2>
        <a:srgbClr val="2CA05B"/>
      </a:accent2>
      <a:accent3>
        <a:srgbClr val="C90B24"/>
      </a:accent3>
      <a:accent4>
        <a:srgbClr val="E8611D"/>
      </a:accent4>
      <a:accent5>
        <a:srgbClr val="F39D21"/>
      </a:accent5>
      <a:accent6>
        <a:srgbClr val="1B866F"/>
      </a:accent6>
      <a:hlink>
        <a:srgbClr val="0C6D82"/>
      </a:hlink>
      <a:folHlink>
        <a:srgbClr val="0C6D82"/>
      </a:folHlink>
    </a:clrScheme>
    <a:fontScheme name="Custom 10">
      <a:majorFont>
        <a:latin typeface="Franklin Gothic Dem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72390">
          <a:solidFill>
            <a:srgbClr val="454D55"/>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6411242_Colorful product roadmap timeline_SL_V1.pptx" id="{6D8823AB-3E34-4E8D-AE3C-7D7916AE70B3}" vid="{BC540765-6631-455E-9814-9685D6B351E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 xsi:nil="true"/>
    <Priority xmlns="033ab11c-6041-4f50-b845-c0c38e41b3e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2AA772-8C0A-480C-9E0C-84C76C73C71D}">
  <ds:schemaRefs>
    <ds:schemaRef ds:uri="f8c69903-a0f7-450b-ae3e-376aa9dca0ba"/>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 ds:uri="http://schemas.microsoft.com/sharepoint/v3"/>
    <ds:schemaRef ds:uri="033ab11c-6041-4f50-b845-c0c38e41b3e3"/>
  </ds:schemaRefs>
</ds:datastoreItem>
</file>

<file path=customXml/itemProps2.xml><?xml version="1.0" encoding="utf-8"?>
<ds:datastoreItem xmlns:ds="http://schemas.openxmlformats.org/officeDocument/2006/customXml" ds:itemID="{FA537A3C-07AB-4ED3-ABE5-8FDAADAD9E20}">
  <ds:schemaRefs>
    <ds:schemaRef ds:uri="http://schemas.microsoft.com/sharepoint/v3/contenttype/forms"/>
  </ds:schemaRefs>
</ds:datastoreItem>
</file>

<file path=customXml/itemProps3.xml><?xml version="1.0" encoding="utf-8"?>
<ds:datastoreItem xmlns:ds="http://schemas.openxmlformats.org/officeDocument/2006/customXml" ds:itemID="{750A6A65-5C32-4466-BAAC-DFB5896F59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33ab11c-6041-4f50-b845-c0c38e41b3e3"/>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ODE-PowerPoint-Template</Template>
  <TotalTime>936</TotalTime>
  <Words>1600</Words>
  <Application>Microsoft Office PowerPoint</Application>
  <PresentationFormat>Widescreen</PresentationFormat>
  <Paragraphs>215</Paragraphs>
  <Slides>16</Slides>
  <Notes>16</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16</vt:i4>
      </vt:variant>
    </vt:vector>
  </HeadingPairs>
  <TitlesOfParts>
    <vt:vector size="29" baseType="lpstr">
      <vt:lpstr>Arial</vt:lpstr>
      <vt:lpstr>Calibri</vt:lpstr>
      <vt:lpstr>Courier New</vt:lpstr>
      <vt:lpstr>Franklin Gothic Demi</vt:lpstr>
      <vt:lpstr>Segoe UI</vt:lpstr>
      <vt:lpstr>Symbol</vt:lpstr>
      <vt:lpstr>2021ODE</vt:lpstr>
      <vt:lpstr>Green_2021ODE</vt:lpstr>
      <vt:lpstr>Gold_2021ODE</vt:lpstr>
      <vt:lpstr>Orange_2021ODE</vt:lpstr>
      <vt:lpstr>Red_2021ODE</vt:lpstr>
      <vt:lpstr>Teal_2021ODE</vt:lpstr>
      <vt:lpstr>Office Theme</vt:lpstr>
      <vt:lpstr>Carrying Over Federal Funds</vt:lpstr>
      <vt:lpstr>Agenda for Today’s Session</vt:lpstr>
      <vt:lpstr>What is “carryover”?</vt:lpstr>
      <vt:lpstr>2022 - 23 FEDERAL FUNDS TIMELINE</vt:lpstr>
      <vt:lpstr>How much can be carried over?</vt:lpstr>
      <vt:lpstr>Programmatic Requirements for Carryover</vt:lpstr>
      <vt:lpstr>What does the application require?</vt:lpstr>
      <vt:lpstr>Consideration: Transferring Funds</vt:lpstr>
      <vt:lpstr>EGMS and Budget Narrative communicate!  </vt:lpstr>
      <vt:lpstr>Consideration: Private School Eligibility</vt:lpstr>
      <vt:lpstr>Timeline &amp; Key Dates</vt:lpstr>
      <vt:lpstr>What if our carryover plan changes after approval?</vt:lpstr>
      <vt:lpstr>Revising Approved Carryover Narratives</vt:lpstr>
      <vt:lpstr>Resources</vt:lpstr>
      <vt:lpstr>Please reach out!</vt:lpstr>
      <vt:lpstr>Regional Contacts by ESD</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Carryover of Federal Funds</dc:title>
  <dc:creator>MARTIN Sarah * ODE</dc:creator>
  <cp:lastModifiedBy>SAPPINGTON Jennifer * ODE</cp:lastModifiedBy>
  <cp:revision>45</cp:revision>
  <dcterms:created xsi:type="dcterms:W3CDTF">2021-11-08T23:34:50Z</dcterms:created>
  <dcterms:modified xsi:type="dcterms:W3CDTF">2024-01-09T17:27:10Z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y fmtid="{D5CDD505-2E9C-101B-9397-08002B2CF9AE}" pid="3" name="MSIP_Label_7730ea53-6f5e-4160-81a5-992a9105450a_Enabled">
    <vt:lpwstr>true</vt:lpwstr>
  </property>
  <property fmtid="{D5CDD505-2E9C-101B-9397-08002B2CF9AE}" pid="4" name="MSIP_Label_7730ea53-6f5e-4160-81a5-992a9105450a_SetDate">
    <vt:lpwstr>2024-01-02T17:59:48Z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554ea4b3-6233-409f-ac3f-9a2d5615de74</vt:lpwstr>
  </property>
  <property fmtid="{D5CDD505-2E9C-101B-9397-08002B2CF9AE}" pid="9" name="MSIP_Label_7730ea53-6f5e-4160-81a5-992a9105450a_ContentBits">
    <vt:lpwstr>0</vt:lpwstr>
  </property>
</Properties>
</file>