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7.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2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10.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notesSlides/notesSlide11.xml" ContentType="application/vnd.openxmlformats-officedocument.presentationml.notesSlide+xml"/>
  <Override PartName="/ppt/slideLayouts/slideLayout68.xml" ContentType="application/vnd.openxmlformats-officedocument.presentationml.slideLayout+xml"/>
  <Override PartName="/ppt/slideLayouts/slideLayout66.xml" ContentType="application/vnd.openxmlformats-officedocument.presentationml.slideLayout+xml"/>
  <Override PartName="/ppt/slideLayouts/slideLayout62.xml" ContentType="application/vnd.openxmlformats-officedocument.presentationml.slideLayout+xml"/>
  <Override PartName="/ppt/slideLayouts/slideLayout67.xml" ContentType="application/vnd.openxmlformats-officedocument.presentationml.slideLayout+xml"/>
  <Override PartName="/ppt/slideLayouts/slideLayout63.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7315200" cy="9601200"/>
  <p:embeddedFontLst>
    <p:embeddedFont>
      <p:font typeface="Calibri" panose="020F0502020204030204" pitchFamily="34" charset="0"/>
      <p:regular r:id="rId31"/>
      <p:bold r:id="rId32"/>
      <p:italic r:id="rId33"/>
      <p:boldItalic r:id="rId34"/>
    </p:embeddedFont>
    <p:embeddedFont>
      <p:font typeface="Roboto Medium" panose="020B0604020202020204" charset="0"/>
      <p:regular r:id="rId35"/>
      <p:bold r:id="rId36"/>
      <p:italic r:id="rId37"/>
      <p:boldItalic r:id="rId38"/>
    </p:embeddedFont>
    <p:embeddedFont>
      <p:font typeface="Robo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4RB0VxWQlaNennP4Y8An8AXOj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5F4"/>
    <a:srgbClr val="FFFFFF"/>
    <a:srgbClr val="46BDC6"/>
    <a:srgbClr val="6AA84F"/>
    <a:srgbClr val="F1C232"/>
    <a:srgbClr val="FF9900"/>
    <a:srgbClr val="A64D79"/>
    <a:srgbClr val="EFF7FF"/>
    <a:srgbClr val="404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3A6969-BB19-400A-AA17-C7F53EA4E441}">
  <a:tblStyle styleId="{423A6969-BB19-400A-AA17-C7F53EA4E44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7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620578"/>
            <a:ext cx="5852160" cy="3780473"/>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oloradoedinitiative.org/wp-content/uploads/2019/03/CEI_CommunityPartnershipToolki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fusd.edu/sfusd-family-partnership-toolkit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docs.google.com/document/d/1nImIFxU-Ud2ehV23yKxmcq00okNkAbp76vh9ALiDC-8/edit"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2b3d9ae34e_0_2119:notes"/>
          <p:cNvSpPr txBox="1">
            <a:spLocks noGrp="1"/>
          </p:cNvSpPr>
          <p:nvPr>
            <p:ph type="body" idx="1"/>
          </p:nvPr>
        </p:nvSpPr>
        <p:spPr>
          <a:xfrm>
            <a:off x="731521" y="4620578"/>
            <a:ext cx="5852100" cy="3780600"/>
          </a:xfrm>
          <a:prstGeom prst="rect">
            <a:avLst/>
          </a:prstGeom>
          <a:noFill/>
          <a:ln>
            <a:noFill/>
          </a:ln>
        </p:spPr>
        <p:txBody>
          <a:bodyPr spcFirstLastPara="1" wrap="square" lIns="96675" tIns="48300" rIns="96675" bIns="483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12b3d9ae34e_0_21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2b3d9ae34e_0_1717: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g12b3d9ae34e_0_17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2b3d9ae34e_0_1724: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g12b3d9ae34e_0_17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2b3d9ae34e_0_17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12b3d9ae34e_0_1733: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624" name="Google Shape;624;g12b3d9ae34e_0_1733: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Calibri"/>
                <a:ea typeface="Calibri"/>
                <a:cs typeface="Calibri"/>
                <a:sym typeface="Calibri"/>
              </a:rPr>
              <a:t>12</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2b3d9ae34e_0_17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g12b3d9ae34e_0_1741: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SzPts val="1400"/>
              <a:buNone/>
            </a:pPr>
            <a:endParaRPr/>
          </a:p>
        </p:txBody>
      </p:sp>
      <p:sp>
        <p:nvSpPr>
          <p:cNvPr id="634" name="Google Shape;634;g12b3d9ae34e_0_1741: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Calibri"/>
                <a:ea typeface="Calibri"/>
                <a:cs typeface="Calibri"/>
                <a:sym typeface="Calibri"/>
              </a:rPr>
              <a:t>13</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2c0c674cd1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g12c0c674cd1_0_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SzPts val="1400"/>
              <a:buNone/>
            </a:pPr>
            <a:r>
              <a:rPr lang="en-US"/>
              <a:t>Https://cf.americanprogress.org/wp-content/uploads/2019/08/StudentVoice-report.pdf?_ga=2.143070325.1132709748.1636672522-1612841301.1635974628</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All forms of student voice can be important and can meaningfully influence instruction, schools, and policies. But each approach has trade-offs, and one may be more appropriate to achieve certain goals than others. For example, schoolwide or districtwide surveys provide a snapshot in time with answers to a limited number of largely multiple-choice questions and often measure changes in the views of a large group of students over time. Student leadership through governing bodies or YPAR can allow for meaningful and extended conversations about complex topics and implementation; in most instances, however, this approach engages fewer students.</a:t>
            </a:r>
            <a:endParaRPr/>
          </a:p>
        </p:txBody>
      </p:sp>
      <p:sp>
        <p:nvSpPr>
          <p:cNvPr id="644" name="Google Shape;644;g12c0c674cd1_0_6: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Calibri"/>
                <a:ea typeface="Calibri"/>
                <a:cs typeface="Calibri"/>
                <a:sym typeface="Calibri"/>
              </a:rPr>
              <a:t>14</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2b3d9ae34e_0_175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12b3d9ae34e_0_1759: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SzPts val="1400"/>
              <a:buNone/>
            </a:pPr>
            <a:r>
              <a:rPr lang="en-US"/>
              <a:t>https://y4y.ed.gov/summerlearning</a:t>
            </a:r>
            <a:endParaRPr/>
          </a:p>
        </p:txBody>
      </p:sp>
      <p:sp>
        <p:nvSpPr>
          <p:cNvPr id="653" name="Google Shape;653;g12b3d9ae34e_0_1759: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Calibri"/>
                <a:ea typeface="Calibri"/>
                <a:cs typeface="Calibri"/>
                <a:sym typeface="Calibri"/>
              </a:rPr>
              <a:t>15</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2b3d9ae34e_0_176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g12b3d9ae34e_0_1767: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SzPts val="1400"/>
              <a:buNone/>
            </a:pPr>
            <a:r>
              <a:rPr lang="en-US"/>
              <a:t>https://y4y.ed.gov/summerlearning</a:t>
            </a:r>
            <a:endParaRPr/>
          </a:p>
        </p:txBody>
      </p:sp>
      <p:sp>
        <p:nvSpPr>
          <p:cNvPr id="663" name="Google Shape;663;g12b3d9ae34e_0_1767: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Calibri"/>
                <a:ea typeface="Calibri"/>
                <a:cs typeface="Calibri"/>
                <a:sym typeface="Calibri"/>
              </a:rPr>
              <a:t>16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2b3d9ae34e_0_1774: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g12b3d9ae34e_0_177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2b3d9ae34e_0_1782: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u="sng">
                <a:solidFill>
                  <a:schemeClr val="hlink"/>
                </a:solidFill>
                <a:hlinkClick r:id="rId3"/>
              </a:rPr>
              <a:t>http://www.coloradoedinitiative.org/wp-content/uploads/2019/03/CEI_CommunityPartnershipToolkit.pdf</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Clr>
                <a:schemeClr val="dk1"/>
              </a:buClr>
              <a:buSzPts val="1400"/>
              <a:buFont typeface="Arial"/>
              <a:buNone/>
            </a:pPr>
            <a:endParaRPr/>
          </a:p>
        </p:txBody>
      </p:sp>
      <p:sp>
        <p:nvSpPr>
          <p:cNvPr id="681" name="Google Shape;681;g12b3d9ae34e_0_17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3027fc09c3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g13027fc09c3_1_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SzPts val="1400"/>
              <a:buNone/>
            </a:pPr>
            <a:r>
              <a:rPr lang="en-US"/>
              <a:t>Https://cf.americanprogress.org/wp-content/uploads/2019/08/StudentVoice-report.pdf?_ga=2.143070325.1132709748.1636672522-1612841301.1635974628</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All forms of student voice can be important and can meaningfully influence instruction, schools, and policies. But each approach has trade-offs, and one may be more appropriate to achieve certain goals than others. For example, schoolwide or districtwide surveys provide a snapshot in time with answers to a limited number of largely multiple-choice questions and often measure changes in the views of a large group of students over time. Student leadership through governing bodies or YPAR can allow for meaningful and extended conversations about complex topics and implementation; in most instances, however, this approach engages fewer students.</a:t>
            </a:r>
            <a:endParaRPr/>
          </a:p>
        </p:txBody>
      </p:sp>
      <p:sp>
        <p:nvSpPr>
          <p:cNvPr id="692" name="Google Shape;692;g13027fc09c3_1_0: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Calibri"/>
                <a:ea typeface="Calibri"/>
                <a:cs typeface="Calibri"/>
                <a:sym typeface="Calibri"/>
              </a:rPr>
              <a:t>19</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2b3d9ae34e_0_2125: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g12b3d9ae34e_0_21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2b3d9ae34e_0_179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g12b3d9ae34e_0_17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2b3d9ae34e_0_1815: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https://www.sfusd.edu/sfusd-family-partnership-toolkits</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4"/>
              </a:rPr>
              <a:t>https://docs.google.com/document/d/1nImIFxU-Ud2ehV23yKxmcq00okNkAbp76vh9ALiDC-8/edit</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Pull out aspects from SIA toolkit (Communicating with Tribes, </a:t>
            </a:r>
            <a:endParaRPr/>
          </a:p>
        </p:txBody>
      </p:sp>
      <p:sp>
        <p:nvSpPr>
          <p:cNvPr id="707" name="Google Shape;707;g12b3d9ae34e_0_18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2b3d9ae34e_0_18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12b3d9ae34e_0_1822: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SzPts val="1400"/>
              <a:buNone/>
            </a:pPr>
            <a:r>
              <a:rPr lang="en-US"/>
              <a:t>http://www.coloradoedinitiative.org/wp-content/uploads/2019/03/CEI_CommunityPartnershipToolkit.pdf</a:t>
            </a:r>
            <a:endParaRPr/>
          </a:p>
        </p:txBody>
      </p:sp>
      <p:sp>
        <p:nvSpPr>
          <p:cNvPr id="717" name="Google Shape;717;g12b3d9ae34e_0_1822: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Calibri"/>
                <a:ea typeface="Calibri"/>
                <a:cs typeface="Calibri"/>
                <a:sym typeface="Calibri"/>
              </a:rPr>
              <a:t>22</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2b3d9ae34e_0_18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12b3d9ae34e_0_183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g12b3d9ae34e_0_1830: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2b3d9ae34e_0_1861: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https://docs.google.com/document/d/1ClcSMV1wZmqoGFLEJloXtAeldFG9m_DRp3T7AjFC1Tg/edit?usp=sharing</a:t>
            </a:r>
            <a:endParaRPr/>
          </a:p>
        </p:txBody>
      </p:sp>
      <p:sp>
        <p:nvSpPr>
          <p:cNvPr id="757" name="Google Shape;757;g12b3d9ae34e_0_186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2d8c675f88_0_62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g12d8c675f88_0_6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2b3d9ae34e_0_187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g12b3d9ae34e_0_1874: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SzPts val="1400"/>
              <a:buNone/>
            </a:pPr>
            <a:r>
              <a:rPr lang="en-US"/>
              <a:t>https://www.edutopia.org/how-learning-happens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Video to play: https://www.edutopia.org/video/learning-opportunities-out-school-time</a:t>
            </a:r>
            <a:endParaRPr/>
          </a:p>
          <a:p>
            <a:pPr marL="457200" marR="0" lvl="0" indent="-228600" algn="l" rtl="0">
              <a:lnSpc>
                <a:spcPct val="100000"/>
              </a:lnSpc>
              <a:spcBef>
                <a:spcPts val="0"/>
              </a:spcBef>
              <a:spcAft>
                <a:spcPts val="0"/>
              </a:spcAft>
              <a:buSzPts val="1400"/>
              <a:buNone/>
            </a:pPr>
            <a:endParaRPr/>
          </a:p>
        </p:txBody>
      </p:sp>
      <p:sp>
        <p:nvSpPr>
          <p:cNvPr id="775" name="Google Shape;775;g12b3d9ae34e_0_1874: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Calibri"/>
                <a:ea typeface="Calibri"/>
                <a:cs typeface="Calibri"/>
                <a:sym typeface="Calibri"/>
              </a:rPr>
              <a:t>26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2d8c675f88_0_116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g12d8c675f88_0_116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Framing the series, discourse, </a:t>
            </a:r>
            <a:endParaRPr/>
          </a:p>
        </p:txBody>
      </p:sp>
      <p:sp>
        <p:nvSpPr>
          <p:cNvPr id="784" name="Google Shape;784;g12d8c675f88_0_1160: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2b3d9ae34e_0_270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g12b3d9ae34e_0_2702: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g12b3d9ae34e_0_2702: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2b3d9ae34e_0_21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12b3d9ae34e_0_2131: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6" name="Google Shape;546;g12b3d9ae34e_0_2131: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Clr>
                <a:schemeClr val="dk1"/>
              </a:buClr>
              <a:buSzPts val="1300"/>
              <a:buFont typeface="Calibri"/>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2b3d9ae34e_0_16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12b3d9ae34e_0_1682: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Framing the series, discourse, </a:t>
            </a:r>
            <a:endParaRPr/>
          </a:p>
        </p:txBody>
      </p:sp>
      <p:sp>
        <p:nvSpPr>
          <p:cNvPr id="555" name="Google Shape;555;g12b3d9ae34e_0_1682: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2b3d9ae34e_0_168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12b3d9ae34e_0_1689: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sz="1800"/>
              <a:t>Summer Learning Best Practice Guide came out in April 2021 </a:t>
            </a:r>
            <a:endParaRPr sz="1800"/>
          </a:p>
          <a:p>
            <a:pPr marL="0" lvl="0" indent="0" algn="l" rtl="0">
              <a:lnSpc>
                <a:spcPct val="100000"/>
              </a:lnSpc>
              <a:spcBef>
                <a:spcPts val="0"/>
              </a:spcBef>
              <a:spcAft>
                <a:spcPts val="0"/>
              </a:spcAft>
              <a:buClr>
                <a:schemeClr val="dk1"/>
              </a:buClr>
              <a:buSzPts val="1400"/>
              <a:buFont typeface="Arial"/>
              <a:buNone/>
            </a:pPr>
            <a:r>
              <a:rPr lang="en-US" sz="1800"/>
              <a:t>Moving from a COVID response to an Anchor Document we will update each year</a:t>
            </a:r>
            <a:endParaRPr sz="1800"/>
          </a:p>
          <a:p>
            <a:pPr marL="0" lvl="0" indent="0" algn="l" rtl="0">
              <a:lnSpc>
                <a:spcPct val="100000"/>
              </a:lnSpc>
              <a:spcBef>
                <a:spcPts val="0"/>
              </a:spcBef>
              <a:spcAft>
                <a:spcPts val="0"/>
              </a:spcAft>
              <a:buSzPts val="1400"/>
              <a:buNone/>
            </a:pPr>
            <a:r>
              <a:rPr lang="en-US" sz="1800"/>
              <a:t>4 community engagement sessions </a:t>
            </a:r>
            <a:endParaRPr sz="1800"/>
          </a:p>
          <a:p>
            <a:pPr marL="0" lvl="0" indent="0" algn="l" rtl="0">
              <a:lnSpc>
                <a:spcPct val="100000"/>
              </a:lnSpc>
              <a:spcBef>
                <a:spcPts val="0"/>
              </a:spcBef>
              <a:spcAft>
                <a:spcPts val="0"/>
              </a:spcAft>
              <a:buClr>
                <a:schemeClr val="dk1"/>
              </a:buClr>
              <a:buSzPts val="1400"/>
              <a:buFont typeface="Arial"/>
              <a:buNone/>
            </a:pPr>
            <a:r>
              <a:rPr lang="en-US" sz="1800"/>
              <a:t>national collaboration</a:t>
            </a:r>
            <a:endParaRPr sz="1800"/>
          </a:p>
          <a:p>
            <a:pPr marL="0" lvl="0" indent="0" algn="l" rtl="0">
              <a:lnSpc>
                <a:spcPct val="100000"/>
              </a:lnSpc>
              <a:spcBef>
                <a:spcPts val="0"/>
              </a:spcBef>
              <a:spcAft>
                <a:spcPts val="0"/>
              </a:spcAft>
              <a:buSzPts val="1400"/>
              <a:buNone/>
            </a:pPr>
            <a:endParaRPr/>
          </a:p>
        </p:txBody>
      </p:sp>
      <p:sp>
        <p:nvSpPr>
          <p:cNvPr id="565" name="Google Shape;565;g12b3d9ae34e_0_1689: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2d8c675f88_0_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g12d8c675f8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2b3d9ae34e_0_170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12b3d9ae34e_0_170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2b3d9ae34e_0_2149: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12b3d9ae34e_0_21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2b3d9ae34e_0_21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12b3d9ae34e_0_2155: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g12b3d9ae34e_0_2155: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g12b3d9ae34e_0_115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g12b3d9ae34e_0_1153"/>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g12b3d9ae34e_0_115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9" name="Google Shape;19;g12b3d9ae34e_0_115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2b3d9ae34e_0_11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g12b3d9ae34e_0_115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2" name="Google Shape;22;g12b3d9ae34e_0_115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3" name="Google Shape;23;g12b3d9ae34e_0_11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4"/>
        <p:cNvGrpSpPr/>
        <p:nvPr/>
      </p:nvGrpSpPr>
      <p:grpSpPr>
        <a:xfrm>
          <a:off x="0" y="0"/>
          <a:ext cx="0" cy="0"/>
          <a:chOff x="0" y="0"/>
          <a:chExt cx="0" cy="0"/>
        </a:xfrm>
      </p:grpSpPr>
      <p:sp>
        <p:nvSpPr>
          <p:cNvPr id="75" name="Google Shape;75;g12b3d9ae34e_0_120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g12b3d9ae34e_0_120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12b3d9ae34e_0_120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8" name="Google Shape;78;g12b3d9ae34e_0_12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9"/>
        <p:cNvGrpSpPr/>
        <p:nvPr/>
      </p:nvGrpSpPr>
      <p:grpSpPr>
        <a:xfrm>
          <a:off x="0" y="0"/>
          <a:ext cx="0" cy="0"/>
          <a:chOff x="0" y="0"/>
          <a:chExt cx="0" cy="0"/>
        </a:xfrm>
      </p:grpSpPr>
      <p:sp>
        <p:nvSpPr>
          <p:cNvPr id="80" name="Google Shape;80;g12b3d9ae34e_0_120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81" name="Google Shape;81;g12b3d9ae34e_0_120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g12b3d9ae34e_0_120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3" name="Google Shape;83;g12b3d9ae34e_0_12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84"/>
        <p:cNvGrpSpPr/>
        <p:nvPr/>
      </p:nvGrpSpPr>
      <p:grpSpPr>
        <a:xfrm>
          <a:off x="0" y="0"/>
          <a:ext cx="0" cy="0"/>
          <a:chOff x="0" y="0"/>
          <a:chExt cx="0" cy="0"/>
        </a:xfrm>
      </p:grpSpPr>
      <p:sp>
        <p:nvSpPr>
          <p:cNvPr id="85" name="Google Shape;85;g12b3d9ae34e_0_12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g12b3d9ae34e_0_121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7" name="Google Shape;87;g12b3d9ae34e_0_121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12b3d9ae34e_0_121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g12b3d9ae34e_0_121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0" name="Google Shape;90;g12b3d9ae34e_0_12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91"/>
        <p:cNvGrpSpPr/>
        <p:nvPr/>
      </p:nvGrpSpPr>
      <p:grpSpPr>
        <a:xfrm>
          <a:off x="0" y="0"/>
          <a:ext cx="0" cy="0"/>
          <a:chOff x="0" y="0"/>
          <a:chExt cx="0" cy="0"/>
        </a:xfrm>
      </p:grpSpPr>
      <p:sp>
        <p:nvSpPr>
          <p:cNvPr id="92" name="Google Shape;92;g12b3d9ae34e_0_122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 name="Google Shape;93;g12b3d9ae34e_0_122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4" name="Google Shape;94;g12b3d9ae34e_0_122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5" name="Google Shape;95;g12b3d9ae34e_0_122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96" name="Google Shape;96;g12b3d9ae34e_0_122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97" name="Google Shape;97;g12b3d9ae34e_0_122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98" name="Google Shape;98;g12b3d9ae34e_0_122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9" name="Google Shape;99;g12b3d9ae34e_0_12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00"/>
        <p:cNvGrpSpPr/>
        <p:nvPr/>
      </p:nvGrpSpPr>
      <p:grpSpPr>
        <a:xfrm>
          <a:off x="0" y="0"/>
          <a:ext cx="0" cy="0"/>
          <a:chOff x="0" y="0"/>
          <a:chExt cx="0" cy="0"/>
        </a:xfrm>
      </p:grpSpPr>
      <p:sp>
        <p:nvSpPr>
          <p:cNvPr id="101" name="Google Shape;101;g12b3d9ae34e_0_122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g12b3d9ae34e_0_1229"/>
          <p:cNvSpPr/>
          <p:nvPr/>
        </p:nvSpPr>
        <p:spPr>
          <a:xfrm>
            <a:off x="206188" y="5948082"/>
            <a:ext cx="117750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g12b3d9ae34e_0_122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04" name="Google Shape;104;g12b3d9ae34e_0_122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2b3d9ae34e_0_122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6" name="Google Shape;106;g12b3d9ae34e_0_122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07" name="Google Shape;107;g12b3d9ae34e_0_122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08" name="Google Shape;108;g12b3d9ae34e_0_12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9"/>
        <p:cNvGrpSpPr/>
        <p:nvPr/>
      </p:nvGrpSpPr>
      <p:grpSpPr>
        <a:xfrm>
          <a:off x="0" y="0"/>
          <a:ext cx="0" cy="0"/>
          <a:chOff x="0" y="0"/>
          <a:chExt cx="0" cy="0"/>
        </a:xfrm>
      </p:grpSpPr>
      <p:sp>
        <p:nvSpPr>
          <p:cNvPr id="110" name="Google Shape;110;g12b3d9ae34e_0_123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g12b3d9ae34e_0_1238"/>
          <p:cNvSpPr/>
          <p:nvPr/>
        </p:nvSpPr>
        <p:spPr>
          <a:xfrm>
            <a:off x="206187" y="2488757"/>
            <a:ext cx="117750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12" name="Google Shape;112;g12b3d9ae34e_0_123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 name="Google Shape;113;g12b3d9ae34e_0_123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14" name="Google Shape;114;g12b3d9ae34e_0_12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15" name="Google Shape;115;g12b3d9ae34e_0_12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16"/>
        <p:cNvGrpSpPr/>
        <p:nvPr/>
      </p:nvGrpSpPr>
      <p:grpSpPr>
        <a:xfrm>
          <a:off x="0" y="0"/>
          <a:ext cx="0" cy="0"/>
          <a:chOff x="0" y="0"/>
          <a:chExt cx="0" cy="0"/>
        </a:xfrm>
      </p:grpSpPr>
      <p:sp>
        <p:nvSpPr>
          <p:cNvPr id="117" name="Google Shape;117;g12b3d9ae34e_0_124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12b3d9ae34e_0_1245"/>
          <p:cNvSpPr/>
          <p:nvPr/>
        </p:nvSpPr>
        <p:spPr>
          <a:xfrm>
            <a:off x="206188" y="215153"/>
            <a:ext cx="11775000" cy="1397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g12b3d9ae34e_0_124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g12b3d9ae34e_0_124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12b3d9ae34e_0_124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22" name="Google Shape;122;g12b3d9ae34e_0_12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23"/>
        <p:cNvGrpSpPr/>
        <p:nvPr/>
      </p:nvGrpSpPr>
      <p:grpSpPr>
        <a:xfrm>
          <a:off x="0" y="0"/>
          <a:ext cx="0" cy="0"/>
          <a:chOff x="0" y="0"/>
          <a:chExt cx="0" cy="0"/>
        </a:xfrm>
      </p:grpSpPr>
      <p:sp>
        <p:nvSpPr>
          <p:cNvPr id="124" name="Google Shape;124;g12b3d9ae34e_0_125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12b3d9ae34e_0_1252"/>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12b3d9ae34e_0_1252"/>
          <p:cNvSpPr txBox="1">
            <a:spLocks noGrp="1"/>
          </p:cNvSpPr>
          <p:nvPr>
            <p:ph type="title"/>
          </p:nvPr>
        </p:nvSpPr>
        <p:spPr>
          <a:xfrm>
            <a:off x="717177" y="779645"/>
            <a:ext cx="3931800" cy="2542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12b3d9ae34e_0_125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8" name="Google Shape;128;g12b3d9ae34e_0_1252"/>
          <p:cNvSpPr>
            <a:spLocks noGrp="1"/>
          </p:cNvSpPr>
          <p:nvPr>
            <p:ph type="pic" idx="2"/>
          </p:nvPr>
        </p:nvSpPr>
        <p:spPr>
          <a:xfrm>
            <a:off x="717177" y="3540125"/>
            <a:ext cx="3931800" cy="2320800"/>
          </a:xfrm>
          <a:prstGeom prst="rect">
            <a:avLst/>
          </a:prstGeom>
          <a:noFill/>
          <a:ln>
            <a:noFill/>
          </a:ln>
        </p:spPr>
      </p:sp>
      <p:sp>
        <p:nvSpPr>
          <p:cNvPr id="129" name="Google Shape;129;g12b3d9ae34e_0_125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30" name="Google Shape;130;g12b3d9ae34e_0_125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31"/>
        <p:cNvGrpSpPr/>
        <p:nvPr/>
      </p:nvGrpSpPr>
      <p:grpSpPr>
        <a:xfrm>
          <a:off x="0" y="0"/>
          <a:ext cx="0" cy="0"/>
          <a:chOff x="0" y="0"/>
          <a:chExt cx="0" cy="0"/>
        </a:xfrm>
      </p:grpSpPr>
      <p:sp>
        <p:nvSpPr>
          <p:cNvPr id="132" name="Google Shape;132;g12b3d9ae34e_0_126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2b3d9ae34e_0_126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g12b3d9ae34e_0_126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35" name="Google Shape;135;g12b3d9ae34e_0_12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36"/>
        <p:cNvGrpSpPr/>
        <p:nvPr/>
      </p:nvGrpSpPr>
      <p:grpSpPr>
        <a:xfrm>
          <a:off x="0" y="0"/>
          <a:ext cx="0" cy="0"/>
          <a:chOff x="0" y="0"/>
          <a:chExt cx="0" cy="0"/>
        </a:xfrm>
      </p:grpSpPr>
      <p:sp>
        <p:nvSpPr>
          <p:cNvPr id="137" name="Google Shape;137;g12b3d9ae34e_0_126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2b3d9ae34e_0_126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g12b3d9ae34e_0_126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12b3d9ae34e_0_126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41" name="Google Shape;141;g12b3d9ae34e_0_12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4"/>
        <p:cNvGrpSpPr/>
        <p:nvPr/>
      </p:nvGrpSpPr>
      <p:grpSpPr>
        <a:xfrm>
          <a:off x="0" y="0"/>
          <a:ext cx="0" cy="0"/>
          <a:chOff x="0" y="0"/>
          <a:chExt cx="0" cy="0"/>
        </a:xfrm>
      </p:grpSpPr>
      <p:sp>
        <p:nvSpPr>
          <p:cNvPr id="25" name="Google Shape;25;g12b3d9ae34e_0_118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12b3d9ae34e_0_118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g12b3d9ae34e_0_118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8" name="Google Shape;28;g12b3d9ae34e_0_11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42"/>
        <p:cNvGrpSpPr/>
        <p:nvPr/>
      </p:nvGrpSpPr>
      <p:grpSpPr>
        <a:xfrm>
          <a:off x="0" y="0"/>
          <a:ext cx="0" cy="0"/>
          <a:chOff x="0" y="0"/>
          <a:chExt cx="0" cy="0"/>
        </a:xfrm>
      </p:grpSpPr>
      <p:sp>
        <p:nvSpPr>
          <p:cNvPr id="143" name="Google Shape;143;g12b3d9ae34e_0_127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 name="Google Shape;144;g12b3d9ae34e_0_127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g12b3d9ae34e_0_127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6" name="Google Shape;146;g12b3d9ae34e_0_127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g12b3d9ae34e_0_127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12b3d9ae34e_0_127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49" name="Google Shape;149;g12b3d9ae34e_0_12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50"/>
        <p:cNvGrpSpPr/>
        <p:nvPr/>
      </p:nvGrpSpPr>
      <p:grpSpPr>
        <a:xfrm>
          <a:off x="0" y="0"/>
          <a:ext cx="0" cy="0"/>
          <a:chOff x="0" y="0"/>
          <a:chExt cx="0" cy="0"/>
        </a:xfrm>
      </p:grpSpPr>
      <p:sp>
        <p:nvSpPr>
          <p:cNvPr id="151" name="Google Shape;151;g12b3d9ae34e_0_127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12b3d9ae34e_0_127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2b3d9ae34e_0_127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54" name="Google Shape;154;g12b3d9ae34e_0_12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55"/>
        <p:cNvGrpSpPr/>
        <p:nvPr/>
      </p:nvGrpSpPr>
      <p:grpSpPr>
        <a:xfrm>
          <a:off x="0" y="0"/>
          <a:ext cx="0" cy="0"/>
          <a:chOff x="0" y="0"/>
          <a:chExt cx="0" cy="0"/>
        </a:xfrm>
      </p:grpSpPr>
      <p:sp>
        <p:nvSpPr>
          <p:cNvPr id="156" name="Google Shape;156;g12b3d9ae34e_0_128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157" name="Google Shape;157;g12b3d9ae34e_0_128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g12b3d9ae34e_0_128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59" name="Google Shape;159;g12b3d9ae34e_0_12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60"/>
        <p:cNvGrpSpPr/>
        <p:nvPr/>
      </p:nvGrpSpPr>
      <p:grpSpPr>
        <a:xfrm>
          <a:off x="0" y="0"/>
          <a:ext cx="0" cy="0"/>
          <a:chOff x="0" y="0"/>
          <a:chExt cx="0" cy="0"/>
        </a:xfrm>
      </p:grpSpPr>
      <p:sp>
        <p:nvSpPr>
          <p:cNvPr id="161" name="Google Shape;161;g12b3d9ae34e_0_128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12b3d9ae34e_0_128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3" name="Google Shape;163;g12b3d9ae34e_0_128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12b3d9ae34e_0_128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g12b3d9ae34e_0_128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66" name="Google Shape;166;g12b3d9ae34e_0_12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67"/>
        <p:cNvGrpSpPr/>
        <p:nvPr/>
      </p:nvGrpSpPr>
      <p:grpSpPr>
        <a:xfrm>
          <a:off x="0" y="0"/>
          <a:ext cx="0" cy="0"/>
          <a:chOff x="0" y="0"/>
          <a:chExt cx="0" cy="0"/>
        </a:xfrm>
      </p:grpSpPr>
      <p:sp>
        <p:nvSpPr>
          <p:cNvPr id="168" name="Google Shape;168;g12b3d9ae34e_0_129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12b3d9ae34e_0_129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70" name="Google Shape;170;g12b3d9ae34e_0_129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1" name="Google Shape;171;g12b3d9ae34e_0_129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72" name="Google Shape;172;g12b3d9ae34e_0_129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73" name="Google Shape;173;g12b3d9ae34e_0_129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174" name="Google Shape;174;g12b3d9ae34e_0_129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75" name="Google Shape;175;g12b3d9ae34e_0_12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76"/>
        <p:cNvGrpSpPr/>
        <p:nvPr/>
      </p:nvGrpSpPr>
      <p:grpSpPr>
        <a:xfrm>
          <a:off x="0" y="0"/>
          <a:ext cx="0" cy="0"/>
          <a:chOff x="0" y="0"/>
          <a:chExt cx="0" cy="0"/>
        </a:xfrm>
      </p:grpSpPr>
      <p:sp>
        <p:nvSpPr>
          <p:cNvPr id="177" name="Google Shape;177;g12b3d9ae34e_0_130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g12b3d9ae34e_0_1305"/>
          <p:cNvSpPr/>
          <p:nvPr/>
        </p:nvSpPr>
        <p:spPr>
          <a:xfrm>
            <a:off x="206188" y="5948082"/>
            <a:ext cx="117750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12b3d9ae34e_0_130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80" name="Google Shape;180;g12b3d9ae34e_0_130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12b3d9ae34e_0_130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2" name="Google Shape;182;g12b3d9ae34e_0_130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83" name="Google Shape;183;g12b3d9ae34e_0_13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84" name="Google Shape;184;g12b3d9ae34e_0_13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85"/>
        <p:cNvGrpSpPr/>
        <p:nvPr/>
      </p:nvGrpSpPr>
      <p:grpSpPr>
        <a:xfrm>
          <a:off x="0" y="0"/>
          <a:ext cx="0" cy="0"/>
          <a:chOff x="0" y="0"/>
          <a:chExt cx="0" cy="0"/>
        </a:xfrm>
      </p:grpSpPr>
      <p:sp>
        <p:nvSpPr>
          <p:cNvPr id="186" name="Google Shape;186;g12b3d9ae34e_0_13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g12b3d9ae34e_0_1314"/>
          <p:cNvSpPr/>
          <p:nvPr/>
        </p:nvSpPr>
        <p:spPr>
          <a:xfrm>
            <a:off x="206187" y="2488757"/>
            <a:ext cx="117750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88" name="Google Shape;188;g12b3d9ae34e_0_131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12b3d9ae34e_0_131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g12b3d9ae34e_0_131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g12b3d9ae34e_0_13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2" name="Google Shape;192;g12b3d9ae34e_0_131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93" name="Google Shape;193;g12b3d9ae34e_0_13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94"/>
        <p:cNvGrpSpPr/>
        <p:nvPr/>
      </p:nvGrpSpPr>
      <p:grpSpPr>
        <a:xfrm>
          <a:off x="0" y="0"/>
          <a:ext cx="0" cy="0"/>
          <a:chOff x="0" y="0"/>
          <a:chExt cx="0" cy="0"/>
        </a:xfrm>
      </p:grpSpPr>
      <p:sp>
        <p:nvSpPr>
          <p:cNvPr id="195" name="Google Shape;195;g12b3d9ae34e_0_13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g12b3d9ae34e_0_1323"/>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2b3d9ae34e_0_132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g12b3d9ae34e_0_132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g12b3d9ae34e_0_132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00" name="Google Shape;200;g12b3d9ae34e_0_13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01"/>
        <p:cNvGrpSpPr/>
        <p:nvPr/>
      </p:nvGrpSpPr>
      <p:grpSpPr>
        <a:xfrm>
          <a:off x="0" y="0"/>
          <a:ext cx="0" cy="0"/>
          <a:chOff x="0" y="0"/>
          <a:chExt cx="0" cy="0"/>
        </a:xfrm>
      </p:grpSpPr>
      <p:sp>
        <p:nvSpPr>
          <p:cNvPr id="202" name="Google Shape;202;g12b3d9ae34e_0_133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12b3d9ae34e_0_1330"/>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12b3d9ae34e_0_1330"/>
          <p:cNvSpPr txBox="1">
            <a:spLocks noGrp="1"/>
          </p:cNvSpPr>
          <p:nvPr>
            <p:ph type="title"/>
          </p:nvPr>
        </p:nvSpPr>
        <p:spPr>
          <a:xfrm>
            <a:off x="717177" y="779645"/>
            <a:ext cx="3931800" cy="2538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12b3d9ae34e_0_1330"/>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6" name="Google Shape;206;g12b3d9ae34e_0_1330"/>
          <p:cNvSpPr>
            <a:spLocks noGrp="1"/>
          </p:cNvSpPr>
          <p:nvPr>
            <p:ph type="pic" idx="2"/>
          </p:nvPr>
        </p:nvSpPr>
        <p:spPr>
          <a:xfrm>
            <a:off x="717177" y="3540125"/>
            <a:ext cx="3931800" cy="2320800"/>
          </a:xfrm>
          <a:prstGeom prst="rect">
            <a:avLst/>
          </a:prstGeom>
          <a:noFill/>
          <a:ln>
            <a:noFill/>
          </a:ln>
        </p:spPr>
      </p:sp>
      <p:sp>
        <p:nvSpPr>
          <p:cNvPr id="207" name="Google Shape;207;g12b3d9ae34e_0_133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08" name="Google Shape;208;g12b3d9ae34e_0_13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9"/>
        <p:cNvGrpSpPr/>
        <p:nvPr/>
      </p:nvGrpSpPr>
      <p:grpSpPr>
        <a:xfrm>
          <a:off x="0" y="0"/>
          <a:ext cx="0" cy="0"/>
          <a:chOff x="0" y="0"/>
          <a:chExt cx="0" cy="0"/>
        </a:xfrm>
      </p:grpSpPr>
      <p:sp>
        <p:nvSpPr>
          <p:cNvPr id="210" name="Google Shape;210;g12b3d9ae34e_0_133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12b3d9ae34e_0_133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g12b3d9ae34e_0_13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13" name="Google Shape;213;g12b3d9ae34e_0_13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9"/>
        <p:cNvGrpSpPr/>
        <p:nvPr/>
      </p:nvGrpSpPr>
      <p:grpSpPr>
        <a:xfrm>
          <a:off x="0" y="0"/>
          <a:ext cx="0" cy="0"/>
          <a:chOff x="0" y="0"/>
          <a:chExt cx="0" cy="0"/>
        </a:xfrm>
      </p:grpSpPr>
      <p:sp>
        <p:nvSpPr>
          <p:cNvPr id="30" name="Google Shape;30;g12b3d9ae34e_0_116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g12b3d9ae34e_0_1169"/>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g12b3d9ae34e_0_116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g12b3d9ae34e_0_116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2b3d9ae34e_0_116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5" name="Google Shape;35;g12b3d9ae34e_0_11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14"/>
        <p:cNvGrpSpPr/>
        <p:nvPr/>
      </p:nvGrpSpPr>
      <p:grpSpPr>
        <a:xfrm>
          <a:off x="0" y="0"/>
          <a:ext cx="0" cy="0"/>
          <a:chOff x="0" y="0"/>
          <a:chExt cx="0" cy="0"/>
        </a:xfrm>
      </p:grpSpPr>
      <p:sp>
        <p:nvSpPr>
          <p:cNvPr id="215" name="Google Shape;215;g12b3d9ae34e_0_134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g12b3d9ae34e_0_1343"/>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g12b3d9ae34e_0_1343"/>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g12b3d9ae34e_0_134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19" name="Google Shape;219;g12b3d9ae34e_0_13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20"/>
        <p:cNvGrpSpPr/>
        <p:nvPr/>
      </p:nvGrpSpPr>
      <p:grpSpPr>
        <a:xfrm>
          <a:off x="0" y="0"/>
          <a:ext cx="0" cy="0"/>
          <a:chOff x="0" y="0"/>
          <a:chExt cx="0" cy="0"/>
        </a:xfrm>
      </p:grpSpPr>
      <p:sp>
        <p:nvSpPr>
          <p:cNvPr id="221" name="Google Shape;221;g12b3d9ae34e_0_134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2" name="Google Shape;222;g12b3d9ae34e_0_134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g12b3d9ae34e_0_134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4" name="Google Shape;224;g12b3d9ae34e_0_134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g12b3d9ae34e_0_134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12b3d9ae34e_0_134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27" name="Google Shape;227;g12b3d9ae34e_0_13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28"/>
        <p:cNvGrpSpPr/>
        <p:nvPr/>
      </p:nvGrpSpPr>
      <p:grpSpPr>
        <a:xfrm>
          <a:off x="0" y="0"/>
          <a:ext cx="0" cy="0"/>
          <a:chOff x="0" y="0"/>
          <a:chExt cx="0" cy="0"/>
        </a:xfrm>
      </p:grpSpPr>
      <p:sp>
        <p:nvSpPr>
          <p:cNvPr id="229" name="Google Shape;229;g12b3d9ae34e_0_135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g12b3d9ae34e_0_135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g12b3d9ae34e_0_135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32" name="Google Shape;232;g12b3d9ae34e_0_13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33"/>
        <p:cNvGrpSpPr/>
        <p:nvPr/>
      </p:nvGrpSpPr>
      <p:grpSpPr>
        <a:xfrm>
          <a:off x="0" y="0"/>
          <a:ext cx="0" cy="0"/>
          <a:chOff x="0" y="0"/>
          <a:chExt cx="0" cy="0"/>
        </a:xfrm>
      </p:grpSpPr>
      <p:sp>
        <p:nvSpPr>
          <p:cNvPr id="234" name="Google Shape;234;g12b3d9ae34e_0_136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235" name="Google Shape;235;g12b3d9ae34e_0_136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g12b3d9ae34e_0_136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37" name="Google Shape;237;g12b3d9ae34e_0_13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38"/>
        <p:cNvGrpSpPr/>
        <p:nvPr/>
      </p:nvGrpSpPr>
      <p:grpSpPr>
        <a:xfrm>
          <a:off x="0" y="0"/>
          <a:ext cx="0" cy="0"/>
          <a:chOff x="0" y="0"/>
          <a:chExt cx="0" cy="0"/>
        </a:xfrm>
      </p:grpSpPr>
      <p:sp>
        <p:nvSpPr>
          <p:cNvPr id="239" name="Google Shape;239;g12b3d9ae34e_0_136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0" name="Google Shape;240;g12b3d9ae34e_0_136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41" name="Google Shape;241;g12b3d9ae34e_0_136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g12b3d9ae34e_0_136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3" name="Google Shape;243;g12b3d9ae34e_0_136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44" name="Google Shape;244;g12b3d9ae34e_0_13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45"/>
        <p:cNvGrpSpPr/>
        <p:nvPr/>
      </p:nvGrpSpPr>
      <p:grpSpPr>
        <a:xfrm>
          <a:off x="0" y="0"/>
          <a:ext cx="0" cy="0"/>
          <a:chOff x="0" y="0"/>
          <a:chExt cx="0" cy="0"/>
        </a:xfrm>
      </p:grpSpPr>
      <p:sp>
        <p:nvSpPr>
          <p:cNvPr id="246" name="Google Shape;246;g12b3d9ae34e_0_137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7" name="Google Shape;247;g12b3d9ae34e_0_137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48" name="Google Shape;248;g12b3d9ae34e_0_137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9" name="Google Shape;249;g12b3d9ae34e_0_137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50" name="Google Shape;250;g12b3d9ae34e_0_137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51" name="Google Shape;251;g12b3d9ae34e_0_137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252" name="Google Shape;252;g12b3d9ae34e_0_137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53" name="Google Shape;253;g12b3d9ae34e_0_13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54"/>
        <p:cNvGrpSpPr/>
        <p:nvPr/>
      </p:nvGrpSpPr>
      <p:grpSpPr>
        <a:xfrm>
          <a:off x="0" y="0"/>
          <a:ext cx="0" cy="0"/>
          <a:chOff x="0" y="0"/>
          <a:chExt cx="0" cy="0"/>
        </a:xfrm>
      </p:grpSpPr>
      <p:sp>
        <p:nvSpPr>
          <p:cNvPr id="255" name="Google Shape;255;g12b3d9ae34e_0_138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g12b3d9ae34e_0_1383"/>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7" name="Google Shape;257;g12b3d9ae34e_0_138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58" name="Google Shape;258;g12b3d9ae34e_0_138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12b3d9ae34e_0_138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60" name="Google Shape;260;g12b3d9ae34e_0_138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61" name="Google Shape;261;g12b3d9ae34e_0_138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62" name="Google Shape;262;g12b3d9ae34e_0_13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63"/>
        <p:cNvGrpSpPr/>
        <p:nvPr/>
      </p:nvGrpSpPr>
      <p:grpSpPr>
        <a:xfrm>
          <a:off x="0" y="0"/>
          <a:ext cx="0" cy="0"/>
          <a:chOff x="0" y="0"/>
          <a:chExt cx="0" cy="0"/>
        </a:xfrm>
      </p:grpSpPr>
      <p:sp>
        <p:nvSpPr>
          <p:cNvPr id="264" name="Google Shape;264;g12b3d9ae34e_0_139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g12b3d9ae34e_0_1392"/>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66" name="Google Shape;266;g12b3d9ae34e_0_139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7" name="Google Shape;267;g12b3d9ae34e_0_139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268" name="Google Shape;268;g12b3d9ae34e_0_139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69" name="Google Shape;269;g12b3d9ae34e_0_13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70"/>
        <p:cNvGrpSpPr/>
        <p:nvPr/>
      </p:nvGrpSpPr>
      <p:grpSpPr>
        <a:xfrm>
          <a:off x="0" y="0"/>
          <a:ext cx="0" cy="0"/>
          <a:chOff x="0" y="0"/>
          <a:chExt cx="0" cy="0"/>
        </a:xfrm>
      </p:grpSpPr>
      <p:sp>
        <p:nvSpPr>
          <p:cNvPr id="271" name="Google Shape;271;g12b3d9ae34e_0_139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12b3d9ae34e_0_1399"/>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g12b3d9ae34e_0_139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g12b3d9ae34e_0_139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12b3d9ae34e_0_139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76" name="Google Shape;276;g12b3d9ae34e_0_13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77"/>
        <p:cNvGrpSpPr/>
        <p:nvPr/>
      </p:nvGrpSpPr>
      <p:grpSpPr>
        <a:xfrm>
          <a:off x="0" y="0"/>
          <a:ext cx="0" cy="0"/>
          <a:chOff x="0" y="0"/>
          <a:chExt cx="0" cy="0"/>
        </a:xfrm>
      </p:grpSpPr>
      <p:sp>
        <p:nvSpPr>
          <p:cNvPr id="278" name="Google Shape;278;g12b3d9ae34e_0_140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g12b3d9ae34e_0_1406"/>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g12b3d9ae34e_0_1406"/>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g12b3d9ae34e_0_140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2" name="Google Shape;282;g12b3d9ae34e_0_1406"/>
          <p:cNvSpPr>
            <a:spLocks noGrp="1"/>
          </p:cNvSpPr>
          <p:nvPr>
            <p:ph type="pic" idx="2"/>
          </p:nvPr>
        </p:nvSpPr>
        <p:spPr>
          <a:xfrm>
            <a:off x="717177" y="3540125"/>
            <a:ext cx="3931800" cy="2320800"/>
          </a:xfrm>
          <a:prstGeom prst="rect">
            <a:avLst/>
          </a:prstGeom>
          <a:noFill/>
          <a:ln>
            <a:noFill/>
          </a:ln>
        </p:spPr>
      </p:sp>
      <p:sp>
        <p:nvSpPr>
          <p:cNvPr id="283" name="Google Shape;283;g12b3d9ae34e_0_140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84" name="Google Shape;284;g12b3d9ae34e_0_14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36"/>
        <p:cNvGrpSpPr/>
        <p:nvPr/>
      </p:nvGrpSpPr>
      <p:grpSpPr>
        <a:xfrm>
          <a:off x="0" y="0"/>
          <a:ext cx="0" cy="0"/>
          <a:chOff x="0" y="0"/>
          <a:chExt cx="0" cy="0"/>
        </a:xfrm>
      </p:grpSpPr>
      <p:pic>
        <p:nvPicPr>
          <p:cNvPr id="37" name="Google Shape;37;g12b3d9ae34e_0_2109"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38" name="Google Shape;38;g12b3d9ae34e_0_2109"/>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g12b3d9ae34e_0_2109" descr="Oregon Department of Education Logo"/>
          <p:cNvPicPr preferRelativeResize="0"/>
          <p:nvPr/>
        </p:nvPicPr>
        <p:blipFill rotWithShape="1">
          <a:blip r:embed="rId3">
            <a:alphaModFix/>
          </a:blip>
          <a:srcRect/>
          <a:stretch/>
        </p:blipFill>
        <p:spPr>
          <a:xfrm>
            <a:off x="-120815" y="53562"/>
            <a:ext cx="2629931" cy="980912"/>
          </a:xfrm>
          <a:prstGeom prst="rect">
            <a:avLst/>
          </a:prstGeom>
          <a:noFill/>
          <a:ln>
            <a:noFill/>
          </a:ln>
        </p:spPr>
      </p:pic>
      <p:sp>
        <p:nvSpPr>
          <p:cNvPr id="40" name="Google Shape;40;g12b3d9ae34e_0_210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85"/>
        <p:cNvGrpSpPr/>
        <p:nvPr/>
      </p:nvGrpSpPr>
      <p:grpSpPr>
        <a:xfrm>
          <a:off x="0" y="0"/>
          <a:ext cx="0" cy="0"/>
          <a:chOff x="0" y="0"/>
          <a:chExt cx="0" cy="0"/>
        </a:xfrm>
      </p:grpSpPr>
      <p:sp>
        <p:nvSpPr>
          <p:cNvPr id="286" name="Google Shape;286;g12b3d9ae34e_0_141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g12b3d9ae34e_0_141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g12b3d9ae34e_0_14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89" name="Google Shape;289;g12b3d9ae34e_0_14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90"/>
        <p:cNvGrpSpPr/>
        <p:nvPr/>
      </p:nvGrpSpPr>
      <p:grpSpPr>
        <a:xfrm>
          <a:off x="0" y="0"/>
          <a:ext cx="0" cy="0"/>
          <a:chOff x="0" y="0"/>
          <a:chExt cx="0" cy="0"/>
        </a:xfrm>
      </p:grpSpPr>
      <p:sp>
        <p:nvSpPr>
          <p:cNvPr id="291" name="Google Shape;291;g12b3d9ae34e_0_14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12b3d9ae34e_0_141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g12b3d9ae34e_0_141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g12b3d9ae34e_0_14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95" name="Google Shape;295;g12b3d9ae34e_0_14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96"/>
        <p:cNvGrpSpPr/>
        <p:nvPr/>
      </p:nvGrpSpPr>
      <p:grpSpPr>
        <a:xfrm>
          <a:off x="0" y="0"/>
          <a:ext cx="0" cy="0"/>
          <a:chOff x="0" y="0"/>
          <a:chExt cx="0" cy="0"/>
        </a:xfrm>
      </p:grpSpPr>
      <p:sp>
        <p:nvSpPr>
          <p:cNvPr id="297" name="Google Shape;297;g12b3d9ae34e_0_142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8" name="Google Shape;298;g12b3d9ae34e_0_142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g12b3d9ae34e_0_142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0" name="Google Shape;300;g12b3d9ae34e_0_142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g12b3d9ae34e_0_142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g12b3d9ae34e_0_142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03" name="Google Shape;303;g12b3d9ae34e_0_14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04"/>
        <p:cNvGrpSpPr/>
        <p:nvPr/>
      </p:nvGrpSpPr>
      <p:grpSpPr>
        <a:xfrm>
          <a:off x="0" y="0"/>
          <a:ext cx="0" cy="0"/>
          <a:chOff x="0" y="0"/>
          <a:chExt cx="0" cy="0"/>
        </a:xfrm>
      </p:grpSpPr>
      <p:sp>
        <p:nvSpPr>
          <p:cNvPr id="305" name="Google Shape;305;g12b3d9ae34e_0_143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g12b3d9ae34e_0_14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g12b3d9ae34e_0_143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08" name="Google Shape;308;g12b3d9ae34e_0_14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9"/>
        <p:cNvGrpSpPr/>
        <p:nvPr/>
      </p:nvGrpSpPr>
      <p:grpSpPr>
        <a:xfrm>
          <a:off x="0" y="0"/>
          <a:ext cx="0" cy="0"/>
          <a:chOff x="0" y="0"/>
          <a:chExt cx="0" cy="0"/>
        </a:xfrm>
      </p:grpSpPr>
      <p:sp>
        <p:nvSpPr>
          <p:cNvPr id="310" name="Google Shape;310;g12b3d9ae34e_0_143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311" name="Google Shape;311;g12b3d9ae34e_0_143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g12b3d9ae34e_0_14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13" name="Google Shape;313;g12b3d9ae34e_0_14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14"/>
        <p:cNvGrpSpPr/>
        <p:nvPr/>
      </p:nvGrpSpPr>
      <p:grpSpPr>
        <a:xfrm>
          <a:off x="0" y="0"/>
          <a:ext cx="0" cy="0"/>
          <a:chOff x="0" y="0"/>
          <a:chExt cx="0" cy="0"/>
        </a:xfrm>
      </p:grpSpPr>
      <p:sp>
        <p:nvSpPr>
          <p:cNvPr id="315" name="Google Shape;315;g12b3d9ae34e_0_144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g12b3d9ae34e_0_144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17" name="Google Shape;317;g12b3d9ae34e_0_144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g12b3d9ae34e_0_144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9" name="Google Shape;319;g12b3d9ae34e_0_14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0" name="Google Shape;320;g12b3d9ae34e_0_144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21"/>
        <p:cNvGrpSpPr/>
        <p:nvPr/>
      </p:nvGrpSpPr>
      <p:grpSpPr>
        <a:xfrm>
          <a:off x="0" y="0"/>
          <a:ext cx="0" cy="0"/>
          <a:chOff x="0" y="0"/>
          <a:chExt cx="0" cy="0"/>
        </a:xfrm>
      </p:grpSpPr>
      <p:sp>
        <p:nvSpPr>
          <p:cNvPr id="322" name="Google Shape;322;g12b3d9ae34e_0_145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3" name="Google Shape;323;g12b3d9ae34e_0_145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24" name="Google Shape;324;g12b3d9ae34e_0_145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5" name="Google Shape;325;g12b3d9ae34e_0_145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26" name="Google Shape;326;g12b3d9ae34e_0_145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7" name="Google Shape;327;g12b3d9ae34e_0_145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328" name="Google Shape;328;g12b3d9ae34e_0_145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29" name="Google Shape;329;g12b3d9ae34e_0_145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30"/>
        <p:cNvGrpSpPr/>
        <p:nvPr/>
      </p:nvGrpSpPr>
      <p:grpSpPr>
        <a:xfrm>
          <a:off x="0" y="0"/>
          <a:ext cx="0" cy="0"/>
          <a:chOff x="0" y="0"/>
          <a:chExt cx="0" cy="0"/>
        </a:xfrm>
      </p:grpSpPr>
      <p:sp>
        <p:nvSpPr>
          <p:cNvPr id="331" name="Google Shape;331;g12b3d9ae34e_0_145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g12b3d9ae34e_0_1459"/>
          <p:cNvSpPr/>
          <p:nvPr/>
        </p:nvSpPr>
        <p:spPr>
          <a:xfrm>
            <a:off x="206188" y="5948082"/>
            <a:ext cx="117750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3" name="Google Shape;333;g12b3d9ae34e_0_145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34" name="Google Shape;334;g12b3d9ae34e_0_145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g12b3d9ae34e_0_145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36" name="Google Shape;336;g12b3d9ae34e_0_145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337" name="Google Shape;337;g12b3d9ae34e_0_145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38" name="Google Shape;338;g12b3d9ae34e_0_14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9"/>
        <p:cNvGrpSpPr/>
        <p:nvPr/>
      </p:nvGrpSpPr>
      <p:grpSpPr>
        <a:xfrm>
          <a:off x="0" y="0"/>
          <a:ext cx="0" cy="0"/>
          <a:chOff x="0" y="0"/>
          <a:chExt cx="0" cy="0"/>
        </a:xfrm>
      </p:grpSpPr>
      <p:sp>
        <p:nvSpPr>
          <p:cNvPr id="340" name="Google Shape;340;g12b3d9ae34e_0_146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12b3d9ae34e_0_1468"/>
          <p:cNvSpPr/>
          <p:nvPr/>
        </p:nvSpPr>
        <p:spPr>
          <a:xfrm>
            <a:off x="206187" y="2488757"/>
            <a:ext cx="117750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42" name="Google Shape;342;g12b3d9ae34e_0_146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3" name="Google Shape;343;g12b3d9ae34e_0_146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344" name="Google Shape;344;g12b3d9ae34e_0_146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45" name="Google Shape;345;g12b3d9ae34e_0_14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46"/>
        <p:cNvGrpSpPr/>
        <p:nvPr/>
      </p:nvGrpSpPr>
      <p:grpSpPr>
        <a:xfrm>
          <a:off x="0" y="0"/>
          <a:ext cx="0" cy="0"/>
          <a:chOff x="0" y="0"/>
          <a:chExt cx="0" cy="0"/>
        </a:xfrm>
      </p:grpSpPr>
      <p:sp>
        <p:nvSpPr>
          <p:cNvPr id="347" name="Google Shape;347;g12b3d9ae34e_0_147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g12b3d9ae34e_0_1475"/>
          <p:cNvSpPr/>
          <p:nvPr/>
        </p:nvSpPr>
        <p:spPr>
          <a:xfrm>
            <a:off x="206188" y="215153"/>
            <a:ext cx="11775000" cy="1397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g12b3d9ae34e_0_147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g12b3d9ae34e_0_147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g12b3d9ae34e_0_147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52" name="Google Shape;352;g12b3d9ae34e_0_14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41"/>
        <p:cNvGrpSpPr/>
        <p:nvPr/>
      </p:nvGrpSpPr>
      <p:grpSpPr>
        <a:xfrm>
          <a:off x="0" y="0"/>
          <a:ext cx="0" cy="0"/>
          <a:chOff x="0" y="0"/>
          <a:chExt cx="0" cy="0"/>
        </a:xfrm>
      </p:grpSpPr>
      <p:sp>
        <p:nvSpPr>
          <p:cNvPr id="42" name="Google Shape;42;g12b3d9ae34e_0_1629"/>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g12b3d9ae34e_0_1629"/>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12b3d9ae34e_0_162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53"/>
        <p:cNvGrpSpPr/>
        <p:nvPr/>
      </p:nvGrpSpPr>
      <p:grpSpPr>
        <a:xfrm>
          <a:off x="0" y="0"/>
          <a:ext cx="0" cy="0"/>
          <a:chOff x="0" y="0"/>
          <a:chExt cx="0" cy="0"/>
        </a:xfrm>
      </p:grpSpPr>
      <p:sp>
        <p:nvSpPr>
          <p:cNvPr id="354" name="Google Shape;354;g12b3d9ae34e_0_148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g12b3d9ae34e_0_1482"/>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g12b3d9ae34e_0_1482"/>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g12b3d9ae34e_0_148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8" name="Google Shape;358;g12b3d9ae34e_0_1482"/>
          <p:cNvSpPr>
            <a:spLocks noGrp="1"/>
          </p:cNvSpPr>
          <p:nvPr>
            <p:ph type="pic" idx="2"/>
          </p:nvPr>
        </p:nvSpPr>
        <p:spPr>
          <a:xfrm>
            <a:off x="717177" y="3540125"/>
            <a:ext cx="3931800" cy="2320800"/>
          </a:xfrm>
          <a:prstGeom prst="rect">
            <a:avLst/>
          </a:prstGeom>
          <a:noFill/>
          <a:ln>
            <a:noFill/>
          </a:ln>
        </p:spPr>
      </p:sp>
      <p:sp>
        <p:nvSpPr>
          <p:cNvPr id="359" name="Google Shape;359;g12b3d9ae34e_0_148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60" name="Google Shape;360;g12b3d9ae34e_0_14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61"/>
        <p:cNvGrpSpPr/>
        <p:nvPr/>
      </p:nvGrpSpPr>
      <p:grpSpPr>
        <a:xfrm>
          <a:off x="0" y="0"/>
          <a:ext cx="0" cy="0"/>
          <a:chOff x="0" y="0"/>
          <a:chExt cx="0" cy="0"/>
        </a:xfrm>
      </p:grpSpPr>
      <p:sp>
        <p:nvSpPr>
          <p:cNvPr id="362" name="Google Shape;362;g12b3d9ae34e_0_149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g12b3d9ae34e_0_149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g12b3d9ae34e_0_149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65" name="Google Shape;365;g12b3d9ae34e_0_14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66"/>
        <p:cNvGrpSpPr/>
        <p:nvPr/>
      </p:nvGrpSpPr>
      <p:grpSpPr>
        <a:xfrm>
          <a:off x="0" y="0"/>
          <a:ext cx="0" cy="0"/>
          <a:chOff x="0" y="0"/>
          <a:chExt cx="0" cy="0"/>
        </a:xfrm>
      </p:grpSpPr>
      <p:sp>
        <p:nvSpPr>
          <p:cNvPr id="367" name="Google Shape;367;g12b3d9ae34e_0_14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g12b3d9ae34e_0_149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g12b3d9ae34e_0_149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g12b3d9ae34e_0_14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71" name="Google Shape;371;g12b3d9ae34e_0_14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72"/>
        <p:cNvGrpSpPr/>
        <p:nvPr/>
      </p:nvGrpSpPr>
      <p:grpSpPr>
        <a:xfrm>
          <a:off x="0" y="0"/>
          <a:ext cx="0" cy="0"/>
          <a:chOff x="0" y="0"/>
          <a:chExt cx="0" cy="0"/>
        </a:xfrm>
      </p:grpSpPr>
      <p:sp>
        <p:nvSpPr>
          <p:cNvPr id="373" name="Google Shape;373;g12b3d9ae34e_0_150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4" name="Google Shape;374;g12b3d9ae34e_0_150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g12b3d9ae34e_0_150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6" name="Google Shape;376;g12b3d9ae34e_0_150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g12b3d9ae34e_0_150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g12b3d9ae34e_0_150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79" name="Google Shape;379;g12b3d9ae34e_0_15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80"/>
        <p:cNvGrpSpPr/>
        <p:nvPr/>
      </p:nvGrpSpPr>
      <p:grpSpPr>
        <a:xfrm>
          <a:off x="0" y="0"/>
          <a:ext cx="0" cy="0"/>
          <a:chOff x="0" y="0"/>
          <a:chExt cx="0" cy="0"/>
        </a:xfrm>
      </p:grpSpPr>
      <p:sp>
        <p:nvSpPr>
          <p:cNvPr id="381" name="Google Shape;381;g12b3d9ae34e_0_150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g12b3d9ae34e_0_15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g12b3d9ae34e_0_150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84" name="Google Shape;384;g12b3d9ae34e_0_15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85"/>
        <p:cNvGrpSpPr/>
        <p:nvPr/>
      </p:nvGrpSpPr>
      <p:grpSpPr>
        <a:xfrm>
          <a:off x="0" y="0"/>
          <a:ext cx="0" cy="0"/>
          <a:chOff x="0" y="0"/>
          <a:chExt cx="0" cy="0"/>
        </a:xfrm>
      </p:grpSpPr>
      <p:sp>
        <p:nvSpPr>
          <p:cNvPr id="386" name="Google Shape;386;g12b3d9ae34e_0_15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387" name="Google Shape;387;g12b3d9ae34e_0_151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g12b3d9ae34e_0_15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89" name="Google Shape;389;g12b3d9ae34e_0_15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90"/>
        <p:cNvGrpSpPr/>
        <p:nvPr/>
      </p:nvGrpSpPr>
      <p:grpSpPr>
        <a:xfrm>
          <a:off x="0" y="0"/>
          <a:ext cx="0" cy="0"/>
          <a:chOff x="0" y="0"/>
          <a:chExt cx="0" cy="0"/>
        </a:xfrm>
      </p:grpSpPr>
      <p:sp>
        <p:nvSpPr>
          <p:cNvPr id="391" name="Google Shape;391;g12b3d9ae34e_0_15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2" name="Google Shape;392;g12b3d9ae34e_0_151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3" name="Google Shape;393;g12b3d9ae34e_0_151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g12b3d9ae34e_0_151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5" name="Google Shape;395;g12b3d9ae34e_0_15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96" name="Google Shape;396;g12b3d9ae34e_0_15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97"/>
        <p:cNvGrpSpPr/>
        <p:nvPr/>
      </p:nvGrpSpPr>
      <p:grpSpPr>
        <a:xfrm>
          <a:off x="0" y="0"/>
          <a:ext cx="0" cy="0"/>
          <a:chOff x="0" y="0"/>
          <a:chExt cx="0" cy="0"/>
        </a:xfrm>
      </p:grpSpPr>
      <p:sp>
        <p:nvSpPr>
          <p:cNvPr id="398" name="Google Shape;398;g12b3d9ae34e_0_152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9" name="Google Shape;399;g12b3d9ae34e_0_15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00" name="Google Shape;400;g12b3d9ae34e_0_152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1" name="Google Shape;401;g12b3d9ae34e_0_152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02" name="Google Shape;402;g12b3d9ae34e_0_152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03" name="Google Shape;403;g12b3d9ae34e_0_152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404" name="Google Shape;404;g12b3d9ae34e_0_152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05" name="Google Shape;405;g12b3d9ae34e_0_152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06"/>
        <p:cNvGrpSpPr/>
        <p:nvPr/>
      </p:nvGrpSpPr>
      <p:grpSpPr>
        <a:xfrm>
          <a:off x="0" y="0"/>
          <a:ext cx="0" cy="0"/>
          <a:chOff x="0" y="0"/>
          <a:chExt cx="0" cy="0"/>
        </a:xfrm>
      </p:grpSpPr>
      <p:sp>
        <p:nvSpPr>
          <p:cNvPr id="407" name="Google Shape;407;g12b3d9ae34e_0_153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g12b3d9ae34e_0_1535"/>
          <p:cNvSpPr/>
          <p:nvPr/>
        </p:nvSpPr>
        <p:spPr>
          <a:xfrm>
            <a:off x="206188" y="5948082"/>
            <a:ext cx="117750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9" name="Google Shape;409;g12b3d9ae34e_0_153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10" name="Google Shape;410;g12b3d9ae34e_0_153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g12b3d9ae34e_0_153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12" name="Google Shape;412;g12b3d9ae34e_0_153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413" name="Google Shape;413;g12b3d9ae34e_0_153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14" name="Google Shape;414;g12b3d9ae34e_0_153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15"/>
        <p:cNvGrpSpPr/>
        <p:nvPr/>
      </p:nvGrpSpPr>
      <p:grpSpPr>
        <a:xfrm>
          <a:off x="0" y="0"/>
          <a:ext cx="0" cy="0"/>
          <a:chOff x="0" y="0"/>
          <a:chExt cx="0" cy="0"/>
        </a:xfrm>
      </p:grpSpPr>
      <p:sp>
        <p:nvSpPr>
          <p:cNvPr id="416" name="Google Shape;416;g12b3d9ae34e_0_154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g12b3d9ae34e_0_1544"/>
          <p:cNvSpPr/>
          <p:nvPr/>
        </p:nvSpPr>
        <p:spPr>
          <a:xfrm>
            <a:off x="206187" y="2488757"/>
            <a:ext cx="117750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18" name="Google Shape;418;g12b3d9ae34e_0_154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9" name="Google Shape;419;g12b3d9ae34e_0_154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420" name="Google Shape;420;g12b3d9ae34e_0_154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21" name="Google Shape;421;g12b3d9ae34e_0_154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45"/>
        <p:cNvGrpSpPr/>
        <p:nvPr/>
      </p:nvGrpSpPr>
      <p:grpSpPr>
        <a:xfrm>
          <a:off x="0" y="0"/>
          <a:ext cx="0" cy="0"/>
          <a:chOff x="0" y="0"/>
          <a:chExt cx="0" cy="0"/>
        </a:xfrm>
      </p:grpSpPr>
      <p:sp>
        <p:nvSpPr>
          <p:cNvPr id="46" name="Google Shape;46;g12b3d9ae34e_0_116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g12b3d9ae34e_0_1162"/>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8" name="Google Shape;48;g12b3d9ae34e_0_116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g12b3d9ae34e_0_116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50" name="Google Shape;50;g12b3d9ae34e_0_116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1" name="Google Shape;51;g12b3d9ae34e_0_11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22"/>
        <p:cNvGrpSpPr/>
        <p:nvPr/>
      </p:nvGrpSpPr>
      <p:grpSpPr>
        <a:xfrm>
          <a:off x="0" y="0"/>
          <a:ext cx="0" cy="0"/>
          <a:chOff x="0" y="0"/>
          <a:chExt cx="0" cy="0"/>
        </a:xfrm>
      </p:grpSpPr>
      <p:sp>
        <p:nvSpPr>
          <p:cNvPr id="423" name="Google Shape;423;g12b3d9ae34e_0_155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4" name="Google Shape;424;g12b3d9ae34e_0_1551"/>
          <p:cNvSpPr/>
          <p:nvPr/>
        </p:nvSpPr>
        <p:spPr>
          <a:xfrm>
            <a:off x="206188" y="215153"/>
            <a:ext cx="11775000" cy="1397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g12b3d9ae34e_0_155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g12b3d9ae34e_0_155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g12b3d9ae34e_0_155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28" name="Google Shape;428;g12b3d9ae34e_0_155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9"/>
        <p:cNvGrpSpPr/>
        <p:nvPr/>
      </p:nvGrpSpPr>
      <p:grpSpPr>
        <a:xfrm>
          <a:off x="0" y="0"/>
          <a:ext cx="0" cy="0"/>
          <a:chOff x="0" y="0"/>
          <a:chExt cx="0" cy="0"/>
        </a:xfrm>
      </p:grpSpPr>
      <p:sp>
        <p:nvSpPr>
          <p:cNvPr id="430" name="Google Shape;430;g12b3d9ae34e_0_155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g12b3d9ae34e_0_1558"/>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2" name="Google Shape;432;g12b3d9ae34e_0_1558"/>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3" name="Google Shape;433;g12b3d9ae34e_0_155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4" name="Google Shape;434;g12b3d9ae34e_0_1558"/>
          <p:cNvSpPr>
            <a:spLocks noGrp="1"/>
          </p:cNvSpPr>
          <p:nvPr>
            <p:ph type="pic" idx="2"/>
          </p:nvPr>
        </p:nvSpPr>
        <p:spPr>
          <a:xfrm>
            <a:off x="717177" y="3540125"/>
            <a:ext cx="3931800" cy="2320800"/>
          </a:xfrm>
          <a:prstGeom prst="rect">
            <a:avLst/>
          </a:prstGeom>
          <a:noFill/>
          <a:ln>
            <a:noFill/>
          </a:ln>
        </p:spPr>
      </p:sp>
      <p:sp>
        <p:nvSpPr>
          <p:cNvPr id="435" name="Google Shape;435;g12b3d9ae34e_0_155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36" name="Google Shape;436;g12b3d9ae34e_0_15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37"/>
        <p:cNvGrpSpPr/>
        <p:nvPr/>
      </p:nvGrpSpPr>
      <p:grpSpPr>
        <a:xfrm>
          <a:off x="0" y="0"/>
          <a:ext cx="0" cy="0"/>
          <a:chOff x="0" y="0"/>
          <a:chExt cx="0" cy="0"/>
        </a:xfrm>
      </p:grpSpPr>
      <p:sp>
        <p:nvSpPr>
          <p:cNvPr id="438" name="Google Shape;438;g12b3d9ae34e_0_156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g12b3d9ae34e_0_156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g12b3d9ae34e_0_156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41" name="Google Shape;441;g12b3d9ae34e_0_15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42"/>
        <p:cNvGrpSpPr/>
        <p:nvPr/>
      </p:nvGrpSpPr>
      <p:grpSpPr>
        <a:xfrm>
          <a:off x="0" y="0"/>
          <a:ext cx="0" cy="0"/>
          <a:chOff x="0" y="0"/>
          <a:chExt cx="0" cy="0"/>
        </a:xfrm>
      </p:grpSpPr>
      <p:sp>
        <p:nvSpPr>
          <p:cNvPr id="443" name="Google Shape;443;g12b3d9ae34e_0_157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4" name="Google Shape;444;g12b3d9ae34e_0_157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g12b3d9ae34e_0_157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g12b3d9ae34e_0_157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47" name="Google Shape;447;g12b3d9ae34e_0_15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48"/>
        <p:cNvGrpSpPr/>
        <p:nvPr/>
      </p:nvGrpSpPr>
      <p:grpSpPr>
        <a:xfrm>
          <a:off x="0" y="0"/>
          <a:ext cx="0" cy="0"/>
          <a:chOff x="0" y="0"/>
          <a:chExt cx="0" cy="0"/>
        </a:xfrm>
      </p:grpSpPr>
      <p:sp>
        <p:nvSpPr>
          <p:cNvPr id="449" name="Google Shape;449;g12b3d9ae34e_0_1577"/>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0" name="Google Shape;450;g12b3d9ae34e_0_157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g12b3d9ae34e_0_1577"/>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2" name="Google Shape;452;g12b3d9ae34e_0_157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g12b3d9ae34e_0_157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g12b3d9ae34e_0_157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55" name="Google Shape;455;g12b3d9ae34e_0_15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56"/>
        <p:cNvGrpSpPr/>
        <p:nvPr/>
      </p:nvGrpSpPr>
      <p:grpSpPr>
        <a:xfrm>
          <a:off x="0" y="0"/>
          <a:ext cx="0" cy="0"/>
          <a:chOff x="0" y="0"/>
          <a:chExt cx="0" cy="0"/>
        </a:xfrm>
      </p:grpSpPr>
      <p:sp>
        <p:nvSpPr>
          <p:cNvPr id="457" name="Google Shape;457;g12b3d9ae34e_0_158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12b3d9ae34e_0_158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g12b3d9ae34e_0_158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60" name="Google Shape;460;g12b3d9ae34e_0_15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61"/>
        <p:cNvGrpSpPr/>
        <p:nvPr/>
      </p:nvGrpSpPr>
      <p:grpSpPr>
        <a:xfrm>
          <a:off x="0" y="0"/>
          <a:ext cx="0" cy="0"/>
          <a:chOff x="0" y="0"/>
          <a:chExt cx="0" cy="0"/>
        </a:xfrm>
      </p:grpSpPr>
      <p:sp>
        <p:nvSpPr>
          <p:cNvPr id="462" name="Google Shape;462;g12b3d9ae34e_0_159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463" name="Google Shape;463;g12b3d9ae34e_0_159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g12b3d9ae34e_0_159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65" name="Google Shape;465;g12b3d9ae34e_0_15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66"/>
        <p:cNvGrpSpPr/>
        <p:nvPr/>
      </p:nvGrpSpPr>
      <p:grpSpPr>
        <a:xfrm>
          <a:off x="0" y="0"/>
          <a:ext cx="0" cy="0"/>
          <a:chOff x="0" y="0"/>
          <a:chExt cx="0" cy="0"/>
        </a:xfrm>
      </p:grpSpPr>
      <p:sp>
        <p:nvSpPr>
          <p:cNvPr id="467" name="Google Shape;467;g12b3d9ae34e_0_159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8" name="Google Shape;468;g12b3d9ae34e_0_159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9" name="Google Shape;469;g12b3d9ae34e_0_159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0" name="Google Shape;470;g12b3d9ae34e_0_159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1" name="Google Shape;471;g12b3d9ae34e_0_15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72" name="Google Shape;472;g12b3d9ae34e_0_15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73"/>
        <p:cNvGrpSpPr/>
        <p:nvPr/>
      </p:nvGrpSpPr>
      <p:grpSpPr>
        <a:xfrm>
          <a:off x="0" y="0"/>
          <a:ext cx="0" cy="0"/>
          <a:chOff x="0" y="0"/>
          <a:chExt cx="0" cy="0"/>
        </a:xfrm>
      </p:grpSpPr>
      <p:sp>
        <p:nvSpPr>
          <p:cNvPr id="474" name="Google Shape;474;g12b3d9ae34e_0_160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5" name="Google Shape;475;g12b3d9ae34e_0_160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76" name="Google Shape;476;g12b3d9ae34e_0_160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7" name="Google Shape;477;g12b3d9ae34e_0_160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78" name="Google Shape;478;g12b3d9ae34e_0_160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9" name="Google Shape;479;g12b3d9ae34e_0_160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480" name="Google Shape;480;g12b3d9ae34e_0_160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81" name="Google Shape;481;g12b3d9ae34e_0_16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482"/>
        <p:cNvGrpSpPr/>
        <p:nvPr/>
      </p:nvGrpSpPr>
      <p:grpSpPr>
        <a:xfrm>
          <a:off x="0" y="0"/>
          <a:ext cx="0" cy="0"/>
          <a:chOff x="0" y="0"/>
          <a:chExt cx="0" cy="0"/>
        </a:xfrm>
      </p:grpSpPr>
      <p:sp>
        <p:nvSpPr>
          <p:cNvPr id="483" name="Google Shape;483;g12b3d9ae34e_0_1611"/>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4" name="Google Shape;484;g12b3d9ae34e_0_1611"/>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485" name="Google Shape;485;g12b3d9ae34e_0_161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2"/>
        <p:cNvGrpSpPr/>
        <p:nvPr/>
      </p:nvGrpSpPr>
      <p:grpSpPr>
        <a:xfrm>
          <a:off x="0" y="0"/>
          <a:ext cx="0" cy="0"/>
          <a:chOff x="0" y="0"/>
          <a:chExt cx="0" cy="0"/>
        </a:xfrm>
      </p:grpSpPr>
      <p:sp>
        <p:nvSpPr>
          <p:cNvPr id="53" name="Google Shape;53;g12b3d9ae34e_0_117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g12b3d9ae34e_0_1176"/>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g12b3d9ae34e_0_1176"/>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12b3d9ae34e_0_117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g12b3d9ae34e_0_1176"/>
          <p:cNvSpPr>
            <a:spLocks noGrp="1"/>
          </p:cNvSpPr>
          <p:nvPr>
            <p:ph type="pic" idx="2"/>
          </p:nvPr>
        </p:nvSpPr>
        <p:spPr>
          <a:xfrm>
            <a:off x="717177" y="3540125"/>
            <a:ext cx="3931800" cy="2320800"/>
          </a:xfrm>
          <a:prstGeom prst="rect">
            <a:avLst/>
          </a:prstGeom>
          <a:noFill/>
          <a:ln>
            <a:noFill/>
          </a:ln>
        </p:spPr>
      </p:sp>
      <p:sp>
        <p:nvSpPr>
          <p:cNvPr id="58" name="Google Shape;58;g12b3d9ae34e_0_117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9" name="Google Shape;59;g12b3d9ae34e_0_11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86"/>
        <p:cNvGrpSpPr/>
        <p:nvPr/>
      </p:nvGrpSpPr>
      <p:grpSpPr>
        <a:xfrm>
          <a:off x="0" y="0"/>
          <a:ext cx="0" cy="0"/>
          <a:chOff x="0" y="0"/>
          <a:chExt cx="0" cy="0"/>
        </a:xfrm>
      </p:grpSpPr>
      <p:sp>
        <p:nvSpPr>
          <p:cNvPr id="487" name="Google Shape;487;g12b3d9ae34e_0_1615"/>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g12b3d9ae34e_0_1615"/>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g12b3d9ae34e_0_161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490"/>
        <p:cNvGrpSpPr/>
        <p:nvPr/>
      </p:nvGrpSpPr>
      <p:grpSpPr>
        <a:xfrm>
          <a:off x="0" y="0"/>
          <a:ext cx="0" cy="0"/>
          <a:chOff x="0" y="0"/>
          <a:chExt cx="0" cy="0"/>
        </a:xfrm>
      </p:grpSpPr>
      <p:pic>
        <p:nvPicPr>
          <p:cNvPr id="491" name="Google Shape;491;g12b3d9ae34e_0_1619"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492" name="Google Shape;492;g12b3d9ae34e_0_1619"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493" name="Google Shape;493;g12b3d9ae34e_0_1619"/>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4" name="Google Shape;494;g12b3d9ae34e_0_1619" descr="Oregon Department of Education Logo"/>
          <p:cNvPicPr preferRelativeResize="0"/>
          <p:nvPr/>
        </p:nvPicPr>
        <p:blipFill rotWithShape="1">
          <a:blip r:embed="rId4">
            <a:alphaModFix/>
          </a:blip>
          <a:srcRect/>
          <a:stretch/>
        </p:blipFill>
        <p:spPr>
          <a:xfrm>
            <a:off x="9562069" y="5594283"/>
            <a:ext cx="2629931" cy="980912"/>
          </a:xfrm>
          <a:prstGeom prst="rect">
            <a:avLst/>
          </a:prstGeom>
          <a:noFill/>
          <a:ln>
            <a:noFill/>
          </a:ln>
        </p:spPr>
      </p:pic>
      <p:sp>
        <p:nvSpPr>
          <p:cNvPr id="495" name="Google Shape;495;g12b3d9ae34e_0_161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496"/>
        <p:cNvGrpSpPr/>
        <p:nvPr/>
      </p:nvGrpSpPr>
      <p:grpSpPr>
        <a:xfrm>
          <a:off x="0" y="0"/>
          <a:ext cx="0" cy="0"/>
          <a:chOff x="0" y="0"/>
          <a:chExt cx="0" cy="0"/>
        </a:xfrm>
      </p:grpSpPr>
      <p:sp>
        <p:nvSpPr>
          <p:cNvPr id="497" name="Google Shape;497;g12b3d9ae34e_0_1625"/>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8" name="Google Shape;498;g12b3d9ae34e_0_1625"/>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499" name="Google Shape;499;g12b3d9ae34e_0_162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2_Blank 1">
  <p:cSld name="2_Blank 1">
    <p:bg>
      <p:bgPr>
        <a:solidFill>
          <a:schemeClr val="lt1"/>
        </a:solidFill>
        <a:effectLst/>
      </p:bgPr>
    </p:bg>
    <p:spTree>
      <p:nvGrpSpPr>
        <p:cNvPr id="1" name="Shape 500"/>
        <p:cNvGrpSpPr/>
        <p:nvPr/>
      </p:nvGrpSpPr>
      <p:grpSpPr>
        <a:xfrm>
          <a:off x="0" y="0"/>
          <a:ext cx="0" cy="0"/>
          <a:chOff x="0" y="0"/>
          <a:chExt cx="0" cy="0"/>
        </a:xfrm>
      </p:grpSpPr>
      <p:sp>
        <p:nvSpPr>
          <p:cNvPr id="501" name="Google Shape;501;g12b3d9ae34e_0_1633"/>
          <p:cNvSpPr txBox="1">
            <a:spLocks noGrp="1"/>
          </p:cNvSpPr>
          <p:nvPr>
            <p:ph type="title"/>
          </p:nvPr>
        </p:nvSpPr>
        <p:spPr>
          <a:xfrm>
            <a:off x="0" y="1028295"/>
            <a:ext cx="9536400" cy="101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2" name="Google Shape;502;g12b3d9ae34e_0_1633" descr="Decorative geometric pattern"/>
          <p:cNvPicPr preferRelativeResize="0"/>
          <p:nvPr/>
        </p:nvPicPr>
        <p:blipFill rotWithShape="1">
          <a:blip r:embed="rId2">
            <a:alphaModFix/>
          </a:blip>
          <a:srcRect/>
          <a:stretch/>
        </p:blipFill>
        <p:spPr>
          <a:xfrm>
            <a:off x="1" y="1"/>
            <a:ext cx="12192001" cy="6494851"/>
          </a:xfrm>
          <a:prstGeom prst="rect">
            <a:avLst/>
          </a:prstGeom>
          <a:noFill/>
          <a:ln>
            <a:noFill/>
          </a:ln>
        </p:spPr>
      </p:pic>
      <p:sp>
        <p:nvSpPr>
          <p:cNvPr id="503" name="Google Shape;503;g12b3d9ae34e_0_1633"/>
          <p:cNvSpPr txBox="1"/>
          <p:nvPr/>
        </p:nvSpPr>
        <p:spPr>
          <a:xfrm>
            <a:off x="0" y="1034505"/>
            <a:ext cx="12192000" cy="94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504" name="Google Shape;504;g12b3d9ae34e_0_1633" descr="Decorative blue bar"/>
          <p:cNvPicPr preferRelativeResize="0"/>
          <p:nvPr/>
        </p:nvPicPr>
        <p:blipFill rotWithShape="1">
          <a:blip r:embed="rId3">
            <a:alphaModFix/>
          </a:blip>
          <a:srcRect/>
          <a:stretch/>
        </p:blipFill>
        <p:spPr>
          <a:xfrm>
            <a:off x="1" y="6494855"/>
            <a:ext cx="12192001" cy="276279"/>
          </a:xfrm>
          <a:prstGeom prst="rect">
            <a:avLst/>
          </a:prstGeom>
          <a:noFill/>
          <a:ln>
            <a:noFill/>
          </a:ln>
        </p:spPr>
      </p:pic>
      <p:pic>
        <p:nvPicPr>
          <p:cNvPr id="505" name="Google Shape;505;g12b3d9ae34e_0_1633" descr="Oregon Department of Education Logo"/>
          <p:cNvPicPr preferRelativeResize="0"/>
          <p:nvPr/>
        </p:nvPicPr>
        <p:blipFill rotWithShape="1">
          <a:blip r:embed="rId4">
            <a:alphaModFix/>
          </a:blip>
          <a:srcRect/>
          <a:stretch/>
        </p:blipFill>
        <p:spPr>
          <a:xfrm>
            <a:off x="-120815" y="53562"/>
            <a:ext cx="1972448" cy="735684"/>
          </a:xfrm>
          <a:prstGeom prst="rect">
            <a:avLst/>
          </a:prstGeom>
          <a:noFill/>
          <a:ln>
            <a:noFill/>
          </a:ln>
        </p:spPr>
      </p:pic>
      <p:sp>
        <p:nvSpPr>
          <p:cNvPr id="506" name="Google Shape;506;g12b3d9ae34e_0_1633"/>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7" name="Google Shape;507;g12b3d9ae34e_0_1633"/>
          <p:cNvSpPr txBox="1">
            <a:spLocks noGrp="1"/>
          </p:cNvSpPr>
          <p:nvPr>
            <p:ph type="subTitle" idx="1"/>
          </p:nvPr>
        </p:nvSpPr>
        <p:spPr>
          <a:xfrm>
            <a:off x="1318788" y="2809827"/>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508"/>
        <p:cNvGrpSpPr/>
        <p:nvPr/>
      </p:nvGrpSpPr>
      <p:grpSpPr>
        <a:xfrm>
          <a:off x="0" y="0"/>
          <a:ext cx="0" cy="0"/>
          <a:chOff x="0" y="0"/>
          <a:chExt cx="0" cy="0"/>
        </a:xfrm>
      </p:grpSpPr>
      <p:pic>
        <p:nvPicPr>
          <p:cNvPr id="509" name="Google Shape;509;g12b3d9ae34e_0_1641"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510" name="Google Shape;510;g12b3d9ae34e_0_1641"/>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1" name="Google Shape;511;g12b3d9ae34e_0_1641" descr="Oregon Department of Education Logo"/>
          <p:cNvPicPr preferRelativeResize="0"/>
          <p:nvPr/>
        </p:nvPicPr>
        <p:blipFill rotWithShape="1">
          <a:blip r:embed="rId3">
            <a:alphaModFix/>
          </a:blip>
          <a:srcRect/>
          <a:stretch/>
        </p:blipFill>
        <p:spPr>
          <a:xfrm>
            <a:off x="9562069" y="5594283"/>
            <a:ext cx="2629931" cy="980912"/>
          </a:xfrm>
          <a:prstGeom prst="rect">
            <a:avLst/>
          </a:prstGeom>
          <a:noFill/>
          <a:ln>
            <a:noFill/>
          </a:ln>
        </p:spPr>
      </p:pic>
      <p:sp>
        <p:nvSpPr>
          <p:cNvPr id="512" name="Google Shape;512;g12b3d9ae34e_0_164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13"/>
        <p:cNvGrpSpPr/>
        <p:nvPr/>
      </p:nvGrpSpPr>
      <p:grpSpPr>
        <a:xfrm>
          <a:off x="0" y="0"/>
          <a:ext cx="0" cy="0"/>
          <a:chOff x="0" y="0"/>
          <a:chExt cx="0" cy="0"/>
        </a:xfrm>
      </p:grpSpPr>
      <p:pic>
        <p:nvPicPr>
          <p:cNvPr id="514" name="Google Shape;514;g12b3d9ae34e_0_1646"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515" name="Google Shape;515;g12b3d9ae34e_0_1646"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516" name="Google Shape;516;g12b3d9ae34e_0_1646"/>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7" name="Google Shape;517;g12b3d9ae34e_0_1646"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18" name="Google Shape;518;g12b3d9ae34e_0_164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519"/>
        <p:cNvGrpSpPr/>
        <p:nvPr/>
      </p:nvGrpSpPr>
      <p:grpSpPr>
        <a:xfrm>
          <a:off x="0" y="0"/>
          <a:ext cx="0" cy="0"/>
          <a:chOff x="0" y="0"/>
          <a:chExt cx="0" cy="0"/>
        </a:xfrm>
      </p:grpSpPr>
      <p:sp>
        <p:nvSpPr>
          <p:cNvPr id="520" name="Google Shape;520;g12b3d9ae34e_0_16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1" name="Google Shape;521;g12b3d9ae34e_0_16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2" name="Google Shape;522;g12b3d9ae34e_0_16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523"/>
        <p:cNvGrpSpPr/>
        <p:nvPr/>
      </p:nvGrpSpPr>
      <p:grpSpPr>
        <a:xfrm>
          <a:off x="0" y="0"/>
          <a:ext cx="0" cy="0"/>
          <a:chOff x="0" y="0"/>
          <a:chExt cx="0" cy="0"/>
        </a:xfrm>
      </p:grpSpPr>
      <p:sp>
        <p:nvSpPr>
          <p:cNvPr id="524" name="Google Shape;524;g12b3d9ae34e_0_2113"/>
          <p:cNvSpPr txBox="1">
            <a:spLocks noGrp="1"/>
          </p:cNvSpPr>
          <p:nvPr>
            <p:ph type="body" idx="1"/>
          </p:nvPr>
        </p:nvSpPr>
        <p:spPr>
          <a:xfrm>
            <a:off x="779432" y="2471440"/>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5" name="Google Shape;525;g12b3d9ae34e_0_2113"/>
          <p:cNvSpPr txBox="1">
            <a:spLocks noGrp="1"/>
          </p:cNvSpPr>
          <p:nvPr>
            <p:ph type="body" idx="2"/>
          </p:nvPr>
        </p:nvSpPr>
        <p:spPr>
          <a:xfrm>
            <a:off x="779432" y="3372934"/>
            <a:ext cx="5157900" cy="2240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6" name="Google Shape;526;g12b3d9ae34e_0_2113"/>
          <p:cNvSpPr txBox="1">
            <a:spLocks noGrp="1"/>
          </p:cNvSpPr>
          <p:nvPr>
            <p:ph type="body" idx="3"/>
          </p:nvPr>
        </p:nvSpPr>
        <p:spPr>
          <a:xfrm>
            <a:off x="6111846" y="2471440"/>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7" name="Google Shape;527;g12b3d9ae34e_0_2113"/>
          <p:cNvSpPr txBox="1">
            <a:spLocks noGrp="1"/>
          </p:cNvSpPr>
          <p:nvPr>
            <p:ph type="body" idx="4"/>
          </p:nvPr>
        </p:nvSpPr>
        <p:spPr>
          <a:xfrm>
            <a:off x="6111846" y="3372934"/>
            <a:ext cx="5183100" cy="2240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g12b3d9ae34e_0_2113"/>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9" name="Google Shape;529;g12b3d9ae34e_0_211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60"/>
        <p:cNvGrpSpPr/>
        <p:nvPr/>
      </p:nvGrpSpPr>
      <p:grpSpPr>
        <a:xfrm>
          <a:off x="0" y="0"/>
          <a:ext cx="0" cy="0"/>
          <a:chOff x="0" y="0"/>
          <a:chExt cx="0" cy="0"/>
        </a:xfrm>
      </p:grpSpPr>
      <p:sp>
        <p:nvSpPr>
          <p:cNvPr id="61" name="Google Shape;61;g12b3d9ae34e_0_118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12b3d9ae34e_0_118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g12b3d9ae34e_0_118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g12b3d9ae34e_0_118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5" name="Google Shape;65;g12b3d9ae34e_0_11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66"/>
        <p:cNvGrpSpPr/>
        <p:nvPr/>
      </p:nvGrpSpPr>
      <p:grpSpPr>
        <a:xfrm>
          <a:off x="0" y="0"/>
          <a:ext cx="0" cy="0"/>
          <a:chOff x="0" y="0"/>
          <a:chExt cx="0" cy="0"/>
        </a:xfrm>
      </p:grpSpPr>
      <p:sp>
        <p:nvSpPr>
          <p:cNvPr id="67" name="Google Shape;67;g12b3d9ae34e_0_119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g12b3d9ae34e_0_119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g12b3d9ae34e_0_119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g12b3d9ae34e_0_119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g12b3d9ae34e_0_11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12b3d9ae34e_0_11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3" name="Google Shape;73;g12b3d9ae34e_0_11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g12b3d9ae34e_0_114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11" name="Google Shape;11;g12b3d9ae34e_0_114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g12b3d9ae34e_0_114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g12b3d9ae34e_0_114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g12b3d9ae34e_0_1147" descr="Decorative line break"/>
          <p:cNvPicPr preferRelativeResize="0"/>
          <p:nvPr/>
        </p:nvPicPr>
        <p:blipFill rotWithShape="1">
          <a:blip r:embed="rId79">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2.ed.gov/about/offices/list/oela/newcomers-toolkit/ncomertoolkit.pdf" TargetMode="Externa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americanprogress.org/article/elevating-student-voice-educ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y4y.ed.gov/summerlearn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y4y.ed.gov/tools/youth-ambassador-job-description-template" TargetMode="External"/><Relationship Id="rId4" Type="http://schemas.openxmlformats.org/officeDocument/2006/relationships/hyperlink" Target="https://y4y.ed.gov/tools/youth-ambassador-action-plan-templa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docs.google.com/document/d/169gm3ZvqmDzB1r1BzluecN_vwye7lARMFc_B7GfxX_w/edit" TargetMode="External"/><Relationship Id="rId4" Type="http://schemas.openxmlformats.org/officeDocument/2006/relationships/hyperlink" Target="https://www.sfusd.edu/sfusd-family-partnership-toolkit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ClcSMV1wZmqoGFLEJloXtAeldFG9m_DRp3T7AjFC1Tg/edi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edutopia.org/how-learning-happe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hyperlink" Target="mailto:raquel.gwynn@state.or.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mailto:sophie.hilton@state.or.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parknotes.com/lit/outliers/summa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3"/>
        <p:cNvGrpSpPr/>
        <p:nvPr/>
      </p:nvGrpSpPr>
      <p:grpSpPr>
        <a:xfrm>
          <a:off x="0" y="0"/>
          <a:ext cx="0" cy="0"/>
          <a:chOff x="0" y="0"/>
          <a:chExt cx="0" cy="0"/>
        </a:xfrm>
      </p:grpSpPr>
      <p:sp>
        <p:nvSpPr>
          <p:cNvPr id="534" name="Google Shape;534;g12b3d9ae34e_0_211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3900" b="1"/>
              <a:t>SUMMER LEARNING BEST PRACTICE GUIDE</a:t>
            </a:r>
            <a:r>
              <a:rPr lang="en-US" sz="3900" b="1">
                <a:solidFill>
                  <a:schemeClr val="lt2"/>
                </a:solidFill>
              </a:rPr>
              <a:t/>
            </a:r>
            <a:br>
              <a:rPr lang="en-US" sz="3900" b="1">
                <a:solidFill>
                  <a:schemeClr val="lt2"/>
                </a:solidFill>
              </a:rPr>
            </a:br>
            <a:endParaRPr sz="3900" b="1">
              <a:solidFill>
                <a:schemeClr val="lt2"/>
              </a:solidFill>
            </a:endParaRPr>
          </a:p>
        </p:txBody>
      </p:sp>
      <p:sp>
        <p:nvSpPr>
          <p:cNvPr id="535" name="Google Shape;535;g12b3d9ae34e_0_2119"/>
          <p:cNvSpPr txBox="1">
            <a:spLocks noGrp="1"/>
          </p:cNvSpPr>
          <p:nvPr>
            <p:ph type="subTitle" idx="1"/>
          </p:nvPr>
        </p:nvSpPr>
        <p:spPr>
          <a:xfrm>
            <a:off x="1431825" y="366348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US" sz="2500" b="1">
                <a:highlight>
                  <a:schemeClr val="lt1"/>
                </a:highlight>
              </a:rPr>
              <a:t>Session 2 - Practical Tools to Support Effective Programming</a:t>
            </a:r>
            <a:endParaRPr sz="2500" b="1">
              <a:highlight>
                <a:schemeClr val="lt1"/>
              </a:highlight>
            </a:endParaRPr>
          </a:p>
          <a:p>
            <a:pPr marL="0" lvl="0" indent="0" algn="ctr" rtl="0">
              <a:lnSpc>
                <a:spcPct val="100000"/>
              </a:lnSpc>
              <a:spcBef>
                <a:spcPts val="0"/>
              </a:spcBef>
              <a:spcAft>
                <a:spcPts val="0"/>
              </a:spcAft>
              <a:buSzPts val="2400"/>
              <a:buNone/>
            </a:pPr>
            <a:r>
              <a:rPr lang="en-US" sz="2000">
                <a:highlight>
                  <a:schemeClr val="lt1"/>
                </a:highlight>
              </a:rPr>
              <a:t>November 12 &amp; 16, 2021</a:t>
            </a:r>
            <a:endParaRPr sz="2000">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12b3d9ae34e_0_171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 Student-Centered Learning</a:t>
            </a:r>
            <a:endParaRPr/>
          </a:p>
        </p:txBody>
      </p:sp>
      <p:sp>
        <p:nvSpPr>
          <p:cNvPr id="606" name="Google Shape;606;g12b3d9ae34e_0_171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3200" b="1"/>
              <a:t>How would you describe student-centered learning?</a:t>
            </a:r>
            <a:endParaRPr/>
          </a:p>
        </p:txBody>
      </p:sp>
      <p:sp>
        <p:nvSpPr>
          <p:cNvPr id="607" name="Google Shape;607;g12b3d9ae34e_0_1717"/>
          <p:cNvSpPr txBox="1"/>
          <p:nvPr/>
        </p:nvSpPr>
        <p:spPr>
          <a:xfrm>
            <a:off x="933881" y="2857801"/>
            <a:ext cx="95955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In a truly student-centered environment, teachers and students work collaboratively to co-create a learning plan or pathway that best suits the strengths and needs of each individual learner.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g12b3d9ae34e_0_1717"/>
          <p:cNvSpPr txBox="1"/>
          <p:nvPr/>
        </p:nvSpPr>
        <p:spPr>
          <a:xfrm>
            <a:off x="1279953" y="5315134"/>
            <a:ext cx="96891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Strengths-Based Student Voice, Choice and Interests</a:t>
            </a:r>
            <a:endParaRPr sz="2800" b="1" i="0" u="none" strike="noStrike" cap="none">
              <a:solidFill>
                <a:srgbClr val="000000"/>
              </a:solidFill>
              <a:latin typeface="Calibri"/>
              <a:ea typeface="Calibri"/>
              <a:cs typeface="Calibri"/>
              <a:sym typeface="Calibri"/>
            </a:endParaRPr>
          </a:p>
        </p:txBody>
      </p:sp>
      <p:sp>
        <p:nvSpPr>
          <p:cNvPr id="609" name="Google Shape;609;g12b3d9ae34e_0_17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608">
                                            <p:txEl>
                                              <p:pRg st="0" end="0"/>
                                            </p:txEl>
                                          </p:spTgt>
                                        </p:tgtEl>
                                        <p:attrNameLst>
                                          <p:attrName>style.visibility</p:attrName>
                                        </p:attrNameLst>
                                      </p:cBhvr>
                                      <p:to>
                                        <p:strVal val="visible"/>
                                      </p:to>
                                    </p:set>
                                    <p:anim calcmode="lin" valueType="num">
                                      <p:cBhvr additive="base">
                                        <p:cTn id="11" dur="500"/>
                                        <p:tgtEl>
                                          <p:spTgt spid="608">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608">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12b3d9ae34e_0_172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A Vision for Equity-Driven Summer Learning</a:t>
            </a:r>
            <a:endParaRPr/>
          </a:p>
        </p:txBody>
      </p:sp>
      <p:pic>
        <p:nvPicPr>
          <p:cNvPr id="615" name="Google Shape;615;g12b3d9ae34e_0_1724" descr="image of resource tool titled student learning unfinished not lost" title="image of resource tool titled student learning unfinished not lost"/>
          <p:cNvPicPr preferRelativeResize="0"/>
          <p:nvPr/>
        </p:nvPicPr>
        <p:blipFill rotWithShape="1">
          <a:blip r:embed="rId3">
            <a:alphaModFix/>
          </a:blip>
          <a:srcRect/>
          <a:stretch/>
        </p:blipFill>
        <p:spPr>
          <a:xfrm>
            <a:off x="7302058" y="1312800"/>
            <a:ext cx="1925817" cy="2359400"/>
          </a:xfrm>
          <a:prstGeom prst="rect">
            <a:avLst/>
          </a:prstGeom>
          <a:noFill/>
          <a:ln>
            <a:noFill/>
          </a:ln>
        </p:spPr>
      </p:pic>
      <p:sp>
        <p:nvSpPr>
          <p:cNvPr id="616" name="Google Shape;616;g12b3d9ae34e_0_1724"/>
          <p:cNvSpPr txBox="1">
            <a:spLocks noGrp="1"/>
          </p:cNvSpPr>
          <p:nvPr>
            <p:ph type="body" idx="1"/>
          </p:nvPr>
        </p:nvSpPr>
        <p:spPr>
          <a:xfrm>
            <a:off x="717175" y="1737025"/>
            <a:ext cx="6539700" cy="29856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b="1"/>
              <a:t>Building on Student Strengths</a:t>
            </a:r>
            <a:endParaRPr/>
          </a:p>
          <a:p>
            <a:pPr marL="114300" lvl="0" indent="0" algn="l" rtl="0">
              <a:lnSpc>
                <a:spcPct val="90000"/>
              </a:lnSpc>
              <a:spcBef>
                <a:spcPts val="1000"/>
              </a:spcBef>
              <a:spcAft>
                <a:spcPts val="0"/>
              </a:spcAft>
              <a:buSzPts val="1800"/>
              <a:buNone/>
            </a:pPr>
            <a:r>
              <a:rPr lang="en-US" sz="2000"/>
              <a:t>Students come with a wide range of experiences, beliefs, skills, values, and interests. Learning is an integrated endeavor where students make sense of new experiences in relation to previous experiences and knowledge. Learning happens best when educators actively engage a student’s prior knowledge and view it as an asset for learning rather than a problem to overcome. </a:t>
            </a:r>
            <a:endParaRPr sz="2000"/>
          </a:p>
        </p:txBody>
      </p:sp>
      <p:pic>
        <p:nvPicPr>
          <p:cNvPr id="617" name="Google Shape;617;g12b3d9ae34e_0_1724" descr="access and opportunity logo" title="access and opportunity logo"/>
          <p:cNvPicPr preferRelativeResize="0"/>
          <p:nvPr/>
        </p:nvPicPr>
        <p:blipFill rotWithShape="1">
          <a:blip r:embed="rId4">
            <a:alphaModFix/>
          </a:blip>
          <a:srcRect/>
          <a:stretch/>
        </p:blipFill>
        <p:spPr>
          <a:xfrm>
            <a:off x="1827812" y="4564695"/>
            <a:ext cx="4318426" cy="1536031"/>
          </a:xfrm>
          <a:prstGeom prst="rect">
            <a:avLst/>
          </a:prstGeom>
          <a:noFill/>
          <a:ln>
            <a:noFill/>
          </a:ln>
        </p:spPr>
      </p:pic>
      <p:pic>
        <p:nvPicPr>
          <p:cNvPr id="618" name="Google Shape;618;g12b3d9ae34e_0_1724" descr="picture of resource tool showing students in a classroom" title="picture of resource tool showing students in a classroom"/>
          <p:cNvPicPr preferRelativeResize="0"/>
          <p:nvPr/>
        </p:nvPicPr>
        <p:blipFill rotWithShape="1">
          <a:blip r:embed="rId5">
            <a:alphaModFix/>
          </a:blip>
          <a:srcRect/>
          <a:stretch/>
        </p:blipFill>
        <p:spPr>
          <a:xfrm>
            <a:off x="7302044" y="3843747"/>
            <a:ext cx="1868393" cy="2427392"/>
          </a:xfrm>
          <a:prstGeom prst="rect">
            <a:avLst/>
          </a:prstGeom>
          <a:noFill/>
          <a:ln>
            <a:noFill/>
          </a:ln>
        </p:spPr>
      </p:pic>
      <p:pic>
        <p:nvPicPr>
          <p:cNvPr id="619" name="Google Shape;619;g12b3d9ae34e_0_1724" descr="picture of resource tool featuring teacher with students" title="picture of resource tool featuring teacher with students"/>
          <p:cNvPicPr preferRelativeResize="0"/>
          <p:nvPr/>
        </p:nvPicPr>
        <p:blipFill rotWithShape="1">
          <a:blip r:embed="rId6">
            <a:alphaModFix/>
          </a:blip>
          <a:srcRect/>
          <a:stretch/>
        </p:blipFill>
        <p:spPr>
          <a:xfrm>
            <a:off x="9473011" y="2476763"/>
            <a:ext cx="1851238" cy="2670075"/>
          </a:xfrm>
          <a:prstGeom prst="rect">
            <a:avLst/>
          </a:prstGeom>
          <a:noFill/>
          <a:ln>
            <a:noFill/>
          </a:ln>
        </p:spPr>
      </p:pic>
      <p:sp>
        <p:nvSpPr>
          <p:cNvPr id="620" name="Google Shape;620;g12b3d9ae34e_0_17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12b3d9ae34e_0_17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Funds of Knowledge Toolkit</a:t>
            </a:r>
            <a:endParaRPr/>
          </a:p>
        </p:txBody>
      </p:sp>
      <p:pic>
        <p:nvPicPr>
          <p:cNvPr id="627" name="Google Shape;627;g12b3d9ae34e_0_1733" descr="Washington Office of Superintendent of Public Instruction logo" title="Washington Office of Superintendent of Public Instruction logo"/>
          <p:cNvPicPr preferRelativeResize="0"/>
          <p:nvPr/>
        </p:nvPicPr>
        <p:blipFill rotWithShape="1">
          <a:blip r:embed="rId3">
            <a:alphaModFix/>
          </a:blip>
          <a:srcRect/>
          <a:stretch/>
        </p:blipFill>
        <p:spPr>
          <a:xfrm>
            <a:off x="2463146" y="1539993"/>
            <a:ext cx="3877251" cy="812750"/>
          </a:xfrm>
          <a:prstGeom prst="rect">
            <a:avLst/>
          </a:prstGeom>
          <a:noFill/>
          <a:ln>
            <a:noFill/>
          </a:ln>
        </p:spPr>
      </p:pic>
      <p:sp>
        <p:nvSpPr>
          <p:cNvPr id="628" name="Google Shape;628;g12b3d9ae34e_0_17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graphicFrame>
        <p:nvGraphicFramePr>
          <p:cNvPr id="630" name="Google Shape;630;g12b3d9ae34e_0_1733" descr="Funds of knowledge inventory matrix" title="Funds of knowledge inventory matrix"/>
          <p:cNvGraphicFramePr/>
          <p:nvPr>
            <p:extLst>
              <p:ext uri="{D42A27DB-BD31-4B8C-83A1-F6EECF244321}">
                <p14:modId xmlns:p14="http://schemas.microsoft.com/office/powerpoint/2010/main" val="2983527352"/>
              </p:ext>
            </p:extLst>
          </p:nvPr>
        </p:nvGraphicFramePr>
        <p:xfrm>
          <a:off x="6761285" y="1854453"/>
          <a:ext cx="5056590" cy="3817938"/>
        </p:xfrm>
        <a:graphic>
          <a:graphicData uri="http://schemas.openxmlformats.org/drawingml/2006/table">
            <a:tbl>
              <a:tblPr firstRow="1">
                <a:noFill/>
                <a:tableStyleId>{423A6969-BB19-400A-AA17-C7F53EA4E441}</a:tableStyleId>
              </a:tblPr>
              <a:tblGrid>
                <a:gridCol w="1081453">
                  <a:extLst>
                    <a:ext uri="{9D8B030D-6E8A-4147-A177-3AD203B41FA5}">
                      <a16:colId xmlns:a16="http://schemas.microsoft.com/office/drawing/2014/main" val="20000"/>
                    </a:ext>
                  </a:extLst>
                </a:gridCol>
                <a:gridCol w="879512">
                  <a:extLst>
                    <a:ext uri="{9D8B030D-6E8A-4147-A177-3AD203B41FA5}">
                      <a16:colId xmlns:a16="http://schemas.microsoft.com/office/drawing/2014/main" val="20001"/>
                    </a:ext>
                  </a:extLst>
                </a:gridCol>
                <a:gridCol w="3095625">
                  <a:extLst>
                    <a:ext uri="{9D8B030D-6E8A-4147-A177-3AD203B41FA5}">
                      <a16:colId xmlns:a16="http://schemas.microsoft.com/office/drawing/2014/main" val="20002"/>
                    </a:ext>
                  </a:extLst>
                </a:gridCol>
              </a:tblGrid>
              <a:tr h="524574">
                <a:tc>
                  <a:txBody>
                    <a:bodyPr/>
                    <a:lstStyle/>
                    <a:p>
                      <a:pPr marL="0" lvl="0" indent="0" algn="ctr" rtl="0">
                        <a:lnSpc>
                          <a:spcPct val="115000"/>
                        </a:lnSpc>
                        <a:spcBef>
                          <a:spcPts val="0"/>
                        </a:spcBef>
                        <a:spcAft>
                          <a:spcPts val="0"/>
                        </a:spcAft>
                        <a:buNone/>
                      </a:pPr>
                      <a:r>
                        <a:rPr lang="en-US" sz="1000" b="1" i="1" dirty="0"/>
                        <a:t>Funds of Knowledge</a:t>
                      </a:r>
                      <a:endParaRPr sz="1000" b="1" i="1" dirty="0"/>
                    </a:p>
                  </a:txBody>
                  <a:tcPr marL="28575" marR="28575" marT="19050" marB="19050">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ctr" rtl="0">
                        <a:lnSpc>
                          <a:spcPct val="115000"/>
                        </a:lnSpc>
                        <a:spcBef>
                          <a:spcPts val="0"/>
                        </a:spcBef>
                        <a:spcAft>
                          <a:spcPts val="0"/>
                        </a:spcAft>
                        <a:buNone/>
                      </a:pPr>
                      <a:r>
                        <a:rPr lang="en-US" sz="1000" b="1" dirty="0"/>
                        <a:t>Home/Community Practices</a:t>
                      </a:r>
                      <a:endParaRPr sz="1000" b="1" dirty="0"/>
                    </a:p>
                  </a:txBody>
                  <a:tcPr marL="28575" marR="28575" marT="19050" marB="19050" anchor="b">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ctr" rtl="0">
                        <a:lnSpc>
                          <a:spcPct val="115000"/>
                        </a:lnSpc>
                        <a:spcBef>
                          <a:spcPts val="0"/>
                        </a:spcBef>
                        <a:spcAft>
                          <a:spcPts val="0"/>
                        </a:spcAft>
                        <a:buNone/>
                      </a:pPr>
                      <a:r>
                        <a:rPr lang="en-US" sz="1000" b="1" dirty="0"/>
                        <a:t>Classroom Application</a:t>
                      </a:r>
                      <a:endParaRPr sz="1000" b="1" dirty="0"/>
                    </a:p>
                  </a:txBody>
                  <a:tcPr marL="28575" marR="28575" marT="19050" marB="1905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1"/>
                  </a:ext>
                </a:extLst>
              </a:tr>
              <a:tr h="233931">
                <a:tc>
                  <a:txBody>
                    <a:bodyPr/>
                    <a:lstStyle/>
                    <a:p>
                      <a:pPr marL="0" lvl="0" indent="0" algn="l" rtl="0">
                        <a:lnSpc>
                          <a:spcPct val="115000"/>
                        </a:lnSpc>
                        <a:spcBef>
                          <a:spcPts val="0"/>
                        </a:spcBef>
                        <a:spcAft>
                          <a:spcPts val="0"/>
                        </a:spcAft>
                        <a:buNone/>
                      </a:pPr>
                      <a:r>
                        <a:rPr lang="en-US" sz="1100" b="1"/>
                        <a:t>Economics</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33931">
                <a:tc>
                  <a:txBody>
                    <a:bodyPr/>
                    <a:lstStyle/>
                    <a:p>
                      <a:pPr marL="0" lvl="0" indent="0" algn="l" rtl="0">
                        <a:lnSpc>
                          <a:spcPct val="115000"/>
                        </a:lnSpc>
                        <a:spcBef>
                          <a:spcPts val="0"/>
                        </a:spcBef>
                        <a:spcAft>
                          <a:spcPts val="0"/>
                        </a:spcAft>
                        <a:buNone/>
                      </a:pPr>
                      <a:r>
                        <a:rPr lang="en-US" sz="1100" b="1"/>
                        <a:t>Geography</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33931">
                <a:tc>
                  <a:txBody>
                    <a:bodyPr/>
                    <a:lstStyle/>
                    <a:p>
                      <a:pPr marL="0" lvl="0" indent="0" algn="ctr" rtl="0">
                        <a:lnSpc>
                          <a:spcPct val="115000"/>
                        </a:lnSpc>
                        <a:spcBef>
                          <a:spcPts val="0"/>
                        </a:spcBef>
                        <a:spcAft>
                          <a:spcPts val="0"/>
                        </a:spcAft>
                        <a:buNone/>
                      </a:pPr>
                      <a:r>
                        <a:rPr lang="en-US" sz="1100" b="1"/>
                        <a:t>Politics</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33931">
                <a:tc>
                  <a:txBody>
                    <a:bodyPr/>
                    <a:lstStyle/>
                    <a:p>
                      <a:pPr marL="0" lvl="0" indent="0" algn="l" rtl="0">
                        <a:lnSpc>
                          <a:spcPct val="115000"/>
                        </a:lnSpc>
                        <a:spcBef>
                          <a:spcPts val="0"/>
                        </a:spcBef>
                        <a:spcAft>
                          <a:spcPts val="0"/>
                        </a:spcAft>
                        <a:buNone/>
                      </a:pPr>
                      <a:r>
                        <a:rPr lang="en-US" sz="1100" b="1"/>
                        <a:t>Agriculture</a:t>
                      </a:r>
                      <a:endParaRPr sz="11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33931">
                <a:tc>
                  <a:txBody>
                    <a:bodyPr/>
                    <a:lstStyle/>
                    <a:p>
                      <a:pPr marL="0" lvl="0" indent="0" algn="ctr" rtl="0">
                        <a:lnSpc>
                          <a:spcPct val="115000"/>
                        </a:lnSpc>
                        <a:spcBef>
                          <a:spcPts val="0"/>
                        </a:spcBef>
                        <a:spcAft>
                          <a:spcPts val="0"/>
                        </a:spcAft>
                        <a:buNone/>
                      </a:pPr>
                      <a:r>
                        <a:rPr lang="en-US" sz="1100" b="1"/>
                        <a:t>Sports</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33931">
                <a:tc>
                  <a:txBody>
                    <a:bodyPr/>
                    <a:lstStyle/>
                    <a:p>
                      <a:pPr marL="0" lvl="0" indent="0" algn="l" rtl="0">
                        <a:lnSpc>
                          <a:spcPct val="115000"/>
                        </a:lnSpc>
                        <a:spcBef>
                          <a:spcPts val="0"/>
                        </a:spcBef>
                        <a:spcAft>
                          <a:spcPts val="0"/>
                        </a:spcAft>
                        <a:buNone/>
                      </a:pPr>
                      <a:r>
                        <a:rPr lang="en-US" sz="1100" b="1"/>
                        <a:t>Technology</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33931">
                <a:tc>
                  <a:txBody>
                    <a:bodyPr/>
                    <a:lstStyle/>
                    <a:p>
                      <a:pPr marL="0" lvl="0" indent="0" algn="ctr" rtl="0">
                        <a:lnSpc>
                          <a:spcPct val="115000"/>
                        </a:lnSpc>
                        <a:spcBef>
                          <a:spcPts val="0"/>
                        </a:spcBef>
                        <a:spcAft>
                          <a:spcPts val="0"/>
                        </a:spcAft>
                        <a:buNone/>
                      </a:pPr>
                      <a:r>
                        <a:rPr lang="en-US" sz="1100" b="1"/>
                        <a:t>Religion</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33931">
                <a:tc>
                  <a:txBody>
                    <a:bodyPr/>
                    <a:lstStyle/>
                    <a:p>
                      <a:pPr marL="0" lvl="0" indent="0" algn="ctr" rtl="0">
                        <a:lnSpc>
                          <a:spcPct val="115000"/>
                        </a:lnSpc>
                        <a:spcBef>
                          <a:spcPts val="0"/>
                        </a:spcBef>
                        <a:spcAft>
                          <a:spcPts val="0"/>
                        </a:spcAft>
                        <a:buNone/>
                      </a:pPr>
                      <a:r>
                        <a:rPr lang="en-US" sz="1100" b="1"/>
                        <a:t>Language</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33931">
                <a:tc>
                  <a:txBody>
                    <a:bodyPr/>
                    <a:lstStyle/>
                    <a:p>
                      <a:pPr marL="0" lvl="0" indent="0" algn="ctr" rtl="0">
                        <a:lnSpc>
                          <a:spcPct val="115000"/>
                        </a:lnSpc>
                        <a:spcBef>
                          <a:spcPts val="0"/>
                        </a:spcBef>
                        <a:spcAft>
                          <a:spcPts val="0"/>
                        </a:spcAft>
                        <a:buNone/>
                      </a:pPr>
                      <a:r>
                        <a:rPr lang="en-US" sz="1100" b="1"/>
                        <a:t>Health</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33931">
                <a:tc>
                  <a:txBody>
                    <a:bodyPr/>
                    <a:lstStyle/>
                    <a:p>
                      <a:pPr marL="0" lvl="0" indent="0" algn="ctr" rtl="0">
                        <a:lnSpc>
                          <a:spcPct val="115000"/>
                        </a:lnSpc>
                        <a:spcBef>
                          <a:spcPts val="0"/>
                        </a:spcBef>
                        <a:spcAft>
                          <a:spcPts val="0"/>
                        </a:spcAft>
                        <a:buNone/>
                      </a:pPr>
                      <a:r>
                        <a:rPr lang="en-US" sz="1100" b="1"/>
                        <a:t>Childcare</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33931">
                <a:tc>
                  <a:txBody>
                    <a:bodyPr/>
                    <a:lstStyle/>
                    <a:p>
                      <a:pPr marL="0" lvl="0" indent="0" algn="ctr" rtl="0">
                        <a:lnSpc>
                          <a:spcPct val="115000"/>
                        </a:lnSpc>
                        <a:spcBef>
                          <a:spcPts val="0"/>
                        </a:spcBef>
                        <a:spcAft>
                          <a:spcPts val="0"/>
                        </a:spcAft>
                        <a:buNone/>
                      </a:pPr>
                      <a:r>
                        <a:rPr lang="en-US" sz="1100" b="1"/>
                        <a:t>Art</a:t>
                      </a:r>
                      <a:endParaRPr sz="11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33931">
                <a:tc>
                  <a:txBody>
                    <a:bodyPr/>
                    <a:lstStyle/>
                    <a:p>
                      <a:pPr marL="0" lvl="0" indent="0" algn="ctr" rtl="0">
                        <a:lnSpc>
                          <a:spcPct val="115000"/>
                        </a:lnSpc>
                        <a:spcBef>
                          <a:spcPts val="0"/>
                        </a:spcBef>
                        <a:spcAft>
                          <a:spcPts val="0"/>
                        </a:spcAft>
                        <a:buNone/>
                      </a:pPr>
                      <a:r>
                        <a:rPr lang="en-US" sz="1100" b="1"/>
                        <a:t>Cooking</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33931">
                <a:tc>
                  <a:txBody>
                    <a:bodyPr/>
                    <a:lstStyle/>
                    <a:p>
                      <a:pPr marL="0" lvl="0" indent="0" algn="l" rtl="0">
                        <a:lnSpc>
                          <a:spcPct val="115000"/>
                        </a:lnSpc>
                        <a:spcBef>
                          <a:spcPts val="0"/>
                        </a:spcBef>
                        <a:spcAft>
                          <a:spcPts val="0"/>
                        </a:spcAft>
                        <a:buNone/>
                      </a:pPr>
                      <a:r>
                        <a:rPr lang="en-US" sz="1100" b="1"/>
                        <a:t>Entertainment</a:t>
                      </a:r>
                      <a:endParaRPr sz="11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2" name="Rectangle 1"/>
          <p:cNvSpPr/>
          <p:nvPr/>
        </p:nvSpPr>
        <p:spPr>
          <a:xfrm>
            <a:off x="7603060" y="1539993"/>
            <a:ext cx="3373039" cy="340093"/>
          </a:xfrm>
          <a:prstGeom prst="rect">
            <a:avLst/>
          </a:prstGeom>
        </p:spPr>
        <p:txBody>
          <a:bodyPr wrap="none">
            <a:spAutoFit/>
          </a:bodyPr>
          <a:lstStyle/>
          <a:p>
            <a:pPr lvl="0">
              <a:lnSpc>
                <a:spcPct val="115000"/>
              </a:lnSpc>
            </a:pPr>
            <a:r>
              <a:rPr lang="en-US" b="1" dirty="0">
                <a:solidFill>
                  <a:srgbClr val="40403D"/>
                </a:solidFill>
              </a:rPr>
              <a:t>Funds of Knowledge Inventory Matrix</a:t>
            </a:r>
            <a:endParaRPr lang="en-US" b="1" dirty="0">
              <a:solidFill>
                <a:srgbClr val="40403D"/>
              </a:solidFill>
            </a:endParaRPr>
          </a:p>
        </p:txBody>
      </p:sp>
      <p:graphicFrame>
        <p:nvGraphicFramePr>
          <p:cNvPr id="4" name="Table 3" descr="Funds of knowledge table&#10;" title="Funds of knowledge table"/>
          <p:cNvGraphicFramePr>
            <a:graphicFrameLocks noGrp="1"/>
          </p:cNvGraphicFramePr>
          <p:nvPr>
            <p:extLst>
              <p:ext uri="{D42A27DB-BD31-4B8C-83A1-F6EECF244321}">
                <p14:modId xmlns:p14="http://schemas.microsoft.com/office/powerpoint/2010/main" val="4181301259"/>
              </p:ext>
            </p:extLst>
          </p:nvPr>
        </p:nvGraphicFramePr>
        <p:xfrm>
          <a:off x="954947" y="2529337"/>
          <a:ext cx="5385450" cy="3469812"/>
        </p:xfrm>
        <a:graphic>
          <a:graphicData uri="http://schemas.openxmlformats.org/drawingml/2006/table">
            <a:tbl>
              <a:tblPr firstRow="1">
                <a:tableStyleId>{423A6969-BB19-400A-AA17-C7F53EA4E441}</a:tableStyleId>
              </a:tblPr>
              <a:tblGrid>
                <a:gridCol w="694180">
                  <a:extLst>
                    <a:ext uri="{9D8B030D-6E8A-4147-A177-3AD203B41FA5}">
                      <a16:colId xmlns:a16="http://schemas.microsoft.com/office/drawing/2014/main" val="2439180901"/>
                    </a:ext>
                  </a:extLst>
                </a:gridCol>
                <a:gridCol w="2256183">
                  <a:extLst>
                    <a:ext uri="{9D8B030D-6E8A-4147-A177-3AD203B41FA5}">
                      <a16:colId xmlns:a16="http://schemas.microsoft.com/office/drawing/2014/main" val="3657025604"/>
                    </a:ext>
                  </a:extLst>
                </a:gridCol>
                <a:gridCol w="2435087">
                  <a:extLst>
                    <a:ext uri="{9D8B030D-6E8A-4147-A177-3AD203B41FA5}">
                      <a16:colId xmlns:a16="http://schemas.microsoft.com/office/drawing/2014/main" val="1221715066"/>
                    </a:ext>
                  </a:extLst>
                </a:gridCol>
              </a:tblGrid>
              <a:tr h="346981">
                <a:tc>
                  <a:txBody>
                    <a:bodyPr/>
                    <a:lstStyle/>
                    <a:p>
                      <a:pPr algn="l" fontAlgn="t"/>
                      <a:r>
                        <a:rPr lang="en-US" sz="900" b="1" u="none" strike="noStrike" dirty="0">
                          <a:solidFill>
                            <a:schemeClr val="bg1"/>
                          </a:solidFill>
                          <a:effectLst/>
                        </a:rPr>
                        <a:t>Funds of Knowledge</a:t>
                      </a:r>
                      <a:endParaRPr lang="en-US" sz="900" b="1" i="0" u="none" strike="noStrike" dirty="0">
                        <a:solidFill>
                          <a:schemeClr val="bg1"/>
                        </a:solidFill>
                        <a:effectLst/>
                        <a:latin typeface="Arial" panose="020B0604020202020204" pitchFamily="34" charset="0"/>
                      </a:endParaRPr>
                    </a:p>
                  </a:txBody>
                  <a:tcPr marL="8931" marR="8931" marT="8931" marB="0">
                    <a:solidFill>
                      <a:srgbClr val="40403D"/>
                    </a:solidFill>
                  </a:tcPr>
                </a:tc>
                <a:tc>
                  <a:txBody>
                    <a:bodyPr/>
                    <a:lstStyle/>
                    <a:p>
                      <a:pPr algn="l" fontAlgn="t"/>
                      <a:r>
                        <a:rPr lang="en-US" sz="900" b="1" u="none" strike="noStrike" dirty="0">
                          <a:solidFill>
                            <a:schemeClr val="bg1"/>
                          </a:solidFill>
                          <a:effectLst/>
                        </a:rPr>
                        <a:t>Home/Community Practices</a:t>
                      </a:r>
                      <a:endParaRPr lang="en-US" sz="900" b="1" i="0" u="none" strike="noStrike" dirty="0">
                        <a:solidFill>
                          <a:schemeClr val="bg1"/>
                        </a:solidFill>
                        <a:effectLst/>
                        <a:latin typeface="Arial" panose="020B0604020202020204" pitchFamily="34" charset="0"/>
                      </a:endParaRPr>
                    </a:p>
                  </a:txBody>
                  <a:tcPr marL="8931" marR="8931" marT="8931" marB="0">
                    <a:solidFill>
                      <a:srgbClr val="40403D"/>
                    </a:solidFill>
                  </a:tcPr>
                </a:tc>
                <a:tc>
                  <a:txBody>
                    <a:bodyPr/>
                    <a:lstStyle/>
                    <a:p>
                      <a:pPr algn="l" fontAlgn="t"/>
                      <a:r>
                        <a:rPr lang="en-US" sz="900" b="1" u="none" strike="noStrike" dirty="0">
                          <a:solidFill>
                            <a:schemeClr val="bg1"/>
                          </a:solidFill>
                          <a:effectLst/>
                        </a:rPr>
                        <a:t>Classroom Application</a:t>
                      </a:r>
                      <a:endParaRPr lang="en-US" sz="900" b="1" i="0" u="none" strike="noStrike" dirty="0">
                        <a:solidFill>
                          <a:schemeClr val="bg1"/>
                        </a:solidFill>
                        <a:effectLst/>
                        <a:latin typeface="Arial" panose="020B0604020202020204" pitchFamily="34" charset="0"/>
                      </a:endParaRPr>
                    </a:p>
                  </a:txBody>
                  <a:tcPr marL="8931" marR="8931" marT="8931" marB="0">
                    <a:solidFill>
                      <a:srgbClr val="40403D"/>
                    </a:solidFill>
                  </a:tcPr>
                </a:tc>
                <a:extLst>
                  <a:ext uri="{0D108BD9-81ED-4DB2-BD59-A6C34878D82A}">
                    <a16:rowId xmlns:a16="http://schemas.microsoft.com/office/drawing/2014/main" val="4207645952"/>
                  </a:ext>
                </a:extLst>
              </a:tr>
              <a:tr h="927798">
                <a:tc>
                  <a:txBody>
                    <a:bodyPr/>
                    <a:lstStyle/>
                    <a:p>
                      <a:pPr algn="l" fontAlgn="t"/>
                      <a:r>
                        <a:rPr lang="en-US" sz="900" u="none" strike="noStrike" dirty="0">
                          <a:effectLst/>
                        </a:rPr>
                        <a:t>Economics</a:t>
                      </a:r>
                      <a:endParaRPr lang="en-US" sz="900" b="1" i="0" u="none" strike="noStrike" dirty="0">
                        <a:solidFill>
                          <a:srgbClr val="000000"/>
                        </a:solidFill>
                        <a:effectLst/>
                        <a:latin typeface="Arial" panose="020B0604020202020204" pitchFamily="34" charset="0"/>
                      </a:endParaRPr>
                    </a:p>
                  </a:txBody>
                  <a:tcPr marL="8931" marR="8931" marT="8931" marB="0">
                    <a:solidFill>
                      <a:srgbClr val="EFF7FF"/>
                    </a:solidFill>
                  </a:tcPr>
                </a:tc>
                <a:tc>
                  <a:txBody>
                    <a:bodyPr/>
                    <a:lstStyle/>
                    <a:p>
                      <a:pPr algn="l" fontAlgn="t"/>
                      <a:r>
                        <a:rPr lang="en-US" sz="900" u="none" strike="noStrike" dirty="0">
                          <a:effectLst/>
                        </a:rPr>
                        <a:t>When Ruby's parents lived in El Salvador the currency was different. They had saved their old money in a small box.</a:t>
                      </a:r>
                      <a:endParaRPr lang="en-US" sz="900" b="0" i="0" u="none" strike="noStrike" dirty="0">
                        <a:solidFill>
                          <a:srgbClr val="000000"/>
                        </a:solidFill>
                        <a:effectLst/>
                        <a:latin typeface="Arial" panose="020B0604020202020204" pitchFamily="34" charset="0"/>
                      </a:endParaRPr>
                    </a:p>
                  </a:txBody>
                  <a:tcPr marL="8931" marR="8931" marT="8931" marB="0">
                    <a:solidFill>
                      <a:srgbClr val="EFF7FF"/>
                    </a:solidFill>
                  </a:tcPr>
                </a:tc>
                <a:tc>
                  <a:txBody>
                    <a:bodyPr/>
                    <a:lstStyle/>
                    <a:p>
                      <a:pPr algn="l" fontAlgn="t"/>
                      <a:r>
                        <a:rPr lang="en-US" sz="900" u="none" strike="noStrike" dirty="0">
                          <a:effectLst/>
                        </a:rPr>
                        <a:t>We could use this in math, money in math is very common but using different currencies would bring in their funds of knowledge, especially if we have other cultures in our classroom that we may not know about.</a:t>
                      </a:r>
                      <a:endParaRPr lang="en-US" sz="900" b="0" i="0" u="none" strike="noStrike" dirty="0">
                        <a:solidFill>
                          <a:srgbClr val="000000"/>
                        </a:solidFill>
                        <a:effectLst/>
                        <a:latin typeface="Arial" panose="020B0604020202020204" pitchFamily="34" charset="0"/>
                      </a:endParaRPr>
                    </a:p>
                  </a:txBody>
                  <a:tcPr marL="8931" marR="8931" marT="8931" marB="0">
                    <a:solidFill>
                      <a:srgbClr val="EFF7FF"/>
                    </a:solidFill>
                  </a:tcPr>
                </a:tc>
                <a:extLst>
                  <a:ext uri="{0D108BD9-81ED-4DB2-BD59-A6C34878D82A}">
                    <a16:rowId xmlns:a16="http://schemas.microsoft.com/office/drawing/2014/main" val="3097857890"/>
                  </a:ext>
                </a:extLst>
              </a:tr>
              <a:tr h="1010771">
                <a:tc>
                  <a:txBody>
                    <a:bodyPr/>
                    <a:lstStyle/>
                    <a:p>
                      <a:pPr algn="l" fontAlgn="t"/>
                      <a:r>
                        <a:rPr lang="en-US" sz="900" u="none" strike="noStrike" dirty="0">
                          <a:effectLst/>
                        </a:rPr>
                        <a:t>Geography</a:t>
                      </a:r>
                      <a:endParaRPr lang="en-US" sz="900" b="1" i="0" u="none" strike="noStrike" dirty="0">
                        <a:solidFill>
                          <a:srgbClr val="000000"/>
                        </a:solidFill>
                        <a:effectLst/>
                        <a:latin typeface="Arial" panose="020B0604020202020204" pitchFamily="34" charset="0"/>
                      </a:endParaRPr>
                    </a:p>
                  </a:txBody>
                  <a:tcPr marL="8931" marR="8931" marT="8931" marB="0"/>
                </a:tc>
                <a:tc>
                  <a:txBody>
                    <a:bodyPr/>
                    <a:lstStyle/>
                    <a:p>
                      <a:pPr algn="l" fontAlgn="t"/>
                      <a:r>
                        <a:rPr lang="en-US" sz="900" u="none" strike="noStrike" dirty="0">
                          <a:effectLst/>
                        </a:rPr>
                        <a:t>There were a lot of maps around their home. I saw a large world map of South </a:t>
                      </a:r>
                      <a:endParaRPr lang="en-US" sz="900" u="none" strike="noStrike" dirty="0" smtClean="0">
                        <a:effectLst/>
                      </a:endParaRPr>
                    </a:p>
                    <a:p>
                      <a:pPr algn="l" fontAlgn="t"/>
                      <a:r>
                        <a:rPr lang="en-US" sz="900" u="none" strike="noStrike" dirty="0" smtClean="0">
                          <a:effectLst/>
                        </a:rPr>
                        <a:t>and </a:t>
                      </a:r>
                      <a:r>
                        <a:rPr lang="en-US" sz="900" u="none" strike="noStrike" dirty="0">
                          <a:effectLst/>
                        </a:rPr>
                        <a:t>North America. I also saw small maps on key chains of El Salvador. Ruby's mother also brought out a towel that resembled the Salvadorian flag.</a:t>
                      </a:r>
                      <a:endParaRPr lang="en-US" sz="900" b="0" i="0" u="none" strike="noStrike" dirty="0">
                        <a:solidFill>
                          <a:srgbClr val="000000"/>
                        </a:solidFill>
                        <a:effectLst/>
                        <a:latin typeface="Arial" panose="020B0604020202020204" pitchFamily="34" charset="0"/>
                      </a:endParaRPr>
                    </a:p>
                  </a:txBody>
                  <a:tcPr marL="8931" marR="8931" marT="8931" marB="0"/>
                </a:tc>
                <a:tc>
                  <a:txBody>
                    <a:bodyPr/>
                    <a:lstStyle/>
                    <a:p>
                      <a:pPr algn="l" fontAlgn="t"/>
                      <a:r>
                        <a:rPr lang="en-US" sz="900" u="none" strike="noStrike">
                          <a:effectLst/>
                        </a:rPr>
                        <a:t>This could be used in social studies. We could look at cities in Washington and take it a step farther and move from each continent and have table groups look closer at cities in specific continents or regions.</a:t>
                      </a:r>
                      <a:endParaRPr lang="en-US" sz="900" b="0" i="0" u="none" strike="noStrike">
                        <a:solidFill>
                          <a:srgbClr val="000000"/>
                        </a:solidFill>
                        <a:effectLst/>
                        <a:latin typeface="Arial" panose="020B0604020202020204" pitchFamily="34" charset="0"/>
                      </a:endParaRPr>
                    </a:p>
                  </a:txBody>
                  <a:tcPr marL="8931" marR="8931" marT="8931" marB="0"/>
                </a:tc>
                <a:extLst>
                  <a:ext uri="{0D108BD9-81ED-4DB2-BD59-A6C34878D82A}">
                    <a16:rowId xmlns:a16="http://schemas.microsoft.com/office/drawing/2014/main" val="3450464509"/>
                  </a:ext>
                </a:extLst>
              </a:tr>
              <a:tr h="1184262">
                <a:tc>
                  <a:txBody>
                    <a:bodyPr/>
                    <a:lstStyle/>
                    <a:p>
                      <a:pPr algn="l" fontAlgn="t"/>
                      <a:r>
                        <a:rPr lang="en-US" sz="900" u="none" strike="noStrike" dirty="0">
                          <a:effectLst/>
                        </a:rPr>
                        <a:t>Politics</a:t>
                      </a:r>
                      <a:endParaRPr lang="en-US" sz="900" b="1" i="0" u="none" strike="noStrike" dirty="0">
                        <a:solidFill>
                          <a:srgbClr val="000000"/>
                        </a:solidFill>
                        <a:effectLst/>
                        <a:latin typeface="Arial" panose="020B0604020202020204" pitchFamily="34" charset="0"/>
                      </a:endParaRPr>
                    </a:p>
                  </a:txBody>
                  <a:tcPr marL="8931" marR="8931" marT="8931" marB="0">
                    <a:solidFill>
                      <a:srgbClr val="EFF7FF"/>
                    </a:solidFill>
                  </a:tcPr>
                </a:tc>
                <a:tc>
                  <a:txBody>
                    <a:bodyPr/>
                    <a:lstStyle/>
                    <a:p>
                      <a:pPr algn="l" fontAlgn="t"/>
                      <a:r>
                        <a:rPr lang="en-US" sz="900" u="none" strike="noStrike" dirty="0">
                          <a:effectLst/>
                        </a:rPr>
                        <a:t>Ruby's family has Direct TV so they got to watch news that came right out of El Salvador. Her mother and father even recorded the news so they would not miss </a:t>
                      </a:r>
                      <a:endParaRPr lang="en-US" sz="900" u="none" strike="noStrike" dirty="0" smtClean="0">
                        <a:effectLst/>
                      </a:endParaRPr>
                    </a:p>
                    <a:p>
                      <a:pPr algn="l" fontAlgn="t"/>
                      <a:r>
                        <a:rPr lang="en-US" sz="900" u="none" strike="noStrike" dirty="0" smtClean="0">
                          <a:effectLst/>
                        </a:rPr>
                        <a:t>it </a:t>
                      </a:r>
                      <a:r>
                        <a:rPr lang="en-US" sz="900" u="none" strike="noStrike" dirty="0">
                          <a:effectLst/>
                        </a:rPr>
                        <a:t>when it came on.</a:t>
                      </a:r>
                      <a:endParaRPr lang="en-US" sz="900" b="0" i="0" u="none" strike="noStrike" dirty="0">
                        <a:solidFill>
                          <a:srgbClr val="000000"/>
                        </a:solidFill>
                        <a:effectLst/>
                        <a:latin typeface="Arial" panose="020B0604020202020204" pitchFamily="34" charset="0"/>
                      </a:endParaRPr>
                    </a:p>
                  </a:txBody>
                  <a:tcPr marL="8931" marR="8931" marT="8931" marB="0">
                    <a:solidFill>
                      <a:srgbClr val="EFF7FF"/>
                    </a:solidFill>
                  </a:tcPr>
                </a:tc>
                <a:tc>
                  <a:txBody>
                    <a:bodyPr/>
                    <a:lstStyle/>
                    <a:p>
                      <a:pPr algn="l" fontAlgn="t"/>
                      <a:r>
                        <a:rPr lang="en-US" sz="900" u="none" strike="noStrike" dirty="0">
                          <a:effectLst/>
                        </a:rPr>
                        <a:t>We could use this in social studies, young students most likely will not be very interested in the news but they could have an assignment that has them work with their parents to choose a topic or find a story in the news together that is relevant to today's dates.</a:t>
                      </a:r>
                      <a:endParaRPr lang="en-US" sz="900" b="0" i="0" u="none" strike="noStrike" dirty="0">
                        <a:solidFill>
                          <a:srgbClr val="000000"/>
                        </a:solidFill>
                        <a:effectLst/>
                        <a:latin typeface="Arial" panose="020B0604020202020204" pitchFamily="34" charset="0"/>
                      </a:endParaRPr>
                    </a:p>
                  </a:txBody>
                  <a:tcPr marL="8931" marR="8931" marT="8931" marB="0">
                    <a:solidFill>
                      <a:srgbClr val="EFF7FF"/>
                    </a:solidFill>
                  </a:tcPr>
                </a:tc>
                <a:extLst>
                  <a:ext uri="{0D108BD9-81ED-4DB2-BD59-A6C34878D82A}">
                    <a16:rowId xmlns:a16="http://schemas.microsoft.com/office/drawing/2014/main" val="303356278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g12b3d9ae34e_0_1741" descr="Newcomer Tool Kit image" title="Newcomer Tool Kit image"/>
          <p:cNvPicPr preferRelativeResize="0"/>
          <p:nvPr/>
        </p:nvPicPr>
        <p:blipFill rotWithShape="1">
          <a:blip r:embed="rId3">
            <a:alphaModFix/>
          </a:blip>
          <a:srcRect/>
          <a:stretch/>
        </p:blipFill>
        <p:spPr>
          <a:xfrm>
            <a:off x="6797674" y="1498321"/>
            <a:ext cx="3437654" cy="4442166"/>
          </a:xfrm>
          <a:prstGeom prst="rect">
            <a:avLst/>
          </a:prstGeom>
          <a:noFill/>
          <a:ln>
            <a:noFill/>
          </a:ln>
        </p:spPr>
      </p:pic>
      <p:sp>
        <p:nvSpPr>
          <p:cNvPr id="637" name="Google Shape;637;g12b3d9ae34e_0_174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z="1200">
                <a:solidFill>
                  <a:srgbClr val="595959"/>
                </a:solidFill>
              </a:rPr>
              <a:t>13</a:t>
            </a:fld>
            <a:endParaRPr sz="1200">
              <a:solidFill>
                <a:srgbClr val="595959"/>
              </a:solidFill>
            </a:endParaRPr>
          </a:p>
        </p:txBody>
      </p:sp>
      <p:sp>
        <p:nvSpPr>
          <p:cNvPr id="638" name="Google Shape;638;g12b3d9ae34e_0_1741"/>
          <p:cNvSpPr txBox="1">
            <a:spLocks noGrp="1"/>
          </p:cNvSpPr>
          <p:nvPr>
            <p:ph type="title"/>
          </p:nvPr>
        </p:nvSpPr>
        <p:spPr>
          <a:xfrm>
            <a:off x="717175" y="457200"/>
            <a:ext cx="10784400" cy="841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Professional Reflection and Discussion </a:t>
            </a:r>
            <a:endParaRPr/>
          </a:p>
        </p:txBody>
      </p:sp>
      <p:pic>
        <p:nvPicPr>
          <p:cNvPr id="639" name="Google Shape;639;g12b3d9ae34e_0_1741" descr="US Department Of Education Logo" title="US Department Of Education Logo"/>
          <p:cNvPicPr preferRelativeResize="0"/>
          <p:nvPr/>
        </p:nvPicPr>
        <p:blipFill rotWithShape="1">
          <a:blip r:embed="rId4">
            <a:alphaModFix/>
          </a:blip>
          <a:srcRect l="23798" r="27572" b="19270"/>
          <a:stretch/>
        </p:blipFill>
        <p:spPr>
          <a:xfrm>
            <a:off x="1890550" y="1892163"/>
            <a:ext cx="3246250" cy="2816025"/>
          </a:xfrm>
          <a:prstGeom prst="rect">
            <a:avLst/>
          </a:prstGeom>
          <a:noFill/>
          <a:ln>
            <a:noFill/>
          </a:ln>
        </p:spPr>
      </p:pic>
      <p:sp>
        <p:nvSpPr>
          <p:cNvPr id="640" name="Google Shape;640;g12b3d9ae34e_0_1741"/>
          <p:cNvSpPr txBox="1"/>
          <p:nvPr/>
        </p:nvSpPr>
        <p:spPr>
          <a:xfrm>
            <a:off x="545475" y="5032625"/>
            <a:ext cx="59364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u="sng">
                <a:solidFill>
                  <a:schemeClr val="hlink"/>
                </a:solidFill>
                <a:latin typeface="Calibri"/>
                <a:ea typeface="Calibri"/>
                <a:cs typeface="Calibri"/>
                <a:sym typeface="Calibri"/>
                <a:hlinkClick r:id="rId5"/>
              </a:rPr>
              <a:t>US Department of Education Newcomer Toolkit</a:t>
            </a:r>
            <a:endParaRPr sz="23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12c0c674cd1_0_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
        <p:nvSpPr>
          <p:cNvPr id="647" name="Google Shape;647;g12c0c674cd1_0_6"/>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Elevating Student Voice</a:t>
            </a:r>
            <a:endParaRPr/>
          </a:p>
        </p:txBody>
      </p:sp>
      <p:pic>
        <p:nvPicPr>
          <p:cNvPr id="648" name="Google Shape;648;g12c0c674cd1_0_6" descr="Elevating Student Voice in Education cover" title="Elevating Student Voice in Education cover"/>
          <p:cNvPicPr preferRelativeResize="0"/>
          <p:nvPr/>
        </p:nvPicPr>
        <p:blipFill rotWithShape="1">
          <a:blip r:embed="rId3">
            <a:alphaModFix/>
          </a:blip>
          <a:srcRect/>
          <a:stretch/>
        </p:blipFill>
        <p:spPr>
          <a:xfrm>
            <a:off x="7014775" y="1483800"/>
            <a:ext cx="3610900" cy="4511950"/>
          </a:xfrm>
          <a:prstGeom prst="rect">
            <a:avLst/>
          </a:prstGeom>
          <a:noFill/>
          <a:ln>
            <a:noFill/>
          </a:ln>
        </p:spPr>
      </p:pic>
      <p:sp>
        <p:nvSpPr>
          <p:cNvPr id="649" name="Google Shape;649;g12c0c674cd1_0_6"/>
          <p:cNvSpPr txBox="1"/>
          <p:nvPr/>
        </p:nvSpPr>
        <p:spPr>
          <a:xfrm>
            <a:off x="936400" y="2324550"/>
            <a:ext cx="4598100" cy="24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50" b="1">
                <a:solidFill>
                  <a:srgbClr val="151515"/>
                </a:solidFill>
                <a:highlight>
                  <a:srgbClr val="FFFFFF"/>
                </a:highlight>
                <a:latin typeface="Calibri"/>
                <a:ea typeface="Calibri"/>
                <a:cs typeface="Calibri"/>
                <a:sym typeface="Calibri"/>
              </a:rPr>
              <a:t>Center for American Progress </a:t>
            </a:r>
            <a:endParaRPr sz="2250" b="1">
              <a:solidFill>
                <a:srgbClr val="151515"/>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2050" u="sng">
                <a:solidFill>
                  <a:schemeClr val="hlink"/>
                </a:solidFill>
                <a:highlight>
                  <a:srgbClr val="FFFFFF"/>
                </a:highlight>
                <a:latin typeface="Calibri"/>
                <a:ea typeface="Calibri"/>
                <a:cs typeface="Calibri"/>
                <a:sym typeface="Calibri"/>
                <a:hlinkClick r:id="rId4"/>
              </a:rPr>
              <a:t>Elevating Student Voice in Education</a:t>
            </a:r>
            <a:endParaRPr sz="2050">
              <a:solidFill>
                <a:srgbClr val="151515"/>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2050">
                <a:solidFill>
                  <a:srgbClr val="151515"/>
                </a:solidFill>
                <a:highlight>
                  <a:srgbClr val="FFFFFF"/>
                </a:highlight>
                <a:latin typeface="Calibri"/>
                <a:ea typeface="Calibri"/>
                <a:cs typeface="Calibri"/>
                <a:sym typeface="Calibri"/>
              </a:rPr>
              <a:t>July 2019</a:t>
            </a:r>
            <a:endParaRPr sz="2050">
              <a:solidFill>
                <a:srgbClr val="151515"/>
              </a:solidFill>
              <a:highlight>
                <a:srgbClr val="FFFFFF"/>
              </a:highlight>
              <a:latin typeface="Calibri"/>
              <a:ea typeface="Calibri"/>
              <a:cs typeface="Calibri"/>
              <a:sym typeface="Calibri"/>
            </a:endParaRPr>
          </a:p>
          <a:p>
            <a:pPr marL="0" lvl="0" indent="0" algn="l" rtl="0">
              <a:spcBef>
                <a:spcPts val="0"/>
              </a:spcBef>
              <a:spcAft>
                <a:spcPts val="0"/>
              </a:spcAft>
              <a:buNone/>
            </a:pPr>
            <a:endParaRPr sz="2050">
              <a:solidFill>
                <a:srgbClr val="151515"/>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2050">
                <a:solidFill>
                  <a:srgbClr val="151515"/>
                </a:solidFill>
                <a:highlight>
                  <a:srgbClr val="FFFFFF"/>
                </a:highlight>
                <a:latin typeface="Calibri"/>
                <a:ea typeface="Calibri"/>
                <a:cs typeface="Calibri"/>
                <a:sym typeface="Calibri"/>
              </a:rPr>
              <a:t>This report outlines strategies to increase authentic student voice in education at the school, district, and state levels.</a:t>
            </a:r>
            <a:endParaRPr sz="21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g12b3d9ae34e_0_1759" descr="You for Youth logo" title="You for Youth logo"/>
          <p:cNvPicPr preferRelativeResize="0"/>
          <p:nvPr/>
        </p:nvPicPr>
        <p:blipFill rotWithShape="1">
          <a:blip r:embed="rId3">
            <a:alphaModFix/>
          </a:blip>
          <a:srcRect/>
          <a:stretch/>
        </p:blipFill>
        <p:spPr>
          <a:xfrm>
            <a:off x="7282391" y="2446111"/>
            <a:ext cx="3907364" cy="1411693"/>
          </a:xfrm>
          <a:prstGeom prst="rect">
            <a:avLst/>
          </a:prstGeom>
          <a:noFill/>
          <a:ln>
            <a:noFill/>
          </a:ln>
        </p:spPr>
      </p:pic>
      <p:sp>
        <p:nvSpPr>
          <p:cNvPr id="656" name="Google Shape;656;g12b3d9ae34e_0_1759"/>
          <p:cNvSpPr txBox="1"/>
          <p:nvPr/>
        </p:nvSpPr>
        <p:spPr>
          <a:xfrm>
            <a:off x="717175" y="2274600"/>
            <a:ext cx="55557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You for Youth (Y4Y) </a:t>
            </a:r>
            <a:r>
              <a:rPr lang="en-US" sz="1800" i="0" u="none" strike="noStrike" cap="none">
                <a:solidFill>
                  <a:srgbClr val="000000"/>
                </a:solidFill>
                <a:latin typeface="Calibri"/>
                <a:ea typeface="Calibri"/>
                <a:cs typeface="Calibri"/>
                <a:sym typeface="Calibri"/>
              </a:rPr>
              <a:t>is a contractor for the United States Department of Education to provide resources and tools for 21</a:t>
            </a:r>
            <a:r>
              <a:rPr lang="en-US" sz="1800" i="0" u="none" strike="noStrike" cap="none" baseline="30000">
                <a:solidFill>
                  <a:srgbClr val="000000"/>
                </a:solidFill>
                <a:latin typeface="Calibri"/>
                <a:ea typeface="Calibri"/>
                <a:cs typeface="Calibri"/>
                <a:sym typeface="Calibri"/>
              </a:rPr>
              <a:t>st</a:t>
            </a:r>
            <a:r>
              <a:rPr lang="en-US" sz="1800" i="0" u="none" strike="noStrike" cap="none">
                <a:solidFill>
                  <a:srgbClr val="000000"/>
                </a:solidFill>
                <a:latin typeface="Calibri"/>
                <a:ea typeface="Calibri"/>
                <a:cs typeface="Calibri"/>
                <a:sym typeface="Calibri"/>
              </a:rPr>
              <a:t> CCLC (Title IV-B) out-of-school time programs. They have templates you have permission to take and adapt for your programs needs as well as other professional development resources.</a:t>
            </a:r>
            <a:endParaRPr sz="1800">
              <a:latin typeface="Calibri"/>
              <a:ea typeface="Calibri"/>
              <a:cs typeface="Calibri"/>
              <a:sym typeface="Calibri"/>
            </a:endParaRPr>
          </a:p>
        </p:txBody>
      </p:sp>
      <p:sp>
        <p:nvSpPr>
          <p:cNvPr id="657" name="Google Shape;657;g12b3d9ae34e_0_17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z="1200">
                <a:solidFill>
                  <a:srgbClr val="595959"/>
                </a:solidFill>
              </a:rPr>
              <a:t>15</a:t>
            </a:fld>
            <a:endParaRPr sz="1200">
              <a:solidFill>
                <a:srgbClr val="595959"/>
              </a:solidFill>
            </a:endParaRPr>
          </a:p>
        </p:txBody>
      </p:sp>
      <p:sp>
        <p:nvSpPr>
          <p:cNvPr id="658" name="Google Shape;658;g12b3d9ae34e_0_1759"/>
          <p:cNvSpPr txBox="1">
            <a:spLocks noGrp="1"/>
          </p:cNvSpPr>
          <p:nvPr>
            <p:ph type="title"/>
          </p:nvPr>
        </p:nvSpPr>
        <p:spPr>
          <a:xfrm>
            <a:off x="717175" y="457200"/>
            <a:ext cx="7585500" cy="1026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Student Interest Defined Programs</a:t>
            </a:r>
            <a:endParaRPr/>
          </a:p>
          <a:p>
            <a:pPr marL="0" lvl="0" indent="0" algn="l" rtl="0">
              <a:spcBef>
                <a:spcPts val="0"/>
              </a:spcBef>
              <a:spcAft>
                <a:spcPts val="0"/>
              </a:spcAft>
              <a:buNone/>
            </a:pPr>
            <a:endParaRPr/>
          </a:p>
        </p:txBody>
      </p:sp>
      <p:sp>
        <p:nvSpPr>
          <p:cNvPr id="659" name="Google Shape;659;g12b3d9ae34e_0_1759"/>
          <p:cNvSpPr txBox="1"/>
          <p:nvPr/>
        </p:nvSpPr>
        <p:spPr>
          <a:xfrm>
            <a:off x="3225900" y="4807500"/>
            <a:ext cx="574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u="sng">
                <a:solidFill>
                  <a:schemeClr val="hlink"/>
                </a:solidFill>
                <a:latin typeface="Calibri"/>
                <a:ea typeface="Calibri"/>
                <a:cs typeface="Calibri"/>
                <a:sym typeface="Calibri"/>
                <a:hlinkClick r:id="rId4"/>
              </a:rPr>
              <a:t>You for Youth Summer Learning Website</a:t>
            </a:r>
            <a:endParaRPr sz="24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12b3d9ae34e_0_17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
        <p:nvSpPr>
          <p:cNvPr id="666" name="Google Shape;666;g12b3d9ae34e_0_1767"/>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Y4Y Leadership Roles</a:t>
            </a:r>
            <a:endParaRPr/>
          </a:p>
        </p:txBody>
      </p:sp>
      <p:pic>
        <p:nvPicPr>
          <p:cNvPr id="667" name="Google Shape;667;g12b3d9ae34e_0_1767" descr="You for Youth logo" title="You for Youth logo"/>
          <p:cNvPicPr preferRelativeResize="0"/>
          <p:nvPr/>
        </p:nvPicPr>
        <p:blipFill rotWithShape="1">
          <a:blip r:embed="rId3">
            <a:alphaModFix/>
          </a:blip>
          <a:srcRect/>
          <a:stretch/>
        </p:blipFill>
        <p:spPr>
          <a:xfrm>
            <a:off x="717173" y="3289528"/>
            <a:ext cx="2891100" cy="1044536"/>
          </a:xfrm>
          <a:prstGeom prst="rect">
            <a:avLst/>
          </a:prstGeom>
          <a:noFill/>
          <a:ln>
            <a:noFill/>
          </a:ln>
        </p:spPr>
      </p:pic>
      <p:graphicFrame>
        <p:nvGraphicFramePr>
          <p:cNvPr id="668" name="Google Shape;668;g12b3d9ae34e_0_1767" descr="Ideas for leadership roles table" title="Ideas for leadership roles table"/>
          <p:cNvGraphicFramePr/>
          <p:nvPr>
            <p:extLst>
              <p:ext uri="{D42A27DB-BD31-4B8C-83A1-F6EECF244321}">
                <p14:modId xmlns:p14="http://schemas.microsoft.com/office/powerpoint/2010/main" val="4066758026"/>
              </p:ext>
            </p:extLst>
          </p:nvPr>
        </p:nvGraphicFramePr>
        <p:xfrm>
          <a:off x="4360700" y="1740766"/>
          <a:ext cx="7056025" cy="4288230"/>
        </p:xfrm>
        <a:graphic>
          <a:graphicData uri="http://schemas.openxmlformats.org/drawingml/2006/table">
            <a:tbl>
              <a:tblPr firstRow="1">
                <a:noFill/>
                <a:tableStyleId>{423A6969-BB19-400A-AA17-C7F53EA4E441}</a:tableStyleId>
              </a:tblPr>
              <a:tblGrid>
                <a:gridCol w="1015150">
                  <a:extLst>
                    <a:ext uri="{9D8B030D-6E8A-4147-A177-3AD203B41FA5}">
                      <a16:colId xmlns:a16="http://schemas.microsoft.com/office/drawing/2014/main" val="20000"/>
                    </a:ext>
                  </a:extLst>
                </a:gridCol>
                <a:gridCol w="3419850">
                  <a:extLst>
                    <a:ext uri="{9D8B030D-6E8A-4147-A177-3AD203B41FA5}">
                      <a16:colId xmlns:a16="http://schemas.microsoft.com/office/drawing/2014/main" val="20001"/>
                    </a:ext>
                  </a:extLst>
                </a:gridCol>
                <a:gridCol w="2621025">
                  <a:extLst>
                    <a:ext uri="{9D8B030D-6E8A-4147-A177-3AD203B41FA5}">
                      <a16:colId xmlns:a16="http://schemas.microsoft.com/office/drawing/2014/main" val="20002"/>
                    </a:ext>
                  </a:extLst>
                </a:gridCol>
              </a:tblGrid>
              <a:tr h="403547">
                <a:tc>
                  <a:txBody>
                    <a:bodyPr/>
                    <a:lstStyle/>
                    <a:p>
                      <a:pPr marL="0" lvl="0" indent="0" algn="ctr" rtl="0">
                        <a:lnSpc>
                          <a:spcPct val="115000"/>
                        </a:lnSpc>
                        <a:spcBef>
                          <a:spcPts val="0"/>
                        </a:spcBef>
                        <a:spcAft>
                          <a:spcPts val="0"/>
                        </a:spcAft>
                        <a:buNone/>
                      </a:pPr>
                      <a:r>
                        <a:rPr lang="en-US" sz="1100" b="1" i="1" dirty="0">
                          <a:latin typeface="Calibri"/>
                          <a:ea typeface="Calibri"/>
                          <a:cs typeface="Calibri"/>
                          <a:sym typeface="Calibri"/>
                        </a:rPr>
                        <a:t>Leadership Roles</a:t>
                      </a:r>
                      <a:endParaRPr sz="1100" b="1" i="1" dirty="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15000"/>
                        </a:lnSpc>
                        <a:spcBef>
                          <a:spcPts val="0"/>
                        </a:spcBef>
                        <a:spcAft>
                          <a:spcPts val="0"/>
                        </a:spcAft>
                        <a:buNone/>
                      </a:pPr>
                      <a:r>
                        <a:rPr lang="en-US" sz="1100" b="1" i="1" dirty="0">
                          <a:latin typeface="Calibri"/>
                          <a:ea typeface="Calibri"/>
                          <a:cs typeface="Calibri"/>
                          <a:sym typeface="Calibri"/>
                        </a:rPr>
                        <a:t>Responsibilities</a:t>
                      </a:r>
                      <a:endParaRPr sz="1100" b="1" i="1" dirty="0">
                        <a:latin typeface="Calibri"/>
                        <a:ea typeface="Calibri"/>
                        <a:cs typeface="Calibri"/>
                        <a:sym typeface="Calibri"/>
                      </a:endParaRPr>
                    </a:p>
                  </a:txBody>
                  <a:tcPr marL="28575" marR="28575" marT="19050" marB="19050" anchor="b">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15000"/>
                        </a:lnSpc>
                        <a:spcBef>
                          <a:spcPts val="0"/>
                        </a:spcBef>
                        <a:spcAft>
                          <a:spcPts val="0"/>
                        </a:spcAft>
                        <a:buNone/>
                      </a:pPr>
                      <a:r>
                        <a:rPr lang="en-US" sz="1100" b="1" i="1" dirty="0">
                          <a:latin typeface="Calibri"/>
                          <a:ea typeface="Calibri"/>
                          <a:cs typeface="Calibri"/>
                          <a:sym typeface="Calibri"/>
                        </a:rPr>
                        <a:t>Core Skills Required or To Be Taught</a:t>
                      </a:r>
                      <a:endParaRPr sz="1100" b="1" i="1" dirty="0">
                        <a:latin typeface="Calibri"/>
                        <a:ea typeface="Calibri"/>
                        <a:cs typeface="Calibri"/>
                        <a:sym typeface="Calibri"/>
                      </a:endParaRPr>
                    </a:p>
                  </a:txBody>
                  <a:tcPr marL="28575" marR="28575" marT="19050" marB="1905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935450">
                <a:tc>
                  <a:txBody>
                    <a:bodyPr/>
                    <a:lstStyle/>
                    <a:p>
                      <a:pPr marL="0" lvl="0" indent="0" algn="ctr" rtl="0">
                        <a:lnSpc>
                          <a:spcPct val="115000"/>
                        </a:lnSpc>
                        <a:spcBef>
                          <a:spcPts val="0"/>
                        </a:spcBef>
                        <a:spcAft>
                          <a:spcPts val="0"/>
                        </a:spcAft>
                        <a:buNone/>
                      </a:pPr>
                      <a:r>
                        <a:rPr lang="en-US" sz="1100" b="1">
                          <a:latin typeface="Times New Roman"/>
                          <a:ea typeface="Times New Roman"/>
                          <a:cs typeface="Times New Roman"/>
                          <a:sym typeface="Times New Roman"/>
                        </a:rPr>
                        <a:t>Youth Ambassadors</a:t>
                      </a:r>
                      <a:endParaRPr sz="1100" b="1">
                        <a:latin typeface="Times New Roman"/>
                        <a:ea typeface="Times New Roman"/>
                        <a:cs typeface="Times New Roman"/>
                        <a:sym typeface="Times New Roman"/>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t>● Act as recruitment leads for the program, spreading the word in formal and informal ways.</a:t>
                      </a:r>
                      <a:endParaRPr sz="800" b="1"/>
                    </a:p>
                    <a:p>
                      <a:pPr marL="0" lvl="0" indent="0" algn="ctr" rtl="0">
                        <a:lnSpc>
                          <a:spcPct val="115000"/>
                        </a:lnSpc>
                        <a:spcBef>
                          <a:spcPts val="0"/>
                        </a:spcBef>
                        <a:spcAft>
                          <a:spcPts val="0"/>
                        </a:spcAft>
                        <a:buNone/>
                      </a:pPr>
                      <a:r>
                        <a:rPr lang="en-US" sz="800" b="1"/>
                        <a:t>● Man the table at outreach and recruitment events.</a:t>
                      </a:r>
                      <a:endParaRPr sz="800" b="1"/>
                    </a:p>
                    <a:p>
                      <a:pPr marL="0" lvl="0" indent="0" algn="ctr" rtl="0">
                        <a:lnSpc>
                          <a:spcPct val="115000"/>
                        </a:lnSpc>
                        <a:spcBef>
                          <a:spcPts val="0"/>
                        </a:spcBef>
                        <a:spcAft>
                          <a:spcPts val="0"/>
                        </a:spcAft>
                        <a:buNone/>
                      </a:pPr>
                      <a:r>
                        <a:rPr lang="en-US" sz="800" b="1"/>
                        <a:t>● Present on the program at meetings, assemblies, events.</a:t>
                      </a:r>
                      <a:endParaRPr sz="800" b="1"/>
                    </a:p>
                    <a:p>
                      <a:pPr marL="0" lvl="0" indent="0" algn="ctr" rtl="0">
                        <a:lnSpc>
                          <a:spcPct val="115000"/>
                        </a:lnSpc>
                        <a:spcBef>
                          <a:spcPts val="0"/>
                        </a:spcBef>
                        <a:spcAft>
                          <a:spcPts val="0"/>
                        </a:spcAft>
                        <a:buNone/>
                      </a:pPr>
                      <a:r>
                        <a:rPr lang="en-US" sz="800" b="1"/>
                        <a:t>● Act as welcoming liaison for new or potential program participants.</a:t>
                      </a:r>
                      <a:endParaRPr sz="800" b="1"/>
                    </a:p>
                    <a:p>
                      <a:pPr marL="0" lvl="0" indent="0" algn="ctr" rtl="0">
                        <a:lnSpc>
                          <a:spcPct val="115000"/>
                        </a:lnSpc>
                        <a:spcBef>
                          <a:spcPts val="0"/>
                        </a:spcBef>
                        <a:spcAft>
                          <a:spcPts val="0"/>
                        </a:spcAft>
                        <a:buNone/>
                      </a:pPr>
                      <a:r>
                        <a:rPr lang="en-US" sz="800" b="1"/>
                        <a:t>● Give feedback and help develop outreach materials.</a:t>
                      </a:r>
                      <a:endParaRPr sz="8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t>● Effective communication</a:t>
                      </a:r>
                      <a:endParaRPr sz="800" b="1"/>
                    </a:p>
                    <a:p>
                      <a:pPr marL="0" lvl="0" indent="0" algn="ctr" rtl="0">
                        <a:lnSpc>
                          <a:spcPct val="115000"/>
                        </a:lnSpc>
                        <a:spcBef>
                          <a:spcPts val="0"/>
                        </a:spcBef>
                        <a:spcAft>
                          <a:spcPts val="0"/>
                        </a:spcAft>
                        <a:buNone/>
                      </a:pPr>
                      <a:r>
                        <a:rPr lang="en-US" sz="800" b="1"/>
                        <a:t>● Listening</a:t>
                      </a:r>
                      <a:endParaRPr sz="800" b="1"/>
                    </a:p>
                    <a:p>
                      <a:pPr marL="0" lvl="0" indent="0" algn="ctr" rtl="0">
                        <a:lnSpc>
                          <a:spcPct val="115000"/>
                        </a:lnSpc>
                        <a:spcBef>
                          <a:spcPts val="0"/>
                        </a:spcBef>
                        <a:spcAft>
                          <a:spcPts val="0"/>
                        </a:spcAft>
                        <a:buNone/>
                      </a:pPr>
                      <a:r>
                        <a:rPr lang="en-US" sz="800" b="1"/>
                        <a:t>● Organizational and interpersonal skills</a:t>
                      </a:r>
                      <a:endParaRPr sz="800" b="1"/>
                    </a:p>
                    <a:p>
                      <a:pPr marL="0" lvl="0" indent="0" algn="ctr" rtl="0">
                        <a:lnSpc>
                          <a:spcPct val="115000"/>
                        </a:lnSpc>
                        <a:spcBef>
                          <a:spcPts val="0"/>
                        </a:spcBef>
                        <a:spcAft>
                          <a:spcPts val="0"/>
                        </a:spcAft>
                        <a:buNone/>
                      </a:pPr>
                      <a:r>
                        <a:rPr lang="en-US" sz="800" b="1"/>
                        <a:t>● Dependability</a:t>
                      </a:r>
                      <a:endParaRPr sz="800" b="1"/>
                    </a:p>
                    <a:p>
                      <a:pPr marL="0" lvl="0" indent="0" algn="ctr" rtl="0">
                        <a:lnSpc>
                          <a:spcPct val="115000"/>
                        </a:lnSpc>
                        <a:spcBef>
                          <a:spcPts val="0"/>
                        </a:spcBef>
                        <a:spcAft>
                          <a:spcPts val="0"/>
                        </a:spcAft>
                        <a:buNone/>
                      </a:pPr>
                      <a:r>
                        <a:rPr lang="en-US" sz="800" b="1"/>
                        <a:t>● Teamwork</a:t>
                      </a:r>
                      <a:endParaRPr sz="800" b="1"/>
                    </a:p>
                    <a:p>
                      <a:pPr marL="0" lvl="0" indent="0" algn="ctr" rtl="0">
                        <a:lnSpc>
                          <a:spcPct val="115000"/>
                        </a:lnSpc>
                        <a:spcBef>
                          <a:spcPts val="0"/>
                        </a:spcBef>
                        <a:spcAft>
                          <a:spcPts val="0"/>
                        </a:spcAft>
                        <a:buNone/>
                      </a:pPr>
                      <a:r>
                        <a:rPr lang="en-US" sz="800" b="1"/>
                        <a:t>● Public speaking</a:t>
                      </a:r>
                      <a:endParaRPr sz="8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13925">
                <a:tc>
                  <a:txBody>
                    <a:bodyPr/>
                    <a:lstStyle/>
                    <a:p>
                      <a:pPr marL="0" lvl="0" indent="0" algn="ctr" rtl="0">
                        <a:lnSpc>
                          <a:spcPct val="115000"/>
                        </a:lnSpc>
                        <a:spcBef>
                          <a:spcPts val="0"/>
                        </a:spcBef>
                        <a:spcAft>
                          <a:spcPts val="0"/>
                        </a:spcAft>
                        <a:buNone/>
                      </a:pPr>
                      <a:r>
                        <a:rPr lang="en-US" sz="1100" b="1">
                          <a:latin typeface="Times New Roman"/>
                          <a:ea typeface="Times New Roman"/>
                          <a:cs typeface="Times New Roman"/>
                          <a:sym typeface="Times New Roman"/>
                        </a:rPr>
                        <a:t>Peer-to-Peer Mentors</a:t>
                      </a:r>
                      <a:endParaRPr sz="1100" b="1">
                        <a:latin typeface="Times New Roman"/>
                        <a:ea typeface="Times New Roman"/>
                        <a:cs typeface="Times New Roman"/>
                        <a:sym typeface="Times New Roman"/>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t>● Older/veteran participants pair with younger/newer participants.</a:t>
                      </a:r>
                      <a:endParaRPr sz="800" b="1"/>
                    </a:p>
                    <a:p>
                      <a:pPr marL="0" lvl="0" indent="0" algn="ctr" rtl="0">
                        <a:lnSpc>
                          <a:spcPct val="115000"/>
                        </a:lnSpc>
                        <a:spcBef>
                          <a:spcPts val="0"/>
                        </a:spcBef>
                        <a:spcAft>
                          <a:spcPts val="0"/>
                        </a:spcAft>
                        <a:buNone/>
                      </a:pPr>
                      <a:r>
                        <a:rPr lang="en-US" sz="800" b="1"/>
                        <a:t>● Help give advice, tutoring and pathways for navigating high school.</a:t>
                      </a:r>
                      <a:endParaRPr sz="800" b="1"/>
                    </a:p>
                    <a:p>
                      <a:pPr marL="0" lvl="0" indent="0" algn="ctr" rtl="0">
                        <a:lnSpc>
                          <a:spcPct val="115000"/>
                        </a:lnSpc>
                        <a:spcBef>
                          <a:spcPts val="0"/>
                        </a:spcBef>
                        <a:spcAft>
                          <a:spcPts val="0"/>
                        </a:spcAft>
                        <a:buNone/>
                      </a:pPr>
                      <a:r>
                        <a:rPr lang="en-US" sz="800" b="1"/>
                        <a:t>● Engage in formal and informal enrichment and social-emotional activities.</a:t>
                      </a:r>
                      <a:endParaRPr sz="800" b="1"/>
                    </a:p>
                    <a:p>
                      <a:pPr marL="0" lvl="0" indent="0" algn="ctr" rtl="0">
                        <a:lnSpc>
                          <a:spcPct val="115000"/>
                        </a:lnSpc>
                        <a:spcBef>
                          <a:spcPts val="0"/>
                        </a:spcBef>
                        <a:spcAft>
                          <a:spcPts val="0"/>
                        </a:spcAft>
                        <a:buNone/>
                      </a:pPr>
                      <a:r>
                        <a:rPr lang="en-US" sz="800" b="1"/>
                        <a:t>● Increase connections and community within the program and within the school day.</a:t>
                      </a:r>
                      <a:endParaRPr sz="8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t>● Positive attitude</a:t>
                      </a:r>
                      <a:endParaRPr sz="800" b="1"/>
                    </a:p>
                    <a:p>
                      <a:pPr marL="0" lvl="0" indent="0" algn="ctr" rtl="0">
                        <a:lnSpc>
                          <a:spcPct val="115000"/>
                        </a:lnSpc>
                        <a:spcBef>
                          <a:spcPts val="0"/>
                        </a:spcBef>
                        <a:spcAft>
                          <a:spcPts val="0"/>
                        </a:spcAft>
                        <a:buNone/>
                      </a:pPr>
                      <a:r>
                        <a:rPr lang="en-US" sz="800" b="1"/>
                        <a:t>● Self-motivation</a:t>
                      </a:r>
                      <a:endParaRPr sz="800" b="1"/>
                    </a:p>
                    <a:p>
                      <a:pPr marL="0" lvl="0" indent="0" algn="ctr" rtl="0">
                        <a:lnSpc>
                          <a:spcPct val="115000"/>
                        </a:lnSpc>
                        <a:spcBef>
                          <a:spcPts val="0"/>
                        </a:spcBef>
                        <a:spcAft>
                          <a:spcPts val="0"/>
                        </a:spcAft>
                        <a:buNone/>
                      </a:pPr>
                      <a:r>
                        <a:rPr lang="en-US" sz="800" b="1"/>
                        <a:t>● Interpersonal and communication skills</a:t>
                      </a:r>
                      <a:endParaRPr sz="800" b="1"/>
                    </a:p>
                    <a:p>
                      <a:pPr marL="0" lvl="0" indent="0" algn="ctr" rtl="0">
                        <a:lnSpc>
                          <a:spcPct val="115000"/>
                        </a:lnSpc>
                        <a:spcBef>
                          <a:spcPts val="0"/>
                        </a:spcBef>
                        <a:spcAft>
                          <a:spcPts val="0"/>
                        </a:spcAft>
                        <a:buNone/>
                      </a:pPr>
                      <a:r>
                        <a:rPr lang="en-US" sz="800" b="1"/>
                        <a:t>● Trustworthiness</a:t>
                      </a:r>
                      <a:endParaRPr sz="800" b="1"/>
                    </a:p>
                    <a:p>
                      <a:pPr marL="0" lvl="0" indent="0" algn="ctr" rtl="0">
                        <a:lnSpc>
                          <a:spcPct val="115000"/>
                        </a:lnSpc>
                        <a:spcBef>
                          <a:spcPts val="0"/>
                        </a:spcBef>
                        <a:spcAft>
                          <a:spcPts val="0"/>
                        </a:spcAft>
                        <a:buNone/>
                      </a:pPr>
                      <a:r>
                        <a:rPr lang="en-US" sz="800" b="1"/>
                        <a:t>● Responsibility</a:t>
                      </a:r>
                      <a:endParaRPr sz="8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25175">
                <a:tc>
                  <a:txBody>
                    <a:bodyPr/>
                    <a:lstStyle/>
                    <a:p>
                      <a:pPr marL="0" lvl="0" indent="0" algn="ctr" rtl="0">
                        <a:lnSpc>
                          <a:spcPct val="115000"/>
                        </a:lnSpc>
                        <a:spcBef>
                          <a:spcPts val="0"/>
                        </a:spcBef>
                        <a:spcAft>
                          <a:spcPts val="0"/>
                        </a:spcAft>
                        <a:buNone/>
                      </a:pPr>
                      <a:r>
                        <a:rPr lang="en-US" sz="1100" b="1">
                          <a:latin typeface="Times New Roman"/>
                          <a:ea typeface="Times New Roman"/>
                          <a:cs typeface="Times New Roman"/>
                          <a:sym typeface="Times New Roman"/>
                        </a:rPr>
                        <a:t>Service Learning Project Leaders</a:t>
                      </a:r>
                      <a:endParaRPr sz="1100" b="1">
                        <a:latin typeface="Times New Roman"/>
                        <a:ea typeface="Times New Roman"/>
                        <a:cs typeface="Times New Roman"/>
                        <a:sym typeface="Times New Roman"/>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t>● Help to lead and design.</a:t>
                      </a:r>
                      <a:endParaRPr sz="800" b="1"/>
                    </a:p>
                    <a:p>
                      <a:pPr marL="0" lvl="0" indent="0" algn="ctr" rtl="0">
                        <a:lnSpc>
                          <a:spcPct val="115000"/>
                        </a:lnSpc>
                        <a:spcBef>
                          <a:spcPts val="0"/>
                        </a:spcBef>
                        <a:spcAft>
                          <a:spcPts val="0"/>
                        </a:spcAft>
                        <a:buNone/>
                      </a:pPr>
                      <a:r>
                        <a:rPr lang="en-US" sz="800" b="1"/>
                        <a:t>● Specify roles for all team members (e.g., project manager, researcher, administrative assistant, writer, graphic designer, social marketer, community outreach coordinator, marketing coordinator).</a:t>
                      </a:r>
                      <a:endParaRPr sz="800" b="1"/>
                    </a:p>
                    <a:p>
                      <a:pPr marL="0" lvl="0" indent="0" algn="ctr" rtl="0">
                        <a:lnSpc>
                          <a:spcPct val="115000"/>
                        </a:lnSpc>
                        <a:spcBef>
                          <a:spcPts val="0"/>
                        </a:spcBef>
                        <a:spcAft>
                          <a:spcPts val="0"/>
                        </a:spcAft>
                        <a:buNone/>
                      </a:pPr>
                      <a:r>
                        <a:rPr lang="en-US" sz="800" b="1"/>
                        <a:t>● Develop connections in the community.</a:t>
                      </a:r>
                      <a:endParaRPr sz="800" b="1"/>
                    </a:p>
                    <a:p>
                      <a:pPr marL="0" lvl="0" indent="0" algn="ctr" rtl="0">
                        <a:lnSpc>
                          <a:spcPct val="115000"/>
                        </a:lnSpc>
                        <a:spcBef>
                          <a:spcPts val="0"/>
                        </a:spcBef>
                        <a:spcAft>
                          <a:spcPts val="0"/>
                        </a:spcAft>
                        <a:buNone/>
                      </a:pPr>
                      <a:r>
                        <a:rPr lang="en-US" sz="800" b="1"/>
                        <a:t>● Earn service hours needed to graduate.</a:t>
                      </a:r>
                      <a:endParaRPr sz="8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a:t>● Creativity</a:t>
                      </a:r>
                      <a:endParaRPr sz="800" b="1"/>
                    </a:p>
                    <a:p>
                      <a:pPr marL="0" lvl="0" indent="0" algn="ctr" rtl="0">
                        <a:lnSpc>
                          <a:spcPct val="115000"/>
                        </a:lnSpc>
                        <a:spcBef>
                          <a:spcPts val="0"/>
                        </a:spcBef>
                        <a:spcAft>
                          <a:spcPts val="0"/>
                        </a:spcAft>
                        <a:buNone/>
                      </a:pPr>
                      <a:r>
                        <a:rPr lang="en-US" sz="800" b="1"/>
                        <a:t>● Teamwork</a:t>
                      </a:r>
                      <a:endParaRPr sz="800" b="1"/>
                    </a:p>
                    <a:p>
                      <a:pPr marL="0" lvl="0" indent="0" algn="ctr" rtl="0">
                        <a:lnSpc>
                          <a:spcPct val="115000"/>
                        </a:lnSpc>
                        <a:spcBef>
                          <a:spcPts val="0"/>
                        </a:spcBef>
                        <a:spcAft>
                          <a:spcPts val="0"/>
                        </a:spcAft>
                        <a:buNone/>
                      </a:pPr>
                      <a:r>
                        <a:rPr lang="en-US" sz="800" b="1"/>
                        <a:t>● Problem solving</a:t>
                      </a:r>
                      <a:endParaRPr sz="800" b="1"/>
                    </a:p>
                    <a:p>
                      <a:pPr marL="0" lvl="0" indent="0" algn="ctr" rtl="0">
                        <a:lnSpc>
                          <a:spcPct val="115000"/>
                        </a:lnSpc>
                        <a:spcBef>
                          <a:spcPts val="0"/>
                        </a:spcBef>
                        <a:spcAft>
                          <a:spcPts val="0"/>
                        </a:spcAft>
                        <a:buNone/>
                      </a:pPr>
                      <a:r>
                        <a:rPr lang="en-US" sz="800" b="1"/>
                        <a:t>● Planning and organizing</a:t>
                      </a:r>
                      <a:endParaRPr sz="800" b="1"/>
                    </a:p>
                    <a:p>
                      <a:pPr marL="0" lvl="0" indent="0" algn="ctr" rtl="0">
                        <a:lnSpc>
                          <a:spcPct val="115000"/>
                        </a:lnSpc>
                        <a:spcBef>
                          <a:spcPts val="0"/>
                        </a:spcBef>
                        <a:spcAft>
                          <a:spcPts val="0"/>
                        </a:spcAft>
                        <a:buNone/>
                      </a:pPr>
                      <a:r>
                        <a:rPr lang="en-US" sz="800" b="1"/>
                        <a:t>● Time management</a:t>
                      </a:r>
                      <a:endParaRPr sz="8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56450">
                <a:tc>
                  <a:txBody>
                    <a:bodyPr/>
                    <a:lstStyle/>
                    <a:p>
                      <a:pPr marL="0" lvl="0" indent="0" algn="ctr" rtl="0">
                        <a:lnSpc>
                          <a:spcPct val="115000"/>
                        </a:lnSpc>
                        <a:spcBef>
                          <a:spcPts val="0"/>
                        </a:spcBef>
                        <a:spcAft>
                          <a:spcPts val="0"/>
                        </a:spcAft>
                        <a:buNone/>
                      </a:pPr>
                      <a:r>
                        <a:rPr lang="en-US" sz="1100" b="1">
                          <a:latin typeface="Times New Roman"/>
                          <a:ea typeface="Times New Roman"/>
                          <a:cs typeface="Times New Roman"/>
                          <a:sym typeface="Times New Roman"/>
                        </a:rPr>
                        <a:t>Internship Opportunities</a:t>
                      </a:r>
                      <a:endParaRPr sz="1100" b="1">
                        <a:latin typeface="Times New Roman"/>
                        <a:ea typeface="Times New Roman"/>
                        <a:cs typeface="Times New Roman"/>
                        <a:sym typeface="Times New Roman"/>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dirty="0"/>
                        <a:t>● Participate in job readiness training and learn job skills.</a:t>
                      </a:r>
                      <a:endParaRPr sz="800" b="1" dirty="0"/>
                    </a:p>
                    <a:p>
                      <a:pPr marL="0" lvl="0" indent="0" algn="ctr" rtl="0">
                        <a:lnSpc>
                          <a:spcPct val="115000"/>
                        </a:lnSpc>
                        <a:spcBef>
                          <a:spcPts val="0"/>
                        </a:spcBef>
                        <a:spcAft>
                          <a:spcPts val="0"/>
                        </a:spcAft>
                        <a:buNone/>
                      </a:pPr>
                      <a:r>
                        <a:rPr lang="en-US" sz="800" b="1" dirty="0"/>
                        <a:t>● Gain real-world experience.</a:t>
                      </a:r>
                      <a:endParaRPr sz="800" b="1" dirty="0"/>
                    </a:p>
                    <a:p>
                      <a:pPr marL="0" lvl="0" indent="0" algn="ctr" rtl="0">
                        <a:lnSpc>
                          <a:spcPct val="115000"/>
                        </a:lnSpc>
                        <a:spcBef>
                          <a:spcPts val="0"/>
                        </a:spcBef>
                        <a:spcAft>
                          <a:spcPts val="0"/>
                        </a:spcAft>
                        <a:buNone/>
                      </a:pPr>
                      <a:r>
                        <a:rPr lang="en-US" sz="800" b="1" dirty="0"/>
                        <a:t>● Take a 4- to 8-week placement with program partners.</a:t>
                      </a:r>
                      <a:endParaRPr sz="800" b="1" dirty="0"/>
                    </a:p>
                    <a:p>
                      <a:pPr marL="0" lvl="0" indent="0" algn="ctr" rtl="0">
                        <a:lnSpc>
                          <a:spcPct val="115000"/>
                        </a:lnSpc>
                        <a:spcBef>
                          <a:spcPts val="0"/>
                        </a:spcBef>
                        <a:spcAft>
                          <a:spcPts val="0"/>
                        </a:spcAft>
                        <a:buNone/>
                      </a:pPr>
                      <a:r>
                        <a:rPr lang="en-US" sz="800" b="1" dirty="0"/>
                        <a:t>● Benefit from stipend options.</a:t>
                      </a:r>
                      <a:endParaRPr sz="800" b="1"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800" b="1" dirty="0"/>
                        <a:t>● Time management</a:t>
                      </a:r>
                      <a:endParaRPr sz="800" b="1" dirty="0"/>
                    </a:p>
                    <a:p>
                      <a:pPr marL="0" lvl="0" indent="0" algn="ctr" rtl="0">
                        <a:lnSpc>
                          <a:spcPct val="115000"/>
                        </a:lnSpc>
                        <a:spcBef>
                          <a:spcPts val="0"/>
                        </a:spcBef>
                        <a:spcAft>
                          <a:spcPts val="0"/>
                        </a:spcAft>
                        <a:buNone/>
                      </a:pPr>
                      <a:r>
                        <a:rPr lang="en-US" sz="800" b="1" dirty="0"/>
                        <a:t>● Productivity</a:t>
                      </a:r>
                      <a:endParaRPr sz="800" b="1" dirty="0"/>
                    </a:p>
                    <a:p>
                      <a:pPr marL="0" lvl="0" indent="0" algn="ctr" rtl="0">
                        <a:lnSpc>
                          <a:spcPct val="115000"/>
                        </a:lnSpc>
                        <a:spcBef>
                          <a:spcPts val="0"/>
                        </a:spcBef>
                        <a:spcAft>
                          <a:spcPts val="0"/>
                        </a:spcAft>
                        <a:buNone/>
                      </a:pPr>
                      <a:r>
                        <a:rPr lang="en-US" sz="800" b="1" dirty="0"/>
                        <a:t>● Organizational skills</a:t>
                      </a:r>
                      <a:endParaRPr sz="800" b="1" dirty="0"/>
                    </a:p>
                    <a:p>
                      <a:pPr marL="0" lvl="0" indent="0" algn="ctr" rtl="0">
                        <a:lnSpc>
                          <a:spcPct val="115000"/>
                        </a:lnSpc>
                        <a:spcBef>
                          <a:spcPts val="0"/>
                        </a:spcBef>
                        <a:spcAft>
                          <a:spcPts val="0"/>
                        </a:spcAft>
                        <a:buNone/>
                      </a:pPr>
                      <a:r>
                        <a:rPr lang="en-US" sz="800" b="1" dirty="0"/>
                        <a:t>● Critical thinking</a:t>
                      </a:r>
                      <a:endParaRPr sz="800" b="1" dirty="0"/>
                    </a:p>
                    <a:p>
                      <a:pPr marL="0" lvl="0" indent="0" algn="ctr" rtl="0">
                        <a:lnSpc>
                          <a:spcPct val="115000"/>
                        </a:lnSpc>
                        <a:spcBef>
                          <a:spcPts val="0"/>
                        </a:spcBef>
                        <a:spcAft>
                          <a:spcPts val="0"/>
                        </a:spcAft>
                        <a:buNone/>
                      </a:pPr>
                      <a:r>
                        <a:rPr lang="en-US" sz="800" b="1" dirty="0"/>
                        <a:t>● Interpersonal skills</a:t>
                      </a:r>
                      <a:endParaRPr sz="800" b="1" dirty="0"/>
                    </a:p>
                    <a:p>
                      <a:pPr marL="0" lvl="0" indent="0" algn="ctr" rtl="0">
                        <a:lnSpc>
                          <a:spcPct val="115000"/>
                        </a:lnSpc>
                        <a:spcBef>
                          <a:spcPts val="0"/>
                        </a:spcBef>
                        <a:spcAft>
                          <a:spcPts val="0"/>
                        </a:spcAft>
                        <a:buNone/>
                      </a:pPr>
                      <a:r>
                        <a:rPr lang="en-US" sz="800" b="1" dirty="0"/>
                        <a:t>● Responsibility</a:t>
                      </a:r>
                      <a:endParaRPr sz="800" b="1" dirty="0"/>
                    </a:p>
                    <a:p>
                      <a:pPr marL="0" lvl="0" indent="0" algn="ctr" rtl="0">
                        <a:lnSpc>
                          <a:spcPct val="115000"/>
                        </a:lnSpc>
                        <a:spcBef>
                          <a:spcPts val="0"/>
                        </a:spcBef>
                        <a:spcAft>
                          <a:spcPts val="0"/>
                        </a:spcAft>
                        <a:buNone/>
                      </a:pPr>
                      <a:r>
                        <a:rPr lang="en-US" sz="800" b="1" dirty="0"/>
                        <a:t>● Problem solving</a:t>
                      </a:r>
                      <a:endParaRPr sz="800" b="1"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 name="Rectangle 1"/>
          <p:cNvSpPr/>
          <p:nvPr/>
        </p:nvSpPr>
        <p:spPr>
          <a:xfrm>
            <a:off x="6822554" y="1400673"/>
            <a:ext cx="2132315" cy="340093"/>
          </a:xfrm>
          <a:prstGeom prst="rect">
            <a:avLst/>
          </a:prstGeom>
        </p:spPr>
        <p:txBody>
          <a:bodyPr wrap="none">
            <a:spAutoFit/>
          </a:bodyPr>
          <a:lstStyle/>
          <a:p>
            <a:pPr lvl="0" algn="ctr">
              <a:lnSpc>
                <a:spcPct val="115000"/>
              </a:lnSpc>
            </a:pPr>
            <a:r>
              <a:rPr lang="en-US" b="1" dirty="0">
                <a:latin typeface="Calibri"/>
                <a:ea typeface="Calibri"/>
                <a:cs typeface="Calibri"/>
                <a:sym typeface="Calibri"/>
              </a:rPr>
              <a:t>Ideas for Leadership Roles</a:t>
            </a:r>
            <a:endParaRPr lang="en-US" b="1"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g12b3d9ae34e_0_1774" descr="You for Youth logo" title="You for Youth logo"/>
          <p:cNvPicPr preferRelativeResize="0"/>
          <p:nvPr/>
        </p:nvPicPr>
        <p:blipFill rotWithShape="1">
          <a:blip r:embed="rId3">
            <a:alphaModFix/>
          </a:blip>
          <a:srcRect/>
          <a:stretch/>
        </p:blipFill>
        <p:spPr>
          <a:xfrm>
            <a:off x="6904001" y="2811509"/>
            <a:ext cx="3418224" cy="1234975"/>
          </a:xfrm>
          <a:prstGeom prst="rect">
            <a:avLst/>
          </a:prstGeom>
          <a:noFill/>
          <a:ln>
            <a:noFill/>
          </a:ln>
        </p:spPr>
      </p:pic>
      <p:sp>
        <p:nvSpPr>
          <p:cNvPr id="674" name="Google Shape;674;g12b3d9ae34e_0_177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Youth Ambassadors</a:t>
            </a:r>
            <a:endParaRPr/>
          </a:p>
        </p:txBody>
      </p:sp>
      <p:sp>
        <p:nvSpPr>
          <p:cNvPr id="675" name="Google Shape;675;g12b3d9ae34e_0_1774"/>
          <p:cNvSpPr txBox="1"/>
          <p:nvPr/>
        </p:nvSpPr>
        <p:spPr>
          <a:xfrm>
            <a:off x="930850" y="3678550"/>
            <a:ext cx="4959600" cy="51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2400" b="1" i="0" u="sng" strike="noStrike" cap="none">
                <a:solidFill>
                  <a:schemeClr val="hlink"/>
                </a:solidFill>
                <a:latin typeface="Calibri"/>
                <a:ea typeface="Calibri"/>
                <a:cs typeface="Calibri"/>
                <a:sym typeface="Calibri"/>
                <a:hlinkClick r:id="rId4"/>
              </a:rPr>
              <a:t>Youth Ambassador Action Template</a:t>
            </a:r>
            <a:r>
              <a:rPr lang="en-US" sz="2000" b="1" i="0" u="none" strike="noStrike" cap="none">
                <a:solidFill>
                  <a:schemeClr val="dk1"/>
                </a:solidFill>
                <a:latin typeface="Calibri"/>
                <a:ea typeface="Calibri"/>
                <a:cs typeface="Calibri"/>
                <a:sym typeface="Calibri"/>
              </a:rPr>
              <a:t> </a:t>
            </a:r>
            <a:endParaRPr sz="1000" b="0" i="0" u="none" strike="noStrike" cap="none">
              <a:solidFill>
                <a:srgbClr val="000000"/>
              </a:solidFill>
              <a:latin typeface="Arial"/>
              <a:ea typeface="Arial"/>
              <a:cs typeface="Arial"/>
              <a:sym typeface="Arial"/>
            </a:endParaRPr>
          </a:p>
        </p:txBody>
      </p:sp>
      <p:sp>
        <p:nvSpPr>
          <p:cNvPr id="676" name="Google Shape;676;g12b3d9ae34e_0_17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
        <p:nvSpPr>
          <p:cNvPr id="678" name="Google Shape;678;g12b3d9ae34e_0_1774"/>
          <p:cNvSpPr txBox="1"/>
          <p:nvPr/>
        </p:nvSpPr>
        <p:spPr>
          <a:xfrm>
            <a:off x="967450" y="2640025"/>
            <a:ext cx="495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u="sng">
                <a:solidFill>
                  <a:schemeClr val="hlink"/>
                </a:solidFill>
                <a:latin typeface="Calibri"/>
                <a:ea typeface="Calibri"/>
                <a:cs typeface="Calibri"/>
                <a:sym typeface="Calibri"/>
                <a:hlinkClick r:id="rId5"/>
              </a:rPr>
              <a:t>Youth Ambassador Job Description</a:t>
            </a:r>
            <a:endParaRPr sz="2400" b="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g12b3d9ae34e_0_178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 Co-Creation and Innovation </a:t>
            </a:r>
            <a:endParaRPr/>
          </a:p>
        </p:txBody>
      </p:sp>
      <p:sp>
        <p:nvSpPr>
          <p:cNvPr id="684" name="Google Shape;684;g12b3d9ae34e_0_1782"/>
          <p:cNvSpPr txBox="1"/>
          <p:nvPr/>
        </p:nvSpPr>
        <p:spPr>
          <a:xfrm>
            <a:off x="761425" y="2197650"/>
            <a:ext cx="52014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100" i="0" u="none" strike="noStrike" cap="none">
                <a:solidFill>
                  <a:srgbClr val="000000"/>
                </a:solidFill>
                <a:latin typeface="Calibri"/>
                <a:ea typeface="Calibri"/>
                <a:cs typeface="Calibri"/>
                <a:sym typeface="Calibri"/>
              </a:rPr>
              <a:t>In a co-created summer learning program, teachers, school leaders, families, students and community partners all contribute to create transformative learning environments. Program offerings should be diverse as the community itself and reflect the voice, choice, and interests of its students and families.</a:t>
            </a:r>
            <a:endParaRPr sz="21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700" i="0" u="none" strike="noStrike" cap="none">
              <a:solidFill>
                <a:srgbClr val="000000"/>
              </a:solidFill>
              <a:latin typeface="Calibri"/>
              <a:ea typeface="Calibri"/>
              <a:cs typeface="Calibri"/>
              <a:sym typeface="Calibri"/>
            </a:endParaRPr>
          </a:p>
        </p:txBody>
      </p:sp>
      <p:pic>
        <p:nvPicPr>
          <p:cNvPr id="685" name="Google Shape;685;g12b3d9ae34e_0_1782" descr="Student Investment Account Toolkit Cover" title="Student Investment Account Toolkit Cover"/>
          <p:cNvPicPr preferRelativeResize="0"/>
          <p:nvPr/>
        </p:nvPicPr>
        <p:blipFill rotWithShape="1">
          <a:blip r:embed="rId3">
            <a:alphaModFix/>
          </a:blip>
          <a:srcRect/>
          <a:stretch/>
        </p:blipFill>
        <p:spPr>
          <a:xfrm>
            <a:off x="6278700" y="2167650"/>
            <a:ext cx="2331900" cy="2870474"/>
          </a:xfrm>
          <a:prstGeom prst="rect">
            <a:avLst/>
          </a:prstGeom>
          <a:noFill/>
          <a:ln>
            <a:noFill/>
          </a:ln>
        </p:spPr>
      </p:pic>
      <p:pic>
        <p:nvPicPr>
          <p:cNvPr id="686" name="Google Shape;686;g12b3d9ae34e_0_1782" descr="Designing Community Partnerships To Expand Student Learning: A Toolkit Cover" title="Designing Community Partnerships To Expand Student Learning: A Toolkit Cover"/>
          <p:cNvPicPr preferRelativeResize="0"/>
          <p:nvPr/>
        </p:nvPicPr>
        <p:blipFill rotWithShape="1">
          <a:blip r:embed="rId4">
            <a:alphaModFix/>
          </a:blip>
          <a:srcRect/>
          <a:stretch/>
        </p:blipFill>
        <p:spPr>
          <a:xfrm>
            <a:off x="9150450" y="2197650"/>
            <a:ext cx="2182126" cy="2810474"/>
          </a:xfrm>
          <a:prstGeom prst="rect">
            <a:avLst/>
          </a:prstGeom>
          <a:noFill/>
          <a:ln>
            <a:noFill/>
          </a:ln>
        </p:spPr>
      </p:pic>
      <p:pic>
        <p:nvPicPr>
          <p:cNvPr id="687" name="Google Shape;687;g12b3d9ae34e_0_1782" descr="OregonAsk logo" title="OregonAsk logo"/>
          <p:cNvPicPr preferRelativeResize="0"/>
          <p:nvPr/>
        </p:nvPicPr>
        <p:blipFill rotWithShape="1">
          <a:blip r:embed="rId5">
            <a:alphaModFix/>
          </a:blip>
          <a:srcRect/>
          <a:stretch/>
        </p:blipFill>
        <p:spPr>
          <a:xfrm>
            <a:off x="7315800" y="5177766"/>
            <a:ext cx="2924175" cy="962025"/>
          </a:xfrm>
          <a:prstGeom prst="rect">
            <a:avLst/>
          </a:prstGeom>
          <a:noFill/>
          <a:ln>
            <a:noFill/>
          </a:ln>
        </p:spPr>
      </p:pic>
      <p:sp>
        <p:nvSpPr>
          <p:cNvPr id="688" name="Google Shape;688;g12b3d9ae34e_0_17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z="1200">
                <a:solidFill>
                  <a:srgbClr val="595959"/>
                </a:solidFill>
              </a:rPr>
              <a:t>18</a:t>
            </a:fld>
            <a:endParaRPr sz="1200">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13027fc09c3_1_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Community and Family Voice  </a:t>
            </a:r>
            <a:endParaRPr/>
          </a:p>
        </p:txBody>
      </p:sp>
      <p:sp>
        <p:nvSpPr>
          <p:cNvPr id="695" name="Google Shape;695;g13027fc09c3_1_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200">
                <a:solidFill>
                  <a:srgbClr val="595959"/>
                </a:solidFill>
              </a:rPr>
              <a:t>19</a:t>
            </a:fld>
            <a:endParaRPr sz="1200">
              <a:solidFill>
                <a:srgbClr val="595959"/>
              </a:solidFill>
            </a:endParaRPr>
          </a:p>
        </p:txBody>
      </p:sp>
      <p:sp>
        <p:nvSpPr>
          <p:cNvPr id="2" name="Rectangle 1"/>
          <p:cNvSpPr/>
          <p:nvPr/>
        </p:nvSpPr>
        <p:spPr>
          <a:xfrm>
            <a:off x="4550295" y="1736834"/>
            <a:ext cx="3118161" cy="340093"/>
          </a:xfrm>
          <a:prstGeom prst="rect">
            <a:avLst/>
          </a:prstGeom>
        </p:spPr>
        <p:txBody>
          <a:bodyPr wrap="none">
            <a:spAutoFit/>
          </a:bodyPr>
          <a:lstStyle/>
          <a:p>
            <a:pPr lvl="0" algn="ctr">
              <a:lnSpc>
                <a:spcPct val="115000"/>
              </a:lnSpc>
            </a:pPr>
            <a:r>
              <a:rPr lang="en-US" b="1" dirty="0"/>
              <a:t>Levels of Community Engagement</a:t>
            </a:r>
            <a:endParaRPr lang="en-US" b="1" dirty="0"/>
          </a:p>
        </p:txBody>
      </p:sp>
      <p:sp>
        <p:nvSpPr>
          <p:cNvPr id="3" name="Rectangle 2"/>
          <p:cNvSpPr/>
          <p:nvPr/>
        </p:nvSpPr>
        <p:spPr>
          <a:xfrm>
            <a:off x="4813184" y="2495364"/>
            <a:ext cx="2592376" cy="340093"/>
          </a:xfrm>
          <a:prstGeom prst="rect">
            <a:avLst/>
          </a:prstGeom>
        </p:spPr>
        <p:txBody>
          <a:bodyPr wrap="none">
            <a:spAutoFit/>
          </a:bodyPr>
          <a:lstStyle/>
          <a:p>
            <a:pPr lvl="0" algn="ctr">
              <a:lnSpc>
                <a:spcPct val="115000"/>
              </a:lnSpc>
            </a:pPr>
            <a:r>
              <a:rPr lang="en-US" b="1" dirty="0"/>
              <a:t>Stance Towards Community</a:t>
            </a:r>
            <a:endParaRPr lang="en-US" b="1" dirty="0"/>
          </a:p>
        </p:txBody>
      </p:sp>
      <p:sp>
        <p:nvSpPr>
          <p:cNvPr id="4" name="Rectangle 3"/>
          <p:cNvSpPr/>
          <p:nvPr/>
        </p:nvSpPr>
        <p:spPr>
          <a:xfrm>
            <a:off x="5640332" y="3157156"/>
            <a:ext cx="938077" cy="340093"/>
          </a:xfrm>
          <a:prstGeom prst="rect">
            <a:avLst/>
          </a:prstGeom>
        </p:spPr>
        <p:txBody>
          <a:bodyPr wrap="none">
            <a:spAutoFit/>
          </a:bodyPr>
          <a:lstStyle/>
          <a:p>
            <a:pPr lvl="0" algn="ctr">
              <a:lnSpc>
                <a:spcPct val="115000"/>
              </a:lnSpc>
            </a:pPr>
            <a:r>
              <a:rPr lang="en-US" b="1" dirty="0"/>
              <a:t>Intention</a:t>
            </a:r>
            <a:endParaRPr lang="en-US" b="1" dirty="0"/>
          </a:p>
        </p:txBody>
      </p:sp>
      <p:graphicFrame>
        <p:nvGraphicFramePr>
          <p:cNvPr id="12" name="Table 11" descr="Levels of community engagement table&#10;" title="Levels of community engagement table"/>
          <p:cNvGraphicFramePr>
            <a:graphicFrameLocks noGrp="1"/>
          </p:cNvGraphicFramePr>
          <p:nvPr>
            <p:extLst>
              <p:ext uri="{D42A27DB-BD31-4B8C-83A1-F6EECF244321}">
                <p14:modId xmlns:p14="http://schemas.microsoft.com/office/powerpoint/2010/main" val="2693220140"/>
              </p:ext>
            </p:extLst>
          </p:nvPr>
        </p:nvGraphicFramePr>
        <p:xfrm>
          <a:off x="1080171" y="2083192"/>
          <a:ext cx="10058400" cy="457200"/>
        </p:xfrm>
        <a:graphic>
          <a:graphicData uri="http://schemas.openxmlformats.org/drawingml/2006/table">
            <a:tbl>
              <a:tblPr firstRow="1" bandRow="1">
                <a:tableStyleId>{423A6969-BB19-400A-AA17-C7F53EA4E441}</a:tableStyleId>
              </a:tblPr>
              <a:tblGrid>
                <a:gridCol w="1676400">
                  <a:extLst>
                    <a:ext uri="{9D8B030D-6E8A-4147-A177-3AD203B41FA5}">
                      <a16:colId xmlns:a16="http://schemas.microsoft.com/office/drawing/2014/main" val="732608502"/>
                    </a:ext>
                  </a:extLst>
                </a:gridCol>
                <a:gridCol w="1676400">
                  <a:extLst>
                    <a:ext uri="{9D8B030D-6E8A-4147-A177-3AD203B41FA5}">
                      <a16:colId xmlns:a16="http://schemas.microsoft.com/office/drawing/2014/main" val="707187906"/>
                    </a:ext>
                  </a:extLst>
                </a:gridCol>
                <a:gridCol w="1676400">
                  <a:extLst>
                    <a:ext uri="{9D8B030D-6E8A-4147-A177-3AD203B41FA5}">
                      <a16:colId xmlns:a16="http://schemas.microsoft.com/office/drawing/2014/main" val="484405657"/>
                    </a:ext>
                  </a:extLst>
                </a:gridCol>
                <a:gridCol w="1676400">
                  <a:extLst>
                    <a:ext uri="{9D8B030D-6E8A-4147-A177-3AD203B41FA5}">
                      <a16:colId xmlns:a16="http://schemas.microsoft.com/office/drawing/2014/main" val="3626051311"/>
                    </a:ext>
                  </a:extLst>
                </a:gridCol>
                <a:gridCol w="1676400">
                  <a:extLst>
                    <a:ext uri="{9D8B030D-6E8A-4147-A177-3AD203B41FA5}">
                      <a16:colId xmlns:a16="http://schemas.microsoft.com/office/drawing/2014/main" val="1021727703"/>
                    </a:ext>
                  </a:extLst>
                </a:gridCol>
                <a:gridCol w="1676400">
                  <a:extLst>
                    <a:ext uri="{9D8B030D-6E8A-4147-A177-3AD203B41FA5}">
                      <a16:colId xmlns:a16="http://schemas.microsoft.com/office/drawing/2014/main" val="836806126"/>
                    </a:ext>
                  </a:extLst>
                </a:gridCol>
              </a:tblGrid>
              <a:tr h="370840">
                <a:tc>
                  <a:txBody>
                    <a:bodyPr/>
                    <a:lstStyle/>
                    <a:p>
                      <a:r>
                        <a:rPr lang="en-US" sz="2400" b="1" dirty="0" smtClean="0">
                          <a:solidFill>
                            <a:schemeClr val="bg1"/>
                          </a:solidFill>
                        </a:rPr>
                        <a:t>0</a:t>
                      </a:r>
                      <a:endParaRPr lang="en-US" sz="2400" b="1" dirty="0">
                        <a:solidFill>
                          <a:schemeClr val="bg1"/>
                        </a:solidFill>
                      </a:endParaRPr>
                    </a:p>
                  </a:txBody>
                  <a:tcPr>
                    <a:solidFill>
                      <a:srgbClr val="A64D79"/>
                    </a:solidFill>
                  </a:tcPr>
                </a:tc>
                <a:tc>
                  <a:txBody>
                    <a:bodyPr/>
                    <a:lstStyle/>
                    <a:p>
                      <a:r>
                        <a:rPr lang="en-US" sz="2400" b="1" dirty="0" smtClean="0">
                          <a:solidFill>
                            <a:schemeClr val="bg1"/>
                          </a:solidFill>
                        </a:rPr>
                        <a:t>1</a:t>
                      </a:r>
                      <a:endParaRPr lang="en-US" sz="2400" b="1" dirty="0">
                        <a:solidFill>
                          <a:schemeClr val="bg1"/>
                        </a:solidFill>
                      </a:endParaRPr>
                    </a:p>
                  </a:txBody>
                  <a:tcPr>
                    <a:solidFill>
                      <a:srgbClr val="FF9900"/>
                    </a:solidFill>
                  </a:tcPr>
                </a:tc>
                <a:tc>
                  <a:txBody>
                    <a:bodyPr/>
                    <a:lstStyle/>
                    <a:p>
                      <a:r>
                        <a:rPr lang="en-US" sz="2400" b="1" dirty="0" smtClean="0">
                          <a:solidFill>
                            <a:schemeClr val="bg1"/>
                          </a:solidFill>
                        </a:rPr>
                        <a:t>2</a:t>
                      </a:r>
                      <a:endParaRPr lang="en-US" sz="2400" b="1" dirty="0">
                        <a:solidFill>
                          <a:schemeClr val="bg1"/>
                        </a:solidFill>
                      </a:endParaRPr>
                    </a:p>
                  </a:txBody>
                  <a:tcPr>
                    <a:solidFill>
                      <a:srgbClr val="F1C232"/>
                    </a:solidFill>
                  </a:tcPr>
                </a:tc>
                <a:tc>
                  <a:txBody>
                    <a:bodyPr/>
                    <a:lstStyle/>
                    <a:p>
                      <a:r>
                        <a:rPr lang="en-US" sz="2400" b="1" dirty="0" smtClean="0">
                          <a:solidFill>
                            <a:schemeClr val="bg1"/>
                          </a:solidFill>
                        </a:rPr>
                        <a:t>3</a:t>
                      </a:r>
                      <a:endParaRPr lang="en-US" sz="2400" b="1" dirty="0">
                        <a:solidFill>
                          <a:schemeClr val="bg1"/>
                        </a:solidFill>
                      </a:endParaRPr>
                    </a:p>
                  </a:txBody>
                  <a:tcPr>
                    <a:solidFill>
                      <a:srgbClr val="6AA84F"/>
                    </a:solidFill>
                  </a:tcPr>
                </a:tc>
                <a:tc>
                  <a:txBody>
                    <a:bodyPr/>
                    <a:lstStyle/>
                    <a:p>
                      <a:r>
                        <a:rPr lang="en-US" sz="2400" b="1" dirty="0" smtClean="0">
                          <a:solidFill>
                            <a:schemeClr val="bg1"/>
                          </a:solidFill>
                        </a:rPr>
                        <a:t>4</a:t>
                      </a:r>
                      <a:endParaRPr lang="en-US" sz="2400" b="1" dirty="0">
                        <a:solidFill>
                          <a:schemeClr val="bg1"/>
                        </a:solidFill>
                      </a:endParaRPr>
                    </a:p>
                  </a:txBody>
                  <a:tcPr>
                    <a:solidFill>
                      <a:srgbClr val="46BDC6"/>
                    </a:solidFill>
                  </a:tcPr>
                </a:tc>
                <a:tc>
                  <a:txBody>
                    <a:bodyPr/>
                    <a:lstStyle/>
                    <a:p>
                      <a:r>
                        <a:rPr lang="en-US" sz="2400" b="1" dirty="0" smtClean="0">
                          <a:solidFill>
                            <a:schemeClr val="bg1"/>
                          </a:solidFill>
                        </a:rPr>
                        <a:t>5</a:t>
                      </a:r>
                      <a:endParaRPr lang="en-US" sz="2400" b="1" dirty="0">
                        <a:solidFill>
                          <a:schemeClr val="bg1"/>
                        </a:solidFill>
                      </a:endParaRPr>
                    </a:p>
                  </a:txBody>
                  <a:tcPr>
                    <a:solidFill>
                      <a:srgbClr val="4285F4"/>
                    </a:solidFill>
                  </a:tcPr>
                </a:tc>
                <a:extLst>
                  <a:ext uri="{0D108BD9-81ED-4DB2-BD59-A6C34878D82A}">
                    <a16:rowId xmlns:a16="http://schemas.microsoft.com/office/drawing/2014/main" val="2876392581"/>
                  </a:ext>
                </a:extLst>
              </a:tr>
            </a:tbl>
          </a:graphicData>
        </a:graphic>
      </p:graphicFrame>
      <p:graphicFrame>
        <p:nvGraphicFramePr>
          <p:cNvPr id="13" name="Table 12" descr="Stance Towards community table" title="Stance Towards community table"/>
          <p:cNvGraphicFramePr>
            <a:graphicFrameLocks noGrp="1"/>
          </p:cNvGraphicFramePr>
          <p:nvPr>
            <p:extLst>
              <p:ext uri="{D42A27DB-BD31-4B8C-83A1-F6EECF244321}">
                <p14:modId xmlns:p14="http://schemas.microsoft.com/office/powerpoint/2010/main" val="1985091480"/>
              </p:ext>
            </p:extLst>
          </p:nvPr>
        </p:nvGraphicFramePr>
        <p:xfrm>
          <a:off x="1080171" y="2804010"/>
          <a:ext cx="10058400" cy="370840"/>
        </p:xfrm>
        <a:graphic>
          <a:graphicData uri="http://schemas.openxmlformats.org/drawingml/2006/table">
            <a:tbl>
              <a:tblPr firstRow="1" bandRow="1">
                <a:tableStyleId>{423A6969-BB19-400A-AA17-C7F53EA4E441}</a:tableStyleId>
              </a:tblPr>
              <a:tblGrid>
                <a:gridCol w="1676400">
                  <a:extLst>
                    <a:ext uri="{9D8B030D-6E8A-4147-A177-3AD203B41FA5}">
                      <a16:colId xmlns:a16="http://schemas.microsoft.com/office/drawing/2014/main" val="217349102"/>
                    </a:ext>
                  </a:extLst>
                </a:gridCol>
                <a:gridCol w="1676400">
                  <a:extLst>
                    <a:ext uri="{9D8B030D-6E8A-4147-A177-3AD203B41FA5}">
                      <a16:colId xmlns:a16="http://schemas.microsoft.com/office/drawing/2014/main" val="3035308597"/>
                    </a:ext>
                  </a:extLst>
                </a:gridCol>
                <a:gridCol w="1676400">
                  <a:extLst>
                    <a:ext uri="{9D8B030D-6E8A-4147-A177-3AD203B41FA5}">
                      <a16:colId xmlns:a16="http://schemas.microsoft.com/office/drawing/2014/main" val="3974512632"/>
                    </a:ext>
                  </a:extLst>
                </a:gridCol>
                <a:gridCol w="1676400">
                  <a:extLst>
                    <a:ext uri="{9D8B030D-6E8A-4147-A177-3AD203B41FA5}">
                      <a16:colId xmlns:a16="http://schemas.microsoft.com/office/drawing/2014/main" val="1445088355"/>
                    </a:ext>
                  </a:extLst>
                </a:gridCol>
                <a:gridCol w="1676400">
                  <a:extLst>
                    <a:ext uri="{9D8B030D-6E8A-4147-A177-3AD203B41FA5}">
                      <a16:colId xmlns:a16="http://schemas.microsoft.com/office/drawing/2014/main" val="3245688915"/>
                    </a:ext>
                  </a:extLst>
                </a:gridCol>
                <a:gridCol w="1676400">
                  <a:extLst>
                    <a:ext uri="{9D8B030D-6E8A-4147-A177-3AD203B41FA5}">
                      <a16:colId xmlns:a16="http://schemas.microsoft.com/office/drawing/2014/main" val="2890863040"/>
                    </a:ext>
                  </a:extLst>
                </a:gridCol>
              </a:tblGrid>
              <a:tr h="370840">
                <a:tc>
                  <a:txBody>
                    <a:bodyPr/>
                    <a:lstStyle/>
                    <a:p>
                      <a:r>
                        <a:rPr lang="en-US" sz="1800" b="1" dirty="0" smtClean="0">
                          <a:solidFill>
                            <a:srgbClr val="A64D79"/>
                          </a:solidFill>
                        </a:rPr>
                        <a:t>Ignore</a:t>
                      </a:r>
                      <a:endParaRPr lang="en-US" sz="1800" b="1" dirty="0">
                        <a:solidFill>
                          <a:srgbClr val="A64D79"/>
                        </a:solidFill>
                      </a:endParaRPr>
                    </a:p>
                  </a:txBody>
                  <a:tcPr/>
                </a:tc>
                <a:tc>
                  <a:txBody>
                    <a:bodyPr/>
                    <a:lstStyle/>
                    <a:p>
                      <a:r>
                        <a:rPr lang="en-US" sz="1800" b="1" dirty="0" smtClean="0">
                          <a:solidFill>
                            <a:srgbClr val="FF9900"/>
                          </a:solidFill>
                        </a:rPr>
                        <a:t>Inform</a:t>
                      </a:r>
                      <a:endParaRPr lang="en-US" sz="1800" b="1" dirty="0">
                        <a:solidFill>
                          <a:srgbClr val="FF9900"/>
                        </a:solidFill>
                      </a:endParaRPr>
                    </a:p>
                  </a:txBody>
                  <a:tcPr/>
                </a:tc>
                <a:tc>
                  <a:txBody>
                    <a:bodyPr/>
                    <a:lstStyle/>
                    <a:p>
                      <a:r>
                        <a:rPr lang="en-US" sz="1800" b="1" dirty="0" smtClean="0">
                          <a:solidFill>
                            <a:srgbClr val="F1C232"/>
                          </a:solidFill>
                        </a:rPr>
                        <a:t>Consult</a:t>
                      </a:r>
                      <a:endParaRPr lang="en-US" sz="1800" b="1" dirty="0">
                        <a:solidFill>
                          <a:srgbClr val="F1C232"/>
                        </a:solidFill>
                      </a:endParaRPr>
                    </a:p>
                  </a:txBody>
                  <a:tcPr/>
                </a:tc>
                <a:tc>
                  <a:txBody>
                    <a:bodyPr/>
                    <a:lstStyle/>
                    <a:p>
                      <a:r>
                        <a:rPr lang="en-US" sz="1800" b="1" dirty="0" smtClean="0">
                          <a:solidFill>
                            <a:srgbClr val="6AA84F"/>
                          </a:solidFill>
                        </a:rPr>
                        <a:t>Involve</a:t>
                      </a:r>
                      <a:endParaRPr lang="en-US" sz="1800" b="1" dirty="0">
                        <a:solidFill>
                          <a:srgbClr val="6AA84F"/>
                        </a:solidFill>
                      </a:endParaRPr>
                    </a:p>
                  </a:txBody>
                  <a:tcPr/>
                </a:tc>
                <a:tc>
                  <a:txBody>
                    <a:bodyPr/>
                    <a:lstStyle/>
                    <a:p>
                      <a:r>
                        <a:rPr lang="en-US" sz="1800" b="1" dirty="0" smtClean="0">
                          <a:solidFill>
                            <a:srgbClr val="46BDC6"/>
                          </a:solidFill>
                        </a:rPr>
                        <a:t>Collaborate</a:t>
                      </a:r>
                      <a:endParaRPr lang="en-US" sz="1800" b="1" dirty="0">
                        <a:solidFill>
                          <a:srgbClr val="46BDC6"/>
                        </a:solidFill>
                      </a:endParaRPr>
                    </a:p>
                  </a:txBody>
                  <a:tcPr/>
                </a:tc>
                <a:tc>
                  <a:txBody>
                    <a:bodyPr/>
                    <a:lstStyle/>
                    <a:p>
                      <a:r>
                        <a:rPr lang="en-US" sz="1800" b="1" dirty="0" smtClean="0">
                          <a:solidFill>
                            <a:srgbClr val="4285F4"/>
                          </a:solidFill>
                        </a:rPr>
                        <a:t>Defer</a:t>
                      </a:r>
                      <a:endParaRPr lang="en-US" sz="1800" b="1" dirty="0">
                        <a:solidFill>
                          <a:srgbClr val="4285F4"/>
                        </a:solidFill>
                      </a:endParaRPr>
                    </a:p>
                  </a:txBody>
                  <a:tcPr/>
                </a:tc>
                <a:extLst>
                  <a:ext uri="{0D108BD9-81ED-4DB2-BD59-A6C34878D82A}">
                    <a16:rowId xmlns:a16="http://schemas.microsoft.com/office/drawing/2014/main" val="4113475930"/>
                  </a:ext>
                </a:extLst>
              </a:tr>
            </a:tbl>
          </a:graphicData>
        </a:graphic>
      </p:graphicFrame>
      <p:graphicFrame>
        <p:nvGraphicFramePr>
          <p:cNvPr id="14" name="Table 13" descr="Intentions table" title="Intentions table"/>
          <p:cNvGraphicFramePr>
            <a:graphicFrameLocks noGrp="1"/>
          </p:cNvGraphicFramePr>
          <p:nvPr>
            <p:extLst>
              <p:ext uri="{D42A27DB-BD31-4B8C-83A1-F6EECF244321}">
                <p14:modId xmlns:p14="http://schemas.microsoft.com/office/powerpoint/2010/main" val="2259305156"/>
              </p:ext>
            </p:extLst>
          </p:nvPr>
        </p:nvGraphicFramePr>
        <p:xfrm>
          <a:off x="1080171" y="3481176"/>
          <a:ext cx="10058400" cy="1828800"/>
        </p:xfrm>
        <a:graphic>
          <a:graphicData uri="http://schemas.openxmlformats.org/drawingml/2006/table">
            <a:tbl>
              <a:tblPr firstRow="1" bandRow="1">
                <a:tableStyleId>{423A6969-BB19-400A-AA17-C7F53EA4E441}</a:tableStyleId>
              </a:tblPr>
              <a:tblGrid>
                <a:gridCol w="1676400">
                  <a:extLst>
                    <a:ext uri="{9D8B030D-6E8A-4147-A177-3AD203B41FA5}">
                      <a16:colId xmlns:a16="http://schemas.microsoft.com/office/drawing/2014/main" val="2454739378"/>
                    </a:ext>
                  </a:extLst>
                </a:gridCol>
                <a:gridCol w="1676400">
                  <a:extLst>
                    <a:ext uri="{9D8B030D-6E8A-4147-A177-3AD203B41FA5}">
                      <a16:colId xmlns:a16="http://schemas.microsoft.com/office/drawing/2014/main" val="2091347122"/>
                    </a:ext>
                  </a:extLst>
                </a:gridCol>
                <a:gridCol w="1676400">
                  <a:extLst>
                    <a:ext uri="{9D8B030D-6E8A-4147-A177-3AD203B41FA5}">
                      <a16:colId xmlns:a16="http://schemas.microsoft.com/office/drawing/2014/main" val="3630953837"/>
                    </a:ext>
                  </a:extLst>
                </a:gridCol>
                <a:gridCol w="1676400">
                  <a:extLst>
                    <a:ext uri="{9D8B030D-6E8A-4147-A177-3AD203B41FA5}">
                      <a16:colId xmlns:a16="http://schemas.microsoft.com/office/drawing/2014/main" val="1672006204"/>
                    </a:ext>
                  </a:extLst>
                </a:gridCol>
                <a:gridCol w="1676400">
                  <a:extLst>
                    <a:ext uri="{9D8B030D-6E8A-4147-A177-3AD203B41FA5}">
                      <a16:colId xmlns:a16="http://schemas.microsoft.com/office/drawing/2014/main" val="217360930"/>
                    </a:ext>
                  </a:extLst>
                </a:gridCol>
                <a:gridCol w="1676400">
                  <a:extLst>
                    <a:ext uri="{9D8B030D-6E8A-4147-A177-3AD203B41FA5}">
                      <a16:colId xmlns:a16="http://schemas.microsoft.com/office/drawing/2014/main" val="3380452793"/>
                    </a:ext>
                  </a:extLst>
                </a:gridCol>
              </a:tblGrid>
              <a:tr h="370840">
                <a:tc>
                  <a:txBody>
                    <a:bodyPr/>
                    <a:lstStyle/>
                    <a:p>
                      <a:r>
                        <a:rPr lang="en-US" sz="1200" dirty="0" smtClean="0"/>
                        <a:t>Protecting school/District Interests</a:t>
                      </a:r>
                      <a:endParaRPr lang="en-US" sz="1200" dirty="0"/>
                    </a:p>
                  </a:txBody>
                  <a:tcPr/>
                </a:tc>
                <a:tc>
                  <a:txBody>
                    <a:bodyPr/>
                    <a:lstStyle/>
                    <a:p>
                      <a:r>
                        <a:rPr lang="en-US" sz="1200" dirty="0" smtClean="0"/>
                        <a:t>Keeping Communities Updated</a:t>
                      </a:r>
                      <a:endParaRPr lang="en-US" sz="1200" dirty="0"/>
                    </a:p>
                  </a:txBody>
                  <a:tcPr/>
                </a:tc>
                <a:tc>
                  <a:txBody>
                    <a:bodyPr/>
                    <a:lstStyle/>
                    <a:p>
                      <a:r>
                        <a:rPr lang="en-US" sz="1200" dirty="0" smtClean="0"/>
                        <a:t>Receiving Community Input</a:t>
                      </a:r>
                      <a:endParaRPr lang="en-US" sz="1200" dirty="0"/>
                    </a:p>
                  </a:txBody>
                  <a:tcPr/>
                </a:tc>
                <a:tc>
                  <a:txBody>
                    <a:bodyPr/>
                    <a:lstStyle/>
                    <a:p>
                      <a:r>
                        <a:rPr lang="en-US" sz="1200" dirty="0" smtClean="0"/>
                        <a:t>Meaningfully Engaging Community Voice</a:t>
                      </a:r>
                      <a:endParaRPr lang="en-US" sz="1200" dirty="0"/>
                    </a:p>
                  </a:txBody>
                  <a:tcPr/>
                </a:tc>
                <a:tc>
                  <a:txBody>
                    <a:bodyPr/>
                    <a:lstStyle/>
                    <a:p>
                      <a:r>
                        <a:rPr lang="en-US" sz="1200" dirty="0" smtClean="0"/>
                        <a:t>Collaborating and Sharing Power with Communities</a:t>
                      </a:r>
                      <a:endParaRPr lang="en-US" sz="1200" dirty="0"/>
                    </a:p>
                  </a:txBody>
                  <a:tcPr/>
                </a:tc>
                <a:tc>
                  <a:txBody>
                    <a:bodyPr/>
                    <a:lstStyle/>
                    <a:p>
                      <a:r>
                        <a:rPr lang="en-US" sz="1200" dirty="0" smtClean="0"/>
                        <a:t>Communities Drive and Own the Work</a:t>
                      </a:r>
                      <a:endParaRPr lang="en-US" sz="1200" dirty="0"/>
                    </a:p>
                  </a:txBody>
                  <a:tcPr/>
                </a:tc>
                <a:extLst>
                  <a:ext uri="{0D108BD9-81ED-4DB2-BD59-A6C34878D82A}">
                    <a16:rowId xmlns:a16="http://schemas.microsoft.com/office/drawing/2014/main" val="4059341520"/>
                  </a:ext>
                </a:extLst>
              </a:tr>
              <a:tr h="370840">
                <a:tc>
                  <a:txBody>
                    <a:bodyPr/>
                    <a:lstStyle/>
                    <a:p>
                      <a:r>
                        <a:rPr lang="en-US" sz="1200" b="1" dirty="0" smtClean="0"/>
                        <a:t>Unintended Impact to Consider: </a:t>
                      </a:r>
                      <a:r>
                        <a:rPr lang="en-US" sz="1200" dirty="0" smtClean="0"/>
                        <a:t>Marginalizing Communities</a:t>
                      </a:r>
                      <a:endParaRPr lang="en-US" sz="1200" dirty="0"/>
                    </a:p>
                  </a:txBody>
                  <a:tcPr/>
                </a:tc>
                <a:tc>
                  <a:txBody>
                    <a:bodyPr/>
                    <a:lstStyle/>
                    <a:p>
                      <a:r>
                        <a:rPr lang="en-US" sz="1200" b="1" dirty="0" smtClean="0"/>
                        <a:t>Unintended Impact to Consider: </a:t>
                      </a:r>
                      <a:r>
                        <a:rPr lang="en-US" sz="1200" dirty="0" smtClean="0"/>
                        <a:t>Placating &amp; Underestimating Community Wisdom</a:t>
                      </a:r>
                      <a:endParaRPr lang="en-US" sz="1200" dirty="0"/>
                    </a:p>
                  </a:txBody>
                  <a:tcPr/>
                </a:tc>
                <a:tc>
                  <a:txBody>
                    <a:bodyPr/>
                    <a:lstStyle/>
                    <a:p>
                      <a:r>
                        <a:rPr lang="en-US" sz="1200" b="1" dirty="0" smtClean="0"/>
                        <a:t>Unintended Impact to Consider: </a:t>
                      </a:r>
                      <a:r>
                        <a:rPr lang="en-US" sz="1200" dirty="0" smtClean="0"/>
                        <a:t>Tokenizing &amp; Gatekeeping Community Engagement</a:t>
                      </a:r>
                      <a:endParaRPr lang="en-US" sz="1200" dirty="0"/>
                    </a:p>
                  </a:txBody>
                  <a:tcPr/>
                </a:tc>
                <a:tc>
                  <a:txBody>
                    <a:bodyPr/>
                    <a:lstStyle/>
                    <a:p>
                      <a:r>
                        <a:rPr lang="en-US" sz="1200" b="1" dirty="0" smtClean="0"/>
                        <a:t>Unintended Impact to Consider: </a:t>
                      </a:r>
                      <a:r>
                        <a:rPr lang="en-US" sz="1200" dirty="0" smtClean="0"/>
                        <a:t>Community Voice is Not Heard</a:t>
                      </a:r>
                      <a:endParaRPr lang="en-US" sz="1200" dirty="0"/>
                    </a:p>
                  </a:txBody>
                  <a:tcPr/>
                </a:tc>
                <a:tc>
                  <a:txBody>
                    <a:bodyPr/>
                    <a:lstStyle/>
                    <a:p>
                      <a:r>
                        <a:rPr lang="en-US" sz="1200" b="1" dirty="0" smtClean="0"/>
                        <a:t>Unintended Impact to Consider: </a:t>
                      </a:r>
                      <a:r>
                        <a:rPr lang="en-US" sz="1200" dirty="0" smtClean="0"/>
                        <a:t>Collaborative Process Derailed by Power Dynamics &amp; Lack of Relational Trust</a:t>
                      </a:r>
                      <a:endParaRPr lang="en-US" sz="1200" dirty="0"/>
                    </a:p>
                  </a:txBody>
                  <a:tcPr/>
                </a:tc>
                <a:tc>
                  <a:txBody>
                    <a:bodyPr/>
                    <a:lstStyle/>
                    <a:p>
                      <a:r>
                        <a:rPr lang="en-US" sz="1200" b="1" dirty="0" smtClean="0"/>
                        <a:t>Unintended Impact to Consider: </a:t>
                      </a:r>
                      <a:r>
                        <a:rPr lang="en-US" sz="1200" dirty="0" smtClean="0"/>
                        <a:t>Sovereignty and Core Agreements are Not Honored</a:t>
                      </a:r>
                      <a:endParaRPr lang="en-US" sz="1200" dirty="0"/>
                    </a:p>
                  </a:txBody>
                  <a:tcPr/>
                </a:tc>
                <a:extLst>
                  <a:ext uri="{0D108BD9-81ED-4DB2-BD59-A6C34878D82A}">
                    <a16:rowId xmlns:a16="http://schemas.microsoft.com/office/drawing/2014/main" val="318173816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2b3d9ae34e_0_212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a:t>Upon the conclusion of today’s presentation, participants will be able to:</a:t>
            </a:r>
            <a:endParaRPr b="1"/>
          </a:p>
          <a:p>
            <a:pPr marL="457200" lvl="0" indent="-342896" algn="l" rtl="0">
              <a:lnSpc>
                <a:spcPct val="100000"/>
              </a:lnSpc>
              <a:spcBef>
                <a:spcPts val="1000"/>
              </a:spcBef>
              <a:spcAft>
                <a:spcPts val="0"/>
              </a:spcAft>
              <a:buClr>
                <a:schemeClr val="dk1"/>
              </a:buClr>
              <a:buSzPts val="1800"/>
              <a:buAutoNum type="arabicPeriod"/>
            </a:pPr>
            <a:r>
              <a:rPr lang="en-US"/>
              <a:t>Dream, conceptualize and remain curious about the possibilities of equity-driven summer programming.</a:t>
            </a:r>
            <a:endParaRPr/>
          </a:p>
          <a:p>
            <a:pPr marL="457200" lvl="0" indent="-342896" algn="l" rtl="0">
              <a:lnSpc>
                <a:spcPct val="100000"/>
              </a:lnSpc>
              <a:spcBef>
                <a:spcPts val="1000"/>
              </a:spcBef>
              <a:spcAft>
                <a:spcPts val="0"/>
              </a:spcAft>
              <a:buClr>
                <a:schemeClr val="dk1"/>
              </a:buClr>
              <a:buSzPts val="1800"/>
              <a:buAutoNum type="arabicPeriod"/>
            </a:pPr>
            <a:r>
              <a:rPr lang="en-US"/>
              <a:t>Explore some practical tools for centering student voice, choice and interest through a strength-based approach in summer programming. </a:t>
            </a:r>
            <a:endParaRPr/>
          </a:p>
          <a:p>
            <a:pPr marL="457200" lvl="0" indent="-342896" algn="l" rtl="0">
              <a:lnSpc>
                <a:spcPct val="100000"/>
              </a:lnSpc>
              <a:spcBef>
                <a:spcPts val="1000"/>
              </a:spcBef>
              <a:spcAft>
                <a:spcPts val="0"/>
              </a:spcAft>
              <a:buClr>
                <a:schemeClr val="dk1"/>
              </a:buClr>
              <a:buSzPts val="1800"/>
              <a:buAutoNum type="arabicPeriod"/>
            </a:pPr>
            <a:r>
              <a:rPr lang="en-US"/>
              <a:t>Gain a deeper understanding of co-creation as a foundational component to equity-driven summer programs.</a:t>
            </a:r>
            <a:endParaRPr/>
          </a:p>
        </p:txBody>
      </p:sp>
      <p:sp>
        <p:nvSpPr>
          <p:cNvPr id="541" name="Google Shape;541;g12b3d9ae34e_0_212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Today’s Goals</a:t>
            </a:r>
            <a:endParaRPr/>
          </a:p>
        </p:txBody>
      </p:sp>
      <p:sp>
        <p:nvSpPr>
          <p:cNvPr id="542" name="Google Shape;542;g12b3d9ae34e_0_21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12b3d9ae34e_0_179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92784"/>
              <a:buFont typeface="Arial"/>
              <a:buNone/>
            </a:pPr>
            <a:r>
              <a:rPr lang="en-US" sz="4311">
                <a:highlight>
                  <a:schemeClr val="lt1"/>
                </a:highlight>
              </a:rPr>
              <a:t>Co-Creation and Co-Learning Environment </a:t>
            </a:r>
            <a:endParaRPr sz="4311">
              <a:highlight>
                <a:schemeClr val="lt1"/>
              </a:highlight>
            </a:endParaRPr>
          </a:p>
          <a:p>
            <a:pPr marL="0" lvl="0" indent="0" algn="r" rtl="0">
              <a:lnSpc>
                <a:spcPct val="90000"/>
              </a:lnSpc>
              <a:spcBef>
                <a:spcPts val="0"/>
              </a:spcBef>
              <a:spcAft>
                <a:spcPts val="0"/>
              </a:spcAft>
              <a:buClr>
                <a:schemeClr val="dk1"/>
              </a:buClr>
              <a:buSzPct val="81818"/>
              <a:buFont typeface="Calibri"/>
              <a:buNone/>
            </a:pPr>
            <a:r>
              <a:rPr lang="en-US"/>
              <a:t> </a:t>
            </a:r>
            <a:endParaRPr/>
          </a:p>
        </p:txBody>
      </p:sp>
      <p:pic>
        <p:nvPicPr>
          <p:cNvPr id="702" name="Google Shape;702;g12b3d9ae34e_0_1796" descr="Image of Hands stacked on each other" title="Hands stacked on each other"/>
          <p:cNvPicPr preferRelativeResize="0"/>
          <p:nvPr/>
        </p:nvPicPr>
        <p:blipFill rotWithShape="1">
          <a:blip r:embed="rId3">
            <a:alphaModFix/>
          </a:blip>
          <a:srcRect/>
          <a:stretch/>
        </p:blipFill>
        <p:spPr>
          <a:xfrm>
            <a:off x="6602630" y="2079421"/>
            <a:ext cx="4816875" cy="3256479"/>
          </a:xfrm>
          <a:prstGeom prst="rect">
            <a:avLst/>
          </a:prstGeom>
          <a:noFill/>
          <a:ln>
            <a:noFill/>
          </a:ln>
        </p:spPr>
      </p:pic>
      <p:sp>
        <p:nvSpPr>
          <p:cNvPr id="703" name="Google Shape;703;g12b3d9ae34e_0_17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200">
                <a:solidFill>
                  <a:srgbClr val="595959"/>
                </a:solidFill>
              </a:rPr>
              <a:t>20</a:t>
            </a:fld>
            <a:endParaRPr sz="1200">
              <a:solidFill>
                <a:srgbClr val="595959"/>
              </a:solidFill>
            </a:endParaRPr>
          </a:p>
        </p:txBody>
      </p:sp>
      <p:pic>
        <p:nvPicPr>
          <p:cNvPr id="704" name="Google Shape;704;g12b3d9ae34e_0_1796" descr="Building relationships rooted in care and reciprocity&#10;&#10;Equity, anti-racist, and culturally sustaining and responsive training&#10;&#10;Community-drive in planning" title="Co-Creation and Co-Learning pie chart"/>
          <p:cNvPicPr preferRelativeResize="0"/>
          <p:nvPr/>
        </p:nvPicPr>
        <p:blipFill>
          <a:blip r:embed="rId4">
            <a:alphaModFix/>
          </a:blip>
          <a:stretch>
            <a:fillRect/>
          </a:stretch>
        </p:blipFill>
        <p:spPr>
          <a:xfrm>
            <a:off x="1530425" y="1807425"/>
            <a:ext cx="3790950" cy="3800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12b3d9ae34e_0_181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Welcoming Environment </a:t>
            </a:r>
            <a:endParaRPr/>
          </a:p>
        </p:txBody>
      </p:sp>
      <p:pic>
        <p:nvPicPr>
          <p:cNvPr id="710" name="Google Shape;710;g12b3d9ae34e_0_1815" descr="Cover for Beyond the Bake Sale: The Essential guide to Family-School Partnerships" title="Cover for Beyond the Bake Sale: The Essential guide to Family-School Partnerships"/>
          <p:cNvPicPr preferRelativeResize="0"/>
          <p:nvPr/>
        </p:nvPicPr>
        <p:blipFill rotWithShape="1">
          <a:blip r:embed="rId3">
            <a:alphaModFix/>
          </a:blip>
          <a:srcRect/>
          <a:stretch/>
        </p:blipFill>
        <p:spPr>
          <a:xfrm>
            <a:off x="7894625" y="1638972"/>
            <a:ext cx="2891101" cy="3580053"/>
          </a:xfrm>
          <a:prstGeom prst="rect">
            <a:avLst/>
          </a:prstGeom>
          <a:noFill/>
          <a:ln>
            <a:noFill/>
          </a:ln>
        </p:spPr>
      </p:pic>
      <p:sp>
        <p:nvSpPr>
          <p:cNvPr id="711" name="Google Shape;711;g12b3d9ae34e_0_18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200">
                <a:solidFill>
                  <a:srgbClr val="595959"/>
                </a:solidFill>
              </a:rPr>
              <a:t>21</a:t>
            </a:fld>
            <a:endParaRPr sz="1200">
              <a:solidFill>
                <a:srgbClr val="595959"/>
              </a:solidFill>
            </a:endParaRPr>
          </a:p>
        </p:txBody>
      </p:sp>
      <p:sp>
        <p:nvSpPr>
          <p:cNvPr id="712" name="Google Shape;712;g12b3d9ae34e_0_1815"/>
          <p:cNvSpPr txBox="1"/>
          <p:nvPr/>
        </p:nvSpPr>
        <p:spPr>
          <a:xfrm>
            <a:off x="1464075" y="2721000"/>
            <a:ext cx="50292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u="sng">
                <a:solidFill>
                  <a:schemeClr val="hlink"/>
                </a:solidFill>
                <a:latin typeface="Calibri"/>
                <a:ea typeface="Calibri"/>
                <a:cs typeface="Calibri"/>
                <a:sym typeface="Calibri"/>
                <a:hlinkClick r:id="rId4"/>
              </a:rPr>
              <a:t>SFUSD Family Partnership Toolkits Webpage</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US" sz="2000" u="sng">
                <a:solidFill>
                  <a:schemeClr val="hlink"/>
                </a:solidFill>
                <a:latin typeface="Calibri"/>
                <a:ea typeface="Calibri"/>
                <a:cs typeface="Calibri"/>
                <a:sym typeface="Calibri"/>
                <a:hlinkClick r:id="rId5"/>
              </a:rPr>
              <a:t>How Family Friendly Is Your School Checklist</a:t>
            </a:r>
            <a:endParaRPr sz="2000">
              <a:latin typeface="Calibri"/>
              <a:ea typeface="Calibri"/>
              <a:cs typeface="Calibri"/>
              <a:sym typeface="Calibri"/>
            </a:endParaRPr>
          </a:p>
        </p:txBody>
      </p:sp>
      <p:pic>
        <p:nvPicPr>
          <p:cNvPr id="713" name="Google Shape;713;g12b3d9ae34e_0_1815" descr="image of SFUSD logo which is San Francisco Unified School District" title="image of SFUSD logo"/>
          <p:cNvPicPr preferRelativeResize="0"/>
          <p:nvPr/>
        </p:nvPicPr>
        <p:blipFill rotWithShape="1">
          <a:blip r:embed="rId6">
            <a:alphaModFix/>
          </a:blip>
          <a:srcRect/>
          <a:stretch/>
        </p:blipFill>
        <p:spPr>
          <a:xfrm>
            <a:off x="3339663" y="4344950"/>
            <a:ext cx="1278034" cy="1349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g12b3d9ae34e_0_18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Community Driven Planning    </a:t>
            </a:r>
            <a:endParaRPr/>
          </a:p>
        </p:txBody>
      </p:sp>
      <p:sp>
        <p:nvSpPr>
          <p:cNvPr id="720" name="Google Shape;720;g12b3d9ae34e_0_18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200">
                <a:solidFill>
                  <a:srgbClr val="595959"/>
                </a:solidFill>
              </a:rPr>
              <a:t>22</a:t>
            </a:fld>
            <a:endParaRPr sz="1200">
              <a:solidFill>
                <a:srgbClr val="595959"/>
              </a:solidFill>
            </a:endParaRPr>
          </a:p>
        </p:txBody>
      </p:sp>
      <p:sp>
        <p:nvSpPr>
          <p:cNvPr id="721" name="Google Shape;721;g12b3d9ae34e_0_1822"/>
          <p:cNvSpPr txBox="1"/>
          <p:nvPr/>
        </p:nvSpPr>
        <p:spPr>
          <a:xfrm>
            <a:off x="776125" y="1828900"/>
            <a:ext cx="104748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Calibri"/>
                <a:ea typeface="Calibri"/>
                <a:cs typeface="Calibri"/>
                <a:sym typeface="Calibri"/>
              </a:rPr>
              <a:t>What it takes to be an effective community partner coordinator</a:t>
            </a:r>
            <a:endParaRPr sz="1800" b="1">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Community partner program coordinators play a unique role. They are by nature boundary-crossers. They are able to work in the school and the community to bridge the culture of each. They have the skills to reach in to teachers and school staff, and reach out to families, residents, and community groups. They possess the planning and organizational ability to bring school staff and partners together to work toward student achievement goals.</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US" sz="1600" b="1">
                <a:latin typeface="Calibri"/>
                <a:ea typeface="Calibri"/>
                <a:cs typeface="Calibri"/>
                <a:sym typeface="Calibri"/>
              </a:rPr>
              <a:t>Oregon Example </a:t>
            </a:r>
            <a:endParaRPr sz="1600" b="1">
              <a:latin typeface="Calibri"/>
              <a:ea typeface="Calibri"/>
              <a:cs typeface="Calibri"/>
              <a:sym typeface="Calibri"/>
            </a:endParaRPr>
          </a:p>
          <a:p>
            <a:pPr marL="0" lvl="0" indent="0" algn="l" rtl="0">
              <a:spcBef>
                <a:spcPts val="0"/>
              </a:spcBef>
              <a:spcAft>
                <a:spcPts val="0"/>
              </a:spcAft>
              <a:buNone/>
            </a:pPr>
            <a:endParaRPr sz="1600" b="1">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Morrow County CARE Coordinators are one arm of our multidisciplinary CARE program. The CARE coordinators are bilingual staff that are dedicated to working with buildings and families and addressing any barriers that are preventing students from attending school and learning. They build relationships with families and work in partnership with our other wrap-around partners to get families the services they may need. On an average day they will be assisting with families with attendance; helping families through the OHP application process; assisting with scheduling medical/counseling appointment; helping with housing searches; and making connections with students at lunch and recesses.</a:t>
            </a:r>
            <a:endParaRPr sz="16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12b3d9ae34e_0_1830"/>
          <p:cNvSpPr txBox="1">
            <a:spLocks noGrp="1"/>
          </p:cNvSpPr>
          <p:nvPr>
            <p:ph type="title" idx="4294967295"/>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3600"/>
              <a:buNone/>
            </a:pPr>
            <a:r>
              <a:rPr lang="en-US"/>
              <a:t>Who is on Your Summer Learning Core Team?  </a:t>
            </a:r>
            <a:endParaRPr/>
          </a:p>
        </p:txBody>
      </p:sp>
      <p:sp>
        <p:nvSpPr>
          <p:cNvPr id="728" name="Google Shape;728;g12b3d9ae34e_0_1830" descr="&quot;" title="&quot;"/>
          <p:cNvSpPr/>
          <p:nvPr/>
        </p:nvSpPr>
        <p:spPr>
          <a:xfrm>
            <a:off x="9732650" y="1525450"/>
            <a:ext cx="1888500" cy="18192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Who?</a:t>
            </a:r>
            <a:endParaRPr sz="17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What?</a:t>
            </a:r>
            <a:endParaRPr sz="17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Where?</a:t>
            </a:r>
            <a:endParaRPr sz="17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When?</a:t>
            </a:r>
            <a:endParaRPr sz="17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Why?</a:t>
            </a:r>
            <a:endParaRPr sz="1700" b="1" i="0" u="none" strike="noStrike" cap="none">
              <a:solidFill>
                <a:srgbClr val="000000"/>
              </a:solidFill>
              <a:latin typeface="Arial"/>
              <a:ea typeface="Arial"/>
              <a:cs typeface="Arial"/>
              <a:sym typeface="Arial"/>
            </a:endParaRPr>
          </a:p>
        </p:txBody>
      </p:sp>
      <p:pic>
        <p:nvPicPr>
          <p:cNvPr id="729" name="Google Shape;729;g12b3d9ae34e_0_1830" descr="Man thinking" title="Man thinking"/>
          <p:cNvPicPr preferRelativeResize="0"/>
          <p:nvPr/>
        </p:nvPicPr>
        <p:blipFill rotWithShape="1">
          <a:blip r:embed="rId3">
            <a:alphaModFix/>
          </a:blip>
          <a:srcRect t="69" b="69"/>
          <a:stretch/>
        </p:blipFill>
        <p:spPr>
          <a:xfrm>
            <a:off x="8665950" y="3745125"/>
            <a:ext cx="3154150" cy="2102775"/>
          </a:xfrm>
          <a:prstGeom prst="rect">
            <a:avLst/>
          </a:prstGeom>
          <a:noFill/>
          <a:ln>
            <a:noFill/>
          </a:ln>
        </p:spPr>
      </p:pic>
      <p:grpSp>
        <p:nvGrpSpPr>
          <p:cNvPr id="730" name="Google Shape;730;g12b3d9ae34e_0_1830" descr="key roles of the Summer Learning Core Team"/>
          <p:cNvGrpSpPr/>
          <p:nvPr/>
        </p:nvGrpSpPr>
        <p:grpSpPr>
          <a:xfrm>
            <a:off x="1027858" y="1516723"/>
            <a:ext cx="7969088" cy="4703199"/>
            <a:chOff x="2394607" y="1615749"/>
            <a:chExt cx="8432005" cy="5079048"/>
          </a:xfrm>
        </p:grpSpPr>
        <p:grpSp>
          <p:nvGrpSpPr>
            <p:cNvPr id="731" name="Google Shape;731;g12b3d9ae34e_0_1830"/>
            <p:cNvGrpSpPr/>
            <p:nvPr/>
          </p:nvGrpSpPr>
          <p:grpSpPr>
            <a:xfrm>
              <a:off x="2394607" y="4159509"/>
              <a:ext cx="8340808" cy="1262149"/>
              <a:chOff x="2283025" y="2316436"/>
              <a:chExt cx="5211051" cy="649487"/>
            </a:xfrm>
          </p:grpSpPr>
          <p:sp>
            <p:nvSpPr>
              <p:cNvPr id="732" name="Google Shape;732;g12b3d9ae34e_0_1830"/>
              <p:cNvSpPr/>
              <p:nvPr/>
            </p:nvSpPr>
            <p:spPr>
              <a:xfrm>
                <a:off x="4173376" y="2316436"/>
                <a:ext cx="3320700" cy="643500"/>
              </a:xfrm>
              <a:prstGeom prst="rect">
                <a:avLst/>
              </a:prstGeom>
              <a:solidFill>
                <a:schemeClr val="lt2"/>
              </a:solidFill>
              <a:ln>
                <a:noFill/>
              </a:ln>
            </p:spPr>
            <p:txBody>
              <a:bodyPr spcFirstLastPara="1" wrap="square" lIns="121900" tIns="121900" rIns="121900" bIns="121900" anchor="ctr" anchorCtr="0">
                <a:noAutofit/>
              </a:bodyPr>
              <a:lstStyle/>
              <a:p>
                <a:pPr marL="914400" marR="0" lvl="0" indent="-311150" algn="l" rtl="0">
                  <a:lnSpc>
                    <a:spcPct val="115000"/>
                  </a:lnSpc>
                  <a:spcBef>
                    <a:spcPts val="0"/>
                  </a:spcBef>
                  <a:spcAft>
                    <a:spcPts val="0"/>
                  </a:spcAft>
                  <a:buClr>
                    <a:srgbClr val="135589"/>
                  </a:buClr>
                  <a:buSzPts val="1300"/>
                  <a:buFont typeface="Arial"/>
                  <a:buChar char="●"/>
                </a:pPr>
                <a:r>
                  <a:rPr lang="en-US" sz="1300" b="1" i="0" u="none" strike="noStrike" cap="none">
                    <a:solidFill>
                      <a:srgbClr val="135589"/>
                    </a:solidFill>
                    <a:latin typeface="Arial"/>
                    <a:ea typeface="Arial"/>
                    <a:cs typeface="Arial"/>
                    <a:sym typeface="Arial"/>
                  </a:rPr>
                  <a:t>Community Partner Coordinators (CBO, FBO, For Profit, etc.) </a:t>
                </a:r>
                <a:endParaRPr sz="1300" b="1" i="0" u="none" strike="noStrike" cap="none">
                  <a:solidFill>
                    <a:srgbClr val="135589"/>
                  </a:solidFill>
                  <a:latin typeface="Arial"/>
                  <a:ea typeface="Arial"/>
                  <a:cs typeface="Arial"/>
                  <a:sym typeface="Arial"/>
                </a:endParaRPr>
              </a:p>
              <a:p>
                <a:pPr marL="914400" marR="0" lvl="0" indent="-311150" algn="l" rtl="0">
                  <a:lnSpc>
                    <a:spcPct val="115000"/>
                  </a:lnSpc>
                  <a:spcBef>
                    <a:spcPts val="0"/>
                  </a:spcBef>
                  <a:spcAft>
                    <a:spcPts val="0"/>
                  </a:spcAft>
                  <a:buClr>
                    <a:srgbClr val="135589"/>
                  </a:buClr>
                  <a:buSzPts val="1300"/>
                  <a:buFont typeface="Arial"/>
                  <a:buChar char="●"/>
                </a:pPr>
                <a:r>
                  <a:rPr lang="en-US" sz="1300" b="1" i="0" u="none" strike="noStrike" cap="none">
                    <a:solidFill>
                      <a:srgbClr val="135589"/>
                    </a:solidFill>
                    <a:latin typeface="Arial"/>
                    <a:ea typeface="Arial"/>
                    <a:cs typeface="Arial"/>
                    <a:sym typeface="Arial"/>
                  </a:rPr>
                  <a:t>Family Advisory Team (PTO/PTA, Family Leadership)</a:t>
                </a:r>
                <a:endParaRPr sz="1300" b="1" i="0" u="none" strike="noStrike" cap="none">
                  <a:solidFill>
                    <a:srgbClr val="135589"/>
                  </a:solidFill>
                  <a:latin typeface="Arial"/>
                  <a:ea typeface="Arial"/>
                  <a:cs typeface="Arial"/>
                  <a:sym typeface="Arial"/>
                </a:endParaRPr>
              </a:p>
              <a:p>
                <a:pPr marL="914400" marR="0" lvl="0" indent="-311150" algn="l" rtl="0">
                  <a:lnSpc>
                    <a:spcPct val="115000"/>
                  </a:lnSpc>
                  <a:spcBef>
                    <a:spcPts val="0"/>
                  </a:spcBef>
                  <a:spcAft>
                    <a:spcPts val="0"/>
                  </a:spcAft>
                  <a:buClr>
                    <a:srgbClr val="135589"/>
                  </a:buClr>
                  <a:buSzPts val="1300"/>
                  <a:buFont typeface="Arial"/>
                  <a:buChar char="●"/>
                </a:pPr>
                <a:r>
                  <a:rPr lang="en-US" sz="1300" b="1" i="0" u="none" strike="noStrike" cap="none">
                    <a:solidFill>
                      <a:srgbClr val="135589"/>
                    </a:solidFill>
                    <a:latin typeface="Arial"/>
                    <a:ea typeface="Arial"/>
                    <a:cs typeface="Arial"/>
                    <a:sym typeface="Arial"/>
                  </a:rPr>
                  <a:t>Family Liaisons</a:t>
                </a:r>
                <a:endParaRPr sz="1300" b="1" i="0" u="none" strike="noStrike" cap="none">
                  <a:solidFill>
                    <a:srgbClr val="135589"/>
                  </a:solidFill>
                  <a:latin typeface="Arial"/>
                  <a:ea typeface="Arial"/>
                  <a:cs typeface="Arial"/>
                  <a:sym typeface="Arial"/>
                </a:endParaRPr>
              </a:p>
            </p:txBody>
          </p:sp>
          <p:sp>
            <p:nvSpPr>
              <p:cNvPr id="733" name="Google Shape;733;g12b3d9ae34e_0_1830"/>
              <p:cNvSpPr/>
              <p:nvPr/>
            </p:nvSpPr>
            <p:spPr>
              <a:xfrm flipH="1">
                <a:off x="2283025" y="2322575"/>
                <a:ext cx="1844400" cy="642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g12b3d9ae34e_0_1830"/>
              <p:cNvSpPr/>
              <p:nvPr/>
            </p:nvSpPr>
            <p:spPr>
              <a:xfrm rot="-5400000">
                <a:off x="3501574" y="1934671"/>
                <a:ext cx="643356" cy="1419149"/>
              </a:xfrm>
              <a:prstGeom prst="flowChartOffpageConnector">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g12b3d9ae34e_0_1830"/>
              <p:cNvSpPr/>
              <p:nvPr/>
            </p:nvSpPr>
            <p:spPr>
              <a:xfrm>
                <a:off x="2342625" y="2396374"/>
                <a:ext cx="1940700" cy="4959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Community and Family </a:t>
                </a:r>
                <a:endParaRPr sz="1300" b="0" i="0" u="none" strike="noStrike" cap="none">
                  <a:solidFill>
                    <a:schemeClr val="lt1"/>
                  </a:solidFill>
                  <a:latin typeface="Roboto"/>
                  <a:ea typeface="Roboto"/>
                  <a:cs typeface="Roboto"/>
                  <a:sym typeface="Roboto"/>
                </a:endParaRPr>
              </a:p>
            </p:txBody>
          </p:sp>
        </p:grpSp>
        <p:grpSp>
          <p:nvGrpSpPr>
            <p:cNvPr id="736" name="Google Shape;736;g12b3d9ae34e_0_1830"/>
            <p:cNvGrpSpPr/>
            <p:nvPr/>
          </p:nvGrpSpPr>
          <p:grpSpPr>
            <a:xfrm>
              <a:off x="2394607" y="2893379"/>
              <a:ext cx="8431881" cy="1255453"/>
              <a:chOff x="2283025" y="2320027"/>
              <a:chExt cx="5267950" cy="646041"/>
            </a:xfrm>
          </p:grpSpPr>
          <p:sp>
            <p:nvSpPr>
              <p:cNvPr id="737" name="Google Shape;737;g12b3d9ae34e_0_1830"/>
              <p:cNvSpPr/>
              <p:nvPr/>
            </p:nvSpPr>
            <p:spPr>
              <a:xfrm>
                <a:off x="3728375" y="2322568"/>
                <a:ext cx="3822600" cy="6435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g12b3d9ae34e_0_1830"/>
              <p:cNvSpPr/>
              <p:nvPr/>
            </p:nvSpPr>
            <p:spPr>
              <a:xfrm flipH="1">
                <a:off x="2283025" y="2322575"/>
                <a:ext cx="1844400" cy="642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g12b3d9ae34e_0_1830"/>
              <p:cNvSpPr/>
              <p:nvPr/>
            </p:nvSpPr>
            <p:spPr>
              <a:xfrm rot="-5400000">
                <a:off x="3501574" y="1934671"/>
                <a:ext cx="643356" cy="1419149"/>
              </a:xfrm>
              <a:prstGeom prst="flowChartOffpageConnector">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g12b3d9ae34e_0_183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Key District Team Members   </a:t>
                </a:r>
                <a:endParaRPr sz="1300" b="0" i="0" u="none" strike="noStrike" cap="none">
                  <a:solidFill>
                    <a:schemeClr val="lt1"/>
                  </a:solidFill>
                  <a:latin typeface="Roboto"/>
                  <a:ea typeface="Roboto"/>
                  <a:cs typeface="Roboto"/>
                  <a:sym typeface="Roboto"/>
                </a:endParaRPr>
              </a:p>
            </p:txBody>
          </p:sp>
          <p:sp>
            <p:nvSpPr>
              <p:cNvPr id="741" name="Google Shape;741;g12b3d9ae34e_0_1830"/>
              <p:cNvSpPr/>
              <p:nvPr/>
            </p:nvSpPr>
            <p:spPr>
              <a:xfrm>
                <a:off x="4433587" y="2320027"/>
                <a:ext cx="2971200" cy="642300"/>
              </a:xfrm>
              <a:prstGeom prst="rect">
                <a:avLst/>
              </a:prstGeom>
              <a:noFill/>
              <a:ln>
                <a:noFill/>
              </a:ln>
            </p:spPr>
            <p:txBody>
              <a:bodyPr spcFirstLastPara="1" wrap="square" lIns="121900" tIns="121900" rIns="121900" bIns="121900" anchor="ctr" anchorCtr="0">
                <a:noAutofit/>
              </a:bodyPr>
              <a:lstStyle/>
              <a:p>
                <a:pPr marL="609600" marR="0" lvl="0" indent="-387350" algn="l" rtl="0">
                  <a:lnSpc>
                    <a:spcPct val="115000"/>
                  </a:lnSpc>
                  <a:spcBef>
                    <a:spcPts val="0"/>
                  </a:spcBef>
                  <a:spcAft>
                    <a:spcPts val="0"/>
                  </a:spcAft>
                  <a:buClr>
                    <a:srgbClr val="135589"/>
                  </a:buClr>
                  <a:buSzPts val="1300"/>
                  <a:buFont typeface="Roboto"/>
                  <a:buChar char="●"/>
                </a:pPr>
                <a:r>
                  <a:rPr lang="en-US" sz="1300" b="1" i="0" u="none" strike="noStrike" cap="none">
                    <a:solidFill>
                      <a:srgbClr val="135589"/>
                    </a:solidFill>
                    <a:latin typeface="Roboto"/>
                    <a:ea typeface="Roboto"/>
                    <a:cs typeface="Roboto"/>
                    <a:sym typeface="Roboto"/>
                  </a:rPr>
                  <a:t>Special Education, Title Programs, Curriculum and Instruction, Mental Health and SEL support team members, McKinney-Vento Liaison, Emerging Bilingual Staff, Transportation, Nutritional Services</a:t>
                </a:r>
                <a:endParaRPr sz="1300" b="1" i="0" u="none" strike="noStrike" cap="none">
                  <a:solidFill>
                    <a:srgbClr val="135589"/>
                  </a:solidFill>
                  <a:latin typeface="Roboto"/>
                  <a:ea typeface="Roboto"/>
                  <a:cs typeface="Roboto"/>
                  <a:sym typeface="Roboto"/>
                </a:endParaRPr>
              </a:p>
            </p:txBody>
          </p:sp>
        </p:grpSp>
        <p:grpSp>
          <p:nvGrpSpPr>
            <p:cNvPr id="742" name="Google Shape;742;g12b3d9ae34e_0_1830"/>
            <p:cNvGrpSpPr/>
            <p:nvPr/>
          </p:nvGrpSpPr>
          <p:grpSpPr>
            <a:xfrm>
              <a:off x="2394607" y="1615749"/>
              <a:ext cx="8431881" cy="1259952"/>
              <a:chOff x="2283025" y="2317712"/>
              <a:chExt cx="5267950" cy="648356"/>
            </a:xfrm>
          </p:grpSpPr>
          <p:sp>
            <p:nvSpPr>
              <p:cNvPr id="743" name="Google Shape;743;g12b3d9ae34e_0_1830"/>
              <p:cNvSpPr/>
              <p:nvPr/>
            </p:nvSpPr>
            <p:spPr>
              <a:xfrm>
                <a:off x="3728375" y="2322568"/>
                <a:ext cx="3822600" cy="6435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g12b3d9ae34e_0_1830"/>
              <p:cNvSpPr/>
              <p:nvPr/>
            </p:nvSpPr>
            <p:spPr>
              <a:xfrm flipH="1">
                <a:off x="2283025" y="2322575"/>
                <a:ext cx="1844400" cy="642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g12b3d9ae34e_0_1830"/>
              <p:cNvSpPr/>
              <p:nvPr/>
            </p:nvSpPr>
            <p:spPr>
              <a:xfrm rot="-5400000">
                <a:off x="3501574" y="1934671"/>
                <a:ext cx="643356" cy="1419149"/>
              </a:xfrm>
              <a:prstGeom prst="flowChartOffpageConnector">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g12b3d9ae34e_0_183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700"/>
                  <a:buFont typeface="Arial"/>
                  <a:buNone/>
                </a:pPr>
                <a:r>
                  <a:rPr lang="en-US" sz="1700" b="0" i="0" u="none" strike="noStrike" cap="none">
                    <a:solidFill>
                      <a:srgbClr val="FFFFFF"/>
                    </a:solidFill>
                    <a:latin typeface="Roboto Medium"/>
                    <a:ea typeface="Roboto Medium"/>
                    <a:cs typeface="Roboto Medium"/>
                    <a:sym typeface="Roboto Medium"/>
                  </a:rPr>
                  <a:t>Summer Program Director (Coordinator)</a:t>
                </a:r>
                <a:r>
                  <a:rPr lang="en-US" sz="1300" b="0" i="0" u="none" strike="noStrike" cap="none">
                    <a:solidFill>
                      <a:srgbClr val="FFFFFF"/>
                    </a:solidFill>
                    <a:latin typeface="Roboto Medium"/>
                    <a:ea typeface="Roboto Medium"/>
                    <a:cs typeface="Roboto Medium"/>
                    <a:sym typeface="Roboto Medium"/>
                  </a:rPr>
                  <a:t> </a:t>
                </a:r>
                <a:endParaRPr sz="1300" b="0" i="0" u="none" strike="noStrike" cap="none">
                  <a:solidFill>
                    <a:srgbClr val="FFFFFF"/>
                  </a:solidFill>
                  <a:latin typeface="Roboto"/>
                  <a:ea typeface="Roboto"/>
                  <a:cs typeface="Roboto"/>
                  <a:sym typeface="Roboto"/>
                </a:endParaRPr>
              </a:p>
            </p:txBody>
          </p:sp>
          <p:sp>
            <p:nvSpPr>
              <p:cNvPr id="747" name="Google Shape;747;g12b3d9ae34e_0_1830"/>
              <p:cNvSpPr/>
              <p:nvPr/>
            </p:nvSpPr>
            <p:spPr>
              <a:xfrm>
                <a:off x="4433586" y="2317712"/>
                <a:ext cx="3092700" cy="642300"/>
              </a:xfrm>
              <a:prstGeom prst="rect">
                <a:avLst/>
              </a:prstGeom>
              <a:noFill/>
              <a:ln>
                <a:noFill/>
              </a:ln>
            </p:spPr>
            <p:txBody>
              <a:bodyPr spcFirstLastPara="1" wrap="square" lIns="121900" tIns="121900" rIns="121900" bIns="121900" anchor="ctr" anchorCtr="0">
                <a:noAutofit/>
              </a:bodyPr>
              <a:lstStyle/>
              <a:p>
                <a:pPr marL="609600" marR="0" lvl="0" indent="-387350" algn="l" rtl="0">
                  <a:lnSpc>
                    <a:spcPct val="115000"/>
                  </a:lnSpc>
                  <a:spcBef>
                    <a:spcPts val="0"/>
                  </a:spcBef>
                  <a:spcAft>
                    <a:spcPts val="0"/>
                  </a:spcAft>
                  <a:buClr>
                    <a:srgbClr val="135589"/>
                  </a:buClr>
                  <a:buSzPts val="1300"/>
                  <a:buFont typeface="Roboto"/>
                  <a:buChar char="●"/>
                </a:pPr>
                <a:r>
                  <a:rPr lang="en-US" sz="1300" b="1" i="0" u="none" strike="noStrike" cap="none">
                    <a:solidFill>
                      <a:srgbClr val="135589"/>
                    </a:solidFill>
                    <a:latin typeface="Roboto"/>
                    <a:ea typeface="Roboto"/>
                    <a:cs typeface="Roboto"/>
                    <a:sym typeface="Roboto"/>
                  </a:rPr>
                  <a:t>Principal of Summer Program </a:t>
                </a:r>
                <a:endParaRPr sz="1300" b="1" i="0" u="none" strike="noStrike" cap="none">
                  <a:solidFill>
                    <a:srgbClr val="135589"/>
                  </a:solidFill>
                  <a:latin typeface="Roboto"/>
                  <a:ea typeface="Roboto"/>
                  <a:cs typeface="Roboto"/>
                  <a:sym typeface="Roboto"/>
                </a:endParaRPr>
              </a:p>
              <a:p>
                <a:pPr marL="609600" marR="0" lvl="0" indent="-387350" algn="l" rtl="0">
                  <a:lnSpc>
                    <a:spcPct val="115000"/>
                  </a:lnSpc>
                  <a:spcBef>
                    <a:spcPts val="0"/>
                  </a:spcBef>
                  <a:spcAft>
                    <a:spcPts val="0"/>
                  </a:spcAft>
                  <a:buClr>
                    <a:srgbClr val="135589"/>
                  </a:buClr>
                  <a:buSzPts val="1300"/>
                  <a:buFont typeface="Roboto"/>
                  <a:buChar char="●"/>
                </a:pPr>
                <a:r>
                  <a:rPr lang="en-US" sz="1300" b="1" i="0" u="none" strike="noStrike" cap="none">
                    <a:solidFill>
                      <a:srgbClr val="135589"/>
                    </a:solidFill>
                    <a:latin typeface="Roboto"/>
                    <a:ea typeface="Roboto"/>
                    <a:cs typeface="Roboto"/>
                    <a:sym typeface="Roboto"/>
                  </a:rPr>
                  <a:t>Coordinates schedule and Summer Learning Team </a:t>
                </a:r>
                <a:endParaRPr sz="1300" b="1" i="0" u="none" strike="noStrike" cap="none">
                  <a:solidFill>
                    <a:srgbClr val="135589"/>
                  </a:solidFill>
                  <a:latin typeface="Roboto"/>
                  <a:ea typeface="Roboto"/>
                  <a:cs typeface="Roboto"/>
                  <a:sym typeface="Roboto"/>
                </a:endParaRPr>
              </a:p>
              <a:p>
                <a:pPr marL="609600" marR="0" lvl="0" indent="-387350" algn="l" rtl="0">
                  <a:lnSpc>
                    <a:spcPct val="115000"/>
                  </a:lnSpc>
                  <a:spcBef>
                    <a:spcPts val="0"/>
                  </a:spcBef>
                  <a:spcAft>
                    <a:spcPts val="0"/>
                  </a:spcAft>
                  <a:buClr>
                    <a:srgbClr val="135589"/>
                  </a:buClr>
                  <a:buSzPts val="1300"/>
                  <a:buFont typeface="Roboto"/>
                  <a:buChar char="●"/>
                </a:pPr>
                <a:r>
                  <a:rPr lang="en-US" sz="1300" b="1" i="0" u="none" strike="noStrike" cap="none">
                    <a:solidFill>
                      <a:srgbClr val="135589"/>
                    </a:solidFill>
                    <a:latin typeface="Roboto"/>
                    <a:ea typeface="Roboto"/>
                    <a:cs typeface="Roboto"/>
                    <a:sym typeface="Roboto"/>
                  </a:rPr>
                  <a:t>Plans professional development and oversees summer learning on site, budget, etc.</a:t>
                </a:r>
                <a:endParaRPr sz="1300" b="1" i="0" u="none" strike="noStrike" cap="none">
                  <a:solidFill>
                    <a:srgbClr val="135589"/>
                  </a:solidFill>
                  <a:latin typeface="Roboto"/>
                  <a:ea typeface="Roboto"/>
                  <a:cs typeface="Roboto"/>
                  <a:sym typeface="Roboto"/>
                </a:endParaRPr>
              </a:p>
            </p:txBody>
          </p:sp>
        </p:grpSp>
        <p:grpSp>
          <p:nvGrpSpPr>
            <p:cNvPr id="748" name="Google Shape;748;g12b3d9ae34e_0_1830"/>
            <p:cNvGrpSpPr/>
            <p:nvPr/>
          </p:nvGrpSpPr>
          <p:grpSpPr>
            <a:xfrm>
              <a:off x="2394701" y="5421912"/>
              <a:ext cx="8431911" cy="1272885"/>
              <a:chOff x="2283006" y="2322568"/>
              <a:chExt cx="5267969" cy="655011"/>
            </a:xfrm>
          </p:grpSpPr>
          <p:sp>
            <p:nvSpPr>
              <p:cNvPr id="749" name="Google Shape;749;g12b3d9ae34e_0_1830"/>
              <p:cNvSpPr/>
              <p:nvPr/>
            </p:nvSpPr>
            <p:spPr>
              <a:xfrm>
                <a:off x="3728375" y="2322568"/>
                <a:ext cx="3822600" cy="6435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g12b3d9ae34e_0_1830"/>
              <p:cNvSpPr/>
              <p:nvPr/>
            </p:nvSpPr>
            <p:spPr>
              <a:xfrm flipH="1">
                <a:off x="2283006" y="2334205"/>
                <a:ext cx="1844400" cy="642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g12b3d9ae34e_0_1830"/>
              <p:cNvSpPr/>
              <p:nvPr/>
            </p:nvSpPr>
            <p:spPr>
              <a:xfrm rot="-5400000">
                <a:off x="3501562" y="1946327"/>
                <a:ext cx="643356" cy="1419149"/>
              </a:xfrm>
              <a:prstGeom prst="flowChartOffpageConnector">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g12b3d9ae34e_0_1830"/>
              <p:cNvSpPr/>
              <p:nvPr/>
            </p:nvSpPr>
            <p:spPr>
              <a:xfrm>
                <a:off x="4433512" y="2404421"/>
                <a:ext cx="3001200" cy="543300"/>
              </a:xfrm>
              <a:prstGeom prst="rect">
                <a:avLst/>
              </a:prstGeom>
              <a:noFill/>
              <a:ln>
                <a:noFill/>
              </a:ln>
            </p:spPr>
            <p:txBody>
              <a:bodyPr spcFirstLastPara="1" wrap="square" lIns="121900" tIns="121900" rIns="121900" bIns="121900" anchor="ctr" anchorCtr="0">
                <a:noAutofit/>
              </a:bodyPr>
              <a:lstStyle/>
              <a:p>
                <a:pPr marL="609600" marR="0" lvl="0" indent="-387350" algn="l" rtl="0">
                  <a:lnSpc>
                    <a:spcPct val="115000"/>
                  </a:lnSpc>
                  <a:spcBef>
                    <a:spcPts val="0"/>
                  </a:spcBef>
                  <a:spcAft>
                    <a:spcPts val="0"/>
                  </a:spcAft>
                  <a:buClr>
                    <a:srgbClr val="135589"/>
                  </a:buClr>
                  <a:buSzPts val="1300"/>
                  <a:buFont typeface="Roboto"/>
                  <a:buChar char="●"/>
                </a:pPr>
                <a:r>
                  <a:rPr lang="en-US" sz="1300" b="1" i="0" u="none" strike="noStrike" cap="none">
                    <a:solidFill>
                      <a:srgbClr val="135589"/>
                    </a:solidFill>
                    <a:latin typeface="Roboto"/>
                    <a:ea typeface="Roboto"/>
                    <a:cs typeface="Roboto"/>
                    <a:sym typeface="Roboto"/>
                  </a:rPr>
                  <a:t>Youth Ambassador, Student Governance, Student Representative, Student Surveys  </a:t>
                </a:r>
                <a:endParaRPr sz="1300" b="1" i="0" u="none" strike="noStrike" cap="none">
                  <a:solidFill>
                    <a:srgbClr val="135589"/>
                  </a:solidFill>
                  <a:latin typeface="Roboto"/>
                  <a:ea typeface="Roboto"/>
                  <a:cs typeface="Roboto"/>
                  <a:sym typeface="Roboto"/>
                </a:endParaRPr>
              </a:p>
            </p:txBody>
          </p:sp>
          <p:sp>
            <p:nvSpPr>
              <p:cNvPr id="753" name="Google Shape;753;g12b3d9ae34e_0_1830"/>
              <p:cNvSpPr/>
              <p:nvPr/>
            </p:nvSpPr>
            <p:spPr>
              <a:xfrm>
                <a:off x="2342548" y="2404428"/>
                <a:ext cx="1940700" cy="4959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700"/>
                  <a:buFont typeface="Arial"/>
                  <a:buNone/>
                </a:pPr>
                <a:r>
                  <a:rPr lang="en-US" sz="1700" b="0" i="0" u="none" strike="noStrike" cap="none">
                    <a:solidFill>
                      <a:srgbClr val="FFFFFF"/>
                    </a:solidFill>
                    <a:latin typeface="Roboto Medium"/>
                    <a:ea typeface="Roboto Medium"/>
                    <a:cs typeface="Roboto Medium"/>
                    <a:sym typeface="Roboto Medium"/>
                  </a:rPr>
                  <a:t>Student Voice  </a:t>
                </a:r>
                <a:endParaRPr sz="1300" b="0" i="0" u="none" strike="noStrike" cap="none">
                  <a:solidFill>
                    <a:srgbClr val="FFFFFF"/>
                  </a:solidFill>
                  <a:latin typeface="Roboto"/>
                  <a:ea typeface="Roboto"/>
                  <a:cs typeface="Roboto"/>
                  <a:sym typeface="Roboto"/>
                </a:endParaRPr>
              </a:p>
            </p:txBody>
          </p:sp>
        </p:grpSp>
      </p:grpSp>
      <p:sp>
        <p:nvSpPr>
          <p:cNvPr id="754" name="Google Shape;754;g12b3d9ae34e_0_18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rgbClr val="595959"/>
                </a:solidFill>
              </a:rPr>
              <a:t>23</a:t>
            </a:fld>
            <a:endParaRPr>
              <a:solidFill>
                <a:srgbClr val="59595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g12b3d9ae34e_0_186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Check Out These Resources!</a:t>
            </a:r>
            <a:endParaRPr/>
          </a:p>
        </p:txBody>
      </p:sp>
      <p:sp>
        <p:nvSpPr>
          <p:cNvPr id="760" name="Google Shape;760;g12b3d9ae34e_0_1861"/>
          <p:cNvSpPr txBox="1">
            <a:spLocks noGrp="1"/>
          </p:cNvSpPr>
          <p:nvPr>
            <p:ph type="body" idx="1"/>
          </p:nvPr>
        </p:nvSpPr>
        <p:spPr>
          <a:xfrm>
            <a:off x="717176" y="1825625"/>
            <a:ext cx="4368600" cy="41091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Clr>
                <a:schemeClr val="dk1"/>
              </a:buClr>
              <a:buSzPts val="2400"/>
              <a:buNone/>
            </a:pPr>
            <a:r>
              <a:rPr lang="en-US" sz="2700"/>
              <a:t>Please take the next five minutes to explore the items in the </a:t>
            </a:r>
            <a:r>
              <a:rPr lang="en-US" sz="2700" u="sng">
                <a:solidFill>
                  <a:schemeClr val="hlink"/>
                </a:solidFill>
                <a:hlinkClick r:id="rId3"/>
              </a:rPr>
              <a:t>Google Folder</a:t>
            </a:r>
            <a:r>
              <a:rPr lang="en-US" sz="2700"/>
              <a:t>.</a:t>
            </a:r>
            <a:endParaRPr sz="2700"/>
          </a:p>
          <a:p>
            <a:pPr marL="457200" lvl="0" indent="-406400" algn="ctr" rtl="0">
              <a:lnSpc>
                <a:spcPct val="90000"/>
              </a:lnSpc>
              <a:spcBef>
                <a:spcPts val="1000"/>
              </a:spcBef>
              <a:spcAft>
                <a:spcPts val="0"/>
              </a:spcAft>
              <a:buClr>
                <a:schemeClr val="dk1"/>
              </a:buClr>
              <a:buSzPts val="2400"/>
              <a:buNone/>
            </a:pPr>
            <a:endParaRPr sz="3200"/>
          </a:p>
          <a:p>
            <a:pPr marL="457200" lvl="0" indent="-406400" algn="ctr" rtl="0">
              <a:lnSpc>
                <a:spcPct val="90000"/>
              </a:lnSpc>
              <a:spcBef>
                <a:spcPts val="1000"/>
              </a:spcBef>
              <a:spcAft>
                <a:spcPts val="0"/>
              </a:spcAft>
              <a:buClr>
                <a:schemeClr val="dk1"/>
              </a:buClr>
              <a:buSzPts val="2400"/>
              <a:buNone/>
            </a:pPr>
            <a:endParaRPr sz="3200" b="1"/>
          </a:p>
        </p:txBody>
      </p:sp>
      <p:pic>
        <p:nvPicPr>
          <p:cNvPr id="761" name="Google Shape;761;g12b3d9ae34e_0_1861" descr="image of coffee mug and writing pen" title="image of coffee mug and writing pen"/>
          <p:cNvPicPr preferRelativeResize="0"/>
          <p:nvPr/>
        </p:nvPicPr>
        <p:blipFill rotWithShape="1">
          <a:blip r:embed="rId4">
            <a:alphaModFix/>
          </a:blip>
          <a:srcRect/>
          <a:stretch/>
        </p:blipFill>
        <p:spPr>
          <a:xfrm>
            <a:off x="6024749" y="1815612"/>
            <a:ext cx="4840171" cy="3226782"/>
          </a:xfrm>
          <a:prstGeom prst="rect">
            <a:avLst/>
          </a:prstGeom>
          <a:noFill/>
          <a:ln>
            <a:noFill/>
          </a:ln>
        </p:spPr>
      </p:pic>
      <p:sp>
        <p:nvSpPr>
          <p:cNvPr id="762" name="Google Shape;762;g12b3d9ae34e_0_18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595959"/>
                </a:solidFill>
              </a:rPr>
              <a:t>24</a:t>
            </a:fld>
            <a:endParaRPr>
              <a:solidFill>
                <a:srgbClr val="59595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g12d8c675f88_0_62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Small Group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Discussion</a:t>
            </a:r>
            <a:endParaRPr/>
          </a:p>
        </p:txBody>
      </p:sp>
      <p:sp>
        <p:nvSpPr>
          <p:cNvPr id="768" name="Google Shape;768;g12d8c675f88_0_620"/>
          <p:cNvSpPr txBox="1">
            <a:spLocks noGrp="1"/>
          </p:cNvSpPr>
          <p:nvPr>
            <p:ph type="body" idx="1"/>
          </p:nvPr>
        </p:nvSpPr>
        <p:spPr>
          <a:xfrm>
            <a:off x="717175" y="1980300"/>
            <a:ext cx="11155500" cy="2550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b="1"/>
              <a:t>Choose your break-out room: </a:t>
            </a:r>
            <a:endParaRPr b="1"/>
          </a:p>
          <a:p>
            <a:pPr marL="457200" lvl="0" indent="-381000" algn="l" rtl="0">
              <a:spcBef>
                <a:spcPts val="1000"/>
              </a:spcBef>
              <a:spcAft>
                <a:spcPts val="0"/>
              </a:spcAft>
              <a:buSzPts val="2400"/>
              <a:buAutoNum type="arabicPeriod"/>
            </a:pPr>
            <a:r>
              <a:rPr lang="en-US"/>
              <a:t>Strength-Based Student Voice and Choice</a:t>
            </a:r>
            <a:endParaRPr/>
          </a:p>
          <a:p>
            <a:pPr marL="457200" lvl="0" indent="-381000" algn="l" rtl="0">
              <a:spcBef>
                <a:spcPts val="0"/>
              </a:spcBef>
              <a:spcAft>
                <a:spcPts val="0"/>
              </a:spcAft>
              <a:buSzPts val="2400"/>
              <a:buAutoNum type="arabicPeriod"/>
            </a:pPr>
            <a:r>
              <a:rPr lang="en-US"/>
              <a:t>Co-Creation</a:t>
            </a:r>
            <a:endParaRPr b="1"/>
          </a:p>
        </p:txBody>
      </p:sp>
      <p:pic>
        <p:nvPicPr>
          <p:cNvPr id="769" name="Google Shape;769;g12d8c675f88_0_620" descr="Colored comment blank boxes" title="Colored comment blank boxes"/>
          <p:cNvPicPr preferRelativeResize="0"/>
          <p:nvPr/>
        </p:nvPicPr>
        <p:blipFill rotWithShape="1">
          <a:blip r:embed="rId3">
            <a:alphaModFix/>
          </a:blip>
          <a:srcRect/>
          <a:stretch/>
        </p:blipFill>
        <p:spPr>
          <a:xfrm>
            <a:off x="7573025" y="811425"/>
            <a:ext cx="3761751" cy="1707825"/>
          </a:xfrm>
          <a:prstGeom prst="rect">
            <a:avLst/>
          </a:prstGeom>
          <a:noFill/>
          <a:ln>
            <a:noFill/>
          </a:ln>
        </p:spPr>
      </p:pic>
      <p:pic>
        <p:nvPicPr>
          <p:cNvPr id="770" name="Google Shape;770;g12d8c675f88_0_620" descr="Access and Opportunity logo" title="Access and Opportunity logo"/>
          <p:cNvPicPr preferRelativeResize="0"/>
          <p:nvPr/>
        </p:nvPicPr>
        <p:blipFill rotWithShape="1">
          <a:blip r:embed="rId4">
            <a:alphaModFix/>
          </a:blip>
          <a:srcRect/>
          <a:stretch/>
        </p:blipFill>
        <p:spPr>
          <a:xfrm>
            <a:off x="3135925" y="3999400"/>
            <a:ext cx="5635649" cy="2016300"/>
          </a:xfrm>
          <a:prstGeom prst="rect">
            <a:avLst/>
          </a:prstGeom>
          <a:noFill/>
          <a:ln>
            <a:noFill/>
          </a:ln>
        </p:spPr>
      </p:pic>
      <p:sp>
        <p:nvSpPr>
          <p:cNvPr id="771" name="Google Shape;771;g12d8c675f88_0_62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g12b3d9ae34e_0_187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859"/>
              <a:t>Cultivating Joy, Connection and Curiosity through Well-Rounded Summer Learning</a:t>
            </a:r>
            <a:endParaRPr sz="3859"/>
          </a:p>
        </p:txBody>
      </p:sp>
      <p:pic>
        <p:nvPicPr>
          <p:cNvPr id="778" name="Google Shape;778;g12b3d9ae34e_0_1874" descr="photo of educator with young boy students conversing" title="photo of educator with young boy students conversing"/>
          <p:cNvPicPr preferRelativeResize="0"/>
          <p:nvPr/>
        </p:nvPicPr>
        <p:blipFill rotWithShape="1">
          <a:blip r:embed="rId3">
            <a:alphaModFix/>
          </a:blip>
          <a:srcRect t="12383" b="13728"/>
          <a:stretch/>
        </p:blipFill>
        <p:spPr>
          <a:xfrm>
            <a:off x="3246175" y="2032600"/>
            <a:ext cx="5321500" cy="3026625"/>
          </a:xfrm>
          <a:prstGeom prst="rect">
            <a:avLst/>
          </a:prstGeom>
          <a:noFill/>
          <a:ln>
            <a:noFill/>
          </a:ln>
        </p:spPr>
      </p:pic>
      <p:sp>
        <p:nvSpPr>
          <p:cNvPr id="779" name="Google Shape;779;g12b3d9ae34e_0_1874"/>
          <p:cNvSpPr txBox="1"/>
          <p:nvPr/>
        </p:nvSpPr>
        <p:spPr>
          <a:xfrm>
            <a:off x="2954924" y="5294200"/>
            <a:ext cx="5904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a:solidFill>
                  <a:schemeClr val="hlink"/>
                </a:solidFill>
                <a:latin typeface="Arial"/>
                <a:ea typeface="Arial"/>
                <a:cs typeface="Arial"/>
                <a:sym typeface="Arial"/>
                <a:hlinkClick r:id="rId4"/>
              </a:rPr>
              <a:t>Edutopia How Learning Happens Video Series</a:t>
            </a:r>
            <a:r>
              <a:rPr lang="en-US" sz="2000" b="0" i="0" u="none" strike="noStrike" cap="none">
                <a:solidFill>
                  <a:schemeClr val="dk1"/>
                </a:solidFill>
                <a:latin typeface="Arial"/>
                <a:ea typeface="Arial"/>
                <a:cs typeface="Arial"/>
                <a:sym typeface="Arial"/>
              </a:rPr>
              <a:t/>
            </a:r>
            <a:br>
              <a:rPr lang="en-U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p:txBody>
      </p:sp>
      <p:sp>
        <p:nvSpPr>
          <p:cNvPr id="780" name="Google Shape;780;g12b3d9ae34e_0_18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200">
                <a:solidFill>
                  <a:srgbClr val="595959"/>
                </a:solidFill>
              </a:rPr>
              <a:t>26</a:t>
            </a:fld>
            <a:endParaRPr sz="1200">
              <a:solidFill>
                <a:srgbClr val="59595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g12d8c675f88_0_1160"/>
          <p:cNvSpPr/>
          <p:nvPr/>
        </p:nvSpPr>
        <p:spPr>
          <a:xfrm>
            <a:off x="6182859" y="1483792"/>
            <a:ext cx="2865900" cy="844200"/>
          </a:xfrm>
          <a:prstGeom prst="rightArrow">
            <a:avLst>
              <a:gd name="adj1" fmla="val 50000"/>
              <a:gd name="adj2" fmla="val 50000"/>
            </a:avLst>
          </a:prstGeom>
          <a:solidFill>
            <a:schemeClr val="accent1"/>
          </a:solidFill>
          <a:ln w="25400" cap="flat" cmpd="sng">
            <a:solidFill>
              <a:srgbClr val="1355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Coming Soon!</a:t>
            </a:r>
            <a:endParaRPr sz="2400" b="0" i="0" u="none" strike="noStrike" cap="none">
              <a:solidFill>
                <a:schemeClr val="lt1"/>
              </a:solidFill>
              <a:latin typeface="Arial"/>
              <a:ea typeface="Arial"/>
              <a:cs typeface="Arial"/>
              <a:sym typeface="Arial"/>
            </a:endParaRPr>
          </a:p>
        </p:txBody>
      </p:sp>
      <p:pic>
        <p:nvPicPr>
          <p:cNvPr id="787" name="Google Shape;787;g12d8c675f88_0_1160" descr="Summer Best Practice Toolkit cover" title="Summer Best Practice Toolkit cover"/>
          <p:cNvPicPr preferRelativeResize="0"/>
          <p:nvPr/>
        </p:nvPicPr>
        <p:blipFill rotWithShape="1">
          <a:blip r:embed="rId3">
            <a:alphaModFix/>
          </a:blip>
          <a:srcRect/>
          <a:stretch/>
        </p:blipFill>
        <p:spPr>
          <a:xfrm>
            <a:off x="9019620" y="1034253"/>
            <a:ext cx="2693345" cy="3354171"/>
          </a:xfrm>
          <a:prstGeom prst="rect">
            <a:avLst/>
          </a:prstGeom>
          <a:noFill/>
          <a:ln>
            <a:noFill/>
          </a:ln>
        </p:spPr>
      </p:pic>
      <p:pic>
        <p:nvPicPr>
          <p:cNvPr id="788" name="Google Shape;788;g12d8c675f88_0_1160" descr="Summer Learning Webinar Series schedule" title="Summer Learning Webinar Series schedule"/>
          <p:cNvPicPr preferRelativeResize="0"/>
          <p:nvPr/>
        </p:nvPicPr>
        <p:blipFill rotWithShape="1">
          <a:blip r:embed="rId4">
            <a:alphaModFix/>
          </a:blip>
          <a:srcRect/>
          <a:stretch/>
        </p:blipFill>
        <p:spPr>
          <a:xfrm>
            <a:off x="443700" y="2209925"/>
            <a:ext cx="8103776" cy="3968125"/>
          </a:xfrm>
          <a:prstGeom prst="rect">
            <a:avLst/>
          </a:prstGeom>
          <a:noFill/>
          <a:ln>
            <a:noFill/>
          </a:ln>
        </p:spPr>
      </p:pic>
      <p:sp>
        <p:nvSpPr>
          <p:cNvPr id="789" name="Google Shape;789;g12d8c675f88_0_116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Summer Learning Webinar Series</a:t>
            </a:r>
            <a:endParaRPr/>
          </a:p>
        </p:txBody>
      </p:sp>
      <p:sp>
        <p:nvSpPr>
          <p:cNvPr id="790" name="Google Shape;790;g12d8c675f88_0_116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12b3d9ae34e_0_270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sz="4100"/>
              <a:t>Thank you!</a:t>
            </a:r>
            <a:endParaRPr sz="4100"/>
          </a:p>
        </p:txBody>
      </p:sp>
      <p:sp>
        <p:nvSpPr>
          <p:cNvPr id="797" name="Google Shape;797;g12b3d9ae34e_0_270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935"/>
              <a:buNone/>
            </a:pPr>
            <a:r>
              <a:rPr lang="en-US" sz="2640"/>
              <a:t>Raquel Gwynn, Education Specialist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3"/>
              </a:rPr>
              <a:t>raquel.gwynn@state.or.us</a:t>
            </a:r>
            <a:endParaRPr sz="2640"/>
          </a:p>
          <a:p>
            <a:pPr marL="0" lvl="0" indent="0" algn="l" rtl="0">
              <a:lnSpc>
                <a:spcPct val="70000"/>
              </a:lnSpc>
              <a:spcBef>
                <a:spcPts val="1000"/>
              </a:spcBef>
              <a:spcAft>
                <a:spcPts val="0"/>
              </a:spcAft>
              <a:buSzPts val="935"/>
              <a:buNone/>
            </a:pPr>
            <a:endParaRPr sz="2640"/>
          </a:p>
          <a:p>
            <a:pPr marL="0" lvl="0" indent="0" algn="l" rtl="0">
              <a:lnSpc>
                <a:spcPct val="70000"/>
              </a:lnSpc>
              <a:spcBef>
                <a:spcPts val="1000"/>
              </a:spcBef>
              <a:spcAft>
                <a:spcPts val="0"/>
              </a:spcAft>
              <a:buSzPts val="935"/>
              <a:buNone/>
            </a:pPr>
            <a:r>
              <a:rPr lang="en-US" sz="2640"/>
              <a:t>Sophie Hilton, Program Analyst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4"/>
              </a:rPr>
              <a:t>sophie.hilton@state.or.us</a:t>
            </a:r>
            <a:endParaRPr sz="2640"/>
          </a:p>
          <a:p>
            <a:pPr marL="0" lvl="0" indent="0" algn="l" rtl="0">
              <a:lnSpc>
                <a:spcPct val="70000"/>
              </a:lnSpc>
              <a:spcBef>
                <a:spcPts val="1000"/>
              </a:spcBef>
              <a:spcAft>
                <a:spcPts val="0"/>
              </a:spcAft>
              <a:buClr>
                <a:schemeClr val="dk1"/>
              </a:buClr>
              <a:buSzPts val="935"/>
              <a:buFont typeface="Arial"/>
              <a:buNone/>
            </a:pPr>
            <a:r>
              <a:rPr lang="en-US" sz="2640"/>
              <a:t> </a:t>
            </a:r>
            <a:endParaRPr sz="2640"/>
          </a:p>
          <a:p>
            <a:pPr marL="0" lvl="0" indent="0" algn="l" rtl="0">
              <a:lnSpc>
                <a:spcPct val="70000"/>
              </a:lnSpc>
              <a:spcBef>
                <a:spcPts val="1000"/>
              </a:spcBef>
              <a:spcAft>
                <a:spcPts val="0"/>
              </a:spcAft>
              <a:buSzPts val="935"/>
              <a:buNone/>
            </a:pPr>
            <a:endParaRPr sz="2380"/>
          </a:p>
        </p:txBody>
      </p:sp>
      <p:pic>
        <p:nvPicPr>
          <p:cNvPr id="798" name="Google Shape;798;g12b3d9ae34e_0_2702" descr="student thinking of an idea"/>
          <p:cNvPicPr preferRelativeResize="0"/>
          <p:nvPr/>
        </p:nvPicPr>
        <p:blipFill rotWithShape="1">
          <a:blip r:embed="rId5">
            <a:alphaModFix/>
          </a:blip>
          <a:srcRect/>
          <a:stretch/>
        </p:blipFill>
        <p:spPr>
          <a:xfrm>
            <a:off x="7251775" y="2578052"/>
            <a:ext cx="4178250" cy="3066600"/>
          </a:xfrm>
          <a:prstGeom prst="rect">
            <a:avLst/>
          </a:prstGeom>
          <a:noFill/>
          <a:ln>
            <a:noFill/>
          </a:ln>
        </p:spPr>
      </p:pic>
      <p:sp>
        <p:nvSpPr>
          <p:cNvPr id="799" name="Google Shape;799;g12b3d9ae34e_0_27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595959"/>
                </a:solidFill>
              </a:rPr>
              <a:t>28</a:t>
            </a:fld>
            <a:endParaRPr sz="1200">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12b3d9ae34e_0_2131"/>
          <p:cNvSpPr txBox="1">
            <a:spLocks noGrp="1"/>
          </p:cNvSpPr>
          <p:nvPr>
            <p:ph type="body" idx="1"/>
          </p:nvPr>
        </p:nvSpPr>
        <p:spPr>
          <a:xfrm>
            <a:off x="717175" y="1825625"/>
            <a:ext cx="7808400" cy="4109100"/>
          </a:xfrm>
          <a:prstGeom prst="rect">
            <a:avLst/>
          </a:prstGeom>
          <a:noFill/>
          <a:ln>
            <a:noFill/>
          </a:ln>
        </p:spPr>
        <p:txBody>
          <a:bodyPr spcFirstLastPara="1" wrap="square" lIns="114300" tIns="45700" rIns="91425" bIns="45700" anchor="t" anchorCtr="0">
            <a:normAutofit/>
          </a:bodyPr>
          <a:lstStyle/>
          <a:p>
            <a:pPr marL="0" lvl="0" indent="0" algn="l" rtl="0">
              <a:lnSpc>
                <a:spcPct val="115000"/>
              </a:lnSpc>
              <a:spcBef>
                <a:spcPts val="0"/>
              </a:spcBef>
              <a:spcAft>
                <a:spcPts val="0"/>
              </a:spcAft>
              <a:buClr>
                <a:schemeClr val="dk1"/>
              </a:buClr>
              <a:buSzPts val="1800"/>
              <a:buFont typeface="Arial"/>
              <a:buNone/>
            </a:pPr>
            <a:r>
              <a:rPr lang="en-US"/>
              <a:t>3:00	Welcome and Introductions</a:t>
            </a:r>
            <a:endParaRPr/>
          </a:p>
          <a:p>
            <a:pPr marL="0" lvl="0" indent="0" algn="l" rtl="0">
              <a:lnSpc>
                <a:spcPct val="115000"/>
              </a:lnSpc>
              <a:spcBef>
                <a:spcPts val="0"/>
              </a:spcBef>
              <a:spcAft>
                <a:spcPts val="0"/>
              </a:spcAft>
              <a:buClr>
                <a:schemeClr val="dk1"/>
              </a:buClr>
              <a:buSzPts val="1800"/>
              <a:buFont typeface="Arial"/>
              <a:buNone/>
            </a:pPr>
            <a:r>
              <a:rPr lang="en-US"/>
              <a:t>3:05	Mix &amp; Mingle</a:t>
            </a:r>
            <a:endParaRPr/>
          </a:p>
          <a:p>
            <a:pPr marL="0" lvl="0" indent="0" algn="l" rtl="0">
              <a:lnSpc>
                <a:spcPct val="115000"/>
              </a:lnSpc>
              <a:spcBef>
                <a:spcPts val="0"/>
              </a:spcBef>
              <a:spcAft>
                <a:spcPts val="0"/>
              </a:spcAft>
              <a:buClr>
                <a:schemeClr val="dk1"/>
              </a:buClr>
              <a:buSzPts val="1800"/>
              <a:buFont typeface="Arial"/>
              <a:buNone/>
            </a:pPr>
            <a:r>
              <a:rPr lang="en-US"/>
              <a:t>3:15	Strengths-Based, Student Voice and Choice</a:t>
            </a:r>
            <a:endParaRPr/>
          </a:p>
          <a:p>
            <a:pPr marL="0" lvl="0" indent="0" algn="l" rtl="0">
              <a:lnSpc>
                <a:spcPct val="115000"/>
              </a:lnSpc>
              <a:spcBef>
                <a:spcPts val="100"/>
              </a:spcBef>
              <a:spcAft>
                <a:spcPts val="0"/>
              </a:spcAft>
              <a:buClr>
                <a:schemeClr val="dk1"/>
              </a:buClr>
              <a:buSzPts val="1800"/>
              <a:buFont typeface="Arial"/>
              <a:buNone/>
            </a:pPr>
            <a:r>
              <a:rPr lang="en-US"/>
              <a:t>3:25	Co-Creation of Summer Programming</a:t>
            </a:r>
            <a:endParaRPr/>
          </a:p>
          <a:p>
            <a:pPr marL="0" lvl="0" indent="0" algn="l" rtl="0">
              <a:lnSpc>
                <a:spcPct val="115000"/>
              </a:lnSpc>
              <a:spcBef>
                <a:spcPts val="100"/>
              </a:spcBef>
              <a:spcAft>
                <a:spcPts val="0"/>
              </a:spcAft>
              <a:buClr>
                <a:schemeClr val="dk1"/>
              </a:buClr>
              <a:buSzPts val="1800"/>
              <a:buFont typeface="Arial"/>
              <a:buNone/>
            </a:pPr>
            <a:r>
              <a:rPr lang="en-US"/>
              <a:t>3:35	Explore Tools &amp; Resources</a:t>
            </a:r>
            <a:endParaRPr/>
          </a:p>
          <a:p>
            <a:pPr marL="0" lvl="0" indent="0" algn="l" rtl="0">
              <a:lnSpc>
                <a:spcPct val="115000"/>
              </a:lnSpc>
              <a:spcBef>
                <a:spcPts val="100"/>
              </a:spcBef>
              <a:spcAft>
                <a:spcPts val="0"/>
              </a:spcAft>
              <a:buClr>
                <a:schemeClr val="dk1"/>
              </a:buClr>
              <a:buSzPts val="1800"/>
              <a:buFont typeface="Arial"/>
              <a:buNone/>
            </a:pPr>
            <a:r>
              <a:rPr lang="en-US"/>
              <a:t>3:40	Small Group Discourse</a:t>
            </a:r>
            <a:endParaRPr/>
          </a:p>
          <a:p>
            <a:pPr marL="0" lvl="0" indent="0" algn="l" rtl="0">
              <a:lnSpc>
                <a:spcPct val="115000"/>
              </a:lnSpc>
              <a:spcBef>
                <a:spcPts val="100"/>
              </a:spcBef>
              <a:spcAft>
                <a:spcPts val="0"/>
              </a:spcAft>
              <a:buClr>
                <a:schemeClr val="dk1"/>
              </a:buClr>
              <a:buSzPts val="1800"/>
              <a:buFont typeface="Arial"/>
              <a:buNone/>
            </a:pPr>
            <a:r>
              <a:rPr lang="en-US"/>
              <a:t>3:55	Debrief, Next Steps, Questions </a:t>
            </a:r>
            <a:endParaRPr/>
          </a:p>
          <a:p>
            <a:pPr marL="0" lvl="0" indent="0" algn="l" rtl="0">
              <a:lnSpc>
                <a:spcPct val="115000"/>
              </a:lnSpc>
              <a:spcBef>
                <a:spcPts val="100"/>
              </a:spcBef>
              <a:spcAft>
                <a:spcPts val="0"/>
              </a:spcAft>
              <a:buClr>
                <a:schemeClr val="dk1"/>
              </a:buClr>
              <a:buSzPts val="1800"/>
              <a:buFont typeface="Arial"/>
              <a:buNone/>
            </a:pPr>
            <a:r>
              <a:rPr lang="en-US"/>
              <a:t>4:00	Thank you!</a:t>
            </a:r>
            <a:endParaRPr/>
          </a:p>
          <a:p>
            <a:pPr marL="0" lvl="0" indent="0" algn="l" rtl="0">
              <a:lnSpc>
                <a:spcPct val="115000"/>
              </a:lnSpc>
              <a:spcBef>
                <a:spcPts val="100"/>
              </a:spcBef>
              <a:spcAft>
                <a:spcPts val="0"/>
              </a:spcAft>
              <a:buSzPts val="1800"/>
              <a:buNone/>
            </a:pPr>
            <a:endParaRPr/>
          </a:p>
          <a:p>
            <a:pPr marL="0" lvl="0" indent="0" algn="l" rtl="0">
              <a:lnSpc>
                <a:spcPct val="115000"/>
              </a:lnSpc>
              <a:spcBef>
                <a:spcPts val="100"/>
              </a:spcBef>
              <a:spcAft>
                <a:spcPts val="0"/>
              </a:spcAft>
              <a:buSzPts val="1800"/>
              <a:buNone/>
            </a:pPr>
            <a:endParaRPr sz="2100"/>
          </a:p>
        </p:txBody>
      </p:sp>
      <p:sp>
        <p:nvSpPr>
          <p:cNvPr id="549" name="Google Shape;549;g12b3d9ae34e_0_213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Agenda</a:t>
            </a:r>
            <a:endParaRPr/>
          </a:p>
        </p:txBody>
      </p:sp>
      <p:sp>
        <p:nvSpPr>
          <p:cNvPr id="550" name="Google Shape;550;g12b3d9ae34e_0_213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551" name="Google Shape;551;g12b3d9ae34e_0_2131" descr="-Strength-Based &#10;-Student Voice &amp; Choice&#10;-Access and Opportunity&#10;Elements:&#10;-Elevate Relationships &amp; Enrichment&#10;-Deepen Community Partnerships&#10;-Integrate Well Rounded Learning &amp; Work that Matters&#10;-Ensure Mental Health &amp; Well-being&#10;-Engage Students &amp; Families&#10;-Purposeful Planning &amp; Quality Programs&#10;&#10;- Strength-Based&#10;&#10;- Student Voice and Choice&#10;&#10;- Access and Opportunity&#10;" title="Key Elements of Quality Summer Learning Graphic"/>
          <p:cNvPicPr preferRelativeResize="0"/>
          <p:nvPr/>
        </p:nvPicPr>
        <p:blipFill rotWithShape="1">
          <a:blip r:embed="rId3">
            <a:alphaModFix/>
          </a:blip>
          <a:srcRect/>
          <a:stretch/>
        </p:blipFill>
        <p:spPr>
          <a:xfrm>
            <a:off x="6772524" y="2961600"/>
            <a:ext cx="4487976" cy="2973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2b3d9ae34e_0_1682"/>
          <p:cNvSpPr/>
          <p:nvPr/>
        </p:nvSpPr>
        <p:spPr>
          <a:xfrm>
            <a:off x="6182859" y="1483792"/>
            <a:ext cx="2865900" cy="844200"/>
          </a:xfrm>
          <a:prstGeom prst="rightArrow">
            <a:avLst>
              <a:gd name="adj1" fmla="val 50000"/>
              <a:gd name="adj2" fmla="val 50000"/>
            </a:avLst>
          </a:prstGeom>
          <a:solidFill>
            <a:schemeClr val="accent1"/>
          </a:solidFill>
          <a:ln w="25400" cap="flat" cmpd="sng">
            <a:solidFill>
              <a:srgbClr val="1355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Coming Soon!</a:t>
            </a:r>
            <a:endParaRPr sz="2400" b="0" i="0" u="none" strike="noStrike" cap="none">
              <a:solidFill>
                <a:schemeClr val="lt1"/>
              </a:solidFill>
              <a:latin typeface="Arial"/>
              <a:ea typeface="Arial"/>
              <a:cs typeface="Arial"/>
              <a:sym typeface="Arial"/>
            </a:endParaRPr>
          </a:p>
        </p:txBody>
      </p:sp>
      <p:pic>
        <p:nvPicPr>
          <p:cNvPr id="558" name="Google Shape;558;g12b3d9ae34e_0_1682" descr="Summer Best Practice Toolkit cover" title="Summer Best Practice Toolkit cover"/>
          <p:cNvPicPr preferRelativeResize="0"/>
          <p:nvPr/>
        </p:nvPicPr>
        <p:blipFill rotWithShape="1">
          <a:blip r:embed="rId3">
            <a:alphaModFix/>
          </a:blip>
          <a:srcRect/>
          <a:stretch/>
        </p:blipFill>
        <p:spPr>
          <a:xfrm>
            <a:off x="9019620" y="1034253"/>
            <a:ext cx="2693345" cy="3354171"/>
          </a:xfrm>
          <a:prstGeom prst="rect">
            <a:avLst/>
          </a:prstGeom>
          <a:noFill/>
          <a:ln>
            <a:noFill/>
          </a:ln>
        </p:spPr>
      </p:pic>
      <p:pic>
        <p:nvPicPr>
          <p:cNvPr id="559" name="Google Shape;559;g12b3d9ae34e_0_1682" descr="Summer Learning Webinar Series schedule" title="Summer Learning Webinar Series schedule"/>
          <p:cNvPicPr preferRelativeResize="0"/>
          <p:nvPr/>
        </p:nvPicPr>
        <p:blipFill rotWithShape="1">
          <a:blip r:embed="rId4">
            <a:alphaModFix/>
          </a:blip>
          <a:srcRect/>
          <a:stretch/>
        </p:blipFill>
        <p:spPr>
          <a:xfrm>
            <a:off x="443700" y="2209925"/>
            <a:ext cx="8103776" cy="3968125"/>
          </a:xfrm>
          <a:prstGeom prst="rect">
            <a:avLst/>
          </a:prstGeom>
          <a:noFill/>
          <a:ln>
            <a:noFill/>
          </a:ln>
        </p:spPr>
      </p:pic>
      <p:sp>
        <p:nvSpPr>
          <p:cNvPr id="560" name="Google Shape;560;g12b3d9ae34e_0_168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a:t>Summer Learning Webinar Series</a:t>
            </a:r>
            <a:endParaRPr/>
          </a:p>
        </p:txBody>
      </p:sp>
      <p:sp>
        <p:nvSpPr>
          <p:cNvPr id="561" name="Google Shape;561;g12b3d9ae34e_0_16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g12b3d9ae34e_0_1689" descr="Access and Opportunity logo" title="Access and Opportunity logo"/>
          <p:cNvPicPr preferRelativeResize="0"/>
          <p:nvPr/>
        </p:nvPicPr>
        <p:blipFill rotWithShape="1">
          <a:blip r:embed="rId3">
            <a:alphaModFix/>
          </a:blip>
          <a:srcRect/>
          <a:stretch/>
        </p:blipFill>
        <p:spPr>
          <a:xfrm>
            <a:off x="3760902" y="5142752"/>
            <a:ext cx="4045725" cy="1439025"/>
          </a:xfrm>
          <a:prstGeom prst="rect">
            <a:avLst/>
          </a:prstGeom>
          <a:noFill/>
          <a:ln>
            <a:noFill/>
          </a:ln>
        </p:spPr>
      </p:pic>
      <p:sp>
        <p:nvSpPr>
          <p:cNvPr id="568" name="Google Shape;568;g12b3d9ae34e_0_168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a:t>Summer Learning Resources</a:t>
            </a:r>
            <a:endParaRPr/>
          </a:p>
        </p:txBody>
      </p:sp>
      <p:pic>
        <p:nvPicPr>
          <p:cNvPr id="569" name="Google Shape;569;g12b3d9ae34e_0_1689" descr="Student Learning: Unfinished, Not Lost&#10;Summer Learning Best Practice Guide&#10;Summer Learning Best Practice Toolkit&#10;SIA Community Engagement Toolkit" title="Image of Summer Learning Resources"/>
          <p:cNvPicPr preferRelativeResize="0"/>
          <p:nvPr/>
        </p:nvPicPr>
        <p:blipFill rotWithShape="1">
          <a:blip r:embed="rId4">
            <a:alphaModFix/>
          </a:blip>
          <a:srcRect/>
          <a:stretch/>
        </p:blipFill>
        <p:spPr>
          <a:xfrm>
            <a:off x="920850" y="1581775"/>
            <a:ext cx="10530467" cy="3213875"/>
          </a:xfrm>
          <a:prstGeom prst="rect">
            <a:avLst/>
          </a:prstGeom>
          <a:noFill/>
          <a:ln>
            <a:noFill/>
          </a:ln>
        </p:spPr>
      </p:pic>
      <p:sp>
        <p:nvSpPr>
          <p:cNvPr id="570" name="Google Shape;570;g12b3d9ae34e_0_16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g12d8c675f88_0_0" descr="Connection as the foundation for learning:&#10;Relationships are the foundation of quality summer programs. Summer programs should not be solely based on the delivery of content, but rather driven by developing relationships, community, and a sense of belonging.&#10;&#10;Strength-Based Student Voice &amp; Choice:&#10;Learning happens best when educators actively engage a student's prior knowledge and view it as an asset for learning rather than a problem to overcome.&#10;&#10;Co-Creation and Innovation:&#10;Co-creation and continued co-learning with students, families and partners ensures the specific context of the community; its history and culture(s), assets and challenges, needs, and dreams are integrated within the program.&#10;&#10;Purposeful Outreach and Engagement:&#10;Summer programs are voluntary which require purposeful outreach and should prioritize students most underserved by the system and disproportionately impacted by the pandemic." title="Table: Equity-Driven Summer Programs"/>
          <p:cNvPicPr preferRelativeResize="0"/>
          <p:nvPr/>
        </p:nvPicPr>
        <p:blipFill rotWithShape="1">
          <a:blip r:embed="rId3">
            <a:alphaModFix/>
          </a:blip>
          <a:srcRect/>
          <a:stretch/>
        </p:blipFill>
        <p:spPr>
          <a:xfrm>
            <a:off x="983550" y="2054700"/>
            <a:ext cx="10251675" cy="3574375"/>
          </a:xfrm>
          <a:prstGeom prst="rect">
            <a:avLst/>
          </a:prstGeom>
          <a:noFill/>
          <a:ln>
            <a:noFill/>
          </a:ln>
        </p:spPr>
      </p:pic>
      <p:sp>
        <p:nvSpPr>
          <p:cNvPr id="576" name="Google Shape;576;g12d8c675f88_0_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Equity-Driven Summer Programs</a:t>
            </a:r>
            <a:endParaRPr/>
          </a:p>
        </p:txBody>
      </p:sp>
      <p:sp>
        <p:nvSpPr>
          <p:cNvPr id="577" name="Google Shape;577;g12d8c675f88_0_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12b3d9ae34e_0_170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Connection Mix and Mingle  </a:t>
            </a:r>
            <a:endParaRPr/>
          </a:p>
        </p:txBody>
      </p:sp>
      <p:sp>
        <p:nvSpPr>
          <p:cNvPr id="583" name="Google Shape;583;g12b3d9ae34e_0_1700"/>
          <p:cNvSpPr txBox="1">
            <a:spLocks noGrp="1"/>
          </p:cNvSpPr>
          <p:nvPr>
            <p:ph type="body" idx="1"/>
          </p:nvPr>
        </p:nvSpPr>
        <p:spPr>
          <a:xfrm>
            <a:off x="717175" y="1825625"/>
            <a:ext cx="5795400" cy="4109100"/>
          </a:xfrm>
          <a:prstGeom prst="rect">
            <a:avLst/>
          </a:prstGeom>
          <a:noFill/>
          <a:ln>
            <a:noFill/>
          </a:ln>
        </p:spPr>
        <p:txBody>
          <a:bodyPr spcFirstLastPara="1" wrap="square" lIns="91425" tIns="45700" rIns="91425" bIns="45700" anchor="t" anchorCtr="0">
            <a:noAutofit/>
          </a:bodyPr>
          <a:lstStyle/>
          <a:p>
            <a:pPr marL="228592" lvl="0" indent="-228592" algn="l" rtl="0">
              <a:lnSpc>
                <a:spcPct val="100000"/>
              </a:lnSpc>
              <a:spcBef>
                <a:spcPts val="0"/>
              </a:spcBef>
              <a:spcAft>
                <a:spcPts val="0"/>
              </a:spcAft>
              <a:buSzPts val="2400"/>
              <a:buNone/>
            </a:pPr>
            <a:r>
              <a:rPr lang="en-US" b="1"/>
              <a:t>Getting to know your colleagues: </a:t>
            </a:r>
            <a:endParaRPr b="1"/>
          </a:p>
          <a:p>
            <a:pPr marL="228592" lvl="0" indent="-228592"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r>
              <a:rPr lang="en-US"/>
              <a:t>What is your role and how are you connected to summer learning?</a:t>
            </a:r>
            <a:endParaRPr/>
          </a:p>
          <a:p>
            <a:pPr marL="228592" lvl="0" indent="-228592"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r>
              <a:rPr lang="en-US"/>
              <a:t>How do you see the vision of equity-driven summer learning currently in your program, school or district and/or how are you building toward that for summer 2022? </a:t>
            </a:r>
            <a:endParaRPr/>
          </a:p>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SzPts val="2400"/>
              <a:buNone/>
            </a:pPr>
            <a:endParaRPr/>
          </a:p>
          <a:p>
            <a:pPr marL="457200" lvl="0" indent="0" algn="l" rtl="0">
              <a:lnSpc>
                <a:spcPct val="90000"/>
              </a:lnSpc>
              <a:spcBef>
                <a:spcPts val="1000"/>
              </a:spcBef>
              <a:spcAft>
                <a:spcPts val="0"/>
              </a:spcAft>
              <a:buSzPts val="2400"/>
              <a:buNone/>
            </a:pPr>
            <a:endParaRPr/>
          </a:p>
          <a:p>
            <a:pPr marL="228592" lvl="0" indent="-228592" algn="ctr" rtl="0">
              <a:lnSpc>
                <a:spcPct val="90000"/>
              </a:lnSpc>
              <a:spcBef>
                <a:spcPts val="1000"/>
              </a:spcBef>
              <a:spcAft>
                <a:spcPts val="0"/>
              </a:spcAft>
              <a:buClr>
                <a:schemeClr val="dk1"/>
              </a:buClr>
              <a:buSzPts val="2400"/>
              <a:buNone/>
            </a:pPr>
            <a:endParaRPr/>
          </a:p>
        </p:txBody>
      </p:sp>
      <p:pic>
        <p:nvPicPr>
          <p:cNvPr id="584" name="Google Shape;584;g12b3d9ae34e_0_1700" descr="Image of educators in a huddle" title="Educators in a huddle"/>
          <p:cNvPicPr preferRelativeResize="0"/>
          <p:nvPr/>
        </p:nvPicPr>
        <p:blipFill rotWithShape="1">
          <a:blip r:embed="rId3">
            <a:alphaModFix/>
          </a:blip>
          <a:srcRect/>
          <a:stretch/>
        </p:blipFill>
        <p:spPr>
          <a:xfrm>
            <a:off x="6512575" y="2233775"/>
            <a:ext cx="4797199" cy="2862401"/>
          </a:xfrm>
          <a:prstGeom prst="rect">
            <a:avLst/>
          </a:prstGeom>
          <a:noFill/>
          <a:ln>
            <a:noFill/>
          </a:ln>
        </p:spPr>
      </p:pic>
      <p:sp>
        <p:nvSpPr>
          <p:cNvPr id="585" name="Google Shape;585;g12b3d9ae34e_0_17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g12b3d9ae34e_0_2149" descr="Traditional Summer School: &#10;-Targeted only to those with academic need&#10;-Deficit-based and remedial&#10;-Academic, drill, and skill&#10;-Academic and teacher centered&#10;-Disengaging and punitive&#10;-Designed soldely by a few district and school staff School buliding and district-based &#10;&#10;versus&#10;&#10;Equity-Driven Summer Learning Programs:&#10;-Accessible, equitable, diverse, and inclusive&#10;-Strength-based and enriching&#10;-Well-rounded, integrated, projected-based, and hands-on&#10;-Relationship and student-centered&#10;-Exciting, fun, engaging, and attractive programs young people want to attend&#10;-Co--created with students, families, and community partners&#10;-Can take place in a variety of settings and locations" title="Table: Moving to Equity-Driven Summer Learning Programs"/>
          <p:cNvPicPr preferRelativeResize="0"/>
          <p:nvPr/>
        </p:nvPicPr>
        <p:blipFill rotWithShape="1">
          <a:blip r:embed="rId3">
            <a:alphaModFix/>
          </a:blip>
          <a:srcRect/>
          <a:stretch/>
        </p:blipFill>
        <p:spPr>
          <a:xfrm>
            <a:off x="2116600" y="1742850"/>
            <a:ext cx="8536500" cy="4314900"/>
          </a:xfrm>
          <a:prstGeom prst="rect">
            <a:avLst/>
          </a:prstGeom>
          <a:noFill/>
          <a:ln>
            <a:noFill/>
          </a:ln>
        </p:spPr>
      </p:pic>
      <p:sp>
        <p:nvSpPr>
          <p:cNvPr id="591" name="Google Shape;591;g12b3d9ae34e_0_214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Centering Equity </a:t>
            </a:r>
            <a:endParaRPr/>
          </a:p>
        </p:txBody>
      </p:sp>
      <p:sp>
        <p:nvSpPr>
          <p:cNvPr id="592" name="Google Shape;592;g12b3d9ae34e_0_21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12b3d9ae34e_0_2155"/>
          <p:cNvSpPr txBox="1">
            <a:spLocks noGrp="1"/>
          </p:cNvSpPr>
          <p:nvPr>
            <p:ph type="body" idx="1"/>
          </p:nvPr>
        </p:nvSpPr>
        <p:spPr>
          <a:xfrm>
            <a:off x="907800" y="1825625"/>
            <a:ext cx="10181400" cy="410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sz="2700"/>
              <a:t>Virtually all of the advantage that wealthy students have over poor students is the result of differences in the way privileged kids learn when they are not in school… America doesn’t have a school problem. It has a summer vacation problem. </a:t>
            </a:r>
            <a:endParaRPr sz="2700"/>
          </a:p>
          <a:p>
            <a:pPr marL="0" lvl="0" indent="0" algn="r" rtl="0">
              <a:lnSpc>
                <a:spcPct val="90000"/>
              </a:lnSpc>
              <a:spcBef>
                <a:spcPts val="1000"/>
              </a:spcBef>
              <a:spcAft>
                <a:spcPts val="0"/>
              </a:spcAft>
              <a:buClr>
                <a:schemeClr val="dk1"/>
              </a:buClr>
              <a:buSzPts val="1100"/>
              <a:buFont typeface="Arial"/>
              <a:buNone/>
            </a:pPr>
            <a:r>
              <a:rPr lang="en-US"/>
              <a:t>-</a:t>
            </a:r>
            <a:r>
              <a:rPr lang="en-US" i="1"/>
              <a:t>Malcolm Gladwell</a:t>
            </a:r>
            <a:endParaRPr i="1"/>
          </a:p>
          <a:p>
            <a:pPr marL="0" lvl="0" indent="0" algn="r" rtl="0">
              <a:lnSpc>
                <a:spcPct val="90000"/>
              </a:lnSpc>
              <a:spcBef>
                <a:spcPts val="1000"/>
              </a:spcBef>
              <a:spcAft>
                <a:spcPts val="0"/>
              </a:spcAft>
              <a:buClr>
                <a:schemeClr val="dk1"/>
              </a:buClr>
              <a:buSzPts val="1100"/>
              <a:buFont typeface="Arial"/>
              <a:buNone/>
            </a:pPr>
            <a:r>
              <a:rPr lang="en-US" i="1" u="sng">
                <a:solidFill>
                  <a:schemeClr val="hlink"/>
                </a:solidFill>
                <a:hlinkClick r:id="rId3"/>
              </a:rPr>
              <a:t>Outliers: The Story of Success</a:t>
            </a:r>
            <a:r>
              <a:rPr lang="en-US" i="1"/>
              <a:t> (pp. 258-260)</a:t>
            </a:r>
            <a:endParaRPr i="1"/>
          </a:p>
          <a:p>
            <a:pPr marL="0" lvl="0" indent="0" algn="l" rtl="0">
              <a:lnSpc>
                <a:spcPct val="90000"/>
              </a:lnSpc>
              <a:spcBef>
                <a:spcPts val="1000"/>
              </a:spcBef>
              <a:spcAft>
                <a:spcPts val="0"/>
              </a:spcAft>
              <a:buSzPts val="1800"/>
              <a:buNone/>
            </a:pPr>
            <a:endParaRPr/>
          </a:p>
        </p:txBody>
      </p:sp>
      <p:sp>
        <p:nvSpPr>
          <p:cNvPr id="599" name="Google Shape;599;g12b3d9ae34e_0_215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Opportunity Gaps</a:t>
            </a:r>
            <a:endParaRPr/>
          </a:p>
        </p:txBody>
      </p:sp>
      <p:sp>
        <p:nvSpPr>
          <p:cNvPr id="600" name="Google Shape;600;g12b3d9ae34e_0_21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2022-06-21T07:00:00+00:00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CB13BCE-E818-4DB1-A127-F802F8B2AB38}"/>
</file>

<file path=customXml/itemProps2.xml><?xml version="1.0" encoding="utf-8"?>
<ds:datastoreItem xmlns:ds="http://schemas.openxmlformats.org/officeDocument/2006/customXml" ds:itemID="{273FC1AD-1B41-44B1-9B4A-EF7B5B938E47}"/>
</file>

<file path=customXml/itemProps3.xml><?xml version="1.0" encoding="utf-8"?>
<ds:datastoreItem xmlns:ds="http://schemas.openxmlformats.org/officeDocument/2006/customXml" ds:itemID="{7E725CE5-00AE-4666-9203-DA8FA54A1773}"/>
</file>

<file path=docProps/app.xml><?xml version="1.0" encoding="utf-8"?>
<Properties xmlns="http://schemas.openxmlformats.org/officeDocument/2006/extended-properties" xmlns:vt="http://schemas.openxmlformats.org/officeDocument/2006/docPropsVTypes">
  <TotalTime>38</TotalTime>
  <Words>2017</Words>
  <Application>Microsoft Office PowerPoint</Application>
  <PresentationFormat>Widescreen</PresentationFormat>
  <Paragraphs>287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Roboto Medium</vt:lpstr>
      <vt:lpstr>Times New Roman</vt:lpstr>
      <vt:lpstr>Roboto</vt:lpstr>
      <vt:lpstr>Blue_2021ODE</vt:lpstr>
      <vt:lpstr>SUMMER LEARNING BEST PRACTICE GUIDE </vt:lpstr>
      <vt:lpstr>Today’s Goals</vt:lpstr>
      <vt:lpstr>Agenda</vt:lpstr>
      <vt:lpstr>Summer Learning Webinar Series</vt:lpstr>
      <vt:lpstr>Summer Learning Resources</vt:lpstr>
      <vt:lpstr>Equity-Driven Summer Programs</vt:lpstr>
      <vt:lpstr>Connection Mix and Mingle  </vt:lpstr>
      <vt:lpstr>Centering Equity </vt:lpstr>
      <vt:lpstr>Opportunity Gaps</vt:lpstr>
      <vt:lpstr> Student-Centered Learning</vt:lpstr>
      <vt:lpstr>A Vision for Equity-Driven Summer Learning</vt:lpstr>
      <vt:lpstr>Funds of Knowledge Toolkit</vt:lpstr>
      <vt:lpstr>Professional Reflection and Discussion </vt:lpstr>
      <vt:lpstr>Elevating Student Voice</vt:lpstr>
      <vt:lpstr>Student Interest Defined Programs </vt:lpstr>
      <vt:lpstr>Y4Y Leadership Roles</vt:lpstr>
      <vt:lpstr>Youth Ambassadors</vt:lpstr>
      <vt:lpstr> Co-Creation and Innovation </vt:lpstr>
      <vt:lpstr>Community and Family Voice  </vt:lpstr>
      <vt:lpstr>Co-Creation and Co-Learning Environment   </vt:lpstr>
      <vt:lpstr>Welcoming Environment </vt:lpstr>
      <vt:lpstr>Community Driven Planning    </vt:lpstr>
      <vt:lpstr>Who is on Your Summer Learning Core Team?  </vt:lpstr>
      <vt:lpstr>Check Out These Resources!</vt:lpstr>
      <vt:lpstr>Small Group Discussion</vt:lpstr>
      <vt:lpstr>Cultivating Joy, Connection and Curiosity through Well-Rounded Summer Learning</vt:lpstr>
      <vt:lpstr>Summer Learning Webinar Series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 Practical Tools to Support Effective Programming</dc:title>
  <dc:creator>GWYNN Raquel - ODE</dc:creator>
  <cp:lastModifiedBy>LAWRENCE Maddie * ODE</cp:lastModifiedBy>
  <cp:revision>7</cp:revision>
  <dcterms:created xsi:type="dcterms:W3CDTF">2019-02-19T22:23:35Z</dcterms:created>
  <dcterms:modified xsi:type="dcterms:W3CDTF">2022-06-16T17:59:48Z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ies>
</file>