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4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81813" cy="9296400"/>
  <p:embeddedFontLst>
    <p:embeddedFont>
      <p:font typeface="Calibri" panose="020F0502020204030204" pitchFamily="34" charset="0"/>
      <p:regular r:id="rId50"/>
      <p:bold r:id="rId51"/>
      <p:italic r:id="rId52"/>
      <p:boldItalic r:id="rId53"/>
    </p:embeddedFont>
    <p:embeddedFont>
      <p:font typeface="Gill Sans" panose="020B0604020202020204" charset="0"/>
      <p:regular r:id="rId54"/>
      <p:bold r:id="rId55"/>
    </p:embeddedFont>
    <p:embeddedFont>
      <p:font typeface="Roboto" panose="020B0604020202020204" charset="0"/>
      <p:regular r:id="rId56"/>
      <p:bold r:id="rId57"/>
      <p:italic r:id="rId58"/>
      <p:boldItalic r:id="rId59"/>
    </p:embeddedFont>
    <p:embeddedFont>
      <p:font typeface="Georgia" panose="02040502050405020303" pitchFamily="18" charset="0"/>
      <p:regular r:id="rId60"/>
      <p:bold r:id="rId61"/>
      <p:italic r:id="rId62"/>
      <p:boldItalic r:id="rId63"/>
    </p:embeddedFont>
    <p:embeddedFont>
      <p:font typeface="Roboto Thin" panose="020B060402020202020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90EAB0-DC64-4197-8CEB-D59E672FE5EC}">
  <a:tblStyle styleId="{7590EAB0-DC64-4197-8CEB-D59E672FE5E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2" y="1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54315" y="1162050"/>
            <a:ext cx="55731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egon.gov/ode/schools-and-districts/grants/Pages/SSFAC.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ntent.govdelivery.com/attachments/ORED/2021/08/06/file_attachments/1899611/COSA%20ODE%20Toolkit%20Communicating%20about%20Racial%20Equity%20in%20a%20Charged%20Environment.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nam02.safelinks.protection.outlook.com/?url=https%3A%2F%2Fdocs.google.com%2Fdocument%2Fd%2F1r_FEwaPjFFDq7LXfk9A2CbzEh0g_eTLddnG3AXRHxcA%2Fedit&amp;data=04%7C01%7CCarmen.Urbina%40ode.state.or.us%7Cc6544740d0f244c8963908d99352889b%7Cb4f51418b26949a2935afa54bf584fc8%7C0%7C1%7C637702805304548163%7CUnknown%7CTWFpbGZsb3d8eyJWIjoiMC4wLjAwMDAiLCJQIjoiV2luMzIiLCJBTiI6Ik1haWwiLCJXVCI6Mn0%3D%7C1000&amp;sdata=LpdOfMa3QMDdyeqn1D9VieOvGnZZVoOzeM6yMR4DUXE%3D&amp;reserved=0" TargetMode="External"/><Relationship Id="rId5" Type="http://schemas.openxmlformats.org/officeDocument/2006/relationships/hyperlink" Target="https://nam02.safelinks.protection.outlook.com/?url=https%3A%2F%2Fdocs.google.com%2Fpresentation%2Fd%2F1N97bz9CtljSLczqGuAhYcdOeU8yz61gUK4eYEblSZ5E%2Fedit%23slide%3Did.g8c90f7aa16_0_3&amp;data=04%7C01%7CCarmen.Urbina%40ode.state.or.us%7Cc6544740d0f244c8963908d99352889b%7Cb4f51418b26949a2935afa54bf584fc8%7C0%7C1%7C637702805304548163%7CUnknown%7CTWFpbGZsb3d8eyJWIjoiMC4wLjAwMDAiLCJQIjoiV2luMzIiLCJBTiI6Ik1haWwiLCJXVCI6Mn0%3D%7C1000&amp;sdata=OShkUxiPfhq3gJ1N9oWclmraC8Prd5wbMeS5Zd8ak8Q%3D&amp;reserved=0" TargetMode="External"/><Relationship Id="rId4" Type="http://schemas.openxmlformats.org/officeDocument/2006/relationships/hyperlink" Target="https://nam02.safelinks.protection.outlook.com/?url=https%3A%2F%2Fdocs.google.com%2Fdocument%2Fd%2F1ZR_2U2Vwt5njKKVSIJbMIXSmf60xE5TTsu6ezBwcREA%2Fedit%3Fusp%3Dsharing&amp;data=04%7C01%7CCarmen.Urbina%40ode.state.or.us%7Cc6544740d0f244c8963908d99352889b%7Cb4f51418b26949a2935afa54bf584fc8%7C0%7C1%7C637702805304538208%7CUnknown%7CTWFpbGZsb3d8eyJWIjoiMC4wLjAwMDAiLCJQIjoiV2luMzIiLCJBTiI6Ik1haWwiLCJXVCI6Mn0%3D%7C1000&amp;sdata=QJY5LVwTaj3P9k9a59rSlXd6kiXkcsK%2F52guMkWOT8k%3D&amp;reserved=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1" indent="0" algn="l" rtl="0">
              <a:lnSpc>
                <a:spcPct val="100000"/>
              </a:lnSpc>
              <a:spcBef>
                <a:spcPts val="0"/>
              </a:spcBef>
              <a:spcAft>
                <a:spcPts val="0"/>
              </a:spcAft>
              <a:buSzPts val="1400"/>
              <a:buNone/>
            </a:pPr>
            <a:r>
              <a:rPr lang="en-US" sz="1050"/>
              <a:t>Colt</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a:solidFill>
                  <a:srgbClr val="212529"/>
                </a:solidFill>
                <a:highlight>
                  <a:srgbClr val="F8F9FA"/>
                </a:highlight>
                <a:latin typeface="Arial"/>
                <a:ea typeface="Arial"/>
                <a:cs typeface="Arial"/>
                <a:sym typeface="Arial"/>
              </a:rPr>
              <a:t>Link to Sldiedeck - anyone can view </a:t>
            </a:r>
            <a:r>
              <a:rPr lang="en-US" u="sng">
                <a:solidFill>
                  <a:schemeClr val="hlink"/>
                </a:solidFill>
                <a:highlight>
                  <a:srgbClr val="F8F9FA"/>
                </a:highlight>
                <a:latin typeface="Arial"/>
                <a:ea typeface="Arial"/>
                <a:cs typeface="Arial"/>
                <a:sym typeface="Arial"/>
                <a:hlinkClick r:id="rId3"/>
              </a:rPr>
              <a:t>https://www.oregon.gov/ode/schools-and-districts/grants/Pages/SSFAC.aspx</a:t>
            </a: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r>
              <a:rPr lang="en-US">
                <a:solidFill>
                  <a:srgbClr val="212529"/>
                </a:solidFill>
                <a:highlight>
                  <a:srgbClr val="F8F9FA"/>
                </a:highlight>
                <a:latin typeface="Arial"/>
                <a:ea typeface="Arial"/>
                <a:cs typeface="Arial"/>
                <a:sym typeface="Arial"/>
              </a:rPr>
              <a:t>Waiting Room - Cindy and Natalie</a:t>
            </a: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r>
              <a:rPr lang="en-US">
                <a:solidFill>
                  <a:srgbClr val="212529"/>
                </a:solidFill>
                <a:highlight>
                  <a:srgbClr val="F8F9FA"/>
                </a:highlight>
                <a:latin typeface="Arial"/>
                <a:ea typeface="Arial"/>
                <a:cs typeface="Arial"/>
                <a:sym typeface="Arial"/>
              </a:rPr>
              <a:t>Slides  - Tamara</a:t>
            </a: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r>
              <a:rPr lang="en-US">
                <a:solidFill>
                  <a:srgbClr val="212529"/>
                </a:solidFill>
                <a:highlight>
                  <a:srgbClr val="F8F9FA"/>
                </a:highlight>
                <a:latin typeface="Arial"/>
                <a:ea typeface="Arial"/>
                <a:cs typeface="Arial"/>
                <a:sym typeface="Arial"/>
              </a:rPr>
              <a:t>Chat monitoring - Ben and CIndy</a:t>
            </a: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r>
              <a:rPr lang="en-US">
                <a:solidFill>
                  <a:srgbClr val="212529"/>
                </a:solidFill>
                <a:highlight>
                  <a:srgbClr val="F8F9FA"/>
                </a:highlight>
                <a:latin typeface="Arial"/>
                <a:ea typeface="Arial"/>
                <a:cs typeface="Arial"/>
                <a:sym typeface="Arial"/>
              </a:rPr>
              <a:t>Breakout groups and minutes - Natalie</a:t>
            </a:r>
            <a:endParaRPr>
              <a:solidFill>
                <a:srgbClr val="212529"/>
              </a:solidFill>
              <a:highlight>
                <a:srgbClr val="F8F9FA"/>
              </a:highlight>
              <a:latin typeface="Arial"/>
              <a:ea typeface="Arial"/>
              <a:cs typeface="Arial"/>
              <a:sym typeface="Arial"/>
            </a:endParaRPr>
          </a:p>
          <a:p>
            <a:pPr marL="0" marR="0" lvl="0" indent="0" algn="l" rtl="0">
              <a:lnSpc>
                <a:spcPct val="100000"/>
              </a:lnSpc>
              <a:spcBef>
                <a:spcPts val="0"/>
              </a:spcBef>
              <a:spcAft>
                <a:spcPts val="0"/>
              </a:spcAft>
              <a:buSzPts val="1400"/>
              <a:buNone/>
            </a:pPr>
            <a:endParaRPr>
              <a:solidFill>
                <a:srgbClr val="212529"/>
              </a:solidFill>
              <a:highlight>
                <a:srgbClr val="F8F9FA"/>
              </a:highlight>
              <a:latin typeface="Arial"/>
              <a:ea typeface="Arial"/>
              <a:cs typeface="Arial"/>
              <a:sym typeface="Arial"/>
            </a:endParaRPr>
          </a:p>
        </p:txBody>
      </p:sp>
      <p:sp>
        <p:nvSpPr>
          <p:cNvPr id="65" name="Google Shape;65;p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cac8c5272_5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fcac8c5272_5_0:notes"/>
          <p:cNvSpPr txBox="1">
            <a:spLocks noGrp="1"/>
          </p:cNvSpPr>
          <p:nvPr>
            <p:ph type="body" idx="1"/>
          </p:nvPr>
        </p:nvSpPr>
        <p:spPr>
          <a:xfrm>
            <a:off x="688180" y="4415790"/>
            <a:ext cx="5505000" cy="4183500"/>
          </a:xfrm>
          <a:prstGeom prst="rect">
            <a:avLst/>
          </a:prstGeom>
          <a:noFill/>
          <a:ln>
            <a:noFill/>
          </a:ln>
        </p:spPr>
        <p:txBody>
          <a:bodyPr spcFirstLastPara="1" wrap="square" lIns="92150" tIns="92150" rIns="92150" bIns="9215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facb06eb6_5_39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9facb06eb6_5_39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4545"/>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Carmen</a:t>
            </a:r>
            <a:endParaRPr/>
          </a:p>
        </p:txBody>
      </p:sp>
      <p:sp>
        <p:nvSpPr>
          <p:cNvPr id="217" name="Google Shape;217;g9facb06eb6_5_39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fc9d895c70_0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fc9d895c70_0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4545"/>
              </a:lnSpc>
              <a:spcBef>
                <a:spcPts val="0"/>
              </a:spcBef>
              <a:spcAft>
                <a:spcPts val="0"/>
              </a:spcAft>
              <a:buClr>
                <a:schemeClr val="dk1"/>
              </a:buClr>
              <a:buSzPts val="1100"/>
              <a:buFont typeface="Arial"/>
              <a:buNone/>
            </a:pPr>
            <a:r>
              <a:rPr lang="en-US" sz="1050">
                <a:solidFill>
                  <a:srgbClr val="3C4043"/>
                </a:solidFill>
                <a:highlight>
                  <a:srgbClr val="FFFFFF"/>
                </a:highlight>
                <a:latin typeface="Roboto"/>
                <a:ea typeface="Roboto"/>
                <a:cs typeface="Roboto"/>
                <a:sym typeface="Roboto"/>
              </a:rPr>
              <a:t>Carmen</a:t>
            </a:r>
            <a:endParaRPr/>
          </a:p>
        </p:txBody>
      </p:sp>
      <p:sp>
        <p:nvSpPr>
          <p:cNvPr id="229" name="Google Shape;229;gfc9d895c70_0_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fc9d895c70_0_14: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fc9d895c70_0_14: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Carmen</a:t>
            </a:r>
            <a:endParaRPr/>
          </a:p>
          <a:p>
            <a:pPr marL="0" lvl="0" indent="0" algn="l" rtl="0">
              <a:lnSpc>
                <a:spcPct val="115000"/>
              </a:lnSpc>
              <a:spcBef>
                <a:spcPts val="1200"/>
              </a:spcBef>
              <a:spcAft>
                <a:spcPts val="0"/>
              </a:spcAft>
              <a:buClr>
                <a:schemeClr val="dk1"/>
              </a:buClr>
              <a:buSzPts val="1100"/>
              <a:buFont typeface="Arial"/>
              <a:buNone/>
            </a:pPr>
            <a:r>
              <a:rPr lang="en-US"/>
              <a:t>It will take a few minutes to put people in groups</a:t>
            </a:r>
            <a:endParaRPr/>
          </a:p>
          <a:p>
            <a:pPr marL="0" lvl="0" indent="0" algn="l" rtl="0">
              <a:lnSpc>
                <a:spcPct val="115000"/>
              </a:lnSpc>
              <a:spcBef>
                <a:spcPts val="1200"/>
              </a:spcBef>
              <a:spcAft>
                <a:spcPts val="0"/>
              </a:spcAft>
              <a:buClr>
                <a:schemeClr val="dk1"/>
              </a:buClr>
              <a:buSzPts val="1100"/>
              <a:buFont typeface="Arial"/>
              <a:buNone/>
            </a:pPr>
            <a:r>
              <a:rPr lang="en-US" sz="1400" b="1">
                <a:latin typeface="Arial"/>
                <a:ea typeface="Arial"/>
                <a:cs typeface="Arial"/>
                <a:sym typeface="Arial"/>
              </a:rPr>
              <a:t>Group 1: Ben</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Paul Coakley</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George Mendoza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Neelam Gupta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Jon Bullock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Cynthia Richardson</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Carlos Sequeira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2: Carmen</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Toya Fick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Amanda Manjarrez</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Kali Ladd</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Heather Oliver (FACT Oregon)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3: Tamara</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Sonya Moody-Juardo</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Jennifer Scurlock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Scott Overton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Margaret Peoples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Angie Peterman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Mike Wiltfong (observer)</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4: Cindy</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Laurie Wimmer</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Morgan Allen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Jim Green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Iris Chavez</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Jessica Ventura (observer)</a:t>
            </a:r>
            <a:endParaRPr sz="140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400" b="1">
              <a:latin typeface="Arial"/>
              <a:ea typeface="Arial"/>
              <a:cs typeface="Arial"/>
              <a:sym typeface="Arial"/>
            </a:endParaRPr>
          </a:p>
        </p:txBody>
      </p:sp>
      <p:sp>
        <p:nvSpPr>
          <p:cNvPr id="241" name="Google Shape;241;gfc9d895c70_0_14: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ad49a50d7_0_11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7ad49a50d7_0_11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253" name="Google Shape;253;g7ad49a50d7_0_11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f693ce22a4_0_1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f693ce22a4_0_1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HB 5006 appropriated $500,000 to ODE for  a study of the SSF</a:t>
            </a:r>
            <a:endParaRPr/>
          </a:p>
          <a:p>
            <a:pPr marL="0" lvl="0" indent="0" algn="l" rtl="0">
              <a:lnSpc>
                <a:spcPct val="115000"/>
              </a:lnSpc>
              <a:spcBef>
                <a:spcPts val="1200"/>
              </a:spcBef>
              <a:spcAft>
                <a:spcPts val="0"/>
              </a:spcAft>
              <a:buClr>
                <a:schemeClr val="dk1"/>
              </a:buClr>
              <a:buSzPts val="1100"/>
              <a:buFont typeface="Arial"/>
              <a:buNone/>
            </a:pPr>
            <a:r>
              <a:rPr lang="en-US"/>
              <a:t>Attached in the accompanying budget documents was further direction to ODE about the study</a:t>
            </a:r>
            <a:endParaRPr/>
          </a:p>
          <a:p>
            <a:pPr marL="0" lvl="0" indent="0" algn="l" rtl="0">
              <a:lnSpc>
                <a:spcPct val="115000"/>
              </a:lnSpc>
              <a:spcBef>
                <a:spcPts val="1200"/>
              </a:spcBef>
              <a:spcAft>
                <a:spcPts val="0"/>
              </a:spcAft>
              <a:buClr>
                <a:schemeClr val="dk1"/>
              </a:buClr>
              <a:buSzPts val="1100"/>
              <a:buFont typeface="Arial"/>
              <a:buNone/>
            </a:pPr>
            <a:r>
              <a:rPr lang="en-US"/>
              <a:t>This direction is not law but expresses legislative intent</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265" name="Google Shape;265;gf693ce22a4_0_1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f693ce22a4_0_11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f693ce22a4_0_11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ODE asked proponents of this note if this was intended to include funding formula inputs into the SSF or expenditures by districts. There was general agreement that it was both.</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277" name="Google Shape;277;gf693ce22a4_0_11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f693ce22a4_0_2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gf693ce22a4_0_2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Procurement process applies to this </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289" name="Google Shape;289;gf693ce22a4_0_2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693ce22a4_0_5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gf693ce22a4_0_5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Timeline 6-9 months for over $150,000 contract</a:t>
            </a:r>
            <a:endParaRPr/>
          </a:p>
          <a:p>
            <a:pPr marL="0" lvl="0" indent="0" algn="l" rtl="0">
              <a:lnSpc>
                <a:spcPct val="115000"/>
              </a:lnSpc>
              <a:spcBef>
                <a:spcPts val="1200"/>
              </a:spcBef>
              <a:spcAft>
                <a:spcPts val="1200"/>
              </a:spcAft>
              <a:buClr>
                <a:schemeClr val="dk1"/>
              </a:buClr>
              <a:buSzPts val="1100"/>
              <a:buFont typeface="Arial"/>
              <a:buNone/>
            </a:pPr>
            <a:r>
              <a:rPr lang="en-US"/>
              <a:t>A risk is that no qualified bidders respond to the request for proposal</a:t>
            </a:r>
            <a:endParaRPr/>
          </a:p>
        </p:txBody>
      </p:sp>
      <p:sp>
        <p:nvSpPr>
          <p:cNvPr id="301" name="Google Shape;301;gf693ce22a4_0_5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f693ce22a4_0_3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f693ce22a4_0_3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Consistency - some data is submitted and is high stakes. For example money is attached to it. This data tends to be more reliable. Whereas other data is less reliable based on how it is collected or the stakes involved</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313" name="Google Shape;313;gf693ce22a4_0_3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cac8c5272_4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fcac8c5272_4_0:notes"/>
          <p:cNvSpPr txBox="1">
            <a:spLocks noGrp="1"/>
          </p:cNvSpPr>
          <p:nvPr>
            <p:ph type="body" idx="1"/>
          </p:nvPr>
        </p:nvSpPr>
        <p:spPr>
          <a:xfrm>
            <a:off x="688180" y="4415790"/>
            <a:ext cx="5505300" cy="4183500"/>
          </a:xfrm>
          <a:prstGeom prst="rect">
            <a:avLst/>
          </a:prstGeom>
          <a:noFill/>
          <a:ln>
            <a:noFill/>
          </a:ln>
        </p:spPr>
        <p:txBody>
          <a:bodyPr spcFirstLastPara="1" wrap="square" lIns="92150" tIns="92150" rIns="92150" bIns="921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Be sure to clarify adults taking care of own needs, planned breaks, restrooms, snacks....Review these daily</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693ce22a4_0_6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gf693ce22a4_0_6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0"/>
              </a:spcAft>
              <a:buClr>
                <a:schemeClr val="dk1"/>
              </a:buClr>
              <a:buSzPts val="1100"/>
              <a:buFont typeface="Arial"/>
              <a:buNone/>
            </a:pPr>
            <a:r>
              <a:rPr lang="en-US"/>
              <a:t>Public meetings were not required but we felt it was important for a larger group to have access to these meetings for transparency</a:t>
            </a:r>
            <a:endParaRPr/>
          </a:p>
          <a:p>
            <a:pPr marL="0" lvl="0" indent="0" algn="l" rtl="0">
              <a:lnSpc>
                <a:spcPct val="115000"/>
              </a:lnSpc>
              <a:spcBef>
                <a:spcPts val="1200"/>
              </a:spcBef>
              <a:spcAft>
                <a:spcPts val="0"/>
              </a:spcAft>
              <a:buClr>
                <a:schemeClr val="dk1"/>
              </a:buClr>
              <a:buSzPts val="1100"/>
              <a:buFont typeface="Arial"/>
              <a:buNone/>
            </a:pPr>
            <a:r>
              <a:rPr lang="en-US"/>
              <a:t>	Meetings are accessible to members of the public. This does not mean that they can participate or disrupt</a:t>
            </a:r>
            <a:endParaRPr/>
          </a:p>
          <a:p>
            <a:pPr marL="0" lvl="0" indent="457200" algn="l" rtl="0">
              <a:lnSpc>
                <a:spcPct val="115000"/>
              </a:lnSpc>
              <a:spcBef>
                <a:spcPts val="1200"/>
              </a:spcBef>
              <a:spcAft>
                <a:spcPts val="0"/>
              </a:spcAft>
              <a:buClr>
                <a:schemeClr val="dk1"/>
              </a:buClr>
              <a:buSzPts val="1100"/>
              <a:buFont typeface="Arial"/>
              <a:buNone/>
            </a:pPr>
            <a:r>
              <a:rPr lang="en-US"/>
              <a:t>Send notices of the meetings - two forums for protection</a:t>
            </a:r>
            <a:endParaRPr/>
          </a:p>
          <a:p>
            <a:pPr marL="0" lvl="0" indent="0" algn="l" rtl="0">
              <a:lnSpc>
                <a:spcPct val="115000"/>
              </a:lnSpc>
              <a:spcBef>
                <a:spcPts val="1200"/>
              </a:spcBef>
              <a:spcAft>
                <a:spcPts val="0"/>
              </a:spcAft>
              <a:buClr>
                <a:schemeClr val="dk1"/>
              </a:buClr>
              <a:buSzPts val="1100"/>
              <a:buFont typeface="Arial"/>
              <a:buNone/>
            </a:pPr>
            <a:r>
              <a:rPr lang="en-US"/>
              <a:t>	Members of the public may submit written comments to ODE which we will share with the group</a:t>
            </a:r>
            <a:endParaRPr/>
          </a:p>
          <a:p>
            <a:pPr marL="0" lvl="0" indent="0" algn="l" rtl="0">
              <a:lnSpc>
                <a:spcPct val="115000"/>
              </a:lnSpc>
              <a:spcBef>
                <a:spcPts val="1200"/>
              </a:spcBef>
              <a:spcAft>
                <a:spcPts val="1200"/>
              </a:spcAft>
              <a:buClr>
                <a:schemeClr val="dk1"/>
              </a:buClr>
              <a:buSzPts val="1100"/>
              <a:buFont typeface="Arial"/>
              <a:buNone/>
            </a:pPr>
            <a:r>
              <a:rPr lang="en-US"/>
              <a:t>	</a:t>
            </a:r>
            <a:endParaRPr/>
          </a:p>
        </p:txBody>
      </p:sp>
      <p:sp>
        <p:nvSpPr>
          <p:cNvPr id="325" name="Google Shape;325;gf693ce22a4_0_6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f693ce22a4_0_7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f693ce22a4_0_7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337" name="Google Shape;337;gf693ce22a4_0_7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f693ce22a4_0_8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f693ce22a4_0_8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349" name="Google Shape;349;gf693ce22a4_0_8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f693ce22a4_0_9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gf693ce22a4_0_9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Cindy</a:t>
            </a:r>
            <a:endParaRPr/>
          </a:p>
          <a:p>
            <a:pPr marL="0" lvl="0" indent="0" algn="l" rtl="0">
              <a:lnSpc>
                <a:spcPct val="115000"/>
              </a:lnSpc>
              <a:spcBef>
                <a:spcPts val="1200"/>
              </a:spcBef>
              <a:spcAft>
                <a:spcPts val="1200"/>
              </a:spcAft>
              <a:buClr>
                <a:schemeClr val="dk1"/>
              </a:buClr>
              <a:buSzPts val="1100"/>
              <a:buFont typeface="Arial"/>
              <a:buNone/>
            </a:pPr>
            <a:endParaRPr/>
          </a:p>
        </p:txBody>
      </p:sp>
      <p:sp>
        <p:nvSpPr>
          <p:cNvPr id="361" name="Google Shape;361;gf693ce22a4_0_9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b2d9b440f1_0_27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b2d9b440f1_0_27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Mike</a:t>
            </a:r>
            <a:endParaRPr/>
          </a:p>
        </p:txBody>
      </p:sp>
      <p:sp>
        <p:nvSpPr>
          <p:cNvPr id="373" name="Google Shape;373;gb2d9b440f1_0_27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f6991f436a_7_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f6991f436a_7_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385" name="Google Shape;385;gf6991f436a_7_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f6991f436a_7_1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f6991f436a_7_1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397" name="Google Shape;397;gf6991f436a_7_1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6991f436a_7_2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f6991f436a_7_2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10" name="Google Shape;410;gf6991f436a_7_2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f6991f436a_7_5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f6991f436a_7_5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22" name="Google Shape;422;gf6991f436a_7_5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f6991f436a_7_7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f6991f436a_7_7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35" name="Google Shape;435;gf6991f436a_7_7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f693ce22a4_0_11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f693ce22a4_0_11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200"/>
              </a:spcBef>
              <a:spcAft>
                <a:spcPts val="0"/>
              </a:spcAft>
              <a:buNone/>
            </a:pPr>
            <a:r>
              <a:rPr lang="en-US"/>
              <a:t>Colt</a:t>
            </a:r>
            <a:endParaRPr/>
          </a:p>
          <a:p>
            <a:pPr marL="0" lvl="0" indent="0" algn="l" rtl="0">
              <a:lnSpc>
                <a:spcPct val="115000"/>
              </a:lnSpc>
              <a:spcBef>
                <a:spcPts val="1200"/>
              </a:spcBef>
              <a:spcAft>
                <a:spcPts val="1200"/>
              </a:spcAft>
              <a:buClr>
                <a:schemeClr val="dk1"/>
              </a:buClr>
              <a:buSzPts val="1100"/>
              <a:buFont typeface="Arial"/>
              <a:buNone/>
            </a:pPr>
            <a:r>
              <a:rPr lang="en-US" sz="1700">
                <a:solidFill>
                  <a:srgbClr val="1F497D"/>
                </a:solidFill>
              </a:rPr>
              <a:t>I’d like to acknowledge the many Tribes and bands who call Oregon their ancestral territory and honor the ongoing relationship between the land, plants, animals and people indigenous to this place we now call Oregon. We recognize the continued sovereignty of the nine federally recognized Tribes  who have ties to this place and thank them for continuing to teach us how we might all be here together.</a:t>
            </a:r>
            <a:endParaRPr/>
          </a:p>
        </p:txBody>
      </p:sp>
      <p:sp>
        <p:nvSpPr>
          <p:cNvPr id="80" name="Google Shape;80;gf693ce22a4_0_11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6991f436a_7_68: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gf6991f436a_7_68: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48" name="Google Shape;448;gf6991f436a_7_68: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f6991f436a_7_9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f6991f436a_7_9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61" name="Google Shape;461;gf6991f436a_7_9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f6991f436a_7_11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f6991f436a_7_11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74" name="Google Shape;474;gf6991f436a_7_112: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f6991f436a_7_125: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f6991f436a_7_125: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86" name="Google Shape;486;gf6991f436a_7_125: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f6991f436a_7_136: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f6991f436a_7_136: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498" name="Google Shape;498;gf6991f436a_7_136: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6991f436a_7_15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f6991f436a_7_15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11" name="Google Shape;511;gf6991f436a_7_15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6991f436a_7_16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f6991f436a_7_16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24" name="Google Shape;524;gf6991f436a_7_16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6991f436a_7_17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f6991f436a_7_17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 </a:t>
            </a:r>
            <a:endParaRPr/>
          </a:p>
        </p:txBody>
      </p:sp>
      <p:sp>
        <p:nvSpPr>
          <p:cNvPr id="537" name="Google Shape;537;gf6991f436a_7_17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f6991f436a_7_19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f6991f436a_7_19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50" name="Google Shape;550;gf6991f436a_7_19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f6991f436a_7_27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f6991f436a_7_27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63" name="Google Shape;563;gf6991f436a_7_27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2d9b440f1_0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b2d9b440f1_0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200"/>
              </a:spcBef>
              <a:spcAft>
                <a:spcPts val="1200"/>
              </a:spcAft>
              <a:buNone/>
            </a:pPr>
            <a:r>
              <a:rPr lang="en-US"/>
              <a:t>Colt</a:t>
            </a:r>
            <a:endParaRPr/>
          </a:p>
        </p:txBody>
      </p:sp>
      <p:sp>
        <p:nvSpPr>
          <p:cNvPr id="88" name="Google Shape;88;gb2d9b440f1_0_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f6991f436a_7_28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f6991f436a_7_28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76" name="Google Shape;576;gf6991f436a_7_28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f6991f436a_7_30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f6991f436a_7_30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589" name="Google Shape;589;gf6991f436a_7_30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f6991f436a_7_22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gf6991f436a_7_22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602" name="Google Shape;602;gf6991f436a_7_22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f6991f436a_7_243: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f6991f436a_7_243: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Exhibit shows how per-student funding, adjusted for inflation, has declined over time. The measure of inflation used, labeled the Education Price Index, is a weighted average of teacher salary increases and health insurance premiums increases. This index better reflects actual price increases in the education sector than does the Consumer Price Index.</a:t>
            </a:r>
            <a:endParaRPr/>
          </a:p>
        </p:txBody>
      </p:sp>
      <p:sp>
        <p:nvSpPr>
          <p:cNvPr id="615" name="Google Shape;615;gf6991f436a_7_243: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f6991f436a_7_257: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gf6991f436a_7_257: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628" name="Google Shape;628;gf6991f436a_7_257: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b5737c047_0_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gfb5737c047_0_0:notes"/>
          <p:cNvSpPr txBox="1">
            <a:spLocks noGrp="1"/>
          </p:cNvSpPr>
          <p:nvPr>
            <p:ph type="body" idx="1"/>
          </p:nvPr>
        </p:nvSpPr>
        <p:spPr>
          <a:xfrm>
            <a:off x="688180" y="4415790"/>
            <a:ext cx="5505000" cy="4183500"/>
          </a:xfrm>
          <a:prstGeom prst="rect">
            <a:avLst/>
          </a:prstGeom>
          <a:noFill/>
          <a:ln>
            <a:noFill/>
          </a:ln>
        </p:spPr>
        <p:txBody>
          <a:bodyPr spcFirstLastPara="1" wrap="square" lIns="92150" tIns="92150" rIns="92150" bIns="92150" anchor="t" anchorCtr="0">
            <a:noAutofit/>
          </a:bodyPr>
          <a:lstStyle/>
          <a:p>
            <a:pPr marL="0" lvl="0" indent="0" algn="l" rtl="0">
              <a:lnSpc>
                <a:spcPct val="100000"/>
              </a:lnSpc>
              <a:spcBef>
                <a:spcPts val="0"/>
              </a:spcBef>
              <a:spcAft>
                <a:spcPts val="0"/>
              </a:spcAft>
              <a:buSzPts val="1100"/>
              <a:buNone/>
            </a:pPr>
            <a:r>
              <a:rPr lang="en-US"/>
              <a:t>Rutila</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f35f533666_0_2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gf35f533666_0_2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Ben</a:t>
            </a:r>
            <a:endParaRPr/>
          </a:p>
          <a:p>
            <a:pPr marL="0" lvl="0" indent="0" algn="l" rtl="0">
              <a:lnSpc>
                <a:spcPct val="115000"/>
              </a:lnSpc>
              <a:spcBef>
                <a:spcPts val="1200"/>
              </a:spcBef>
              <a:spcAft>
                <a:spcPts val="0"/>
              </a:spcAft>
              <a:buClr>
                <a:schemeClr val="dk1"/>
              </a:buClr>
              <a:buSzPts val="1100"/>
              <a:buFont typeface="Arial"/>
              <a:buNone/>
            </a:pPr>
            <a:r>
              <a:rPr lang="en-US"/>
              <a:t>Facilitators will be taking notes on the conversation. This will help the ODE team inform the structure and content of future meetings of this group.</a:t>
            </a:r>
            <a:endParaRPr/>
          </a:p>
          <a:p>
            <a:pPr marL="0" lvl="0" indent="0" algn="l" rtl="0">
              <a:lnSpc>
                <a:spcPct val="115000"/>
              </a:lnSpc>
              <a:spcBef>
                <a:spcPts val="120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1: Ben</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Paul Coakley</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George Mendoza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Neelam Gupta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Jon Bullock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Cynthia Richardson</a:t>
            </a:r>
            <a:endParaRPr sz="14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400">
                <a:latin typeface="Arial"/>
                <a:ea typeface="Arial"/>
                <a:cs typeface="Arial"/>
                <a:sym typeface="Arial"/>
              </a:rPr>
              <a:t>Carlos Sequeira</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2: Carmen</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Toya Fick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Amanda Manjarrez</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Kali Ladd</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Heather Oliver (FACT Oregon)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3: Tamara</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Sonya Moody-Juardo</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Jennifer Scurlock</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Scott Overton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Margaret Peoples</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Angie Peterman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Mike Wiltfong (observer)</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b="1">
                <a:latin typeface="Arial"/>
                <a:ea typeface="Arial"/>
                <a:cs typeface="Arial"/>
                <a:sym typeface="Arial"/>
              </a:rPr>
              <a:t>Group 4: Cindy</a:t>
            </a:r>
            <a:endParaRPr sz="14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Laurie Wimmer</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Morgan Allen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Jim Green</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Iris Chavez</a:t>
            </a:r>
            <a:endParaRPr sz="14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Jessica Ventura (observer)</a:t>
            </a:r>
            <a:endParaRPr sz="1400">
              <a:latin typeface="Arial"/>
              <a:ea typeface="Arial"/>
              <a:cs typeface="Arial"/>
              <a:sym typeface="Arial"/>
            </a:endParaRPr>
          </a:p>
          <a:p>
            <a:pPr marL="0" lvl="0" indent="0" algn="l" rtl="0">
              <a:lnSpc>
                <a:spcPct val="115000"/>
              </a:lnSpc>
              <a:spcBef>
                <a:spcPts val="1200"/>
              </a:spcBef>
              <a:spcAft>
                <a:spcPts val="1200"/>
              </a:spcAft>
              <a:buClr>
                <a:schemeClr val="dk1"/>
              </a:buClr>
              <a:buSzPts val="1100"/>
              <a:buFont typeface="Arial"/>
              <a:buNone/>
            </a:pPr>
            <a:endParaRPr sz="1400" b="1">
              <a:latin typeface="Arial"/>
              <a:ea typeface="Arial"/>
              <a:cs typeface="Arial"/>
              <a:sym typeface="Arial"/>
            </a:endParaRPr>
          </a:p>
        </p:txBody>
      </p:sp>
      <p:sp>
        <p:nvSpPr>
          <p:cNvPr id="648" name="Google Shape;648;gf35f533666_0_21: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b2d9b440f1_0_239: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b2d9b440f1_0_239: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Tamara </a:t>
            </a:r>
            <a:endParaRPr/>
          </a:p>
        </p:txBody>
      </p:sp>
      <p:sp>
        <p:nvSpPr>
          <p:cNvPr id="660" name="Google Shape;660;gb2d9b440f1_0_239: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6991f436a_5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f6991f436a_5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1200"/>
              </a:spcBef>
              <a:spcAft>
                <a:spcPts val="1200"/>
              </a:spcAft>
              <a:buNone/>
            </a:pPr>
            <a:r>
              <a:rPr lang="en-US"/>
              <a:t>Colt</a:t>
            </a:r>
            <a:endParaRPr/>
          </a:p>
        </p:txBody>
      </p:sp>
      <p:sp>
        <p:nvSpPr>
          <p:cNvPr id="137" name="Google Shape;137;gf6991f436a_5_0:notes"/>
          <p:cNvSpPr txBox="1">
            <a:spLocks noGrp="1"/>
          </p:cNvSpPr>
          <p:nvPr>
            <p:ph type="sldNum" idx="12"/>
          </p:nvPr>
        </p:nvSpPr>
        <p:spPr>
          <a:xfrm>
            <a:off x="3898101" y="8829967"/>
            <a:ext cx="2982000" cy="4665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418f88822_0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d418f88822_0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Colt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Welcome attendees and thank committee members for their service</a:t>
            </a:r>
            <a:endParaRPr/>
          </a:p>
          <a:p>
            <a:pPr marL="0" lvl="0" indent="0" algn="l" rtl="0">
              <a:lnSpc>
                <a:spcPct val="100000"/>
              </a:lnSpc>
              <a:spcBef>
                <a:spcPts val="0"/>
              </a:spcBef>
              <a:spcAft>
                <a:spcPts val="0"/>
              </a:spcAft>
              <a:buSzPts val="1400"/>
              <a:buNone/>
            </a:pPr>
            <a:r>
              <a:rPr lang="en-US"/>
              <a:t>Brief Background of how this Advisory Committee came to be</a:t>
            </a:r>
            <a:endParaRPr/>
          </a:p>
          <a:p>
            <a:pPr marL="0" lvl="0" indent="0" algn="l" rtl="0">
              <a:lnSpc>
                <a:spcPct val="100000"/>
              </a:lnSpc>
              <a:spcBef>
                <a:spcPts val="0"/>
              </a:spcBef>
              <a:spcAft>
                <a:spcPts val="0"/>
              </a:spcAft>
              <a:buSzPts val="1400"/>
              <a:buNone/>
            </a:pPr>
            <a:r>
              <a:rPr lang="en-US"/>
              <a:t>Discuss broader engagement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4" name="Google Shape;144;gd418f88822_0_0:notes"/>
          <p:cNvSpPr txBox="1">
            <a:spLocks noGrp="1"/>
          </p:cNvSpPr>
          <p:nvPr>
            <p:ph type="sldNum" idx="12"/>
          </p:nvPr>
        </p:nvSpPr>
        <p:spPr>
          <a:xfrm>
            <a:off x="3898101" y="8829967"/>
            <a:ext cx="29820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75bc3eea8_1_0: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f75bc3eea8_1_0: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Colt</a:t>
            </a:r>
            <a:endParaRPr/>
          </a:p>
          <a:p>
            <a:pPr marL="0" lvl="0" indent="0" algn="l" rtl="0">
              <a:spcBef>
                <a:spcPts val="0"/>
              </a:spcBef>
              <a:spcAft>
                <a:spcPts val="0"/>
              </a:spcAft>
              <a:buSzPts val="1400"/>
              <a:buNone/>
            </a:pPr>
            <a:r>
              <a:rPr lang="en-US"/>
              <a:t>Equity Lens and Strategic Plan - Decision Tool</a:t>
            </a:r>
            <a:endParaRPr/>
          </a:p>
          <a:p>
            <a:pPr marL="0" lvl="0" indent="0" algn="l" rtl="0">
              <a:spcBef>
                <a:spcPts val="0"/>
              </a:spcBef>
              <a:spcAft>
                <a:spcPts val="0"/>
              </a:spcAft>
              <a:buSzPts val="1400"/>
              <a:buNone/>
            </a:pPr>
            <a:endParaRPr/>
          </a:p>
          <a:p>
            <a:pPr marL="0" lvl="0" indent="0" algn="l" rtl="0">
              <a:spcBef>
                <a:spcPts val="0"/>
              </a:spcBef>
              <a:spcAft>
                <a:spcPts val="0"/>
              </a:spcAft>
              <a:buClr>
                <a:schemeClr val="dk1"/>
              </a:buClr>
              <a:buSzPts val="1400"/>
              <a:buFont typeface="Arial"/>
              <a:buNone/>
            </a:pPr>
            <a:r>
              <a:rPr lang="en-US"/>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endParaRPr/>
          </a:p>
        </p:txBody>
      </p:sp>
      <p:sp>
        <p:nvSpPr>
          <p:cNvPr id="156" name="Google Shape;156;gf75bc3eea8_1_0:notes"/>
          <p:cNvSpPr txBox="1">
            <a:spLocks noGrp="1"/>
          </p:cNvSpPr>
          <p:nvPr>
            <p:ph type="sldNum" idx="12"/>
          </p:nvPr>
        </p:nvSpPr>
        <p:spPr>
          <a:xfrm>
            <a:off x="3898101" y="8829967"/>
            <a:ext cx="29820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75bc3eea8_1_11: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f75bc3eea8_1_11: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Colt</a:t>
            </a:r>
            <a:endParaRPr/>
          </a:p>
          <a:p>
            <a:pPr marL="0" lvl="0" indent="0" algn="l" rtl="0">
              <a:lnSpc>
                <a:spcPct val="100000"/>
              </a:lnSpc>
              <a:spcBef>
                <a:spcPts val="0"/>
              </a:spcBef>
              <a:spcAft>
                <a:spcPts val="0"/>
              </a:spcAft>
              <a:buSzPts val="1400"/>
              <a:buNone/>
            </a:pPr>
            <a:r>
              <a:rPr lang="en-US"/>
              <a:t>Equity Lens and Strategic Plan - Decision Tool</a:t>
            </a:r>
            <a:endParaRPr/>
          </a:p>
          <a:p>
            <a:pPr marL="0" lvl="0" indent="0" algn="l" rtl="0">
              <a:lnSpc>
                <a:spcPct val="100000"/>
              </a:lnSpc>
              <a:spcBef>
                <a:spcPts val="0"/>
              </a:spcBef>
              <a:spcAft>
                <a:spcPts val="0"/>
              </a:spcAft>
              <a:buSzPts val="1400"/>
              <a:buNone/>
            </a:pPr>
            <a:endParaRPr/>
          </a:p>
        </p:txBody>
      </p:sp>
      <p:sp>
        <p:nvSpPr>
          <p:cNvPr id="169" name="Google Shape;169;gf75bc3eea8_1_11:notes"/>
          <p:cNvSpPr txBox="1">
            <a:spLocks noGrp="1"/>
          </p:cNvSpPr>
          <p:nvPr>
            <p:ph type="sldNum" idx="12"/>
          </p:nvPr>
        </p:nvSpPr>
        <p:spPr>
          <a:xfrm>
            <a:off x="3898101" y="8829967"/>
            <a:ext cx="29820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f75bc3eea8_1_22:notes"/>
          <p:cNvSpPr>
            <a:spLocks noGrp="1" noRot="1" noChangeAspect="1"/>
          </p:cNvSpPr>
          <p:nvPr>
            <p:ph type="sldImg" idx="2"/>
          </p:nvPr>
        </p:nvSpPr>
        <p:spPr>
          <a:xfrm>
            <a:off x="654050" y="1162050"/>
            <a:ext cx="557371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f75bc3eea8_1_22:notes"/>
          <p:cNvSpPr txBox="1">
            <a:spLocks noGrp="1"/>
          </p:cNvSpPr>
          <p:nvPr>
            <p:ph type="body" idx="1"/>
          </p:nvPr>
        </p:nvSpPr>
        <p:spPr>
          <a:xfrm>
            <a:off x="688182" y="4473892"/>
            <a:ext cx="5505600" cy="36606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t>Colt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Equity Lens and Strategic Plan - Decision Tool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Self-Care and Readiness in this time:</a:t>
            </a:r>
            <a:endParaRPr/>
          </a:p>
          <a:p>
            <a:pPr marL="0" lvl="0" indent="0" algn="l" rtl="0">
              <a:lnSpc>
                <a:spcPct val="100000"/>
              </a:lnSpc>
              <a:spcBef>
                <a:spcPts val="0"/>
              </a:spcBef>
              <a:spcAft>
                <a:spcPts val="0"/>
              </a:spcAft>
              <a:buSzPts val="1400"/>
              <a:buNone/>
            </a:pPr>
            <a:r>
              <a:rPr lang="en-US"/>
              <a:t>Toolkit: Communicating about Racial Equity in a Charged Environment - </a:t>
            </a:r>
            <a:r>
              <a:rPr lang="en-US" u="sng">
                <a:solidFill>
                  <a:schemeClr val="hlink"/>
                </a:solidFill>
                <a:hlinkClick r:id="rId3"/>
              </a:rPr>
              <a:t>https://content.govdelivery.com/attachments/ORED/2021/08/06/file_attachments/1899611/COSA%20ODE%20Toolkit%20Communicating%20about%20Racial%20Equity%20in%20a%20Charged%20Environment.pdf</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r>
              <a:rPr lang="en-US" sz="1400" b="1">
                <a:highlight>
                  <a:srgbClr val="FFFF00"/>
                </a:highlight>
                <a:latin typeface="Arial"/>
                <a:ea typeface="Arial"/>
                <a:cs typeface="Arial"/>
                <a:sym typeface="Arial"/>
              </a:rPr>
              <a:t>ODE PERSONAL SECURITY PLANNING</a:t>
            </a:r>
            <a:endParaRPr sz="1400" b="1">
              <a:highlight>
                <a:srgbClr val="FFFF00"/>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Personal Security Planning Template:</a:t>
            </a:r>
            <a:r>
              <a:rPr lang="en-US" sz="1100">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https://docs.google.com/document/d/1ZR_2U2Vwt5njKKVSIJbMIXSmf60xE5TTsu6ezBwcREA/edit?usp=sharing</a:t>
            </a: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Slides:</a:t>
            </a:r>
            <a:r>
              <a:rPr lang="en-US" sz="1100">
                <a:uFill>
                  <a:noFill/>
                </a:uFill>
                <a:latin typeface="Arial"/>
                <a:ea typeface="Arial"/>
                <a:cs typeface="Arial"/>
                <a:sym typeface="Arial"/>
                <a:hlinkClick r:id="rId5"/>
              </a:rPr>
              <a:t> </a:t>
            </a:r>
            <a:r>
              <a:rPr lang="en-US" sz="1100" u="sng">
                <a:solidFill>
                  <a:schemeClr val="hlink"/>
                </a:solidFill>
                <a:latin typeface="Arial"/>
                <a:ea typeface="Arial"/>
                <a:cs typeface="Arial"/>
                <a:sym typeface="Arial"/>
                <a:hlinkClick r:id="rId5"/>
              </a:rPr>
              <a:t>Digital Security and Privacy Planning - Google Slides</a:t>
            </a:r>
            <a:endParaRPr sz="1100" u="sng">
              <a:solidFill>
                <a:schemeClr val="hlink"/>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Script:</a:t>
            </a:r>
            <a:r>
              <a:rPr lang="en-US" sz="1100">
                <a:uFill>
                  <a:noFill/>
                </a:uFill>
                <a:latin typeface="Arial"/>
                <a:ea typeface="Arial"/>
                <a:cs typeface="Arial"/>
                <a:sym typeface="Arial"/>
                <a:hlinkClick r:id="rId6"/>
              </a:rPr>
              <a:t> </a:t>
            </a:r>
            <a:r>
              <a:rPr lang="en-US" sz="1100" u="sng">
                <a:solidFill>
                  <a:schemeClr val="hlink"/>
                </a:solidFill>
                <a:latin typeface="Arial"/>
                <a:ea typeface="Arial"/>
                <a:cs typeface="Arial"/>
                <a:sym typeface="Arial"/>
                <a:hlinkClick r:id="rId6"/>
              </a:rPr>
              <a:t>Digital Security Presentation Script - Google Docs</a:t>
            </a:r>
            <a:endParaRPr sz="1100" u="sng">
              <a:solidFill>
                <a:schemeClr val="hlink"/>
              </a:solidFill>
              <a:latin typeface="Arial"/>
              <a:ea typeface="Arial"/>
              <a:cs typeface="Arial"/>
              <a:sym typeface="Arial"/>
            </a:endParaRPr>
          </a:p>
          <a:p>
            <a:pPr marL="0" lvl="0" indent="0" algn="l" rtl="0">
              <a:lnSpc>
                <a:spcPct val="100000"/>
              </a:lnSpc>
              <a:spcBef>
                <a:spcPts val="120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96" name="Google Shape;196;gf75bc3eea8_1_22:notes"/>
          <p:cNvSpPr txBox="1">
            <a:spLocks noGrp="1"/>
          </p:cNvSpPr>
          <p:nvPr>
            <p:ph type="sldNum" idx="12"/>
          </p:nvPr>
        </p:nvSpPr>
        <p:spPr>
          <a:xfrm>
            <a:off x="3898101" y="8829967"/>
            <a:ext cx="2982000" cy="4668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1" name="Google Shape;21;p2"/>
          <p:cNvPicPr preferRelativeResize="0"/>
          <p:nvPr/>
        </p:nvPicPr>
        <p:blipFill rotWithShape="1">
          <a:blip r:embed="rId3">
            <a:alphaModFix/>
          </a:blip>
          <a:srcRect/>
          <a:stretch/>
        </p:blipFill>
        <p:spPr>
          <a:xfrm>
            <a:off x="-1" y="83686"/>
            <a:ext cx="1285876" cy="502114"/>
          </a:xfrm>
          <a:prstGeom prst="rect">
            <a:avLst/>
          </a:prstGeom>
          <a:noFill/>
          <a:ln>
            <a:noFill/>
          </a:ln>
        </p:spPr>
      </p:pic>
      <p:pic>
        <p:nvPicPr>
          <p:cNvPr id="22" name="Google Shape;22;p2"/>
          <p:cNvPicPr preferRelativeResize="0"/>
          <p:nvPr/>
        </p:nvPicPr>
        <p:blipFill rotWithShape="1">
          <a:blip r:embed="rId3">
            <a:alphaModFix/>
          </a:blip>
          <a:srcRect/>
          <a:stretch/>
        </p:blipFill>
        <p:spPr>
          <a:xfrm>
            <a:off x="-1" y="83686"/>
            <a:ext cx="1285876" cy="502114"/>
          </a:xfrm>
          <a:prstGeom prst="rect">
            <a:avLst/>
          </a:prstGeom>
          <a:noFill/>
          <a:ln>
            <a:noFill/>
          </a:ln>
        </p:spPr>
      </p:pic>
      <p:sp>
        <p:nvSpPr>
          <p:cNvPr id="23" name="Google Shape;23;p2"/>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
        <p:cNvGrpSpPr/>
        <p:nvPr/>
      </p:nvGrpSpPr>
      <p:grpSpPr>
        <a:xfrm>
          <a:off x="0" y="0"/>
          <a:ext cx="0" cy="0"/>
          <a:chOff x="0" y="0"/>
          <a:chExt cx="0" cy="0"/>
        </a:xfrm>
      </p:grpSpPr>
      <p:sp>
        <p:nvSpPr>
          <p:cNvPr id="25" name="Google Shape;25;p3"/>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 name="Google Shape;26;p3"/>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558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656311" y="1918592"/>
            <a:ext cx="3886200" cy="20625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584574" y="1853580"/>
            <a:ext cx="38682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5"/>
          <p:cNvSpPr txBox="1">
            <a:spLocks noGrp="1"/>
          </p:cNvSpPr>
          <p:nvPr>
            <p:ph type="body" idx="2"/>
          </p:nvPr>
        </p:nvSpPr>
        <p:spPr>
          <a:xfrm>
            <a:off x="584574" y="2529700"/>
            <a:ext cx="38682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4583884" y="1853580"/>
            <a:ext cx="3887400" cy="6180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 name="Google Shape;37;p5"/>
          <p:cNvSpPr txBox="1">
            <a:spLocks noGrp="1"/>
          </p:cNvSpPr>
          <p:nvPr>
            <p:ph type="body" idx="4"/>
          </p:nvPr>
        </p:nvSpPr>
        <p:spPr>
          <a:xfrm>
            <a:off x="4583884" y="2529700"/>
            <a:ext cx="3887400" cy="16800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title"/>
          </p:nvPr>
        </p:nvSpPr>
        <p:spPr>
          <a:xfrm>
            <a:off x="2679825" y="69895"/>
            <a:ext cx="6400800" cy="642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0"/>
        <p:cNvGrpSpPr/>
        <p:nvPr/>
      </p:nvGrpSpPr>
      <p:grpSpPr>
        <a:xfrm>
          <a:off x="0" y="0"/>
          <a:ext cx="0" cy="0"/>
          <a:chOff x="0" y="0"/>
          <a:chExt cx="0" cy="0"/>
        </a:xfrm>
      </p:grpSpPr>
      <p:sp>
        <p:nvSpPr>
          <p:cNvPr id="41" name="Google Shape;41;p6"/>
          <p:cNvSpPr txBox="1">
            <a:spLocks noGrp="1"/>
          </p:cNvSpPr>
          <p:nvPr>
            <p:ph type="body" idx="1"/>
          </p:nvPr>
        </p:nvSpPr>
        <p:spPr>
          <a:xfrm>
            <a:off x="3887391" y="1494625"/>
            <a:ext cx="4629300" cy="29013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6"/>
          <p:cNvSpPr txBox="1">
            <a:spLocks noGrp="1"/>
          </p:cNvSpPr>
          <p:nvPr>
            <p:ph type="body" idx="2"/>
          </p:nvPr>
        </p:nvSpPr>
        <p:spPr>
          <a:xfrm>
            <a:off x="629841" y="2694779"/>
            <a:ext cx="2949300" cy="1707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6"/>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7"/>
          <p:cNvSpPr>
            <a:spLocks noGrp="1"/>
          </p:cNvSpPr>
          <p:nvPr>
            <p:ph type="pic" idx="2"/>
          </p:nvPr>
        </p:nvSpPr>
        <p:spPr>
          <a:xfrm>
            <a:off x="3887391" y="1499863"/>
            <a:ext cx="4629300" cy="2895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1"/>
          </p:nvPr>
        </p:nvSpPr>
        <p:spPr>
          <a:xfrm>
            <a:off x="629841" y="2710484"/>
            <a:ext cx="2949300" cy="168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7"/>
          <p:cNvSpPr txBox="1">
            <a:spLocks noGrp="1"/>
          </p:cNvSpPr>
          <p:nvPr>
            <p:ph type="title"/>
          </p:nvPr>
        </p:nvSpPr>
        <p:spPr>
          <a:xfrm>
            <a:off x="2711848" y="83686"/>
            <a:ext cx="6322500" cy="759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8"/>
          <p:cNvSpPr/>
          <p:nvPr/>
        </p:nvSpPr>
        <p:spPr>
          <a:xfrm>
            <a:off x="0" y="0"/>
            <a:ext cx="91440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8"/>
          <p:cNvSpPr/>
          <p:nvPr/>
        </p:nvSpPr>
        <p:spPr>
          <a:xfrm>
            <a:off x="0" y="1057700"/>
            <a:ext cx="9144000" cy="7164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
          <p:cNvSpPr txBox="1">
            <a:spLocks noGrp="1"/>
          </p:cNvSpPr>
          <p:nvPr>
            <p:ph type="ctrTitle"/>
          </p:nvPr>
        </p:nvSpPr>
        <p:spPr>
          <a:xfrm>
            <a:off x="345650" y="1057700"/>
            <a:ext cx="7172100" cy="716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FFFFFF"/>
              </a:buClr>
              <a:buSzPts val="2400"/>
              <a:buNone/>
              <a:defRPr sz="2400">
                <a:solidFill>
                  <a:srgbClr val="FFFFFF"/>
                </a:solidFill>
              </a:defRPr>
            </a:lvl1pPr>
            <a:lvl2pPr lvl="1" algn="l" rtl="0">
              <a:lnSpc>
                <a:spcPct val="100000"/>
              </a:lnSpc>
              <a:spcBef>
                <a:spcPts val="0"/>
              </a:spcBef>
              <a:spcAft>
                <a:spcPts val="0"/>
              </a:spcAft>
              <a:buClr>
                <a:srgbClr val="FFFFFF"/>
              </a:buClr>
              <a:buSzPts val="2400"/>
              <a:buNone/>
              <a:defRPr sz="2400">
                <a:solidFill>
                  <a:srgbClr val="FFFFFF"/>
                </a:solidFill>
              </a:defRPr>
            </a:lvl2pPr>
            <a:lvl3pPr lvl="2" algn="l" rtl="0">
              <a:lnSpc>
                <a:spcPct val="100000"/>
              </a:lnSpc>
              <a:spcBef>
                <a:spcPts val="0"/>
              </a:spcBef>
              <a:spcAft>
                <a:spcPts val="0"/>
              </a:spcAft>
              <a:buClr>
                <a:srgbClr val="FFFFFF"/>
              </a:buClr>
              <a:buSzPts val="2400"/>
              <a:buNone/>
              <a:defRPr sz="2400">
                <a:solidFill>
                  <a:srgbClr val="FFFFFF"/>
                </a:solidFill>
              </a:defRPr>
            </a:lvl3pPr>
            <a:lvl4pPr lvl="3" algn="l" rtl="0">
              <a:lnSpc>
                <a:spcPct val="100000"/>
              </a:lnSpc>
              <a:spcBef>
                <a:spcPts val="0"/>
              </a:spcBef>
              <a:spcAft>
                <a:spcPts val="0"/>
              </a:spcAft>
              <a:buClr>
                <a:srgbClr val="FFFFFF"/>
              </a:buClr>
              <a:buSzPts val="2400"/>
              <a:buNone/>
              <a:defRPr sz="2400">
                <a:solidFill>
                  <a:srgbClr val="FFFFFF"/>
                </a:solidFill>
              </a:defRPr>
            </a:lvl4pPr>
            <a:lvl5pPr lvl="4" algn="l" rtl="0">
              <a:lnSpc>
                <a:spcPct val="100000"/>
              </a:lnSpc>
              <a:spcBef>
                <a:spcPts val="0"/>
              </a:spcBef>
              <a:spcAft>
                <a:spcPts val="0"/>
              </a:spcAft>
              <a:buClr>
                <a:srgbClr val="FFFFFF"/>
              </a:buClr>
              <a:buSzPts val="2400"/>
              <a:buNone/>
              <a:defRPr sz="2400">
                <a:solidFill>
                  <a:srgbClr val="FFFFFF"/>
                </a:solidFill>
              </a:defRPr>
            </a:lvl5pPr>
            <a:lvl6pPr lvl="5" algn="l" rtl="0">
              <a:lnSpc>
                <a:spcPct val="100000"/>
              </a:lnSpc>
              <a:spcBef>
                <a:spcPts val="0"/>
              </a:spcBef>
              <a:spcAft>
                <a:spcPts val="0"/>
              </a:spcAft>
              <a:buClr>
                <a:srgbClr val="FFFFFF"/>
              </a:buClr>
              <a:buSzPts val="2400"/>
              <a:buNone/>
              <a:defRPr sz="2400">
                <a:solidFill>
                  <a:srgbClr val="FFFFFF"/>
                </a:solidFill>
              </a:defRPr>
            </a:lvl6pPr>
            <a:lvl7pPr lvl="6" algn="l" rtl="0">
              <a:lnSpc>
                <a:spcPct val="100000"/>
              </a:lnSpc>
              <a:spcBef>
                <a:spcPts val="0"/>
              </a:spcBef>
              <a:spcAft>
                <a:spcPts val="0"/>
              </a:spcAft>
              <a:buClr>
                <a:srgbClr val="FFFFFF"/>
              </a:buClr>
              <a:buSzPts val="2400"/>
              <a:buNone/>
              <a:defRPr sz="2400">
                <a:solidFill>
                  <a:srgbClr val="FFFFFF"/>
                </a:solidFill>
              </a:defRPr>
            </a:lvl7pPr>
            <a:lvl8pPr lvl="7" algn="l" rtl="0">
              <a:lnSpc>
                <a:spcPct val="100000"/>
              </a:lnSpc>
              <a:spcBef>
                <a:spcPts val="0"/>
              </a:spcBef>
              <a:spcAft>
                <a:spcPts val="0"/>
              </a:spcAft>
              <a:buClr>
                <a:srgbClr val="FFFFFF"/>
              </a:buClr>
              <a:buSzPts val="2400"/>
              <a:buNone/>
              <a:defRPr sz="2400">
                <a:solidFill>
                  <a:srgbClr val="FFFFFF"/>
                </a:solidFill>
              </a:defRPr>
            </a:lvl8pPr>
            <a:lvl9pPr lvl="8" algn="l" rtl="0">
              <a:lnSpc>
                <a:spcPct val="100000"/>
              </a:lnSpc>
              <a:spcBef>
                <a:spcPts val="0"/>
              </a:spcBef>
              <a:spcAft>
                <a:spcPts val="0"/>
              </a:spcAft>
              <a:buClr>
                <a:srgbClr val="FFFFFF"/>
              </a:buClr>
              <a:buSzPts val="2400"/>
              <a:buNone/>
              <a:defRPr sz="2400">
                <a:solidFill>
                  <a:srgbClr val="FFFFFF"/>
                </a:solidFill>
              </a:defRPr>
            </a:lvl9pPr>
          </a:lstStyle>
          <a:p>
            <a:endParaRPr/>
          </a:p>
        </p:txBody>
      </p:sp>
      <p:sp>
        <p:nvSpPr>
          <p:cNvPr id="54" name="Google Shape;54;p8"/>
          <p:cNvSpPr txBox="1">
            <a:spLocks noGrp="1"/>
          </p:cNvSpPr>
          <p:nvPr>
            <p:ph type="subTitle" idx="1"/>
          </p:nvPr>
        </p:nvSpPr>
        <p:spPr>
          <a:xfrm>
            <a:off x="345650" y="1925025"/>
            <a:ext cx="7172100" cy="19899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1200"/>
              </a:spcBef>
              <a:spcAft>
                <a:spcPts val="0"/>
              </a:spcAft>
              <a:buClr>
                <a:srgbClr val="FFFFFF"/>
              </a:buClr>
              <a:buSzPts val="1600"/>
              <a:buNone/>
              <a:defRPr sz="1600">
                <a:solidFill>
                  <a:srgbClr val="FFFFFF"/>
                </a:solidFill>
              </a:defRPr>
            </a:lvl1pPr>
            <a:lvl2pPr lvl="1" algn="l" rtl="0">
              <a:lnSpc>
                <a:spcPct val="100000"/>
              </a:lnSpc>
              <a:spcBef>
                <a:spcPts val="200"/>
              </a:spcBef>
              <a:spcAft>
                <a:spcPts val="0"/>
              </a:spcAft>
              <a:buClr>
                <a:srgbClr val="FFFFFF"/>
              </a:buClr>
              <a:buSzPts val="1600"/>
              <a:buNone/>
              <a:defRPr sz="1600">
                <a:solidFill>
                  <a:srgbClr val="FFFFFF"/>
                </a:solidFill>
              </a:defRPr>
            </a:lvl2pPr>
            <a:lvl3pPr lvl="2" algn="l" rtl="0">
              <a:lnSpc>
                <a:spcPct val="100000"/>
              </a:lnSpc>
              <a:spcBef>
                <a:spcPts val="200"/>
              </a:spcBef>
              <a:spcAft>
                <a:spcPts val="0"/>
              </a:spcAft>
              <a:buClr>
                <a:srgbClr val="FFFFFF"/>
              </a:buClr>
              <a:buSzPts val="1600"/>
              <a:buNone/>
              <a:defRPr sz="1600">
                <a:solidFill>
                  <a:srgbClr val="FFFFFF"/>
                </a:solidFill>
              </a:defRPr>
            </a:lvl3pPr>
            <a:lvl4pPr lvl="3" algn="l" rtl="0">
              <a:lnSpc>
                <a:spcPct val="100000"/>
              </a:lnSpc>
              <a:spcBef>
                <a:spcPts val="200"/>
              </a:spcBef>
              <a:spcAft>
                <a:spcPts val="0"/>
              </a:spcAft>
              <a:buClr>
                <a:srgbClr val="FFFFFF"/>
              </a:buClr>
              <a:buSzPts val="1600"/>
              <a:buNone/>
              <a:defRPr sz="1600">
                <a:solidFill>
                  <a:srgbClr val="FFFFFF"/>
                </a:solidFill>
              </a:defRPr>
            </a:lvl4pPr>
            <a:lvl5pPr lvl="4" algn="l" rtl="0">
              <a:lnSpc>
                <a:spcPct val="100000"/>
              </a:lnSpc>
              <a:spcBef>
                <a:spcPts val="200"/>
              </a:spcBef>
              <a:spcAft>
                <a:spcPts val="0"/>
              </a:spcAft>
              <a:buClr>
                <a:srgbClr val="FFFFFF"/>
              </a:buClr>
              <a:buSzPts val="1600"/>
              <a:buNone/>
              <a:defRPr sz="1600">
                <a:solidFill>
                  <a:srgbClr val="FFFFFF"/>
                </a:solidFill>
              </a:defRPr>
            </a:lvl5pPr>
            <a:lvl6pPr lvl="5" algn="l" rtl="0">
              <a:lnSpc>
                <a:spcPct val="100000"/>
              </a:lnSpc>
              <a:spcBef>
                <a:spcPts val="200"/>
              </a:spcBef>
              <a:spcAft>
                <a:spcPts val="0"/>
              </a:spcAft>
              <a:buClr>
                <a:srgbClr val="FFFFFF"/>
              </a:buClr>
              <a:buSzPts val="1600"/>
              <a:buNone/>
              <a:defRPr sz="1600">
                <a:solidFill>
                  <a:srgbClr val="FFFFFF"/>
                </a:solidFill>
              </a:defRPr>
            </a:lvl6pPr>
            <a:lvl7pPr lvl="6" algn="l" rtl="0">
              <a:lnSpc>
                <a:spcPct val="100000"/>
              </a:lnSpc>
              <a:spcBef>
                <a:spcPts val="200"/>
              </a:spcBef>
              <a:spcAft>
                <a:spcPts val="0"/>
              </a:spcAft>
              <a:buClr>
                <a:srgbClr val="FFFFFF"/>
              </a:buClr>
              <a:buSzPts val="1600"/>
              <a:buNone/>
              <a:defRPr sz="1600">
                <a:solidFill>
                  <a:srgbClr val="FFFFFF"/>
                </a:solidFill>
              </a:defRPr>
            </a:lvl7pPr>
            <a:lvl8pPr lvl="7" algn="l" rtl="0">
              <a:lnSpc>
                <a:spcPct val="100000"/>
              </a:lnSpc>
              <a:spcBef>
                <a:spcPts val="200"/>
              </a:spcBef>
              <a:spcAft>
                <a:spcPts val="0"/>
              </a:spcAft>
              <a:buClr>
                <a:srgbClr val="FFFFFF"/>
              </a:buClr>
              <a:buSzPts val="1600"/>
              <a:buNone/>
              <a:defRPr sz="1600">
                <a:solidFill>
                  <a:srgbClr val="FFFFFF"/>
                </a:solidFill>
              </a:defRPr>
            </a:lvl8pPr>
            <a:lvl9pPr lvl="8" algn="l" rtl="0">
              <a:lnSpc>
                <a:spcPct val="100000"/>
              </a:lnSpc>
              <a:spcBef>
                <a:spcPts val="200"/>
              </a:spcBef>
              <a:spcAft>
                <a:spcPts val="0"/>
              </a:spcAft>
              <a:buClr>
                <a:srgbClr val="FFFFFF"/>
              </a:buClr>
              <a:buSzPts val="1600"/>
              <a:buNone/>
              <a:defRPr sz="1600">
                <a:solidFill>
                  <a:srgbClr val="FFFFFF"/>
                </a:solidFill>
              </a:defRPr>
            </a:lvl9pPr>
          </a:lstStyle>
          <a:p>
            <a:endParaRPr/>
          </a:p>
        </p:txBody>
      </p:sp>
      <p:sp>
        <p:nvSpPr>
          <p:cNvPr id="55" name="Google Shape;55;p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8 7">
  <p:cSld name="AUTOLAYOUT_8_2">
    <p:spTree>
      <p:nvGrpSpPr>
        <p:cNvPr id="1" name="Shape 56"/>
        <p:cNvGrpSpPr/>
        <p:nvPr/>
      </p:nvGrpSpPr>
      <p:grpSpPr>
        <a:xfrm>
          <a:off x="0" y="0"/>
          <a:ext cx="0" cy="0"/>
          <a:chOff x="0" y="0"/>
          <a:chExt cx="0" cy="0"/>
        </a:xfrm>
      </p:grpSpPr>
      <p:sp>
        <p:nvSpPr>
          <p:cNvPr id="57" name="Google Shape;57;p9"/>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9"/>
          <p:cNvSpPr/>
          <p:nvPr/>
        </p:nvSpPr>
        <p:spPr>
          <a:xfrm>
            <a:off x="0" y="0"/>
            <a:ext cx="3789300"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9"/>
          <p:cNvSpPr txBox="1">
            <a:spLocks noGrp="1"/>
          </p:cNvSpPr>
          <p:nvPr>
            <p:ph type="title"/>
          </p:nvPr>
        </p:nvSpPr>
        <p:spPr>
          <a:xfrm>
            <a:off x="265500" y="316700"/>
            <a:ext cx="3163500" cy="2607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rgbClr val="FFFFFF"/>
              </a:buClr>
              <a:buSzPts val="3600"/>
              <a:buNone/>
              <a:defRPr sz="3600">
                <a:solidFill>
                  <a:srgbClr val="FFFFFF"/>
                </a:solidFill>
              </a:defRPr>
            </a:lvl1pPr>
            <a:lvl2pPr lvl="1" algn="l" rtl="0">
              <a:lnSpc>
                <a:spcPct val="100000"/>
              </a:lnSpc>
              <a:spcBef>
                <a:spcPts val="0"/>
              </a:spcBef>
              <a:spcAft>
                <a:spcPts val="0"/>
              </a:spcAft>
              <a:buClr>
                <a:srgbClr val="FFFFFF"/>
              </a:buClr>
              <a:buSzPts val="3600"/>
              <a:buNone/>
              <a:defRPr sz="3600">
                <a:solidFill>
                  <a:srgbClr val="FFFFFF"/>
                </a:solidFill>
              </a:defRPr>
            </a:lvl2pPr>
            <a:lvl3pPr lvl="2" algn="l" rtl="0">
              <a:lnSpc>
                <a:spcPct val="100000"/>
              </a:lnSpc>
              <a:spcBef>
                <a:spcPts val="0"/>
              </a:spcBef>
              <a:spcAft>
                <a:spcPts val="0"/>
              </a:spcAft>
              <a:buClr>
                <a:srgbClr val="FFFFFF"/>
              </a:buClr>
              <a:buSzPts val="3600"/>
              <a:buNone/>
              <a:defRPr sz="3600">
                <a:solidFill>
                  <a:srgbClr val="FFFFFF"/>
                </a:solidFill>
              </a:defRPr>
            </a:lvl3pPr>
            <a:lvl4pPr lvl="3" algn="l" rtl="0">
              <a:lnSpc>
                <a:spcPct val="100000"/>
              </a:lnSpc>
              <a:spcBef>
                <a:spcPts val="0"/>
              </a:spcBef>
              <a:spcAft>
                <a:spcPts val="0"/>
              </a:spcAft>
              <a:buClr>
                <a:srgbClr val="FFFFFF"/>
              </a:buClr>
              <a:buSzPts val="3600"/>
              <a:buNone/>
              <a:defRPr sz="3600">
                <a:solidFill>
                  <a:srgbClr val="FFFFFF"/>
                </a:solidFill>
              </a:defRPr>
            </a:lvl4pPr>
            <a:lvl5pPr lvl="4" algn="l" rtl="0">
              <a:lnSpc>
                <a:spcPct val="100000"/>
              </a:lnSpc>
              <a:spcBef>
                <a:spcPts val="0"/>
              </a:spcBef>
              <a:spcAft>
                <a:spcPts val="0"/>
              </a:spcAft>
              <a:buClr>
                <a:srgbClr val="FFFFFF"/>
              </a:buClr>
              <a:buSzPts val="3600"/>
              <a:buNone/>
              <a:defRPr sz="3600">
                <a:solidFill>
                  <a:srgbClr val="FFFFFF"/>
                </a:solidFill>
              </a:defRPr>
            </a:lvl5pPr>
            <a:lvl6pPr lvl="5" algn="l" rtl="0">
              <a:lnSpc>
                <a:spcPct val="100000"/>
              </a:lnSpc>
              <a:spcBef>
                <a:spcPts val="0"/>
              </a:spcBef>
              <a:spcAft>
                <a:spcPts val="0"/>
              </a:spcAft>
              <a:buClr>
                <a:srgbClr val="FFFFFF"/>
              </a:buClr>
              <a:buSzPts val="3600"/>
              <a:buNone/>
              <a:defRPr sz="3600">
                <a:solidFill>
                  <a:srgbClr val="FFFFFF"/>
                </a:solidFill>
              </a:defRPr>
            </a:lvl6pPr>
            <a:lvl7pPr lvl="6" algn="l" rtl="0">
              <a:lnSpc>
                <a:spcPct val="100000"/>
              </a:lnSpc>
              <a:spcBef>
                <a:spcPts val="0"/>
              </a:spcBef>
              <a:spcAft>
                <a:spcPts val="0"/>
              </a:spcAft>
              <a:buClr>
                <a:srgbClr val="FFFFFF"/>
              </a:buClr>
              <a:buSzPts val="3600"/>
              <a:buNone/>
              <a:defRPr sz="3600">
                <a:solidFill>
                  <a:srgbClr val="FFFFFF"/>
                </a:solidFill>
              </a:defRPr>
            </a:lvl7pPr>
            <a:lvl8pPr lvl="7" algn="l" rtl="0">
              <a:lnSpc>
                <a:spcPct val="100000"/>
              </a:lnSpc>
              <a:spcBef>
                <a:spcPts val="0"/>
              </a:spcBef>
              <a:spcAft>
                <a:spcPts val="0"/>
              </a:spcAft>
              <a:buClr>
                <a:srgbClr val="FFFFFF"/>
              </a:buClr>
              <a:buSzPts val="3600"/>
              <a:buNone/>
              <a:defRPr sz="3600">
                <a:solidFill>
                  <a:srgbClr val="FFFFFF"/>
                </a:solidFill>
              </a:defRPr>
            </a:lvl8pPr>
            <a:lvl9pPr lvl="8" algn="l" rtl="0">
              <a:lnSpc>
                <a:spcPct val="100000"/>
              </a:lnSpc>
              <a:spcBef>
                <a:spcPts val="0"/>
              </a:spcBef>
              <a:spcAft>
                <a:spcPts val="0"/>
              </a:spcAft>
              <a:buClr>
                <a:srgbClr val="FFFFFF"/>
              </a:buClr>
              <a:buSzPts val="3600"/>
              <a:buNone/>
              <a:defRPr sz="3600">
                <a:solidFill>
                  <a:srgbClr val="FFFFFF"/>
                </a:solidFill>
              </a:defRPr>
            </a:lvl9pPr>
          </a:lstStyle>
          <a:p>
            <a:endParaRPr/>
          </a:p>
        </p:txBody>
      </p:sp>
      <p:sp>
        <p:nvSpPr>
          <p:cNvPr id="60" name="Google Shape;60;p9"/>
          <p:cNvSpPr txBox="1">
            <a:spLocks noGrp="1"/>
          </p:cNvSpPr>
          <p:nvPr>
            <p:ph type="body" idx="1"/>
          </p:nvPr>
        </p:nvSpPr>
        <p:spPr>
          <a:xfrm>
            <a:off x="4283675" y="316700"/>
            <a:ext cx="4407300" cy="3834000"/>
          </a:xfrm>
          <a:prstGeom prst="rect">
            <a:avLst/>
          </a:prstGeom>
          <a:noFill/>
          <a:ln>
            <a:noFill/>
          </a:ln>
        </p:spPr>
        <p:txBody>
          <a:bodyPr spcFirstLastPara="1" wrap="square" lIns="0" tIns="45700" rIns="0" bIns="45700" anchor="t" anchorCtr="0">
            <a:noAutofit/>
          </a:bodyPr>
          <a:lstStyle>
            <a:lvl1pPr marL="457200" lvl="0" indent="-342900" algn="l" rtl="0">
              <a:lnSpc>
                <a:spcPct val="115000"/>
              </a:lnSpc>
              <a:spcBef>
                <a:spcPts val="1200"/>
              </a:spcBef>
              <a:spcAft>
                <a:spcPts val="0"/>
              </a:spcAft>
              <a:buClr>
                <a:srgbClr val="FFFFFF"/>
              </a:buClr>
              <a:buSzPts val="1800"/>
              <a:buChar char=" "/>
              <a:defRPr sz="1800">
                <a:solidFill>
                  <a:srgbClr val="FFFFFF"/>
                </a:solidFill>
              </a:defRPr>
            </a:lvl1pPr>
            <a:lvl2pPr marL="914400" lvl="1" indent="-342900" algn="l" rtl="0">
              <a:lnSpc>
                <a:spcPct val="115000"/>
              </a:lnSpc>
              <a:spcBef>
                <a:spcPts val="1600"/>
              </a:spcBef>
              <a:spcAft>
                <a:spcPts val="0"/>
              </a:spcAft>
              <a:buClr>
                <a:srgbClr val="FFFFFF"/>
              </a:buClr>
              <a:buSzPts val="1800"/>
              <a:buChar char="◦"/>
              <a:defRPr sz="1400">
                <a:solidFill>
                  <a:srgbClr val="FFFFFF"/>
                </a:solidFill>
              </a:defRPr>
            </a:lvl2pPr>
            <a:lvl3pPr marL="1371600" lvl="2" indent="-317500" algn="l" rtl="0">
              <a:lnSpc>
                <a:spcPct val="115000"/>
              </a:lnSpc>
              <a:spcBef>
                <a:spcPts val="1600"/>
              </a:spcBef>
              <a:spcAft>
                <a:spcPts val="0"/>
              </a:spcAft>
              <a:buClr>
                <a:srgbClr val="FFFFFF"/>
              </a:buClr>
              <a:buSzPts val="1400"/>
              <a:buChar char="◦"/>
              <a:defRPr sz="1400">
                <a:solidFill>
                  <a:srgbClr val="FFFFFF"/>
                </a:solidFill>
              </a:defRPr>
            </a:lvl3pPr>
            <a:lvl4pPr marL="1828800" lvl="3" indent="-317500" algn="l" rtl="0">
              <a:lnSpc>
                <a:spcPct val="115000"/>
              </a:lnSpc>
              <a:spcBef>
                <a:spcPts val="1600"/>
              </a:spcBef>
              <a:spcAft>
                <a:spcPts val="0"/>
              </a:spcAft>
              <a:buClr>
                <a:srgbClr val="FFFFFF"/>
              </a:buClr>
              <a:buSzPts val="1400"/>
              <a:buChar char="◦"/>
              <a:defRPr sz="1400">
                <a:solidFill>
                  <a:srgbClr val="FFFFFF"/>
                </a:solidFill>
              </a:defRPr>
            </a:lvl4pPr>
            <a:lvl5pPr marL="2286000" lvl="4" indent="-317500" algn="l" rtl="0">
              <a:lnSpc>
                <a:spcPct val="115000"/>
              </a:lnSpc>
              <a:spcBef>
                <a:spcPts val="1600"/>
              </a:spcBef>
              <a:spcAft>
                <a:spcPts val="0"/>
              </a:spcAft>
              <a:buClr>
                <a:srgbClr val="FFFFFF"/>
              </a:buClr>
              <a:buSzPts val="1400"/>
              <a:buChar char="◦"/>
              <a:defRPr sz="1400">
                <a:solidFill>
                  <a:srgbClr val="FFFFFF"/>
                </a:solidFill>
              </a:defRPr>
            </a:lvl5pPr>
            <a:lvl6pPr marL="2743200" lvl="5" indent="-317500" algn="l" rtl="0">
              <a:lnSpc>
                <a:spcPct val="115000"/>
              </a:lnSpc>
              <a:spcBef>
                <a:spcPts val="1600"/>
              </a:spcBef>
              <a:spcAft>
                <a:spcPts val="0"/>
              </a:spcAft>
              <a:buClr>
                <a:srgbClr val="FFFFFF"/>
              </a:buClr>
              <a:buSzPts val="1400"/>
              <a:buChar char="◦"/>
              <a:defRPr sz="1400">
                <a:solidFill>
                  <a:srgbClr val="FFFFFF"/>
                </a:solidFill>
              </a:defRPr>
            </a:lvl6pPr>
            <a:lvl7pPr marL="3200400" lvl="6" indent="-317500" algn="l" rtl="0">
              <a:lnSpc>
                <a:spcPct val="115000"/>
              </a:lnSpc>
              <a:spcBef>
                <a:spcPts val="1600"/>
              </a:spcBef>
              <a:spcAft>
                <a:spcPts val="0"/>
              </a:spcAft>
              <a:buClr>
                <a:srgbClr val="FFFFFF"/>
              </a:buClr>
              <a:buSzPts val="1400"/>
              <a:buChar char="◦"/>
              <a:defRPr sz="1400">
                <a:solidFill>
                  <a:srgbClr val="FFFFFF"/>
                </a:solidFill>
              </a:defRPr>
            </a:lvl7pPr>
            <a:lvl8pPr marL="3657600" lvl="7" indent="-317500" algn="l" rtl="0">
              <a:lnSpc>
                <a:spcPct val="115000"/>
              </a:lnSpc>
              <a:spcBef>
                <a:spcPts val="1600"/>
              </a:spcBef>
              <a:spcAft>
                <a:spcPts val="0"/>
              </a:spcAft>
              <a:buClr>
                <a:srgbClr val="FFFFFF"/>
              </a:buClr>
              <a:buSzPts val="1400"/>
              <a:buChar char="◦"/>
              <a:defRPr sz="1400">
                <a:solidFill>
                  <a:srgbClr val="FFFFFF"/>
                </a:solidFill>
              </a:defRPr>
            </a:lvl8pPr>
            <a:lvl9pPr marL="4114800" lvl="8" indent="-317500" algn="l" rtl="0">
              <a:lnSpc>
                <a:spcPct val="115000"/>
              </a:lnSpc>
              <a:spcBef>
                <a:spcPts val="1600"/>
              </a:spcBef>
              <a:spcAft>
                <a:spcPts val="1600"/>
              </a:spcAft>
              <a:buClr>
                <a:srgbClr val="FFFFFF"/>
              </a:buClr>
              <a:buSzPts val="1400"/>
              <a:buChar char="◦"/>
              <a:defRPr sz="1400">
                <a:solidFill>
                  <a:srgbClr val="FFFFFF"/>
                </a:solidFill>
              </a:defRPr>
            </a:lvl9pPr>
          </a:lstStyle>
          <a:p>
            <a:endParaRPr/>
          </a:p>
        </p:txBody>
      </p:sp>
      <p:sp>
        <p:nvSpPr>
          <p:cNvPr id="61" name="Google Shape;61;p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Decorative geometric pattern"/>
          <p:cNvPicPr preferRelativeResize="0"/>
          <p:nvPr/>
        </p:nvPicPr>
        <p:blipFill rotWithShape="1">
          <a:blip r:embed="rId10">
            <a:alphaModFix/>
          </a:blip>
          <a:srcRect/>
          <a:stretch/>
        </p:blipFill>
        <p:spPr>
          <a:xfrm>
            <a:off x="0" y="1"/>
            <a:ext cx="9144001" cy="4871141"/>
          </a:xfrm>
          <a:prstGeom prst="rect">
            <a:avLst/>
          </a:prstGeom>
          <a:noFill/>
          <a:ln>
            <a:noFill/>
          </a:ln>
        </p:spPr>
      </p:pic>
      <p:pic>
        <p:nvPicPr>
          <p:cNvPr id="11" name="Google Shape;11;p1" descr="Decorative blue swoosh"/>
          <p:cNvPicPr preferRelativeResize="0"/>
          <p:nvPr/>
        </p:nvPicPr>
        <p:blipFill rotWithShape="1">
          <a:blip r:embed="rId11">
            <a:alphaModFix/>
          </a:blip>
          <a:srcRect/>
          <a:stretch/>
        </p:blipFill>
        <p:spPr>
          <a:xfrm>
            <a:off x="-1" y="-677"/>
            <a:ext cx="9144003" cy="1556462"/>
          </a:xfrm>
          <a:prstGeom prst="rect">
            <a:avLst/>
          </a:prstGeom>
          <a:noFill/>
          <a:ln>
            <a:noFill/>
          </a:ln>
        </p:spPr>
      </p:pic>
      <p:pic>
        <p:nvPicPr>
          <p:cNvPr id="12" name="Google Shape;12;p1" descr="Decorative blue bar"/>
          <p:cNvPicPr preferRelativeResize="0"/>
          <p:nvPr/>
        </p:nvPicPr>
        <p:blipFill rotWithShape="1">
          <a:blip r:embed="rId12">
            <a:alphaModFix/>
          </a:blip>
          <a:srcRect/>
          <a:stretch/>
        </p:blipFill>
        <p:spPr>
          <a:xfrm>
            <a:off x="0" y="4871140"/>
            <a:ext cx="9144001" cy="276279"/>
          </a:xfrm>
          <a:prstGeom prst="rect">
            <a:avLst/>
          </a:prstGeom>
          <a:noFill/>
          <a:ln>
            <a:noFill/>
          </a:ln>
        </p:spPr>
      </p:pic>
      <p:sp>
        <p:nvSpPr>
          <p:cNvPr id="13" name="Google Shape;13;p1"/>
          <p:cNvSpPr txBox="1">
            <a:spLocks noGrp="1"/>
          </p:cNvSpPr>
          <p:nvPr>
            <p:ph type="title"/>
          </p:nvPr>
        </p:nvSpPr>
        <p:spPr>
          <a:xfrm>
            <a:off x="628650" y="149886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628650" y="2570441"/>
            <a:ext cx="7886700" cy="2062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3">
            <a:alphaModFix/>
          </a:blip>
          <a:srcRect/>
          <a:stretch/>
        </p:blipFill>
        <p:spPr>
          <a:xfrm>
            <a:off x="115173" y="139623"/>
            <a:ext cx="2033166" cy="1011107"/>
          </a:xfrm>
          <a:prstGeom prst="rect">
            <a:avLst/>
          </a:prstGeom>
          <a:noFill/>
          <a:ln>
            <a:noFill/>
          </a:ln>
        </p:spPr>
      </p:pic>
      <p:pic>
        <p:nvPicPr>
          <p:cNvPr id="16" name="Google Shape;16;p1"/>
          <p:cNvPicPr preferRelativeResize="0"/>
          <p:nvPr/>
        </p:nvPicPr>
        <p:blipFill rotWithShape="1">
          <a:blip r:embed="rId13">
            <a:alphaModFix/>
          </a:blip>
          <a:srcRect/>
          <a:stretch/>
        </p:blipFill>
        <p:spPr>
          <a:xfrm>
            <a:off x="115173" y="139623"/>
            <a:ext cx="2033166" cy="1011107"/>
          </a:xfrm>
          <a:prstGeom prst="rect">
            <a:avLst/>
          </a:prstGeom>
          <a:noFill/>
          <a:ln>
            <a:noFill/>
          </a:ln>
        </p:spPr>
      </p:pic>
      <p:pic>
        <p:nvPicPr>
          <p:cNvPr id="17" name="Google Shape;17;p1" descr="Oregon Department of Education Logo"/>
          <p:cNvPicPr preferRelativeResize="0"/>
          <p:nvPr/>
        </p:nvPicPr>
        <p:blipFill rotWithShape="1">
          <a:blip r:embed="rId13">
            <a:alphaModFix/>
          </a:blip>
          <a:srcRect/>
          <a:stretch/>
        </p:blipFill>
        <p:spPr>
          <a:xfrm>
            <a:off x="115173" y="139623"/>
            <a:ext cx="2033166" cy="1011107"/>
          </a:xfrm>
          <a:prstGeom prst="rect">
            <a:avLst/>
          </a:prstGeom>
          <a:noFill/>
          <a:ln>
            <a:noFill/>
          </a:ln>
        </p:spPr>
      </p:pic>
      <p:sp>
        <p:nvSpPr>
          <p:cNvPr id="18" name="Google Shape;18;p1"/>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hyperlink" Target="http://www.youtube.com/watch?v=SnJm1fPzZk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hyperlink" Target="http://www.youtube.com/watch?v=SnJm1fPzZkg"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oregon.gov/ode/schools-and-districts/grants/Pages/SSFAC.aspx"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olis.oregonlegislature.gov/liz/2021R1/Downloads/MeasureDocument/HB5006/Enrolled"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3">
            <a:alphaModFix/>
          </a:blip>
          <a:srcRect l="-940" t="-174778" r="940" b="210007"/>
          <a:stretch/>
        </p:blipFill>
        <p:spPr>
          <a:xfrm>
            <a:off x="28600" y="829300"/>
            <a:ext cx="9144000" cy="888400"/>
          </a:xfrm>
          <a:prstGeom prst="rect">
            <a:avLst/>
          </a:prstGeom>
          <a:noFill/>
          <a:ln>
            <a:noFill/>
          </a:ln>
        </p:spPr>
      </p:pic>
      <p:sp>
        <p:nvSpPr>
          <p:cNvPr id="68" name="Google Shape;68;p10"/>
          <p:cNvSpPr txBox="1"/>
          <p:nvPr/>
        </p:nvSpPr>
        <p:spPr>
          <a:xfrm>
            <a:off x="905500" y="1112600"/>
            <a:ext cx="7688700" cy="178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5200">
                <a:solidFill>
                  <a:schemeClr val="dk1"/>
                </a:solidFill>
              </a:rPr>
              <a:t>State School Fund </a:t>
            </a:r>
            <a:endParaRPr sz="5200">
              <a:solidFill>
                <a:schemeClr val="dk1"/>
              </a:solidFill>
            </a:endParaRPr>
          </a:p>
          <a:p>
            <a:pPr marL="0" lvl="0" indent="0" algn="ctr" rtl="0">
              <a:spcBef>
                <a:spcPts val="0"/>
              </a:spcBef>
              <a:spcAft>
                <a:spcPts val="0"/>
              </a:spcAft>
              <a:buClr>
                <a:schemeClr val="dk1"/>
              </a:buClr>
              <a:buSzPts val="1100"/>
              <a:buFont typeface="Arial"/>
              <a:buNone/>
            </a:pPr>
            <a:r>
              <a:rPr lang="en-US" sz="5200">
                <a:solidFill>
                  <a:schemeClr val="dk1"/>
                </a:solidFill>
              </a:rPr>
              <a:t>Advisory Committee</a:t>
            </a:r>
            <a:endParaRPr>
              <a:latin typeface="Calibri"/>
              <a:ea typeface="Calibri"/>
              <a:cs typeface="Calibri"/>
              <a:sym typeface="Calibri"/>
            </a:endParaRPr>
          </a:p>
        </p:txBody>
      </p:sp>
      <p:sp>
        <p:nvSpPr>
          <p:cNvPr id="69" name="Google Shape;69;p10"/>
          <p:cNvSpPr txBox="1"/>
          <p:nvPr/>
        </p:nvSpPr>
        <p:spPr>
          <a:xfrm>
            <a:off x="410000" y="3191075"/>
            <a:ext cx="8520600" cy="792600"/>
          </a:xfrm>
          <a:prstGeom prst="rect">
            <a:avLst/>
          </a:prstGeom>
          <a:noFill/>
          <a:ln>
            <a:noFill/>
          </a:ln>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US" sz="2800">
                <a:solidFill>
                  <a:srgbClr val="595959"/>
                </a:solidFill>
              </a:rPr>
              <a:t>Friday, October 29, 2021</a:t>
            </a:r>
            <a:endParaRPr sz="2800">
              <a:solidFill>
                <a:srgbClr val="595959"/>
              </a:solidFill>
            </a:endParaRPr>
          </a:p>
          <a:p>
            <a:pPr marL="0" lvl="0" indent="0" algn="ctr" rtl="0">
              <a:spcBef>
                <a:spcPts val="0"/>
              </a:spcBef>
              <a:spcAft>
                <a:spcPts val="0"/>
              </a:spcAft>
              <a:buNone/>
            </a:pPr>
            <a:r>
              <a:rPr lang="en-US" sz="2800">
                <a:solidFill>
                  <a:srgbClr val="595959"/>
                </a:solidFill>
              </a:rPr>
              <a:t>9 am to 12 pm</a:t>
            </a:r>
            <a:endParaRPr sz="2800">
              <a:solidFill>
                <a:srgbClr val="59595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9"/>
          <p:cNvPicPr preferRelativeResize="0"/>
          <p:nvPr/>
        </p:nvPicPr>
        <p:blipFill rotWithShape="1">
          <a:blip r:embed="rId3">
            <a:alphaModFix/>
          </a:blip>
          <a:srcRect/>
          <a:stretch/>
        </p:blipFill>
        <p:spPr>
          <a:xfrm>
            <a:off x="105075" y="1520050"/>
            <a:ext cx="3334775" cy="3330475"/>
          </a:xfrm>
          <a:prstGeom prst="rect">
            <a:avLst/>
          </a:prstGeom>
          <a:noFill/>
          <a:ln>
            <a:noFill/>
          </a:ln>
        </p:spPr>
      </p:pic>
      <p:sp>
        <p:nvSpPr>
          <p:cNvPr id="211" name="Google Shape;211;p19"/>
          <p:cNvSpPr txBox="1"/>
          <p:nvPr/>
        </p:nvSpPr>
        <p:spPr>
          <a:xfrm>
            <a:off x="249300" y="116975"/>
            <a:ext cx="3415500" cy="8361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Calibri"/>
                <a:ea typeface="Calibri"/>
                <a:cs typeface="Calibri"/>
                <a:sym typeface="Calibri"/>
              </a:rPr>
              <a:t>Take a Stretch Break </a:t>
            </a:r>
            <a:endParaRPr sz="4500" b="1" i="0" u="none" strike="noStrike" cap="none">
              <a:solidFill>
                <a:srgbClr val="000000"/>
              </a:solidFill>
              <a:latin typeface="Calibri"/>
              <a:ea typeface="Calibri"/>
              <a:cs typeface="Calibri"/>
              <a:sym typeface="Calibri"/>
            </a:endParaRPr>
          </a:p>
        </p:txBody>
      </p:sp>
      <p:sp>
        <p:nvSpPr>
          <p:cNvPr id="212" name="Google Shape;212;p1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sz="1000"/>
              <a:t>10</a:t>
            </a:fld>
            <a:endParaRPr sz="1000"/>
          </a:p>
        </p:txBody>
      </p:sp>
      <p:pic>
        <p:nvPicPr>
          <p:cNvPr id="213" name="Google Shape;213;p19" descr="Please Subscribe to us: https://www.youtube.com/c/countdowntimerstopwatch?sub_confirmation=1  Thank you!&#10;🌼 5 Minute Countdown Timer Spring edition with RELAXING MUSIC, dandelion flowers, cheerful butterflies.&#10;📖 5 Min Timer is for class, school, students, classes, educational activities, waiting rooms, teachers, for nature lovers or just for relaxation.&#10;&#10;#5minutetimer #5mincountdown #5minutespringtimer From 1 to 60 Minute Countdown with End Alarm:&#10;&#10;⏱ 1 - https://youtu.be/87XMdcyrcJg&#10;⏱ 2 - https://youtu.be/nUSzhe4An4U&#10;⏱ 3 - https://youtu.be/oIycbfi-Vfk&#10;⏱ 4 - https://youtu.be/MpKlOjbdaWY&#10;⏱ 5 - https://youtu.be/4nwyAiEjpEU&#10;⏱ 6 - https://youtu.be/FELAV2fyZ-w&#10;⏱ 7 - https://youtu.be/7aMLQB1EXM4&#10;⏱ 8 - https://youtu.be/V7ndR96ZcFg\&#10;⏱ 9 - https://youtu.be/TTgSyfqingg&#10;⏱ 10 - https://youtu.be/T8K_uxZW38U&#10;⏱ 11 - https://youtu.be/47GnhYRWDDQ&#10;⏱ 12 - https://youtu.be/_jkBswQtuDE&#10;⏱ 13 - https://youtu.be/HeAIoGCGPNE&#10;⏱ 14 - https://youtu.be/37WkNSdgQtc&#10;⏱ 15 - https://youtu.be/MzCfR3BENck&#10;⏱ 16 - https://youtu.be/_nXPyzauqa8&#10;⏱ 17 - https://youtu.be/ZPEm7XjXbCI&#10;⏱ 18 - https://youtu.be/j3LzukWHrxA&#10;⏱ 19 - https://youtu.be/3gJyeWejeqw&#10;⏱ 20 - https://youtu.be/3oDED6hF-rk&#10;⏱ 21 - https://youtu.be/iTQBilIZ98A&#10;⏱ 22 - https://youtu.be/JBvFyRJSftA&#10;⏱ 23 - https://youtu.be/wm6XE-dxIVg&#10;⏱ 24 - https://youtu.be/yNzholz6ESw&#10;⏱ 25 - https://youtu.be/k2TCIN7-F0M&#10;⏱ 26 - https://youtu.be/sTe0F_uxhSg&#10;⏱ 27 - https://youtu.be/hpSyeQkzMZU&#10;⏱ 28 - https://youtu.be/lfNciJgvTt0&#10;⏱ 29 - https://youtu.be/0iv_y9dWaqM&#10;⏱ 30 - https://youtu.be/OZNjFR--1bs&#10;⏱ 31 - https://youtu.be/RV_1i3oSL5Y&#10;⏱ 32 - https://youtu.be/HdCErQ6FBN0&#10;⏱ 33 - https://youtu.be/hd5ZivOw5Oc&#10;⏱ 34 - https://youtu.be/w1VDlFdiZX0&#10;⏱ 35 - https://youtu.be/TFoTMKUGXwM&#10;⏱ 36 - https://youtu.be/kb3FrrR1F-8&#10;⏱ 37 - https://youtu.be/3Dz4pc0Ay4s&#10;⏱ 38 - https://youtu.be/42VDS10DC-0&#10;⏱ 39 - https://youtu.be/2pMl86VhO0k&#10;⏱ 40 - https://youtu.be/le2HnRUF_xo&#10;⏱ 41 - https://youtu.be/np3CpZdYDA8&#10;⏱ 42 - https://youtu.be/O_aySx3oojU&#10;⏱ 43 - https://youtu.be/Cm_ekVHJR2c&#10;⏱ 44 - https://youtu.be/IeRTlDyWfW0&#10;⏱ 45 - https://youtu.be/mK6dO-oX51g&#10;⏱ 46 - https://youtu.be/Ss7U5grG7AA&#10;⏱ 47 - https://youtu.be/oVT1PM4VnQk&#10;⏱ 48 - https://youtu.be/39gaBaZjUuY&#10;⏱ 49 - https://youtu.be/q_mUqMI_1g4&#10;⏱ 50 - https://youtu.be/BrFuTF_5WzA&#10;⏱ 51 - https://youtu.be/zAmh3lQPVkw&#10;⏱ 52 - https://youtu.be/Q7iN_xy-bxo&#10;⏱ 53 - https://youtu.be/ZIOhu4GX4xE&#10;⏱ 54 - https://youtu.be/Qm6mqsMOc5Y&#10;⏱ 55 - https://youtu.be/puGEPkR2jh0&#10;⏱ 56 - https://youtu.be/alxKrISNBTM&#10;⏱ 57 - https://youtu.be/DVOF4owtNyc&#10;⏱ 58 - https://youtu.be/2t9CqUthyLI&#10;⏱ 59 - https://youtu.be/AuQTGs7HS3U&#10;⏱ 60 - https://youtu.be/0r6pSIBoA9o&#10;&#10;⏰ Our Timers can be used by students, teachers, preschoolers, educators, in kindergarten, school, classroom, for homework.&#10;All Timer clips are made by the Time &amp; Timers channel and may contain licensed items." title="5 Minute TIMER with Relaxing Music, SPRING Edition 🌞🌻🎶">
            <a:hlinkClick r:id="rId4"/>
          </p:cNvPr>
          <p:cNvPicPr preferRelativeResize="0"/>
          <p:nvPr/>
        </p:nvPicPr>
        <p:blipFill>
          <a:blip r:embed="rId5">
            <a:alphaModFix/>
          </a:blip>
          <a:stretch>
            <a:fillRect/>
          </a:stretch>
        </p:blipFill>
        <p:spPr>
          <a:xfrm>
            <a:off x="3989625" y="116975"/>
            <a:ext cx="4789050" cy="396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p:nvPr/>
        </p:nvSpPr>
        <p:spPr>
          <a:xfrm>
            <a:off x="923400" y="184825"/>
            <a:ext cx="8220600" cy="667500"/>
          </a:xfrm>
          <a:prstGeom prst="rect">
            <a:avLst/>
          </a:prstGeom>
          <a:noFill/>
          <a:ln>
            <a:noFill/>
          </a:ln>
        </p:spPr>
        <p:txBody>
          <a:bodyPr spcFirstLastPara="1" wrap="square" lIns="91425" tIns="45700" rIns="91425" bIns="45700" anchor="t" anchorCtr="0">
            <a:noAutofit/>
          </a:bodyPr>
          <a:lstStyle/>
          <a:p>
            <a:pPr marL="1828800" lvl="0" indent="457200" algn="ctr" rtl="0">
              <a:spcBef>
                <a:spcPts val="0"/>
              </a:spcBef>
              <a:spcAft>
                <a:spcPts val="0"/>
              </a:spcAft>
              <a:buClr>
                <a:schemeClr val="dk1"/>
              </a:buClr>
              <a:buSzPts val="5400"/>
              <a:buFont typeface="Arial"/>
              <a:buNone/>
            </a:pPr>
            <a:r>
              <a:rPr lang="en-US" sz="2800" b="1">
                <a:solidFill>
                  <a:schemeClr val="dk1"/>
                </a:solidFill>
              </a:rPr>
              <a:t>Proposed Group Agreements</a:t>
            </a:r>
            <a:endParaRPr sz="28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800" b="1" i="0" u="none" strike="noStrike" cap="none">
              <a:solidFill>
                <a:schemeClr val="dk1"/>
              </a:solidFill>
              <a:latin typeface="Arial"/>
              <a:ea typeface="Arial"/>
              <a:cs typeface="Arial"/>
              <a:sym typeface="Arial"/>
            </a:endParaRPr>
          </a:p>
        </p:txBody>
      </p:sp>
      <p:sp>
        <p:nvSpPr>
          <p:cNvPr id="220" name="Google Shape;220;p20"/>
          <p:cNvSpPr txBox="1"/>
          <p:nvPr/>
        </p:nvSpPr>
        <p:spPr>
          <a:xfrm>
            <a:off x="63600" y="1177000"/>
            <a:ext cx="8905200" cy="3616500"/>
          </a:xfrm>
          <a:prstGeom prst="rect">
            <a:avLst/>
          </a:prstGeom>
          <a:noFill/>
          <a:ln>
            <a:noFill/>
          </a:ln>
        </p:spPr>
        <p:txBody>
          <a:bodyPr spcFirstLastPara="1" wrap="square" lIns="91425" tIns="91425" rIns="91425" bIns="91425" anchor="t" anchorCtr="0">
            <a:noAutofit/>
          </a:bodyPr>
          <a:lstStyle/>
          <a:p>
            <a:pPr marL="457200" marR="0" lvl="0" indent="-323850" algn="l" rtl="0">
              <a:lnSpc>
                <a:spcPct val="100000"/>
              </a:lnSpc>
              <a:spcBef>
                <a:spcPts val="0"/>
              </a:spcBef>
              <a:spcAft>
                <a:spcPts val="0"/>
              </a:spcAft>
              <a:buSzPts val="1500"/>
              <a:buFont typeface="Calibri"/>
              <a:buChar char="●"/>
            </a:pPr>
            <a:r>
              <a:rPr lang="en-US" sz="1500" b="1">
                <a:latin typeface="Calibri"/>
                <a:ea typeface="Calibri"/>
                <a:cs typeface="Calibri"/>
                <a:sym typeface="Calibri"/>
              </a:rPr>
              <a:t>Leave positionality behind</a:t>
            </a:r>
            <a:r>
              <a:rPr lang="en-US" sz="1500">
                <a:latin typeface="Calibri"/>
                <a:ea typeface="Calibri"/>
                <a:cs typeface="Calibri"/>
                <a:sym typeface="Calibri"/>
              </a:rPr>
              <a:t>: We come to this team as equals, we strive to bring our perspectives and knowledge forward while leaving our positional power behind. </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23850" algn="l" rtl="0">
              <a:lnSpc>
                <a:spcPct val="100000"/>
              </a:lnSpc>
              <a:spcBef>
                <a:spcPts val="0"/>
              </a:spcBef>
              <a:spcAft>
                <a:spcPts val="0"/>
              </a:spcAft>
              <a:buSzPts val="1500"/>
              <a:buFont typeface="Calibri"/>
              <a:buChar char="●"/>
            </a:pPr>
            <a:r>
              <a:rPr lang="en-US" sz="1500" b="1">
                <a:latin typeface="Calibri"/>
                <a:ea typeface="Calibri"/>
                <a:cs typeface="Calibri"/>
                <a:sym typeface="Calibri"/>
              </a:rPr>
              <a:t>Stay engaged</a:t>
            </a:r>
            <a:r>
              <a:rPr lang="en-US" sz="1500">
                <a:latin typeface="Calibri"/>
                <a:ea typeface="Calibri"/>
                <a:cs typeface="Calibri"/>
                <a:sym typeface="Calibri"/>
              </a:rPr>
              <a:t>:  Staying engaged means “remaining morally, emotionally, intellectually, and socially involved in the dialogue”. Setting our email and phones to the side in critical conversations. </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23850" algn="l" rtl="0">
              <a:lnSpc>
                <a:spcPct val="100000"/>
              </a:lnSpc>
              <a:spcBef>
                <a:spcPts val="0"/>
              </a:spcBef>
              <a:spcAft>
                <a:spcPts val="0"/>
              </a:spcAft>
              <a:buSzPts val="1500"/>
              <a:buFont typeface="Calibri"/>
              <a:buChar char="●"/>
            </a:pPr>
            <a:r>
              <a:rPr lang="en-US" sz="1500" b="1">
                <a:latin typeface="Calibri"/>
                <a:ea typeface="Calibri"/>
                <a:cs typeface="Calibri"/>
                <a:sym typeface="Calibri"/>
              </a:rPr>
              <a:t>Speak your truth and hear the truth of others</a:t>
            </a:r>
            <a:r>
              <a:rPr lang="en-US" sz="1500">
                <a:latin typeface="Calibri"/>
                <a:ea typeface="Calibri"/>
                <a:cs typeface="Calibri"/>
                <a:sym typeface="Calibri"/>
              </a:rPr>
              <a:t>:  This means being open about thoughts, feelings, and what you think you know and not just saying what you think others want to hear. It also means listening closely to others and trying to understand their perspective without forming your next thought or response in your mind. </a:t>
            </a:r>
            <a:endParaRPr sz="1500">
              <a:latin typeface="Calibri"/>
              <a:ea typeface="Calibri"/>
              <a:cs typeface="Calibri"/>
              <a:sym typeface="Calibri"/>
            </a:endParaRPr>
          </a:p>
          <a:p>
            <a:pPr marL="0" marR="0" lvl="0" indent="0" algn="l" rtl="0">
              <a:lnSpc>
                <a:spcPct val="100000"/>
              </a:lnSpc>
              <a:spcBef>
                <a:spcPts val="0"/>
              </a:spcBef>
              <a:spcAft>
                <a:spcPts val="0"/>
              </a:spcAft>
              <a:buNone/>
            </a:pPr>
            <a:endParaRPr sz="1500">
              <a:latin typeface="Calibri"/>
              <a:ea typeface="Calibri"/>
              <a:cs typeface="Calibri"/>
              <a:sym typeface="Calibri"/>
            </a:endParaRPr>
          </a:p>
          <a:p>
            <a:pPr marL="457200" marR="0" lvl="0" indent="-323850" algn="l" rtl="0">
              <a:lnSpc>
                <a:spcPct val="100000"/>
              </a:lnSpc>
              <a:spcBef>
                <a:spcPts val="0"/>
              </a:spcBef>
              <a:spcAft>
                <a:spcPts val="0"/>
              </a:spcAft>
              <a:buSzPts val="1500"/>
              <a:buFont typeface="Calibri"/>
              <a:buChar char="●"/>
            </a:pPr>
            <a:r>
              <a:rPr lang="en-US" sz="1500" b="1">
                <a:latin typeface="Calibri"/>
                <a:ea typeface="Calibri"/>
                <a:cs typeface="Calibri"/>
                <a:sym typeface="Calibri"/>
              </a:rPr>
              <a:t>Expect and accept non-closure</a:t>
            </a:r>
            <a:r>
              <a:rPr lang="en-US" sz="1500">
                <a:latin typeface="Calibri"/>
                <a:ea typeface="Calibri"/>
                <a:cs typeface="Calibri"/>
                <a:sym typeface="Calibri"/>
              </a:rPr>
              <a:t>:  This agreement asks participants to “hang out in uncertainty”, rumble with problems, and not rush to quick solutions, especially in relation to racial understanding, which requires ongoing dialogue.</a:t>
            </a:r>
            <a:endParaRPr sz="1500">
              <a:latin typeface="Calibri"/>
              <a:ea typeface="Calibri"/>
              <a:cs typeface="Calibri"/>
              <a:sym typeface="Calibri"/>
            </a:endParaRPr>
          </a:p>
          <a:p>
            <a:pPr marL="457200" marR="0" lvl="0" indent="0" algn="l" rtl="0">
              <a:lnSpc>
                <a:spcPct val="100000"/>
              </a:lnSpc>
              <a:spcBef>
                <a:spcPts val="0"/>
              </a:spcBef>
              <a:spcAft>
                <a:spcPts val="0"/>
              </a:spcAft>
              <a:buNone/>
            </a:pPr>
            <a:endParaRPr sz="2200">
              <a:latin typeface="Calibri"/>
              <a:ea typeface="Calibri"/>
              <a:cs typeface="Calibri"/>
              <a:sym typeface="Calibri"/>
            </a:endParaRPr>
          </a:p>
        </p:txBody>
      </p:sp>
      <p:grpSp>
        <p:nvGrpSpPr>
          <p:cNvPr id="221" name="Google Shape;221;p20"/>
          <p:cNvGrpSpPr/>
          <p:nvPr/>
        </p:nvGrpSpPr>
        <p:grpSpPr>
          <a:xfrm>
            <a:off x="3046670" y="146426"/>
            <a:ext cx="582467" cy="546445"/>
            <a:chOff x="656520" y="1977176"/>
            <a:chExt cx="582467" cy="546445"/>
          </a:xfrm>
        </p:grpSpPr>
        <p:grpSp>
          <p:nvGrpSpPr>
            <p:cNvPr id="222" name="Google Shape;222;p20"/>
            <p:cNvGrpSpPr/>
            <p:nvPr/>
          </p:nvGrpSpPr>
          <p:grpSpPr>
            <a:xfrm>
              <a:off x="656520" y="1977176"/>
              <a:ext cx="582467" cy="546445"/>
              <a:chOff x="5373511" y="936978"/>
              <a:chExt cx="1044222" cy="914400"/>
            </a:xfrm>
          </p:grpSpPr>
          <p:sp>
            <p:nvSpPr>
              <p:cNvPr id="223" name="Google Shape;223;p20"/>
              <p:cNvSpPr/>
              <p:nvPr/>
            </p:nvSpPr>
            <p:spPr>
              <a:xfrm>
                <a:off x="5373511" y="936978"/>
                <a:ext cx="914400" cy="914400"/>
              </a:xfrm>
              <a:prstGeom prst="ellipse">
                <a:avLst/>
              </a:prstGeom>
              <a:gradFill>
                <a:gsLst>
                  <a:gs pos="0">
                    <a:srgbClr val="004685"/>
                  </a:gs>
                  <a:gs pos="50000">
                    <a:srgbClr val="0066C1"/>
                  </a:gs>
                  <a:gs pos="100000">
                    <a:srgbClr val="007BE8"/>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24" name="Google Shape;224;p20"/>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25" name="Google Shape;225;p20"/>
            <p:cNvSpPr txBox="1"/>
            <p:nvPr/>
          </p:nvSpPr>
          <p:spPr>
            <a:xfrm>
              <a:off x="791767" y="2140043"/>
              <a:ext cx="384300" cy="2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D7AD9"/>
                  </a:solidFill>
                  <a:latin typeface="Calibri"/>
                  <a:ea typeface="Calibri"/>
                  <a:cs typeface="Calibri"/>
                  <a:sym typeface="Calibri"/>
                </a:rPr>
                <a:t>02</a:t>
              </a:r>
              <a:endParaRPr sz="800">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p:nvPr/>
        </p:nvSpPr>
        <p:spPr>
          <a:xfrm>
            <a:off x="923400" y="184825"/>
            <a:ext cx="8220600" cy="667500"/>
          </a:xfrm>
          <a:prstGeom prst="rect">
            <a:avLst/>
          </a:prstGeom>
          <a:noFill/>
          <a:ln>
            <a:noFill/>
          </a:ln>
        </p:spPr>
        <p:txBody>
          <a:bodyPr spcFirstLastPara="1" wrap="square" lIns="91425" tIns="45700" rIns="91425" bIns="45700" anchor="t" anchorCtr="0">
            <a:noAutofit/>
          </a:bodyPr>
          <a:lstStyle/>
          <a:p>
            <a:pPr marL="1828800" lvl="0" indent="457200" algn="ctr" rtl="0">
              <a:spcBef>
                <a:spcPts val="0"/>
              </a:spcBef>
              <a:spcAft>
                <a:spcPts val="0"/>
              </a:spcAft>
              <a:buClr>
                <a:schemeClr val="dk1"/>
              </a:buClr>
              <a:buSzPts val="5400"/>
              <a:buFont typeface="Arial"/>
              <a:buNone/>
            </a:pPr>
            <a:r>
              <a:rPr lang="en-US" sz="2800" b="1">
                <a:solidFill>
                  <a:schemeClr val="dk1"/>
                </a:solidFill>
              </a:rPr>
              <a:t>Proposed Group Agreements</a:t>
            </a:r>
            <a:endParaRPr sz="28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800" b="1" i="0" u="none" strike="noStrike" cap="none">
              <a:solidFill>
                <a:schemeClr val="dk1"/>
              </a:solidFill>
              <a:latin typeface="Arial"/>
              <a:ea typeface="Arial"/>
              <a:cs typeface="Arial"/>
              <a:sym typeface="Arial"/>
            </a:endParaRPr>
          </a:p>
        </p:txBody>
      </p:sp>
      <p:grpSp>
        <p:nvGrpSpPr>
          <p:cNvPr id="232" name="Google Shape;232;p21"/>
          <p:cNvGrpSpPr/>
          <p:nvPr/>
        </p:nvGrpSpPr>
        <p:grpSpPr>
          <a:xfrm>
            <a:off x="3046670" y="146426"/>
            <a:ext cx="582467" cy="546445"/>
            <a:chOff x="656520" y="1977176"/>
            <a:chExt cx="582467" cy="546445"/>
          </a:xfrm>
        </p:grpSpPr>
        <p:grpSp>
          <p:nvGrpSpPr>
            <p:cNvPr id="233" name="Google Shape;233;p21"/>
            <p:cNvGrpSpPr/>
            <p:nvPr/>
          </p:nvGrpSpPr>
          <p:grpSpPr>
            <a:xfrm>
              <a:off x="656520" y="1977176"/>
              <a:ext cx="582467" cy="546445"/>
              <a:chOff x="5373511" y="936978"/>
              <a:chExt cx="1044222" cy="914400"/>
            </a:xfrm>
          </p:grpSpPr>
          <p:sp>
            <p:nvSpPr>
              <p:cNvPr id="234" name="Google Shape;234;p21"/>
              <p:cNvSpPr/>
              <p:nvPr/>
            </p:nvSpPr>
            <p:spPr>
              <a:xfrm>
                <a:off x="5373511" y="936978"/>
                <a:ext cx="914400" cy="914400"/>
              </a:xfrm>
              <a:prstGeom prst="ellipse">
                <a:avLst/>
              </a:prstGeom>
              <a:gradFill>
                <a:gsLst>
                  <a:gs pos="0">
                    <a:srgbClr val="004685"/>
                  </a:gs>
                  <a:gs pos="50000">
                    <a:srgbClr val="0066C1"/>
                  </a:gs>
                  <a:gs pos="100000">
                    <a:srgbClr val="007BE8"/>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5" name="Google Shape;235;p21"/>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36" name="Google Shape;236;p21"/>
            <p:cNvSpPr txBox="1"/>
            <p:nvPr/>
          </p:nvSpPr>
          <p:spPr>
            <a:xfrm>
              <a:off x="791767" y="2140043"/>
              <a:ext cx="384300" cy="2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D7AD9"/>
                  </a:solidFill>
                  <a:latin typeface="Calibri"/>
                  <a:ea typeface="Calibri"/>
                  <a:cs typeface="Calibri"/>
                  <a:sym typeface="Calibri"/>
                </a:rPr>
                <a:t>02</a:t>
              </a:r>
              <a:endParaRPr sz="800">
                <a:latin typeface="Calibri"/>
                <a:ea typeface="Calibri"/>
                <a:cs typeface="Calibri"/>
                <a:sym typeface="Calibri"/>
              </a:endParaRPr>
            </a:p>
          </p:txBody>
        </p:sp>
      </p:grpSp>
      <p:sp>
        <p:nvSpPr>
          <p:cNvPr id="237" name="Google Shape;237;p21"/>
          <p:cNvSpPr txBox="1"/>
          <p:nvPr/>
        </p:nvSpPr>
        <p:spPr>
          <a:xfrm>
            <a:off x="235400" y="1233325"/>
            <a:ext cx="8745000" cy="32940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Experience discomfort</a:t>
            </a:r>
            <a:r>
              <a:rPr lang="en-US" sz="1500">
                <a:solidFill>
                  <a:schemeClr val="dk1"/>
                </a:solidFill>
                <a:latin typeface="Calibri"/>
                <a:ea typeface="Calibri"/>
                <a:cs typeface="Calibri"/>
                <a:sym typeface="Calibri"/>
              </a:rPr>
              <a:t>:  This norm acknowledges that discomfort is inevitable, especially, in dialogue about equity (race, ethnicity, disability, gender, sexual orientation, privilege, etc.), and that participants make a commitment to bring issues into the open.  It is not talking about these issues that create divisiveness.  The divisiveness already exists in the society and in our schools. It is through dialogue, even when uncomfortable, the healing and change begin.</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Commitment to building our trust</a:t>
            </a:r>
            <a:r>
              <a:rPr lang="en-US" sz="1500">
                <a:solidFill>
                  <a:schemeClr val="dk1"/>
                </a:solidFill>
                <a:latin typeface="Calibri"/>
                <a:ea typeface="Calibri"/>
                <a:cs typeface="Calibri"/>
                <a:sym typeface="Calibri"/>
              </a:rPr>
              <a:t>: All members hold trust or faith with one another to lead with integrity around our decisions. This also means when there is disagreement, discomfort, and hurt that our commitment is to care-front one another with.</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Calibri"/>
              <a:buChar char="●"/>
            </a:pPr>
            <a:r>
              <a:rPr lang="en-US" sz="1500" b="1">
                <a:solidFill>
                  <a:schemeClr val="dk1"/>
                </a:solidFill>
                <a:latin typeface="Calibri"/>
                <a:ea typeface="Calibri"/>
                <a:cs typeface="Calibri"/>
                <a:sym typeface="Calibri"/>
              </a:rPr>
              <a:t>All data and information requests will be made through advisory committee facilitators and not directly to ODE staff and results of that request will be shared with the entire committee.</a:t>
            </a:r>
            <a:endParaRPr sz="1500" b="1">
              <a:solidFill>
                <a:schemeClr val="dk1"/>
              </a:solidFill>
              <a:latin typeface="Calibri"/>
              <a:ea typeface="Calibri"/>
              <a:cs typeface="Calibri"/>
              <a:sym typeface="Calibri"/>
            </a:endParaRPr>
          </a:p>
          <a:p>
            <a:pPr marL="45720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2"/>
          <p:cNvSpPr txBox="1"/>
          <p:nvPr/>
        </p:nvSpPr>
        <p:spPr>
          <a:xfrm>
            <a:off x="84625" y="1080925"/>
            <a:ext cx="8914200" cy="38634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12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What are you letting go of? … How are you transitioning to be fully present today?</a:t>
            </a:r>
            <a:endParaRPr sz="2200">
              <a:solidFill>
                <a:schemeClr val="dk1"/>
              </a:solidFill>
              <a:latin typeface="Calibri"/>
              <a:ea typeface="Calibri"/>
              <a:cs typeface="Calibri"/>
              <a:sym typeface="Calibri"/>
            </a:endParaRPr>
          </a:p>
          <a:p>
            <a:pPr marL="457200" lvl="0" indent="-368300" algn="l" rtl="0">
              <a:lnSpc>
                <a:spcPct val="115000"/>
              </a:lnSpc>
              <a:spcBef>
                <a:spcPts val="12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What words/phrases stuck out to you when reading the agreements and what resonates with you from these proposed agreements?</a:t>
            </a:r>
            <a:endParaRPr sz="2200">
              <a:solidFill>
                <a:schemeClr val="dk1"/>
              </a:solidFill>
              <a:latin typeface="Calibri"/>
              <a:ea typeface="Calibri"/>
              <a:cs typeface="Calibri"/>
              <a:sym typeface="Calibri"/>
            </a:endParaRPr>
          </a:p>
          <a:p>
            <a:pPr marL="457200" lvl="0" indent="-368300" algn="l" rtl="0">
              <a:lnSpc>
                <a:spcPct val="115000"/>
              </a:lnSpc>
              <a:spcBef>
                <a:spcPts val="120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After processing the community agreements, determine a focus for you today. Which one will you focus on?</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Is there another agreement you need in order to feel fully present and safe?</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sp>
        <p:nvSpPr>
          <p:cNvPr id="244" name="Google Shape;244;p22"/>
          <p:cNvSpPr txBox="1"/>
          <p:nvPr/>
        </p:nvSpPr>
        <p:spPr>
          <a:xfrm>
            <a:off x="923400" y="184825"/>
            <a:ext cx="8220600" cy="667500"/>
          </a:xfrm>
          <a:prstGeom prst="rect">
            <a:avLst/>
          </a:prstGeom>
          <a:noFill/>
          <a:ln>
            <a:noFill/>
          </a:ln>
        </p:spPr>
        <p:txBody>
          <a:bodyPr spcFirstLastPara="1" wrap="square" lIns="91425" tIns="45700" rIns="91425" bIns="45700" anchor="t" anchorCtr="0">
            <a:noAutofit/>
          </a:bodyPr>
          <a:lstStyle/>
          <a:p>
            <a:pPr marL="1828800" lvl="0" indent="457200" algn="ctr" rtl="0">
              <a:spcBef>
                <a:spcPts val="0"/>
              </a:spcBef>
              <a:spcAft>
                <a:spcPts val="0"/>
              </a:spcAft>
              <a:buClr>
                <a:schemeClr val="dk1"/>
              </a:buClr>
              <a:buSzPts val="5400"/>
              <a:buFont typeface="Arial"/>
              <a:buNone/>
            </a:pPr>
            <a:r>
              <a:rPr lang="en-US" sz="2800" b="1">
                <a:solidFill>
                  <a:schemeClr val="dk1"/>
                </a:solidFill>
              </a:rPr>
              <a:t>Proposed Group Agreements</a:t>
            </a:r>
            <a:endParaRPr sz="28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800" b="1" i="0" u="none" strike="noStrike" cap="none">
              <a:solidFill>
                <a:schemeClr val="dk1"/>
              </a:solidFill>
              <a:latin typeface="Arial"/>
              <a:ea typeface="Arial"/>
              <a:cs typeface="Arial"/>
              <a:sym typeface="Arial"/>
            </a:endParaRPr>
          </a:p>
        </p:txBody>
      </p:sp>
      <p:grpSp>
        <p:nvGrpSpPr>
          <p:cNvPr id="245" name="Google Shape;245;p22"/>
          <p:cNvGrpSpPr/>
          <p:nvPr/>
        </p:nvGrpSpPr>
        <p:grpSpPr>
          <a:xfrm>
            <a:off x="3046670" y="146426"/>
            <a:ext cx="582467" cy="546445"/>
            <a:chOff x="656520" y="1977176"/>
            <a:chExt cx="582467" cy="546445"/>
          </a:xfrm>
        </p:grpSpPr>
        <p:grpSp>
          <p:nvGrpSpPr>
            <p:cNvPr id="246" name="Google Shape;246;p22"/>
            <p:cNvGrpSpPr/>
            <p:nvPr/>
          </p:nvGrpSpPr>
          <p:grpSpPr>
            <a:xfrm>
              <a:off x="656520" y="1977176"/>
              <a:ext cx="582467" cy="546445"/>
              <a:chOff x="5373511" y="936978"/>
              <a:chExt cx="1044222" cy="914400"/>
            </a:xfrm>
          </p:grpSpPr>
          <p:sp>
            <p:nvSpPr>
              <p:cNvPr id="247" name="Google Shape;247;p22"/>
              <p:cNvSpPr/>
              <p:nvPr/>
            </p:nvSpPr>
            <p:spPr>
              <a:xfrm>
                <a:off x="5373511" y="936978"/>
                <a:ext cx="914400" cy="914400"/>
              </a:xfrm>
              <a:prstGeom prst="ellipse">
                <a:avLst/>
              </a:prstGeom>
              <a:gradFill>
                <a:gsLst>
                  <a:gs pos="0">
                    <a:srgbClr val="004685"/>
                  </a:gs>
                  <a:gs pos="50000">
                    <a:srgbClr val="0066C1"/>
                  </a:gs>
                  <a:gs pos="100000">
                    <a:srgbClr val="007BE8"/>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48" name="Google Shape;248;p22"/>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49" name="Google Shape;249;p22"/>
            <p:cNvSpPr txBox="1"/>
            <p:nvPr/>
          </p:nvSpPr>
          <p:spPr>
            <a:xfrm>
              <a:off x="791767" y="2140043"/>
              <a:ext cx="384300" cy="2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D7AD9"/>
                  </a:solidFill>
                  <a:latin typeface="Calibri"/>
                  <a:ea typeface="Calibri"/>
                  <a:cs typeface="Calibri"/>
                  <a:sym typeface="Calibri"/>
                </a:rPr>
                <a:t>02</a:t>
              </a:r>
              <a:endParaRPr sz="800">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3"/>
          <p:cNvSpPr txBox="1"/>
          <p:nvPr/>
        </p:nvSpPr>
        <p:spPr>
          <a:xfrm>
            <a:off x="1281400" y="76038"/>
            <a:ext cx="77763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Overview of HB 5006 and Process</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256" name="Google Shape;256;p23"/>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HB 5006 &amp; Budget Note Summary</a:t>
            </a:r>
            <a:endParaRPr sz="280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ODE’s Role</a:t>
            </a:r>
            <a:endParaRPr sz="280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Timeline </a:t>
            </a:r>
            <a:endParaRPr sz="2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257" name="Google Shape;257;p23"/>
          <p:cNvGrpSpPr/>
          <p:nvPr/>
        </p:nvGrpSpPr>
        <p:grpSpPr>
          <a:xfrm>
            <a:off x="2785774" y="76058"/>
            <a:ext cx="565446" cy="526329"/>
            <a:chOff x="5373511" y="936978"/>
            <a:chExt cx="1044222" cy="914400"/>
          </a:xfrm>
        </p:grpSpPr>
        <p:grpSp>
          <p:nvGrpSpPr>
            <p:cNvPr id="258" name="Google Shape;258;p23"/>
            <p:cNvGrpSpPr/>
            <p:nvPr/>
          </p:nvGrpSpPr>
          <p:grpSpPr>
            <a:xfrm>
              <a:off x="5373511" y="936978"/>
              <a:ext cx="1044222" cy="914400"/>
              <a:chOff x="5373511" y="936978"/>
              <a:chExt cx="1044222" cy="914400"/>
            </a:xfrm>
          </p:grpSpPr>
          <p:sp>
            <p:nvSpPr>
              <p:cNvPr id="259" name="Google Shape;259;p23"/>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0" name="Google Shape;260;p2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61" name="Google Shape;261;p2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4"/>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268" name="Google Shape;268;p24"/>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rPr>
              <a:t>A one-time $500,000 General Fund appropriation was approved for a </a:t>
            </a:r>
            <a:r>
              <a:rPr lang="en-US" sz="1450" i="1">
                <a:solidFill>
                  <a:schemeClr val="dk1"/>
                </a:solidFill>
                <a:highlight>
                  <a:srgbClr val="D9EAD3"/>
                </a:highlight>
              </a:rPr>
              <a:t>study of the impacts of State School Fund spending and to determine if this spending pattern results in disparities between students who are black, indigenous or people of color (BIPOC) and those who are not BIPOC students.</a:t>
            </a:r>
            <a:r>
              <a:rPr lang="en-US" sz="1450" i="1">
                <a:solidFill>
                  <a:schemeClr val="dk1"/>
                </a:solidFill>
              </a:rPr>
              <a:t> </a:t>
            </a:r>
            <a:endParaRPr sz="1450" i="1">
              <a:solidFill>
                <a:schemeClr val="dk1"/>
              </a:solidFill>
            </a:endParaRPr>
          </a:p>
          <a:p>
            <a:pPr marL="457200" lvl="0" indent="-320675" algn="l" rtl="0">
              <a:spcBef>
                <a:spcPts val="0"/>
              </a:spcBef>
              <a:spcAft>
                <a:spcPts val="0"/>
              </a:spcAft>
              <a:buClr>
                <a:schemeClr val="dk1"/>
              </a:buClr>
              <a:buSzPts val="1450"/>
              <a:buChar char="●"/>
            </a:pPr>
            <a:r>
              <a:rPr lang="en-US" sz="1450" i="1">
                <a:solidFill>
                  <a:schemeClr val="dk1"/>
                </a:solidFill>
                <a:highlight>
                  <a:srgbClr val="C9DAF8"/>
                </a:highlight>
              </a:rPr>
              <a:t>The Oregon Department of Education will award a contract to an experienced researcher who has done research on exploring and modeling education finance policy and practice including research on the effects of fiscal policies and implications on resources at the school and classroom levels. The researcher awarded the contract should have completed at least one multi-year study of weighted student funding. The Department is to provide support and data for the researcher(s).</a:t>
            </a:r>
            <a:r>
              <a:rPr lang="en-US" sz="1450" i="1">
                <a:solidFill>
                  <a:schemeClr val="dk1"/>
                </a:solidFill>
              </a:rPr>
              <a:t> </a:t>
            </a:r>
            <a:endParaRPr sz="1450" i="1">
              <a:solidFill>
                <a:schemeClr val="dk1"/>
              </a:solidFill>
            </a:endParaRPr>
          </a:p>
          <a:p>
            <a:pPr marL="457200" lvl="0" indent="-320675" algn="l" rtl="0">
              <a:spcBef>
                <a:spcPts val="0"/>
              </a:spcBef>
              <a:spcAft>
                <a:spcPts val="0"/>
              </a:spcAft>
              <a:buClr>
                <a:schemeClr val="dk1"/>
              </a:buClr>
              <a:buSzPts val="1450"/>
              <a:buChar char="●"/>
            </a:pPr>
            <a:r>
              <a:rPr lang="en-US" sz="1450" i="1">
                <a:solidFill>
                  <a:schemeClr val="dk1"/>
                </a:solidFill>
                <a:highlight>
                  <a:srgbClr val="D9EAD3"/>
                </a:highlight>
              </a:rPr>
              <a:t>The Department should also appoint an advisory committee with representatives from various educational advocacy and community groups with experience working with historically underserved students. This committee is to review variations in school level spending across multiple types of expenditures across 25 school districts, and to review the proportion of diverse teachers and students.</a:t>
            </a:r>
            <a:endParaRPr sz="1450" i="1">
              <a:solidFill>
                <a:schemeClr val="dk1"/>
              </a:solidFill>
              <a:highlight>
                <a:srgbClr val="D9EAD3"/>
              </a:highlight>
            </a:endParaRPr>
          </a:p>
          <a:p>
            <a:pPr marL="457200" lvl="0" indent="-320675" algn="l" rtl="0">
              <a:spcBef>
                <a:spcPts val="0"/>
              </a:spcBef>
              <a:spcAft>
                <a:spcPts val="0"/>
              </a:spcAft>
              <a:buClr>
                <a:schemeClr val="dk1"/>
              </a:buClr>
              <a:buSzPts val="1450"/>
              <a:buChar char="●"/>
            </a:pPr>
            <a:r>
              <a:rPr lang="en-US" sz="1450" i="1">
                <a:solidFill>
                  <a:schemeClr val="dk1"/>
                </a:solidFill>
                <a:highlight>
                  <a:srgbClr val="C9DAF8"/>
                </a:highlight>
              </a:rPr>
              <a:t>The Department is to submit a report with the results and findings of the study and advisory committee by December 15, 2022.</a:t>
            </a:r>
            <a:endParaRPr sz="1450" i="1">
              <a:solidFill>
                <a:schemeClr val="dk1"/>
              </a:solidFill>
              <a:highlight>
                <a:srgbClr val="C9DAF8"/>
              </a:highlight>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269" name="Google Shape;269;p24"/>
          <p:cNvGrpSpPr/>
          <p:nvPr/>
        </p:nvGrpSpPr>
        <p:grpSpPr>
          <a:xfrm>
            <a:off x="4571999" y="143433"/>
            <a:ext cx="565446" cy="526329"/>
            <a:chOff x="5373511" y="936978"/>
            <a:chExt cx="1044222" cy="914400"/>
          </a:xfrm>
        </p:grpSpPr>
        <p:grpSp>
          <p:nvGrpSpPr>
            <p:cNvPr id="270" name="Google Shape;270;p24"/>
            <p:cNvGrpSpPr/>
            <p:nvPr/>
          </p:nvGrpSpPr>
          <p:grpSpPr>
            <a:xfrm>
              <a:off x="5373511" y="936978"/>
              <a:ext cx="1044222" cy="914400"/>
              <a:chOff x="5373511" y="936978"/>
              <a:chExt cx="1044222" cy="914400"/>
            </a:xfrm>
          </p:grpSpPr>
          <p:sp>
            <p:nvSpPr>
              <p:cNvPr id="271" name="Google Shape;271;p24"/>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72" name="Google Shape;272;p24"/>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73" name="Google Shape;273;p24"/>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5"/>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280" name="Google Shape;280;p25"/>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rPr>
              <a:t>A one-time $500,000 General Fund appropriation was approved for a </a:t>
            </a:r>
            <a:r>
              <a:rPr lang="en-US" sz="1450" i="1">
                <a:solidFill>
                  <a:schemeClr val="dk1"/>
                </a:solidFill>
                <a:highlight>
                  <a:srgbClr val="D9EAD3"/>
                </a:highlight>
              </a:rPr>
              <a:t>study of the impacts of State School Fund spending and to determine if this spending pattern results in disparities between students who are black, indigenous or people of color (BIPOC) and those who are not BIPOC students.</a:t>
            </a:r>
            <a:r>
              <a:rPr lang="en-US" sz="1450" i="1">
                <a:solidFill>
                  <a:schemeClr val="dk1"/>
                </a:solidFill>
              </a:rPr>
              <a:t> </a:t>
            </a:r>
            <a:endParaRPr sz="1450" i="1">
              <a:solidFill>
                <a:schemeClr val="dk1"/>
              </a:solidFill>
            </a:endParaRPr>
          </a:p>
          <a:p>
            <a:pPr marL="0" lvl="0" indent="0" algn="l" rtl="0">
              <a:lnSpc>
                <a:spcPct val="115000"/>
              </a:lnSpc>
              <a:spcBef>
                <a:spcPts val="0"/>
              </a:spcBef>
              <a:spcAft>
                <a:spcPts val="0"/>
              </a:spcAft>
              <a:buNone/>
            </a:pPr>
            <a:endParaRPr sz="1450">
              <a:solidFill>
                <a:schemeClr val="dk1"/>
              </a:solidFill>
              <a:highlight>
                <a:srgbClr val="C9DAF8"/>
              </a:highlight>
            </a:endParaRPr>
          </a:p>
          <a:p>
            <a:pPr marL="914400" lvl="0" indent="-320675" algn="l" rtl="0">
              <a:lnSpc>
                <a:spcPct val="115000"/>
              </a:lnSpc>
              <a:spcBef>
                <a:spcPts val="0"/>
              </a:spcBef>
              <a:spcAft>
                <a:spcPts val="0"/>
              </a:spcAft>
              <a:buClr>
                <a:schemeClr val="dk1"/>
              </a:buClr>
              <a:buSzPts val="1450"/>
              <a:buChar char="●"/>
            </a:pPr>
            <a:r>
              <a:rPr lang="en-US" sz="1450">
                <a:solidFill>
                  <a:schemeClr val="dk1"/>
                </a:solidFill>
              </a:rPr>
              <a:t>Ensure that the objectives of the legislation are met</a:t>
            </a:r>
            <a:endParaRPr sz="1450">
              <a:solidFill>
                <a:schemeClr val="dk1"/>
              </a:solidFill>
            </a:endParaRPr>
          </a:p>
          <a:p>
            <a:pPr marL="914400" lvl="0" indent="-320675" algn="l" rtl="0">
              <a:lnSpc>
                <a:spcPct val="115000"/>
              </a:lnSpc>
              <a:spcBef>
                <a:spcPts val="0"/>
              </a:spcBef>
              <a:spcAft>
                <a:spcPts val="0"/>
              </a:spcAft>
              <a:buClr>
                <a:schemeClr val="dk1"/>
              </a:buClr>
              <a:buSzPts val="1450"/>
              <a:buChar char="●"/>
            </a:pPr>
            <a:r>
              <a:rPr lang="en-US" sz="1450">
                <a:solidFill>
                  <a:schemeClr val="dk1"/>
                </a:solidFill>
              </a:rPr>
              <a:t>Ensure that this direction is centered in the work of the contract researcher and the advisory group</a:t>
            </a:r>
            <a:endParaRPr sz="1450">
              <a:solidFill>
                <a:schemeClr val="dk1"/>
              </a:solidFill>
            </a:endParaRPr>
          </a:p>
          <a:p>
            <a:pPr marL="4572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281" name="Google Shape;281;p25"/>
          <p:cNvGrpSpPr/>
          <p:nvPr/>
        </p:nvGrpSpPr>
        <p:grpSpPr>
          <a:xfrm>
            <a:off x="4571999" y="143433"/>
            <a:ext cx="565446" cy="526329"/>
            <a:chOff x="5373511" y="936978"/>
            <a:chExt cx="1044222" cy="914400"/>
          </a:xfrm>
        </p:grpSpPr>
        <p:grpSp>
          <p:nvGrpSpPr>
            <p:cNvPr id="282" name="Google Shape;282;p25"/>
            <p:cNvGrpSpPr/>
            <p:nvPr/>
          </p:nvGrpSpPr>
          <p:grpSpPr>
            <a:xfrm>
              <a:off x="5373511" y="936978"/>
              <a:ext cx="1044222" cy="914400"/>
              <a:chOff x="5373511" y="936978"/>
              <a:chExt cx="1044222" cy="914400"/>
            </a:xfrm>
          </p:grpSpPr>
          <p:sp>
            <p:nvSpPr>
              <p:cNvPr id="283" name="Google Shape;283;p25"/>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4" name="Google Shape;284;p25"/>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85" name="Google Shape;285;p25"/>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292" name="Google Shape;292;p26"/>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highlight>
                  <a:srgbClr val="C9DAF8"/>
                </a:highlight>
              </a:rPr>
              <a:t>The Oregon Department of Education will award a contract to an experienced researcher who has done research on exploring and modeling education finance policy and practice including research on the effects of fiscal policies and implications on resources at the school and classroom levels. The researcher awarded the contract should have completed at least one multi-year study of weighted student funding. </a:t>
            </a:r>
            <a:endParaRPr sz="2200">
              <a:solidFill>
                <a:schemeClr val="dk1"/>
              </a:solidFill>
              <a:latin typeface="Calibri"/>
              <a:ea typeface="Calibri"/>
              <a:cs typeface="Calibri"/>
              <a:sym typeface="Calibri"/>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Conducting a fair, competitive process that adheres to Oregon’s Procurement laws</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Soliciting Proposals through a Request for Proposal process consistent with the objectives of the budget note</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Ensuring accountability by establishing deliverables for the researcher</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Selecting a contract researcher</a:t>
            </a:r>
            <a:endParaRPr sz="1700">
              <a:solidFill>
                <a:schemeClr val="dk1"/>
              </a:solidFill>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Paying the contract researcher based on the contract</a:t>
            </a:r>
            <a:endParaRPr sz="1700">
              <a:solidFill>
                <a:schemeClr val="dk1"/>
              </a:solidFill>
            </a:endParaRPr>
          </a:p>
        </p:txBody>
      </p:sp>
      <p:grpSp>
        <p:nvGrpSpPr>
          <p:cNvPr id="293" name="Google Shape;293;p26"/>
          <p:cNvGrpSpPr/>
          <p:nvPr/>
        </p:nvGrpSpPr>
        <p:grpSpPr>
          <a:xfrm>
            <a:off x="4571999" y="143433"/>
            <a:ext cx="565446" cy="526329"/>
            <a:chOff x="5373511" y="936978"/>
            <a:chExt cx="1044222" cy="914400"/>
          </a:xfrm>
        </p:grpSpPr>
        <p:grpSp>
          <p:nvGrpSpPr>
            <p:cNvPr id="294" name="Google Shape;294;p26"/>
            <p:cNvGrpSpPr/>
            <p:nvPr/>
          </p:nvGrpSpPr>
          <p:grpSpPr>
            <a:xfrm>
              <a:off x="5373511" y="936978"/>
              <a:ext cx="1044222" cy="914400"/>
              <a:chOff x="5373511" y="936978"/>
              <a:chExt cx="1044222" cy="914400"/>
            </a:xfrm>
          </p:grpSpPr>
          <p:sp>
            <p:nvSpPr>
              <p:cNvPr id="295" name="Google Shape;295;p26"/>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6" name="Google Shape;296;p26"/>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97" name="Google Shape;297;p26"/>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04" name="Google Shape;304;p27"/>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highlight>
                  <a:srgbClr val="C9DAF8"/>
                </a:highlight>
              </a:rPr>
              <a:t>The Oregon Department of Education will award a contract to an experienced researcher who has done research on exploring and modeling education finance policy and practice including research on the effects of fiscal policies and implications on resources at the school and classroom levels. The researcher awarded the contract should have completed at least one multi-year study of weighted student funding. </a:t>
            </a:r>
            <a:endParaRPr sz="1450" i="1">
              <a:solidFill>
                <a:schemeClr val="dk1"/>
              </a:solidFill>
              <a:highlight>
                <a:srgbClr val="C9DAF8"/>
              </a:highlight>
            </a:endParaRPr>
          </a:p>
          <a:p>
            <a:pPr marL="457200" lvl="0" indent="0" algn="l" rtl="0">
              <a:spcBef>
                <a:spcPts val="0"/>
              </a:spcBef>
              <a:spcAft>
                <a:spcPts val="0"/>
              </a:spcAft>
              <a:buNone/>
            </a:pPr>
            <a:endParaRPr sz="1450" i="1">
              <a:solidFill>
                <a:schemeClr val="dk1"/>
              </a:solidFill>
              <a:highlight>
                <a:srgbClr val="C9DAF8"/>
              </a:highlight>
            </a:endParaRPr>
          </a:p>
          <a:p>
            <a:pPr marL="914400" lvl="1" indent="-336550" algn="l" rtl="0">
              <a:lnSpc>
                <a:spcPct val="115000"/>
              </a:lnSpc>
              <a:spcBef>
                <a:spcPts val="0"/>
              </a:spcBef>
              <a:spcAft>
                <a:spcPts val="0"/>
              </a:spcAft>
              <a:buClr>
                <a:schemeClr val="dk1"/>
              </a:buClr>
              <a:buSzPts val="1700"/>
              <a:buChar char="○"/>
            </a:pPr>
            <a:r>
              <a:rPr lang="en-US" sz="1700">
                <a:solidFill>
                  <a:schemeClr val="dk1"/>
                </a:solidFill>
              </a:rPr>
              <a:t>Risks and challenges:</a:t>
            </a:r>
            <a:endParaRPr sz="1700">
              <a:solidFill>
                <a:schemeClr val="dk1"/>
              </a:solidFill>
            </a:endParaRPr>
          </a:p>
          <a:p>
            <a:pPr marL="1371600" lvl="2" indent="-336550" algn="l" rtl="0">
              <a:lnSpc>
                <a:spcPct val="115000"/>
              </a:lnSpc>
              <a:spcBef>
                <a:spcPts val="0"/>
              </a:spcBef>
              <a:spcAft>
                <a:spcPts val="0"/>
              </a:spcAft>
              <a:buClr>
                <a:schemeClr val="dk1"/>
              </a:buClr>
              <a:buSzPts val="1700"/>
              <a:buChar char="■"/>
            </a:pPr>
            <a:r>
              <a:rPr lang="en-US" sz="1700">
                <a:solidFill>
                  <a:schemeClr val="dk1"/>
                </a:solidFill>
              </a:rPr>
              <a:t>Timeline</a:t>
            </a:r>
            <a:endParaRPr sz="1700">
              <a:solidFill>
                <a:schemeClr val="dk1"/>
              </a:solidFill>
            </a:endParaRPr>
          </a:p>
          <a:p>
            <a:pPr marL="1371600" lvl="2" indent="-336550" algn="l" rtl="0">
              <a:lnSpc>
                <a:spcPct val="115000"/>
              </a:lnSpc>
              <a:spcBef>
                <a:spcPts val="0"/>
              </a:spcBef>
              <a:spcAft>
                <a:spcPts val="0"/>
              </a:spcAft>
              <a:buClr>
                <a:schemeClr val="dk1"/>
              </a:buClr>
              <a:buSzPts val="1700"/>
              <a:buChar char="■"/>
            </a:pPr>
            <a:r>
              <a:rPr lang="en-US" sz="1700">
                <a:solidFill>
                  <a:schemeClr val="dk1"/>
                </a:solidFill>
              </a:rPr>
              <a:t>Procurement backlog at ODE, DAS and DOJ </a:t>
            </a:r>
            <a:endParaRPr sz="1700">
              <a:solidFill>
                <a:schemeClr val="dk1"/>
              </a:solidFill>
            </a:endParaRPr>
          </a:p>
          <a:p>
            <a:pPr marL="1371600" lvl="2" indent="-336550" algn="l" rtl="0">
              <a:lnSpc>
                <a:spcPct val="115000"/>
              </a:lnSpc>
              <a:spcBef>
                <a:spcPts val="0"/>
              </a:spcBef>
              <a:spcAft>
                <a:spcPts val="0"/>
              </a:spcAft>
              <a:buClr>
                <a:schemeClr val="dk1"/>
              </a:buClr>
              <a:buSzPts val="1700"/>
              <a:buChar char="■"/>
            </a:pPr>
            <a:r>
              <a:rPr lang="en-US" sz="1700">
                <a:solidFill>
                  <a:schemeClr val="dk1"/>
                </a:solidFill>
              </a:rPr>
              <a:t>Limited number of researchers with expertise</a:t>
            </a:r>
            <a:endParaRPr sz="1700">
              <a:solidFill>
                <a:schemeClr val="dk1"/>
              </a:solidFill>
            </a:endParaRPr>
          </a:p>
        </p:txBody>
      </p:sp>
      <p:grpSp>
        <p:nvGrpSpPr>
          <p:cNvPr id="305" name="Google Shape;305;p27"/>
          <p:cNvGrpSpPr/>
          <p:nvPr/>
        </p:nvGrpSpPr>
        <p:grpSpPr>
          <a:xfrm>
            <a:off x="4571999" y="143433"/>
            <a:ext cx="565446" cy="526329"/>
            <a:chOff x="5373511" y="936978"/>
            <a:chExt cx="1044222" cy="914400"/>
          </a:xfrm>
        </p:grpSpPr>
        <p:grpSp>
          <p:nvGrpSpPr>
            <p:cNvPr id="306" name="Google Shape;306;p27"/>
            <p:cNvGrpSpPr/>
            <p:nvPr/>
          </p:nvGrpSpPr>
          <p:grpSpPr>
            <a:xfrm>
              <a:off x="5373511" y="936978"/>
              <a:ext cx="1044222" cy="914400"/>
              <a:chOff x="5373511" y="936978"/>
              <a:chExt cx="1044222" cy="914400"/>
            </a:xfrm>
          </p:grpSpPr>
          <p:sp>
            <p:nvSpPr>
              <p:cNvPr id="307" name="Google Shape;307;p27"/>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8" name="Google Shape;308;p27"/>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09" name="Google Shape;309;p27"/>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8"/>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16" name="Google Shape;316;p28"/>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750" i="1">
                <a:solidFill>
                  <a:schemeClr val="dk1"/>
                </a:solidFill>
                <a:highlight>
                  <a:srgbClr val="C9DAF8"/>
                </a:highlight>
              </a:rPr>
              <a:t>The Department is to provide support and data for the researcher(s).</a:t>
            </a:r>
            <a:r>
              <a:rPr lang="en-US" sz="1450" i="1">
                <a:solidFill>
                  <a:schemeClr val="dk1"/>
                </a:solidFill>
              </a:rPr>
              <a:t> </a:t>
            </a:r>
            <a:endParaRPr sz="1450" i="1">
              <a:solidFill>
                <a:schemeClr val="dk1"/>
              </a:solidFill>
            </a:endParaRPr>
          </a:p>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914400" lvl="0" indent="-336550" algn="l" rtl="0">
              <a:lnSpc>
                <a:spcPct val="115000"/>
              </a:lnSpc>
              <a:spcBef>
                <a:spcPts val="0"/>
              </a:spcBef>
              <a:spcAft>
                <a:spcPts val="0"/>
              </a:spcAft>
              <a:buClr>
                <a:schemeClr val="dk1"/>
              </a:buClr>
              <a:buSzPts val="1700"/>
              <a:buChar char="●"/>
            </a:pPr>
            <a:r>
              <a:rPr lang="en-US" sz="1700">
                <a:solidFill>
                  <a:schemeClr val="dk1"/>
                </a:solidFill>
              </a:rPr>
              <a:t>ODE stands ready to provide required data to both the contract researcher and the advisory committee</a:t>
            </a:r>
            <a:endParaRPr sz="1700">
              <a:solidFill>
                <a:schemeClr val="dk1"/>
              </a:solidFill>
            </a:endParaRPr>
          </a:p>
          <a:p>
            <a:pPr marL="914400" lvl="0" indent="-336550" algn="l" rtl="0">
              <a:lnSpc>
                <a:spcPct val="115000"/>
              </a:lnSpc>
              <a:spcBef>
                <a:spcPts val="0"/>
              </a:spcBef>
              <a:spcAft>
                <a:spcPts val="0"/>
              </a:spcAft>
              <a:buClr>
                <a:schemeClr val="dk1"/>
              </a:buClr>
              <a:buSzPts val="1700"/>
              <a:buChar char="●"/>
            </a:pPr>
            <a:r>
              <a:rPr lang="en-US" sz="1700">
                <a:solidFill>
                  <a:schemeClr val="dk1"/>
                </a:solidFill>
              </a:rPr>
              <a:t>Risks and challenges:</a:t>
            </a:r>
            <a:endParaRPr sz="17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Data requests may need to be prioritized due to staffing or time to pull data</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Limited data at the school level</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Consistency of data across the state</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Consistency varies depending on the data collected and the purpose</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2020-21 school year was anomalous and has incomplete data in many areas due to pandemic</a:t>
            </a:r>
            <a:endParaRPr sz="1600">
              <a:solidFill>
                <a:schemeClr val="dk1"/>
              </a:solidFill>
            </a:endParaRPr>
          </a:p>
          <a:p>
            <a:pPr marL="1371600" lvl="1" indent="-330200" algn="l" rtl="0">
              <a:lnSpc>
                <a:spcPct val="115000"/>
              </a:lnSpc>
              <a:spcBef>
                <a:spcPts val="0"/>
              </a:spcBef>
              <a:spcAft>
                <a:spcPts val="0"/>
              </a:spcAft>
              <a:buClr>
                <a:schemeClr val="dk1"/>
              </a:buClr>
              <a:buSzPts val="1600"/>
              <a:buChar char="○"/>
            </a:pPr>
            <a:r>
              <a:rPr lang="en-US" sz="1600">
                <a:solidFill>
                  <a:schemeClr val="dk1"/>
                </a:solidFill>
              </a:rPr>
              <a:t>Data suppression rules to protect student privacy</a:t>
            </a:r>
            <a:endParaRPr sz="1600">
              <a:solidFill>
                <a:schemeClr val="dk1"/>
              </a:solidFill>
            </a:endParaRPr>
          </a:p>
          <a:p>
            <a:pPr marL="4572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317" name="Google Shape;317;p28"/>
          <p:cNvGrpSpPr/>
          <p:nvPr/>
        </p:nvGrpSpPr>
        <p:grpSpPr>
          <a:xfrm>
            <a:off x="4571999" y="143433"/>
            <a:ext cx="565446" cy="526329"/>
            <a:chOff x="5373511" y="936978"/>
            <a:chExt cx="1044222" cy="914400"/>
          </a:xfrm>
        </p:grpSpPr>
        <p:grpSp>
          <p:nvGrpSpPr>
            <p:cNvPr id="318" name="Google Shape;318;p28"/>
            <p:cNvGrpSpPr/>
            <p:nvPr/>
          </p:nvGrpSpPr>
          <p:grpSpPr>
            <a:xfrm>
              <a:off x="5373511" y="936978"/>
              <a:ext cx="1044222" cy="914400"/>
              <a:chOff x="5373511" y="936978"/>
              <a:chExt cx="1044222" cy="914400"/>
            </a:xfrm>
          </p:grpSpPr>
          <p:sp>
            <p:nvSpPr>
              <p:cNvPr id="319" name="Google Shape;319;p28"/>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20" name="Google Shape;320;p28"/>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21" name="Google Shape;321;p28"/>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345650" y="1057700"/>
            <a:ext cx="7172100" cy="716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2400"/>
              <a:buNone/>
            </a:pPr>
            <a:r>
              <a:rPr lang="en-US" sz="4800" b="1"/>
              <a:t>Virtual </a:t>
            </a:r>
            <a:r>
              <a:rPr lang="en-US" sz="4800"/>
              <a:t>Community</a:t>
            </a:r>
            <a:endParaRPr sz="4800" b="1"/>
          </a:p>
        </p:txBody>
      </p:sp>
      <p:sp>
        <p:nvSpPr>
          <p:cNvPr id="75" name="Google Shape;75;p11"/>
          <p:cNvSpPr txBox="1">
            <a:spLocks noGrp="1"/>
          </p:cNvSpPr>
          <p:nvPr>
            <p:ph type="subTitle" idx="1"/>
          </p:nvPr>
        </p:nvSpPr>
        <p:spPr>
          <a:xfrm>
            <a:off x="345650" y="1527625"/>
            <a:ext cx="8539800" cy="330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600"/>
              <a:buNone/>
            </a:pPr>
            <a:endParaRPr sz="300" b="1"/>
          </a:p>
          <a:p>
            <a:pPr marL="457200" lvl="0" indent="-393700" algn="l" rtl="0">
              <a:lnSpc>
                <a:spcPct val="100000"/>
              </a:lnSpc>
              <a:spcBef>
                <a:spcPts val="1200"/>
              </a:spcBef>
              <a:spcAft>
                <a:spcPts val="0"/>
              </a:spcAft>
              <a:buSzPts val="2600"/>
              <a:buAutoNum type="arabicPeriod"/>
            </a:pPr>
            <a:r>
              <a:rPr lang="en-US" sz="2600" b="1"/>
              <a:t>Keep camera on (unless you need to step out or you have bandwidth challenges). It’s tough to build community if we can’t see each other!</a:t>
            </a:r>
            <a:endParaRPr sz="2600" b="1"/>
          </a:p>
          <a:p>
            <a:pPr marL="457200" lvl="0" indent="-393700" algn="l" rtl="0">
              <a:lnSpc>
                <a:spcPct val="100000"/>
              </a:lnSpc>
              <a:spcBef>
                <a:spcPts val="1200"/>
              </a:spcBef>
              <a:spcAft>
                <a:spcPts val="0"/>
              </a:spcAft>
              <a:buSzPts val="2600"/>
              <a:buAutoNum type="arabicPeriod"/>
            </a:pPr>
            <a:r>
              <a:rPr lang="en-US" sz="2600" b="1"/>
              <a:t>Be aware of your background / surroundings to minimize distractions to others. Children and pets are always welcome!</a:t>
            </a:r>
            <a:endParaRPr sz="2600" b="1"/>
          </a:p>
          <a:p>
            <a:pPr marL="457200" lvl="0" indent="-393700" algn="l" rtl="0">
              <a:lnSpc>
                <a:spcPct val="100000"/>
              </a:lnSpc>
              <a:spcBef>
                <a:spcPts val="1200"/>
              </a:spcBef>
              <a:spcAft>
                <a:spcPts val="0"/>
              </a:spcAft>
              <a:buSzPts val="2600"/>
              <a:buAutoNum type="arabicPeriod"/>
            </a:pPr>
            <a:r>
              <a:rPr lang="en-US" sz="2600" b="1"/>
              <a:t>Mute your microphone when not speaking. </a:t>
            </a:r>
            <a:endParaRPr sz="2600" b="1"/>
          </a:p>
          <a:p>
            <a:pPr marL="0" lvl="0" indent="0" algn="l" rtl="0">
              <a:lnSpc>
                <a:spcPct val="100000"/>
              </a:lnSpc>
              <a:spcBef>
                <a:spcPts val="1200"/>
              </a:spcBef>
              <a:spcAft>
                <a:spcPts val="0"/>
              </a:spcAft>
              <a:buSzPts val="1600"/>
              <a:buNone/>
            </a:pPr>
            <a:endParaRPr sz="1800" b="1"/>
          </a:p>
        </p:txBody>
      </p:sp>
      <p:sp>
        <p:nvSpPr>
          <p:cNvPr id="76" name="Google Shape;76;p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9"/>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28" name="Google Shape;328;p29"/>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highlight>
                  <a:srgbClr val="D9EAD3"/>
                </a:highlight>
              </a:rPr>
              <a:t>The Department should also appoint an advisory committee with representatives from various educational advocacy and community groups with experience working with historically underserved students. This committee is to review variations in school level spending across multiple types of expenditures across 25 school districts, and to review the proportion of diverse teachers and students.</a:t>
            </a:r>
            <a:endParaRPr sz="1450" i="1">
              <a:solidFill>
                <a:schemeClr val="dk1"/>
              </a:solidFill>
              <a:highlight>
                <a:srgbClr val="D9EAD3"/>
              </a:highlight>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Appoint advisory committee</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Ensure advisory committee is diverse and all voices are heard</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Ensure advisory committee meetings are conducted as public meetings</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Facilitate advisory committee meetings</a:t>
            </a:r>
            <a:endParaRPr sz="2200">
              <a:solidFill>
                <a:schemeClr val="dk1"/>
              </a:solidFill>
              <a:latin typeface="Calibri"/>
              <a:ea typeface="Calibri"/>
              <a:cs typeface="Calibri"/>
              <a:sym typeface="Calibri"/>
            </a:endParaRPr>
          </a:p>
          <a:p>
            <a:pPr marL="1371600" lvl="2"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Contract for facilitation services</a:t>
            </a:r>
            <a:endParaRPr sz="2200">
              <a:solidFill>
                <a:schemeClr val="dk1"/>
              </a:solidFill>
              <a:latin typeface="Calibri"/>
              <a:ea typeface="Calibri"/>
              <a:cs typeface="Calibri"/>
              <a:sym typeface="Calibri"/>
            </a:endParaRPr>
          </a:p>
          <a:p>
            <a:pPr marL="9144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329" name="Google Shape;329;p29"/>
          <p:cNvGrpSpPr/>
          <p:nvPr/>
        </p:nvGrpSpPr>
        <p:grpSpPr>
          <a:xfrm>
            <a:off x="4571999" y="143433"/>
            <a:ext cx="565446" cy="526329"/>
            <a:chOff x="5373511" y="936978"/>
            <a:chExt cx="1044222" cy="914400"/>
          </a:xfrm>
        </p:grpSpPr>
        <p:grpSp>
          <p:nvGrpSpPr>
            <p:cNvPr id="330" name="Google Shape;330;p29"/>
            <p:cNvGrpSpPr/>
            <p:nvPr/>
          </p:nvGrpSpPr>
          <p:grpSpPr>
            <a:xfrm>
              <a:off x="5373511" y="936978"/>
              <a:ext cx="1044222" cy="914400"/>
              <a:chOff x="5373511" y="936978"/>
              <a:chExt cx="1044222" cy="914400"/>
            </a:xfrm>
          </p:grpSpPr>
          <p:sp>
            <p:nvSpPr>
              <p:cNvPr id="331" name="Google Shape;331;p29"/>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32" name="Google Shape;332;p29"/>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33" name="Google Shape;333;p29"/>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0"/>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Oregon Department of Education’s role</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40" name="Google Shape;340;p30"/>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lvl="0" indent="-320675" algn="l" rtl="0">
              <a:spcBef>
                <a:spcPts val="0"/>
              </a:spcBef>
              <a:spcAft>
                <a:spcPts val="0"/>
              </a:spcAft>
              <a:buClr>
                <a:schemeClr val="dk1"/>
              </a:buClr>
              <a:buSzPts val="1450"/>
              <a:buChar char="●"/>
            </a:pPr>
            <a:r>
              <a:rPr lang="en-US" sz="1450" i="1">
                <a:solidFill>
                  <a:schemeClr val="dk1"/>
                </a:solidFill>
                <a:highlight>
                  <a:srgbClr val="C9DAF8"/>
                </a:highlight>
              </a:rPr>
              <a:t>The Department is to submit a report with the results and findings of the study and advisory committee by December 15, 2022.</a:t>
            </a:r>
            <a:endParaRPr sz="1450" i="1">
              <a:solidFill>
                <a:schemeClr val="dk1"/>
              </a:solidFill>
              <a:highlight>
                <a:srgbClr val="C9DAF8"/>
              </a:highlight>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Ensure report is drafted and reflects contract researcher findings and advisory committee findings</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Ensure there is a process for seeking and hearing input on draft report</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Ensure timeline is met</a:t>
            </a:r>
            <a:endParaRPr sz="2200">
              <a:solidFill>
                <a:schemeClr val="dk1"/>
              </a:solidFill>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Present report to legislative committees upon request</a:t>
            </a:r>
            <a:endParaRPr sz="2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p:txBody>
      </p:sp>
      <p:grpSp>
        <p:nvGrpSpPr>
          <p:cNvPr id="341" name="Google Shape;341;p30"/>
          <p:cNvGrpSpPr/>
          <p:nvPr/>
        </p:nvGrpSpPr>
        <p:grpSpPr>
          <a:xfrm>
            <a:off x="4571999" y="143433"/>
            <a:ext cx="565446" cy="526329"/>
            <a:chOff x="5373511" y="936978"/>
            <a:chExt cx="1044222" cy="914400"/>
          </a:xfrm>
        </p:grpSpPr>
        <p:grpSp>
          <p:nvGrpSpPr>
            <p:cNvPr id="342" name="Google Shape;342;p30"/>
            <p:cNvGrpSpPr/>
            <p:nvPr/>
          </p:nvGrpSpPr>
          <p:grpSpPr>
            <a:xfrm>
              <a:off x="5373511" y="936978"/>
              <a:ext cx="1044222" cy="914400"/>
              <a:chOff x="5373511" y="936978"/>
              <a:chExt cx="1044222" cy="914400"/>
            </a:xfrm>
          </p:grpSpPr>
          <p:sp>
            <p:nvSpPr>
              <p:cNvPr id="343" name="Google Shape;343;p30"/>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4" name="Google Shape;344;p30"/>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45" name="Google Shape;345;p30"/>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1"/>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Timeline (Draft)</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52" name="Google Shape;352;p31"/>
          <p:cNvSpPr txBox="1"/>
          <p:nvPr/>
        </p:nvSpPr>
        <p:spPr>
          <a:xfrm>
            <a:off x="182025" y="990125"/>
            <a:ext cx="8523900" cy="369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Oct/Nov - 2021 - Advisory committee meets</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	Request for Proposal process for contract researcher is started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	Request for Proposal process for facilitator is started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April 2022 - Contracts awarded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May, June, July - Advisory committee meetings, working with researcher, developing findings, seeking input from community</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July 2022 - Researcher submits findings to committee				</a:t>
            </a:r>
            <a:endParaRPr sz="2200">
              <a:solidFill>
                <a:schemeClr val="dk1"/>
              </a:solidFill>
              <a:latin typeface="Calibri"/>
              <a:ea typeface="Calibri"/>
              <a:cs typeface="Calibri"/>
              <a:sym typeface="Calibri"/>
            </a:endParaRPr>
          </a:p>
        </p:txBody>
      </p:sp>
      <p:grpSp>
        <p:nvGrpSpPr>
          <p:cNvPr id="353" name="Google Shape;353;p31"/>
          <p:cNvGrpSpPr/>
          <p:nvPr/>
        </p:nvGrpSpPr>
        <p:grpSpPr>
          <a:xfrm>
            <a:off x="5834024" y="76046"/>
            <a:ext cx="565446" cy="526329"/>
            <a:chOff x="5373511" y="936978"/>
            <a:chExt cx="1044222" cy="914400"/>
          </a:xfrm>
        </p:grpSpPr>
        <p:grpSp>
          <p:nvGrpSpPr>
            <p:cNvPr id="354" name="Google Shape;354;p31"/>
            <p:cNvGrpSpPr/>
            <p:nvPr/>
          </p:nvGrpSpPr>
          <p:grpSpPr>
            <a:xfrm>
              <a:off x="5373511" y="936978"/>
              <a:ext cx="1044222" cy="914400"/>
              <a:chOff x="5373511" y="936978"/>
              <a:chExt cx="1044222" cy="914400"/>
            </a:xfrm>
          </p:grpSpPr>
          <p:sp>
            <p:nvSpPr>
              <p:cNvPr id="355" name="Google Shape;355;p31"/>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56" name="Google Shape;356;p31"/>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57" name="Google Shape;357;p31"/>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2"/>
          <p:cNvSpPr txBox="1"/>
          <p:nvPr/>
        </p:nvSpPr>
        <p:spPr>
          <a:xfrm>
            <a:off x="4142800" y="76050"/>
            <a:ext cx="4914900" cy="593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Timeline (Draft)</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64" name="Google Shape;364;p32"/>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Aug 2022 - Draft report open for public comment</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Sept 2022 - Feedback incorporated into report, Report finalized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Oct 2022 - Report completed and submitted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Nov 2022 - Legislative days - report presented</a:t>
            </a:r>
            <a:endParaRPr sz="2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Dec 15, 2022 - Report due	</a:t>
            </a:r>
            <a:endParaRPr sz="2200">
              <a:solidFill>
                <a:schemeClr val="dk1"/>
              </a:solidFill>
              <a:latin typeface="Calibri"/>
              <a:ea typeface="Calibri"/>
              <a:cs typeface="Calibri"/>
              <a:sym typeface="Calibri"/>
            </a:endParaRPr>
          </a:p>
          <a:p>
            <a:pPr marL="45720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p:txBody>
      </p:sp>
      <p:grpSp>
        <p:nvGrpSpPr>
          <p:cNvPr id="365" name="Google Shape;365;p32"/>
          <p:cNvGrpSpPr/>
          <p:nvPr/>
        </p:nvGrpSpPr>
        <p:grpSpPr>
          <a:xfrm>
            <a:off x="5759774" y="76058"/>
            <a:ext cx="565446" cy="526329"/>
            <a:chOff x="5373511" y="936978"/>
            <a:chExt cx="1044222" cy="914400"/>
          </a:xfrm>
        </p:grpSpPr>
        <p:grpSp>
          <p:nvGrpSpPr>
            <p:cNvPr id="366" name="Google Shape;366;p32"/>
            <p:cNvGrpSpPr/>
            <p:nvPr/>
          </p:nvGrpSpPr>
          <p:grpSpPr>
            <a:xfrm>
              <a:off x="5373511" y="936978"/>
              <a:ext cx="1044222" cy="914400"/>
              <a:chOff x="5373511" y="936978"/>
              <a:chExt cx="1044222" cy="914400"/>
            </a:xfrm>
          </p:grpSpPr>
          <p:sp>
            <p:nvSpPr>
              <p:cNvPr id="367" name="Google Shape;367;p32"/>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8" name="Google Shape;368;p32"/>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69" name="Google Shape;369;p32"/>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3"/>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76" name="Google Shape;376;p33"/>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en-US" sz="1900">
                <a:solidFill>
                  <a:schemeClr val="dk1"/>
                </a:solidFill>
                <a:latin typeface="Calibri"/>
                <a:ea typeface="Calibri"/>
                <a:cs typeface="Calibri"/>
                <a:sym typeface="Calibri"/>
              </a:rPr>
              <a:t>The State School Fund (SSF) represents the State’s largest investment and is the primary source of funding for K-12 public education for approximately 580,000 students.  In accordance to mandates outlined in Oregon Revised Statutes, the SSF provides for a variety of revenue transfers and dedicated grants for specific education programs. The balance, in combination with local resources, is disbursed through an equalization formula and provides general operating funds for all school districts and education service districts. </a:t>
            </a:r>
            <a:endParaRPr sz="19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r>
              <a:rPr lang="en-US" sz="1900">
                <a:solidFill>
                  <a:schemeClr val="dk1"/>
                </a:solidFill>
                <a:latin typeface="Calibri"/>
                <a:ea typeface="Calibri"/>
                <a:cs typeface="Calibri"/>
                <a:sym typeface="Calibri"/>
              </a:rPr>
              <a:t>My goal today is to help with understanding of the SSF and the role </a:t>
            </a:r>
            <a:r>
              <a:rPr lang="en-US" sz="1900" b="1">
                <a:solidFill>
                  <a:schemeClr val="dk1"/>
                </a:solidFill>
                <a:latin typeface="Calibri"/>
                <a:ea typeface="Calibri"/>
                <a:cs typeface="Calibri"/>
                <a:sym typeface="Calibri"/>
              </a:rPr>
              <a:t>adequacy, equalization and equity</a:t>
            </a:r>
            <a:r>
              <a:rPr lang="en-US" sz="1900">
                <a:solidFill>
                  <a:schemeClr val="dk1"/>
                </a:solidFill>
                <a:latin typeface="Calibri"/>
                <a:ea typeface="Calibri"/>
                <a:cs typeface="Calibri"/>
                <a:sym typeface="Calibri"/>
              </a:rPr>
              <a:t> play in the distributions of the SSF. </a:t>
            </a:r>
            <a:endParaRPr sz="1900">
              <a:solidFill>
                <a:schemeClr val="dk1"/>
              </a:solidFill>
              <a:latin typeface="Calibri"/>
              <a:ea typeface="Calibri"/>
              <a:cs typeface="Calibri"/>
              <a:sym typeface="Calibri"/>
            </a:endParaRPr>
          </a:p>
        </p:txBody>
      </p:sp>
      <p:grpSp>
        <p:nvGrpSpPr>
          <p:cNvPr id="377" name="Google Shape;377;p33"/>
          <p:cNvGrpSpPr/>
          <p:nvPr/>
        </p:nvGrpSpPr>
        <p:grpSpPr>
          <a:xfrm>
            <a:off x="3627682" y="95530"/>
            <a:ext cx="582467" cy="546445"/>
            <a:chOff x="5373511" y="936978"/>
            <a:chExt cx="1044222" cy="914400"/>
          </a:xfrm>
        </p:grpSpPr>
        <p:grpSp>
          <p:nvGrpSpPr>
            <p:cNvPr id="378" name="Google Shape;378;p33"/>
            <p:cNvGrpSpPr/>
            <p:nvPr/>
          </p:nvGrpSpPr>
          <p:grpSpPr>
            <a:xfrm>
              <a:off x="5373511" y="936978"/>
              <a:ext cx="1044222" cy="914400"/>
              <a:chOff x="5373511" y="936978"/>
              <a:chExt cx="1044222" cy="914400"/>
            </a:xfrm>
          </p:grpSpPr>
          <p:sp>
            <p:nvSpPr>
              <p:cNvPr id="379" name="Google Shape;379;p33"/>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80" name="Google Shape;380;p3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81" name="Google Shape;381;p3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4"/>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388" name="Google Shape;388;p34"/>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00" b="1">
                <a:solidFill>
                  <a:schemeClr val="dk1"/>
                </a:solidFill>
                <a:latin typeface="Calibri"/>
                <a:ea typeface="Calibri"/>
                <a:cs typeface="Calibri"/>
                <a:sym typeface="Calibri"/>
              </a:rPr>
              <a:t>History:</a:t>
            </a:r>
            <a:endParaRPr sz="17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1990: Measure 5</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1991: Minority Teacher Act, 21</a:t>
            </a:r>
            <a:r>
              <a:rPr lang="en-US" sz="900">
                <a:solidFill>
                  <a:schemeClr val="dk1"/>
                </a:solidFill>
                <a:latin typeface="Calibri"/>
                <a:ea typeface="Calibri"/>
                <a:cs typeface="Calibri"/>
                <a:sym typeface="Calibri"/>
              </a:rPr>
              <a:t>st</a:t>
            </a:r>
            <a:r>
              <a:rPr lang="en-US" sz="1200">
                <a:solidFill>
                  <a:schemeClr val="dk1"/>
                </a:solidFill>
                <a:latin typeface="Calibri"/>
                <a:ea typeface="Calibri"/>
                <a:cs typeface="Calibri"/>
                <a:sym typeface="Calibri"/>
              </a:rPr>
              <a:t> Century Schools Act and State School Fund created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1996: Measure 47 (Limited growth of property tax to 3% maximum)</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1997: Measure 50 (Clarified Measure 47)</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1999: K-12 State support = 70.6% (from 28.6% in 1991)</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2000: Quality Education Model established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2007: Major portions of 21</a:t>
            </a:r>
            <a:r>
              <a:rPr lang="en-US" sz="900">
                <a:solidFill>
                  <a:schemeClr val="dk1"/>
                </a:solidFill>
                <a:latin typeface="Calibri"/>
                <a:ea typeface="Calibri"/>
                <a:cs typeface="Calibri"/>
                <a:sym typeface="Calibri"/>
              </a:rPr>
              <a:t>st</a:t>
            </a:r>
            <a:r>
              <a:rPr lang="en-US" sz="2800" baseline="30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Century School Act abolished</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2009: Pendleton SD vs. State of Oregon (sufficient funding for quality education goals)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2011: 40-40-20</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2018: Joint Committee on Student Success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2019: Student Success Act</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2020: K-12 State support = 66% State and 33% Local Revenue</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2021: Of interest, Federal support averages ~10%, but will increase to ~13% due to federal stimulus for next couple years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389" name="Google Shape;389;p34"/>
          <p:cNvGrpSpPr/>
          <p:nvPr/>
        </p:nvGrpSpPr>
        <p:grpSpPr>
          <a:xfrm>
            <a:off x="3627682" y="95530"/>
            <a:ext cx="582467" cy="546445"/>
            <a:chOff x="5373511" y="936978"/>
            <a:chExt cx="1044222" cy="914400"/>
          </a:xfrm>
        </p:grpSpPr>
        <p:grpSp>
          <p:nvGrpSpPr>
            <p:cNvPr id="390" name="Google Shape;390;p34"/>
            <p:cNvGrpSpPr/>
            <p:nvPr/>
          </p:nvGrpSpPr>
          <p:grpSpPr>
            <a:xfrm>
              <a:off x="5373511" y="936978"/>
              <a:ext cx="1044222" cy="914400"/>
              <a:chOff x="5373511" y="936978"/>
              <a:chExt cx="1044222" cy="914400"/>
            </a:xfrm>
          </p:grpSpPr>
          <p:sp>
            <p:nvSpPr>
              <p:cNvPr id="391" name="Google Shape;391;p34"/>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92" name="Google Shape;392;p34"/>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393" name="Google Shape;393;p34"/>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00" name="Google Shape;400;p35"/>
          <p:cNvSpPr txBox="1"/>
          <p:nvPr/>
        </p:nvSpPr>
        <p:spPr>
          <a:xfrm>
            <a:off x="217875" y="985000"/>
            <a:ext cx="8523900" cy="3697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800">
                <a:solidFill>
                  <a:schemeClr val="dk1"/>
                </a:solidFill>
                <a:latin typeface="Calibri"/>
                <a:ea typeface="Calibri"/>
                <a:cs typeface="Calibri"/>
                <a:sym typeface="Calibri"/>
              </a:rPr>
              <a:t>1. </a:t>
            </a:r>
            <a:r>
              <a:rPr lang="en-US" sz="1600">
                <a:solidFill>
                  <a:schemeClr val="dk1"/>
                </a:solidFill>
                <a:latin typeface="Calibri"/>
                <a:ea typeface="Calibri"/>
                <a:cs typeface="Calibri"/>
                <a:sym typeface="Calibri"/>
              </a:rPr>
              <a:t>In dollars, the SSF is the largest of ODE’s programs, and the State’s largest GF investment;</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2. With local formula revenues, the SSF provides approximately 80% of general operating dollars to school districts and education services districts (ESDs);</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3. Allocated through a statutorily required equalization formula adopted in 1991 and</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	  largely unchanged since then;</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4. Goals of the formula are to:</a:t>
            </a:r>
            <a:endParaRPr sz="1600">
              <a:solidFill>
                <a:schemeClr val="dk1"/>
              </a:solidFill>
              <a:latin typeface="Calibri"/>
              <a:ea typeface="Calibri"/>
              <a:cs typeface="Calibri"/>
              <a:sym typeface="Calibri"/>
            </a:endParaRPr>
          </a:p>
          <a:p>
            <a:pPr marL="457200" lvl="0" indent="-330200" algn="l" rtl="0">
              <a:lnSpc>
                <a:spcPct val="12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Equalize district and ESD funding;</a:t>
            </a:r>
            <a:endParaRPr sz="1600">
              <a:solidFill>
                <a:schemeClr val="dk1"/>
              </a:solidFill>
              <a:latin typeface="Calibri"/>
              <a:ea typeface="Calibri"/>
              <a:cs typeface="Calibri"/>
              <a:sym typeface="Calibri"/>
            </a:endParaRPr>
          </a:p>
          <a:p>
            <a:pPr marL="457200" lvl="0" indent="-330200" algn="l" rtl="0">
              <a:lnSpc>
                <a:spcPct val="12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Compensate districts for certain student and </a:t>
            </a:r>
            <a:endParaRPr sz="1600">
              <a:solidFill>
                <a:schemeClr val="dk1"/>
              </a:solidFill>
              <a:latin typeface="Calibri"/>
              <a:ea typeface="Calibri"/>
              <a:cs typeface="Calibri"/>
              <a:sym typeface="Calibri"/>
            </a:endParaRPr>
          </a:p>
          <a:p>
            <a:pPr marL="27940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     district characteristics through “weights” (equity) and</a:t>
            </a:r>
            <a:endParaRPr sz="1600">
              <a:solidFill>
                <a:schemeClr val="dk1"/>
              </a:solidFill>
              <a:latin typeface="Calibri"/>
              <a:ea typeface="Calibri"/>
              <a:cs typeface="Calibri"/>
              <a:sym typeface="Calibri"/>
            </a:endParaRPr>
          </a:p>
          <a:p>
            <a:pPr marL="457200" lvl="0" indent="-330200" algn="l" rtl="0">
              <a:lnSpc>
                <a:spcPct val="120000"/>
              </a:lnSpc>
              <a:spcBef>
                <a:spcPts val="0"/>
              </a:spcBef>
              <a:spcAft>
                <a:spcPts val="0"/>
              </a:spcAft>
              <a:buClr>
                <a:schemeClr val="dk1"/>
              </a:buClr>
              <a:buSzPts val="1600"/>
              <a:buFont typeface="Calibri"/>
              <a:buChar char="-"/>
            </a:pPr>
            <a:r>
              <a:rPr lang="en-US" sz="1600">
                <a:solidFill>
                  <a:schemeClr val="dk1"/>
                </a:solidFill>
                <a:latin typeface="Calibri"/>
                <a:ea typeface="Calibri"/>
                <a:cs typeface="Calibri"/>
                <a:sym typeface="Calibri"/>
              </a:rPr>
              <a:t>Maintain local control (discretionary spending).</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5. Districts control spending decisions unless the</a:t>
            </a:r>
            <a:endParaRPr sz="1600">
              <a:solidFill>
                <a:schemeClr val="dk1"/>
              </a:solidFill>
              <a:latin typeface="Calibri"/>
              <a:ea typeface="Calibri"/>
              <a:cs typeface="Calibri"/>
              <a:sym typeface="Calibri"/>
            </a:endParaRPr>
          </a:p>
          <a:p>
            <a:pPr marL="0" lvl="0" indent="0" algn="l" rtl="0">
              <a:lnSpc>
                <a:spcPct val="120000"/>
              </a:lnSpc>
              <a:spcBef>
                <a:spcPts val="0"/>
              </a:spcBef>
              <a:spcAft>
                <a:spcPts val="0"/>
              </a:spcAft>
              <a:buNone/>
            </a:pPr>
            <a:r>
              <a:rPr lang="en-US" sz="1600">
                <a:solidFill>
                  <a:schemeClr val="dk1"/>
                </a:solidFill>
                <a:latin typeface="Calibri"/>
                <a:ea typeface="Calibri"/>
                <a:cs typeface="Calibri"/>
                <a:sym typeface="Calibri"/>
              </a:rPr>
              <a:t>     Legislature directs otherwise.</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01" name="Google Shape;401;p35"/>
          <p:cNvGrpSpPr/>
          <p:nvPr/>
        </p:nvGrpSpPr>
        <p:grpSpPr>
          <a:xfrm>
            <a:off x="3627682" y="95530"/>
            <a:ext cx="582467" cy="546445"/>
            <a:chOff x="5373511" y="936978"/>
            <a:chExt cx="1044222" cy="914400"/>
          </a:xfrm>
        </p:grpSpPr>
        <p:grpSp>
          <p:nvGrpSpPr>
            <p:cNvPr id="402" name="Google Shape;402;p35"/>
            <p:cNvGrpSpPr/>
            <p:nvPr/>
          </p:nvGrpSpPr>
          <p:grpSpPr>
            <a:xfrm>
              <a:off x="5373511" y="936978"/>
              <a:ext cx="1044222" cy="914400"/>
              <a:chOff x="5373511" y="936978"/>
              <a:chExt cx="1044222" cy="914400"/>
            </a:xfrm>
          </p:grpSpPr>
          <p:sp>
            <p:nvSpPr>
              <p:cNvPr id="403" name="Google Shape;403;p35"/>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04" name="Google Shape;404;p35"/>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05" name="Google Shape;405;p35"/>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406" name="Google Shape;406;p35"/>
          <p:cNvPicPr preferRelativeResize="0"/>
          <p:nvPr/>
        </p:nvPicPr>
        <p:blipFill>
          <a:blip r:embed="rId3">
            <a:alphaModFix/>
          </a:blip>
          <a:stretch>
            <a:fillRect/>
          </a:stretch>
        </p:blipFill>
        <p:spPr>
          <a:xfrm>
            <a:off x="6835825" y="3247217"/>
            <a:ext cx="1952825" cy="143498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6"/>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13" name="Google Shape;413;p36"/>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a:solidFill>
                  <a:schemeClr val="dk1"/>
                </a:solidFill>
              </a:rPr>
              <a:t>By the numbers and terminology:</a:t>
            </a:r>
            <a:endParaRPr sz="1900" b="1">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US" sz="1900">
                <a:solidFill>
                  <a:schemeClr val="dk1"/>
                </a:solidFill>
              </a:rPr>
              <a:t>• </a:t>
            </a:r>
            <a:r>
              <a:rPr lang="en-US" sz="1900">
                <a:solidFill>
                  <a:schemeClr val="dk1"/>
                </a:solidFill>
                <a:latin typeface="Calibri"/>
                <a:ea typeface="Calibri"/>
                <a:cs typeface="Calibri"/>
                <a:sym typeface="Calibri"/>
              </a:rPr>
              <a:t>19 regional education service districts</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 </a:t>
            </a:r>
            <a:r>
              <a:rPr lang="en-US" sz="1900">
                <a:solidFill>
                  <a:schemeClr val="dk1"/>
                </a:solidFill>
                <a:latin typeface="Calibri"/>
                <a:ea typeface="Calibri"/>
                <a:cs typeface="Calibri"/>
                <a:sym typeface="Calibri"/>
              </a:rPr>
              <a:t>197 school districts</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~1,400 schools</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~31,000 teachers</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~583,000 students (Head count)</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~573,000 Average Daily Membership (ADM = Full-time equivalency)</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~700,000 Weighted ADM (ADMw)</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900">
                <a:solidFill>
                  <a:schemeClr val="dk1"/>
                </a:solidFill>
              </a:rPr>
              <a:t>•</a:t>
            </a:r>
            <a:r>
              <a:rPr lang="en-US" sz="1900">
                <a:solidFill>
                  <a:schemeClr val="dk1"/>
                </a:solidFill>
                <a:latin typeface="Calibri"/>
                <a:ea typeface="Calibri"/>
                <a:cs typeface="Calibri"/>
                <a:sym typeface="Calibri"/>
              </a:rPr>
              <a:t>~703,000 Weighted ADM (Extended) (ADMwx is used in SSF Formula)</a:t>
            </a: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14" name="Google Shape;414;p36"/>
          <p:cNvGrpSpPr/>
          <p:nvPr/>
        </p:nvGrpSpPr>
        <p:grpSpPr>
          <a:xfrm>
            <a:off x="3627682" y="95530"/>
            <a:ext cx="582467" cy="546445"/>
            <a:chOff x="5373511" y="936978"/>
            <a:chExt cx="1044222" cy="914400"/>
          </a:xfrm>
        </p:grpSpPr>
        <p:grpSp>
          <p:nvGrpSpPr>
            <p:cNvPr id="415" name="Google Shape;415;p36"/>
            <p:cNvGrpSpPr/>
            <p:nvPr/>
          </p:nvGrpSpPr>
          <p:grpSpPr>
            <a:xfrm>
              <a:off x="5373511" y="936978"/>
              <a:ext cx="1044222" cy="914400"/>
              <a:chOff x="5373511" y="936978"/>
              <a:chExt cx="1044222" cy="914400"/>
            </a:xfrm>
          </p:grpSpPr>
          <p:sp>
            <p:nvSpPr>
              <p:cNvPr id="416" name="Google Shape;416;p36"/>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7" name="Google Shape;417;p36"/>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18" name="Google Shape;418;p36"/>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25" name="Google Shape;425;p37"/>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a:solidFill>
                  <a:schemeClr val="dk1"/>
                </a:solidFill>
              </a:rPr>
              <a:t>2021-23 Local Revenue</a:t>
            </a:r>
            <a:endParaRPr sz="1900">
              <a:solidFill>
                <a:schemeClr val="dk1"/>
              </a:solidFill>
            </a:endParaRPr>
          </a:p>
          <a:p>
            <a:pPr marL="0" lvl="0" indent="0" algn="l" rtl="0">
              <a:lnSpc>
                <a:spcPct val="115000"/>
              </a:lnSpc>
              <a:spcBef>
                <a:spcPts val="0"/>
              </a:spcBef>
              <a:spcAft>
                <a:spcPts val="0"/>
              </a:spcAft>
              <a:buNone/>
            </a:pPr>
            <a:r>
              <a:rPr lang="en-US" sz="1700">
                <a:solidFill>
                  <a:schemeClr val="dk1"/>
                </a:solidFill>
              </a:rPr>
              <a:t>Total Estimated Local Revenue - $4.577 billion</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26" name="Google Shape;426;p37"/>
          <p:cNvGrpSpPr/>
          <p:nvPr/>
        </p:nvGrpSpPr>
        <p:grpSpPr>
          <a:xfrm>
            <a:off x="3627682" y="95530"/>
            <a:ext cx="582467" cy="546445"/>
            <a:chOff x="5373511" y="936978"/>
            <a:chExt cx="1044222" cy="914400"/>
          </a:xfrm>
        </p:grpSpPr>
        <p:grpSp>
          <p:nvGrpSpPr>
            <p:cNvPr id="427" name="Google Shape;427;p37"/>
            <p:cNvGrpSpPr/>
            <p:nvPr/>
          </p:nvGrpSpPr>
          <p:grpSpPr>
            <a:xfrm>
              <a:off x="5373511" y="936978"/>
              <a:ext cx="1044222" cy="914400"/>
              <a:chOff x="5373511" y="936978"/>
              <a:chExt cx="1044222" cy="914400"/>
            </a:xfrm>
          </p:grpSpPr>
          <p:sp>
            <p:nvSpPr>
              <p:cNvPr id="428" name="Google Shape;428;p37"/>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9" name="Google Shape;429;p37"/>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30" name="Google Shape;430;p37"/>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431" name="Google Shape;431;p37"/>
          <p:cNvPicPr preferRelativeResize="0"/>
          <p:nvPr/>
        </p:nvPicPr>
        <p:blipFill>
          <a:blip r:embed="rId3">
            <a:alphaModFix/>
          </a:blip>
          <a:stretch>
            <a:fillRect/>
          </a:stretch>
        </p:blipFill>
        <p:spPr>
          <a:xfrm>
            <a:off x="1991925" y="2006925"/>
            <a:ext cx="5160149" cy="2686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8"/>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38" name="Google Shape;438;p38"/>
          <p:cNvSpPr txBox="1"/>
          <p:nvPr/>
        </p:nvSpPr>
        <p:spPr>
          <a:xfrm>
            <a:off x="217875" y="984075"/>
            <a:ext cx="8523900" cy="364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a:solidFill>
                  <a:schemeClr val="dk1"/>
                </a:solidFill>
              </a:rPr>
              <a:t>History of SSF Formula Revenue</a:t>
            </a:r>
            <a:endParaRPr sz="1900" b="1">
              <a:solidFill>
                <a:schemeClr val="dk1"/>
              </a:solidFill>
            </a:endParaRPr>
          </a:p>
          <a:p>
            <a:pPr marL="0" lvl="0" indent="0" algn="l" rtl="0">
              <a:lnSpc>
                <a:spcPct val="115000"/>
              </a:lnSpc>
              <a:spcBef>
                <a:spcPts val="0"/>
              </a:spcBef>
              <a:spcAft>
                <a:spcPts val="0"/>
              </a:spcAft>
              <a:buNone/>
            </a:pPr>
            <a:r>
              <a:rPr lang="en-US" sz="1200" b="1">
                <a:solidFill>
                  <a:schemeClr val="dk1"/>
                </a:solidFill>
              </a:rPr>
              <a:t>Key: Blue (Local), red (State), purple (Formula Revenue)</a:t>
            </a:r>
            <a:endParaRPr sz="1200" b="1">
              <a:solidFill>
                <a:schemeClr val="dk1"/>
              </a:solidFill>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39" name="Google Shape;439;p38"/>
          <p:cNvGrpSpPr/>
          <p:nvPr/>
        </p:nvGrpSpPr>
        <p:grpSpPr>
          <a:xfrm>
            <a:off x="3627682" y="95530"/>
            <a:ext cx="582467" cy="546445"/>
            <a:chOff x="5373511" y="936978"/>
            <a:chExt cx="1044222" cy="914400"/>
          </a:xfrm>
        </p:grpSpPr>
        <p:grpSp>
          <p:nvGrpSpPr>
            <p:cNvPr id="440" name="Google Shape;440;p38"/>
            <p:cNvGrpSpPr/>
            <p:nvPr/>
          </p:nvGrpSpPr>
          <p:grpSpPr>
            <a:xfrm>
              <a:off x="5373511" y="936978"/>
              <a:ext cx="1044222" cy="914400"/>
              <a:chOff x="5373511" y="936978"/>
              <a:chExt cx="1044222" cy="914400"/>
            </a:xfrm>
          </p:grpSpPr>
          <p:sp>
            <p:nvSpPr>
              <p:cNvPr id="441" name="Google Shape;441;p38"/>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2" name="Google Shape;442;p38"/>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43" name="Google Shape;443;p38"/>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444" name="Google Shape;444;p38"/>
          <p:cNvPicPr preferRelativeResize="0"/>
          <p:nvPr/>
        </p:nvPicPr>
        <p:blipFill>
          <a:blip r:embed="rId3">
            <a:alphaModFix/>
          </a:blip>
          <a:stretch>
            <a:fillRect/>
          </a:stretch>
        </p:blipFill>
        <p:spPr>
          <a:xfrm>
            <a:off x="1500725" y="1726000"/>
            <a:ext cx="6585676" cy="290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p:nvPr/>
        </p:nvSpPr>
        <p:spPr>
          <a:xfrm>
            <a:off x="2683800" y="0"/>
            <a:ext cx="6460200" cy="83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5400"/>
              <a:buFont typeface="Arial"/>
              <a:buNone/>
            </a:pPr>
            <a:r>
              <a:rPr lang="en-US" sz="3600" b="1">
                <a:solidFill>
                  <a:srgbClr val="1F75BC"/>
                </a:solidFill>
                <a:latin typeface="Calibri"/>
                <a:ea typeface="Calibri"/>
                <a:cs typeface="Calibri"/>
                <a:sym typeface="Calibri"/>
              </a:rPr>
              <a:t>Land Acknowledgement</a:t>
            </a:r>
            <a:endParaRPr sz="3600" b="1">
              <a:solidFill>
                <a:srgbClr val="1F75BC"/>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5400"/>
              <a:buFont typeface="Arial"/>
              <a:buNone/>
            </a:pPr>
            <a:endParaRPr sz="3600" b="1">
              <a:solidFill>
                <a:srgbClr val="2E74B5"/>
              </a:solidFill>
              <a:latin typeface="Calibri"/>
              <a:ea typeface="Calibri"/>
              <a:cs typeface="Calibri"/>
              <a:sym typeface="Calibri"/>
            </a:endParaRPr>
          </a:p>
        </p:txBody>
      </p:sp>
      <p:pic>
        <p:nvPicPr>
          <p:cNvPr id="83" name="Google Shape;83;p12"/>
          <p:cNvPicPr preferRelativeResize="0"/>
          <p:nvPr/>
        </p:nvPicPr>
        <p:blipFill>
          <a:blip r:embed="rId3">
            <a:alphaModFix/>
          </a:blip>
          <a:stretch>
            <a:fillRect/>
          </a:stretch>
        </p:blipFill>
        <p:spPr>
          <a:xfrm>
            <a:off x="77025" y="700200"/>
            <a:ext cx="4146517" cy="4008300"/>
          </a:xfrm>
          <a:prstGeom prst="rect">
            <a:avLst/>
          </a:prstGeom>
          <a:noFill/>
          <a:ln>
            <a:noFill/>
          </a:ln>
        </p:spPr>
      </p:pic>
      <p:pic>
        <p:nvPicPr>
          <p:cNvPr id="84" name="Google Shape;84;p12"/>
          <p:cNvPicPr preferRelativeResize="0"/>
          <p:nvPr/>
        </p:nvPicPr>
        <p:blipFill>
          <a:blip r:embed="rId4">
            <a:alphaModFix/>
          </a:blip>
          <a:stretch>
            <a:fillRect/>
          </a:stretch>
        </p:blipFill>
        <p:spPr>
          <a:xfrm>
            <a:off x="4375942" y="982800"/>
            <a:ext cx="4615657" cy="33781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39"/>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51" name="Google Shape;451;p39"/>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a:solidFill>
                  <a:schemeClr val="dk1"/>
                </a:solidFill>
              </a:rPr>
              <a:t>By the numbers:</a:t>
            </a:r>
            <a:endParaRPr sz="1900" b="1">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52" name="Google Shape;452;p39"/>
          <p:cNvGrpSpPr/>
          <p:nvPr/>
        </p:nvGrpSpPr>
        <p:grpSpPr>
          <a:xfrm>
            <a:off x="3627682" y="95530"/>
            <a:ext cx="582467" cy="546445"/>
            <a:chOff x="5373511" y="936978"/>
            <a:chExt cx="1044222" cy="914400"/>
          </a:xfrm>
        </p:grpSpPr>
        <p:grpSp>
          <p:nvGrpSpPr>
            <p:cNvPr id="453" name="Google Shape;453;p39"/>
            <p:cNvGrpSpPr/>
            <p:nvPr/>
          </p:nvGrpSpPr>
          <p:grpSpPr>
            <a:xfrm>
              <a:off x="5373511" y="936978"/>
              <a:ext cx="1044222" cy="914400"/>
              <a:chOff x="5373511" y="936978"/>
              <a:chExt cx="1044222" cy="914400"/>
            </a:xfrm>
          </p:grpSpPr>
          <p:sp>
            <p:nvSpPr>
              <p:cNvPr id="454" name="Google Shape;454;p39"/>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5" name="Google Shape;455;p39"/>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56" name="Google Shape;456;p39"/>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457" name="Google Shape;457;p39"/>
          <p:cNvPicPr preferRelativeResize="0"/>
          <p:nvPr/>
        </p:nvPicPr>
        <p:blipFill>
          <a:blip r:embed="rId3">
            <a:alphaModFix/>
          </a:blip>
          <a:stretch>
            <a:fillRect/>
          </a:stretch>
        </p:blipFill>
        <p:spPr>
          <a:xfrm>
            <a:off x="2528650" y="641963"/>
            <a:ext cx="4953000" cy="3971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0"/>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64" name="Google Shape;464;p40"/>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b="1">
                <a:solidFill>
                  <a:schemeClr val="dk1"/>
                </a:solidFill>
              </a:rPr>
              <a:t>Examples of SSF Transfers:</a:t>
            </a:r>
            <a:endParaRPr sz="1900" b="1">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65" name="Google Shape;465;p40"/>
          <p:cNvGrpSpPr/>
          <p:nvPr/>
        </p:nvGrpSpPr>
        <p:grpSpPr>
          <a:xfrm>
            <a:off x="3627682" y="95530"/>
            <a:ext cx="582467" cy="546445"/>
            <a:chOff x="5373511" y="936978"/>
            <a:chExt cx="1044222" cy="914400"/>
          </a:xfrm>
        </p:grpSpPr>
        <p:grpSp>
          <p:nvGrpSpPr>
            <p:cNvPr id="466" name="Google Shape;466;p40"/>
            <p:cNvGrpSpPr/>
            <p:nvPr/>
          </p:nvGrpSpPr>
          <p:grpSpPr>
            <a:xfrm>
              <a:off x="5373511" y="936978"/>
              <a:ext cx="1044222" cy="914400"/>
              <a:chOff x="5373511" y="936978"/>
              <a:chExt cx="1044222" cy="914400"/>
            </a:xfrm>
          </p:grpSpPr>
          <p:sp>
            <p:nvSpPr>
              <p:cNvPr id="467" name="Google Shape;467;p40"/>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8" name="Google Shape;468;p40"/>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69" name="Google Shape;469;p40"/>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graphicFrame>
        <p:nvGraphicFramePr>
          <p:cNvPr id="470" name="Google Shape;470;p40"/>
          <p:cNvGraphicFramePr/>
          <p:nvPr/>
        </p:nvGraphicFramePr>
        <p:xfrm>
          <a:off x="3627675" y="984075"/>
          <a:ext cx="3000000" cy="3000000"/>
        </p:xfrm>
        <a:graphic>
          <a:graphicData uri="http://schemas.openxmlformats.org/drawingml/2006/table">
            <a:tbl>
              <a:tblPr>
                <a:noFill/>
                <a:tableStyleId>{7590EAB0-DC64-4197-8CEB-D59E672FE5EC}</a:tableStyleId>
              </a:tblPr>
              <a:tblGrid>
                <a:gridCol w="2581725">
                  <a:extLst>
                    <a:ext uri="{9D8B030D-6E8A-4147-A177-3AD203B41FA5}">
                      <a16:colId xmlns:a16="http://schemas.microsoft.com/office/drawing/2014/main" val="20000"/>
                    </a:ext>
                  </a:extLst>
                </a:gridCol>
                <a:gridCol w="1004900">
                  <a:extLst>
                    <a:ext uri="{9D8B030D-6E8A-4147-A177-3AD203B41FA5}">
                      <a16:colId xmlns:a16="http://schemas.microsoft.com/office/drawing/2014/main" val="20001"/>
                    </a:ext>
                  </a:extLst>
                </a:gridCol>
                <a:gridCol w="841525">
                  <a:extLst>
                    <a:ext uri="{9D8B030D-6E8A-4147-A177-3AD203B41FA5}">
                      <a16:colId xmlns:a16="http://schemas.microsoft.com/office/drawing/2014/main" val="20002"/>
                    </a:ext>
                  </a:extLst>
                </a:gridCol>
              </a:tblGrid>
              <a:tr h="304950">
                <a:tc>
                  <a:txBody>
                    <a:bodyPr/>
                    <a:lstStyle/>
                    <a:p>
                      <a:pPr marL="0" lvl="0" indent="0" algn="l" rtl="0">
                        <a:lnSpc>
                          <a:spcPct val="115000"/>
                        </a:lnSpc>
                        <a:spcBef>
                          <a:spcPts val="0"/>
                        </a:spcBef>
                        <a:spcAft>
                          <a:spcPts val="0"/>
                        </a:spcAft>
                        <a:buNone/>
                      </a:pPr>
                      <a:r>
                        <a:rPr lang="en-US" sz="800"/>
                        <a:t>State School Fund Transfers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Legal Citation</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Amount</a:t>
                      </a:r>
                      <a:endParaRPr sz="800"/>
                    </a:p>
                  </a:txBody>
                  <a:tcPr marL="91425" marR="91425" marT="91425" marB="91425"/>
                </a:tc>
                <a:extLst>
                  <a:ext uri="{0D108BD9-81ED-4DB2-BD59-A6C34878D82A}">
                    <a16:rowId xmlns:a16="http://schemas.microsoft.com/office/drawing/2014/main" val="10000"/>
                  </a:ext>
                </a:extLst>
              </a:tr>
              <a:tr h="304950">
                <a:tc>
                  <a:txBody>
                    <a:bodyPr/>
                    <a:lstStyle/>
                    <a:p>
                      <a:pPr marL="0" lvl="0" indent="0" algn="l" rtl="0">
                        <a:lnSpc>
                          <a:spcPct val="115000"/>
                        </a:lnSpc>
                        <a:spcBef>
                          <a:spcPts val="0"/>
                        </a:spcBef>
                        <a:spcAft>
                          <a:spcPts val="0"/>
                        </a:spcAft>
                        <a:buNone/>
                      </a:pPr>
                      <a:r>
                        <a:rPr lang="en-US" sz="800"/>
                        <a:t>  Office of School Facilities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327.008(9)</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$6,000,000</a:t>
                      </a:r>
                      <a:endParaRPr sz="800"/>
                    </a:p>
                  </a:txBody>
                  <a:tcPr marL="91425" marR="91425" marT="91425" marB="91425"/>
                </a:tc>
                <a:extLst>
                  <a:ext uri="{0D108BD9-81ED-4DB2-BD59-A6C34878D82A}">
                    <a16:rowId xmlns:a16="http://schemas.microsoft.com/office/drawing/2014/main" val="10001"/>
                  </a:ext>
                </a:extLst>
              </a:tr>
              <a:tr h="304950">
                <a:tc>
                  <a:txBody>
                    <a:bodyPr/>
                    <a:lstStyle/>
                    <a:p>
                      <a:pPr marL="0" lvl="0" indent="0" algn="l" rtl="0">
                        <a:lnSpc>
                          <a:spcPct val="115000"/>
                        </a:lnSpc>
                        <a:spcBef>
                          <a:spcPts val="0"/>
                        </a:spcBef>
                        <a:spcAft>
                          <a:spcPts val="0"/>
                        </a:spcAft>
                        <a:buNone/>
                      </a:pPr>
                      <a:r>
                        <a:rPr lang="en-US" sz="800"/>
                        <a:t>  10</a:t>
                      </a:r>
                      <a:r>
                        <a:rPr lang="en-US" sz="800" baseline="30000"/>
                        <a:t>th</a:t>
                      </a:r>
                      <a:r>
                        <a:rPr lang="en-US" sz="800"/>
                        <a:t> Grade Assessment</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327.008(14)</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$968,000</a:t>
                      </a:r>
                      <a:endParaRPr sz="800"/>
                    </a:p>
                  </a:txBody>
                  <a:tcPr marL="91425" marR="91425" marT="91425" marB="91425"/>
                </a:tc>
                <a:extLst>
                  <a:ext uri="{0D108BD9-81ED-4DB2-BD59-A6C34878D82A}">
                    <a16:rowId xmlns:a16="http://schemas.microsoft.com/office/drawing/2014/main" val="10002"/>
                  </a:ext>
                </a:extLst>
              </a:tr>
              <a:tr h="304950">
                <a:tc>
                  <a:txBody>
                    <a:bodyPr/>
                    <a:lstStyle/>
                    <a:p>
                      <a:pPr marL="0" lvl="0" indent="0" algn="l" rtl="0">
                        <a:lnSpc>
                          <a:spcPct val="115000"/>
                        </a:lnSpc>
                        <a:spcBef>
                          <a:spcPts val="0"/>
                        </a:spcBef>
                        <a:spcAft>
                          <a:spcPts val="0"/>
                        </a:spcAft>
                        <a:buNone/>
                      </a:pPr>
                      <a:r>
                        <a:rPr lang="en-US" sz="800"/>
                        <a:t>  Talented and Gifted Students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327.008(15)</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$350,000</a:t>
                      </a:r>
                      <a:endParaRPr sz="800"/>
                    </a:p>
                  </a:txBody>
                  <a:tcPr marL="91425" marR="91425" marT="91425" marB="91425"/>
                </a:tc>
                <a:extLst>
                  <a:ext uri="{0D108BD9-81ED-4DB2-BD59-A6C34878D82A}">
                    <a16:rowId xmlns:a16="http://schemas.microsoft.com/office/drawing/2014/main" val="10003"/>
                  </a:ext>
                </a:extLst>
              </a:tr>
              <a:tr h="304950">
                <a:tc>
                  <a:txBody>
                    <a:bodyPr/>
                    <a:lstStyle/>
                    <a:p>
                      <a:pPr marL="0" lvl="0" indent="0" algn="l" rtl="0">
                        <a:lnSpc>
                          <a:spcPct val="115000"/>
                        </a:lnSpc>
                        <a:spcBef>
                          <a:spcPts val="0"/>
                        </a:spcBef>
                        <a:spcAft>
                          <a:spcPts val="0"/>
                        </a:spcAft>
                        <a:buNone/>
                      </a:pPr>
                      <a:r>
                        <a:rPr lang="en-US" sz="800"/>
                        <a:t>  Speech Pathology</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327.008(16)</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$150,000</a:t>
                      </a:r>
                      <a:endParaRPr sz="800"/>
                    </a:p>
                  </a:txBody>
                  <a:tcPr marL="91425" marR="91425" marT="91425" marB="91425"/>
                </a:tc>
                <a:extLst>
                  <a:ext uri="{0D108BD9-81ED-4DB2-BD59-A6C34878D82A}">
                    <a16:rowId xmlns:a16="http://schemas.microsoft.com/office/drawing/2014/main" val="10004"/>
                  </a:ext>
                </a:extLst>
              </a:tr>
              <a:tr h="304950">
                <a:tc>
                  <a:txBody>
                    <a:bodyPr/>
                    <a:lstStyle/>
                    <a:p>
                      <a:pPr marL="0" lvl="0" indent="0" algn="l" rtl="0">
                        <a:lnSpc>
                          <a:spcPct val="115000"/>
                        </a:lnSpc>
                        <a:spcBef>
                          <a:spcPts val="0"/>
                        </a:spcBef>
                        <a:spcAft>
                          <a:spcPts val="0"/>
                        </a:spcAft>
                        <a:buNone/>
                      </a:pPr>
                      <a:r>
                        <a:rPr lang="en-US" sz="800"/>
                        <a:t>  Virtual School District</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HB 5015 (2019)</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$1,600,000</a:t>
                      </a:r>
                      <a:endParaRPr sz="800"/>
                    </a:p>
                  </a:txBody>
                  <a:tcPr marL="91425" marR="91425" marT="91425" marB="91425"/>
                </a:tc>
                <a:extLst>
                  <a:ext uri="{0D108BD9-81ED-4DB2-BD59-A6C34878D82A}">
                    <a16:rowId xmlns:a16="http://schemas.microsoft.com/office/drawing/2014/main" val="10005"/>
                  </a:ext>
                </a:extLst>
              </a:tr>
              <a:tr h="304950">
                <a:tc>
                  <a:txBody>
                    <a:bodyPr/>
                    <a:lstStyle/>
                    <a:p>
                      <a:pPr marL="0" lvl="0" indent="0" algn="l" rtl="0">
                        <a:lnSpc>
                          <a:spcPct val="115000"/>
                        </a:lnSpc>
                        <a:spcBef>
                          <a:spcPts val="0"/>
                        </a:spcBef>
                        <a:spcAft>
                          <a:spcPts val="0"/>
                        </a:spcAft>
                        <a:buNone/>
                      </a:pPr>
                      <a:r>
                        <a:rPr lang="en-US" sz="800"/>
                        <a:t>  Long-Term Care &amp; Treatment and Hospitals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343.243</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$23,000,000</a:t>
                      </a:r>
                      <a:endParaRPr sz="800"/>
                    </a:p>
                  </a:txBody>
                  <a:tcPr marL="91425" marR="91425" marT="91425" marB="91425"/>
                </a:tc>
                <a:extLst>
                  <a:ext uri="{0D108BD9-81ED-4DB2-BD59-A6C34878D82A}">
                    <a16:rowId xmlns:a16="http://schemas.microsoft.com/office/drawing/2014/main" val="10006"/>
                  </a:ext>
                </a:extLst>
              </a:tr>
              <a:tr h="304950">
                <a:tc>
                  <a:txBody>
                    <a:bodyPr/>
                    <a:lstStyle/>
                    <a:p>
                      <a:pPr marL="0" lvl="0" indent="0" algn="l" rtl="0">
                        <a:lnSpc>
                          <a:spcPct val="115000"/>
                        </a:lnSpc>
                        <a:spcBef>
                          <a:spcPts val="0"/>
                        </a:spcBef>
                        <a:spcAft>
                          <a:spcPts val="0"/>
                        </a:spcAft>
                        <a:buNone/>
                      </a:pPr>
                      <a:r>
                        <a:rPr lang="en-US" sz="800"/>
                        <a:t>  Educator Advancement Fund</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327.008(12)</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$41,198,500</a:t>
                      </a:r>
                      <a:endParaRPr sz="800"/>
                    </a:p>
                  </a:txBody>
                  <a:tcPr marL="91425" marR="91425" marT="91425" marB="91425"/>
                </a:tc>
                <a:extLst>
                  <a:ext uri="{0D108BD9-81ED-4DB2-BD59-A6C34878D82A}">
                    <a16:rowId xmlns:a16="http://schemas.microsoft.com/office/drawing/2014/main" val="10007"/>
                  </a:ext>
                </a:extLst>
              </a:tr>
              <a:tr h="304950">
                <a:tc>
                  <a:txBody>
                    <a:bodyPr/>
                    <a:lstStyle/>
                    <a:p>
                      <a:pPr marL="0" lvl="0" indent="0" algn="l" rtl="0">
                        <a:lnSpc>
                          <a:spcPct val="115000"/>
                        </a:lnSpc>
                        <a:spcBef>
                          <a:spcPts val="0"/>
                        </a:spcBef>
                        <a:spcAft>
                          <a:spcPts val="0"/>
                        </a:spcAft>
                        <a:buNone/>
                      </a:pPr>
                      <a:r>
                        <a:rPr lang="en-US" sz="800"/>
                        <a:t>  Pediatric Nursing Facilities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327.008(10)</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$4,000,000</a:t>
                      </a:r>
                      <a:endParaRPr sz="800"/>
                    </a:p>
                  </a:txBody>
                  <a:tcPr marL="91425" marR="91425" marT="91425" marB="91425"/>
                </a:tc>
                <a:extLst>
                  <a:ext uri="{0D108BD9-81ED-4DB2-BD59-A6C34878D82A}">
                    <a16:rowId xmlns:a16="http://schemas.microsoft.com/office/drawing/2014/main" val="10008"/>
                  </a:ext>
                </a:extLst>
              </a:tr>
              <a:tr h="304950">
                <a:tc>
                  <a:txBody>
                    <a:bodyPr/>
                    <a:lstStyle/>
                    <a:p>
                      <a:pPr marL="0" lvl="0" indent="0" algn="l" rtl="0">
                        <a:lnSpc>
                          <a:spcPct val="115000"/>
                        </a:lnSpc>
                        <a:spcBef>
                          <a:spcPts val="0"/>
                        </a:spcBef>
                        <a:spcAft>
                          <a:spcPts val="0"/>
                        </a:spcAft>
                        <a:buNone/>
                      </a:pPr>
                      <a:r>
                        <a:rPr lang="en-US" sz="800"/>
                        <a:t>  English Language Learners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327.008(13)</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$12,500,000</a:t>
                      </a:r>
                      <a:endParaRPr sz="800"/>
                    </a:p>
                  </a:txBody>
                  <a:tcPr marL="91425" marR="91425" marT="91425" marB="91425"/>
                </a:tc>
                <a:extLst>
                  <a:ext uri="{0D108BD9-81ED-4DB2-BD59-A6C34878D82A}">
                    <a16:rowId xmlns:a16="http://schemas.microsoft.com/office/drawing/2014/main" val="10009"/>
                  </a:ext>
                </a:extLst>
              </a:tr>
              <a:tr h="304950">
                <a:tc>
                  <a:txBody>
                    <a:bodyPr/>
                    <a:lstStyle/>
                    <a:p>
                      <a:pPr marL="0" lvl="0" indent="0" algn="l" rtl="0">
                        <a:lnSpc>
                          <a:spcPct val="115000"/>
                        </a:lnSpc>
                        <a:spcBef>
                          <a:spcPts val="0"/>
                        </a:spcBef>
                        <a:spcAft>
                          <a:spcPts val="0"/>
                        </a:spcAft>
                        <a:buNone/>
                      </a:pPr>
                      <a:r>
                        <a:rPr lang="en-US" sz="800"/>
                        <a:t>  Reduced and Free Lunch Program</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HB 5015 (2019)</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$3,008,973</a:t>
                      </a:r>
                      <a:endParaRPr sz="800"/>
                    </a:p>
                  </a:txBody>
                  <a:tcPr marL="91425" marR="91425" marT="91425" marB="91425"/>
                </a:tc>
                <a:extLst>
                  <a:ext uri="{0D108BD9-81ED-4DB2-BD59-A6C34878D82A}">
                    <a16:rowId xmlns:a16="http://schemas.microsoft.com/office/drawing/2014/main" val="10010"/>
                  </a:ext>
                </a:extLst>
              </a:tr>
              <a:tr h="304950">
                <a:tc>
                  <a:txBody>
                    <a:bodyPr/>
                    <a:lstStyle/>
                    <a:p>
                      <a:pPr marL="0" lvl="0" indent="0" algn="l" rtl="0">
                        <a:lnSpc>
                          <a:spcPct val="115000"/>
                        </a:lnSpc>
                        <a:spcBef>
                          <a:spcPts val="0"/>
                        </a:spcBef>
                        <a:spcAft>
                          <a:spcPts val="0"/>
                        </a:spcAft>
                        <a:buNone/>
                      </a:pPr>
                      <a:r>
                        <a:rPr lang="en-US" sz="800"/>
                        <a:t>  Healthy and Safe Schools</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ORS 327.008(18)</a:t>
                      </a:r>
                      <a:endParaRPr sz="800"/>
                    </a:p>
                  </a:txBody>
                  <a:tcPr marL="91425" marR="91425" marT="91425" marB="91425"/>
                </a:tc>
                <a:tc>
                  <a:txBody>
                    <a:bodyPr/>
                    <a:lstStyle/>
                    <a:p>
                      <a:pPr marL="0" lvl="0" indent="0" algn="l" rtl="0">
                        <a:lnSpc>
                          <a:spcPct val="115000"/>
                        </a:lnSpc>
                        <a:spcBef>
                          <a:spcPts val="0"/>
                        </a:spcBef>
                        <a:spcAft>
                          <a:spcPts val="0"/>
                        </a:spcAft>
                        <a:buNone/>
                      </a:pPr>
                      <a:r>
                        <a:rPr lang="en-US" sz="800"/>
                        <a:t>$2,000,000</a:t>
                      </a:r>
                      <a:endParaRPr sz="800"/>
                    </a:p>
                  </a:txBody>
                  <a:tcPr marL="91425" marR="91425" marT="91425" marB="91425"/>
                </a:tc>
                <a:extLst>
                  <a:ext uri="{0D108BD9-81ED-4DB2-BD59-A6C34878D82A}">
                    <a16:rowId xmlns:a16="http://schemas.microsoft.com/office/drawing/2014/main" val="1001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1"/>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77" name="Google Shape;477;p41"/>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chemeClr val="dk1"/>
                </a:solidFill>
                <a:latin typeface="Calibri"/>
                <a:ea typeface="Calibri"/>
                <a:cs typeface="Calibri"/>
                <a:sym typeface="Calibri"/>
              </a:rPr>
              <a:t>T</a:t>
            </a:r>
            <a:r>
              <a:rPr lang="en-US" sz="1600">
                <a:solidFill>
                  <a:schemeClr val="dk1"/>
                </a:solidFill>
                <a:latin typeface="Calibri"/>
                <a:ea typeface="Calibri"/>
                <a:cs typeface="Calibri"/>
                <a:sym typeface="Calibri"/>
              </a:rPr>
              <a:t>he equalization formula for the </a:t>
            </a:r>
            <a:r>
              <a:rPr lang="en-US" sz="1600" b="1">
                <a:solidFill>
                  <a:schemeClr val="dk1"/>
                </a:solidFill>
                <a:latin typeface="Calibri"/>
                <a:ea typeface="Calibri"/>
                <a:cs typeface="Calibri"/>
                <a:sym typeface="Calibri"/>
              </a:rPr>
              <a:t>General Purpose Grant (GPG)</a:t>
            </a:r>
            <a:r>
              <a:rPr lang="en-US"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US" sz="1600">
                <a:solidFill>
                  <a:schemeClr val="dk1"/>
                </a:solidFill>
              </a:rPr>
              <a:t>•</a:t>
            </a:r>
            <a:r>
              <a:rPr lang="en-US" sz="1600">
                <a:solidFill>
                  <a:schemeClr val="dk1"/>
                </a:solidFill>
                <a:latin typeface="Calibri"/>
                <a:ea typeface="Calibri"/>
                <a:cs typeface="Calibri"/>
                <a:sym typeface="Calibri"/>
              </a:rPr>
              <a:t>Multiply the Teacher Experience Adjustment by the school district’s adjustment factor by $25 and then add $4,500. Then multiply this result by the Extended ADMw of the school district and then by the funding ratio, and this is the</a:t>
            </a:r>
            <a:r>
              <a:rPr lang="en-US" sz="1600" b="1">
                <a:solidFill>
                  <a:schemeClr val="dk1"/>
                </a:solidFill>
                <a:latin typeface="Calibri"/>
                <a:ea typeface="Calibri"/>
                <a:cs typeface="Calibri"/>
                <a:sym typeface="Calibri"/>
              </a:rPr>
              <a:t> GPG </a:t>
            </a:r>
            <a:r>
              <a:rPr lang="en-US" sz="1600">
                <a:solidFill>
                  <a:schemeClr val="dk1"/>
                </a:solidFill>
                <a:latin typeface="Calibri"/>
                <a:ea typeface="Calibri"/>
                <a:cs typeface="Calibri"/>
                <a:sym typeface="Calibri"/>
              </a:rPr>
              <a:t>for the school district.</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US" sz="1600">
                <a:solidFill>
                  <a:schemeClr val="dk1"/>
                </a:solidFill>
              </a:rPr>
              <a:t>•</a:t>
            </a:r>
            <a:r>
              <a:rPr lang="en-US" sz="1600">
                <a:solidFill>
                  <a:schemeClr val="dk1"/>
                </a:solidFill>
                <a:latin typeface="Calibri"/>
                <a:ea typeface="Calibri"/>
                <a:cs typeface="Calibri"/>
                <a:sym typeface="Calibri"/>
              </a:rPr>
              <a:t>The </a:t>
            </a:r>
            <a:r>
              <a:rPr lang="en-US" sz="1600" b="1">
                <a:solidFill>
                  <a:schemeClr val="dk1"/>
                </a:solidFill>
                <a:latin typeface="Calibri"/>
                <a:ea typeface="Calibri"/>
                <a:cs typeface="Calibri"/>
                <a:sym typeface="Calibri"/>
              </a:rPr>
              <a:t>State School Fund Grant </a:t>
            </a:r>
            <a:r>
              <a:rPr lang="en-US" sz="1600">
                <a:solidFill>
                  <a:schemeClr val="dk1"/>
                </a:solidFill>
                <a:latin typeface="Calibri"/>
                <a:ea typeface="Calibri"/>
                <a:cs typeface="Calibri"/>
                <a:sym typeface="Calibri"/>
              </a:rPr>
              <a:t>for a school district equals the GPG plus their Transportation Grant, which becomes Total Formula Revenue (TFR) for the school district. Then you subtract the school district’s Local Revenue from TFR and the balance becomes the school district’s State School Fund Grant – the State’s contribution.</a:t>
            </a:r>
            <a:endParaRPr sz="16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r>
              <a:rPr lang="en-US">
                <a:solidFill>
                  <a:schemeClr val="dk1"/>
                </a:solidFill>
              </a:rPr>
              <a:t>•</a:t>
            </a:r>
            <a:r>
              <a:rPr lang="en-US" b="1">
                <a:solidFill>
                  <a:schemeClr val="dk1"/>
                </a:solidFill>
                <a:latin typeface="Calibri"/>
                <a:ea typeface="Calibri"/>
                <a:cs typeface="Calibri"/>
                <a:sym typeface="Calibri"/>
              </a:rPr>
              <a:t>(GPG) plus Transportation Grant = TFR</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a:solidFill>
                  <a:schemeClr val="dk1"/>
                </a:solidFill>
              </a:rPr>
              <a:t>•</a:t>
            </a:r>
            <a:r>
              <a:rPr lang="en-US" b="1">
                <a:solidFill>
                  <a:schemeClr val="dk1"/>
                </a:solidFill>
                <a:latin typeface="Calibri"/>
                <a:ea typeface="Calibri"/>
                <a:cs typeface="Calibri"/>
                <a:sym typeface="Calibri"/>
              </a:rPr>
              <a:t>TFR minus Local Revenues = State School Fund Grant</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600" b="1">
              <a:solidFill>
                <a:schemeClr val="dk1"/>
              </a:solidFill>
            </a:endParaRPr>
          </a:p>
          <a:p>
            <a:pPr marL="0" lvl="0" indent="0" algn="l" rtl="0">
              <a:lnSpc>
                <a:spcPct val="115000"/>
              </a:lnSpc>
              <a:spcBef>
                <a:spcPts val="0"/>
              </a:spcBef>
              <a:spcAft>
                <a:spcPts val="0"/>
              </a:spcAft>
              <a:buNone/>
            </a:pPr>
            <a:endParaRPr sz="1600">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78" name="Google Shape;478;p41"/>
          <p:cNvGrpSpPr/>
          <p:nvPr/>
        </p:nvGrpSpPr>
        <p:grpSpPr>
          <a:xfrm>
            <a:off x="3627682" y="95530"/>
            <a:ext cx="582467" cy="546445"/>
            <a:chOff x="5373511" y="936978"/>
            <a:chExt cx="1044222" cy="914400"/>
          </a:xfrm>
        </p:grpSpPr>
        <p:grpSp>
          <p:nvGrpSpPr>
            <p:cNvPr id="479" name="Google Shape;479;p41"/>
            <p:cNvGrpSpPr/>
            <p:nvPr/>
          </p:nvGrpSpPr>
          <p:grpSpPr>
            <a:xfrm>
              <a:off x="5373511" y="936978"/>
              <a:ext cx="1044222" cy="914400"/>
              <a:chOff x="5373511" y="936978"/>
              <a:chExt cx="1044222" cy="914400"/>
            </a:xfrm>
          </p:grpSpPr>
          <p:sp>
            <p:nvSpPr>
              <p:cNvPr id="480" name="Google Shape;480;p41"/>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1" name="Google Shape;481;p41"/>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82" name="Google Shape;482;p41"/>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2"/>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489" name="Google Shape;489;p42"/>
          <p:cNvSpPr txBox="1"/>
          <p:nvPr/>
        </p:nvSpPr>
        <p:spPr>
          <a:xfrm>
            <a:off x="217875" y="984075"/>
            <a:ext cx="8523900" cy="356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chemeClr val="dk1"/>
                </a:solidFill>
              </a:rPr>
              <a:t>General Purpose Grant:</a:t>
            </a:r>
            <a:endParaRPr sz="1800" b="1">
              <a:solidFill>
                <a:schemeClr val="dk1"/>
              </a:solidFill>
            </a:endParaRPr>
          </a:p>
          <a:p>
            <a:pPr marL="0" lvl="0" indent="0" algn="l" rtl="0">
              <a:lnSpc>
                <a:spcPct val="115000"/>
              </a:lnSpc>
              <a:spcBef>
                <a:spcPts val="0"/>
              </a:spcBef>
              <a:spcAft>
                <a:spcPts val="0"/>
              </a:spcAft>
              <a:buNone/>
            </a:pPr>
            <a:r>
              <a:rPr lang="en-US" sz="1800">
                <a:solidFill>
                  <a:schemeClr val="dk1"/>
                </a:solidFill>
              </a:rPr>
              <a:t>(Extended ADMw x [$4,500 + ($25 x Teacher Experience Adj.)]) x Funding Ratio</a:t>
            </a:r>
            <a:endParaRPr sz="18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b="1">
                <a:solidFill>
                  <a:schemeClr val="dk1"/>
                </a:solidFill>
              </a:rPr>
              <a:t>Total Formula Revenue:</a:t>
            </a:r>
            <a:endParaRPr sz="1800" b="1">
              <a:solidFill>
                <a:schemeClr val="dk1"/>
              </a:solidFill>
            </a:endParaRPr>
          </a:p>
          <a:p>
            <a:pPr marL="0" lvl="0" indent="0" algn="l" rtl="0">
              <a:lnSpc>
                <a:spcPct val="115000"/>
              </a:lnSpc>
              <a:spcBef>
                <a:spcPts val="0"/>
              </a:spcBef>
              <a:spcAft>
                <a:spcPts val="0"/>
              </a:spcAft>
              <a:buNone/>
            </a:pPr>
            <a:r>
              <a:rPr lang="en-US" sz="1800">
                <a:solidFill>
                  <a:schemeClr val="dk1"/>
                </a:solidFill>
              </a:rPr>
              <a:t>General Purpose Grant + Transportation Grant</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r>
              <a:rPr lang="en-US" sz="1800" b="1">
                <a:solidFill>
                  <a:schemeClr val="dk1"/>
                </a:solidFill>
              </a:rPr>
              <a:t>State School Fund Grant:</a:t>
            </a:r>
            <a:endParaRPr sz="1800" b="1">
              <a:solidFill>
                <a:schemeClr val="dk1"/>
              </a:solidFill>
            </a:endParaRPr>
          </a:p>
          <a:p>
            <a:pPr marL="0" lvl="0" indent="0" algn="l" rtl="0">
              <a:lnSpc>
                <a:spcPct val="115000"/>
              </a:lnSpc>
              <a:spcBef>
                <a:spcPts val="0"/>
              </a:spcBef>
              <a:spcAft>
                <a:spcPts val="0"/>
              </a:spcAft>
              <a:buNone/>
            </a:pPr>
            <a:r>
              <a:rPr lang="en-US" sz="1800">
                <a:solidFill>
                  <a:schemeClr val="dk1"/>
                </a:solidFill>
              </a:rPr>
              <a:t>Total Formula Revenue - Local Revenue</a:t>
            </a: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490" name="Google Shape;490;p42"/>
          <p:cNvGrpSpPr/>
          <p:nvPr/>
        </p:nvGrpSpPr>
        <p:grpSpPr>
          <a:xfrm>
            <a:off x="3627682" y="95530"/>
            <a:ext cx="582467" cy="546445"/>
            <a:chOff x="5373511" y="936978"/>
            <a:chExt cx="1044222" cy="914400"/>
          </a:xfrm>
        </p:grpSpPr>
        <p:grpSp>
          <p:nvGrpSpPr>
            <p:cNvPr id="491" name="Google Shape;491;p42"/>
            <p:cNvGrpSpPr/>
            <p:nvPr/>
          </p:nvGrpSpPr>
          <p:grpSpPr>
            <a:xfrm>
              <a:off x="5373511" y="936978"/>
              <a:ext cx="1044222" cy="914400"/>
              <a:chOff x="5373511" y="936978"/>
              <a:chExt cx="1044222" cy="914400"/>
            </a:xfrm>
          </p:grpSpPr>
          <p:sp>
            <p:nvSpPr>
              <p:cNvPr id="492" name="Google Shape;492;p42"/>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42"/>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494" name="Google Shape;494;p42"/>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3"/>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01" name="Google Shape;501;p43"/>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Equalization:</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02" name="Google Shape;502;p43"/>
          <p:cNvGrpSpPr/>
          <p:nvPr/>
        </p:nvGrpSpPr>
        <p:grpSpPr>
          <a:xfrm>
            <a:off x="3627682" y="95530"/>
            <a:ext cx="582467" cy="546445"/>
            <a:chOff x="5373511" y="936978"/>
            <a:chExt cx="1044222" cy="914400"/>
          </a:xfrm>
        </p:grpSpPr>
        <p:grpSp>
          <p:nvGrpSpPr>
            <p:cNvPr id="503" name="Google Shape;503;p43"/>
            <p:cNvGrpSpPr/>
            <p:nvPr/>
          </p:nvGrpSpPr>
          <p:grpSpPr>
            <a:xfrm>
              <a:off x="5373511" y="936978"/>
              <a:ext cx="1044222" cy="914400"/>
              <a:chOff x="5373511" y="936978"/>
              <a:chExt cx="1044222" cy="914400"/>
            </a:xfrm>
          </p:grpSpPr>
          <p:sp>
            <p:nvSpPr>
              <p:cNvPr id="504" name="Google Shape;504;p43"/>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4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06" name="Google Shape;506;p4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07" name="Google Shape;507;p43"/>
          <p:cNvPicPr preferRelativeResize="0"/>
          <p:nvPr/>
        </p:nvPicPr>
        <p:blipFill>
          <a:blip r:embed="rId3">
            <a:alphaModFix/>
          </a:blip>
          <a:stretch>
            <a:fillRect/>
          </a:stretch>
        </p:blipFill>
        <p:spPr>
          <a:xfrm>
            <a:off x="1367700" y="1313575"/>
            <a:ext cx="6550974" cy="34149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4"/>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14" name="Google Shape;514;p44"/>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1"/>
                </a:solidFill>
              </a:rPr>
              <a:t>History of ADMr and ADMwx:</a:t>
            </a:r>
            <a:endParaRPr sz="1800">
              <a:solidFill>
                <a:schemeClr val="dk1"/>
              </a:solidFill>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15" name="Google Shape;515;p44"/>
          <p:cNvGrpSpPr/>
          <p:nvPr/>
        </p:nvGrpSpPr>
        <p:grpSpPr>
          <a:xfrm>
            <a:off x="3627682" y="95530"/>
            <a:ext cx="582467" cy="546445"/>
            <a:chOff x="5373511" y="936978"/>
            <a:chExt cx="1044222" cy="914400"/>
          </a:xfrm>
        </p:grpSpPr>
        <p:grpSp>
          <p:nvGrpSpPr>
            <p:cNvPr id="516" name="Google Shape;516;p44"/>
            <p:cNvGrpSpPr/>
            <p:nvPr/>
          </p:nvGrpSpPr>
          <p:grpSpPr>
            <a:xfrm>
              <a:off x="5373511" y="936978"/>
              <a:ext cx="1044222" cy="914400"/>
              <a:chOff x="5373511" y="936978"/>
              <a:chExt cx="1044222" cy="914400"/>
            </a:xfrm>
          </p:grpSpPr>
          <p:sp>
            <p:nvSpPr>
              <p:cNvPr id="517" name="Google Shape;517;p44"/>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8" name="Google Shape;518;p44"/>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19" name="Google Shape;519;p44"/>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20" name="Google Shape;520;p44"/>
          <p:cNvPicPr preferRelativeResize="0"/>
          <p:nvPr/>
        </p:nvPicPr>
        <p:blipFill>
          <a:blip r:embed="rId3">
            <a:alphaModFix/>
          </a:blip>
          <a:stretch>
            <a:fillRect/>
          </a:stretch>
        </p:blipFill>
        <p:spPr>
          <a:xfrm>
            <a:off x="988475" y="1327100"/>
            <a:ext cx="7187375" cy="3259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5"/>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27" name="Google Shape;527;p45"/>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28" name="Google Shape;528;p45"/>
          <p:cNvGrpSpPr/>
          <p:nvPr/>
        </p:nvGrpSpPr>
        <p:grpSpPr>
          <a:xfrm>
            <a:off x="3627682" y="95530"/>
            <a:ext cx="582467" cy="546445"/>
            <a:chOff x="5373511" y="936978"/>
            <a:chExt cx="1044222" cy="914400"/>
          </a:xfrm>
        </p:grpSpPr>
        <p:grpSp>
          <p:nvGrpSpPr>
            <p:cNvPr id="529" name="Google Shape;529;p45"/>
            <p:cNvGrpSpPr/>
            <p:nvPr/>
          </p:nvGrpSpPr>
          <p:grpSpPr>
            <a:xfrm>
              <a:off x="5373511" y="936978"/>
              <a:ext cx="1044222" cy="914400"/>
              <a:chOff x="5373511" y="936978"/>
              <a:chExt cx="1044222" cy="914400"/>
            </a:xfrm>
          </p:grpSpPr>
          <p:sp>
            <p:nvSpPr>
              <p:cNvPr id="530" name="Google Shape;530;p45"/>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1" name="Google Shape;531;p45"/>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32" name="Google Shape;532;p45"/>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graphicFrame>
        <p:nvGraphicFramePr>
          <p:cNvPr id="533" name="Google Shape;533;p45"/>
          <p:cNvGraphicFramePr/>
          <p:nvPr/>
        </p:nvGraphicFramePr>
        <p:xfrm>
          <a:off x="1749575" y="641975"/>
          <a:ext cx="3000000" cy="3000000"/>
        </p:xfrm>
        <a:graphic>
          <a:graphicData uri="http://schemas.openxmlformats.org/drawingml/2006/table">
            <a:tbl>
              <a:tblPr>
                <a:noFill/>
                <a:tableStyleId>{7590EAB0-DC64-4197-8CEB-D59E672FE5EC}</a:tableStyleId>
              </a:tblPr>
              <a:tblGrid>
                <a:gridCol w="3625850">
                  <a:extLst>
                    <a:ext uri="{9D8B030D-6E8A-4147-A177-3AD203B41FA5}">
                      <a16:colId xmlns:a16="http://schemas.microsoft.com/office/drawing/2014/main" val="20000"/>
                    </a:ext>
                  </a:extLst>
                </a:gridCol>
                <a:gridCol w="2425175">
                  <a:extLst>
                    <a:ext uri="{9D8B030D-6E8A-4147-A177-3AD203B41FA5}">
                      <a16:colId xmlns:a16="http://schemas.microsoft.com/office/drawing/2014/main" val="20001"/>
                    </a:ext>
                  </a:extLst>
                </a:gridCol>
              </a:tblGrid>
              <a:tr h="471375">
                <a:tc>
                  <a:txBody>
                    <a:bodyPr/>
                    <a:lstStyle/>
                    <a:p>
                      <a:pPr marL="0" lvl="0" indent="0" algn="l" rtl="0">
                        <a:lnSpc>
                          <a:spcPct val="115000"/>
                        </a:lnSpc>
                        <a:spcBef>
                          <a:spcPts val="0"/>
                        </a:spcBef>
                        <a:spcAft>
                          <a:spcPts val="0"/>
                        </a:spcAft>
                        <a:buNone/>
                      </a:pPr>
                      <a:r>
                        <a:rPr lang="en-US" sz="1800" b="1">
                          <a:latin typeface="Calibri"/>
                          <a:ea typeface="Calibri"/>
                          <a:cs typeface="Calibri"/>
                          <a:sym typeface="Calibri"/>
                        </a:rPr>
                        <a:t>Category</a:t>
                      </a:r>
                      <a:endParaRPr sz="1800" b="1">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n-US" sz="1800" b="1">
                          <a:latin typeface="Calibri"/>
                          <a:ea typeface="Calibri"/>
                          <a:cs typeface="Calibri"/>
                          <a:sym typeface="Calibri"/>
                        </a:rPr>
                        <a:t>Additional Weight</a:t>
                      </a:r>
                      <a:endParaRPr sz="1800" b="1">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769400">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IEP (Spec Ed 11% ADMr cap and waiver)</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1.0</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ELL (English Language Learner)</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0.5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Pregnant and Parenting</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1.0</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Poverty</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0.25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Foster Care</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0.25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Neglected/Delinquent Students</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0.25</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r h="471375">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Small School Correction</a:t>
                      </a:r>
                      <a:endParaRPr sz="1800">
                        <a:latin typeface="Calibri"/>
                        <a:ea typeface="Calibri"/>
                        <a:cs typeface="Calibri"/>
                        <a:sym typeface="Calibri"/>
                      </a:endParaRPr>
                    </a:p>
                  </a:txBody>
                  <a:tcPr marL="91425" marR="91425" marT="91425" marB="91425"/>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1.0</a:t>
                      </a:r>
                      <a:endParaRPr sz="1800">
                        <a:latin typeface="Calibri"/>
                        <a:ea typeface="Calibri"/>
                        <a:cs typeface="Calibri"/>
                        <a:sym typeface="Calibri"/>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6"/>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40" name="Google Shape;540;p46"/>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41" name="Google Shape;541;p46"/>
          <p:cNvGrpSpPr/>
          <p:nvPr/>
        </p:nvGrpSpPr>
        <p:grpSpPr>
          <a:xfrm>
            <a:off x="3627682" y="95530"/>
            <a:ext cx="582467" cy="546445"/>
            <a:chOff x="5373511" y="936978"/>
            <a:chExt cx="1044222" cy="914400"/>
          </a:xfrm>
        </p:grpSpPr>
        <p:grpSp>
          <p:nvGrpSpPr>
            <p:cNvPr id="542" name="Google Shape;542;p46"/>
            <p:cNvGrpSpPr/>
            <p:nvPr/>
          </p:nvGrpSpPr>
          <p:grpSpPr>
            <a:xfrm>
              <a:off x="5373511" y="936978"/>
              <a:ext cx="1044222" cy="914400"/>
              <a:chOff x="5373511" y="936978"/>
              <a:chExt cx="1044222" cy="914400"/>
            </a:xfrm>
          </p:grpSpPr>
          <p:sp>
            <p:nvSpPr>
              <p:cNvPr id="543" name="Google Shape;543;p46"/>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4" name="Google Shape;544;p46"/>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45" name="Google Shape;545;p46"/>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46" name="Google Shape;546;p46"/>
          <p:cNvPicPr preferRelativeResize="0"/>
          <p:nvPr/>
        </p:nvPicPr>
        <p:blipFill>
          <a:blip r:embed="rId3">
            <a:alphaModFix/>
          </a:blip>
          <a:stretch>
            <a:fillRect/>
          </a:stretch>
        </p:blipFill>
        <p:spPr>
          <a:xfrm>
            <a:off x="1259200" y="923925"/>
            <a:ext cx="6947125" cy="3628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7"/>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53" name="Google Shape;553;p47"/>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54" name="Google Shape;554;p47"/>
          <p:cNvGrpSpPr/>
          <p:nvPr/>
        </p:nvGrpSpPr>
        <p:grpSpPr>
          <a:xfrm>
            <a:off x="3627682" y="95530"/>
            <a:ext cx="582467" cy="546445"/>
            <a:chOff x="5373511" y="936978"/>
            <a:chExt cx="1044222" cy="914400"/>
          </a:xfrm>
        </p:grpSpPr>
        <p:grpSp>
          <p:nvGrpSpPr>
            <p:cNvPr id="555" name="Google Shape;555;p47"/>
            <p:cNvGrpSpPr/>
            <p:nvPr/>
          </p:nvGrpSpPr>
          <p:grpSpPr>
            <a:xfrm>
              <a:off x="5373511" y="936978"/>
              <a:ext cx="1044222" cy="914400"/>
              <a:chOff x="5373511" y="936978"/>
              <a:chExt cx="1044222" cy="914400"/>
            </a:xfrm>
          </p:grpSpPr>
          <p:sp>
            <p:nvSpPr>
              <p:cNvPr id="556" name="Google Shape;556;p47"/>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7" name="Google Shape;557;p47"/>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58" name="Google Shape;558;p47"/>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59" name="Google Shape;559;p47"/>
          <p:cNvPicPr preferRelativeResize="0"/>
          <p:nvPr/>
        </p:nvPicPr>
        <p:blipFill>
          <a:blip r:embed="rId3">
            <a:alphaModFix/>
          </a:blip>
          <a:stretch>
            <a:fillRect/>
          </a:stretch>
        </p:blipFill>
        <p:spPr>
          <a:xfrm>
            <a:off x="1110300" y="923925"/>
            <a:ext cx="6957275" cy="3712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8"/>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66" name="Google Shape;566;p48"/>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67" name="Google Shape;567;p48"/>
          <p:cNvGrpSpPr/>
          <p:nvPr/>
        </p:nvGrpSpPr>
        <p:grpSpPr>
          <a:xfrm>
            <a:off x="3627682" y="95530"/>
            <a:ext cx="582467" cy="546445"/>
            <a:chOff x="5373511" y="936978"/>
            <a:chExt cx="1044222" cy="914400"/>
          </a:xfrm>
        </p:grpSpPr>
        <p:grpSp>
          <p:nvGrpSpPr>
            <p:cNvPr id="568" name="Google Shape;568;p48"/>
            <p:cNvGrpSpPr/>
            <p:nvPr/>
          </p:nvGrpSpPr>
          <p:grpSpPr>
            <a:xfrm>
              <a:off x="5373511" y="936978"/>
              <a:ext cx="1044222" cy="914400"/>
              <a:chOff x="5373511" y="936978"/>
              <a:chExt cx="1044222" cy="914400"/>
            </a:xfrm>
          </p:grpSpPr>
          <p:sp>
            <p:nvSpPr>
              <p:cNvPr id="569" name="Google Shape;569;p48"/>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 name="Google Shape;570;p48"/>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71" name="Google Shape;571;p48"/>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72" name="Google Shape;572;p48"/>
          <p:cNvPicPr preferRelativeResize="0"/>
          <p:nvPr/>
        </p:nvPicPr>
        <p:blipFill>
          <a:blip r:embed="rId3">
            <a:alphaModFix/>
          </a:blip>
          <a:stretch>
            <a:fillRect/>
          </a:stretch>
        </p:blipFill>
        <p:spPr>
          <a:xfrm>
            <a:off x="961425" y="839825"/>
            <a:ext cx="7417450" cy="3712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p:nvPr/>
        </p:nvSpPr>
        <p:spPr>
          <a:xfrm>
            <a:off x="5968150" y="105450"/>
            <a:ext cx="3037800" cy="625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5400"/>
              <a:buFont typeface="Arial"/>
              <a:buNone/>
            </a:pPr>
            <a:r>
              <a:rPr lang="en-US" sz="3400" b="1">
                <a:solidFill>
                  <a:srgbClr val="2E74B5"/>
                </a:solidFill>
                <a:latin typeface="Calibri"/>
                <a:ea typeface="Calibri"/>
                <a:cs typeface="Calibri"/>
                <a:sym typeface="Calibri"/>
              </a:rPr>
              <a:t>Today’s Agenda</a:t>
            </a:r>
            <a:endParaRPr b="1">
              <a:solidFill>
                <a:srgbClr val="1F75BC"/>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5400"/>
              <a:buFont typeface="Arial"/>
              <a:buNone/>
            </a:pPr>
            <a:endParaRPr sz="3400" b="1">
              <a:solidFill>
                <a:srgbClr val="2E74B5"/>
              </a:solidFill>
              <a:latin typeface="Calibri"/>
              <a:ea typeface="Calibri"/>
              <a:cs typeface="Calibri"/>
              <a:sym typeface="Calibri"/>
            </a:endParaRPr>
          </a:p>
        </p:txBody>
      </p:sp>
      <p:grpSp>
        <p:nvGrpSpPr>
          <p:cNvPr id="91" name="Google Shape;91;p13"/>
          <p:cNvGrpSpPr/>
          <p:nvPr/>
        </p:nvGrpSpPr>
        <p:grpSpPr>
          <a:xfrm>
            <a:off x="373845" y="861025"/>
            <a:ext cx="582467" cy="546445"/>
            <a:chOff x="5373511" y="936978"/>
            <a:chExt cx="1044222" cy="914400"/>
          </a:xfrm>
        </p:grpSpPr>
        <p:grpSp>
          <p:nvGrpSpPr>
            <p:cNvPr id="92" name="Google Shape;92;p13"/>
            <p:cNvGrpSpPr/>
            <p:nvPr/>
          </p:nvGrpSpPr>
          <p:grpSpPr>
            <a:xfrm>
              <a:off x="5373511" y="936978"/>
              <a:ext cx="1044222" cy="914400"/>
              <a:chOff x="5373511" y="936978"/>
              <a:chExt cx="1044222" cy="914400"/>
            </a:xfrm>
          </p:grpSpPr>
          <p:sp>
            <p:nvSpPr>
              <p:cNvPr id="93" name="Google Shape;93;p13"/>
              <p:cNvSpPr/>
              <p:nvPr/>
            </p:nvSpPr>
            <p:spPr>
              <a:xfrm>
                <a:off x="5373511" y="936978"/>
                <a:ext cx="914400" cy="914400"/>
              </a:xfrm>
              <a:prstGeom prst="ellipse">
                <a:avLst/>
              </a:prstGeom>
              <a:gradFill>
                <a:gsLst>
                  <a:gs pos="0">
                    <a:srgbClr val="94152C"/>
                  </a:gs>
                  <a:gs pos="50000">
                    <a:srgbClr val="D52041"/>
                  </a:gs>
                  <a:gs pos="100000">
                    <a:srgbClr val="FF264F"/>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1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95" name="Google Shape;95;p13"/>
            <p:cNvSpPr txBox="1"/>
            <p:nvPr/>
          </p:nvSpPr>
          <p:spPr>
            <a:xfrm>
              <a:off x="5615976" y="1159874"/>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F0D31"/>
                  </a:solidFill>
                  <a:latin typeface="Calibri"/>
                  <a:ea typeface="Calibri"/>
                  <a:cs typeface="Calibri"/>
                  <a:sym typeface="Calibri"/>
                </a:rPr>
                <a:t>01</a:t>
              </a:r>
              <a:endParaRPr sz="800">
                <a:latin typeface="Calibri"/>
                <a:ea typeface="Calibri"/>
                <a:cs typeface="Calibri"/>
                <a:sym typeface="Calibri"/>
              </a:endParaRPr>
            </a:p>
          </p:txBody>
        </p:sp>
      </p:grpSp>
      <p:sp>
        <p:nvSpPr>
          <p:cNvPr id="96" name="Google Shape;96;p13"/>
          <p:cNvSpPr txBox="1"/>
          <p:nvPr/>
        </p:nvSpPr>
        <p:spPr>
          <a:xfrm>
            <a:off x="1640949" y="1540275"/>
            <a:ext cx="5570400" cy="3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r>
              <a:rPr lang="en-US" sz="2000" b="1">
                <a:latin typeface="Calibri"/>
                <a:ea typeface="Calibri"/>
                <a:cs typeface="Calibri"/>
                <a:sym typeface="Calibri"/>
              </a:rPr>
              <a:t>Group Agreements</a:t>
            </a:r>
            <a:endParaRPr sz="2000" b="1">
              <a:solidFill>
                <a:srgbClr val="000000"/>
              </a:solidFill>
              <a:latin typeface="Calibri"/>
              <a:ea typeface="Calibri"/>
              <a:cs typeface="Calibri"/>
              <a:sym typeface="Calibri"/>
            </a:endParaRPr>
          </a:p>
        </p:txBody>
      </p:sp>
      <p:cxnSp>
        <p:nvCxnSpPr>
          <p:cNvPr id="97" name="Google Shape;97;p13"/>
          <p:cNvCxnSpPr/>
          <p:nvPr/>
        </p:nvCxnSpPr>
        <p:spPr>
          <a:xfrm>
            <a:off x="1019736" y="1109033"/>
            <a:ext cx="512700" cy="0"/>
          </a:xfrm>
          <a:prstGeom prst="straightConnector1">
            <a:avLst/>
          </a:prstGeom>
          <a:noFill/>
          <a:ln w="9525" cap="flat" cmpd="sng">
            <a:solidFill>
              <a:srgbClr val="000000"/>
            </a:solidFill>
            <a:prstDash val="dash"/>
            <a:miter lim="800000"/>
            <a:headEnd type="none" w="sm" len="sm"/>
            <a:tailEnd type="oval" w="med" len="med"/>
          </a:ln>
        </p:spPr>
      </p:cxnSp>
      <p:grpSp>
        <p:nvGrpSpPr>
          <p:cNvPr id="98" name="Google Shape;98;p13"/>
          <p:cNvGrpSpPr/>
          <p:nvPr/>
        </p:nvGrpSpPr>
        <p:grpSpPr>
          <a:xfrm>
            <a:off x="373845" y="1469576"/>
            <a:ext cx="582467" cy="546445"/>
            <a:chOff x="656520" y="1977176"/>
            <a:chExt cx="582467" cy="546445"/>
          </a:xfrm>
        </p:grpSpPr>
        <p:grpSp>
          <p:nvGrpSpPr>
            <p:cNvPr id="99" name="Google Shape;99;p13"/>
            <p:cNvGrpSpPr/>
            <p:nvPr/>
          </p:nvGrpSpPr>
          <p:grpSpPr>
            <a:xfrm>
              <a:off x="656520" y="1977176"/>
              <a:ext cx="582467" cy="546445"/>
              <a:chOff x="5373511" y="936978"/>
              <a:chExt cx="1044222" cy="914400"/>
            </a:xfrm>
          </p:grpSpPr>
          <p:sp>
            <p:nvSpPr>
              <p:cNvPr id="100" name="Google Shape;100;p13"/>
              <p:cNvSpPr/>
              <p:nvPr/>
            </p:nvSpPr>
            <p:spPr>
              <a:xfrm>
                <a:off x="5373511" y="936978"/>
                <a:ext cx="914400" cy="914400"/>
              </a:xfrm>
              <a:prstGeom prst="ellipse">
                <a:avLst/>
              </a:prstGeom>
              <a:gradFill>
                <a:gsLst>
                  <a:gs pos="0">
                    <a:srgbClr val="004685"/>
                  </a:gs>
                  <a:gs pos="50000">
                    <a:srgbClr val="0066C1"/>
                  </a:gs>
                  <a:gs pos="100000">
                    <a:srgbClr val="007BE8"/>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1" name="Google Shape;101;p1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02" name="Google Shape;102;p13"/>
            <p:cNvSpPr txBox="1"/>
            <p:nvPr/>
          </p:nvSpPr>
          <p:spPr>
            <a:xfrm>
              <a:off x="791767" y="2140043"/>
              <a:ext cx="384380" cy="26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0D7AD9"/>
                  </a:solidFill>
                  <a:latin typeface="Calibri"/>
                  <a:ea typeface="Calibri"/>
                  <a:cs typeface="Calibri"/>
                  <a:sym typeface="Calibri"/>
                </a:rPr>
                <a:t>02</a:t>
              </a:r>
              <a:endParaRPr sz="800">
                <a:latin typeface="Calibri"/>
                <a:ea typeface="Calibri"/>
                <a:cs typeface="Calibri"/>
                <a:sym typeface="Calibri"/>
              </a:endParaRPr>
            </a:p>
          </p:txBody>
        </p:sp>
      </p:grpSp>
      <p:cxnSp>
        <p:nvCxnSpPr>
          <p:cNvPr id="103" name="Google Shape;103;p13"/>
          <p:cNvCxnSpPr/>
          <p:nvPr/>
        </p:nvCxnSpPr>
        <p:spPr>
          <a:xfrm>
            <a:off x="1042286" y="1742709"/>
            <a:ext cx="512700" cy="0"/>
          </a:xfrm>
          <a:prstGeom prst="straightConnector1">
            <a:avLst/>
          </a:prstGeom>
          <a:noFill/>
          <a:ln w="9525" cap="flat" cmpd="sng">
            <a:solidFill>
              <a:srgbClr val="000000"/>
            </a:solidFill>
            <a:prstDash val="dash"/>
            <a:miter lim="800000"/>
            <a:headEnd type="none" w="sm" len="sm"/>
            <a:tailEnd type="oval" w="med" len="med"/>
          </a:ln>
        </p:spPr>
      </p:cxnSp>
      <p:grpSp>
        <p:nvGrpSpPr>
          <p:cNvPr id="104" name="Google Shape;104;p13"/>
          <p:cNvGrpSpPr/>
          <p:nvPr/>
        </p:nvGrpSpPr>
        <p:grpSpPr>
          <a:xfrm>
            <a:off x="373845" y="2103253"/>
            <a:ext cx="582467" cy="546445"/>
            <a:chOff x="5373511" y="936978"/>
            <a:chExt cx="1044222" cy="914400"/>
          </a:xfrm>
        </p:grpSpPr>
        <p:grpSp>
          <p:nvGrpSpPr>
            <p:cNvPr id="105" name="Google Shape;105;p13"/>
            <p:cNvGrpSpPr/>
            <p:nvPr/>
          </p:nvGrpSpPr>
          <p:grpSpPr>
            <a:xfrm>
              <a:off x="5373511" y="936978"/>
              <a:ext cx="1044222" cy="914400"/>
              <a:chOff x="5373511" y="936978"/>
              <a:chExt cx="1044222" cy="914400"/>
            </a:xfrm>
          </p:grpSpPr>
          <p:sp>
            <p:nvSpPr>
              <p:cNvPr id="106" name="Google Shape;106;p13"/>
              <p:cNvSpPr/>
              <p:nvPr/>
            </p:nvSpPr>
            <p:spPr>
              <a:xfrm>
                <a:off x="5373511" y="936978"/>
                <a:ext cx="914400" cy="914400"/>
              </a:xfrm>
              <a:prstGeom prst="ellipse">
                <a:avLst/>
              </a:prstGeom>
              <a:gradFill>
                <a:gsLst>
                  <a:gs pos="0">
                    <a:srgbClr val="456F00"/>
                  </a:gs>
                  <a:gs pos="50000">
                    <a:srgbClr val="64A200"/>
                  </a:gs>
                  <a:gs pos="100000">
                    <a:srgbClr val="78C200"/>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1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08" name="Google Shape;108;p1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75B503"/>
                  </a:solidFill>
                  <a:latin typeface="Calibri"/>
                  <a:ea typeface="Calibri"/>
                  <a:cs typeface="Calibri"/>
                  <a:sym typeface="Calibri"/>
                </a:rPr>
                <a:t>03</a:t>
              </a:r>
              <a:endParaRPr sz="800">
                <a:latin typeface="Calibri"/>
                <a:ea typeface="Calibri"/>
                <a:cs typeface="Calibri"/>
                <a:sym typeface="Calibri"/>
              </a:endParaRPr>
            </a:p>
          </p:txBody>
        </p:sp>
      </p:grpSp>
      <p:cxnSp>
        <p:nvCxnSpPr>
          <p:cNvPr id="109" name="Google Shape;109;p13"/>
          <p:cNvCxnSpPr/>
          <p:nvPr/>
        </p:nvCxnSpPr>
        <p:spPr>
          <a:xfrm>
            <a:off x="1063536" y="2376386"/>
            <a:ext cx="512700" cy="0"/>
          </a:xfrm>
          <a:prstGeom prst="straightConnector1">
            <a:avLst/>
          </a:prstGeom>
          <a:noFill/>
          <a:ln w="9525" cap="flat" cmpd="sng">
            <a:solidFill>
              <a:srgbClr val="000000"/>
            </a:solidFill>
            <a:prstDash val="dash"/>
            <a:miter lim="800000"/>
            <a:headEnd type="none" w="sm" len="sm"/>
            <a:tailEnd type="oval" w="med" len="med"/>
          </a:ln>
        </p:spPr>
      </p:cxnSp>
      <p:grpSp>
        <p:nvGrpSpPr>
          <p:cNvPr id="110" name="Google Shape;110;p13"/>
          <p:cNvGrpSpPr/>
          <p:nvPr/>
        </p:nvGrpSpPr>
        <p:grpSpPr>
          <a:xfrm>
            <a:off x="373857" y="2736930"/>
            <a:ext cx="582467" cy="546445"/>
            <a:chOff x="5373511" y="936978"/>
            <a:chExt cx="1044222" cy="914400"/>
          </a:xfrm>
        </p:grpSpPr>
        <p:grpSp>
          <p:nvGrpSpPr>
            <p:cNvPr id="111" name="Google Shape;111;p13"/>
            <p:cNvGrpSpPr/>
            <p:nvPr/>
          </p:nvGrpSpPr>
          <p:grpSpPr>
            <a:xfrm>
              <a:off x="5373511" y="936978"/>
              <a:ext cx="1044222" cy="914400"/>
              <a:chOff x="5373511" y="936978"/>
              <a:chExt cx="1044222" cy="914400"/>
            </a:xfrm>
          </p:grpSpPr>
          <p:sp>
            <p:nvSpPr>
              <p:cNvPr id="112" name="Google Shape;112;p13"/>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1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14" name="Google Shape;114;p1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cxnSp>
        <p:nvCxnSpPr>
          <p:cNvPr id="115" name="Google Shape;115;p13"/>
          <p:cNvCxnSpPr/>
          <p:nvPr/>
        </p:nvCxnSpPr>
        <p:spPr>
          <a:xfrm>
            <a:off x="1042286" y="3068587"/>
            <a:ext cx="512700" cy="0"/>
          </a:xfrm>
          <a:prstGeom prst="straightConnector1">
            <a:avLst/>
          </a:prstGeom>
          <a:noFill/>
          <a:ln w="9525" cap="flat" cmpd="sng">
            <a:solidFill>
              <a:srgbClr val="000000"/>
            </a:solidFill>
            <a:prstDash val="dash"/>
            <a:miter lim="800000"/>
            <a:headEnd type="none" w="sm" len="sm"/>
            <a:tailEnd type="oval" w="med" len="med"/>
          </a:ln>
        </p:spPr>
      </p:cxnSp>
      <p:sp>
        <p:nvSpPr>
          <p:cNvPr id="116" name="Google Shape;116;p13"/>
          <p:cNvSpPr txBox="1"/>
          <p:nvPr/>
        </p:nvSpPr>
        <p:spPr>
          <a:xfrm>
            <a:off x="1635677" y="2185582"/>
            <a:ext cx="7082100" cy="3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latin typeface="Calibri"/>
                <a:ea typeface="Calibri"/>
                <a:cs typeface="Calibri"/>
                <a:sym typeface="Calibri"/>
              </a:rPr>
              <a:t>Overview of Legislation and Process</a:t>
            </a:r>
            <a:endParaRPr sz="2000" b="1">
              <a:solidFill>
                <a:srgbClr val="000000"/>
              </a:solidFill>
              <a:latin typeface="Calibri"/>
              <a:ea typeface="Calibri"/>
              <a:cs typeface="Calibri"/>
              <a:sym typeface="Calibri"/>
            </a:endParaRPr>
          </a:p>
        </p:txBody>
      </p:sp>
      <p:sp>
        <p:nvSpPr>
          <p:cNvPr id="117" name="Google Shape;117;p13"/>
          <p:cNvSpPr txBox="1"/>
          <p:nvPr/>
        </p:nvSpPr>
        <p:spPr>
          <a:xfrm>
            <a:off x="1640927" y="2782887"/>
            <a:ext cx="3673800" cy="358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sz="2000" b="1">
                <a:latin typeface="Calibri"/>
                <a:ea typeface="Calibri"/>
                <a:cs typeface="Calibri"/>
                <a:sym typeface="Calibri"/>
              </a:rPr>
              <a:t>State School Fund Overview</a:t>
            </a:r>
            <a:endParaRPr sz="2000" b="1">
              <a:solidFill>
                <a:srgbClr val="000000"/>
              </a:solidFill>
              <a:latin typeface="Calibri"/>
              <a:ea typeface="Calibri"/>
              <a:cs typeface="Calibri"/>
              <a:sym typeface="Calibri"/>
            </a:endParaRPr>
          </a:p>
        </p:txBody>
      </p:sp>
      <p:sp>
        <p:nvSpPr>
          <p:cNvPr id="118" name="Google Shape;118;p13"/>
          <p:cNvSpPr txBox="1"/>
          <p:nvPr/>
        </p:nvSpPr>
        <p:spPr>
          <a:xfrm>
            <a:off x="1699955" y="791433"/>
            <a:ext cx="6030900" cy="358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1">
              <a:solidFill>
                <a:srgbClr val="FF0066"/>
              </a:solidFill>
              <a:latin typeface="Calibri"/>
              <a:ea typeface="Calibri"/>
              <a:cs typeface="Calibri"/>
              <a:sym typeface="Calibri"/>
            </a:endParaRPr>
          </a:p>
        </p:txBody>
      </p:sp>
      <p:sp>
        <p:nvSpPr>
          <p:cNvPr id="119" name="Google Shape;119;p13"/>
          <p:cNvSpPr txBox="1"/>
          <p:nvPr/>
        </p:nvSpPr>
        <p:spPr>
          <a:xfrm>
            <a:off x="1595850" y="861025"/>
            <a:ext cx="66456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latin typeface="Calibri"/>
                <a:ea typeface="Calibri"/>
                <a:cs typeface="Calibri"/>
                <a:sym typeface="Calibri"/>
              </a:rPr>
              <a:t>Welcome &amp; Introductions </a:t>
            </a:r>
            <a:endParaRPr sz="1500" i="1">
              <a:latin typeface="Calibri"/>
              <a:ea typeface="Calibri"/>
              <a:cs typeface="Calibri"/>
              <a:sym typeface="Calibri"/>
            </a:endParaRPr>
          </a:p>
        </p:txBody>
      </p:sp>
      <p:grpSp>
        <p:nvGrpSpPr>
          <p:cNvPr id="120" name="Google Shape;120;p13"/>
          <p:cNvGrpSpPr/>
          <p:nvPr/>
        </p:nvGrpSpPr>
        <p:grpSpPr>
          <a:xfrm>
            <a:off x="373845" y="3358717"/>
            <a:ext cx="582479" cy="546445"/>
            <a:chOff x="5373511" y="936978"/>
            <a:chExt cx="1044244" cy="914400"/>
          </a:xfrm>
        </p:grpSpPr>
        <p:grpSp>
          <p:nvGrpSpPr>
            <p:cNvPr id="121" name="Google Shape;121;p13"/>
            <p:cNvGrpSpPr/>
            <p:nvPr/>
          </p:nvGrpSpPr>
          <p:grpSpPr>
            <a:xfrm>
              <a:off x="5373511" y="936978"/>
              <a:ext cx="1044244" cy="914400"/>
              <a:chOff x="5373511" y="936978"/>
              <a:chExt cx="1044244" cy="914400"/>
            </a:xfrm>
          </p:grpSpPr>
          <p:sp>
            <p:nvSpPr>
              <p:cNvPr id="122" name="Google Shape;122;p13"/>
              <p:cNvSpPr/>
              <p:nvPr/>
            </p:nvSpPr>
            <p:spPr>
              <a:xfrm>
                <a:off x="5373511" y="936978"/>
                <a:ext cx="914400" cy="914400"/>
              </a:xfrm>
              <a:prstGeom prst="ellipse">
                <a:avLst/>
              </a:prstGeom>
              <a:gradFill>
                <a:gsLst>
                  <a:gs pos="0">
                    <a:srgbClr val="4E29AA"/>
                  </a:gs>
                  <a:gs pos="100000">
                    <a:srgbClr val="1E123D"/>
                  </a:gs>
                </a:gsLst>
                <a:lin ang="5400012"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23" name="Google Shape;123;p13"/>
              <p:cNvSpPr/>
              <p:nvPr/>
            </p:nvSpPr>
            <p:spPr>
              <a:xfrm>
                <a:off x="5503355"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24" name="Google Shape;124;p1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351C75"/>
                  </a:solidFill>
                  <a:latin typeface="Calibri"/>
                  <a:ea typeface="Calibri"/>
                  <a:cs typeface="Calibri"/>
                  <a:sym typeface="Calibri"/>
                </a:rPr>
                <a:t>05</a:t>
              </a:r>
              <a:endParaRPr sz="800">
                <a:solidFill>
                  <a:srgbClr val="351C75"/>
                </a:solidFill>
                <a:latin typeface="Calibri"/>
                <a:ea typeface="Calibri"/>
                <a:cs typeface="Calibri"/>
                <a:sym typeface="Calibri"/>
              </a:endParaRPr>
            </a:p>
          </p:txBody>
        </p:sp>
      </p:grpSp>
      <p:cxnSp>
        <p:nvCxnSpPr>
          <p:cNvPr id="125" name="Google Shape;125;p13"/>
          <p:cNvCxnSpPr/>
          <p:nvPr/>
        </p:nvCxnSpPr>
        <p:spPr>
          <a:xfrm>
            <a:off x="1053211" y="3618712"/>
            <a:ext cx="512700" cy="0"/>
          </a:xfrm>
          <a:prstGeom prst="straightConnector1">
            <a:avLst/>
          </a:prstGeom>
          <a:noFill/>
          <a:ln w="9525" cap="flat" cmpd="sng">
            <a:solidFill>
              <a:srgbClr val="000000"/>
            </a:solidFill>
            <a:prstDash val="dash"/>
            <a:miter lim="800000"/>
            <a:headEnd type="none" w="sm" len="sm"/>
            <a:tailEnd type="oval" w="med" len="med"/>
          </a:ln>
        </p:spPr>
      </p:cxnSp>
      <p:sp>
        <p:nvSpPr>
          <p:cNvPr id="126" name="Google Shape;126;p13"/>
          <p:cNvSpPr txBox="1"/>
          <p:nvPr/>
        </p:nvSpPr>
        <p:spPr>
          <a:xfrm>
            <a:off x="1662775" y="3335900"/>
            <a:ext cx="5305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a:latin typeface="Calibri"/>
                <a:ea typeface="Calibri"/>
                <a:cs typeface="Calibri"/>
                <a:sym typeface="Calibri"/>
              </a:rPr>
              <a:t>Essential Questions: Small Group Breakouts</a:t>
            </a:r>
            <a:endParaRPr sz="1900" b="1">
              <a:latin typeface="Calibri"/>
              <a:ea typeface="Calibri"/>
              <a:cs typeface="Calibri"/>
              <a:sym typeface="Calibri"/>
            </a:endParaRPr>
          </a:p>
        </p:txBody>
      </p:sp>
      <p:grpSp>
        <p:nvGrpSpPr>
          <p:cNvPr id="127" name="Google Shape;127;p13"/>
          <p:cNvGrpSpPr/>
          <p:nvPr/>
        </p:nvGrpSpPr>
        <p:grpSpPr>
          <a:xfrm>
            <a:off x="418670" y="3980505"/>
            <a:ext cx="582479" cy="546445"/>
            <a:chOff x="5373511" y="936978"/>
            <a:chExt cx="1044244" cy="914400"/>
          </a:xfrm>
        </p:grpSpPr>
        <p:grpSp>
          <p:nvGrpSpPr>
            <p:cNvPr id="128" name="Google Shape;128;p13"/>
            <p:cNvGrpSpPr/>
            <p:nvPr/>
          </p:nvGrpSpPr>
          <p:grpSpPr>
            <a:xfrm>
              <a:off x="5373511" y="936978"/>
              <a:ext cx="1044244" cy="914400"/>
              <a:chOff x="5373511" y="936978"/>
              <a:chExt cx="1044244" cy="914400"/>
            </a:xfrm>
          </p:grpSpPr>
          <p:sp>
            <p:nvSpPr>
              <p:cNvPr id="129" name="Google Shape;129;p13"/>
              <p:cNvSpPr/>
              <p:nvPr/>
            </p:nvSpPr>
            <p:spPr>
              <a:xfrm>
                <a:off x="5373511" y="936978"/>
                <a:ext cx="914400" cy="914400"/>
              </a:xfrm>
              <a:prstGeom prst="ellipse">
                <a:avLst/>
              </a:prstGeom>
              <a:gradFill>
                <a:gsLst>
                  <a:gs pos="0">
                    <a:srgbClr val="D52D89"/>
                  </a:gs>
                  <a:gs pos="100000">
                    <a:srgbClr val="651A43"/>
                  </a:gs>
                </a:gsLst>
                <a:path path="circle">
                  <a:fillToRect l="50000" t="50000" r="50000" b="50000"/>
                </a:path>
                <a:tileRect/>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13"/>
              <p:cNvSpPr/>
              <p:nvPr/>
            </p:nvSpPr>
            <p:spPr>
              <a:xfrm>
                <a:off x="5503355"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131" name="Google Shape;131;p1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F00FF"/>
                  </a:solidFill>
                  <a:latin typeface="Calibri"/>
                  <a:ea typeface="Calibri"/>
                  <a:cs typeface="Calibri"/>
                  <a:sym typeface="Calibri"/>
                </a:rPr>
                <a:t>06</a:t>
              </a:r>
              <a:endParaRPr sz="800">
                <a:solidFill>
                  <a:srgbClr val="FF00FF"/>
                </a:solidFill>
                <a:latin typeface="Calibri"/>
                <a:ea typeface="Calibri"/>
                <a:cs typeface="Calibri"/>
                <a:sym typeface="Calibri"/>
              </a:endParaRPr>
            </a:p>
          </p:txBody>
        </p:sp>
      </p:grpSp>
      <p:cxnSp>
        <p:nvCxnSpPr>
          <p:cNvPr id="132" name="Google Shape;132;p13"/>
          <p:cNvCxnSpPr/>
          <p:nvPr/>
        </p:nvCxnSpPr>
        <p:spPr>
          <a:xfrm>
            <a:off x="1039648" y="4253737"/>
            <a:ext cx="512700" cy="0"/>
          </a:xfrm>
          <a:prstGeom prst="straightConnector1">
            <a:avLst/>
          </a:prstGeom>
          <a:noFill/>
          <a:ln w="9525" cap="flat" cmpd="sng">
            <a:solidFill>
              <a:srgbClr val="000000"/>
            </a:solidFill>
            <a:prstDash val="dash"/>
            <a:miter lim="800000"/>
            <a:headEnd type="none" w="sm" len="sm"/>
            <a:tailEnd type="oval" w="med" len="med"/>
          </a:ln>
        </p:spPr>
      </p:cxnSp>
      <p:sp>
        <p:nvSpPr>
          <p:cNvPr id="133" name="Google Shape;133;p13"/>
          <p:cNvSpPr txBox="1"/>
          <p:nvPr/>
        </p:nvSpPr>
        <p:spPr>
          <a:xfrm>
            <a:off x="1662775" y="4007425"/>
            <a:ext cx="402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latin typeface="Calibri"/>
                <a:ea typeface="Calibri"/>
                <a:cs typeface="Calibri"/>
                <a:sym typeface="Calibri"/>
              </a:rPr>
              <a:t>Closing &amp; Next Steps</a:t>
            </a:r>
            <a:endParaRPr sz="2000" b="1">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9"/>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79" name="Google Shape;579;p49"/>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80" name="Google Shape;580;p49"/>
          <p:cNvGrpSpPr/>
          <p:nvPr/>
        </p:nvGrpSpPr>
        <p:grpSpPr>
          <a:xfrm>
            <a:off x="3627682" y="95530"/>
            <a:ext cx="582467" cy="546445"/>
            <a:chOff x="5373511" y="936978"/>
            <a:chExt cx="1044222" cy="914400"/>
          </a:xfrm>
        </p:grpSpPr>
        <p:grpSp>
          <p:nvGrpSpPr>
            <p:cNvPr id="581" name="Google Shape;581;p49"/>
            <p:cNvGrpSpPr/>
            <p:nvPr/>
          </p:nvGrpSpPr>
          <p:grpSpPr>
            <a:xfrm>
              <a:off x="5373511" y="936978"/>
              <a:ext cx="1044222" cy="914400"/>
              <a:chOff x="5373511" y="936978"/>
              <a:chExt cx="1044222" cy="914400"/>
            </a:xfrm>
          </p:grpSpPr>
          <p:sp>
            <p:nvSpPr>
              <p:cNvPr id="582" name="Google Shape;582;p49"/>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3" name="Google Shape;583;p49"/>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84" name="Google Shape;584;p49"/>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85" name="Google Shape;585;p49"/>
          <p:cNvPicPr preferRelativeResize="0"/>
          <p:nvPr/>
        </p:nvPicPr>
        <p:blipFill>
          <a:blip r:embed="rId3">
            <a:alphaModFix/>
          </a:blip>
          <a:stretch>
            <a:fillRect/>
          </a:stretch>
        </p:blipFill>
        <p:spPr>
          <a:xfrm>
            <a:off x="285750" y="1028700"/>
            <a:ext cx="8572500" cy="34251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50"/>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592" name="Google Shape;592;p50"/>
          <p:cNvSpPr txBox="1"/>
          <p:nvPr/>
        </p:nvSpPr>
        <p:spPr>
          <a:xfrm>
            <a:off x="217875" y="839825"/>
            <a:ext cx="8523900" cy="371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593" name="Google Shape;593;p50"/>
          <p:cNvGrpSpPr/>
          <p:nvPr/>
        </p:nvGrpSpPr>
        <p:grpSpPr>
          <a:xfrm>
            <a:off x="3627682" y="95530"/>
            <a:ext cx="582467" cy="546445"/>
            <a:chOff x="5373511" y="936978"/>
            <a:chExt cx="1044222" cy="914400"/>
          </a:xfrm>
        </p:grpSpPr>
        <p:grpSp>
          <p:nvGrpSpPr>
            <p:cNvPr id="594" name="Google Shape;594;p50"/>
            <p:cNvGrpSpPr/>
            <p:nvPr/>
          </p:nvGrpSpPr>
          <p:grpSpPr>
            <a:xfrm>
              <a:off x="5373511" y="936978"/>
              <a:ext cx="1044222" cy="914400"/>
              <a:chOff x="5373511" y="936978"/>
              <a:chExt cx="1044222" cy="914400"/>
            </a:xfrm>
          </p:grpSpPr>
          <p:sp>
            <p:nvSpPr>
              <p:cNvPr id="595" name="Google Shape;595;p50"/>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6" name="Google Shape;596;p50"/>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597" name="Google Shape;597;p50"/>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598" name="Google Shape;598;p50"/>
          <p:cNvPicPr preferRelativeResize="0"/>
          <p:nvPr/>
        </p:nvPicPr>
        <p:blipFill>
          <a:blip r:embed="rId3">
            <a:alphaModFix/>
          </a:blip>
          <a:stretch>
            <a:fillRect/>
          </a:stretch>
        </p:blipFill>
        <p:spPr>
          <a:xfrm>
            <a:off x="300038" y="681038"/>
            <a:ext cx="8543925" cy="37814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1"/>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605" name="Google Shape;605;p51"/>
          <p:cNvSpPr txBox="1"/>
          <p:nvPr/>
        </p:nvSpPr>
        <p:spPr>
          <a:xfrm>
            <a:off x="217875" y="875700"/>
            <a:ext cx="8523900" cy="36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b="1">
                <a:solidFill>
                  <a:schemeClr val="dk1"/>
                </a:solidFill>
              </a:rPr>
              <a:t>Formula Funding per ADMwx:</a:t>
            </a:r>
            <a:endParaRPr sz="2200" b="1">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606" name="Google Shape;606;p51"/>
          <p:cNvGrpSpPr/>
          <p:nvPr/>
        </p:nvGrpSpPr>
        <p:grpSpPr>
          <a:xfrm>
            <a:off x="3627682" y="95530"/>
            <a:ext cx="582467" cy="546445"/>
            <a:chOff x="5373511" y="936978"/>
            <a:chExt cx="1044222" cy="914400"/>
          </a:xfrm>
        </p:grpSpPr>
        <p:grpSp>
          <p:nvGrpSpPr>
            <p:cNvPr id="607" name="Google Shape;607;p51"/>
            <p:cNvGrpSpPr/>
            <p:nvPr/>
          </p:nvGrpSpPr>
          <p:grpSpPr>
            <a:xfrm>
              <a:off x="5373511" y="936978"/>
              <a:ext cx="1044222" cy="914400"/>
              <a:chOff x="5373511" y="936978"/>
              <a:chExt cx="1044222" cy="914400"/>
            </a:xfrm>
          </p:grpSpPr>
          <p:sp>
            <p:nvSpPr>
              <p:cNvPr id="608" name="Google Shape;608;p51"/>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9" name="Google Shape;609;p51"/>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10" name="Google Shape;610;p51"/>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611" name="Google Shape;611;p51"/>
          <p:cNvPicPr preferRelativeResize="0"/>
          <p:nvPr/>
        </p:nvPicPr>
        <p:blipFill>
          <a:blip r:embed="rId3">
            <a:alphaModFix/>
          </a:blip>
          <a:stretch>
            <a:fillRect/>
          </a:stretch>
        </p:blipFill>
        <p:spPr>
          <a:xfrm>
            <a:off x="1557350" y="1350875"/>
            <a:ext cx="5520376" cy="3309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52"/>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618" name="Google Shape;618;p52"/>
          <p:cNvSpPr txBox="1"/>
          <p:nvPr/>
        </p:nvSpPr>
        <p:spPr>
          <a:xfrm>
            <a:off x="217875" y="875700"/>
            <a:ext cx="8523900" cy="36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1"/>
                </a:solidFill>
                <a:latin typeface="Calibri"/>
                <a:ea typeface="Calibri"/>
                <a:cs typeface="Calibri"/>
                <a:sym typeface="Calibri"/>
              </a:rPr>
              <a:t>Formula Funding Per ADMw Adjusted for Inflation:</a:t>
            </a:r>
            <a:endParaRPr sz="1900" b="1">
              <a:solidFill>
                <a:schemeClr val="dk1"/>
              </a:solidFill>
            </a:endParaRPr>
          </a:p>
          <a:p>
            <a:pPr marL="0" lvl="0" indent="0" algn="l" rtl="0">
              <a:lnSpc>
                <a:spcPct val="115000"/>
              </a:lnSpc>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endParaRPr sz="19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619" name="Google Shape;619;p52"/>
          <p:cNvGrpSpPr/>
          <p:nvPr/>
        </p:nvGrpSpPr>
        <p:grpSpPr>
          <a:xfrm>
            <a:off x="3627682" y="95530"/>
            <a:ext cx="582467" cy="546445"/>
            <a:chOff x="5373511" y="936978"/>
            <a:chExt cx="1044222" cy="914400"/>
          </a:xfrm>
        </p:grpSpPr>
        <p:grpSp>
          <p:nvGrpSpPr>
            <p:cNvPr id="620" name="Google Shape;620;p52"/>
            <p:cNvGrpSpPr/>
            <p:nvPr/>
          </p:nvGrpSpPr>
          <p:grpSpPr>
            <a:xfrm>
              <a:off x="5373511" y="936978"/>
              <a:ext cx="1044222" cy="914400"/>
              <a:chOff x="5373511" y="936978"/>
              <a:chExt cx="1044222" cy="914400"/>
            </a:xfrm>
          </p:grpSpPr>
          <p:sp>
            <p:nvSpPr>
              <p:cNvPr id="621" name="Google Shape;621;p52"/>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2" name="Google Shape;622;p52"/>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23" name="Google Shape;623;p52"/>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pic>
        <p:nvPicPr>
          <p:cNvPr id="624" name="Google Shape;624;p52"/>
          <p:cNvPicPr preferRelativeResize="0"/>
          <p:nvPr/>
        </p:nvPicPr>
        <p:blipFill>
          <a:blip r:embed="rId3">
            <a:alphaModFix/>
          </a:blip>
          <a:stretch>
            <a:fillRect/>
          </a:stretch>
        </p:blipFill>
        <p:spPr>
          <a:xfrm>
            <a:off x="1671650" y="1309175"/>
            <a:ext cx="5800725" cy="33345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53"/>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State School Fund: Overview</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631" name="Google Shape;631;p53"/>
          <p:cNvSpPr txBox="1"/>
          <p:nvPr/>
        </p:nvSpPr>
        <p:spPr>
          <a:xfrm>
            <a:off x="217875" y="809850"/>
            <a:ext cx="8523900" cy="352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solidFill>
                  <a:schemeClr val="dk1"/>
                </a:solidFill>
                <a:latin typeface="Calibri"/>
                <a:ea typeface="Calibri"/>
                <a:cs typeface="Calibri"/>
                <a:sym typeface="Calibri"/>
              </a:rPr>
              <a:t>Currently, the State School Fund:</a:t>
            </a:r>
            <a:endParaRPr sz="18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b="1">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Font typeface="Calibri"/>
              <a:buChar char="●"/>
            </a:pPr>
            <a:r>
              <a:rPr lang="en-US" sz="1900" b="1" u="sng">
                <a:solidFill>
                  <a:schemeClr val="dk1"/>
                </a:solidFill>
                <a:latin typeface="Calibri"/>
                <a:ea typeface="Calibri"/>
                <a:cs typeface="Calibri"/>
                <a:sym typeface="Calibri"/>
              </a:rPr>
              <a:t>Is</a:t>
            </a:r>
            <a:r>
              <a:rPr lang="en-US" sz="1900">
                <a:solidFill>
                  <a:schemeClr val="dk1"/>
                </a:solidFill>
                <a:latin typeface="Calibri"/>
                <a:ea typeface="Calibri"/>
                <a:cs typeface="Calibri"/>
                <a:sym typeface="Calibri"/>
              </a:rPr>
              <a:t> </a:t>
            </a:r>
            <a:r>
              <a:rPr lang="en-US" sz="1700">
                <a:solidFill>
                  <a:schemeClr val="dk1"/>
                </a:solidFill>
                <a:latin typeface="Calibri"/>
                <a:ea typeface="Calibri"/>
                <a:cs typeface="Calibri"/>
                <a:sym typeface="Calibri"/>
              </a:rPr>
              <a:t>a revenue formula, which takes into account local needs and resources, and State needs and resources, and allocates funding statewide based on an equalization formula as prescribed in statute and rule.</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457200" algn="l" rtl="0">
              <a:lnSpc>
                <a:spcPct val="115000"/>
              </a:lnSpc>
              <a:spcBef>
                <a:spcPts val="0"/>
              </a:spcBef>
              <a:spcAft>
                <a:spcPts val="0"/>
              </a:spcAft>
              <a:buNone/>
            </a:pPr>
            <a:r>
              <a:rPr lang="en-US" sz="1700">
                <a:solidFill>
                  <a:schemeClr val="dk1"/>
                </a:solidFill>
                <a:latin typeface="Calibri"/>
                <a:ea typeface="Calibri"/>
                <a:cs typeface="Calibri"/>
                <a:sym typeface="Calibri"/>
              </a:rPr>
              <a:t>Oregon’s equity of resources is identified in the priorities of SSF weighting and carve-out</a:t>
            </a:r>
            <a:r>
              <a:rPr lang="en-US" sz="1800">
                <a:solidFill>
                  <a:schemeClr val="dk1"/>
                </a:solidFill>
                <a:latin typeface="Calibri"/>
                <a:ea typeface="Calibri"/>
                <a:cs typeface="Calibri"/>
                <a:sym typeface="Calibri"/>
              </a:rPr>
              <a:t>s</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457200" lvl="0" indent="-298450" algn="l" rtl="0">
              <a:lnSpc>
                <a:spcPct val="115000"/>
              </a:lnSpc>
              <a:spcBef>
                <a:spcPts val="0"/>
              </a:spcBef>
              <a:spcAft>
                <a:spcPts val="0"/>
              </a:spcAft>
              <a:buClr>
                <a:schemeClr val="dk1"/>
              </a:buClr>
              <a:buSzPts val="1100"/>
              <a:buChar char="●"/>
            </a:pPr>
            <a:r>
              <a:rPr lang="en-US" sz="1700" b="1" u="sng">
                <a:solidFill>
                  <a:schemeClr val="dk1"/>
                </a:solidFill>
                <a:latin typeface="Calibri"/>
                <a:ea typeface="Calibri"/>
                <a:cs typeface="Calibri"/>
                <a:sym typeface="Calibri"/>
              </a:rPr>
              <a:t>Is not </a:t>
            </a:r>
            <a:r>
              <a:rPr lang="en-US" sz="1700">
                <a:solidFill>
                  <a:schemeClr val="dk1"/>
                </a:solidFill>
                <a:latin typeface="Calibri"/>
                <a:ea typeface="Calibri"/>
                <a:cs typeface="Calibri"/>
                <a:sym typeface="Calibri"/>
              </a:rPr>
              <a:t>a reimbursement grant, a block grant, nor is it an outcomes-based grant</a:t>
            </a:r>
            <a:endParaRPr sz="17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800">
                <a:solidFill>
                  <a:schemeClr val="dk1"/>
                </a:solidFill>
                <a:latin typeface="Calibri"/>
                <a:ea typeface="Calibri"/>
                <a:cs typeface="Calibri"/>
                <a:sym typeface="Calibri"/>
              </a:rPr>
              <a:t>The funding received from the SSF Grant is intended for General Operations and it is at the local school district and community levels to decide how to use their resources unless otherwise directed by the legislature.</a:t>
            </a: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800" b="1">
              <a:solidFill>
                <a:schemeClr val="dk1"/>
              </a:solidFill>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632" name="Google Shape;632;p53"/>
          <p:cNvGrpSpPr/>
          <p:nvPr/>
        </p:nvGrpSpPr>
        <p:grpSpPr>
          <a:xfrm>
            <a:off x="3627682" y="95530"/>
            <a:ext cx="582467" cy="546445"/>
            <a:chOff x="5373511" y="936978"/>
            <a:chExt cx="1044222" cy="914400"/>
          </a:xfrm>
        </p:grpSpPr>
        <p:grpSp>
          <p:nvGrpSpPr>
            <p:cNvPr id="633" name="Google Shape;633;p53"/>
            <p:cNvGrpSpPr/>
            <p:nvPr/>
          </p:nvGrpSpPr>
          <p:grpSpPr>
            <a:xfrm>
              <a:off x="5373511" y="936978"/>
              <a:ext cx="1044222" cy="914400"/>
              <a:chOff x="5373511" y="936978"/>
              <a:chExt cx="1044222" cy="914400"/>
            </a:xfrm>
          </p:grpSpPr>
          <p:sp>
            <p:nvSpPr>
              <p:cNvPr id="634" name="Google Shape;634;p53"/>
              <p:cNvSpPr/>
              <p:nvPr/>
            </p:nvSpPr>
            <p:spPr>
              <a:xfrm>
                <a:off x="5373511" y="936978"/>
                <a:ext cx="914400" cy="914400"/>
              </a:xfrm>
              <a:prstGeom prst="ellipse">
                <a:avLst/>
              </a:prstGeom>
              <a:gradFill>
                <a:gsLst>
                  <a:gs pos="0">
                    <a:srgbClr val="936126"/>
                  </a:gs>
                  <a:gs pos="50000">
                    <a:srgbClr val="D48E37"/>
                  </a:gs>
                  <a:gs pos="100000">
                    <a:srgbClr val="FEAA43"/>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35" name="Google Shape;635;p53"/>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36" name="Google Shape;636;p53"/>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2A950"/>
                  </a:solidFill>
                  <a:latin typeface="Calibri"/>
                  <a:ea typeface="Calibri"/>
                  <a:cs typeface="Calibri"/>
                  <a:sym typeface="Calibri"/>
                </a:rPr>
                <a:t>04</a:t>
              </a:r>
              <a:endParaRPr sz="800">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pic>
        <p:nvPicPr>
          <p:cNvPr id="641" name="Google Shape;641;p54"/>
          <p:cNvPicPr preferRelativeResize="0"/>
          <p:nvPr/>
        </p:nvPicPr>
        <p:blipFill rotWithShape="1">
          <a:blip r:embed="rId3">
            <a:alphaModFix/>
          </a:blip>
          <a:srcRect/>
          <a:stretch/>
        </p:blipFill>
        <p:spPr>
          <a:xfrm>
            <a:off x="105075" y="1520050"/>
            <a:ext cx="3334775" cy="3330475"/>
          </a:xfrm>
          <a:prstGeom prst="rect">
            <a:avLst/>
          </a:prstGeom>
          <a:noFill/>
          <a:ln>
            <a:noFill/>
          </a:ln>
        </p:spPr>
      </p:pic>
      <p:sp>
        <p:nvSpPr>
          <p:cNvPr id="642" name="Google Shape;642;p54"/>
          <p:cNvSpPr txBox="1"/>
          <p:nvPr/>
        </p:nvSpPr>
        <p:spPr>
          <a:xfrm>
            <a:off x="249300" y="116975"/>
            <a:ext cx="3415500" cy="8361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1" i="0" u="none" strike="noStrike" cap="none">
                <a:solidFill>
                  <a:srgbClr val="000000"/>
                </a:solidFill>
                <a:latin typeface="Calibri"/>
                <a:ea typeface="Calibri"/>
                <a:cs typeface="Calibri"/>
                <a:sym typeface="Calibri"/>
              </a:rPr>
              <a:t>Take a Stretch Break </a:t>
            </a:r>
            <a:endParaRPr sz="4500" b="1" i="0" u="none" strike="noStrike" cap="none">
              <a:solidFill>
                <a:srgbClr val="000000"/>
              </a:solidFill>
              <a:latin typeface="Calibri"/>
              <a:ea typeface="Calibri"/>
              <a:cs typeface="Calibri"/>
              <a:sym typeface="Calibri"/>
            </a:endParaRPr>
          </a:p>
        </p:txBody>
      </p:sp>
      <p:sp>
        <p:nvSpPr>
          <p:cNvPr id="643" name="Google Shape;643;p54"/>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US" sz="1000"/>
              <a:t>45</a:t>
            </a:fld>
            <a:endParaRPr sz="1000"/>
          </a:p>
        </p:txBody>
      </p:sp>
      <p:pic>
        <p:nvPicPr>
          <p:cNvPr id="644" name="Google Shape;644;p54" descr="Please Subscribe to us: https://www.youtube.com/c/countdowntimerstopwatch?sub_confirmation=1  Thank you!&#10;🌼 5 Minute Countdown Timer Spring edition with RELAXING MUSIC, dandelion flowers, cheerful butterflies.&#10;📖 5 Min Timer is for class, school, students, classes, educational activities, waiting rooms, teachers, for nature lovers or just for relaxation.&#10;&#10;#5minutetimer #5mincountdown #5minutespringtimer From 1 to 60 Minute Countdown with End Alarm:&#10;&#10;⏱ 1 - https://youtu.be/87XMdcyrcJg&#10;⏱ 2 - https://youtu.be/nUSzhe4An4U&#10;⏱ 3 - https://youtu.be/oIycbfi-Vfk&#10;⏱ 4 - https://youtu.be/MpKlOjbdaWY&#10;⏱ 5 - https://youtu.be/4nwyAiEjpEU&#10;⏱ 6 - https://youtu.be/FELAV2fyZ-w&#10;⏱ 7 - https://youtu.be/7aMLQB1EXM4&#10;⏱ 8 - https://youtu.be/V7ndR96ZcFg\&#10;⏱ 9 - https://youtu.be/TTgSyfqingg&#10;⏱ 10 - https://youtu.be/T8K_uxZW38U&#10;⏱ 11 - https://youtu.be/47GnhYRWDDQ&#10;⏱ 12 - https://youtu.be/_jkBswQtuDE&#10;⏱ 13 - https://youtu.be/HeAIoGCGPNE&#10;⏱ 14 - https://youtu.be/37WkNSdgQtc&#10;⏱ 15 - https://youtu.be/MzCfR3BENck&#10;⏱ 16 - https://youtu.be/_nXPyzauqa8&#10;⏱ 17 - https://youtu.be/ZPEm7XjXbCI&#10;⏱ 18 - https://youtu.be/j3LzukWHrxA&#10;⏱ 19 - https://youtu.be/3gJyeWejeqw&#10;⏱ 20 - https://youtu.be/3oDED6hF-rk&#10;⏱ 21 - https://youtu.be/iTQBilIZ98A&#10;⏱ 22 - https://youtu.be/JBvFyRJSftA&#10;⏱ 23 - https://youtu.be/wm6XE-dxIVg&#10;⏱ 24 - https://youtu.be/yNzholz6ESw&#10;⏱ 25 - https://youtu.be/k2TCIN7-F0M&#10;⏱ 26 - https://youtu.be/sTe0F_uxhSg&#10;⏱ 27 - https://youtu.be/hpSyeQkzMZU&#10;⏱ 28 - https://youtu.be/lfNciJgvTt0&#10;⏱ 29 - https://youtu.be/0iv_y9dWaqM&#10;⏱ 30 - https://youtu.be/OZNjFR--1bs&#10;⏱ 31 - https://youtu.be/RV_1i3oSL5Y&#10;⏱ 32 - https://youtu.be/HdCErQ6FBN0&#10;⏱ 33 - https://youtu.be/hd5ZivOw5Oc&#10;⏱ 34 - https://youtu.be/w1VDlFdiZX0&#10;⏱ 35 - https://youtu.be/TFoTMKUGXwM&#10;⏱ 36 - https://youtu.be/kb3FrrR1F-8&#10;⏱ 37 - https://youtu.be/3Dz4pc0Ay4s&#10;⏱ 38 - https://youtu.be/42VDS10DC-0&#10;⏱ 39 - https://youtu.be/2pMl86VhO0k&#10;⏱ 40 - https://youtu.be/le2HnRUF_xo&#10;⏱ 41 - https://youtu.be/np3CpZdYDA8&#10;⏱ 42 - https://youtu.be/O_aySx3oojU&#10;⏱ 43 - https://youtu.be/Cm_ekVHJR2c&#10;⏱ 44 - https://youtu.be/IeRTlDyWfW0&#10;⏱ 45 - https://youtu.be/mK6dO-oX51g&#10;⏱ 46 - https://youtu.be/Ss7U5grG7AA&#10;⏱ 47 - https://youtu.be/oVT1PM4VnQk&#10;⏱ 48 - https://youtu.be/39gaBaZjUuY&#10;⏱ 49 - https://youtu.be/q_mUqMI_1g4&#10;⏱ 50 - https://youtu.be/BrFuTF_5WzA&#10;⏱ 51 - https://youtu.be/zAmh3lQPVkw&#10;⏱ 52 - https://youtu.be/Q7iN_xy-bxo&#10;⏱ 53 - https://youtu.be/ZIOhu4GX4xE&#10;⏱ 54 - https://youtu.be/Qm6mqsMOc5Y&#10;⏱ 55 - https://youtu.be/puGEPkR2jh0&#10;⏱ 56 - https://youtu.be/alxKrISNBTM&#10;⏱ 57 - https://youtu.be/DVOF4owtNyc&#10;⏱ 58 - https://youtu.be/2t9CqUthyLI&#10;⏱ 59 - https://youtu.be/AuQTGs7HS3U&#10;⏱ 60 - https://youtu.be/0r6pSIBoA9o&#10;&#10;⏰ Our Timers can be used by students, teachers, preschoolers, educators, in kindergarten, school, classroom, for homework.&#10;All Timer clips are made by the Time &amp; Timers channel and may contain licensed items." title="5 Minute TIMER with Relaxing Music, SPRING Edition 🌞🌻🎶">
            <a:hlinkClick r:id="rId4"/>
          </p:cNvPr>
          <p:cNvPicPr preferRelativeResize="0"/>
          <p:nvPr/>
        </p:nvPicPr>
        <p:blipFill>
          <a:blip r:embed="rId5">
            <a:alphaModFix/>
          </a:blip>
          <a:stretch>
            <a:fillRect/>
          </a:stretch>
        </p:blipFill>
        <p:spPr>
          <a:xfrm>
            <a:off x="3989625" y="116975"/>
            <a:ext cx="4789050" cy="396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fade">
                                      <p:cBhvr>
                                        <p:cTn id="7" dur="10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5"/>
          <p:cNvSpPr txBox="1"/>
          <p:nvPr/>
        </p:nvSpPr>
        <p:spPr>
          <a:xfrm>
            <a:off x="1367700" y="95525"/>
            <a:ext cx="7776300" cy="651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5400"/>
              <a:buFont typeface="Arial"/>
              <a:buNone/>
            </a:pPr>
            <a:r>
              <a:rPr lang="en-US" sz="2700" b="1">
                <a:solidFill>
                  <a:schemeClr val="dk1"/>
                </a:solidFill>
              </a:rPr>
              <a:t>Essential Questions</a:t>
            </a:r>
            <a:endParaRPr sz="700" b="1">
              <a:solidFill>
                <a:schemeClr val="dk1"/>
              </a:solidFill>
            </a:endParaRPr>
          </a:p>
          <a:p>
            <a:pPr marL="0" marR="0" lvl="0" indent="0" algn="r" rtl="0">
              <a:lnSpc>
                <a:spcPct val="100000"/>
              </a:lnSpc>
              <a:spcBef>
                <a:spcPts val="0"/>
              </a:spcBef>
              <a:spcAft>
                <a:spcPts val="0"/>
              </a:spcAft>
              <a:buClr>
                <a:srgbClr val="000000"/>
              </a:buClr>
              <a:buSzPts val="5400"/>
              <a:buFont typeface="Arial"/>
              <a:buNone/>
            </a:pPr>
            <a:endParaRPr sz="2700" b="1">
              <a:solidFill>
                <a:srgbClr val="2E74B5"/>
              </a:solidFill>
            </a:endParaRPr>
          </a:p>
        </p:txBody>
      </p:sp>
      <p:sp>
        <p:nvSpPr>
          <p:cNvPr id="651" name="Google Shape;651;p55"/>
          <p:cNvSpPr txBox="1"/>
          <p:nvPr/>
        </p:nvSpPr>
        <p:spPr>
          <a:xfrm>
            <a:off x="186025" y="979700"/>
            <a:ext cx="8523900" cy="36972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What questions do you have about this budget note and committee?</a:t>
            </a:r>
            <a:endParaRPr sz="32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What goals or hopes do you have for our work together?</a:t>
            </a:r>
            <a:endParaRPr sz="3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endParaRPr sz="26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a:solidFill>
                <a:schemeClr val="dk1"/>
              </a:solidFill>
              <a:latin typeface="Calibri"/>
              <a:ea typeface="Calibri"/>
              <a:cs typeface="Calibri"/>
              <a:sym typeface="Calibri"/>
            </a:endParaRPr>
          </a:p>
        </p:txBody>
      </p:sp>
      <p:grpSp>
        <p:nvGrpSpPr>
          <p:cNvPr id="652" name="Google Shape;652;p55"/>
          <p:cNvGrpSpPr/>
          <p:nvPr/>
        </p:nvGrpSpPr>
        <p:grpSpPr>
          <a:xfrm>
            <a:off x="5119282" y="148255"/>
            <a:ext cx="582467" cy="546445"/>
            <a:chOff x="5373511" y="936978"/>
            <a:chExt cx="1044222" cy="914400"/>
          </a:xfrm>
        </p:grpSpPr>
        <p:grpSp>
          <p:nvGrpSpPr>
            <p:cNvPr id="653" name="Google Shape;653;p55"/>
            <p:cNvGrpSpPr/>
            <p:nvPr/>
          </p:nvGrpSpPr>
          <p:grpSpPr>
            <a:xfrm>
              <a:off x="5373511" y="936978"/>
              <a:ext cx="1044222" cy="914400"/>
              <a:chOff x="5373511" y="936978"/>
              <a:chExt cx="1044222" cy="914400"/>
            </a:xfrm>
          </p:grpSpPr>
          <p:sp>
            <p:nvSpPr>
              <p:cNvPr id="654" name="Google Shape;654;p55"/>
              <p:cNvSpPr/>
              <p:nvPr/>
            </p:nvSpPr>
            <p:spPr>
              <a:xfrm>
                <a:off x="5373511" y="936978"/>
                <a:ext cx="914400" cy="914400"/>
              </a:xfrm>
              <a:prstGeom prst="ellipse">
                <a:avLst/>
              </a:prstGeom>
              <a:gradFill>
                <a:gsLst>
                  <a:gs pos="0">
                    <a:srgbClr val="4E29AA"/>
                  </a:gs>
                  <a:gs pos="100000">
                    <a:srgbClr val="1E123D"/>
                  </a:gs>
                </a:gsLst>
                <a:lin ang="5400012"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51C75"/>
                  </a:solidFill>
                  <a:latin typeface="Calibri"/>
                  <a:ea typeface="Calibri"/>
                  <a:cs typeface="Calibri"/>
                  <a:sym typeface="Calibri"/>
                </a:endParaRPr>
              </a:p>
            </p:txBody>
          </p:sp>
          <p:sp>
            <p:nvSpPr>
              <p:cNvPr id="655" name="Google Shape;655;p55"/>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56" name="Google Shape;656;p55"/>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351C75"/>
                  </a:solidFill>
                  <a:latin typeface="Calibri"/>
                  <a:ea typeface="Calibri"/>
                  <a:cs typeface="Calibri"/>
                  <a:sym typeface="Calibri"/>
                </a:rPr>
                <a:t>05</a:t>
              </a:r>
              <a:endParaRPr sz="800">
                <a:solidFill>
                  <a:srgbClr val="351C75"/>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56"/>
          <p:cNvSpPr txBox="1"/>
          <p:nvPr/>
        </p:nvSpPr>
        <p:spPr>
          <a:xfrm>
            <a:off x="2254075" y="-272300"/>
            <a:ext cx="6851400" cy="964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5400"/>
              <a:buFont typeface="Arial"/>
              <a:buNone/>
            </a:pPr>
            <a:endParaRPr sz="2700" b="1" i="0" u="none" strike="noStrike" cap="none">
              <a:solidFill>
                <a:srgbClr val="2E74B5"/>
              </a:solidFill>
              <a:latin typeface="Georgia"/>
              <a:ea typeface="Georgia"/>
              <a:cs typeface="Georgia"/>
              <a:sym typeface="Georgia"/>
            </a:endParaRPr>
          </a:p>
          <a:p>
            <a:pPr marL="0" marR="0" lvl="0" indent="0" algn="r" rtl="0">
              <a:lnSpc>
                <a:spcPct val="100000"/>
              </a:lnSpc>
              <a:spcBef>
                <a:spcPts val="0"/>
              </a:spcBef>
              <a:spcAft>
                <a:spcPts val="0"/>
              </a:spcAft>
              <a:buClr>
                <a:srgbClr val="000000"/>
              </a:buClr>
              <a:buSzPts val="5400"/>
              <a:buFont typeface="Arial"/>
              <a:buNone/>
            </a:pPr>
            <a:r>
              <a:rPr lang="en-US" sz="3400" b="1">
                <a:solidFill>
                  <a:schemeClr val="dk1"/>
                </a:solidFill>
              </a:rPr>
              <a:t>Next Steps</a:t>
            </a:r>
            <a:endParaRPr sz="1400" b="1" i="0" u="none" strike="noStrike" cap="none">
              <a:solidFill>
                <a:schemeClr val="dk1"/>
              </a:solidFill>
              <a:latin typeface="Arial"/>
              <a:ea typeface="Arial"/>
              <a:cs typeface="Arial"/>
              <a:sym typeface="Arial"/>
            </a:endParaRPr>
          </a:p>
        </p:txBody>
      </p:sp>
      <p:sp>
        <p:nvSpPr>
          <p:cNvPr id="663" name="Google Shape;663;p56"/>
          <p:cNvSpPr txBox="1"/>
          <p:nvPr/>
        </p:nvSpPr>
        <p:spPr>
          <a:xfrm>
            <a:off x="415200" y="794700"/>
            <a:ext cx="8313600" cy="398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800">
                <a:solidFill>
                  <a:schemeClr val="dk1"/>
                </a:solidFill>
              </a:rPr>
              <a:t>Next meeting:</a:t>
            </a:r>
            <a:endParaRPr sz="2800">
              <a:solidFill>
                <a:schemeClr val="dk1"/>
              </a:solidFill>
            </a:endParaRPr>
          </a:p>
          <a:p>
            <a:pPr marL="0" lvl="0" indent="0" algn="l" rtl="0">
              <a:lnSpc>
                <a:spcPct val="115000"/>
              </a:lnSpc>
              <a:spcBef>
                <a:spcPts val="0"/>
              </a:spcBef>
              <a:spcAft>
                <a:spcPts val="0"/>
              </a:spcAft>
              <a:buNone/>
            </a:pPr>
            <a:r>
              <a:rPr lang="en-US" sz="2800" b="1">
                <a:solidFill>
                  <a:schemeClr val="dk1"/>
                </a:solidFill>
              </a:rPr>
              <a:t>Thursday, November 4 from 2pm to 5pm</a:t>
            </a:r>
            <a:endParaRPr sz="2800" b="1">
              <a:solidFill>
                <a:schemeClr val="dk1"/>
              </a:solidFill>
            </a:endParaRPr>
          </a:p>
          <a:p>
            <a:pPr marL="0" lvl="0" indent="0" algn="l" rtl="0">
              <a:lnSpc>
                <a:spcPct val="115000"/>
              </a:lnSpc>
              <a:spcBef>
                <a:spcPts val="0"/>
              </a:spcBef>
              <a:spcAft>
                <a:spcPts val="0"/>
              </a:spcAft>
              <a:buNone/>
            </a:pPr>
            <a:endParaRPr sz="1500">
              <a:solidFill>
                <a:schemeClr val="dk1"/>
              </a:solidFill>
            </a:endParaRPr>
          </a:p>
          <a:p>
            <a:pPr marL="0" lvl="0" indent="0" algn="l" rtl="0">
              <a:lnSpc>
                <a:spcPct val="115000"/>
              </a:lnSpc>
              <a:spcBef>
                <a:spcPts val="0"/>
              </a:spcBef>
              <a:spcAft>
                <a:spcPts val="0"/>
              </a:spcAft>
              <a:buNone/>
            </a:pPr>
            <a:r>
              <a:rPr lang="en-US" sz="2800">
                <a:solidFill>
                  <a:schemeClr val="dk1"/>
                </a:solidFill>
              </a:rPr>
              <a:t>Topics will include: </a:t>
            </a:r>
            <a:endParaRPr sz="28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a:solidFill>
                  <a:schemeClr val="dk1"/>
                </a:solidFill>
              </a:rPr>
              <a:t>Student-Level Expenditure Report</a:t>
            </a: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a:solidFill>
                  <a:schemeClr val="dk1"/>
                </a:solidFill>
              </a:rPr>
              <a:t>Addressing Advisory Member Feedback</a:t>
            </a:r>
            <a:endParaRPr sz="2200">
              <a:solidFill>
                <a:schemeClr val="dk1"/>
              </a:solidFill>
            </a:endParaRPr>
          </a:p>
          <a:p>
            <a:pPr marL="457200" lvl="0" indent="-368300" algn="l" rtl="0">
              <a:lnSpc>
                <a:spcPct val="115000"/>
              </a:lnSpc>
              <a:spcBef>
                <a:spcPts val="0"/>
              </a:spcBef>
              <a:spcAft>
                <a:spcPts val="0"/>
              </a:spcAft>
              <a:buClr>
                <a:schemeClr val="dk1"/>
              </a:buClr>
              <a:buSzPts val="2200"/>
              <a:buChar char="●"/>
            </a:pPr>
            <a:r>
              <a:rPr lang="en-US" sz="2200">
                <a:solidFill>
                  <a:schemeClr val="dk1"/>
                </a:solidFill>
              </a:rPr>
              <a:t>RFP for the research component of the work</a:t>
            </a:r>
            <a:endParaRPr sz="2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2700">
                <a:solidFill>
                  <a:schemeClr val="dk1"/>
                </a:solidFill>
              </a:rPr>
              <a:t>SSF Advisory Committee Webpage: </a:t>
            </a:r>
            <a:r>
              <a:rPr lang="en-US" u="sng">
                <a:solidFill>
                  <a:schemeClr val="hlink"/>
                </a:solidFill>
                <a:hlinkClick r:id="rId3"/>
              </a:rPr>
              <a:t>https://www.oregon.gov/ode/schools-and-districts/grants/Pages/SSFAC.aspx</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marR="0" lvl="0" indent="0" algn="l" rtl="0">
              <a:lnSpc>
                <a:spcPct val="100000"/>
              </a:lnSpc>
              <a:spcBef>
                <a:spcPts val="1000"/>
              </a:spcBef>
              <a:spcAft>
                <a:spcPts val="0"/>
              </a:spcAft>
              <a:buNone/>
            </a:pPr>
            <a:endParaRPr sz="2400">
              <a:latin typeface="Calibri"/>
              <a:ea typeface="Calibri"/>
              <a:cs typeface="Calibri"/>
              <a:sym typeface="Calibri"/>
            </a:endParaRPr>
          </a:p>
          <a:p>
            <a:pPr marL="457200" marR="0" lvl="0" indent="0" algn="l" rtl="0">
              <a:lnSpc>
                <a:spcPct val="100000"/>
              </a:lnSpc>
              <a:spcBef>
                <a:spcPts val="1000"/>
              </a:spcBef>
              <a:spcAft>
                <a:spcPts val="1000"/>
              </a:spcAft>
              <a:buNone/>
            </a:pPr>
            <a:endParaRPr sz="2400">
              <a:latin typeface="Calibri"/>
              <a:ea typeface="Calibri"/>
              <a:cs typeface="Calibri"/>
              <a:sym typeface="Calibri"/>
            </a:endParaRPr>
          </a:p>
        </p:txBody>
      </p:sp>
      <p:grpSp>
        <p:nvGrpSpPr>
          <p:cNvPr id="664" name="Google Shape;664;p56"/>
          <p:cNvGrpSpPr/>
          <p:nvPr/>
        </p:nvGrpSpPr>
        <p:grpSpPr>
          <a:xfrm>
            <a:off x="5878861" y="175711"/>
            <a:ext cx="582467" cy="516179"/>
            <a:chOff x="5373511" y="936978"/>
            <a:chExt cx="1044222" cy="914400"/>
          </a:xfrm>
        </p:grpSpPr>
        <p:grpSp>
          <p:nvGrpSpPr>
            <p:cNvPr id="665" name="Google Shape;665;p56"/>
            <p:cNvGrpSpPr/>
            <p:nvPr/>
          </p:nvGrpSpPr>
          <p:grpSpPr>
            <a:xfrm>
              <a:off x="5373511" y="936978"/>
              <a:ext cx="1044222" cy="914400"/>
              <a:chOff x="5373511" y="936978"/>
              <a:chExt cx="1044222" cy="914400"/>
            </a:xfrm>
          </p:grpSpPr>
          <p:sp>
            <p:nvSpPr>
              <p:cNvPr id="666" name="Google Shape;666;p56"/>
              <p:cNvSpPr/>
              <p:nvPr/>
            </p:nvSpPr>
            <p:spPr>
              <a:xfrm>
                <a:off x="5373511" y="936978"/>
                <a:ext cx="914400" cy="914400"/>
              </a:xfrm>
              <a:prstGeom prst="ellipse">
                <a:avLst/>
              </a:prstGeom>
              <a:gradFill>
                <a:gsLst>
                  <a:gs pos="0">
                    <a:srgbClr val="D52D89"/>
                  </a:gs>
                  <a:gs pos="100000">
                    <a:srgbClr val="651A43"/>
                  </a:gs>
                </a:gsLst>
                <a:lin ang="5400012"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67" name="Google Shape;667;p56"/>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668" name="Google Shape;668;p56"/>
            <p:cNvSpPr txBox="1"/>
            <p:nvPr/>
          </p:nvSpPr>
          <p:spPr>
            <a:xfrm>
              <a:off x="5615976" y="1209512"/>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rgbClr val="FF00FF"/>
                  </a:solidFill>
                  <a:latin typeface="Calibri"/>
                  <a:ea typeface="Calibri"/>
                  <a:cs typeface="Calibri"/>
                  <a:sym typeface="Calibri"/>
                </a:rPr>
                <a:t>04</a:t>
              </a:r>
              <a:endParaRPr sz="800">
                <a:solidFill>
                  <a:srgbClr val="FF00FF"/>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p:nvPr/>
        </p:nvSpPr>
        <p:spPr>
          <a:xfrm>
            <a:off x="0" y="733650"/>
            <a:ext cx="9144000" cy="830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5400"/>
              <a:buFont typeface="Arial"/>
              <a:buNone/>
            </a:pPr>
            <a:r>
              <a:rPr lang="en-US" sz="4800" b="1">
                <a:solidFill>
                  <a:srgbClr val="2E74B5"/>
                </a:solidFill>
                <a:latin typeface="Calibri"/>
                <a:ea typeface="Calibri"/>
                <a:cs typeface="Calibri"/>
                <a:sym typeface="Calibri"/>
              </a:rPr>
              <a:t>Welcome &amp; Introductions</a:t>
            </a:r>
            <a:endParaRPr sz="4800" b="1">
              <a:solidFill>
                <a:srgbClr val="1F75BC"/>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5400"/>
              <a:buFont typeface="Arial"/>
              <a:buNone/>
            </a:pPr>
            <a:endParaRPr sz="3400" b="1">
              <a:solidFill>
                <a:srgbClr val="2E74B5"/>
              </a:solidFill>
              <a:latin typeface="Calibri"/>
              <a:ea typeface="Calibri"/>
              <a:cs typeface="Calibri"/>
              <a:sym typeface="Calibri"/>
            </a:endParaRPr>
          </a:p>
        </p:txBody>
      </p:sp>
      <p:sp>
        <p:nvSpPr>
          <p:cNvPr id="140" name="Google Shape;140;p14"/>
          <p:cNvSpPr txBox="1"/>
          <p:nvPr/>
        </p:nvSpPr>
        <p:spPr>
          <a:xfrm>
            <a:off x="1951200" y="1701800"/>
            <a:ext cx="5241600" cy="275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900">
                <a:latin typeface="Calibri"/>
                <a:ea typeface="Calibri"/>
                <a:cs typeface="Calibri"/>
                <a:sym typeface="Calibri"/>
              </a:rPr>
              <a:t>Thank you so much for being with us today. Please share:</a:t>
            </a:r>
            <a:endParaRPr sz="1900">
              <a:latin typeface="Calibri"/>
              <a:ea typeface="Calibri"/>
              <a:cs typeface="Calibri"/>
              <a:sym typeface="Calibri"/>
            </a:endParaRPr>
          </a:p>
          <a:p>
            <a:pPr marL="0" marR="0" lvl="0" indent="0" algn="l" rtl="0">
              <a:lnSpc>
                <a:spcPct val="100000"/>
              </a:lnSpc>
              <a:spcBef>
                <a:spcPts val="0"/>
              </a:spcBef>
              <a:spcAft>
                <a:spcPts val="0"/>
              </a:spcAft>
              <a:buNone/>
            </a:pP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Your name</a:t>
            </a: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Your role</a:t>
            </a:r>
            <a:endParaRPr sz="19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n-US" sz="1900">
                <a:latin typeface="Calibri"/>
                <a:ea typeface="Calibri"/>
                <a:cs typeface="Calibri"/>
                <a:sym typeface="Calibri"/>
              </a:rPr>
              <a:t>Your organization</a:t>
            </a:r>
            <a:endParaRPr sz="1900">
              <a:latin typeface="Calibri"/>
              <a:ea typeface="Calibri"/>
              <a:cs typeface="Calibri"/>
              <a:sym typeface="Calibri"/>
            </a:endParaRPr>
          </a:p>
          <a:p>
            <a:pPr marL="0" marR="0" lvl="0" indent="0" algn="l" rtl="0">
              <a:lnSpc>
                <a:spcPct val="100000"/>
              </a:lnSpc>
              <a:spcBef>
                <a:spcPts val="0"/>
              </a:spcBef>
              <a:spcAft>
                <a:spcPts val="0"/>
              </a:spcAft>
              <a:buNone/>
            </a:pPr>
            <a:endParaRPr sz="1900">
              <a:latin typeface="Calibri"/>
              <a:ea typeface="Calibri"/>
              <a:cs typeface="Calibri"/>
              <a:sym typeface="Calibri"/>
            </a:endParaRPr>
          </a:p>
          <a:p>
            <a:pPr marL="0" marR="0" lvl="0" indent="0" algn="l" rtl="0">
              <a:lnSpc>
                <a:spcPct val="100000"/>
              </a:lnSpc>
              <a:spcBef>
                <a:spcPts val="0"/>
              </a:spcBef>
              <a:spcAft>
                <a:spcPts val="0"/>
              </a:spcAft>
              <a:buNone/>
            </a:pPr>
            <a:r>
              <a:rPr lang="en-US" sz="1900">
                <a:latin typeface="Calibri"/>
                <a:ea typeface="Calibri"/>
                <a:cs typeface="Calibri"/>
                <a:sym typeface="Calibri"/>
              </a:rPr>
              <a:t>After you’ve introduced yourself, please select who will go next.</a:t>
            </a:r>
            <a:endParaRPr sz="19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p:nvPr/>
        </p:nvSpPr>
        <p:spPr>
          <a:xfrm>
            <a:off x="221700" y="145200"/>
            <a:ext cx="8885700" cy="92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US" sz="3100" b="1">
                <a:solidFill>
                  <a:schemeClr val="dk1"/>
                </a:solidFill>
                <a:latin typeface="Calibri"/>
                <a:ea typeface="Calibri"/>
                <a:cs typeface="Calibri"/>
                <a:sym typeface="Calibri"/>
              </a:rPr>
              <a:t>Background</a:t>
            </a:r>
            <a:endParaRPr sz="4000" b="1" i="0" u="none" strike="noStrike" cap="none">
              <a:solidFill>
                <a:srgbClr val="1F75BC"/>
              </a:solidFill>
              <a:latin typeface="Arial"/>
              <a:ea typeface="Arial"/>
              <a:cs typeface="Arial"/>
              <a:sym typeface="Arial"/>
            </a:endParaRPr>
          </a:p>
        </p:txBody>
      </p:sp>
      <p:sp>
        <p:nvSpPr>
          <p:cNvPr id="147" name="Google Shape;147;p15"/>
          <p:cNvSpPr txBox="1"/>
          <p:nvPr/>
        </p:nvSpPr>
        <p:spPr>
          <a:xfrm>
            <a:off x="0" y="955225"/>
            <a:ext cx="9107400" cy="3759600"/>
          </a:xfrm>
          <a:prstGeom prst="rect">
            <a:avLst/>
          </a:prstGeom>
          <a:noFill/>
          <a:ln>
            <a:noFill/>
          </a:ln>
        </p:spPr>
        <p:txBody>
          <a:bodyPr spcFirstLastPara="1" wrap="square" lIns="91425" tIns="91425" rIns="91425" bIns="91425" anchor="t" anchorCtr="0">
            <a:noAutofit/>
          </a:bodyPr>
          <a:lstStyle/>
          <a:p>
            <a:pPr marL="457200" marR="0" lvl="0" indent="0" algn="ctr" rtl="0">
              <a:lnSpc>
                <a:spcPct val="100000"/>
              </a:lnSpc>
              <a:spcBef>
                <a:spcPts val="0"/>
              </a:spcBef>
              <a:spcAft>
                <a:spcPts val="0"/>
              </a:spcAft>
              <a:buNone/>
            </a:pPr>
            <a:r>
              <a:rPr lang="en-US" sz="1800" b="1">
                <a:solidFill>
                  <a:schemeClr val="dk1"/>
                </a:solidFill>
              </a:rPr>
              <a:t>The committee was created by a Budget Note from </a:t>
            </a:r>
            <a:r>
              <a:rPr lang="en-US" sz="1800" b="1" u="sng">
                <a:solidFill>
                  <a:schemeClr val="hlink"/>
                </a:solidFill>
                <a:hlinkClick r:id="rId3"/>
              </a:rPr>
              <a:t>HB 5006</a:t>
            </a:r>
            <a:endParaRPr sz="1800" b="1"/>
          </a:p>
          <a:p>
            <a:pPr marL="457200" marR="0" lvl="0" indent="0" algn="ctr" rtl="0">
              <a:lnSpc>
                <a:spcPct val="100000"/>
              </a:lnSpc>
              <a:spcBef>
                <a:spcPts val="0"/>
              </a:spcBef>
              <a:spcAft>
                <a:spcPts val="0"/>
              </a:spcAft>
              <a:buNone/>
            </a:pPr>
            <a:endParaRPr sz="1800" b="1"/>
          </a:p>
          <a:p>
            <a:pPr marL="457200" marR="0" lvl="0" indent="-320675" algn="l" rtl="0">
              <a:lnSpc>
                <a:spcPct val="100000"/>
              </a:lnSpc>
              <a:spcBef>
                <a:spcPts val="0"/>
              </a:spcBef>
              <a:spcAft>
                <a:spcPts val="0"/>
              </a:spcAft>
              <a:buSzPts val="1450"/>
              <a:buChar char="●"/>
            </a:pPr>
            <a:r>
              <a:rPr lang="en-US" sz="1450" i="1"/>
              <a:t>A one-time $500,000 General Fund appropriation was approved for a </a:t>
            </a:r>
            <a:r>
              <a:rPr lang="en-US" sz="1450" i="1">
                <a:highlight>
                  <a:srgbClr val="D9EAD3"/>
                </a:highlight>
              </a:rPr>
              <a:t>study of the impacts of State School Fund spending and to determine if this spending pattern results in disparities between students who are black, indigenous or people of color (BIPOC) and those who are not BIPOC students.</a:t>
            </a:r>
            <a:r>
              <a:rPr lang="en-US" sz="1450" i="1"/>
              <a:t> </a:t>
            </a:r>
            <a:endParaRPr sz="1450" i="1"/>
          </a:p>
          <a:p>
            <a:pPr marL="457200" marR="0" lvl="0" indent="-320675" algn="l" rtl="0">
              <a:lnSpc>
                <a:spcPct val="100000"/>
              </a:lnSpc>
              <a:spcBef>
                <a:spcPts val="0"/>
              </a:spcBef>
              <a:spcAft>
                <a:spcPts val="0"/>
              </a:spcAft>
              <a:buSzPts val="1450"/>
              <a:buChar char="●"/>
            </a:pPr>
            <a:r>
              <a:rPr lang="en-US" sz="1450" i="1">
                <a:highlight>
                  <a:srgbClr val="C9DAF8"/>
                </a:highlight>
              </a:rPr>
              <a:t>The Oregon Department of Education will award a contract to an experienced researcher who has done research on exploring and modeling education finance policy and practice including research on the effects of fiscal policies and implications on resources at the school and classroom levels. The researcher awarded the contract should have completed at least one multi-year study of weighted student funding. The Department is to provide support and data for the researcher(s).</a:t>
            </a:r>
            <a:r>
              <a:rPr lang="en-US" sz="1450" i="1"/>
              <a:t> </a:t>
            </a:r>
            <a:endParaRPr sz="1450" i="1"/>
          </a:p>
          <a:p>
            <a:pPr marL="457200" marR="0" lvl="0" indent="-320675" algn="l" rtl="0">
              <a:lnSpc>
                <a:spcPct val="100000"/>
              </a:lnSpc>
              <a:spcBef>
                <a:spcPts val="0"/>
              </a:spcBef>
              <a:spcAft>
                <a:spcPts val="0"/>
              </a:spcAft>
              <a:buSzPts val="1450"/>
              <a:buChar char="●"/>
            </a:pPr>
            <a:r>
              <a:rPr lang="en-US" sz="1450" i="1">
                <a:highlight>
                  <a:srgbClr val="D9EAD3"/>
                </a:highlight>
              </a:rPr>
              <a:t>The Department should also appoint an advisory committee with representatives from various educational advocacy and community groups with experience working with historically underserved students. This committee is to review variations in school level spending across multiple types of expenditures across 25 school districts, and to review the proportion of diverse teachers and students.</a:t>
            </a:r>
            <a:endParaRPr sz="1450" i="1">
              <a:highlight>
                <a:srgbClr val="D9EAD3"/>
              </a:highlight>
            </a:endParaRPr>
          </a:p>
          <a:p>
            <a:pPr marL="457200" marR="0" lvl="0" indent="-320675" algn="l" rtl="0">
              <a:lnSpc>
                <a:spcPct val="100000"/>
              </a:lnSpc>
              <a:spcBef>
                <a:spcPts val="0"/>
              </a:spcBef>
              <a:spcAft>
                <a:spcPts val="0"/>
              </a:spcAft>
              <a:buSzPts val="1450"/>
              <a:buChar char="●"/>
            </a:pPr>
            <a:r>
              <a:rPr lang="en-US" sz="1450" i="1">
                <a:highlight>
                  <a:srgbClr val="C9DAF8"/>
                </a:highlight>
              </a:rPr>
              <a:t>The Department is to submit a report with the results and findings of the study and advisory committee by December 15, 2022.</a:t>
            </a:r>
            <a:endParaRPr sz="1450" i="1">
              <a:highlight>
                <a:srgbClr val="C9DAF8"/>
              </a:highlight>
            </a:endParaRPr>
          </a:p>
        </p:txBody>
      </p:sp>
      <p:grpSp>
        <p:nvGrpSpPr>
          <p:cNvPr id="148" name="Google Shape;148;p15"/>
          <p:cNvGrpSpPr/>
          <p:nvPr/>
        </p:nvGrpSpPr>
        <p:grpSpPr>
          <a:xfrm>
            <a:off x="6389670" y="182300"/>
            <a:ext cx="582467" cy="546445"/>
            <a:chOff x="5373511" y="936978"/>
            <a:chExt cx="1044222" cy="914400"/>
          </a:xfrm>
        </p:grpSpPr>
        <p:grpSp>
          <p:nvGrpSpPr>
            <p:cNvPr id="149" name="Google Shape;149;p15"/>
            <p:cNvGrpSpPr/>
            <p:nvPr/>
          </p:nvGrpSpPr>
          <p:grpSpPr>
            <a:xfrm>
              <a:off x="5373511" y="936978"/>
              <a:ext cx="1044222" cy="914400"/>
              <a:chOff x="5373511" y="936978"/>
              <a:chExt cx="1044222" cy="914400"/>
            </a:xfrm>
          </p:grpSpPr>
          <p:sp>
            <p:nvSpPr>
              <p:cNvPr id="150" name="Google Shape;150;p15"/>
              <p:cNvSpPr/>
              <p:nvPr/>
            </p:nvSpPr>
            <p:spPr>
              <a:xfrm>
                <a:off x="5373511" y="936978"/>
                <a:ext cx="914400" cy="914400"/>
              </a:xfrm>
              <a:prstGeom prst="ellipse">
                <a:avLst/>
              </a:prstGeom>
              <a:gradFill>
                <a:gsLst>
                  <a:gs pos="0">
                    <a:srgbClr val="94152C"/>
                  </a:gs>
                  <a:gs pos="50000">
                    <a:srgbClr val="D52041"/>
                  </a:gs>
                  <a:gs pos="100000">
                    <a:srgbClr val="FF264F"/>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1" name="Google Shape;151;p15"/>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52" name="Google Shape;152;p15"/>
            <p:cNvSpPr txBox="1"/>
            <p:nvPr/>
          </p:nvSpPr>
          <p:spPr>
            <a:xfrm>
              <a:off x="5615976" y="1159874"/>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F0D31"/>
                  </a:solidFill>
                  <a:latin typeface="Calibri"/>
                  <a:ea typeface="Calibri"/>
                  <a:cs typeface="Calibri"/>
                  <a:sym typeface="Calibri"/>
                </a:rPr>
                <a:t>01</a:t>
              </a:r>
              <a:endParaRPr sz="800">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fade">
                                      <p:cBhvr>
                                        <p:cTn id="32" dur="1000"/>
                                        <p:tgtEl>
                                          <p:spTgt spid="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0" end="0"/>
                                            </p:txEl>
                                          </p:spTgt>
                                        </p:tgtEl>
                                        <p:attrNameLst>
                                          <p:attrName>style.visibility</p:attrName>
                                        </p:attrNameLst>
                                      </p:cBhvr>
                                      <p:to>
                                        <p:strVal val="visible"/>
                                      </p:to>
                                    </p:set>
                                    <p:animEffect transition="in" filter="fade">
                                      <p:cBhvr>
                                        <p:cTn id="37" dur="1000"/>
                                        <p:tgtEl>
                                          <p:spTgt spid="14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1" end="1"/>
                                            </p:txEl>
                                          </p:spTgt>
                                        </p:tgtEl>
                                        <p:attrNameLst>
                                          <p:attrName>style.visibility</p:attrName>
                                        </p:attrNameLst>
                                      </p:cBhvr>
                                      <p:to>
                                        <p:strVal val="visible"/>
                                      </p:to>
                                    </p:set>
                                    <p:animEffect transition="in" filter="fade">
                                      <p:cBhvr>
                                        <p:cTn id="42" dur="1000"/>
                                        <p:tgtEl>
                                          <p:spTgt spid="14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7">
                                            <p:txEl>
                                              <p:pRg st="2" end="2"/>
                                            </p:txEl>
                                          </p:spTgt>
                                        </p:tgtEl>
                                        <p:attrNameLst>
                                          <p:attrName>style.visibility</p:attrName>
                                        </p:attrNameLst>
                                      </p:cBhvr>
                                      <p:to>
                                        <p:strVal val="visible"/>
                                      </p:to>
                                    </p:set>
                                    <p:animEffect transition="in" filter="fade">
                                      <p:cBhvr>
                                        <p:cTn id="47" dur="1000"/>
                                        <p:tgtEl>
                                          <p:spTgt spid="14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7">
                                            <p:txEl>
                                              <p:pRg st="3" end="3"/>
                                            </p:txEl>
                                          </p:spTgt>
                                        </p:tgtEl>
                                        <p:attrNameLst>
                                          <p:attrName>style.visibility</p:attrName>
                                        </p:attrNameLst>
                                      </p:cBhvr>
                                      <p:to>
                                        <p:strVal val="visible"/>
                                      </p:to>
                                    </p:set>
                                    <p:animEffect transition="in" filter="fade">
                                      <p:cBhvr>
                                        <p:cTn id="52" dur="1000"/>
                                        <p:tgtEl>
                                          <p:spTgt spid="14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7">
                                            <p:txEl>
                                              <p:pRg st="4" end="4"/>
                                            </p:txEl>
                                          </p:spTgt>
                                        </p:tgtEl>
                                        <p:attrNameLst>
                                          <p:attrName>style.visibility</p:attrName>
                                        </p:attrNameLst>
                                      </p:cBhvr>
                                      <p:to>
                                        <p:strVal val="visible"/>
                                      </p:to>
                                    </p:set>
                                    <p:animEffect transition="in" filter="fade">
                                      <p:cBhvr>
                                        <p:cTn id="57" dur="1000"/>
                                        <p:tgtEl>
                                          <p:spTgt spid="147">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7">
                                            <p:txEl>
                                              <p:pRg st="5" end="5"/>
                                            </p:txEl>
                                          </p:spTgt>
                                        </p:tgtEl>
                                        <p:attrNameLst>
                                          <p:attrName>style.visibility</p:attrName>
                                        </p:attrNameLst>
                                      </p:cBhvr>
                                      <p:to>
                                        <p:strVal val="visible"/>
                                      </p:to>
                                    </p:set>
                                    <p:animEffect transition="in" filter="fade">
                                      <p:cBhvr>
                                        <p:cTn id="62" dur="1000"/>
                                        <p:tgtEl>
                                          <p:spTgt spid="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p:nvPr/>
        </p:nvSpPr>
        <p:spPr>
          <a:xfrm>
            <a:off x="221700" y="145200"/>
            <a:ext cx="8885700" cy="92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US" sz="3100" b="1">
                <a:solidFill>
                  <a:schemeClr val="dk1"/>
                </a:solidFill>
                <a:latin typeface="Calibri"/>
                <a:ea typeface="Calibri"/>
                <a:cs typeface="Calibri"/>
                <a:sym typeface="Calibri"/>
              </a:rPr>
              <a:t>Vision for our Process</a:t>
            </a:r>
            <a:endParaRPr sz="4000" b="1" i="0" u="none" strike="noStrike" cap="none">
              <a:solidFill>
                <a:srgbClr val="1F75BC"/>
              </a:solidFill>
              <a:latin typeface="Arial"/>
              <a:ea typeface="Arial"/>
              <a:cs typeface="Arial"/>
              <a:sym typeface="Arial"/>
            </a:endParaRPr>
          </a:p>
        </p:txBody>
      </p:sp>
      <p:sp>
        <p:nvSpPr>
          <p:cNvPr id="159" name="Google Shape;159;p16"/>
          <p:cNvSpPr txBox="1"/>
          <p:nvPr/>
        </p:nvSpPr>
        <p:spPr>
          <a:xfrm>
            <a:off x="221700" y="769650"/>
            <a:ext cx="8669100" cy="327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solidFill>
                  <a:schemeClr val="dk1"/>
                </a:solidFill>
              </a:rPr>
              <a:t>Our System Change Driver at ODE</a:t>
            </a:r>
            <a:r>
              <a:rPr lang="en-US" sz="1800">
                <a:solidFill>
                  <a:schemeClr val="dk1"/>
                </a:solidFill>
              </a:rPr>
              <a:t>: </a:t>
            </a:r>
            <a:r>
              <a:rPr lang="en-US" sz="1800" i="1">
                <a:solidFill>
                  <a:schemeClr val="dk1"/>
                </a:solidFill>
              </a:rPr>
              <a:t>Advance Equity, Racial Equity and Antiracist Policy and Practices</a:t>
            </a:r>
            <a:endParaRPr sz="1800" i="1">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0" lvl="0" indent="0" algn="l" rtl="0">
              <a:lnSpc>
                <a:spcPct val="115000"/>
              </a:lnSpc>
              <a:spcBef>
                <a:spcPts val="0"/>
              </a:spcBef>
              <a:spcAft>
                <a:spcPts val="0"/>
              </a:spcAft>
              <a:buNone/>
            </a:pPr>
            <a:endParaRPr sz="1800"/>
          </a:p>
        </p:txBody>
      </p:sp>
      <p:grpSp>
        <p:nvGrpSpPr>
          <p:cNvPr id="160" name="Google Shape;160;p16"/>
          <p:cNvGrpSpPr/>
          <p:nvPr/>
        </p:nvGrpSpPr>
        <p:grpSpPr>
          <a:xfrm>
            <a:off x="4676920" y="145200"/>
            <a:ext cx="582467" cy="546445"/>
            <a:chOff x="5373511" y="936978"/>
            <a:chExt cx="1044222" cy="914400"/>
          </a:xfrm>
        </p:grpSpPr>
        <p:grpSp>
          <p:nvGrpSpPr>
            <p:cNvPr id="161" name="Google Shape;161;p16"/>
            <p:cNvGrpSpPr/>
            <p:nvPr/>
          </p:nvGrpSpPr>
          <p:grpSpPr>
            <a:xfrm>
              <a:off x="5373511" y="936978"/>
              <a:ext cx="1044222" cy="914400"/>
              <a:chOff x="5373511" y="936978"/>
              <a:chExt cx="1044222" cy="914400"/>
            </a:xfrm>
          </p:grpSpPr>
          <p:sp>
            <p:nvSpPr>
              <p:cNvPr id="162" name="Google Shape;162;p16"/>
              <p:cNvSpPr/>
              <p:nvPr/>
            </p:nvSpPr>
            <p:spPr>
              <a:xfrm>
                <a:off x="5373511" y="936978"/>
                <a:ext cx="914400" cy="914400"/>
              </a:xfrm>
              <a:prstGeom prst="ellipse">
                <a:avLst/>
              </a:prstGeom>
              <a:gradFill>
                <a:gsLst>
                  <a:gs pos="0">
                    <a:srgbClr val="94152C"/>
                  </a:gs>
                  <a:gs pos="50000">
                    <a:srgbClr val="D52041"/>
                  </a:gs>
                  <a:gs pos="100000">
                    <a:srgbClr val="FF264F"/>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3" name="Google Shape;163;p16"/>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64" name="Google Shape;164;p16"/>
            <p:cNvSpPr txBox="1"/>
            <p:nvPr/>
          </p:nvSpPr>
          <p:spPr>
            <a:xfrm>
              <a:off x="5615976" y="1159874"/>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F0D31"/>
                  </a:solidFill>
                  <a:latin typeface="Calibri"/>
                  <a:ea typeface="Calibri"/>
                  <a:cs typeface="Calibri"/>
                  <a:sym typeface="Calibri"/>
                </a:rPr>
                <a:t>01</a:t>
              </a:r>
              <a:endParaRPr sz="800">
                <a:latin typeface="Calibri"/>
                <a:ea typeface="Calibri"/>
                <a:cs typeface="Calibri"/>
                <a:sym typeface="Calibri"/>
              </a:endParaRPr>
            </a:p>
          </p:txBody>
        </p:sp>
      </p:grpSp>
      <p:pic>
        <p:nvPicPr>
          <p:cNvPr id="165" name="Google Shape;165;p16"/>
          <p:cNvPicPr preferRelativeResize="0"/>
          <p:nvPr/>
        </p:nvPicPr>
        <p:blipFill>
          <a:blip r:embed="rId3">
            <a:alphaModFix/>
          </a:blip>
          <a:stretch>
            <a:fillRect/>
          </a:stretch>
        </p:blipFill>
        <p:spPr>
          <a:xfrm>
            <a:off x="662575" y="1552100"/>
            <a:ext cx="7640501" cy="3183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Effect transition="in" filter="fade">
                                      <p:cBhvr>
                                        <p:cTn id="7" dur="1000"/>
                                        <p:tgtEl>
                                          <p:spTgt spid="1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Effect transition="in" filter="fade">
                                      <p:cBhvr>
                                        <p:cTn id="12" dur="1000"/>
                                        <p:tgtEl>
                                          <p:spTgt spid="1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Effect transition="in" filter="fade">
                                      <p:cBhvr>
                                        <p:cTn id="17" dur="1000"/>
                                        <p:tgtEl>
                                          <p:spTgt spid="1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p:nvPr/>
        </p:nvSpPr>
        <p:spPr>
          <a:xfrm>
            <a:off x="221700" y="145200"/>
            <a:ext cx="8885700" cy="92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US" sz="3100" b="1">
                <a:solidFill>
                  <a:schemeClr val="dk1"/>
                </a:solidFill>
                <a:latin typeface="Calibri"/>
                <a:ea typeface="Calibri"/>
                <a:cs typeface="Calibri"/>
                <a:sym typeface="Calibri"/>
              </a:rPr>
              <a:t>Aim for our process</a:t>
            </a:r>
            <a:endParaRPr sz="4000" b="1" i="0" u="none" strike="noStrike" cap="none">
              <a:solidFill>
                <a:srgbClr val="1F75BC"/>
              </a:solidFill>
              <a:latin typeface="Arial"/>
              <a:ea typeface="Arial"/>
              <a:cs typeface="Arial"/>
              <a:sym typeface="Arial"/>
            </a:endParaRPr>
          </a:p>
        </p:txBody>
      </p:sp>
      <p:grpSp>
        <p:nvGrpSpPr>
          <p:cNvPr id="172" name="Google Shape;172;p17"/>
          <p:cNvGrpSpPr/>
          <p:nvPr/>
        </p:nvGrpSpPr>
        <p:grpSpPr>
          <a:xfrm>
            <a:off x="5057920" y="145200"/>
            <a:ext cx="582467" cy="546445"/>
            <a:chOff x="5373511" y="936978"/>
            <a:chExt cx="1044222" cy="914400"/>
          </a:xfrm>
        </p:grpSpPr>
        <p:grpSp>
          <p:nvGrpSpPr>
            <p:cNvPr id="173" name="Google Shape;173;p17"/>
            <p:cNvGrpSpPr/>
            <p:nvPr/>
          </p:nvGrpSpPr>
          <p:grpSpPr>
            <a:xfrm>
              <a:off x="5373511" y="936978"/>
              <a:ext cx="1044222" cy="914400"/>
              <a:chOff x="5373511" y="936978"/>
              <a:chExt cx="1044222" cy="914400"/>
            </a:xfrm>
          </p:grpSpPr>
          <p:sp>
            <p:nvSpPr>
              <p:cNvPr id="174" name="Google Shape;174;p17"/>
              <p:cNvSpPr/>
              <p:nvPr/>
            </p:nvSpPr>
            <p:spPr>
              <a:xfrm>
                <a:off x="5373511" y="936978"/>
                <a:ext cx="914400" cy="914400"/>
              </a:xfrm>
              <a:prstGeom prst="ellipse">
                <a:avLst/>
              </a:prstGeom>
              <a:gradFill>
                <a:gsLst>
                  <a:gs pos="0">
                    <a:srgbClr val="94152C"/>
                  </a:gs>
                  <a:gs pos="50000">
                    <a:srgbClr val="D52041"/>
                  </a:gs>
                  <a:gs pos="100000">
                    <a:srgbClr val="FF264F"/>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5" name="Google Shape;175;p17"/>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6" name="Google Shape;176;p17"/>
            <p:cNvSpPr txBox="1"/>
            <p:nvPr/>
          </p:nvSpPr>
          <p:spPr>
            <a:xfrm>
              <a:off x="5615976" y="1159874"/>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F0D31"/>
                  </a:solidFill>
                  <a:latin typeface="Calibri"/>
                  <a:ea typeface="Calibri"/>
                  <a:cs typeface="Calibri"/>
                  <a:sym typeface="Calibri"/>
                </a:rPr>
                <a:t>01</a:t>
              </a:r>
              <a:endParaRPr sz="800">
                <a:latin typeface="Calibri"/>
                <a:ea typeface="Calibri"/>
                <a:cs typeface="Calibri"/>
                <a:sym typeface="Calibri"/>
              </a:endParaRPr>
            </a:p>
          </p:txBody>
        </p:sp>
      </p:grpSp>
      <p:sp>
        <p:nvSpPr>
          <p:cNvPr id="177" name="Google Shape;177;p17"/>
          <p:cNvSpPr txBox="1"/>
          <p:nvPr/>
        </p:nvSpPr>
        <p:spPr>
          <a:xfrm>
            <a:off x="806400" y="923924"/>
            <a:ext cx="7531200" cy="685200"/>
          </a:xfrm>
          <a:prstGeom prst="rect">
            <a:avLst/>
          </a:prstGeom>
          <a:solidFill>
            <a:srgbClr val="9F2065"/>
          </a:solid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None/>
            </a:pPr>
            <a:r>
              <a:rPr lang="en-US" sz="2700" b="1">
                <a:solidFill>
                  <a:srgbClr val="FFFFFF"/>
                </a:solidFill>
                <a:latin typeface="Gill Sans"/>
                <a:ea typeface="Gill Sans"/>
                <a:cs typeface="Gill Sans"/>
                <a:sym typeface="Gill Sans"/>
              </a:rPr>
              <a:t>ANTI-RACIST IN POLICY MAKING</a:t>
            </a:r>
            <a:endParaRPr sz="4050" b="1">
              <a:solidFill>
                <a:srgbClr val="000000"/>
              </a:solidFill>
              <a:latin typeface="Calibri"/>
              <a:ea typeface="Calibri"/>
              <a:cs typeface="Calibri"/>
              <a:sym typeface="Calibri"/>
            </a:endParaRPr>
          </a:p>
        </p:txBody>
      </p:sp>
      <p:sp>
        <p:nvSpPr>
          <p:cNvPr id="178" name="Google Shape;178;p17" descr="http://www.bethkobliner.com/wp-content/uploads/2017/11/schoolhouserockbill.jpg"/>
          <p:cNvSpPr/>
          <p:nvPr/>
        </p:nvSpPr>
        <p:spPr>
          <a:xfrm>
            <a:off x="5822021" y="3353203"/>
            <a:ext cx="1176600" cy="6663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79" name="Google Shape;179;p17" descr="Image result for fiscal impact"/>
          <p:cNvSpPr/>
          <p:nvPr/>
        </p:nvSpPr>
        <p:spPr>
          <a:xfrm>
            <a:off x="2056541" y="2841627"/>
            <a:ext cx="798000" cy="4284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80" name="Google Shape;180;p17" descr="Related image"/>
          <p:cNvSpPr/>
          <p:nvPr/>
        </p:nvSpPr>
        <p:spPr>
          <a:xfrm>
            <a:off x="4915952" y="1884077"/>
            <a:ext cx="558900" cy="4191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grpSp>
        <p:nvGrpSpPr>
          <p:cNvPr id="181" name="Google Shape;181;p17"/>
          <p:cNvGrpSpPr/>
          <p:nvPr/>
        </p:nvGrpSpPr>
        <p:grpSpPr>
          <a:xfrm>
            <a:off x="825674" y="1687476"/>
            <a:ext cx="3363766" cy="3111516"/>
            <a:chOff x="543688" y="143269"/>
            <a:chExt cx="2148685" cy="4076400"/>
          </a:xfrm>
        </p:grpSpPr>
        <p:sp>
          <p:nvSpPr>
            <p:cNvPr id="182" name="Google Shape;182;p17"/>
            <p:cNvSpPr/>
            <p:nvPr/>
          </p:nvSpPr>
          <p:spPr>
            <a:xfrm>
              <a:off x="661973" y="143269"/>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83" name="Google Shape;183;p17"/>
            <p:cNvSpPr/>
            <p:nvPr/>
          </p:nvSpPr>
          <p:spPr>
            <a:xfrm>
              <a:off x="575941" y="283717"/>
              <a:ext cx="2030400" cy="16575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84" name="Google Shape;184;p17"/>
            <p:cNvSpPr/>
            <p:nvPr/>
          </p:nvSpPr>
          <p:spPr>
            <a:xfrm>
              <a:off x="575946" y="620767"/>
              <a:ext cx="1815000" cy="675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975" b="1">
                  <a:solidFill>
                    <a:srgbClr val="1D7E74"/>
                  </a:solidFill>
                  <a:latin typeface="Roboto"/>
                  <a:ea typeface="Roboto"/>
                  <a:cs typeface="Roboto"/>
                  <a:sym typeface="Roboto"/>
                </a:rPr>
                <a:t>Antiracist</a:t>
              </a:r>
              <a:endParaRPr sz="3975">
                <a:solidFill>
                  <a:srgbClr val="1D7E74"/>
                </a:solidFill>
                <a:latin typeface="Roboto Thin"/>
                <a:ea typeface="Roboto Thin"/>
                <a:cs typeface="Roboto Thin"/>
                <a:sym typeface="Roboto Thin"/>
              </a:endParaRPr>
            </a:p>
          </p:txBody>
        </p:sp>
        <p:sp>
          <p:nvSpPr>
            <p:cNvPr id="185" name="Google Shape;185;p17"/>
            <p:cNvSpPr/>
            <p:nvPr/>
          </p:nvSpPr>
          <p:spPr>
            <a:xfrm rot="5400000">
              <a:off x="1361559" y="1915982"/>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86" name="Google Shape;186;p17"/>
            <p:cNvSpPr/>
            <p:nvPr/>
          </p:nvSpPr>
          <p:spPr>
            <a:xfrm>
              <a:off x="543688" y="2356245"/>
              <a:ext cx="2094900" cy="1085400"/>
            </a:xfrm>
            <a:prstGeom prst="rect">
              <a:avLst/>
            </a:prstGeom>
            <a:noFill/>
            <a:ln>
              <a:noFill/>
            </a:ln>
          </p:spPr>
          <p:txBody>
            <a:bodyPr spcFirstLastPara="1" wrap="square" lIns="91425" tIns="91425" rIns="91425" bIns="91425" anchor="t" anchorCtr="0">
              <a:noAutofit/>
            </a:bodyPr>
            <a:lstStyle/>
            <a:p>
              <a:pPr marL="457200" marR="0" lvl="0" indent="0" algn="l" rtl="0">
                <a:lnSpc>
                  <a:spcPct val="115000"/>
                </a:lnSpc>
                <a:spcBef>
                  <a:spcPts val="0"/>
                </a:spcBef>
                <a:spcAft>
                  <a:spcPts val="0"/>
                </a:spcAft>
                <a:buNone/>
              </a:pPr>
              <a:r>
                <a:rPr lang="en-US" sz="1700">
                  <a:solidFill>
                    <a:srgbClr val="FFFFFF"/>
                  </a:solidFill>
                  <a:latin typeface="Roboto"/>
                  <a:ea typeface="Roboto"/>
                  <a:cs typeface="Roboto"/>
                  <a:sym typeface="Roboto"/>
                </a:rPr>
                <a:t>One who is supporting an antiracist policy through their actions or expressing an antiracist idea</a:t>
              </a:r>
              <a:endParaRPr sz="1700">
                <a:solidFill>
                  <a:srgbClr val="FFFFFF"/>
                </a:solidFill>
                <a:latin typeface="Roboto"/>
                <a:ea typeface="Roboto"/>
                <a:cs typeface="Roboto"/>
                <a:sym typeface="Roboto"/>
              </a:endParaRPr>
            </a:p>
          </p:txBody>
        </p:sp>
      </p:grpSp>
      <p:grpSp>
        <p:nvGrpSpPr>
          <p:cNvPr id="187" name="Google Shape;187;p17"/>
          <p:cNvGrpSpPr/>
          <p:nvPr/>
        </p:nvGrpSpPr>
        <p:grpSpPr>
          <a:xfrm>
            <a:off x="4880463" y="1658471"/>
            <a:ext cx="3403704" cy="3140866"/>
            <a:chOff x="1088953" y="143260"/>
            <a:chExt cx="2964124" cy="4076400"/>
          </a:xfrm>
        </p:grpSpPr>
        <p:sp>
          <p:nvSpPr>
            <p:cNvPr id="188" name="Google Shape;188;p17"/>
            <p:cNvSpPr/>
            <p:nvPr/>
          </p:nvSpPr>
          <p:spPr>
            <a:xfrm>
              <a:off x="1148477" y="143260"/>
              <a:ext cx="2904600" cy="4076400"/>
            </a:xfrm>
            <a:prstGeom prst="rect">
              <a:avLst/>
            </a:prstGeom>
            <a:solidFill>
              <a:srgbClr val="1B786E"/>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89" name="Google Shape;189;p17"/>
            <p:cNvSpPr/>
            <p:nvPr/>
          </p:nvSpPr>
          <p:spPr>
            <a:xfrm>
              <a:off x="1088953" y="268333"/>
              <a:ext cx="2808600" cy="1599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90" name="Google Shape;190;p17"/>
            <p:cNvSpPr/>
            <p:nvPr/>
          </p:nvSpPr>
          <p:spPr>
            <a:xfrm>
              <a:off x="1148479" y="273800"/>
              <a:ext cx="2387100" cy="6750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3975" b="1">
                  <a:solidFill>
                    <a:srgbClr val="1D7E74"/>
                  </a:solidFill>
                  <a:latin typeface="Roboto"/>
                  <a:ea typeface="Roboto"/>
                  <a:cs typeface="Roboto"/>
                  <a:sym typeface="Roboto"/>
                </a:rPr>
                <a:t>Antiracist Policy</a:t>
              </a:r>
              <a:endParaRPr sz="3975">
                <a:solidFill>
                  <a:srgbClr val="1D7E74"/>
                </a:solidFill>
                <a:latin typeface="Roboto Thin"/>
                <a:ea typeface="Roboto Thin"/>
                <a:cs typeface="Roboto Thin"/>
                <a:sym typeface="Roboto Thin"/>
              </a:endParaRPr>
            </a:p>
          </p:txBody>
        </p:sp>
        <p:sp>
          <p:nvSpPr>
            <p:cNvPr id="191" name="Google Shape;191;p17"/>
            <p:cNvSpPr/>
            <p:nvPr/>
          </p:nvSpPr>
          <p:spPr>
            <a:xfrm rot="5400000">
              <a:off x="2406224" y="1935702"/>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350">
                <a:solidFill>
                  <a:srgbClr val="000000"/>
                </a:solidFill>
                <a:latin typeface="Calibri"/>
                <a:ea typeface="Calibri"/>
                <a:cs typeface="Calibri"/>
                <a:sym typeface="Calibri"/>
              </a:endParaRPr>
            </a:p>
          </p:txBody>
        </p:sp>
        <p:sp>
          <p:nvSpPr>
            <p:cNvPr id="192" name="Google Shape;192;p17"/>
            <p:cNvSpPr/>
            <p:nvPr/>
          </p:nvSpPr>
          <p:spPr>
            <a:xfrm>
              <a:off x="1196477" y="2161075"/>
              <a:ext cx="2808600" cy="1085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200">
                  <a:solidFill>
                    <a:srgbClr val="FFFFFF"/>
                  </a:solidFill>
                  <a:latin typeface="Roboto"/>
                  <a:ea typeface="Roboto"/>
                  <a:cs typeface="Roboto"/>
                  <a:sym typeface="Roboto"/>
                </a:rPr>
                <a:t>An antiracist policy is any measure that produces or sustains racial equity between racial groups. </a:t>
              </a:r>
              <a:endParaRPr sz="1200">
                <a:solidFill>
                  <a:srgbClr val="FFFFFF"/>
                </a:solidFill>
                <a:latin typeface="Roboto"/>
                <a:ea typeface="Roboto"/>
                <a:cs typeface="Roboto"/>
                <a:sym typeface="Roboto"/>
              </a:endParaRPr>
            </a:p>
            <a:p>
              <a:pPr marL="0" marR="0" lvl="0" indent="0" algn="l" rtl="0">
                <a:lnSpc>
                  <a:spcPct val="115000"/>
                </a:lnSpc>
                <a:spcBef>
                  <a:spcPts val="0"/>
                </a:spcBef>
                <a:spcAft>
                  <a:spcPts val="0"/>
                </a:spcAft>
                <a:buNone/>
              </a:pPr>
              <a:endParaRPr sz="1200">
                <a:solidFill>
                  <a:srgbClr val="FFFFFF"/>
                </a:solidFill>
                <a:latin typeface="Roboto"/>
                <a:ea typeface="Roboto"/>
                <a:cs typeface="Roboto"/>
                <a:sym typeface="Roboto"/>
              </a:endParaRPr>
            </a:p>
            <a:p>
              <a:pPr marL="0" marR="0" lvl="0" indent="0" algn="l" rtl="0">
                <a:lnSpc>
                  <a:spcPct val="115000"/>
                </a:lnSpc>
                <a:spcBef>
                  <a:spcPts val="0"/>
                </a:spcBef>
                <a:spcAft>
                  <a:spcPts val="0"/>
                </a:spcAft>
                <a:buNone/>
              </a:pPr>
              <a:r>
                <a:rPr lang="en-US" sz="1200" b="1">
                  <a:solidFill>
                    <a:srgbClr val="FFFFFF"/>
                  </a:solidFill>
                  <a:latin typeface="Roboto"/>
                  <a:ea typeface="Roboto"/>
                  <a:cs typeface="Roboto"/>
                  <a:sym typeface="Roboto"/>
                </a:rPr>
                <a:t>Policy: </a:t>
              </a:r>
              <a:r>
                <a:rPr lang="en-US" sz="1200">
                  <a:solidFill>
                    <a:srgbClr val="FFFFFF"/>
                  </a:solidFill>
                  <a:latin typeface="Roboto"/>
                  <a:ea typeface="Roboto"/>
                  <a:cs typeface="Roboto"/>
                  <a:sym typeface="Roboto"/>
                </a:rPr>
                <a:t>Written and unwritten law, rules, procedures, processes, regulations, and guidelines that govern people.</a:t>
              </a:r>
              <a:endParaRPr sz="12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p:nvPr/>
        </p:nvSpPr>
        <p:spPr>
          <a:xfrm>
            <a:off x="221700" y="145200"/>
            <a:ext cx="8885700" cy="9204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dk1"/>
              </a:buClr>
              <a:buSzPts val="1100"/>
              <a:buFont typeface="Arial"/>
              <a:buNone/>
            </a:pPr>
            <a:r>
              <a:rPr lang="en-US" sz="3100" b="1">
                <a:solidFill>
                  <a:schemeClr val="dk1"/>
                </a:solidFill>
                <a:latin typeface="Calibri"/>
                <a:ea typeface="Calibri"/>
                <a:cs typeface="Calibri"/>
                <a:sym typeface="Calibri"/>
              </a:rPr>
              <a:t>A Tool for our Process</a:t>
            </a:r>
            <a:endParaRPr sz="4000" b="1" i="0" u="none" strike="noStrike" cap="none">
              <a:solidFill>
                <a:srgbClr val="1F75BC"/>
              </a:solidFill>
              <a:latin typeface="Arial"/>
              <a:ea typeface="Arial"/>
              <a:cs typeface="Arial"/>
              <a:sym typeface="Arial"/>
            </a:endParaRPr>
          </a:p>
        </p:txBody>
      </p:sp>
      <p:sp>
        <p:nvSpPr>
          <p:cNvPr id="199" name="Google Shape;199;p18"/>
          <p:cNvSpPr txBox="1"/>
          <p:nvPr/>
        </p:nvSpPr>
        <p:spPr>
          <a:xfrm>
            <a:off x="4029075" y="967475"/>
            <a:ext cx="4935300" cy="353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t>1. Decision Tree</a:t>
            </a:r>
            <a:endParaRPr sz="1500" b="1"/>
          </a:p>
          <a:p>
            <a:pPr marL="0" lvl="0" indent="0" algn="l" rtl="0">
              <a:spcBef>
                <a:spcPts val="0"/>
              </a:spcBef>
              <a:spcAft>
                <a:spcPts val="0"/>
              </a:spcAft>
              <a:buNone/>
            </a:pPr>
            <a:r>
              <a:rPr lang="en-US" sz="1500"/>
              <a:t>Helps spot patterns or gaps in our thought process. The decision tree is accompanied by a set of starting conditions to review and reflect on at the beginning of the process.</a:t>
            </a:r>
            <a:endParaRPr sz="1500"/>
          </a:p>
          <a:p>
            <a:pPr marL="0" lvl="0" indent="0" algn="l" rtl="0">
              <a:spcBef>
                <a:spcPts val="0"/>
              </a:spcBef>
              <a:spcAft>
                <a:spcPts val="0"/>
              </a:spcAft>
              <a:buNone/>
            </a:pPr>
            <a:r>
              <a:rPr lang="en-US" sz="1500" b="1"/>
              <a:t>2. Deepening Questions</a:t>
            </a:r>
            <a:endParaRPr sz="1500" b="1"/>
          </a:p>
          <a:p>
            <a:pPr marL="0" lvl="0" indent="0" algn="l" rtl="0">
              <a:spcBef>
                <a:spcPts val="0"/>
              </a:spcBef>
              <a:spcAft>
                <a:spcPts val="0"/>
              </a:spcAft>
              <a:buNone/>
            </a:pPr>
            <a:r>
              <a:rPr lang="en-US" sz="1500"/>
              <a:t>Offers a raft of prompts to deepen reflections or bring to</a:t>
            </a:r>
            <a:endParaRPr sz="1500"/>
          </a:p>
          <a:p>
            <a:pPr marL="0" lvl="0" indent="0" algn="l" rtl="0">
              <a:spcBef>
                <a:spcPts val="0"/>
              </a:spcBef>
              <a:spcAft>
                <a:spcPts val="0"/>
              </a:spcAft>
              <a:buNone/>
            </a:pPr>
            <a:r>
              <a:rPr lang="en-US" sz="1500"/>
              <a:t>community to help get underneath core decision making challenges.</a:t>
            </a:r>
            <a:endParaRPr sz="1500"/>
          </a:p>
          <a:p>
            <a:pPr marL="0" lvl="0" indent="0" algn="l" rtl="0">
              <a:spcBef>
                <a:spcPts val="0"/>
              </a:spcBef>
              <a:spcAft>
                <a:spcPts val="0"/>
              </a:spcAft>
              <a:buNone/>
            </a:pPr>
            <a:r>
              <a:rPr lang="en-US" sz="1500" b="1"/>
              <a:t>3. Consultancy Protocol</a:t>
            </a:r>
            <a:endParaRPr sz="1500" b="1"/>
          </a:p>
          <a:p>
            <a:pPr marL="0" lvl="0" indent="0" algn="l" rtl="0">
              <a:spcBef>
                <a:spcPts val="0"/>
              </a:spcBef>
              <a:spcAft>
                <a:spcPts val="0"/>
              </a:spcAft>
              <a:buNone/>
            </a:pPr>
            <a:r>
              <a:rPr lang="en-US" sz="1500"/>
              <a:t>An adaptation of the  “Consultancy Protocol,” with credit to the School Reform Initiative, for use in bringing a small group together in consideration of the most difficult design and decision-making dilemmas.</a:t>
            </a:r>
            <a:endParaRPr sz="1500"/>
          </a:p>
        </p:txBody>
      </p:sp>
      <p:grpSp>
        <p:nvGrpSpPr>
          <p:cNvPr id="200" name="Google Shape;200;p18"/>
          <p:cNvGrpSpPr/>
          <p:nvPr/>
        </p:nvGrpSpPr>
        <p:grpSpPr>
          <a:xfrm>
            <a:off x="4676920" y="145200"/>
            <a:ext cx="582467" cy="546445"/>
            <a:chOff x="5373511" y="936978"/>
            <a:chExt cx="1044222" cy="914400"/>
          </a:xfrm>
        </p:grpSpPr>
        <p:grpSp>
          <p:nvGrpSpPr>
            <p:cNvPr id="201" name="Google Shape;201;p18"/>
            <p:cNvGrpSpPr/>
            <p:nvPr/>
          </p:nvGrpSpPr>
          <p:grpSpPr>
            <a:xfrm>
              <a:off x="5373511" y="936978"/>
              <a:ext cx="1044222" cy="914400"/>
              <a:chOff x="5373511" y="936978"/>
              <a:chExt cx="1044222" cy="914400"/>
            </a:xfrm>
          </p:grpSpPr>
          <p:sp>
            <p:nvSpPr>
              <p:cNvPr id="202" name="Google Shape;202;p18"/>
              <p:cNvSpPr/>
              <p:nvPr/>
            </p:nvSpPr>
            <p:spPr>
              <a:xfrm>
                <a:off x="5373511" y="936978"/>
                <a:ext cx="914400" cy="914400"/>
              </a:xfrm>
              <a:prstGeom prst="ellipse">
                <a:avLst/>
              </a:prstGeom>
              <a:gradFill>
                <a:gsLst>
                  <a:gs pos="0">
                    <a:srgbClr val="94152C"/>
                  </a:gs>
                  <a:gs pos="50000">
                    <a:srgbClr val="D52041"/>
                  </a:gs>
                  <a:gs pos="100000">
                    <a:srgbClr val="FF264F"/>
                  </a:gs>
                </a:gsLst>
                <a:lin ang="16200038"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3" name="Google Shape;203;p18"/>
              <p:cNvSpPr/>
              <p:nvPr/>
            </p:nvSpPr>
            <p:spPr>
              <a:xfrm>
                <a:off x="5503333" y="936978"/>
                <a:ext cx="914400" cy="914400"/>
              </a:xfrm>
              <a:prstGeom prst="ellipse">
                <a:avLst/>
              </a:prstGeom>
              <a:solidFill>
                <a:srgbClr val="FFFF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04" name="Google Shape;204;p18"/>
            <p:cNvSpPr txBox="1"/>
            <p:nvPr/>
          </p:nvSpPr>
          <p:spPr>
            <a:xfrm>
              <a:off x="5615976" y="1159874"/>
              <a:ext cx="689100" cy="441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i="0" u="none" strike="noStrike" cap="none">
                  <a:solidFill>
                    <a:srgbClr val="CF0D31"/>
                  </a:solidFill>
                  <a:latin typeface="Calibri"/>
                  <a:ea typeface="Calibri"/>
                  <a:cs typeface="Calibri"/>
                  <a:sym typeface="Calibri"/>
                </a:rPr>
                <a:t>01</a:t>
              </a:r>
              <a:endParaRPr sz="800">
                <a:latin typeface="Calibri"/>
                <a:ea typeface="Calibri"/>
                <a:cs typeface="Calibri"/>
                <a:sym typeface="Calibri"/>
              </a:endParaRPr>
            </a:p>
          </p:txBody>
        </p:sp>
      </p:grpSp>
      <p:pic>
        <p:nvPicPr>
          <p:cNvPr id="205" name="Google Shape;205;p18"/>
          <p:cNvPicPr preferRelativeResize="0"/>
          <p:nvPr/>
        </p:nvPicPr>
        <p:blipFill>
          <a:blip r:embed="rId3">
            <a:alphaModFix/>
          </a:blip>
          <a:stretch>
            <a:fillRect/>
          </a:stretch>
        </p:blipFill>
        <p:spPr>
          <a:xfrm rot="-580620">
            <a:off x="593275" y="862850"/>
            <a:ext cx="2930633" cy="37731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edb5ef48-5285-463e-a2b9-308f2d437c3d">New</Priority>
    <PublishingStartDate xmlns="http://schemas.microsoft.com/sharepoint/v3" xsi:nil="true"/>
    <PublishingExpirationDate xmlns="http://schemas.microsoft.com/sharepoint/v3" xsi:nil="true"/>
    <Estimated_x0020_Creation_x0020_Date xmlns="edb5ef48-5285-463e-a2b9-308f2d437c3d">2021-10-27T07:00:00+00:00</Estimated_x0020_Creation_x0020_Date>
    <Remediation_x0020_Date xmlns="edb5ef48-5285-463e-a2b9-308f2d437c3d">2021-11-04T07:00:00+00:00</Remediation_x0020_Date>
  </documentManagement>
</p:properties>
</file>

<file path=customXml/itemProps1.xml><?xml version="1.0" encoding="utf-8"?>
<ds:datastoreItem xmlns:ds="http://schemas.openxmlformats.org/officeDocument/2006/customXml" ds:itemID="{68CB187E-E5B4-407D-95F4-FD61C4F9696B}"/>
</file>

<file path=customXml/itemProps2.xml><?xml version="1.0" encoding="utf-8"?>
<ds:datastoreItem xmlns:ds="http://schemas.openxmlformats.org/officeDocument/2006/customXml" ds:itemID="{7C664B7D-D4D5-425D-B393-4E20841173AC}"/>
</file>

<file path=customXml/itemProps3.xml><?xml version="1.0" encoding="utf-8"?>
<ds:datastoreItem xmlns:ds="http://schemas.openxmlformats.org/officeDocument/2006/customXml" ds:itemID="{625AE855-34B3-404F-BC0D-972AA604917A}"/>
</file>

<file path=docProps/app.xml><?xml version="1.0" encoding="utf-8"?>
<Properties xmlns="http://schemas.openxmlformats.org/officeDocument/2006/extended-properties" xmlns:vt="http://schemas.openxmlformats.org/officeDocument/2006/docPropsVTypes">
  <TotalTime>0</TotalTime>
  <Words>3803</Words>
  <Application>Microsoft Office PowerPoint</Application>
  <PresentationFormat>On-screen Show (16:9)</PresentationFormat>
  <Paragraphs>544</Paragraphs>
  <Slides>47</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Calibri</vt:lpstr>
      <vt:lpstr>Gill Sans</vt:lpstr>
      <vt:lpstr>Roboto</vt:lpstr>
      <vt:lpstr>Georgia</vt:lpstr>
      <vt:lpstr>Roboto Thin</vt:lpstr>
      <vt:lpstr>Arial</vt:lpstr>
      <vt:lpstr>ODE_Powerpoint - pattern background</vt:lpstr>
      <vt:lpstr>PowerPoint Presentation</vt:lpstr>
      <vt:lpstr>Virtual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ALTERMATT Natalie * ODE</dc:creator>
  <cp:lastModifiedBy>ALTERMATT Natalie * ODE</cp:lastModifiedBy>
  <cp:revision>1</cp:revision>
  <dcterms:modified xsi:type="dcterms:W3CDTF">2021-11-03T16:52:53Z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