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3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81552" autoAdjust="0"/>
  </p:normalViewPr>
  <p:slideViewPr>
    <p:cSldViewPr snapToGrid="0">
      <p:cViewPr>
        <p:scale>
          <a:sx n="60" d="100"/>
          <a:sy n="60" d="100"/>
        </p:scale>
        <p:origin x="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CCF92-58A3-4915-BA22-69E22859E156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922E5-A29A-4954-B1FE-C03D1FCF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0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922E5-A29A-4954-B1FE-C03D1FCFAB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6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a number of key concepts that are embedded into the Incident Command System. These</a:t>
            </a:r>
            <a:r>
              <a:rPr lang="en-US" baseline="0" dirty="0" smtClean="0"/>
              <a:t> four are particularly important for schools and should be considered at every stage of the process: before, during and after an incident.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922E5-A29A-4954-B1FE-C03D1FCFAB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0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 Love U</a:t>
            </a:r>
            <a:r>
              <a:rPr lang="en-US" baseline="0" dirty="0" smtClean="0"/>
              <a:t> Guys foundation has developed a great set of language that aligns with the Incident Command System’s key concepts. It is called the Standard Response Protocol and printable resources are free at their website: iloveuguys.org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922E5-A29A-4954-B1FE-C03D1FCFAB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2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922E5-A29A-4954-B1FE-C03D1FCFAB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8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922E5-A29A-4954-B1FE-C03D1FCFAB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9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922E5-A29A-4954-B1FE-C03D1FCFAB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8F0A-BF6E-4D9C-AD55-2498D0C6878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B49-84E6-448B-9038-CA3D36FF221E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88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8F0A-BF6E-4D9C-AD55-2498D0C6878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B49-84E6-448B-9038-CA3D36FF22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2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8F0A-BF6E-4D9C-AD55-2498D0C6878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B49-84E6-448B-9038-CA3D36FF221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twitter.com/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r>
              <a:rPr lang="en-US" sz="2400" dirty="0" smtClean="0">
                <a:solidFill>
                  <a:schemeClr val="accent1"/>
                </a:solidFill>
              </a:rPr>
              <a:t> | fb.com/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52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2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96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ar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674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42395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90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59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04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01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0442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563F8F0A-BF6E-4D9C-AD55-2498D0C6878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8BB36B49-84E6-448B-9038-CA3D36FF221E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42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92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34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twitter.com/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r>
              <a:rPr lang="en-US" sz="2400" dirty="0" smtClean="0">
                <a:solidFill>
                  <a:schemeClr val="accent1"/>
                </a:solidFill>
              </a:rPr>
              <a:t> | fb.com/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54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8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67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ar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884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38201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52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12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07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14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ar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8F0A-BF6E-4D9C-AD55-2498D0C6878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B49-84E6-448B-9038-CA3D36FF22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9104108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 descr="School Safety and Emergency Management logo. By the Oregon Department of Education. Outline of the state of Oregon with a stick figure tree in the middle. " title="SSEM Logo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84" y="215153"/>
            <a:ext cx="192024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80081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77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47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twitter.com/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r>
              <a:rPr lang="en-US" sz="2400" dirty="0" smtClean="0">
                <a:solidFill>
                  <a:schemeClr val="accent1"/>
                </a:solidFill>
              </a:rPr>
              <a:t> | fb.com/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37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58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96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ar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696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6"/>
            <a:ext cx="3931826" cy="2534006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9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196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6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25617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8F0A-BF6E-4D9C-AD55-2498D0C6878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B49-84E6-448B-9038-CA3D36FF22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9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78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05141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10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92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twitter.com/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r>
              <a:rPr lang="en-US" sz="2400" dirty="0" smtClean="0">
                <a:solidFill>
                  <a:schemeClr val="accent1"/>
                </a:solidFill>
              </a:rPr>
              <a:t> | fb.com/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50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5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926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ar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678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6"/>
            <a:ext cx="3931826" cy="2529812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998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5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8F0A-BF6E-4D9C-AD55-2498D0C6878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B49-84E6-448B-9038-CA3D36FF2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10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917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0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6665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008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572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twitter.com/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r>
              <a:rPr lang="en-US" sz="2400" dirty="0" smtClean="0">
                <a:solidFill>
                  <a:schemeClr val="accent1"/>
                </a:solidFill>
              </a:rPr>
              <a:t> | fb.com/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98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88" y="5948082"/>
            <a:ext cx="11775141" cy="699247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472133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6701"/>
            <a:ext cx="9144000" cy="102326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Oregon Department of Educat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9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187" y="2488757"/>
            <a:ext cx="11775141" cy="1900363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177" y="2488757"/>
            <a:ext cx="10784542" cy="1900363"/>
          </a:xfrm>
        </p:spPr>
        <p:txBody>
          <a:bodyPr anchor="ctr" anchorCtr="0">
            <a:noAutofit/>
          </a:bodyPr>
          <a:lstStyle>
            <a:lvl1pPr algn="ctr"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54824" y="6139793"/>
            <a:ext cx="4509246" cy="365125"/>
          </a:xfrm>
        </p:spPr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176" y="6139793"/>
            <a:ext cx="2864224" cy="365125"/>
          </a:xfrm>
        </p:spPr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Oregon Department of Education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70" y="214049"/>
            <a:ext cx="2124460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771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ar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8" y="215153"/>
            <a:ext cx="11775141" cy="1397364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540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89" y="215153"/>
            <a:ext cx="4730470" cy="6432176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6"/>
            <a:ext cx="3931826" cy="2529812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264E-747B-4A66-8046-612678D808F9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2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8F0A-BF6E-4D9C-AD55-2498D0C6878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B49-84E6-448B-9038-CA3D36FF2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367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CE9B-FC86-4B75-8677-1AF147A5D684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335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91D8-9B02-4B28-8EF4-3003DE7E4109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266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9AC3-29A7-447C-985A-56B968AD79CC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906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46951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8147-9298-48DB-8898-31538F48B62E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589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Typ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716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low 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ecorative line brea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3848895"/>
            <a:ext cx="1286259" cy="24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781-A755-4819-BC29-540BFF075356}" type="datetime1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0" y="4043402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60" y="4043402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290" y="4043402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twitter.com/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r>
              <a:rPr lang="en-US" sz="2400" dirty="0" smtClean="0">
                <a:solidFill>
                  <a:schemeClr val="accent1"/>
                </a:solidFill>
              </a:rPr>
              <a:t> | fb.com/</a:t>
            </a:r>
            <a:r>
              <a:rPr lang="en-US" sz="2400" dirty="0" err="1" smtClean="0">
                <a:solidFill>
                  <a:schemeClr val="accent1"/>
                </a:solidFill>
              </a:rPr>
              <a:t>ORDeptEd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2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8F0A-BF6E-4D9C-AD55-2498D0C6878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B49-84E6-448B-9038-CA3D36FF22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8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8F0A-BF6E-4D9C-AD55-2498D0C6878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B49-84E6-448B-9038-CA3D36FF22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1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8F0A-BF6E-4D9C-AD55-2498D0C6878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6B49-84E6-448B-9038-CA3D36FF22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9104108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63F8F0A-BF6E-4D9C-AD55-2498D0C6878B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B36B49-84E6-448B-9038-CA3D36FF221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  <p:pic>
        <p:nvPicPr>
          <p:cNvPr id="9" name="Picture 8" descr="School Safety and Emergency Management logo. By the Oregon Department of Education. Outline of the state of Oregon with a stick figure tree in the middle. " title="SSEM Logo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84" y="215153"/>
            <a:ext cx="192024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9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9104108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  <p:pic>
        <p:nvPicPr>
          <p:cNvPr id="9" name="Picture 8" descr="School Safety and Emergency Management logo. By the Oregon Department of Education. Outline of the state of Oregon with a stick figure tree in the middle. " title="SSEM Logo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84" y="215153"/>
            <a:ext cx="192024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7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9104108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  <p:pic>
        <p:nvPicPr>
          <p:cNvPr id="9" name="Picture 8" descr="School Safety and Emergency Management logo. By the Oregon Department of Education. Outline of the state of Oregon with a stick figure tree in the middle. " title="SSEM Logo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84" y="215153"/>
            <a:ext cx="192024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0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42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9104108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  <p:pic>
        <p:nvPicPr>
          <p:cNvPr id="9" name="Picture 8" descr="School Safety and Emergency Management logo. By the Oregon Department of Education. Outline of the state of Oregon with a stick figure tree in the middle. " title="SSEM Logo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84" y="215153"/>
            <a:ext cx="192024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9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9104108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  <p:pic>
        <p:nvPicPr>
          <p:cNvPr id="9" name="Picture 8" descr="School Safety and Emergency Management logo. By the Oregon Department of Education. Outline of the state of Oregon with a stick figure tree in the middle. " title="SSEM Logo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84" y="215153"/>
            <a:ext cx="192024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1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9104108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2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879103-F9E0-4F46-ADC2-B8CD67C56AE7}" type="datetime1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ecorative line brea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0" y="1558360"/>
            <a:ext cx="1286259" cy="24384"/>
          </a:xfrm>
          <a:prstGeom prst="rect">
            <a:avLst/>
          </a:prstGeom>
        </p:spPr>
      </p:pic>
      <p:pic>
        <p:nvPicPr>
          <p:cNvPr id="11" name="Picture 10" descr="School Safety and Emergency Management logo. By the Oregon Department of Education. Outline of the state of Oregon with a stick figure tree in the middle. " title="SSEM Logo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84" y="215153"/>
            <a:ext cx="192024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1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fema.gov/emiweb/is/is100c/english/handouts/ics_for_schools.pdf" TargetMode="External"/><Relationship Id="rId2" Type="http://schemas.openxmlformats.org/officeDocument/2006/relationships/hyperlink" Target="https://www.oregon.gov/ode/schools-and-districts/grants/Documents/Office%20of%20School%20Facilities/SSEM/Training/Free%20Online%20Training_FEMA.pdf" TargetMode="Externa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de/schools-and-districts/grants/Pages/School-Safety-and-Emergency-Management-Contacts.aspx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loveuguys.org/The-Standard-Response-Protocol.html" TargetMode="External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Incident Command System</a:t>
            </a:r>
            <a:br>
              <a:rPr lang="en-US" dirty="0" smtClean="0"/>
            </a:br>
            <a:r>
              <a:rPr lang="en-US" dirty="0" smtClean="0"/>
              <a:t>for Schools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Presenter</a:t>
            </a:r>
          </a:p>
          <a:p>
            <a:r>
              <a:rPr lang="en-US" altLang="en-US" dirty="0"/>
              <a:t>Date</a:t>
            </a:r>
          </a:p>
          <a:p>
            <a:r>
              <a:rPr lang="en-US" altLang="en-US" dirty="0"/>
              <a:t>Conference/Meeting Name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63" y="3602038"/>
            <a:ext cx="2394857" cy="23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4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 of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6" y="1825625"/>
            <a:ext cx="6213013" cy="41090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People should only report to one person!</a:t>
            </a:r>
          </a:p>
          <a:p>
            <a:r>
              <a:rPr lang="en-US" dirty="0" smtClean="0"/>
              <a:t>Multiple supervisors for individuals can end up confusing a response effort with contradictory instruction.</a:t>
            </a:r>
          </a:p>
          <a:p>
            <a:r>
              <a:rPr lang="en-US" dirty="0" smtClean="0"/>
              <a:t>Ensure your teachers and staff know who their one person is who they report to during an emergency.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2" descr="A group of firefighters gather outside for instruction." title="First responders traini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598" y="2363925"/>
            <a:ext cx="3817439" cy="2544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535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6" y="1825625"/>
            <a:ext cx="6020508" cy="41090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Golden Ratio: 1 to 5.</a:t>
            </a:r>
          </a:p>
          <a:p>
            <a:r>
              <a:rPr lang="en-US" dirty="0" smtClean="0"/>
              <a:t>Having 20 or more students in a classroom is one thing; having 20 teachers report to one assistant principle is another: don’t do that!</a:t>
            </a:r>
          </a:p>
          <a:p>
            <a:r>
              <a:rPr lang="en-US" dirty="0" smtClean="0"/>
              <a:t>Ways to organize this:</a:t>
            </a:r>
          </a:p>
          <a:p>
            <a:pPr lvl="1"/>
            <a:r>
              <a:rPr lang="en-US" dirty="0" smtClean="0"/>
              <a:t>Have response teams that collect attendance or status for reporting.</a:t>
            </a:r>
          </a:p>
          <a:p>
            <a:pPr lvl="1"/>
            <a:r>
              <a:rPr lang="en-US" dirty="0" smtClean="0"/>
              <a:t>Organize your assembly areas by teams.</a:t>
            </a:r>
          </a:p>
          <a:p>
            <a:pPr lvl="1"/>
            <a:r>
              <a:rPr lang="en-US" dirty="0" smtClean="0"/>
              <a:t>English Department as one accountability team; Science Department as another…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2" descr="A teacher raises her hand during instruction with students outside." title="Raise your han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933" y="2319687"/>
            <a:ext cx="4291713" cy="3022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9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6" y="1825625"/>
            <a:ext cx="6630108" cy="4314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Less impactful for schools; a big deal for districts!</a:t>
            </a:r>
          </a:p>
          <a:p>
            <a:r>
              <a:rPr lang="en-US" dirty="0" smtClean="0"/>
              <a:t>The fire department owns the fire. You own the students.</a:t>
            </a:r>
          </a:p>
          <a:p>
            <a:r>
              <a:rPr lang="en-US" dirty="0" smtClean="0"/>
              <a:t>District should have a plan to coordinate their response (such as communication and reunification) in a Unified Command:</a:t>
            </a:r>
          </a:p>
          <a:p>
            <a:pPr lvl="1"/>
            <a:r>
              <a:rPr lang="en-US" dirty="0" smtClean="0"/>
              <a:t>Schools know how they communicate with parents.</a:t>
            </a:r>
          </a:p>
          <a:p>
            <a:pPr lvl="1"/>
            <a:r>
              <a:rPr lang="en-US" dirty="0" smtClean="0"/>
              <a:t>Schools know how they transport and reunify students.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 descr="Looks like an administrator is organizing providing direction to some students." title="Administrator Speaking With Studen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284" y="2566567"/>
            <a:ext cx="3764775" cy="2823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3956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ICS: Keep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1825625"/>
            <a:ext cx="6708607" cy="4314168"/>
          </a:xfrm>
        </p:spPr>
        <p:txBody>
          <a:bodyPr>
            <a:normAutofit/>
          </a:bodyPr>
          <a:lstStyle/>
          <a:p>
            <a:pPr marL="0" lvl="0" indent="0">
              <a:spcBef>
                <a:spcPts val="100"/>
              </a:spcBef>
              <a:buNone/>
              <a:defRPr/>
            </a:pPr>
            <a:r>
              <a:rPr lang="en-US" sz="2800" b="1" dirty="0"/>
              <a:t>When an ICS is established for an incident or event in a school:</a:t>
            </a:r>
          </a:p>
          <a:p>
            <a:pPr marL="342900" lvl="0" indent="-342900">
              <a:spcBef>
                <a:spcPts val="100"/>
              </a:spcBef>
              <a:defRPr/>
            </a:pPr>
            <a:r>
              <a:rPr lang="en-US" dirty="0" smtClean="0"/>
              <a:t>Know who your “Incident Commander” and team leads are before an incident (not always the principle).</a:t>
            </a:r>
            <a:endParaRPr lang="en-US" dirty="0"/>
          </a:p>
          <a:p>
            <a:pPr marL="342900" lvl="0" indent="-342900">
              <a:spcBef>
                <a:spcPts val="100"/>
              </a:spcBef>
              <a:defRPr/>
            </a:pPr>
            <a:r>
              <a:rPr lang="en-US" dirty="0"/>
              <a:t>The ICS structure is different from the daily administrative structure in order to avoid confusion over whom you should take direction from.</a:t>
            </a:r>
          </a:p>
          <a:p>
            <a:pPr marL="342900" lvl="0" indent="-342900">
              <a:spcBef>
                <a:spcPts val="100"/>
              </a:spcBef>
              <a:defRPr/>
            </a:pPr>
            <a:r>
              <a:rPr lang="en-US" dirty="0"/>
              <a:t>The supervisors of the Incident Command should use the correct ICS titles; these will be different from their daily school position titles.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2" descr="National guardsmen and other emergency personnel are coordinating an emergency response inside a tent. " title="A look inside an emergency operations center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89871" y="2059636"/>
            <a:ext cx="3638550" cy="364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274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You Fit Into 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6" y="1745414"/>
            <a:ext cx="10812378" cy="4623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Initial Response: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Eventually, police, fire, emergency medical services or another external agency will manage response to the incident.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The people already in the building will respond first: </a:t>
            </a:r>
            <a:r>
              <a:rPr lang="en-US" sz="2200" dirty="0"/>
              <a:t>you!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You must act as a bridge from the time of initial response until first-responders arrive. 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b="1" dirty="0" smtClean="0"/>
              <a:t>Remember:</a:t>
            </a:r>
            <a:endParaRPr lang="en-US" b="1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Keep the response language simple and in plain English (first responders don’t know your acronyms).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One person only reports to one supervisor.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Don’t overwhelm your team leads or supervisors! Try to keep it to five or fewer people per supervisor.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Coordinate your activities with your first responders before, during and after.</a:t>
            </a:r>
            <a:endParaRPr lang="en-US" sz="22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4989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ICS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Recommended Training Resources for Schools:</a:t>
            </a:r>
          </a:p>
          <a:p>
            <a:r>
              <a:rPr lang="en-US" dirty="0" smtClean="0"/>
              <a:t>List of free online courses on ICS: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www.oregon.gov/ode/schools-and-districts/grants/Documents/Office%20of%20School%20Facilities/SSEM/Training/Free%20Online%20Training_FEMA.pdf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Federal Emergency Management Agency Resources: </a:t>
            </a:r>
          </a:p>
          <a:p>
            <a:r>
              <a:rPr lang="en-US" dirty="0" smtClean="0"/>
              <a:t>A </a:t>
            </a:r>
            <a:r>
              <a:rPr lang="en-US" dirty="0"/>
              <a:t>brief (8-page) document that explains ICS in a school environment: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training.fema.gov/emiweb/is/is100c/english/handouts/ics_for_schools.pdf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86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Here to Help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 descr="Helicopter landing on a sports field to provide relief support durring an emergency response." title="Coast Guard Helicopt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995" y="2094177"/>
            <a:ext cx="2170094" cy="1446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5313" y="1965262"/>
            <a:ext cx="6699676" cy="1364127"/>
          </a:xfrm>
          <a:prstGeom prst="rect">
            <a:avLst/>
          </a:prstGeom>
        </p:spPr>
        <p:txBody>
          <a:bodyPr vert="horz" wrap="square" lIns="52994" tIns="26497" rIns="52994" bIns="26497" numCol="1" spcCol="0" rtlCol="0">
            <a:sp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sz="2400" b="1" dirty="0"/>
              <a:t>School Safety and Emergency </a:t>
            </a:r>
            <a:r>
              <a:rPr lang="en-US" sz="2400" b="1" dirty="0" smtClean="0"/>
              <a:t>Management:</a:t>
            </a:r>
            <a:endParaRPr lang="en-US" sz="2400" b="1" dirty="0"/>
          </a:p>
          <a:p>
            <a:pPr lvl="1">
              <a:buFont typeface="Arial" charset="0"/>
              <a:buChar char="•"/>
              <a:defRPr/>
            </a:pPr>
            <a:r>
              <a:rPr lang="en-US" sz="2200" dirty="0"/>
              <a:t>Provide support to the schools and school districts in Oregon for the development and implementation of high-quality emergency operations plans.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7003" y="3700177"/>
            <a:ext cx="3904785" cy="1433297"/>
          </a:xfrm>
          <a:prstGeom prst="rect">
            <a:avLst/>
          </a:prstGeom>
        </p:spPr>
        <p:txBody>
          <a:bodyPr vert="horz" lIns="62345" tIns="31173" rIns="62345" bIns="31173" rtlCol="0">
            <a:noAutofit/>
          </a:bodyPr>
          <a:lstStyle>
            <a:lvl1pPr marL="194304" indent="-194304" algn="l" defTabSz="777218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13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22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31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40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348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5958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565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175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/>
              <a:t>Contact</a:t>
            </a:r>
            <a:r>
              <a:rPr lang="en-US" sz="2400" b="1" dirty="0"/>
              <a:t>:</a:t>
            </a:r>
          </a:p>
          <a:p>
            <a:pPr lvl="1">
              <a:defRPr/>
            </a:pPr>
            <a:r>
              <a:rPr lang="en-US" sz="2200" dirty="0"/>
              <a:t>Visit our </a:t>
            </a:r>
            <a:r>
              <a:rPr lang="en-US" sz="2200" dirty="0">
                <a:hlinkClick r:id="rId3"/>
              </a:rPr>
              <a:t>contacts page</a:t>
            </a:r>
            <a:r>
              <a:rPr lang="en-US" sz="2200" dirty="0"/>
              <a:t> to connect with your regional trainer.</a:t>
            </a:r>
          </a:p>
        </p:txBody>
      </p:sp>
      <p:pic>
        <p:nvPicPr>
          <p:cNvPr id="9" name="Picture 8" descr="A forest burns in the background of a creek with animals taking refuge in the water." title="Forest Fir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991" y="3381704"/>
            <a:ext cx="2246293" cy="1387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School children are leaving school grounds, single file, with a teacher." title="School Crossi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312" y="4591327"/>
            <a:ext cx="1854777" cy="1236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380888" y="5588757"/>
            <a:ext cx="4040581" cy="400071"/>
          </a:xfrm>
          <a:prstGeom prst="rect">
            <a:avLst/>
          </a:prstGeom>
        </p:spPr>
        <p:txBody>
          <a:bodyPr vert="horz" lIns="62345" tIns="31173" rIns="62345" bIns="31173" rtlCol="0">
            <a:noAutofit/>
          </a:bodyPr>
          <a:lstStyle>
            <a:lvl1pPr marL="194304" indent="-194304" algn="l" defTabSz="777218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13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22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31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40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348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5958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565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175" indent="-194304" algn="l" defTabSz="777218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400" b="1" dirty="0"/>
              <a:t>We will come to you!</a:t>
            </a:r>
            <a:endParaRPr lang="en-US" sz="2400" dirty="0"/>
          </a:p>
        </p:txBody>
      </p:sp>
      <p:pic>
        <p:nvPicPr>
          <p:cNvPr id="12" name="Picture 11" descr="C:\Users\haislipa\AppData\Local\Microsoft\Windows\INetCache\Content.MSO\97701A7E.tmp">
            <a:hlinkClick r:id="rId3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530" y="3784672"/>
            <a:ext cx="1702676" cy="1702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29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Today’s Agenda</a:t>
            </a:r>
          </a:p>
          <a:p>
            <a:r>
              <a:rPr lang="en-US" dirty="0"/>
              <a:t>Before we begin</a:t>
            </a:r>
          </a:p>
          <a:p>
            <a:r>
              <a:rPr lang="en-US" dirty="0"/>
              <a:t>Purpose of the ICS</a:t>
            </a:r>
          </a:p>
          <a:p>
            <a:r>
              <a:rPr lang="en-US" dirty="0"/>
              <a:t>Structure of the ICS</a:t>
            </a:r>
          </a:p>
          <a:p>
            <a:r>
              <a:rPr lang="en-US" dirty="0"/>
              <a:t>ICS: Key </a:t>
            </a:r>
            <a:r>
              <a:rPr lang="en-US" dirty="0" smtClean="0"/>
              <a:t>Concepts</a:t>
            </a:r>
          </a:p>
          <a:p>
            <a:r>
              <a:rPr lang="en-US" dirty="0" smtClean="0"/>
              <a:t>How to apply the key concepts.</a:t>
            </a:r>
            <a:endParaRPr lang="en-US" dirty="0"/>
          </a:p>
          <a:p>
            <a:r>
              <a:rPr lang="en-US" dirty="0"/>
              <a:t>Where you fit into an ICS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1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Begin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Coordination With Community Partners</a:t>
            </a:r>
          </a:p>
          <a:p>
            <a:r>
              <a:rPr lang="en-US" dirty="0"/>
              <a:t>Emergency management and first responders will be in your schools during an incident.</a:t>
            </a:r>
          </a:p>
          <a:p>
            <a:r>
              <a:rPr lang="en-US" dirty="0"/>
              <a:t>Prior coordination with them will ensure a smooth transition during an emergency. </a:t>
            </a:r>
          </a:p>
          <a:p>
            <a:r>
              <a:rPr lang="en-US" dirty="0"/>
              <a:t>Coordinate before an emergency happens so that first responders are not surprised by your school’s structure, environment or organization.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2" descr="A rainbow with a star at the end. &quot;The More You Know&quot; is printed atop the graphic." title="The More You Kn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549" y="4355352"/>
            <a:ext cx="4622902" cy="178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01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17175" y="1825625"/>
            <a:ext cx="6084677" cy="4106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/>
              <a:t>Incident Command System: Why?</a:t>
            </a:r>
          </a:p>
          <a:p>
            <a:r>
              <a:rPr lang="en-US" dirty="0"/>
              <a:t>Inadequate management is the leading cause of incident response failures.</a:t>
            </a:r>
          </a:p>
          <a:p>
            <a:r>
              <a:rPr lang="en-US" dirty="0"/>
              <a:t>Clear and definable command structure ensures unity of purpose during an incident.</a:t>
            </a:r>
          </a:p>
          <a:p>
            <a:r>
              <a:rPr lang="en-US" dirty="0"/>
              <a:t>The ICS is part of the National Incident Management System—part of a top-down approach.</a:t>
            </a:r>
          </a:p>
          <a:p>
            <a:r>
              <a:rPr lang="en-US" dirty="0"/>
              <a:t>The use of ICS is a requirement for all schools and school districts receiving emergency preparedness funding.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 descr="See, these guys just can't wait to help you out!" title="Smiling First Respond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03" y="2427097"/>
            <a:ext cx="3870805" cy="2903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0393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6" y="1825625"/>
            <a:ext cx="10784542" cy="468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Incident Command System: How it is structured. 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6" name="Group 5" descr="The incident commander has a command staff that includes the public information officer, the safety officer and the liaison officer. The incident commander will also have an operations section, a planning section, a logistics section, and a finance or administrative section." title="Graphic of the Incident Command Structure"/>
          <p:cNvGrpSpPr/>
          <p:nvPr/>
        </p:nvGrpSpPr>
        <p:grpSpPr>
          <a:xfrm>
            <a:off x="1414772" y="2436233"/>
            <a:ext cx="9389350" cy="3561347"/>
            <a:chOff x="239753" y="2853992"/>
            <a:chExt cx="8827540" cy="3177306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4021394" y="3338735"/>
              <a:ext cx="6133" cy="228531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0" idx="3"/>
              <a:endCxn id="13" idx="1"/>
            </p:cNvCxnSpPr>
            <p:nvPr/>
          </p:nvCxnSpPr>
          <p:spPr>
            <a:xfrm flipV="1">
              <a:off x="2251433" y="5777175"/>
              <a:ext cx="4438420" cy="300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526828" y="2853992"/>
              <a:ext cx="2651760" cy="48474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chemeClr val="tx1"/>
                  </a:solidFill>
                </a:rPr>
                <a:t>Incident Commander</a:t>
              </a:r>
              <a:endParaRPr 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9753" y="5537811"/>
              <a:ext cx="2011680" cy="48474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Operations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79642" y="5537810"/>
              <a:ext cx="2011680" cy="48474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Planning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16913" y="5546555"/>
              <a:ext cx="2011680" cy="48474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Logistics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89853" y="5534803"/>
              <a:ext cx="2377440" cy="48474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Finance/ Admin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12506" y="3589932"/>
              <a:ext cx="2011680" cy="484743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PIO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16913" y="4195671"/>
              <a:ext cx="2011680" cy="484743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Safety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16913" y="4810615"/>
              <a:ext cx="2011680" cy="484743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Liaison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Connector 16"/>
            <p:cNvCxnSpPr>
              <a:endCxn id="14" idx="1"/>
            </p:cNvCxnSpPr>
            <p:nvPr/>
          </p:nvCxnSpPr>
          <p:spPr>
            <a:xfrm>
              <a:off x="4021394" y="3832303"/>
              <a:ext cx="491112" cy="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5" idx="1"/>
            </p:cNvCxnSpPr>
            <p:nvPr/>
          </p:nvCxnSpPr>
          <p:spPr>
            <a:xfrm>
              <a:off x="4021642" y="4430850"/>
              <a:ext cx="495271" cy="719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6" idx="1"/>
            </p:cNvCxnSpPr>
            <p:nvPr/>
          </p:nvCxnSpPr>
          <p:spPr>
            <a:xfrm>
              <a:off x="4021394" y="5052986"/>
              <a:ext cx="495519" cy="1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833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ICS (explained)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Incident Command System: How it is structured</a:t>
            </a:r>
          </a:p>
          <a:p>
            <a:r>
              <a:rPr lang="en-US" dirty="0"/>
              <a:t>The ICS is adaptable and scalable—you only activate the sections you need.</a:t>
            </a:r>
          </a:p>
          <a:p>
            <a:r>
              <a:rPr lang="en-US" dirty="0"/>
              <a:t>The incident commander is responsible for the work of the sections that are not independently staffed.</a:t>
            </a:r>
          </a:p>
          <a:p>
            <a:r>
              <a:rPr lang="en-US" dirty="0"/>
              <a:t>The command staff assists and advises the incident commander.</a:t>
            </a:r>
          </a:p>
          <a:p>
            <a:pPr lvl="1"/>
            <a:r>
              <a:rPr lang="en-US" dirty="0"/>
              <a:t>Public information officer.</a:t>
            </a:r>
          </a:p>
          <a:p>
            <a:pPr lvl="1"/>
            <a:r>
              <a:rPr lang="en-US" dirty="0"/>
              <a:t>Safety officer.</a:t>
            </a:r>
          </a:p>
          <a:p>
            <a:pPr lvl="1"/>
            <a:r>
              <a:rPr lang="en-US" dirty="0"/>
              <a:t>Liaison officer.</a:t>
            </a:r>
          </a:p>
          <a:p>
            <a:r>
              <a:rPr lang="en-US" dirty="0"/>
              <a:t>The departments engage in incident response.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0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ICS (sections)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7176" y="1856569"/>
            <a:ext cx="10961477" cy="4283224"/>
          </a:xfrm>
          <a:prstGeom prst="rect">
            <a:avLst/>
          </a:prstGeom>
        </p:spPr>
        <p:txBody>
          <a:bodyPr wrap="square" numCol="2" spcCol="18288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noProof="0" dirty="0" smtClean="0">
                <a:solidFill>
                  <a:schemeClr val="accent2"/>
                </a:solidFill>
                <a:latin typeface="Calibri"/>
              </a:rPr>
              <a:t>Operations Section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 operations section conducts the response.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Calibri"/>
              </a:rPr>
              <a:t>Likely the first section that will be set up during initial response.</a:t>
            </a:r>
            <a:endParaRPr lang="en-US" altLang="en-US" sz="2400" dirty="0">
              <a:solidFill>
                <a:prstClr val="black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</a:rPr>
              <a:t>Planning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</a:rPr>
              <a:t> Section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baseline="0" dirty="0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n-US" altLang="en-US" sz="2400" dirty="0" smtClean="0">
                <a:solidFill>
                  <a:prstClr val="black"/>
                </a:solidFill>
                <a:latin typeface="Calibri"/>
              </a:rPr>
              <a:t> planning section plans out the response.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Coordinates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with the other sections for continued response.</a:t>
            </a:r>
          </a:p>
          <a:p>
            <a:pPr lvl="0">
              <a:spcBef>
                <a:spcPts val="100"/>
              </a:spcBef>
              <a:defRPr/>
            </a:pPr>
            <a:r>
              <a:rPr lang="en-US" altLang="en-US" sz="2400" b="1" dirty="0" smtClean="0">
                <a:solidFill>
                  <a:schemeClr val="accent3"/>
                </a:solidFill>
              </a:rPr>
              <a:t>Logistics </a:t>
            </a:r>
            <a:r>
              <a:rPr lang="en-US" altLang="en-US" sz="2400" b="1" dirty="0">
                <a:solidFill>
                  <a:schemeClr val="accent3"/>
                </a:solidFill>
              </a:rPr>
              <a:t>Section</a:t>
            </a:r>
          </a:p>
          <a:p>
            <a:pPr marL="342900" lvl="0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noProof="0" dirty="0" smtClean="0">
                <a:solidFill>
                  <a:prstClr val="black"/>
                </a:solidFill>
              </a:rPr>
              <a:t>Responsible for supplying and providing function to the incident response.</a:t>
            </a:r>
          </a:p>
          <a:p>
            <a:pPr marL="342900" lvl="0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Calibri"/>
              </a:rPr>
              <a:t>Responsible </a:t>
            </a:r>
            <a:r>
              <a:rPr kumimoji="0" lang="en-US" altLang="en-US" sz="2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for communications, transportation and supply staging.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lvl="0">
              <a:spcBef>
                <a:spcPts val="100"/>
              </a:spcBef>
              <a:defRPr/>
            </a:pPr>
            <a:endParaRPr lang="en-US" altLang="en-US" sz="2400" b="1" dirty="0" smtClean="0">
              <a:solidFill>
                <a:prstClr val="black"/>
              </a:solidFill>
            </a:endParaRPr>
          </a:p>
          <a:p>
            <a:pPr lvl="0">
              <a:spcBef>
                <a:spcPts val="100"/>
              </a:spcBef>
              <a:defRPr/>
            </a:pPr>
            <a:r>
              <a:rPr lang="en-US" altLang="en-US" sz="2400" b="1" dirty="0" smtClean="0">
                <a:solidFill>
                  <a:schemeClr val="accent5"/>
                </a:solidFill>
              </a:rPr>
              <a:t>Finance and Administration </a:t>
            </a:r>
            <a:r>
              <a:rPr lang="en-US" altLang="en-US" sz="2400" b="1" dirty="0">
                <a:solidFill>
                  <a:schemeClr val="accent5"/>
                </a:solidFill>
              </a:rPr>
              <a:t>Section</a:t>
            </a:r>
          </a:p>
          <a:p>
            <a:pPr marL="342900" lvl="0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prstClr val="black"/>
                </a:solidFill>
              </a:rPr>
              <a:t>The finance and administration section ensures the bills get paid and people get tracked. </a:t>
            </a:r>
            <a:endParaRPr lang="en-US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ICS: Key Concepts for Schools</a:t>
            </a:r>
            <a:endParaRPr lang="en-US" dirty="0"/>
          </a:p>
        </p:txBody>
      </p:sp>
      <p:pic>
        <p:nvPicPr>
          <p:cNvPr id="4" name="Picture 3" title="Three Arrows Coming Togeth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4" t="-6558" r="21205" b="2"/>
          <a:stretch/>
        </p:blipFill>
        <p:spPr>
          <a:xfrm>
            <a:off x="7588456" y="1953961"/>
            <a:ext cx="3263481" cy="2402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553" y="1953961"/>
            <a:ext cx="6481889" cy="3567643"/>
          </a:xfrm>
          <a:prstGeom prst="rect">
            <a:avLst/>
          </a:prstGeom>
        </p:spPr>
        <p:txBody>
          <a:bodyPr wrap="square" numCol="1" spcCol="18288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b="1" noProof="0" dirty="0" smtClean="0">
                <a:solidFill>
                  <a:schemeClr val="accent2"/>
                </a:solidFill>
                <a:latin typeface="Calibri"/>
              </a:rPr>
              <a:t>Common Terminology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200" noProof="0" dirty="0" smtClean="0">
                <a:latin typeface="Calibri"/>
              </a:rPr>
              <a:t>Use plain English and avoid jargon. </a:t>
            </a:r>
            <a:endParaRPr lang="en-US" altLang="en-US" sz="2200" b="1" dirty="0">
              <a:solidFill>
                <a:schemeClr val="accent2"/>
              </a:solidFill>
              <a:latin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b="1" noProof="0" dirty="0" smtClean="0">
                <a:solidFill>
                  <a:schemeClr val="accent2"/>
                </a:solidFill>
                <a:latin typeface="Calibri"/>
              </a:rPr>
              <a:t>Unity </a:t>
            </a:r>
            <a:r>
              <a:rPr lang="en-US" altLang="en-US" sz="2200" b="1" noProof="0" dirty="0" smtClean="0">
                <a:solidFill>
                  <a:schemeClr val="accent2"/>
                </a:solidFill>
                <a:latin typeface="Calibri"/>
              </a:rPr>
              <a:t>of Command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Each person should only report to one supervisor to avoid</a:t>
            </a:r>
            <a:r>
              <a:rPr kumimoji="0" lang="en-US" alt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confusion.</a:t>
            </a:r>
            <a:endParaRPr lang="en-US" altLang="en-US" sz="2200" dirty="0">
              <a:solidFill>
                <a:prstClr val="black"/>
              </a:solidFill>
              <a:latin typeface="Calibri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</a:rPr>
              <a:t>Span of Control</a:t>
            </a:r>
            <a:endParaRPr kumimoji="0" lang="en-US" altLang="en-US" sz="2200" b="1" i="0" u="none" strike="noStrike" kern="1200" cap="none" spc="0" normalizeH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200" baseline="0" dirty="0" smtClean="0">
                <a:solidFill>
                  <a:prstClr val="black"/>
                </a:solidFill>
                <a:latin typeface="Calibri"/>
              </a:rPr>
              <a:t>A concept</a:t>
            </a:r>
            <a:r>
              <a:rPr lang="en-US" altLang="en-US" sz="2200" dirty="0" smtClean="0">
                <a:solidFill>
                  <a:prstClr val="black"/>
                </a:solidFill>
                <a:latin typeface="Calibri"/>
              </a:rPr>
              <a:t> that describes the appropriate ratio of people supervised per supervisor.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220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2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553" y="4790610"/>
            <a:ext cx="10307383" cy="1397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"/>
              </a:spcBef>
              <a:defRPr/>
            </a:pPr>
            <a:r>
              <a:rPr lang="en-US" altLang="en-US" sz="2200" b="1" dirty="0">
                <a:solidFill>
                  <a:srgbClr val="E26B2A"/>
                </a:solidFill>
              </a:rPr>
              <a:t>Unified Command</a:t>
            </a:r>
          </a:p>
          <a:p>
            <a:pPr marL="342900" lvl="0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prstClr val="black"/>
                </a:solidFill>
              </a:rPr>
              <a:t>When multiple organizations work together with independent </a:t>
            </a:r>
            <a:r>
              <a:rPr lang="en-US" altLang="en-US" sz="2200" dirty="0" smtClean="0">
                <a:solidFill>
                  <a:prstClr val="black"/>
                </a:solidFill>
              </a:rPr>
              <a:t>commands </a:t>
            </a:r>
            <a:r>
              <a:rPr lang="en-US" altLang="en-US" sz="2200" dirty="0">
                <a:solidFill>
                  <a:prstClr val="black"/>
                </a:solidFill>
              </a:rPr>
              <a:t>they </a:t>
            </a:r>
            <a:r>
              <a:rPr lang="en-US" altLang="en-US" sz="2200" dirty="0" smtClean="0">
                <a:solidFill>
                  <a:prstClr val="black"/>
                </a:solidFill>
              </a:rPr>
              <a:t>should work together to avoid conflicts of command.</a:t>
            </a:r>
            <a:endParaRPr lang="en-US" altLang="en-US" sz="2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4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010" y="1714564"/>
            <a:ext cx="7510708" cy="47822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First: speak clearly.</a:t>
            </a:r>
          </a:p>
          <a:p>
            <a:r>
              <a:rPr lang="en-US" dirty="0" smtClean="0"/>
              <a:t>Use plain English when communicating.</a:t>
            </a:r>
          </a:p>
          <a:p>
            <a:r>
              <a:rPr lang="en-US" dirty="0" smtClean="0"/>
              <a:t>First responders might not know what an “IEP” is, but they might know what you mean if you say a student has a “Personal Emergency Evacuation Plan”. </a:t>
            </a:r>
          </a:p>
          <a:p>
            <a:pPr marL="0" indent="0">
              <a:buNone/>
            </a:pPr>
            <a:r>
              <a:rPr lang="en-US" sz="2800" b="1" dirty="0" smtClean="0"/>
              <a:t>Second: Standardize with simple language.</a:t>
            </a:r>
          </a:p>
          <a:p>
            <a:r>
              <a:rPr lang="en-US" dirty="0" smtClean="0"/>
              <a:t>School districts should set the policy for emergency response language for all schools. </a:t>
            </a:r>
          </a:p>
          <a:p>
            <a:r>
              <a:rPr lang="en-US" dirty="0" smtClean="0"/>
              <a:t>Make your emergency drill language standard for all schools.</a:t>
            </a:r>
          </a:p>
          <a:p>
            <a:r>
              <a:rPr lang="en-US" dirty="0" smtClean="0"/>
              <a:t>Share your response language and procedures with your first responders.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Oregon Department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63880" y="1683451"/>
            <a:ext cx="3017520" cy="973569"/>
            <a:chOff x="6557080" y="1449623"/>
            <a:chExt cx="3017520" cy="973569"/>
          </a:xfrm>
        </p:grpSpPr>
        <p:grpSp>
          <p:nvGrpSpPr>
            <p:cNvPr id="6" name="Group 5" descr="Icon of a door with a slash through it." title="Graphic for the Hold drill"/>
            <p:cNvGrpSpPr/>
            <p:nvPr/>
          </p:nvGrpSpPr>
          <p:grpSpPr>
            <a:xfrm>
              <a:off x="6557080" y="1449623"/>
              <a:ext cx="3017519" cy="915594"/>
              <a:chOff x="226457" y="1742420"/>
              <a:chExt cx="3049189" cy="91559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49222" y="1743614"/>
                <a:ext cx="2626424" cy="914400"/>
              </a:xfrm>
              <a:prstGeom prst="rect">
                <a:avLst/>
              </a:prstGeom>
              <a:solidFill>
                <a:srgbClr val="C9A4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457" y="1742420"/>
                <a:ext cx="914399" cy="914400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7426529" y="1499862"/>
              <a:ext cx="21480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Hold! in your room or area. Clear the halls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59450" y="2672479"/>
            <a:ext cx="3017520" cy="914400"/>
            <a:chOff x="6557080" y="2386306"/>
            <a:chExt cx="3017520" cy="914400"/>
          </a:xfrm>
        </p:grpSpPr>
        <p:grpSp>
          <p:nvGrpSpPr>
            <p:cNvPr id="10" name="Group 9" descr="Icon of two hands held up." title="Graphic of the Secure drill"/>
            <p:cNvGrpSpPr/>
            <p:nvPr/>
          </p:nvGrpSpPr>
          <p:grpSpPr>
            <a:xfrm>
              <a:off x="6557080" y="2386306"/>
              <a:ext cx="3017519" cy="914400"/>
              <a:chOff x="223144" y="2390546"/>
              <a:chExt cx="3052502" cy="9144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46368" y="2390546"/>
                <a:ext cx="2629278" cy="914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144" y="2390546"/>
                <a:ext cx="914399" cy="914400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7450369" y="2450331"/>
              <a:ext cx="2124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Secure! Get inside. Lock outside doors.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63880" y="4613209"/>
            <a:ext cx="3017520" cy="914497"/>
            <a:chOff x="6694947" y="3341705"/>
            <a:chExt cx="3017520" cy="914497"/>
          </a:xfrm>
        </p:grpSpPr>
        <p:grpSp>
          <p:nvGrpSpPr>
            <p:cNvPr id="18" name="Group 17" descr="Icon of a person under a roof." title="Graphic of the Shelter drill"/>
            <p:cNvGrpSpPr/>
            <p:nvPr/>
          </p:nvGrpSpPr>
          <p:grpSpPr>
            <a:xfrm>
              <a:off x="6694947" y="3341705"/>
              <a:ext cx="3017520" cy="914497"/>
              <a:chOff x="223144" y="3676681"/>
              <a:chExt cx="3052504" cy="91449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26747" y="3676681"/>
                <a:ext cx="2648901" cy="914400"/>
              </a:xfrm>
              <a:prstGeom prst="rect">
                <a:avLst/>
              </a:prstGeom>
              <a:solidFill>
                <a:srgbClr val="F7C7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144" y="3676778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7616502" y="3361865"/>
              <a:ext cx="209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Shelter! Hazard and </a:t>
              </a:r>
              <a:r>
                <a:rPr lang="en-US" b="1" dirty="0"/>
                <a:t>s</a:t>
              </a:r>
              <a:r>
                <a:rPr lang="en-US" b="1" dirty="0" smtClean="0"/>
                <a:t>afety </a:t>
              </a:r>
              <a:r>
                <a:rPr lang="en-US" b="1" dirty="0"/>
                <a:t>s</a:t>
              </a:r>
              <a:r>
                <a:rPr lang="en-US" b="1" dirty="0" smtClean="0"/>
                <a:t>trategy.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63880" y="5573484"/>
            <a:ext cx="3021187" cy="931434"/>
            <a:chOff x="6395226" y="4928651"/>
            <a:chExt cx="3021187" cy="931434"/>
          </a:xfrm>
        </p:grpSpPr>
        <p:grpSp>
          <p:nvGrpSpPr>
            <p:cNvPr id="22" name="Group 21" descr="Icon of three people together holding hands." title="Graphic of the Evacuate drill"/>
            <p:cNvGrpSpPr/>
            <p:nvPr/>
          </p:nvGrpSpPr>
          <p:grpSpPr>
            <a:xfrm>
              <a:off x="6395226" y="4944898"/>
              <a:ext cx="3021187" cy="915187"/>
              <a:chOff x="219476" y="3672703"/>
              <a:chExt cx="3021187" cy="91518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29086" y="3673490"/>
                <a:ext cx="2611577" cy="9144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476" y="3672703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7313291" y="4928651"/>
              <a:ext cx="21031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Evacuate! (A location may be specified)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19325" y="3633995"/>
            <a:ext cx="3053640" cy="930405"/>
            <a:chOff x="6629514" y="3218320"/>
            <a:chExt cx="3053640" cy="930405"/>
          </a:xfrm>
        </p:grpSpPr>
        <p:grpSp>
          <p:nvGrpSpPr>
            <p:cNvPr id="14" name="Group 13" descr="Icon of a lock." title="Graphic of the Lockdown drill"/>
            <p:cNvGrpSpPr/>
            <p:nvPr/>
          </p:nvGrpSpPr>
          <p:grpSpPr>
            <a:xfrm>
              <a:off x="6665634" y="3218320"/>
              <a:ext cx="3017520" cy="923249"/>
              <a:chOff x="223144" y="3025800"/>
              <a:chExt cx="3052502" cy="92324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88386" y="3034649"/>
                <a:ext cx="2587260" cy="914400"/>
              </a:xfrm>
              <a:prstGeom prst="rect">
                <a:avLst/>
              </a:prstGeom>
              <a:solidFill>
                <a:srgbClr val="FFB7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144" y="3025800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7611090" y="3313233"/>
              <a:ext cx="2070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Lockdown! Locks, lights, out of sight</a:t>
              </a:r>
              <a:endParaRPr lang="en-US" dirty="0"/>
            </a:p>
          </p:txBody>
        </p:sp>
        <p:sp>
          <p:nvSpPr>
            <p:cNvPr id="31" name="Rectangle 30">
              <a:hlinkClick r:id="rId8"/>
            </p:cNvPr>
            <p:cNvSpPr/>
            <p:nvPr/>
          </p:nvSpPr>
          <p:spPr>
            <a:xfrm>
              <a:off x="6629514" y="3867261"/>
              <a:ext cx="2001592" cy="2814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6688209"/>
      </p:ext>
    </p:extLst>
  </p:cSld>
  <p:clrMapOvr>
    <a:masterClrMapping/>
  </p:clrMapOvr>
</p:sld>
</file>

<file path=ppt/theme/theme1.xml><?xml version="1.0" encoding="utf-8"?>
<a:theme xmlns:a="http://schemas.openxmlformats.org/drawingml/2006/main" name="New ODE and SSEM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ODE and SSEM" id="{66A959FD-CD49-46A9-BD45-8402E0803BDC}" vid="{2D898FE1-2A42-446D-A2EB-E0F1DAC19639}"/>
    </a:ext>
  </a:extLst>
</a:theme>
</file>

<file path=ppt/theme/theme2.xml><?xml version="1.0" encoding="utf-8"?>
<a:theme xmlns:a="http://schemas.openxmlformats.org/drawingml/2006/main" name="Green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-PowerPoint-Template.potx [Read-Only]" id="{850C6C16-F693-45FA-B16A-8B66235C95CF}" vid="{012325B7-DDC9-4D29-AD0F-64B9D02A1CF2}"/>
    </a:ext>
  </a:extLst>
</a:theme>
</file>

<file path=ppt/theme/theme3.xml><?xml version="1.0" encoding="utf-8"?>
<a:theme xmlns:a="http://schemas.openxmlformats.org/drawingml/2006/main" name="Gold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-PowerPoint-Template.potx [Read-Only]" id="{850C6C16-F693-45FA-B16A-8B66235C95CF}" vid="{C5992B2E-D97E-4A31-9F46-1F2E2C4EE729}"/>
    </a:ext>
  </a:extLst>
</a:theme>
</file>

<file path=ppt/theme/theme4.xml><?xml version="1.0" encoding="utf-8"?>
<a:theme xmlns:a="http://schemas.openxmlformats.org/drawingml/2006/main" name="Orange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-PowerPoint-Template.potx [Read-Only]" id="{850C6C16-F693-45FA-B16A-8B66235C95CF}" vid="{6B4889AF-2176-4BA0-9802-DA0742E746C5}"/>
    </a:ext>
  </a:extLst>
</a:theme>
</file>

<file path=ppt/theme/theme5.xml><?xml version="1.0" encoding="utf-8"?>
<a:theme xmlns:a="http://schemas.openxmlformats.org/drawingml/2006/main" name="Red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-PowerPoint-Template.potx [Read-Only]" id="{850C6C16-F693-45FA-B16A-8B66235C95CF}" vid="{CD2A3DDF-09A1-4564-82FC-2063561B4B19}"/>
    </a:ext>
  </a:extLst>
</a:theme>
</file>

<file path=ppt/theme/theme6.xml><?xml version="1.0" encoding="utf-8"?>
<a:theme xmlns:a="http://schemas.openxmlformats.org/drawingml/2006/main" name="Teal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-PowerPoint-Template.potx [Read-Only]" id="{850C6C16-F693-45FA-B16A-8B66235C95CF}" vid="{241521BE-D49B-4EFD-B93D-78C6A349075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D634F791A68E448BB12BA2A972606E" ma:contentTypeVersion="7" ma:contentTypeDescription="Create a new document." ma:contentTypeScope="" ma:versionID="9bffdee31e18fdf81104fa5e4bfabc35">
  <xsd:schema xmlns:xsd="http://www.w3.org/2001/XMLSchema" xmlns:xs="http://www.w3.org/2001/XMLSchema" xmlns:p="http://schemas.microsoft.com/office/2006/metadata/properties" xmlns:ns1="http://schemas.microsoft.com/sharepoint/v3" xmlns:ns2="edb5ef48-5285-463e-a2b9-308f2d437c3d" xmlns:ns3="54031767-dd6d-417c-ab73-583408f47564" targetNamespace="http://schemas.microsoft.com/office/2006/metadata/properties" ma:root="true" ma:fieldsID="a57ca4d4c7ee822b0ea4fc7d8f545bae" ns1:_="" ns2:_="" ns3:_="">
    <xsd:import namespace="http://schemas.microsoft.com/sharepoint/v3"/>
    <xsd:import namespace="edb5ef48-5285-463e-a2b9-308f2d437c3d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5ef48-5285-463e-a2b9-308f2d437c3d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stimated_x0020_Creation_x0020_Date xmlns="edb5ef48-5285-463e-a2b9-308f2d437c3d" xsi:nil="true"/>
    <Remediation_x0020_Date xmlns="edb5ef48-5285-463e-a2b9-308f2d437c3d">2023-02-10T20:40:27+00:00</Remediation_x0020_Date>
    <Priority xmlns="edb5ef48-5285-463e-a2b9-308f2d437c3d">New</Priorit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D461D8B-8F1B-4CE0-810F-64B0472A203D}"/>
</file>

<file path=customXml/itemProps2.xml><?xml version="1.0" encoding="utf-8"?>
<ds:datastoreItem xmlns:ds="http://schemas.openxmlformats.org/officeDocument/2006/customXml" ds:itemID="{3BE3BB39-E3A8-4D38-B875-0FD9E43C0937}"/>
</file>

<file path=customXml/itemProps3.xml><?xml version="1.0" encoding="utf-8"?>
<ds:datastoreItem xmlns:ds="http://schemas.openxmlformats.org/officeDocument/2006/customXml" ds:itemID="{A4DFB38B-FA3A-47A2-8325-079BC098A9AA}"/>
</file>

<file path=docProps/app.xml><?xml version="1.0" encoding="utf-8"?>
<Properties xmlns="http://schemas.openxmlformats.org/officeDocument/2006/extended-properties" xmlns:vt="http://schemas.openxmlformats.org/officeDocument/2006/docPropsVTypes">
  <Template>New ODE and SSEM</Template>
  <TotalTime>90</TotalTime>
  <Words>1169</Words>
  <Application>Microsoft Office PowerPoint</Application>
  <PresentationFormat>Widescreen</PresentationFormat>
  <Paragraphs>156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New ODE and SSEM</vt:lpstr>
      <vt:lpstr>Green_2021ODE</vt:lpstr>
      <vt:lpstr>Gold_2021ODE</vt:lpstr>
      <vt:lpstr>Orange_2021ODE</vt:lpstr>
      <vt:lpstr>Red_2021ODE</vt:lpstr>
      <vt:lpstr>Teal_2021ODE</vt:lpstr>
      <vt:lpstr>Incident Command System for Schools</vt:lpstr>
      <vt:lpstr>Presentation Overview</vt:lpstr>
      <vt:lpstr>Before We Begin</vt:lpstr>
      <vt:lpstr>Purpose of ICS</vt:lpstr>
      <vt:lpstr>Structure of ICS </vt:lpstr>
      <vt:lpstr>Structure of ICS (explained)</vt:lpstr>
      <vt:lpstr>Structure of ICS (sections)</vt:lpstr>
      <vt:lpstr>ICS: Key Concepts for Schools</vt:lpstr>
      <vt:lpstr>Common Terminology</vt:lpstr>
      <vt:lpstr>Unity of Command</vt:lpstr>
      <vt:lpstr>Span of Control</vt:lpstr>
      <vt:lpstr>Unified Command</vt:lpstr>
      <vt:lpstr>ICS: Keep in Mind</vt:lpstr>
      <vt:lpstr>Where You Fit Into ICS</vt:lpstr>
      <vt:lpstr>Additional ICS Resources</vt:lpstr>
      <vt:lpstr>We’re Here to Help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Incident Command System for Schools</dc:title>
  <dc:creator>HAISLIP Alex - ODE</dc:creator>
  <cp:lastModifiedBy>HAISLIP Alex - ODE</cp:lastModifiedBy>
  <cp:revision>10</cp:revision>
  <dcterms:created xsi:type="dcterms:W3CDTF">2023-02-10T19:03:41Z</dcterms:created>
  <dcterms:modified xsi:type="dcterms:W3CDTF">2023-02-10T20:34:17Z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0x0101008AD634F791A68E448BB12BA2A972606E</vt:lpwstr>
  </property>
</Properties>
</file>