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9" r:id="rId6"/>
    <p:sldId id="262" r:id="rId7"/>
    <p:sldId id="260" r:id="rId8"/>
    <p:sldId id="261" r:id="rId9"/>
    <p:sldId id="263" r:id="rId10"/>
    <p:sldId id="264" r:id="rId11"/>
    <p:sldId id="258" r:id="rId12"/>
    <p:sldId id="265" r:id="rId13"/>
    <p:sldId id="257" r:id="rId14"/>
  </p:sldIdLst>
  <p:sldSz cx="9144000" cy="6858000" type="letter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30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Users\Stephen\AppData\Local\Microsoft\Windows\Temporary Internet Files\Content.IE5\PZBLJGWS\MPj04278100000[1].jpg"/>
          <p:cNvPicPr>
            <a:picLocks noChangeAspect="1" noChangeArrowheads="1"/>
          </p:cNvPicPr>
          <p:nvPr/>
        </p:nvPicPr>
        <p:blipFill>
          <a:blip r:embed="rId2">
            <a:grayscl/>
          </a:blip>
          <a:srcRect/>
          <a:stretch>
            <a:fillRect/>
          </a:stretch>
        </p:blipFill>
        <p:spPr bwMode="auto">
          <a:xfrm>
            <a:off x="0" y="685800"/>
            <a:ext cx="9144000" cy="6629400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0" y="0"/>
            <a:ext cx="9144000" cy="1219200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1219200"/>
            <a:ext cx="9144000" cy="6096000"/>
          </a:xfrm>
          <a:prstGeom prst="rect">
            <a:avLst/>
          </a:prstGeom>
          <a:solidFill>
            <a:schemeClr val="bg1">
              <a:lumMod val="95000"/>
              <a:alpha val="78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7" name="Content Placeholder 11" descr="FotoFlexer_Phot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468313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15"/>
          <p:cNvSpPr txBox="1">
            <a:spLocks noChangeArrowheads="1"/>
          </p:cNvSpPr>
          <p:nvPr/>
        </p:nvSpPr>
        <p:spPr bwMode="auto">
          <a:xfrm>
            <a:off x="609600" y="0"/>
            <a:ext cx="3733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" rIns="9144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altLang="en-US" sz="2800" smtClean="0">
                <a:solidFill>
                  <a:schemeClr val="bg1"/>
                </a:solidFill>
                <a:latin typeface="SchoolScriptDashed"/>
              </a:rPr>
              <a:t>regon Dept. of Education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8991600" cy="685800"/>
          </a:xfrm>
        </p:spPr>
        <p:txBody>
          <a:bodyPr>
            <a:noAutofit/>
          </a:bodyPr>
          <a:lstStyle>
            <a:lvl1pPr>
              <a:defRPr sz="4000">
                <a:solidFill>
                  <a:schemeClr val="bg1"/>
                </a:solidFill>
                <a:latin typeface="Berlin Sans FB Dem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000" b="1">
                <a:solidFill>
                  <a:schemeClr val="bg1"/>
                </a:solidFill>
              </a:defRPr>
            </a:lvl1pPr>
          </a:lstStyle>
          <a:p>
            <a:fld id="{EED41A60-C29F-4FE4-8A33-8820F5AB4C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3005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AADECF5-56B7-48B3-862C-B57A0D8EB410}" type="datetimeFigureOut">
              <a:rPr lang="en-US"/>
              <a:pPr>
                <a:defRPr/>
              </a:pPr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EF7C41-7520-4F6A-8FC7-48F56B8153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8996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C:\Users\Stephen\AppData\Local\Microsoft\Windows\Temporary Internet Files\Content.IE5\PZBLJGWS\MPj04278100000[1].jpg"/>
          <p:cNvPicPr>
            <a:picLocks noChangeAspect="1" noChangeArrowheads="1"/>
          </p:cNvPicPr>
          <p:nvPr/>
        </p:nvPicPr>
        <p:blipFill>
          <a:blip r:embed="rId4">
            <a:grayscl/>
          </a:blip>
          <a:srcRect/>
          <a:stretch>
            <a:fillRect/>
          </a:stretch>
        </p:blipFill>
        <p:spPr bwMode="auto">
          <a:xfrm>
            <a:off x="0" y="685800"/>
            <a:ext cx="9144000" cy="6629400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Rectangle 7"/>
          <p:cNvSpPr/>
          <p:nvPr/>
        </p:nvSpPr>
        <p:spPr>
          <a:xfrm>
            <a:off x="0" y="1219200"/>
            <a:ext cx="9144000" cy="6096000"/>
          </a:xfrm>
          <a:prstGeom prst="rect">
            <a:avLst/>
          </a:prstGeom>
          <a:solidFill>
            <a:schemeClr val="bg1">
              <a:lumMod val="95000"/>
              <a:alpha val="78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9D19A3BE-3CF0-4887-B893-DB3F3F95E3C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1219200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pic>
        <p:nvPicPr>
          <p:cNvPr id="1033" name="Content Placeholder 11" descr="FotoFlexer_Photo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468313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10"/>
          <p:cNvSpPr txBox="1">
            <a:spLocks noChangeArrowheads="1"/>
          </p:cNvSpPr>
          <p:nvPr/>
        </p:nvSpPr>
        <p:spPr bwMode="auto">
          <a:xfrm>
            <a:off x="609600" y="0"/>
            <a:ext cx="3733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" rIns="9144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altLang="en-US" sz="2800" smtClean="0">
                <a:solidFill>
                  <a:schemeClr val="bg1"/>
                </a:solidFill>
                <a:latin typeface="SchoolScriptDashed"/>
              </a:rPr>
              <a:t>regon Dept. of Education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Berlin Sans FB Demi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Berlin Sans FB Dem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Berlin Sans FB Dem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Berlin Sans FB Dem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Berlin Sans FB Dem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Berlin Sans FB Dem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Berlin Sans FB Dem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Berlin Sans FB Dem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Berlin Sans FB Dem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 descr="Line indicating divided by"/>
          <p:cNvCxnSpPr/>
          <p:nvPr/>
        </p:nvCxnSpPr>
        <p:spPr>
          <a:xfrm>
            <a:off x="3424238" y="4410075"/>
            <a:ext cx="450056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2476500" y="3886200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en-US" sz="2800" b="1" dirty="0" smtClean="0">
                <a:solidFill>
                  <a:schemeClr val="tx2"/>
                </a:solidFill>
              </a:rPr>
              <a:t>Indirect Costs </a:t>
            </a:r>
            <a:r>
              <a:rPr lang="en-US" altLang="en-US" sz="2800" b="1" dirty="0" smtClean="0">
                <a:solidFill>
                  <a:srgbClr val="C00000"/>
                </a:solidFill>
              </a:rPr>
              <a:t>+</a:t>
            </a:r>
            <a:r>
              <a:rPr lang="en-US" altLang="en-US" sz="2800" b="1" dirty="0" smtClean="0">
                <a:solidFill>
                  <a:schemeClr val="tx2"/>
                </a:solidFill>
              </a:rPr>
              <a:t> Carry-Forward</a:t>
            </a:r>
          </a:p>
          <a:p>
            <a:pPr eaLnBrk="1" hangingPunct="1"/>
            <a:r>
              <a:rPr lang="en-US" altLang="en-US" sz="2800" b="1" dirty="0" smtClean="0">
                <a:solidFill>
                  <a:schemeClr val="tx2"/>
                </a:solidFill>
              </a:rPr>
              <a:t>Direct Costs </a:t>
            </a:r>
            <a:r>
              <a:rPr lang="en-US" altLang="en-US" sz="2800" b="1" dirty="0" smtClean="0">
                <a:solidFill>
                  <a:srgbClr val="C00000"/>
                </a:solidFill>
              </a:rPr>
              <a:t>+</a:t>
            </a:r>
            <a:r>
              <a:rPr lang="en-US" altLang="en-US" sz="2800" b="1" dirty="0" smtClean="0">
                <a:solidFill>
                  <a:schemeClr val="tx2"/>
                </a:solidFill>
              </a:rPr>
              <a:t> </a:t>
            </a:r>
            <a:r>
              <a:rPr lang="en-US" altLang="en-US" sz="2800" b="1" dirty="0" err="1" smtClean="0">
                <a:solidFill>
                  <a:schemeClr val="tx2"/>
                </a:solidFill>
              </a:rPr>
              <a:t>Unallowed</a:t>
            </a:r>
            <a:r>
              <a:rPr lang="en-US" altLang="en-US" sz="2800" b="1" dirty="0" smtClean="0">
                <a:solidFill>
                  <a:schemeClr val="tx2"/>
                </a:solidFill>
              </a:rPr>
              <a:t> Costs</a:t>
            </a:r>
          </a:p>
        </p:txBody>
      </p:sp>
      <p:sp>
        <p:nvSpPr>
          <p:cNvPr id="4102" name="Subtitle 2"/>
          <p:cNvSpPr txBox="1">
            <a:spLocks/>
          </p:cNvSpPr>
          <p:nvPr/>
        </p:nvSpPr>
        <p:spPr bwMode="auto">
          <a:xfrm>
            <a:off x="2819400" y="4076700"/>
            <a:ext cx="604838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b="1" dirty="0">
                <a:solidFill>
                  <a:srgbClr val="C00000"/>
                </a:solidFill>
              </a:rPr>
              <a:t>=</a:t>
            </a:r>
          </a:p>
        </p:txBody>
      </p:sp>
      <p:sp>
        <p:nvSpPr>
          <p:cNvPr id="4101" name="Subtitle 2"/>
          <p:cNvSpPr txBox="1">
            <a:spLocks/>
          </p:cNvSpPr>
          <p:nvPr/>
        </p:nvSpPr>
        <p:spPr bwMode="auto">
          <a:xfrm>
            <a:off x="1665288" y="4114800"/>
            <a:ext cx="13716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800" b="1" dirty="0">
                <a:solidFill>
                  <a:schemeClr val="tx2"/>
                </a:solidFill>
              </a:rPr>
              <a:t>Rate %</a:t>
            </a:r>
            <a:r>
              <a:rPr lang="en-US" altLang="en-US" sz="2400" b="1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687388" y="20574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bg1"/>
                </a:solidFill>
                <a:latin typeface="Berlin Sans FB Demi" pitchFamily="34" charset="0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Berlin Sans FB Dem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Berlin Sans FB Dem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Berlin Sans FB Dem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Berlin Sans FB Dem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Berlin Sans FB Dem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Berlin Sans FB Dem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Berlin Sans FB Dem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Berlin Sans FB Demi" pitchFamily="34" charset="0"/>
              </a:defRPr>
            </a:lvl9pPr>
          </a:lstStyle>
          <a:p>
            <a:pPr>
              <a:defRPr/>
            </a:pPr>
            <a:r>
              <a:rPr lang="en-US" altLang="en-US" sz="36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Fixed </a:t>
            </a:r>
            <a:r>
              <a:rPr lang="en-US" altLang="en-US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with Carry-Forward</a:t>
            </a:r>
          </a:p>
        </p:txBody>
      </p:sp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914400" y="533400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Indirect Rate Calculation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General Management Adjustment</a:t>
            </a:r>
          </a:p>
        </p:txBody>
      </p:sp>
      <p:pic>
        <p:nvPicPr>
          <p:cNvPr id="13315" name="Picture 3" descr="Example of Indirect Cost Rate Certification: Fiscal Year 2011-2012. In this example, a circle is drawn around the Base Amounts with a note: “Remove rounding: needs to be 2 decimal places”, around “General Magmt. Info” and its text field with respective notes: “Name change” and “Add help text”, and around the text field for “Reclassify to Base” with a note: Clear this box when a new row is added: currently shows amount last entered. 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1676400"/>
            <a:ext cx="7696200" cy="5283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sz="2400" smtClean="0"/>
          </a:p>
          <a:p>
            <a:pPr eaLnBrk="1" hangingPunct="1">
              <a:lnSpc>
                <a:spcPct val="200000"/>
              </a:lnSpc>
            </a:pPr>
            <a:r>
              <a:rPr lang="en-US" altLang="en-US" sz="2400" b="1" smtClean="0"/>
              <a:t>Indirect Cost Classification Matrix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en-US" sz="2400" b="1" smtClean="0"/>
              <a:t>Classifications: Direct, Excluded, Indirect, or Unallowed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en-US" sz="2400" b="1" smtClean="0"/>
              <a:t>Fund, function, and object determines the classification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en-US" sz="2400" b="1" smtClean="0"/>
              <a:t>OMB Circular A-87 </a:t>
            </a:r>
            <a:r>
              <a:rPr lang="en-US" altLang="en-US" sz="1400" i="1" smtClean="0"/>
              <a:t>(additional guidance)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en-US" sz="2400" b="1" smtClean="0"/>
              <a:t>PBAM 2010 </a:t>
            </a:r>
            <a:r>
              <a:rPr lang="en-US" altLang="en-US" sz="1400" i="1" smtClean="0"/>
              <a:t>(additional guidance)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512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Cost Classification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5867400"/>
          </a:xfrm>
        </p:spPr>
        <p:txBody>
          <a:bodyPr/>
          <a:lstStyle/>
          <a:p>
            <a:pPr marL="0" indent="0" algn="ctr" eaLnBrk="1" hangingPunct="1">
              <a:buFont typeface="Arial" panose="020B0604020202020204" pitchFamily="34" charset="0"/>
              <a:buNone/>
              <a:defRPr/>
            </a:pPr>
            <a:r>
              <a:rPr lang="en-US" sz="2400" b="1" i="1" dirty="0" smtClean="0"/>
              <a:t>Can be identified specifically with a particular cost objective</a:t>
            </a:r>
          </a:p>
          <a:p>
            <a:pPr marL="858838" indent="-803275"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en-US" sz="1600" b="1" i="1" dirty="0" smtClean="0"/>
              <a:t>Examples of direct costs incurred specifically to carry out a specific program</a:t>
            </a:r>
          </a:p>
          <a:p>
            <a:pPr marL="858838" indent="-233363" eaLnBrk="1" hangingPunct="1">
              <a:lnSpc>
                <a:spcPct val="150000"/>
              </a:lnSpc>
              <a:defRPr/>
            </a:pPr>
            <a:r>
              <a:rPr lang="en-US" sz="2400" dirty="0" smtClean="0"/>
              <a:t>Employee payroll</a:t>
            </a:r>
          </a:p>
          <a:p>
            <a:pPr marL="858838" indent="-233363" eaLnBrk="1" hangingPunct="1">
              <a:lnSpc>
                <a:spcPct val="110000"/>
              </a:lnSpc>
              <a:defRPr/>
            </a:pPr>
            <a:r>
              <a:rPr lang="en-US" sz="2400" dirty="0" smtClean="0"/>
              <a:t>Travel expenses</a:t>
            </a:r>
          </a:p>
          <a:p>
            <a:pPr marL="858838" indent="-233363" eaLnBrk="1" hangingPunct="1">
              <a:lnSpc>
                <a:spcPct val="110000"/>
              </a:lnSpc>
              <a:defRPr/>
            </a:pPr>
            <a:r>
              <a:rPr lang="en-US" sz="2400" dirty="0" smtClean="0"/>
              <a:t>Materials/supplies</a:t>
            </a:r>
          </a:p>
          <a:p>
            <a:pPr marL="858838" indent="-233363" eaLnBrk="1" hangingPunct="1">
              <a:lnSpc>
                <a:spcPct val="110000"/>
              </a:lnSpc>
              <a:defRPr/>
            </a:pPr>
            <a:r>
              <a:rPr lang="en-US" sz="2400" dirty="0" smtClean="0"/>
              <a:t>Office Expenses</a:t>
            </a:r>
          </a:p>
          <a:p>
            <a:pPr marL="625475" indent="0" eaLnBrk="1" hangingPunct="1">
              <a:lnSpc>
                <a:spcPct val="110000"/>
              </a:lnSpc>
              <a:buFont typeface="Arial" panose="020B0604020202020204" pitchFamily="34" charset="0"/>
              <a:buNone/>
              <a:defRPr/>
            </a:pPr>
            <a:endParaRPr lang="en-US" altLang="en-US" sz="2000" dirty="0" smtClean="0"/>
          </a:p>
        </p:txBody>
      </p:sp>
      <p:sp>
        <p:nvSpPr>
          <p:cNvPr id="614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Direct Costs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5867400"/>
          </a:xfrm>
        </p:spPr>
        <p:txBody>
          <a:bodyPr/>
          <a:lstStyle/>
          <a:p>
            <a:pPr marL="0" indent="0" algn="ctr" eaLnBrk="1" hangingPunct="1">
              <a:buFont typeface="Arial" panose="020B0604020202020204" pitchFamily="34" charset="0"/>
              <a:buNone/>
              <a:defRPr/>
            </a:pPr>
            <a:r>
              <a:rPr lang="en-US" sz="2400" b="1" i="1" dirty="0" smtClean="0"/>
              <a:t>Common </a:t>
            </a:r>
            <a:r>
              <a:rPr lang="en-US" sz="2400" b="1" i="1" dirty="0"/>
              <a:t>or joint purpose benefiting more than one cost </a:t>
            </a:r>
            <a:r>
              <a:rPr lang="en-US" sz="2400" b="1" i="1" dirty="0" smtClean="0"/>
              <a:t>objective</a:t>
            </a:r>
          </a:p>
          <a:p>
            <a:pPr marL="858838" indent="-803275"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en-US" sz="1600" b="1" i="1" dirty="0" smtClean="0"/>
              <a:t>A few examples of indirect costs</a:t>
            </a:r>
          </a:p>
          <a:p>
            <a:pPr marL="858838" indent="-233363" eaLnBrk="1" hangingPunct="1">
              <a:lnSpc>
                <a:spcPct val="110000"/>
              </a:lnSpc>
              <a:defRPr/>
            </a:pPr>
            <a:r>
              <a:rPr lang="en-US" altLang="en-US" sz="2400" dirty="0" smtClean="0"/>
              <a:t>Procurement</a:t>
            </a:r>
          </a:p>
          <a:p>
            <a:pPr marL="858838" indent="-233363" eaLnBrk="1" hangingPunct="1">
              <a:lnSpc>
                <a:spcPct val="110000"/>
              </a:lnSpc>
              <a:defRPr/>
            </a:pPr>
            <a:r>
              <a:rPr lang="en-US" altLang="en-US" sz="2400" dirty="0" smtClean="0"/>
              <a:t>Payroll</a:t>
            </a:r>
          </a:p>
          <a:p>
            <a:pPr marL="858838" indent="-233363" eaLnBrk="1" hangingPunct="1">
              <a:lnSpc>
                <a:spcPct val="110000"/>
              </a:lnSpc>
              <a:defRPr/>
            </a:pPr>
            <a:r>
              <a:rPr lang="en-US" altLang="en-US" sz="2400" dirty="0" smtClean="0"/>
              <a:t>Personnel functions</a:t>
            </a:r>
          </a:p>
          <a:p>
            <a:pPr marL="858838" indent="-233363" eaLnBrk="1" hangingPunct="1">
              <a:lnSpc>
                <a:spcPct val="110000"/>
              </a:lnSpc>
              <a:defRPr/>
            </a:pPr>
            <a:r>
              <a:rPr lang="en-US" altLang="en-US" sz="2400" dirty="0" smtClean="0"/>
              <a:t>Maintenance/operations of space</a:t>
            </a:r>
          </a:p>
          <a:p>
            <a:pPr marL="858838" indent="-233363" eaLnBrk="1" hangingPunct="1">
              <a:lnSpc>
                <a:spcPct val="110000"/>
              </a:lnSpc>
              <a:defRPr/>
            </a:pPr>
            <a:r>
              <a:rPr lang="en-US" altLang="en-US" sz="2400" dirty="0" smtClean="0"/>
              <a:t>Data processing</a:t>
            </a:r>
          </a:p>
          <a:p>
            <a:pPr marL="858838" indent="-233363" eaLnBrk="1" hangingPunct="1">
              <a:lnSpc>
                <a:spcPct val="110000"/>
              </a:lnSpc>
              <a:defRPr/>
            </a:pPr>
            <a:r>
              <a:rPr lang="en-US" altLang="en-US" sz="2400" dirty="0" smtClean="0"/>
              <a:t>Accounting</a:t>
            </a:r>
          </a:p>
          <a:p>
            <a:pPr marL="858838" indent="-233363" eaLnBrk="1" hangingPunct="1">
              <a:lnSpc>
                <a:spcPct val="110000"/>
              </a:lnSpc>
              <a:defRPr/>
            </a:pPr>
            <a:r>
              <a:rPr lang="en-US" altLang="en-US" sz="2400" dirty="0" smtClean="0"/>
              <a:t>Auditing</a:t>
            </a:r>
          </a:p>
          <a:p>
            <a:pPr marL="858838" indent="-233363" eaLnBrk="1" hangingPunct="1">
              <a:lnSpc>
                <a:spcPct val="110000"/>
              </a:lnSpc>
              <a:defRPr/>
            </a:pPr>
            <a:r>
              <a:rPr lang="en-US" altLang="en-US" sz="2400" dirty="0" smtClean="0"/>
              <a:t>Budgeting</a:t>
            </a:r>
          </a:p>
          <a:p>
            <a:pPr marL="858838" indent="-233363" eaLnBrk="1" hangingPunct="1">
              <a:lnSpc>
                <a:spcPct val="110000"/>
              </a:lnSpc>
              <a:defRPr/>
            </a:pPr>
            <a:r>
              <a:rPr lang="en-US" altLang="en-US" sz="2400" dirty="0" smtClean="0"/>
              <a:t>Telephone</a:t>
            </a:r>
          </a:p>
          <a:p>
            <a:pPr marL="858838" indent="-233363" eaLnBrk="1" hangingPunct="1">
              <a:lnSpc>
                <a:spcPct val="110000"/>
              </a:lnSpc>
              <a:defRPr/>
            </a:pPr>
            <a:r>
              <a:rPr lang="en-US" altLang="en-US" sz="2400" dirty="0" smtClean="0"/>
              <a:t>Postage</a:t>
            </a:r>
          </a:p>
        </p:txBody>
      </p:sp>
      <p:sp>
        <p:nvSpPr>
          <p:cNvPr id="7171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Indirect Costs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5867400"/>
          </a:xfrm>
        </p:spPr>
        <p:txBody>
          <a:bodyPr/>
          <a:lstStyle/>
          <a:p>
            <a:pPr marL="0" indent="0" algn="ctr" eaLnBrk="1" hangingPunct="1">
              <a:buFont typeface="Arial" panose="020B0604020202020204" pitchFamily="34" charset="0"/>
              <a:buNone/>
              <a:defRPr/>
            </a:pPr>
            <a:r>
              <a:rPr lang="en-US" sz="2000" b="1" i="1" dirty="0" smtClean="0"/>
              <a:t>CANNOT be charged to federal awards &amp; included only for purposes of calculating the indirect rate.</a:t>
            </a:r>
          </a:p>
          <a:p>
            <a:pPr marL="858838" indent="-803275"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en-US" sz="1600" b="1" i="1" dirty="0">
                <a:solidFill>
                  <a:prstClr val="black"/>
                </a:solidFill>
              </a:rPr>
              <a:t>A few examples of indirect </a:t>
            </a:r>
            <a:r>
              <a:rPr lang="en-US" altLang="en-US" sz="1600" b="1" i="1" dirty="0" smtClean="0">
                <a:solidFill>
                  <a:prstClr val="black"/>
                </a:solidFill>
              </a:rPr>
              <a:t>costs</a:t>
            </a:r>
            <a:endParaRPr lang="en-US" sz="2400" dirty="0" smtClean="0"/>
          </a:p>
          <a:p>
            <a:pPr marL="968375" eaLnBrk="1" hangingPunct="1">
              <a:lnSpc>
                <a:spcPct val="150000"/>
              </a:lnSpc>
              <a:defRPr/>
            </a:pPr>
            <a:r>
              <a:rPr lang="en-US" sz="2400" dirty="0" smtClean="0"/>
              <a:t>Bad </a:t>
            </a:r>
            <a:r>
              <a:rPr lang="en-US" sz="2400" dirty="0"/>
              <a:t>debts</a:t>
            </a:r>
          </a:p>
          <a:p>
            <a:pPr marL="858838" indent="-233363" eaLnBrk="1" hangingPunct="1">
              <a:lnSpc>
                <a:spcPct val="150000"/>
              </a:lnSpc>
              <a:defRPr/>
            </a:pPr>
            <a:r>
              <a:rPr lang="en-US" sz="2400" dirty="0" smtClean="0"/>
              <a:t>Contingencies</a:t>
            </a:r>
            <a:endParaRPr lang="en-US" sz="2000" dirty="0"/>
          </a:p>
          <a:p>
            <a:pPr marL="858838" indent="-233363" eaLnBrk="1" hangingPunct="1">
              <a:lnSpc>
                <a:spcPct val="150000"/>
              </a:lnSpc>
              <a:defRPr/>
            </a:pPr>
            <a:r>
              <a:rPr lang="en-US" sz="2400" dirty="0" smtClean="0"/>
              <a:t>Entertainment</a:t>
            </a:r>
          </a:p>
          <a:p>
            <a:pPr marL="858838" indent="-233363" eaLnBrk="1" hangingPunct="1">
              <a:lnSpc>
                <a:spcPct val="150000"/>
              </a:lnSpc>
              <a:defRPr/>
            </a:pPr>
            <a:r>
              <a:rPr lang="en-US" sz="2400" dirty="0" smtClean="0"/>
              <a:t>Fines</a:t>
            </a:r>
          </a:p>
          <a:p>
            <a:pPr marL="858838" indent="-233363" eaLnBrk="1" hangingPunct="1">
              <a:lnSpc>
                <a:spcPct val="150000"/>
              </a:lnSpc>
              <a:defRPr/>
            </a:pPr>
            <a:r>
              <a:rPr lang="en-US" sz="2400" dirty="0" smtClean="0"/>
              <a:t>Penalties</a:t>
            </a:r>
          </a:p>
          <a:p>
            <a:pPr marL="858838" indent="-233363" eaLnBrk="1" hangingPunct="1">
              <a:lnSpc>
                <a:spcPct val="150000"/>
              </a:lnSpc>
              <a:defRPr/>
            </a:pPr>
            <a:r>
              <a:rPr lang="en-US" sz="2400" dirty="0" smtClean="0"/>
              <a:t>General governance</a:t>
            </a:r>
          </a:p>
          <a:p>
            <a:pPr marL="858838" indent="-233363" eaLnBrk="1" hangingPunct="1">
              <a:lnSpc>
                <a:spcPct val="150000"/>
              </a:lnSpc>
              <a:defRPr/>
            </a:pPr>
            <a:r>
              <a:rPr lang="en-US" sz="2400" dirty="0" smtClean="0"/>
              <a:t>Contributions/donations to outside organizations</a:t>
            </a:r>
            <a:endParaRPr lang="en-US" sz="2800" dirty="0"/>
          </a:p>
        </p:txBody>
      </p:sp>
      <p:sp>
        <p:nvSpPr>
          <p:cNvPr id="8195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Unallowed Costs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5867400"/>
          </a:xfrm>
        </p:spPr>
        <p:txBody>
          <a:bodyPr/>
          <a:lstStyle/>
          <a:p>
            <a:pPr marL="0" indent="0" algn="ctr" eaLnBrk="1" hangingPunct="1">
              <a:buFont typeface="Arial" panose="020B0604020202020204" pitchFamily="34" charset="0"/>
              <a:buNone/>
              <a:defRPr/>
            </a:pPr>
            <a:r>
              <a:rPr lang="en-US" sz="2000" b="1" i="1" dirty="0" smtClean="0"/>
              <a:t>Not included in the calculation</a:t>
            </a:r>
          </a:p>
          <a:p>
            <a:pPr marL="858838" indent="-803275"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en-US" sz="1600" b="1" i="1" dirty="0">
                <a:solidFill>
                  <a:prstClr val="black"/>
                </a:solidFill>
              </a:rPr>
              <a:t>A few examples of indirect </a:t>
            </a:r>
            <a:r>
              <a:rPr lang="en-US" altLang="en-US" sz="1600" b="1" i="1" dirty="0" smtClean="0">
                <a:solidFill>
                  <a:prstClr val="black"/>
                </a:solidFill>
              </a:rPr>
              <a:t>costs</a:t>
            </a:r>
            <a:endParaRPr lang="en-US" sz="2400" dirty="0" smtClean="0"/>
          </a:p>
          <a:p>
            <a:pPr marL="858838" indent="-233363" eaLnBrk="1" hangingPunct="1">
              <a:lnSpc>
                <a:spcPct val="150000"/>
              </a:lnSpc>
              <a:defRPr/>
            </a:pPr>
            <a:r>
              <a:rPr lang="en-US" sz="2400" dirty="0" smtClean="0"/>
              <a:t>Capital outlay</a:t>
            </a:r>
          </a:p>
          <a:p>
            <a:pPr marL="858838" indent="-233363" eaLnBrk="1" hangingPunct="1">
              <a:lnSpc>
                <a:spcPct val="150000"/>
              </a:lnSpc>
              <a:defRPr/>
            </a:pPr>
            <a:r>
              <a:rPr lang="en-US" sz="2400" dirty="0" smtClean="0"/>
              <a:t>Non-capitalized equipment</a:t>
            </a:r>
          </a:p>
          <a:p>
            <a:pPr marL="858838" indent="-233363" eaLnBrk="1" hangingPunct="1">
              <a:lnSpc>
                <a:spcPct val="150000"/>
              </a:lnSpc>
              <a:defRPr/>
            </a:pPr>
            <a:r>
              <a:rPr lang="en-US" sz="2400" dirty="0" smtClean="0"/>
              <a:t>Debt service</a:t>
            </a:r>
            <a:endParaRPr lang="en-US" sz="2000" dirty="0"/>
          </a:p>
          <a:p>
            <a:pPr marL="858838" indent="-233363" eaLnBrk="1" hangingPunct="1">
              <a:lnSpc>
                <a:spcPct val="150000"/>
              </a:lnSpc>
              <a:defRPr/>
            </a:pPr>
            <a:r>
              <a:rPr lang="en-US" sz="2400" dirty="0" smtClean="0"/>
              <a:t>Judgments </a:t>
            </a:r>
            <a:r>
              <a:rPr lang="en-US" i="1" dirty="0" smtClean="0"/>
              <a:t>(against school districts)</a:t>
            </a:r>
            <a:endParaRPr lang="en-US" sz="2000" i="1" dirty="0" smtClean="0"/>
          </a:p>
          <a:p>
            <a:pPr marL="858838" indent="-233363" eaLnBrk="1" hangingPunct="1">
              <a:lnSpc>
                <a:spcPct val="150000"/>
              </a:lnSpc>
              <a:defRPr/>
            </a:pPr>
            <a:r>
              <a:rPr lang="en-US" sz="2400" dirty="0" smtClean="0"/>
              <a:t>Internal service fund expenditures</a:t>
            </a:r>
          </a:p>
          <a:p>
            <a:pPr marL="858838" indent="-233363" eaLnBrk="1" hangingPunct="1">
              <a:lnSpc>
                <a:spcPct val="150000"/>
              </a:lnSpc>
              <a:defRPr/>
            </a:pPr>
            <a:r>
              <a:rPr lang="en-US" sz="2400" dirty="0" smtClean="0"/>
              <a:t>Indirect cost recoveries</a:t>
            </a:r>
          </a:p>
          <a:p>
            <a:pPr marL="858838" indent="-233363" eaLnBrk="1" hangingPunct="1">
              <a:lnSpc>
                <a:spcPct val="150000"/>
              </a:lnSpc>
              <a:defRPr/>
            </a:pPr>
            <a:r>
              <a:rPr lang="en-US" sz="2400" dirty="0" smtClean="0"/>
              <a:t>Fire prevention &amp; safety funds</a:t>
            </a:r>
          </a:p>
        </p:txBody>
      </p:sp>
      <p:sp>
        <p:nvSpPr>
          <p:cNvPr id="921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Excluded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5867400"/>
          </a:xfrm>
        </p:spPr>
        <p:txBody>
          <a:bodyPr/>
          <a:lstStyle/>
          <a:p>
            <a:pPr marL="65088" indent="0" eaLnBrk="1" hangingPunct="1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endParaRPr lang="en-US" sz="800" dirty="0" smtClean="0"/>
          </a:p>
          <a:p>
            <a:pPr marL="288925" indent="-223838" eaLnBrk="1" hangingPunct="1">
              <a:lnSpc>
                <a:spcPct val="150000"/>
              </a:lnSpc>
              <a:defRPr/>
            </a:pPr>
            <a:r>
              <a:rPr lang="en-US" sz="2000" dirty="0" smtClean="0"/>
              <a:t>Based </a:t>
            </a:r>
            <a:r>
              <a:rPr lang="en-US" sz="2000" dirty="0"/>
              <a:t>on an estimate of that period’s level of </a:t>
            </a:r>
            <a:r>
              <a:rPr lang="en-US" sz="2000" dirty="0" smtClean="0"/>
              <a:t>operation</a:t>
            </a:r>
          </a:p>
          <a:p>
            <a:pPr marL="288925" indent="-223838" eaLnBrk="1" hangingPunct="1">
              <a:lnSpc>
                <a:spcPct val="150000"/>
              </a:lnSpc>
              <a:defRPr/>
            </a:pPr>
            <a:r>
              <a:rPr lang="en-US" sz="2000" dirty="0" smtClean="0"/>
              <a:t>Estimates using actual expenditures</a:t>
            </a:r>
          </a:p>
          <a:p>
            <a:pPr marL="288925" indent="-223838" eaLnBrk="1" hangingPunct="1">
              <a:lnSpc>
                <a:spcPct val="150000"/>
              </a:lnSpc>
              <a:defRPr/>
            </a:pPr>
            <a:r>
              <a:rPr lang="en-US" sz="2000" dirty="0" smtClean="0"/>
              <a:t>Difference </a:t>
            </a:r>
            <a:r>
              <a:rPr lang="en-US" sz="2000" dirty="0"/>
              <a:t>between </a:t>
            </a:r>
            <a:r>
              <a:rPr lang="en-US" sz="2000" dirty="0" smtClean="0"/>
              <a:t>estimated and actual is </a:t>
            </a:r>
            <a:r>
              <a:rPr lang="en-US" sz="2000" dirty="0"/>
              <a:t>carried </a:t>
            </a:r>
            <a:r>
              <a:rPr lang="en-US" sz="2000" dirty="0" smtClean="0"/>
              <a:t>forward as an adjustment</a:t>
            </a:r>
            <a:endParaRPr lang="en-US" sz="2000" dirty="0"/>
          </a:p>
          <a:p>
            <a:pPr marL="288925" indent="-223838" eaLnBrk="1" hangingPunct="1">
              <a:lnSpc>
                <a:spcPct val="150000"/>
              </a:lnSpc>
              <a:defRPr/>
            </a:pPr>
            <a:r>
              <a:rPr lang="en-US" sz="2000" dirty="0" smtClean="0"/>
              <a:t>Adjustment carried forward to 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FY </a:t>
            </a:r>
          </a:p>
          <a:p>
            <a:pPr marL="288925" indent="-223838" eaLnBrk="1" hangingPunct="1">
              <a:lnSpc>
                <a:spcPct val="150000"/>
              </a:lnSpc>
              <a:defRPr/>
            </a:pPr>
            <a:r>
              <a:rPr lang="en-US" sz="2000" dirty="0"/>
              <a:t>Odd years compared with odd years; even with </a:t>
            </a:r>
            <a:r>
              <a:rPr lang="en-US" sz="2000" dirty="0" smtClean="0"/>
              <a:t>even</a:t>
            </a:r>
          </a:p>
          <a:p>
            <a:pPr marL="288925" indent="-223838" eaLnBrk="1" hangingPunct="1">
              <a:lnSpc>
                <a:spcPct val="150000"/>
              </a:lnSpc>
              <a:defRPr/>
            </a:pPr>
            <a:r>
              <a:rPr lang="en-US" sz="2000" dirty="0" smtClean="0"/>
              <a:t>Carry-forward adjustment is either an under or (over) recovery</a:t>
            </a:r>
            <a:endParaRPr lang="en-US" sz="2000" dirty="0"/>
          </a:p>
          <a:p>
            <a:pPr marL="288925" indent="-223838" eaLnBrk="1" hangingPunct="1">
              <a:lnSpc>
                <a:spcPct val="150000"/>
              </a:lnSpc>
              <a:defRPr/>
            </a:pPr>
            <a:endParaRPr lang="en-US" sz="2000" dirty="0" smtClean="0"/>
          </a:p>
          <a:p>
            <a:pPr marL="288925" indent="-223838" eaLnBrk="1" hangingPunct="1">
              <a:lnSpc>
                <a:spcPct val="150000"/>
              </a:lnSpc>
              <a:defRPr/>
            </a:pPr>
            <a:endParaRPr lang="en-US" sz="2000" dirty="0" smtClean="0"/>
          </a:p>
        </p:txBody>
      </p:sp>
      <p:sp>
        <p:nvSpPr>
          <p:cNvPr id="1024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Carry-Forward Calculation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1"/>
          <p:cNvSpPr txBox="1">
            <a:spLocks/>
          </p:cNvSpPr>
          <p:nvPr/>
        </p:nvSpPr>
        <p:spPr bwMode="auto">
          <a:xfrm>
            <a:off x="304800" y="1192213"/>
            <a:ext cx="8534400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65088">
              <a:spcBef>
                <a:spcPts val="0"/>
              </a:spcBef>
              <a:defRPr/>
            </a:pPr>
            <a:endParaRPr lang="en-US" sz="800" dirty="0" smtClean="0"/>
          </a:p>
          <a:p>
            <a:pPr marL="288925" indent="-223838">
              <a:lnSpc>
                <a:spcPct val="150000"/>
              </a:lnSpc>
              <a:defRPr/>
            </a:pPr>
            <a:r>
              <a:rPr lang="en-US" sz="2400" i="1" dirty="0" smtClean="0">
                <a:solidFill>
                  <a:schemeClr val="tx1"/>
                </a:solidFill>
              </a:rPr>
              <a:t>2 Types of Adjustments: Mandatory </a:t>
            </a:r>
            <a:r>
              <a:rPr lang="en-US" sz="2400" i="1" smtClean="0">
                <a:solidFill>
                  <a:schemeClr val="tx1"/>
                </a:solidFill>
              </a:rPr>
              <a:t>&amp;</a:t>
            </a:r>
            <a:r>
              <a:rPr lang="en-US" sz="2400" i="1">
                <a:solidFill>
                  <a:schemeClr val="tx1"/>
                </a:solidFill>
              </a:rPr>
              <a:t> </a:t>
            </a:r>
            <a:r>
              <a:rPr lang="en-US" sz="2400" i="1" smtClean="0">
                <a:solidFill>
                  <a:schemeClr val="tx1"/>
                </a:solidFill>
              </a:rPr>
              <a:t>Optional*</a:t>
            </a:r>
            <a:endParaRPr lang="en-US" sz="2400" i="1" dirty="0" smtClean="0">
              <a:solidFill>
                <a:schemeClr val="tx1"/>
              </a:solidFill>
            </a:endParaRPr>
          </a:p>
          <a:p>
            <a:pPr marL="457200" algn="l">
              <a:lnSpc>
                <a:spcPct val="150000"/>
              </a:lnSpc>
              <a:defRPr/>
            </a:pPr>
            <a:r>
              <a:rPr lang="en-US" sz="2400" b="1" dirty="0" smtClean="0">
                <a:solidFill>
                  <a:schemeClr val="tx1"/>
                </a:solidFill>
              </a:rPr>
              <a:t>Mandatory</a:t>
            </a:r>
          </a:p>
          <a:p>
            <a:pPr marL="800100" indent="-342900" algn="l">
              <a:buFont typeface="Wingdings" panose="05000000000000000000" pitchFamily="2" charset="2"/>
              <a:buChar char="ü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General management</a:t>
            </a:r>
          </a:p>
          <a:p>
            <a:pPr marL="800100" indent="-342900" algn="l">
              <a:buFont typeface="Wingdings" panose="05000000000000000000" pitchFamily="2" charset="2"/>
              <a:buChar char="ü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Contract expenditures &gt; $25,000 </a:t>
            </a:r>
            <a:r>
              <a:rPr lang="en-US" sz="1800" i="1" dirty="0" smtClean="0">
                <a:solidFill>
                  <a:schemeClr val="tx1"/>
                </a:solidFill>
              </a:rPr>
              <a:t>(per contract per FY)</a:t>
            </a:r>
          </a:p>
          <a:p>
            <a:pPr marL="457200" algn="l">
              <a:defRPr/>
            </a:pPr>
            <a:endParaRPr lang="en-US" sz="1800" i="1" dirty="0">
              <a:solidFill>
                <a:schemeClr val="tx1"/>
              </a:solidFill>
            </a:endParaRPr>
          </a:p>
          <a:p>
            <a:pPr marL="457200" algn="l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400" b="1" dirty="0" smtClean="0">
                <a:solidFill>
                  <a:prstClr val="black"/>
                </a:solidFill>
                <a:cs typeface="Arial" pitchFamily="34" charset="0"/>
              </a:rPr>
              <a:t>Optional</a:t>
            </a:r>
            <a:endParaRPr lang="en-US" sz="2400" b="1" dirty="0">
              <a:solidFill>
                <a:prstClr val="black"/>
              </a:solidFill>
              <a:cs typeface="Arial" pitchFamily="34" charset="0"/>
            </a:endParaRPr>
          </a:p>
          <a:p>
            <a:pPr marL="800100" indent="-342900" algn="l"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en-US" sz="2400" dirty="0" smtClean="0">
                <a:solidFill>
                  <a:prstClr val="black"/>
                </a:solidFill>
                <a:cs typeface="Arial" pitchFamily="34" charset="0"/>
              </a:rPr>
              <a:t>Terminal leave</a:t>
            </a:r>
            <a:endParaRPr lang="en-US" sz="2400" dirty="0">
              <a:solidFill>
                <a:prstClr val="black"/>
              </a:solidFill>
              <a:cs typeface="Arial" pitchFamily="34" charset="0"/>
            </a:endParaRPr>
          </a:p>
          <a:p>
            <a:pPr marL="800100" indent="-342900" algn="l"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en-US" sz="2400" dirty="0" smtClean="0">
                <a:solidFill>
                  <a:prstClr val="black"/>
                </a:solidFill>
                <a:cs typeface="Arial" pitchFamily="34" charset="0"/>
              </a:rPr>
              <a:t>Food services</a:t>
            </a:r>
          </a:p>
          <a:p>
            <a:pPr marL="800100" indent="-342900" algn="l"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en-US" sz="2400" dirty="0" smtClean="0">
                <a:solidFill>
                  <a:prstClr val="black"/>
                </a:solidFill>
                <a:cs typeface="Arial" pitchFamily="34" charset="0"/>
              </a:rPr>
              <a:t>Insurance</a:t>
            </a:r>
          </a:p>
          <a:p>
            <a:pPr marL="800100" indent="-342900" algn="l"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en-US" sz="2400" dirty="0" smtClean="0">
                <a:solidFill>
                  <a:prstClr val="black"/>
                </a:solidFill>
                <a:cs typeface="Arial" pitchFamily="34" charset="0"/>
              </a:rPr>
              <a:t>Judgments</a:t>
            </a:r>
          </a:p>
          <a:p>
            <a:pPr marL="800100" indent="-342900" algn="l"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endParaRPr lang="en-US" sz="2400" dirty="0">
              <a:solidFill>
                <a:prstClr val="black"/>
              </a:solidFill>
              <a:cs typeface="Arial" pitchFamily="34" charset="0"/>
            </a:endParaRPr>
          </a:p>
          <a:p>
            <a:pPr algn="l">
              <a:spcBef>
                <a:spcPct val="0"/>
              </a:spcBef>
              <a:defRPr/>
            </a:pPr>
            <a:endParaRPr lang="en-US" sz="2000" b="1" i="1" dirty="0" smtClean="0">
              <a:solidFill>
                <a:prstClr val="black"/>
              </a:solidFill>
              <a:cs typeface="Arial" pitchFamily="34" charset="0"/>
            </a:endParaRPr>
          </a:p>
          <a:p>
            <a:pPr algn="l">
              <a:spcBef>
                <a:spcPct val="0"/>
              </a:spcBef>
              <a:defRPr/>
            </a:pPr>
            <a:r>
              <a:rPr lang="en-US" sz="2000" b="1" i="1" dirty="0">
                <a:solidFill>
                  <a:prstClr val="black"/>
                </a:solidFill>
                <a:cs typeface="Arial" pitchFamily="34" charset="0"/>
              </a:rPr>
              <a:t>*</a:t>
            </a:r>
            <a:r>
              <a:rPr lang="en-US" sz="2000" b="1" i="1" dirty="0" smtClean="0">
                <a:solidFill>
                  <a:prstClr val="black"/>
                </a:solidFill>
                <a:cs typeface="Arial" pitchFamily="34" charset="0"/>
              </a:rPr>
              <a:t>See Indirect Cost Plan for a complete list of mandatory &amp; optional adjustments</a:t>
            </a:r>
            <a:endParaRPr lang="en-US" sz="1600" b="1" i="1" dirty="0">
              <a:solidFill>
                <a:prstClr val="black"/>
              </a:solidFill>
              <a:cs typeface="Arial" pitchFamily="34" charset="0"/>
            </a:endParaRPr>
          </a:p>
          <a:p>
            <a:pPr marL="457200" algn="l">
              <a:defRPr/>
            </a:pPr>
            <a:endParaRPr lang="en-US" sz="1800" i="1" dirty="0" smtClean="0">
              <a:solidFill>
                <a:schemeClr val="tx1"/>
              </a:solidFill>
            </a:endParaRPr>
          </a:p>
          <a:p>
            <a:pPr marL="457200" algn="l">
              <a:lnSpc>
                <a:spcPct val="150000"/>
              </a:lnSpc>
              <a:defRPr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800100" indent="-342900" algn="l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288925" indent="-223838">
              <a:lnSpc>
                <a:spcPct val="150000"/>
              </a:lnSpc>
              <a:defRPr/>
            </a:pPr>
            <a:endParaRPr lang="en-US" sz="2000" dirty="0" smtClean="0"/>
          </a:p>
        </p:txBody>
      </p:sp>
      <p:sp>
        <p:nvSpPr>
          <p:cNvPr id="11266" name="Title 1"/>
          <p:cNvSpPr>
            <a:spLocks noGrp="1"/>
          </p:cNvSpPr>
          <p:nvPr>
            <p:ph type="ctrTitle"/>
          </p:nvPr>
        </p:nvSpPr>
        <p:spPr>
          <a:xfrm>
            <a:off x="838200" y="609600"/>
            <a:ext cx="7772400" cy="609600"/>
          </a:xfrm>
        </p:spPr>
        <p:txBody>
          <a:bodyPr/>
          <a:lstStyle/>
          <a:p>
            <a:pPr eaLnBrk="1" hangingPunct="1"/>
            <a:r>
              <a:rPr lang="en-US" altLang="en-US" smtClean="0"/>
              <a:t>Adjustments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Non Sub Award Adjustments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EBF434F8797324D9AABCCED78A59A10" ma:contentTypeVersion="7" ma:contentTypeDescription="Create a new document." ma:contentTypeScope="" ma:versionID="06c3d50194ebd691cd7080e280346b49">
  <xsd:schema xmlns:xsd="http://www.w3.org/2001/XMLSchema" xmlns:xs="http://www.w3.org/2001/XMLSchema" xmlns:p="http://schemas.microsoft.com/office/2006/metadata/properties" xmlns:ns1="http://schemas.microsoft.com/sharepoint/v3" xmlns:ns2="ef0c78e4-d941-4c14-80e2-e17f3491ea11" xmlns:ns3="54031767-dd6d-417c-ab73-583408f47564" targetNamespace="http://schemas.microsoft.com/office/2006/metadata/properties" ma:root="true" ma:fieldsID="66ac3fe0400cf2039facd5431f41bd55" ns1:_="" ns2:_="" ns3:_="">
    <xsd:import namespace="http://schemas.microsoft.com/sharepoint/v3"/>
    <xsd:import namespace="ef0c78e4-d941-4c14-80e2-e17f3491ea11"/>
    <xsd:import namespace="54031767-dd6d-417c-ab73-583408f47564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Estimated_x0020_Creation_x0020_Date" minOccurs="0"/>
                <xsd:element ref="ns2:Remediation_x0020_Date" minOccurs="0"/>
                <xsd:element ref="ns2:Priority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0c78e4-d941-4c14-80e2-e17f3491ea11" elementFormDefault="qualified">
    <xsd:import namespace="http://schemas.microsoft.com/office/2006/documentManagement/types"/>
    <xsd:import namespace="http://schemas.microsoft.com/office/infopath/2007/PartnerControls"/>
    <xsd:element name="Estimated_x0020_Creation_x0020_Date" ma:index="6" nillable="true" ma:displayName="Estimated Creation Date" ma:format="DateOnly" ma:internalName="Estimated_x0020_Creation_x0020_Date" ma:readOnly="false">
      <xsd:simpleType>
        <xsd:restriction base="dms:DateTime"/>
      </xsd:simpleType>
    </xsd:element>
    <xsd:element name="Remediation_x0020_Date" ma:index="7" nillable="true" ma:displayName="Remediation Date" ma:default="[today]" ma:format="DateOnly" ma:internalName="Remediation_x0020_Date" ma:readOnly="false">
      <xsd:simpleType>
        <xsd:restriction base="dms:DateTime"/>
      </xsd:simpleType>
    </xsd:element>
    <xsd:element name="Priority" ma:index="8" nillable="true" ma:displayName="Priority" ma:default="New" ma:description="What Priority Level Is This Document?" ma:format="RadioButtons" ma:internalName="Priority" ma:readOnly="false">
      <xsd:simpleType>
        <xsd:restriction base="dms:Choice">
          <xsd:enumeration value="New"/>
          <xsd:enumeration value="Legacy"/>
          <xsd:enumeration value="Tier 1"/>
          <xsd:enumeration value="Tier 2"/>
          <xsd:enumeration value="Tier 3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031767-dd6d-417c-ab73-583408f47564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Remediation_x0020_Date xmlns="ef0c78e4-d941-4c14-80e2-e17f3491ea11">2019-06-25T07:00:00+00:00</Remediation_x0020_Date>
    <Priority xmlns="ef0c78e4-d941-4c14-80e2-e17f3491ea11">Tier 1</Priority>
    <Estimated_x0020_Creation_x0020_Date xmlns="ef0c78e4-d941-4c14-80e2-e17f3491ea11">2015-03-16T07:00:00+00:00</Estimated_x0020_Creation_x0020_Date>
  </documentManagement>
</p:properties>
</file>

<file path=customXml/itemProps1.xml><?xml version="1.0" encoding="utf-8"?>
<ds:datastoreItem xmlns:ds="http://schemas.openxmlformats.org/officeDocument/2006/customXml" ds:itemID="{718F2756-2053-4282-B039-A5880F155E80}"/>
</file>

<file path=customXml/itemProps2.xml><?xml version="1.0" encoding="utf-8"?>
<ds:datastoreItem xmlns:ds="http://schemas.openxmlformats.org/officeDocument/2006/customXml" ds:itemID="{954E2360-7A3A-40B6-A9F1-10E41F5ADC95}"/>
</file>

<file path=customXml/itemProps3.xml><?xml version="1.0" encoding="utf-8"?>
<ds:datastoreItem xmlns:ds="http://schemas.openxmlformats.org/officeDocument/2006/customXml" ds:itemID="{D5A2921B-4B11-4016-87F7-73241E7028A9}"/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661</TotalTime>
  <Words>297</Words>
  <Application>Microsoft Office PowerPoint</Application>
  <PresentationFormat>Letter Paper (8.5x11 in)</PresentationFormat>
  <Paragraphs>80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Berlin Sans FB Demi</vt:lpstr>
      <vt:lpstr>Calibri</vt:lpstr>
      <vt:lpstr>SchoolScriptDashed</vt:lpstr>
      <vt:lpstr>Wingdings</vt:lpstr>
      <vt:lpstr>Theme2</vt:lpstr>
      <vt:lpstr>Indirect Rate Calculation</vt:lpstr>
      <vt:lpstr>Cost Classification</vt:lpstr>
      <vt:lpstr>Direct Costs</vt:lpstr>
      <vt:lpstr>Indirect Costs</vt:lpstr>
      <vt:lpstr>Unallowed Costs</vt:lpstr>
      <vt:lpstr>Excluded</vt:lpstr>
      <vt:lpstr>Carry-Forward Calculation</vt:lpstr>
      <vt:lpstr>Adjustments</vt:lpstr>
      <vt:lpstr>Non Sub Award Adjustments</vt:lpstr>
      <vt:lpstr>General Management Adjustment</vt:lpstr>
    </vt:vector>
  </TitlesOfParts>
  <Company>Oregon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Hansen</dc:creator>
  <cp:lastModifiedBy>ASPENGREN Kirsten - ODE</cp:lastModifiedBy>
  <cp:revision>21</cp:revision>
  <dcterms:created xsi:type="dcterms:W3CDTF">2015-03-16T16:45:28Z</dcterms:created>
  <dcterms:modified xsi:type="dcterms:W3CDTF">2019-07-02T00:00:43Z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0x0101009EBF434F8797324D9AABCCED78A59A10</vt:lpwstr>
  </property>
</Properties>
</file>