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6.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commentAuthors.xml" ContentType="application/vnd.openxmlformats-officedocument.presentationml.commentAuthors+xml"/>
  <Override PartName="/ppt/charts/colors7.xml" ContentType="application/vnd.ms-office.chartcolorstyle+xml"/>
  <Override PartName="/ppt/theme/theme1.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Masters/notesMaster1.xml" ContentType="application/vnd.openxmlformats-officedocument.presentationml.notesMaster+xml"/>
  <Override PartName="/ppt/theme/theme2.xml" ContentType="application/vnd.openxmlformats-officedocument.theme+xml"/>
  <Override PartName="/ppt/charts/colors2.xml" ContentType="application/vnd.ms-office.chartcolorstyle+xml"/>
  <Override PartName="/ppt/charts/style2.xml" ContentType="application/vnd.ms-office.chartstyle+xml"/>
  <Override PartName="/ppt/charts/style3.xml" ContentType="application/vnd.ms-office.chartstyle+xml"/>
  <Override PartName="/ppt/charts/style6.xml" ContentType="application/vnd.ms-office.chartstyle+xml"/>
  <Override PartName="/ppt/charts/chart3.xml" ContentType="application/vnd.openxmlformats-officedocument.drawingml.chart+xml"/>
  <Override PartName="/ppt/charts/chart7.xml" ContentType="application/vnd.openxmlformats-officedocument.drawingml.chart+xml"/>
  <Override PartName="/ppt/charts/style7.xml" ContentType="application/vnd.ms-office.chartstyle+xml"/>
  <Override PartName="/ppt/charts/chart6.xml" ContentType="application/vnd.openxmlformats-officedocument.drawingml.chart+xml"/>
  <Override PartName="/ppt/charts/colors6.xml" ContentType="application/vnd.ms-office.chartcolorstyle+xml"/>
  <Override PartName="/ppt/charts/style5.xml" ContentType="application/vnd.ms-office.chartstyle+xml"/>
  <Override PartName="/ppt/charts/colors3.xml" ContentType="application/vnd.ms-office.chartcolorstyle+xml"/>
  <Override PartName="/ppt/charts/chart4.xml" ContentType="application/vnd.openxmlformats-officedocument.drawingml.chart+xml"/>
  <Override PartName="/ppt/charts/colors5.xml" ContentType="application/vnd.ms-office.chartcolorstyle+xml"/>
  <Override PartName="/ppt/charts/colors4.xml" ContentType="application/vnd.ms-office.chartcolorstyle+xml"/>
  <Override PartName="/ppt/charts/style4.xml" ContentType="application/vnd.ms-office.chartstyle+xml"/>
  <Override PartName="/ppt/charts/chart5.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10" r:id="rId2"/>
  </p:sldMasterIdLst>
  <p:notesMasterIdLst>
    <p:notesMasterId r:id="rId22"/>
  </p:notesMasterIdLst>
  <p:sldIdLst>
    <p:sldId id="257" r:id="rId3"/>
    <p:sldId id="274" r:id="rId4"/>
    <p:sldId id="275" r:id="rId5"/>
    <p:sldId id="277" r:id="rId6"/>
    <p:sldId id="273" r:id="rId7"/>
    <p:sldId id="258" r:id="rId8"/>
    <p:sldId id="259" r:id="rId9"/>
    <p:sldId id="260" r:id="rId10"/>
    <p:sldId id="261" r:id="rId11"/>
    <p:sldId id="262" r:id="rId12"/>
    <p:sldId id="263" r:id="rId13"/>
    <p:sldId id="276" r:id="rId14"/>
    <p:sldId id="265" r:id="rId15"/>
    <p:sldId id="266" r:id="rId16"/>
    <p:sldId id="267" r:id="rId17"/>
    <p:sldId id="268" r:id="rId18"/>
    <p:sldId id="269" r:id="rId19"/>
    <p:sldId id="270" r:id="rId20"/>
    <p:sldId id="271" r:id="rId2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5B67C2AF-431A-4B6E-9919-0BF6037C3036}">
          <p14:sldIdLst>
            <p14:sldId id="257"/>
            <p14:sldId id="274"/>
            <p14:sldId id="275"/>
            <p14:sldId id="277"/>
          </p14:sldIdLst>
        </p14:section>
        <p14:section name="Graduation" id="{18D27E22-F8BC-4D04-AED0-50AEA76E2EEE}">
          <p14:sldIdLst>
            <p14:sldId id="273"/>
            <p14:sldId id="258"/>
            <p14:sldId id="259"/>
            <p14:sldId id="260"/>
            <p14:sldId id="261"/>
            <p14:sldId id="262"/>
            <p14:sldId id="263"/>
            <p14:sldId id="276"/>
          </p14:sldIdLst>
        </p14:section>
        <p14:section name="Other Cohort Rates" id="{88437659-BDC5-4A43-8B63-A17058577BBA}">
          <p14:sldIdLst>
            <p14:sldId id="265"/>
            <p14:sldId id="266"/>
          </p14:sldIdLst>
        </p14:section>
        <p14:section name="NCES Dropout Rate" id="{88A09B12-EACD-4896-B737-7133374F0F6F}">
          <p14:sldIdLst>
            <p14:sldId id="267"/>
            <p14:sldId id="268"/>
            <p14:sldId id="269"/>
          </p14:sldIdLst>
        </p14:section>
        <p14:section name="Conclusion" id="{219EB002-B9C3-418C-957A-D58AE73DE243}">
          <p14:sldIdLst>
            <p14:sldId id="270"/>
            <p14:sldId id="27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UMENSTEIN Beth - ODE" initials="BB-O" lastIdx="2" clrIdx="0">
    <p:extLst>
      <p:ext uri="{19B8F6BF-5375-455C-9EA6-DF929625EA0E}">
        <p15:presenceInfo xmlns:p15="http://schemas.microsoft.com/office/powerpoint/2012/main" userId="S-1-5-21-2237050375-1962090969-1930583096-137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1224" y="4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28"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odefs\home\BlumensB\RA%204\Cohort%20Grad\1819\1819%20Analysis\Webinar%20Charts%20181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odefs\home\BlumensB\RA%204\Cohort%20Grad\1819\1819%20Analysis\Webinar%20Charts%2018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odefs\home\BlumensB\RA%204\Cohort%20Grad\1819\1819%20Analysis\Webinar%20Charts%201819.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odefs\home\BlumensB\RA%204\Cohort%20Grad\1819\1819%20Analysis\1819%20Opportunity%20Gap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odefs\home\BlumensB\RA%204\Cohort%20Grad\1819\1819%20Analysis\1819%20Opportunity%20Gap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odefs\home\BlumensB\RA%204\Cohort%20Grad\1819\1819%20Analysis\Webinar%20Charts%201819.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odefs\home\BlumensB\RA%204\Cohort%20Grad\1819\1819%20Analysis\Webinar%20Charts%201819.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871909816582664E-2"/>
          <c:y val="2.9905776929398976E-2"/>
          <c:w val="0.91429524849216859"/>
          <c:h val="0.90261502160714757"/>
        </c:manualLayout>
      </c:layout>
      <c:lineChart>
        <c:grouping val="standard"/>
        <c:varyColors val="0"/>
        <c:ser>
          <c:idx val="0"/>
          <c:order val="0"/>
          <c:spPr>
            <a:ln w="28575" cap="rnd">
              <a:solidFill>
                <a:schemeClr val="tx1"/>
              </a:solidFill>
              <a:round/>
            </a:ln>
            <a:effectLst/>
          </c:spPr>
          <c:marker>
            <c:symbol val="triangle"/>
            <c:size val="11"/>
            <c:spPr>
              <a:solidFill>
                <a:schemeClr val="bg1"/>
              </a:solidFill>
              <a:ln w="22225">
                <a:solidFill>
                  <a:schemeClr val="tx1"/>
                </a:solidFill>
              </a:ln>
              <a:effectLst/>
            </c:spPr>
          </c:marker>
          <c:dPt>
            <c:idx val="10"/>
            <c:marker>
              <c:symbol val="triangle"/>
              <c:size val="11"/>
              <c:spPr>
                <a:solidFill>
                  <a:sysClr val="window" lastClr="FFFFFF"/>
                </a:solidFill>
                <a:ln w="22225">
                  <a:solidFill>
                    <a:schemeClr val="tx1"/>
                  </a:solidFill>
                </a:ln>
                <a:effectLst/>
              </c:spPr>
            </c:marker>
            <c:bubble3D val="0"/>
            <c:extLst>
              <c:ext xmlns:c16="http://schemas.microsoft.com/office/drawing/2014/chart" uri="{C3380CC4-5D6E-409C-BE32-E72D297353CC}">
                <c16:uniqueId val="{00000000-9715-429C-AEF8-45ABBEAE13F5}"/>
              </c:ext>
            </c:extLst>
          </c:dPt>
          <c:dPt>
            <c:idx val="11"/>
            <c:marker>
              <c:symbol val="triangle"/>
              <c:size val="11"/>
              <c:spPr>
                <a:solidFill>
                  <a:schemeClr val="accent1"/>
                </a:solidFill>
                <a:ln w="22225">
                  <a:solidFill>
                    <a:schemeClr val="tx1"/>
                  </a:solidFill>
                </a:ln>
                <a:effectLst/>
              </c:spPr>
            </c:marker>
            <c:bubble3D val="0"/>
            <c:extLst>
              <c:ext xmlns:c16="http://schemas.microsoft.com/office/drawing/2014/chart" uri="{C3380CC4-5D6E-409C-BE32-E72D297353CC}">
                <c16:uniqueId val="{00000001-9715-429C-AEF8-45ABBEAE13F5}"/>
              </c:ext>
            </c:extLst>
          </c:dPt>
          <c:dLbls>
            <c:dLbl>
              <c:idx val="1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9715-429C-AEF8-45ABBEAE13F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 Year Cohort Grad All Students'!$A$1:$A$12</c:f>
              <c:strCache>
                <c:ptCount val="12"/>
                <c:pt idx="0">
                  <c:v>2008-09</c:v>
                </c:pt>
                <c:pt idx="1">
                  <c:v>2009-10</c:v>
                </c:pt>
                <c:pt idx="2">
                  <c:v>2010-11</c:v>
                </c:pt>
                <c:pt idx="3">
                  <c:v>2011-12</c:v>
                </c:pt>
                <c:pt idx="4">
                  <c:v>2012-13</c:v>
                </c:pt>
                <c:pt idx="6">
                  <c:v>2013-14</c:v>
                </c:pt>
                <c:pt idx="7">
                  <c:v>2014-15</c:v>
                </c:pt>
                <c:pt idx="8">
                  <c:v>2015-16</c:v>
                </c:pt>
                <c:pt idx="9">
                  <c:v>2016-17</c:v>
                </c:pt>
                <c:pt idx="10">
                  <c:v>2017-18</c:v>
                </c:pt>
                <c:pt idx="11">
                  <c:v>2018-19</c:v>
                </c:pt>
              </c:strCache>
            </c:strRef>
          </c:cat>
          <c:val>
            <c:numRef>
              <c:f>'4 Year Cohort Grad All Students'!$B$1:$B$12</c:f>
              <c:numCache>
                <c:formatCode>0.0</c:formatCode>
                <c:ptCount val="12"/>
                <c:pt idx="0">
                  <c:v>66.2</c:v>
                </c:pt>
                <c:pt idx="1">
                  <c:v>66.400000000000006</c:v>
                </c:pt>
                <c:pt idx="2">
                  <c:v>67.599999999999994</c:v>
                </c:pt>
                <c:pt idx="3">
                  <c:v>68.400000000000006</c:v>
                </c:pt>
                <c:pt idx="4">
                  <c:v>68.7</c:v>
                </c:pt>
                <c:pt idx="6">
                  <c:v>72</c:v>
                </c:pt>
                <c:pt idx="7">
                  <c:v>73.8</c:v>
                </c:pt>
                <c:pt idx="8">
                  <c:v>74.8</c:v>
                </c:pt>
                <c:pt idx="9">
                  <c:v>76.7</c:v>
                </c:pt>
                <c:pt idx="10">
                  <c:v>78.7</c:v>
                </c:pt>
                <c:pt idx="11">
                  <c:v>80</c:v>
                </c:pt>
              </c:numCache>
            </c:numRef>
          </c:val>
          <c:smooth val="0"/>
          <c:extLst>
            <c:ext xmlns:c16="http://schemas.microsoft.com/office/drawing/2014/chart" uri="{C3380CC4-5D6E-409C-BE32-E72D297353CC}">
              <c16:uniqueId val="{00000002-9715-429C-AEF8-45ABBEAE13F5}"/>
            </c:ext>
          </c:extLst>
        </c:ser>
        <c:dLbls>
          <c:dLblPos val="t"/>
          <c:showLegendKey val="0"/>
          <c:showVal val="1"/>
          <c:showCatName val="0"/>
          <c:showSerName val="0"/>
          <c:showPercent val="0"/>
          <c:showBubbleSize val="0"/>
        </c:dLbls>
        <c:marker val="1"/>
        <c:smooth val="0"/>
        <c:axId val="417961040"/>
        <c:axId val="417958744"/>
      </c:lineChart>
      <c:catAx>
        <c:axId val="41796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17958744"/>
        <c:crosses val="autoZero"/>
        <c:auto val="1"/>
        <c:lblAlgn val="ctr"/>
        <c:lblOffset val="100"/>
        <c:noMultiLvlLbl val="0"/>
      </c:catAx>
      <c:valAx>
        <c:axId val="417958744"/>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17961040"/>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'4 Year Cohort Grad Student Grps'!$A$2</c:f>
              <c:strCache>
                <c:ptCount val="1"/>
                <c:pt idx="0">
                  <c:v>2013-14</c:v>
                </c:pt>
              </c:strCache>
            </c:strRef>
          </c:tx>
          <c:spPr>
            <a:solidFill>
              <a:schemeClr val="accent5">
                <a:lumMod val="50000"/>
              </a:schemeClr>
            </a:solidFill>
            <a:ln>
              <a:solidFill>
                <a:schemeClr val="accent5">
                  <a:lumMod val="50000"/>
                </a:schemeClr>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 Year Cohort Grad Student Grps'!$B$1:$I$1</c:f>
              <c:strCache>
                <c:ptCount val="8"/>
                <c:pt idx="0">
                  <c:v>Female</c:v>
                </c:pt>
                <c:pt idx="1">
                  <c:v>Male</c:v>
                </c:pt>
                <c:pt idx="2">
                  <c:v>Economically Disadvantaged</c:v>
                </c:pt>
                <c:pt idx="3">
                  <c:v>English Learners</c:v>
                </c:pt>
                <c:pt idx="4">
                  <c:v>Former English Learners</c:v>
                </c:pt>
                <c:pt idx="5">
                  <c:v>Special Education</c:v>
                </c:pt>
                <c:pt idx="6">
                  <c:v>Homeless</c:v>
                </c:pt>
                <c:pt idx="7">
                  <c:v>Migrant</c:v>
                </c:pt>
              </c:strCache>
            </c:strRef>
          </c:cat>
          <c:val>
            <c:numRef>
              <c:f>'4 Year Cohort Grad Student Grps'!$B$2:$I$2</c:f>
              <c:numCache>
                <c:formatCode>0.0%</c:formatCode>
                <c:ptCount val="8"/>
                <c:pt idx="0">
                  <c:v>0.76200000000000001</c:v>
                </c:pt>
                <c:pt idx="1">
                  <c:v>0.68</c:v>
                </c:pt>
                <c:pt idx="2">
                  <c:v>0.64200000000000002</c:v>
                </c:pt>
                <c:pt idx="3">
                  <c:v>0.51700000000000002</c:v>
                </c:pt>
                <c:pt idx="5">
                  <c:v>0.51100000000000001</c:v>
                </c:pt>
                <c:pt idx="7">
                  <c:v>0.63500000000000001</c:v>
                </c:pt>
              </c:numCache>
            </c:numRef>
          </c:val>
          <c:extLst>
            <c:ext xmlns:c16="http://schemas.microsoft.com/office/drawing/2014/chart" uri="{C3380CC4-5D6E-409C-BE32-E72D297353CC}">
              <c16:uniqueId val="{00000000-0F87-4953-80FC-9565EF5CC123}"/>
            </c:ext>
          </c:extLst>
        </c:ser>
        <c:ser>
          <c:idx val="1"/>
          <c:order val="1"/>
          <c:tx>
            <c:strRef>
              <c:f>'4 Year Cohort Grad Student Grps'!$A$3</c:f>
              <c:strCache>
                <c:ptCount val="1"/>
                <c:pt idx="0">
                  <c:v>2014-15</c:v>
                </c:pt>
              </c:strCache>
            </c:strRef>
          </c:tx>
          <c:spPr>
            <a:solidFill>
              <a:schemeClr val="accent5">
                <a:lumMod val="5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 Year Cohort Grad Student Grps'!$B$1:$I$1</c:f>
              <c:strCache>
                <c:ptCount val="8"/>
                <c:pt idx="0">
                  <c:v>Female</c:v>
                </c:pt>
                <c:pt idx="1">
                  <c:v>Male</c:v>
                </c:pt>
                <c:pt idx="2">
                  <c:v>Economically Disadvantaged</c:v>
                </c:pt>
                <c:pt idx="3">
                  <c:v>English Learners</c:v>
                </c:pt>
                <c:pt idx="4">
                  <c:v>Former English Learners</c:v>
                </c:pt>
                <c:pt idx="5">
                  <c:v>Special Education</c:v>
                </c:pt>
                <c:pt idx="6">
                  <c:v>Homeless</c:v>
                </c:pt>
                <c:pt idx="7">
                  <c:v>Migrant</c:v>
                </c:pt>
              </c:strCache>
            </c:strRef>
          </c:cat>
          <c:val>
            <c:numRef>
              <c:f>'4 Year Cohort Grad Student Grps'!$B$3:$I$3</c:f>
              <c:numCache>
                <c:formatCode>0.0%</c:formatCode>
                <c:ptCount val="8"/>
                <c:pt idx="0">
                  <c:v>0.77800000000000002</c:v>
                </c:pt>
                <c:pt idx="1">
                  <c:v>0.70099999999999996</c:v>
                </c:pt>
                <c:pt idx="2">
                  <c:v>0.66400000000000003</c:v>
                </c:pt>
                <c:pt idx="3">
                  <c:v>0.51200000000000001</c:v>
                </c:pt>
                <c:pt idx="5">
                  <c:v>0.52700000000000002</c:v>
                </c:pt>
                <c:pt idx="7">
                  <c:v>0.65900000000000003</c:v>
                </c:pt>
              </c:numCache>
            </c:numRef>
          </c:val>
          <c:extLst>
            <c:ext xmlns:c16="http://schemas.microsoft.com/office/drawing/2014/chart" uri="{C3380CC4-5D6E-409C-BE32-E72D297353CC}">
              <c16:uniqueId val="{00000001-0F87-4953-80FC-9565EF5CC123}"/>
            </c:ext>
          </c:extLst>
        </c:ser>
        <c:ser>
          <c:idx val="2"/>
          <c:order val="2"/>
          <c:tx>
            <c:strRef>
              <c:f>'4 Year Cohort Grad Student Grps'!$A$4</c:f>
              <c:strCache>
                <c:ptCount val="1"/>
                <c:pt idx="0">
                  <c:v>2015-16</c:v>
                </c:pt>
              </c:strCache>
            </c:strRef>
          </c:tx>
          <c:spPr>
            <a:solidFill>
              <a:schemeClr val="accent5">
                <a:lumMod val="5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 Year Cohort Grad Student Grps'!$B$1:$I$1</c:f>
              <c:strCache>
                <c:ptCount val="8"/>
                <c:pt idx="0">
                  <c:v>Female</c:v>
                </c:pt>
                <c:pt idx="1">
                  <c:v>Male</c:v>
                </c:pt>
                <c:pt idx="2">
                  <c:v>Economically Disadvantaged</c:v>
                </c:pt>
                <c:pt idx="3">
                  <c:v>English Learners</c:v>
                </c:pt>
                <c:pt idx="4">
                  <c:v>Former English Learners</c:v>
                </c:pt>
                <c:pt idx="5">
                  <c:v>Special Education</c:v>
                </c:pt>
                <c:pt idx="6">
                  <c:v>Homeless</c:v>
                </c:pt>
                <c:pt idx="7">
                  <c:v>Migrant</c:v>
                </c:pt>
              </c:strCache>
            </c:strRef>
          </c:cat>
          <c:val>
            <c:numRef>
              <c:f>'4 Year Cohort Grad Student Grps'!$B$4:$I$4</c:f>
              <c:numCache>
                <c:formatCode>0.0%</c:formatCode>
                <c:ptCount val="8"/>
                <c:pt idx="0">
                  <c:v>0.78400000000000003</c:v>
                </c:pt>
                <c:pt idx="1">
                  <c:v>0.71399999999999997</c:v>
                </c:pt>
                <c:pt idx="2">
                  <c:v>0.68100000000000005</c:v>
                </c:pt>
                <c:pt idx="3">
                  <c:v>0.52900000000000003</c:v>
                </c:pt>
                <c:pt idx="5">
                  <c:v>0.55500000000000005</c:v>
                </c:pt>
                <c:pt idx="7">
                  <c:v>0.68899999999999995</c:v>
                </c:pt>
              </c:numCache>
            </c:numRef>
          </c:val>
          <c:extLst>
            <c:ext xmlns:c16="http://schemas.microsoft.com/office/drawing/2014/chart" uri="{C3380CC4-5D6E-409C-BE32-E72D297353CC}">
              <c16:uniqueId val="{00000002-0F87-4953-80FC-9565EF5CC123}"/>
            </c:ext>
          </c:extLst>
        </c:ser>
        <c:ser>
          <c:idx val="3"/>
          <c:order val="3"/>
          <c:tx>
            <c:strRef>
              <c:f>'4 Year Cohort Grad Student Grps'!$A$5</c:f>
              <c:strCache>
                <c:ptCount val="1"/>
                <c:pt idx="0">
                  <c:v>2016-17</c:v>
                </c:pt>
              </c:strCache>
            </c:strRef>
          </c:tx>
          <c:spPr>
            <a:solidFill>
              <a:schemeClr val="accent5">
                <a:lumMod val="50000"/>
              </a:schemeClr>
            </a:solidFill>
            <a:ln>
              <a:solidFill>
                <a:schemeClr val="accent5">
                  <a:lumMod val="50000"/>
                </a:schemeClr>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 Year Cohort Grad Student Grps'!$B$1:$I$1</c:f>
              <c:strCache>
                <c:ptCount val="8"/>
                <c:pt idx="0">
                  <c:v>Female</c:v>
                </c:pt>
                <c:pt idx="1">
                  <c:v>Male</c:v>
                </c:pt>
                <c:pt idx="2">
                  <c:v>Economically Disadvantaged</c:v>
                </c:pt>
                <c:pt idx="3">
                  <c:v>English Learners</c:v>
                </c:pt>
                <c:pt idx="4">
                  <c:v>Former English Learners</c:v>
                </c:pt>
                <c:pt idx="5">
                  <c:v>Special Education</c:v>
                </c:pt>
                <c:pt idx="6">
                  <c:v>Homeless</c:v>
                </c:pt>
                <c:pt idx="7">
                  <c:v>Migrant</c:v>
                </c:pt>
              </c:strCache>
            </c:strRef>
          </c:cat>
          <c:val>
            <c:numRef>
              <c:f>'4 Year Cohort Grad Student Grps'!$B$5:$I$5</c:f>
              <c:numCache>
                <c:formatCode>0.0%</c:formatCode>
                <c:ptCount val="8"/>
                <c:pt idx="0">
                  <c:v>0.79900000000000004</c:v>
                </c:pt>
                <c:pt idx="1">
                  <c:v>0.73599999999999999</c:v>
                </c:pt>
                <c:pt idx="2">
                  <c:v>0.70099999999999996</c:v>
                </c:pt>
                <c:pt idx="3">
                  <c:v>0.54900000000000004</c:v>
                </c:pt>
                <c:pt idx="5">
                  <c:v>0.58799999999999997</c:v>
                </c:pt>
                <c:pt idx="6">
                  <c:v>0.50700000000000001</c:v>
                </c:pt>
                <c:pt idx="7">
                  <c:v>0.71</c:v>
                </c:pt>
              </c:numCache>
            </c:numRef>
          </c:val>
          <c:extLst>
            <c:ext xmlns:c16="http://schemas.microsoft.com/office/drawing/2014/chart" uri="{C3380CC4-5D6E-409C-BE32-E72D297353CC}">
              <c16:uniqueId val="{00000003-0F87-4953-80FC-9565EF5CC123}"/>
            </c:ext>
          </c:extLst>
        </c:ser>
        <c:ser>
          <c:idx val="4"/>
          <c:order val="4"/>
          <c:tx>
            <c:strRef>
              <c:f>'4 Year Cohort Grad Student Grps'!$A$6</c:f>
              <c:strCache>
                <c:ptCount val="1"/>
                <c:pt idx="0">
                  <c:v>2017-18</c:v>
                </c:pt>
              </c:strCache>
            </c:strRef>
          </c:tx>
          <c:spPr>
            <a:solidFill>
              <a:schemeClr val="accent5">
                <a:lumMod val="50000"/>
              </a:schemeClr>
            </a:solidFill>
            <a:ln>
              <a:solidFill>
                <a:schemeClr val="accent5">
                  <a:lumMod val="50000"/>
                </a:schemeClr>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 Year Cohort Grad Student Grps'!$B$1:$I$1</c:f>
              <c:strCache>
                <c:ptCount val="8"/>
                <c:pt idx="0">
                  <c:v>Female</c:v>
                </c:pt>
                <c:pt idx="1">
                  <c:v>Male</c:v>
                </c:pt>
                <c:pt idx="2">
                  <c:v>Economically Disadvantaged</c:v>
                </c:pt>
                <c:pt idx="3">
                  <c:v>English Learners</c:v>
                </c:pt>
                <c:pt idx="4">
                  <c:v>Former English Learners</c:v>
                </c:pt>
                <c:pt idx="5">
                  <c:v>Special Education</c:v>
                </c:pt>
                <c:pt idx="6">
                  <c:v>Homeless</c:v>
                </c:pt>
                <c:pt idx="7">
                  <c:v>Migrant</c:v>
                </c:pt>
              </c:strCache>
            </c:strRef>
          </c:cat>
          <c:val>
            <c:numRef>
              <c:f>'4 Year Cohort Grad Student Grps'!$B$6:$I$6</c:f>
              <c:numCache>
                <c:formatCode>0.0%</c:formatCode>
                <c:ptCount val="8"/>
                <c:pt idx="0">
                  <c:v>0.82</c:v>
                </c:pt>
                <c:pt idx="1">
                  <c:v>0.75600000000000001</c:v>
                </c:pt>
                <c:pt idx="2">
                  <c:v>0.72399999999999998</c:v>
                </c:pt>
                <c:pt idx="3">
                  <c:v>0.55799999999999994</c:v>
                </c:pt>
                <c:pt idx="4">
                  <c:v>0.82499999999999996</c:v>
                </c:pt>
                <c:pt idx="5">
                  <c:v>0.60599999999999998</c:v>
                </c:pt>
                <c:pt idx="6">
                  <c:v>0.54100000000000004</c:v>
                </c:pt>
                <c:pt idx="7">
                  <c:v>0.75</c:v>
                </c:pt>
              </c:numCache>
            </c:numRef>
          </c:val>
          <c:extLst>
            <c:ext xmlns:c16="http://schemas.microsoft.com/office/drawing/2014/chart" uri="{C3380CC4-5D6E-409C-BE32-E72D297353CC}">
              <c16:uniqueId val="{00000004-0F87-4953-80FC-9565EF5CC123}"/>
            </c:ext>
          </c:extLst>
        </c:ser>
        <c:ser>
          <c:idx val="5"/>
          <c:order val="5"/>
          <c:tx>
            <c:strRef>
              <c:f>'4 Year Cohort Grad Student Grps'!$A$7</c:f>
              <c:strCache>
                <c:ptCount val="1"/>
                <c:pt idx="0">
                  <c:v>2018-19</c:v>
                </c:pt>
              </c:strCache>
            </c:strRef>
          </c:tx>
          <c:spPr>
            <a:solidFill>
              <a:schemeClr val="accent5">
                <a:lumMod val="60000"/>
                <a:lumOff val="40000"/>
              </a:schemeClr>
            </a:solidFill>
            <a:ln>
              <a:solidFill>
                <a:schemeClr val="accent5">
                  <a:lumMod val="60000"/>
                  <a:lumOff val="40000"/>
                </a:schemeClr>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 Year Cohort Grad Student Grps'!$B$1:$I$1</c:f>
              <c:strCache>
                <c:ptCount val="8"/>
                <c:pt idx="0">
                  <c:v>Female</c:v>
                </c:pt>
                <c:pt idx="1">
                  <c:v>Male</c:v>
                </c:pt>
                <c:pt idx="2">
                  <c:v>Economically Disadvantaged</c:v>
                </c:pt>
                <c:pt idx="3">
                  <c:v>English Learners</c:v>
                </c:pt>
                <c:pt idx="4">
                  <c:v>Former English Learners</c:v>
                </c:pt>
                <c:pt idx="5">
                  <c:v>Special Education</c:v>
                </c:pt>
                <c:pt idx="6">
                  <c:v>Homeless</c:v>
                </c:pt>
                <c:pt idx="7">
                  <c:v>Migrant</c:v>
                </c:pt>
              </c:strCache>
            </c:strRef>
          </c:cat>
          <c:val>
            <c:numRef>
              <c:f>'4 Year Cohort Grad Student Grps'!$B$7:$I$7</c:f>
              <c:numCache>
                <c:formatCode>0.0%</c:formatCode>
                <c:ptCount val="8"/>
                <c:pt idx="0">
                  <c:v>0.83399999999999996</c:v>
                </c:pt>
                <c:pt idx="1">
                  <c:v>0.76900000000000002</c:v>
                </c:pt>
                <c:pt idx="2">
                  <c:v>0.74399999999999999</c:v>
                </c:pt>
                <c:pt idx="3">
                  <c:v>0.60199999999999998</c:v>
                </c:pt>
                <c:pt idx="4">
                  <c:v>0.84299999999999997</c:v>
                </c:pt>
                <c:pt idx="5">
                  <c:v>0.63400000000000001</c:v>
                </c:pt>
                <c:pt idx="6">
                  <c:v>0.55400000000000005</c:v>
                </c:pt>
                <c:pt idx="7">
                  <c:v>0.79400000000000004</c:v>
                </c:pt>
              </c:numCache>
            </c:numRef>
          </c:val>
          <c:extLst>
            <c:ext xmlns:c16="http://schemas.microsoft.com/office/drawing/2014/chart" uri="{C3380CC4-5D6E-409C-BE32-E72D297353CC}">
              <c16:uniqueId val="{00000005-0F87-4953-80FC-9565EF5CC123}"/>
            </c:ext>
          </c:extLst>
        </c:ser>
        <c:dLbls>
          <c:showLegendKey val="0"/>
          <c:showVal val="0"/>
          <c:showCatName val="0"/>
          <c:showSerName val="0"/>
          <c:showPercent val="0"/>
          <c:showBubbleSize val="0"/>
        </c:dLbls>
        <c:gapWidth val="219"/>
        <c:overlap val="-27"/>
        <c:axId val="475378048"/>
        <c:axId val="475375752"/>
      </c:barChart>
      <c:catAx>
        <c:axId val="475378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5375752"/>
        <c:crosses val="autoZero"/>
        <c:auto val="1"/>
        <c:lblAlgn val="ctr"/>
        <c:lblOffset val="100"/>
        <c:noMultiLvlLbl val="0"/>
      </c:catAx>
      <c:valAx>
        <c:axId val="47537575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5378048"/>
        <c:crosses val="autoZero"/>
        <c:crossBetween val="between"/>
        <c:majorUnit val="0.5"/>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'4 Year Cohort Grad Race Eth'!$A$2</c:f>
              <c:strCache>
                <c:ptCount val="1"/>
                <c:pt idx="0">
                  <c:v>2013-14</c:v>
                </c:pt>
              </c:strCache>
            </c:strRef>
          </c:tx>
          <c:spPr>
            <a:solidFill>
              <a:schemeClr val="accent5">
                <a:lumMod val="50000"/>
              </a:schemeClr>
            </a:solidFill>
            <a:ln>
              <a:solidFill>
                <a:schemeClr val="accent5">
                  <a:lumMod val="50000"/>
                </a:schemeClr>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 Year Cohort Grad Race Eth'!$B$1:$H$1</c:f>
              <c:strCache>
                <c:ptCount val="7"/>
                <c:pt idx="0">
                  <c:v>Asian</c:v>
                </c:pt>
                <c:pt idx="1">
                  <c:v>Native Hawaiian/Pacific Islander</c:v>
                </c:pt>
                <c:pt idx="2">
                  <c:v>American Indian/Alaska Native</c:v>
                </c:pt>
                <c:pt idx="3">
                  <c:v>Black/African American</c:v>
                </c:pt>
                <c:pt idx="4">
                  <c:v>Hispanic/Latino</c:v>
                </c:pt>
                <c:pt idx="5">
                  <c:v>White</c:v>
                </c:pt>
                <c:pt idx="6">
                  <c:v>Multi-Racial</c:v>
                </c:pt>
              </c:strCache>
            </c:strRef>
          </c:cat>
          <c:val>
            <c:numRef>
              <c:f>'4 Year Cohort Grad Race Eth'!$B$2:$H$2</c:f>
              <c:numCache>
                <c:formatCode>0.0%</c:formatCode>
                <c:ptCount val="7"/>
                <c:pt idx="0">
                  <c:v>0.85899999999999999</c:v>
                </c:pt>
                <c:pt idx="1">
                  <c:v>0.68799999999999994</c:v>
                </c:pt>
                <c:pt idx="2">
                  <c:v>0.53500000000000003</c:v>
                </c:pt>
                <c:pt idx="3">
                  <c:v>0.60199999999999998</c:v>
                </c:pt>
                <c:pt idx="4">
                  <c:v>0.64900000000000002</c:v>
                </c:pt>
                <c:pt idx="5">
                  <c:v>0.74199999999999999</c:v>
                </c:pt>
                <c:pt idx="6">
                  <c:v>0.69799999999999995</c:v>
                </c:pt>
              </c:numCache>
            </c:numRef>
          </c:val>
          <c:extLst>
            <c:ext xmlns:c16="http://schemas.microsoft.com/office/drawing/2014/chart" uri="{C3380CC4-5D6E-409C-BE32-E72D297353CC}">
              <c16:uniqueId val="{00000000-F898-46B8-98A3-823855F97579}"/>
            </c:ext>
          </c:extLst>
        </c:ser>
        <c:ser>
          <c:idx val="1"/>
          <c:order val="1"/>
          <c:tx>
            <c:strRef>
              <c:f>'4 Year Cohort Grad Race Eth'!$A$3</c:f>
              <c:strCache>
                <c:ptCount val="1"/>
                <c:pt idx="0">
                  <c:v>2014-15</c:v>
                </c:pt>
              </c:strCache>
            </c:strRef>
          </c:tx>
          <c:spPr>
            <a:solidFill>
              <a:schemeClr val="accent5">
                <a:lumMod val="50000"/>
              </a:schemeClr>
            </a:solidFill>
            <a:ln>
              <a:solidFill>
                <a:schemeClr val="accent5">
                  <a:lumMod val="50000"/>
                </a:schemeClr>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 Year Cohort Grad Race Eth'!$B$1:$H$1</c:f>
              <c:strCache>
                <c:ptCount val="7"/>
                <c:pt idx="0">
                  <c:v>Asian</c:v>
                </c:pt>
                <c:pt idx="1">
                  <c:v>Native Hawaiian/Pacific Islander</c:v>
                </c:pt>
                <c:pt idx="2">
                  <c:v>American Indian/Alaska Native</c:v>
                </c:pt>
                <c:pt idx="3">
                  <c:v>Black/African American</c:v>
                </c:pt>
                <c:pt idx="4">
                  <c:v>Hispanic/Latino</c:v>
                </c:pt>
                <c:pt idx="5">
                  <c:v>White</c:v>
                </c:pt>
                <c:pt idx="6">
                  <c:v>Multi-Racial</c:v>
                </c:pt>
              </c:strCache>
            </c:strRef>
          </c:cat>
          <c:val>
            <c:numRef>
              <c:f>'4 Year Cohort Grad Race Eth'!$B$3:$H$3</c:f>
              <c:numCache>
                <c:formatCode>0.0%</c:formatCode>
                <c:ptCount val="7"/>
                <c:pt idx="0">
                  <c:v>0.875</c:v>
                </c:pt>
                <c:pt idx="1">
                  <c:v>0.63200000000000001</c:v>
                </c:pt>
                <c:pt idx="2">
                  <c:v>0.55000000000000004</c:v>
                </c:pt>
                <c:pt idx="3">
                  <c:v>0.626</c:v>
                </c:pt>
                <c:pt idx="4">
                  <c:v>0.67400000000000004</c:v>
                </c:pt>
                <c:pt idx="5">
                  <c:v>0.76</c:v>
                </c:pt>
                <c:pt idx="6">
                  <c:v>0.72699999999999998</c:v>
                </c:pt>
              </c:numCache>
            </c:numRef>
          </c:val>
          <c:extLst>
            <c:ext xmlns:c16="http://schemas.microsoft.com/office/drawing/2014/chart" uri="{C3380CC4-5D6E-409C-BE32-E72D297353CC}">
              <c16:uniqueId val="{00000001-F898-46B8-98A3-823855F97579}"/>
            </c:ext>
          </c:extLst>
        </c:ser>
        <c:ser>
          <c:idx val="2"/>
          <c:order val="2"/>
          <c:tx>
            <c:strRef>
              <c:f>'4 Year Cohort Grad Race Eth'!$A$4</c:f>
              <c:strCache>
                <c:ptCount val="1"/>
                <c:pt idx="0">
                  <c:v>2015-16</c:v>
                </c:pt>
              </c:strCache>
            </c:strRef>
          </c:tx>
          <c:spPr>
            <a:solidFill>
              <a:schemeClr val="accent5">
                <a:lumMod val="50000"/>
              </a:schemeClr>
            </a:solidFill>
            <a:ln>
              <a:solidFill>
                <a:schemeClr val="accent5">
                  <a:lumMod val="50000"/>
                </a:schemeClr>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 Year Cohort Grad Race Eth'!$B$1:$H$1</c:f>
              <c:strCache>
                <c:ptCount val="7"/>
                <c:pt idx="0">
                  <c:v>Asian</c:v>
                </c:pt>
                <c:pt idx="1">
                  <c:v>Native Hawaiian/Pacific Islander</c:v>
                </c:pt>
                <c:pt idx="2">
                  <c:v>American Indian/Alaska Native</c:v>
                </c:pt>
                <c:pt idx="3">
                  <c:v>Black/African American</c:v>
                </c:pt>
                <c:pt idx="4">
                  <c:v>Hispanic/Latino</c:v>
                </c:pt>
                <c:pt idx="5">
                  <c:v>White</c:v>
                </c:pt>
                <c:pt idx="6">
                  <c:v>Multi-Racial</c:v>
                </c:pt>
              </c:strCache>
            </c:strRef>
          </c:cat>
          <c:val>
            <c:numRef>
              <c:f>'4 Year Cohort Grad Race Eth'!$B$4:$H$4</c:f>
              <c:numCache>
                <c:formatCode>0.0%</c:formatCode>
                <c:ptCount val="7"/>
                <c:pt idx="0">
                  <c:v>0.88</c:v>
                </c:pt>
                <c:pt idx="1">
                  <c:v>0.70099999999999996</c:v>
                </c:pt>
                <c:pt idx="2">
                  <c:v>0.56399999999999995</c:v>
                </c:pt>
                <c:pt idx="3">
                  <c:v>0.66100000000000003</c:v>
                </c:pt>
                <c:pt idx="4">
                  <c:v>0.69399999999999995</c:v>
                </c:pt>
                <c:pt idx="5">
                  <c:v>0.76600000000000001</c:v>
                </c:pt>
                <c:pt idx="6">
                  <c:v>0.74399999999999999</c:v>
                </c:pt>
              </c:numCache>
            </c:numRef>
          </c:val>
          <c:extLst>
            <c:ext xmlns:c16="http://schemas.microsoft.com/office/drawing/2014/chart" uri="{C3380CC4-5D6E-409C-BE32-E72D297353CC}">
              <c16:uniqueId val="{00000002-F898-46B8-98A3-823855F97579}"/>
            </c:ext>
          </c:extLst>
        </c:ser>
        <c:ser>
          <c:idx val="3"/>
          <c:order val="3"/>
          <c:tx>
            <c:strRef>
              <c:f>'4 Year Cohort Grad Race Eth'!$A$5</c:f>
              <c:strCache>
                <c:ptCount val="1"/>
                <c:pt idx="0">
                  <c:v>2016-17</c:v>
                </c:pt>
              </c:strCache>
            </c:strRef>
          </c:tx>
          <c:spPr>
            <a:solidFill>
              <a:schemeClr val="accent5">
                <a:lumMod val="50000"/>
              </a:schemeClr>
            </a:solidFill>
            <a:ln>
              <a:solidFill>
                <a:schemeClr val="accent5">
                  <a:lumMod val="50000"/>
                </a:schemeClr>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 Year Cohort Grad Race Eth'!$B$1:$H$1</c:f>
              <c:strCache>
                <c:ptCount val="7"/>
                <c:pt idx="0">
                  <c:v>Asian</c:v>
                </c:pt>
                <c:pt idx="1">
                  <c:v>Native Hawaiian/Pacific Islander</c:v>
                </c:pt>
                <c:pt idx="2">
                  <c:v>American Indian/Alaska Native</c:v>
                </c:pt>
                <c:pt idx="3">
                  <c:v>Black/African American</c:v>
                </c:pt>
                <c:pt idx="4">
                  <c:v>Hispanic/Latino</c:v>
                </c:pt>
                <c:pt idx="5">
                  <c:v>White</c:v>
                </c:pt>
                <c:pt idx="6">
                  <c:v>Multi-Racial</c:v>
                </c:pt>
              </c:strCache>
            </c:strRef>
          </c:cat>
          <c:val>
            <c:numRef>
              <c:f>'4 Year Cohort Grad Race Eth'!$B$5:$H$5</c:f>
              <c:numCache>
                <c:formatCode>0.0%</c:formatCode>
                <c:ptCount val="7"/>
                <c:pt idx="0">
                  <c:v>0.88900000000000001</c:v>
                </c:pt>
                <c:pt idx="1">
                  <c:v>0.69399999999999995</c:v>
                </c:pt>
                <c:pt idx="2">
                  <c:v>0.59099999999999997</c:v>
                </c:pt>
                <c:pt idx="3">
                  <c:v>0.67600000000000005</c:v>
                </c:pt>
                <c:pt idx="4">
                  <c:v>0.72499999999999998</c:v>
                </c:pt>
                <c:pt idx="5">
                  <c:v>0.78</c:v>
                </c:pt>
                <c:pt idx="6">
                  <c:v>0.77400000000000002</c:v>
                </c:pt>
              </c:numCache>
            </c:numRef>
          </c:val>
          <c:extLst>
            <c:ext xmlns:c16="http://schemas.microsoft.com/office/drawing/2014/chart" uri="{C3380CC4-5D6E-409C-BE32-E72D297353CC}">
              <c16:uniqueId val="{00000003-F898-46B8-98A3-823855F97579}"/>
            </c:ext>
          </c:extLst>
        </c:ser>
        <c:ser>
          <c:idx val="4"/>
          <c:order val="4"/>
          <c:tx>
            <c:strRef>
              <c:f>'4 Year Cohort Grad Race Eth'!$A$6</c:f>
              <c:strCache>
                <c:ptCount val="1"/>
                <c:pt idx="0">
                  <c:v>2017-18</c:v>
                </c:pt>
              </c:strCache>
            </c:strRef>
          </c:tx>
          <c:spPr>
            <a:solidFill>
              <a:schemeClr val="accent5">
                <a:lumMod val="50000"/>
              </a:schemeClr>
            </a:solidFill>
            <a:ln>
              <a:solidFill>
                <a:schemeClr val="accent5">
                  <a:lumMod val="50000"/>
                </a:schemeClr>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 Year Cohort Grad Race Eth'!$B$1:$H$1</c:f>
              <c:strCache>
                <c:ptCount val="7"/>
                <c:pt idx="0">
                  <c:v>Asian</c:v>
                </c:pt>
                <c:pt idx="1">
                  <c:v>Native Hawaiian/Pacific Islander</c:v>
                </c:pt>
                <c:pt idx="2">
                  <c:v>American Indian/Alaska Native</c:v>
                </c:pt>
                <c:pt idx="3">
                  <c:v>Black/African American</c:v>
                </c:pt>
                <c:pt idx="4">
                  <c:v>Hispanic/Latino</c:v>
                </c:pt>
                <c:pt idx="5">
                  <c:v>White</c:v>
                </c:pt>
                <c:pt idx="6">
                  <c:v>Multi-Racial</c:v>
                </c:pt>
              </c:strCache>
            </c:strRef>
          </c:cat>
          <c:val>
            <c:numRef>
              <c:f>'4 Year Cohort Grad Race Eth'!$B$6:$H$6</c:f>
              <c:numCache>
                <c:formatCode>0.0%</c:formatCode>
                <c:ptCount val="7"/>
                <c:pt idx="0">
                  <c:v>0.90600000000000003</c:v>
                </c:pt>
                <c:pt idx="1">
                  <c:v>0.754</c:v>
                </c:pt>
                <c:pt idx="2">
                  <c:v>0.65300000000000002</c:v>
                </c:pt>
                <c:pt idx="3">
                  <c:v>0.68</c:v>
                </c:pt>
                <c:pt idx="4">
                  <c:v>0.746</c:v>
                </c:pt>
                <c:pt idx="5">
                  <c:v>0.80100000000000005</c:v>
                </c:pt>
                <c:pt idx="6">
                  <c:v>0.78400000000000003</c:v>
                </c:pt>
              </c:numCache>
            </c:numRef>
          </c:val>
          <c:extLst>
            <c:ext xmlns:c16="http://schemas.microsoft.com/office/drawing/2014/chart" uri="{C3380CC4-5D6E-409C-BE32-E72D297353CC}">
              <c16:uniqueId val="{00000004-F898-46B8-98A3-823855F97579}"/>
            </c:ext>
          </c:extLst>
        </c:ser>
        <c:ser>
          <c:idx val="5"/>
          <c:order val="5"/>
          <c:tx>
            <c:strRef>
              <c:f>'4 Year Cohort Grad Race Eth'!$A$7</c:f>
              <c:strCache>
                <c:ptCount val="1"/>
                <c:pt idx="0">
                  <c:v>2018-19</c:v>
                </c:pt>
              </c:strCache>
            </c:strRef>
          </c:tx>
          <c:spPr>
            <a:solidFill>
              <a:schemeClr val="accent5">
                <a:lumMod val="60000"/>
                <a:lumOff val="40000"/>
              </a:schemeClr>
            </a:solidFill>
            <a:ln>
              <a:solidFill>
                <a:schemeClr val="accent5">
                  <a:lumMod val="60000"/>
                  <a:lumOff val="40000"/>
                </a:schemeClr>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'4 Year Cohort Grad Race Eth'!$B$1:$H$1</c:f>
              <c:strCache>
                <c:ptCount val="7"/>
                <c:pt idx="0">
                  <c:v>Asian</c:v>
                </c:pt>
                <c:pt idx="1">
                  <c:v>Native Hawaiian/Pacific Islander</c:v>
                </c:pt>
                <c:pt idx="2">
                  <c:v>American Indian/Alaska Native</c:v>
                </c:pt>
                <c:pt idx="3">
                  <c:v>Black/African American</c:v>
                </c:pt>
                <c:pt idx="4">
                  <c:v>Hispanic/Latino</c:v>
                </c:pt>
                <c:pt idx="5">
                  <c:v>White</c:v>
                </c:pt>
                <c:pt idx="6">
                  <c:v>Multi-Racial</c:v>
                </c:pt>
              </c:strCache>
            </c:strRef>
          </c:cat>
          <c:val>
            <c:numRef>
              <c:f>'4 Year Cohort Grad Race Eth'!$B$7:$H$7</c:f>
              <c:numCache>
                <c:formatCode>0.0%</c:formatCode>
                <c:ptCount val="7"/>
                <c:pt idx="0">
                  <c:v>0.92300000000000004</c:v>
                </c:pt>
                <c:pt idx="1">
                  <c:v>0.77600000000000002</c:v>
                </c:pt>
                <c:pt idx="2">
                  <c:v>0.67700000000000005</c:v>
                </c:pt>
                <c:pt idx="3">
                  <c:v>0.70399999999999996</c:v>
                </c:pt>
                <c:pt idx="4">
                  <c:v>0.76200000000000001</c:v>
                </c:pt>
                <c:pt idx="5">
                  <c:v>0.81299999999999994</c:v>
                </c:pt>
                <c:pt idx="6">
                  <c:v>0.79900000000000004</c:v>
                </c:pt>
              </c:numCache>
            </c:numRef>
          </c:val>
          <c:extLst>
            <c:ext xmlns:c16="http://schemas.microsoft.com/office/drawing/2014/chart" uri="{C3380CC4-5D6E-409C-BE32-E72D297353CC}">
              <c16:uniqueId val="{00000005-F898-46B8-98A3-823855F97579}"/>
            </c:ext>
          </c:extLst>
        </c:ser>
        <c:dLbls>
          <c:showLegendKey val="0"/>
          <c:showVal val="0"/>
          <c:showCatName val="0"/>
          <c:showSerName val="0"/>
          <c:showPercent val="0"/>
          <c:showBubbleSize val="0"/>
        </c:dLbls>
        <c:gapWidth val="219"/>
        <c:overlap val="-27"/>
        <c:axId val="475378048"/>
        <c:axId val="475375752"/>
      </c:barChart>
      <c:catAx>
        <c:axId val="475378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5375752"/>
        <c:crosses val="autoZero"/>
        <c:auto val="1"/>
        <c:lblAlgn val="ctr"/>
        <c:lblOffset val="100"/>
        <c:noMultiLvlLbl val="0"/>
      </c:catAx>
      <c:valAx>
        <c:axId val="47537575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5378048"/>
        <c:crosses val="autoZero"/>
        <c:crossBetween val="between"/>
        <c:majorUnit val="0.5"/>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2018-19 </a:t>
            </a:r>
            <a:r>
              <a:rPr lang="en-US" dirty="0" smtClean="0"/>
              <a:t>Four-Year </a:t>
            </a:r>
            <a:r>
              <a:rPr lang="en-US" dirty="0"/>
              <a:t>Cohort Graduation Rate: </a:t>
            </a:r>
          </a:p>
          <a:p>
            <a:pPr>
              <a:defRPr/>
            </a:pPr>
            <a:r>
              <a:rPr lang="en-US" dirty="0"/>
              <a:t>Underserved Race/Ethnicity</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ndard"/>
        <c:varyColors val="0"/>
        <c:ser>
          <c:idx val="0"/>
          <c:order val="0"/>
          <c:tx>
            <c:strRef>
              <c:f>'4YrGrad'!$I$35</c:f>
              <c:strCache>
                <c:ptCount val="1"/>
                <c:pt idx="0">
                  <c:v>Not Underserved Races/Ethnicities</c:v>
                </c:pt>
              </c:strCache>
            </c:strRef>
          </c:tx>
          <c:spPr>
            <a:solidFill>
              <a:schemeClr val="accent1"/>
            </a:solidFill>
            <a:ln w="25400">
              <a:noFill/>
            </a:ln>
            <a:effectLst/>
          </c:spPr>
          <c:cat>
            <c:strRef>
              <c:f>'4YrGrad'!$J$34:$O$34</c:f>
              <c:strCache>
                <c:ptCount val="6"/>
                <c:pt idx="0">
                  <c:v>2013-14
</c:v>
                </c:pt>
                <c:pt idx="1">
                  <c:v>2014-15
</c:v>
                </c:pt>
                <c:pt idx="2">
                  <c:v>2015-16
</c:v>
                </c:pt>
                <c:pt idx="3">
                  <c:v>2016-17
</c:v>
                </c:pt>
                <c:pt idx="4">
                  <c:v>2017-18
</c:v>
                </c:pt>
                <c:pt idx="5">
                  <c:v>2018-19 
</c:v>
                </c:pt>
              </c:strCache>
            </c:strRef>
          </c:cat>
          <c:val>
            <c:numRef>
              <c:f>'4YrGrad'!$J$35:$O$35</c:f>
              <c:numCache>
                <c:formatCode>0.00</c:formatCode>
                <c:ptCount val="6"/>
                <c:pt idx="0">
                  <c:v>74.58</c:v>
                </c:pt>
                <c:pt idx="1">
                  <c:v>76.430000000000007</c:v>
                </c:pt>
                <c:pt idx="2">
                  <c:v>77.05</c:v>
                </c:pt>
                <c:pt idx="3">
                  <c:v>78.58</c:v>
                </c:pt>
                <c:pt idx="4">
                  <c:v>80.56</c:v>
                </c:pt>
                <c:pt idx="5">
                  <c:v>81.78</c:v>
                </c:pt>
              </c:numCache>
            </c:numRef>
          </c:val>
          <c:extLst>
            <c:ext xmlns:c16="http://schemas.microsoft.com/office/drawing/2014/chart" uri="{C3380CC4-5D6E-409C-BE32-E72D297353CC}">
              <c16:uniqueId val="{00000000-FA26-427A-BA6A-2B1286DE50ED}"/>
            </c:ext>
          </c:extLst>
        </c:ser>
        <c:ser>
          <c:idx val="1"/>
          <c:order val="1"/>
          <c:tx>
            <c:strRef>
              <c:f>'4YrGrad'!$I$36</c:f>
              <c:strCache>
                <c:ptCount val="1"/>
                <c:pt idx="0">
                  <c:v>Underserved Races/Ethnicities</c:v>
                </c:pt>
              </c:strCache>
            </c:strRef>
          </c:tx>
          <c:spPr>
            <a:solidFill>
              <a:sysClr val="window" lastClr="FFFFFF"/>
            </a:solidFill>
            <a:ln w="25400">
              <a:noFill/>
            </a:ln>
            <a:effectLst/>
          </c:spPr>
          <c:cat>
            <c:strRef>
              <c:f>'4YrGrad'!$J$34:$O$34</c:f>
              <c:strCache>
                <c:ptCount val="6"/>
                <c:pt idx="0">
                  <c:v>2013-14
</c:v>
                </c:pt>
                <c:pt idx="1">
                  <c:v>2014-15
</c:v>
                </c:pt>
                <c:pt idx="2">
                  <c:v>2015-16
</c:v>
                </c:pt>
                <c:pt idx="3">
                  <c:v>2016-17
</c:v>
                </c:pt>
                <c:pt idx="4">
                  <c:v>2017-18
</c:v>
                </c:pt>
                <c:pt idx="5">
                  <c:v>2018-19 
</c:v>
                </c:pt>
              </c:strCache>
            </c:strRef>
          </c:cat>
          <c:val>
            <c:numRef>
              <c:f>'4YrGrad'!$J$36:$O$36</c:f>
              <c:numCache>
                <c:formatCode>0.00</c:formatCode>
                <c:ptCount val="6"/>
                <c:pt idx="0">
                  <c:v>63.66</c:v>
                </c:pt>
                <c:pt idx="1">
                  <c:v>65.89</c:v>
                </c:pt>
                <c:pt idx="2">
                  <c:v>68.27</c:v>
                </c:pt>
                <c:pt idx="3">
                  <c:v>71.069999999999993</c:v>
                </c:pt>
                <c:pt idx="4">
                  <c:v>73.45</c:v>
                </c:pt>
                <c:pt idx="5">
                  <c:v>75.209999999999994</c:v>
                </c:pt>
              </c:numCache>
            </c:numRef>
          </c:val>
          <c:extLst>
            <c:ext xmlns:c16="http://schemas.microsoft.com/office/drawing/2014/chart" uri="{C3380CC4-5D6E-409C-BE32-E72D297353CC}">
              <c16:uniqueId val="{00000001-FA26-427A-BA6A-2B1286DE50ED}"/>
            </c:ext>
          </c:extLst>
        </c:ser>
        <c:dLbls>
          <c:showLegendKey val="0"/>
          <c:showVal val="0"/>
          <c:showCatName val="0"/>
          <c:showSerName val="0"/>
          <c:showPercent val="0"/>
          <c:showBubbleSize val="0"/>
        </c:dLbls>
        <c:axId val="509470544"/>
        <c:axId val="509471200"/>
      </c:areaChart>
      <c:catAx>
        <c:axId val="5094705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9471200"/>
        <c:crosses val="autoZero"/>
        <c:auto val="1"/>
        <c:lblAlgn val="ctr"/>
        <c:lblOffset val="100"/>
        <c:noMultiLvlLbl val="0"/>
      </c:catAx>
      <c:valAx>
        <c:axId val="509471200"/>
        <c:scaling>
          <c:orientation val="minMax"/>
          <c:max val="100"/>
          <c:min val="50"/>
        </c:scaling>
        <c:delete val="0"/>
        <c:axPos val="l"/>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9470544"/>
        <c:crosses val="autoZero"/>
        <c:crossBetween val="midCat"/>
        <c:minorUnit val="10"/>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2018-19 </a:t>
            </a:r>
            <a:r>
              <a:rPr lang="en-US" dirty="0" smtClean="0"/>
              <a:t>Four-Year </a:t>
            </a:r>
            <a:r>
              <a:rPr lang="en-US" dirty="0"/>
              <a:t>Cohort Graduation Rate: </a:t>
            </a:r>
          </a:p>
          <a:p>
            <a:pPr>
              <a:defRPr/>
            </a:pPr>
            <a:r>
              <a:rPr lang="en-US" dirty="0"/>
              <a:t>Migrant Students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ndard"/>
        <c:varyColors val="0"/>
        <c:ser>
          <c:idx val="0"/>
          <c:order val="0"/>
          <c:tx>
            <c:strRef>
              <c:f>'4YrGrad'!$A$85</c:f>
              <c:strCache>
                <c:ptCount val="1"/>
                <c:pt idx="0">
                  <c:v>All Students</c:v>
                </c:pt>
              </c:strCache>
            </c:strRef>
          </c:tx>
          <c:spPr>
            <a:solidFill>
              <a:schemeClr val="accent1"/>
            </a:solidFill>
            <a:ln w="25400">
              <a:noFill/>
            </a:ln>
            <a:effectLst/>
          </c:spPr>
          <c:cat>
            <c:strRef>
              <c:f>'4YrGrad'!$B$84:$G$84</c:f>
              <c:strCache>
                <c:ptCount val="6"/>
                <c:pt idx="0">
                  <c:v>2013-14
</c:v>
                </c:pt>
                <c:pt idx="1">
                  <c:v>2014-15
</c:v>
                </c:pt>
                <c:pt idx="2">
                  <c:v>2015-16
</c:v>
                </c:pt>
                <c:pt idx="3">
                  <c:v>2016-17
</c:v>
                </c:pt>
                <c:pt idx="4">
                  <c:v>2017-18
</c:v>
                </c:pt>
                <c:pt idx="5">
                  <c:v>2018-19 
</c:v>
                </c:pt>
              </c:strCache>
            </c:strRef>
          </c:cat>
          <c:val>
            <c:numRef>
              <c:f>'4YrGrad'!$B$85:$G$85</c:f>
              <c:numCache>
                <c:formatCode>0.00</c:formatCode>
                <c:ptCount val="6"/>
                <c:pt idx="0">
                  <c:v>71.98</c:v>
                </c:pt>
                <c:pt idx="1">
                  <c:v>73.819999999999993</c:v>
                </c:pt>
                <c:pt idx="2">
                  <c:v>74.83</c:v>
                </c:pt>
                <c:pt idx="3">
                  <c:v>76.650000000000006</c:v>
                </c:pt>
                <c:pt idx="4">
                  <c:v>78.680000000000007</c:v>
                </c:pt>
                <c:pt idx="5">
                  <c:v>80.010000000000005</c:v>
                </c:pt>
              </c:numCache>
            </c:numRef>
          </c:val>
          <c:extLst>
            <c:ext xmlns:c16="http://schemas.microsoft.com/office/drawing/2014/chart" uri="{C3380CC4-5D6E-409C-BE32-E72D297353CC}">
              <c16:uniqueId val="{00000000-FEE5-4F34-8E05-6CC24880F739}"/>
            </c:ext>
          </c:extLst>
        </c:ser>
        <c:ser>
          <c:idx val="1"/>
          <c:order val="1"/>
          <c:tx>
            <c:strRef>
              <c:f>'4YrGrad'!$A$86</c:f>
              <c:strCache>
                <c:ptCount val="1"/>
                <c:pt idx="0">
                  <c:v>Migrant</c:v>
                </c:pt>
              </c:strCache>
            </c:strRef>
          </c:tx>
          <c:spPr>
            <a:solidFill>
              <a:sysClr val="window" lastClr="FFFFFF"/>
            </a:solidFill>
            <a:ln w="25400">
              <a:noFill/>
            </a:ln>
            <a:effectLst/>
          </c:spPr>
          <c:cat>
            <c:strRef>
              <c:f>'4YrGrad'!$B$84:$G$84</c:f>
              <c:strCache>
                <c:ptCount val="6"/>
                <c:pt idx="0">
                  <c:v>2013-14
</c:v>
                </c:pt>
                <c:pt idx="1">
                  <c:v>2014-15
</c:v>
                </c:pt>
                <c:pt idx="2">
                  <c:v>2015-16
</c:v>
                </c:pt>
                <c:pt idx="3">
                  <c:v>2016-17
</c:v>
                </c:pt>
                <c:pt idx="4">
                  <c:v>2017-18
</c:v>
                </c:pt>
                <c:pt idx="5">
                  <c:v>2018-19 
</c:v>
                </c:pt>
              </c:strCache>
            </c:strRef>
          </c:cat>
          <c:val>
            <c:numRef>
              <c:f>'4YrGrad'!$B$86:$G$86</c:f>
              <c:numCache>
                <c:formatCode>0.00</c:formatCode>
                <c:ptCount val="6"/>
                <c:pt idx="0">
                  <c:v>63.46</c:v>
                </c:pt>
                <c:pt idx="1">
                  <c:v>65.900000000000006</c:v>
                </c:pt>
                <c:pt idx="2">
                  <c:v>68.88</c:v>
                </c:pt>
                <c:pt idx="3">
                  <c:v>70.98</c:v>
                </c:pt>
                <c:pt idx="4">
                  <c:v>74.98</c:v>
                </c:pt>
                <c:pt idx="5">
                  <c:v>79.38</c:v>
                </c:pt>
              </c:numCache>
            </c:numRef>
          </c:val>
          <c:extLst>
            <c:ext xmlns:c16="http://schemas.microsoft.com/office/drawing/2014/chart" uri="{C3380CC4-5D6E-409C-BE32-E72D297353CC}">
              <c16:uniqueId val="{00000001-FEE5-4F34-8E05-6CC24880F739}"/>
            </c:ext>
          </c:extLst>
        </c:ser>
        <c:dLbls>
          <c:showLegendKey val="0"/>
          <c:showVal val="0"/>
          <c:showCatName val="0"/>
          <c:showSerName val="0"/>
          <c:showPercent val="0"/>
          <c:showBubbleSize val="0"/>
        </c:dLbls>
        <c:axId val="509470544"/>
        <c:axId val="509471200"/>
      </c:areaChart>
      <c:catAx>
        <c:axId val="5094705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9471200"/>
        <c:crosses val="autoZero"/>
        <c:auto val="1"/>
        <c:lblAlgn val="ctr"/>
        <c:lblOffset val="100"/>
        <c:noMultiLvlLbl val="0"/>
      </c:catAx>
      <c:valAx>
        <c:axId val="509471200"/>
        <c:scaling>
          <c:orientation val="minMax"/>
          <c:max val="100"/>
          <c:min val="50"/>
        </c:scaling>
        <c:delete val="0"/>
        <c:axPos val="l"/>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9470544"/>
        <c:crosses val="autoZero"/>
        <c:crossBetween val="midCat"/>
        <c:minorUnit val="10"/>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tx1"/>
              </a:solidFill>
              <a:round/>
            </a:ln>
            <a:effectLst/>
          </c:spPr>
          <c:marker>
            <c:symbol val="triangle"/>
            <c:size val="11"/>
            <c:spPr>
              <a:solidFill>
                <a:sysClr val="window" lastClr="FFFFFF"/>
              </a:solidFill>
              <a:ln w="22225">
                <a:solidFill>
                  <a:schemeClr val="tx1"/>
                </a:solidFill>
              </a:ln>
              <a:effectLst/>
            </c:spPr>
          </c:marker>
          <c:dPt>
            <c:idx val="9"/>
            <c:marker>
              <c:symbol val="triangle"/>
              <c:size val="11"/>
              <c:spPr>
                <a:solidFill>
                  <a:sysClr val="window" lastClr="FFFFFF"/>
                </a:solidFill>
                <a:ln w="22225">
                  <a:solidFill>
                    <a:schemeClr val="tx1"/>
                  </a:solidFill>
                </a:ln>
                <a:effectLst/>
              </c:spPr>
            </c:marker>
            <c:bubble3D val="0"/>
            <c:extLst>
              <c:ext xmlns:c16="http://schemas.microsoft.com/office/drawing/2014/chart" uri="{C3380CC4-5D6E-409C-BE32-E72D297353CC}">
                <c16:uniqueId val="{00000000-0DFD-432C-813A-745A24160E4B}"/>
              </c:ext>
            </c:extLst>
          </c:dPt>
          <c:dPt>
            <c:idx val="10"/>
            <c:marker>
              <c:symbol val="triangle"/>
              <c:size val="11"/>
              <c:spPr>
                <a:solidFill>
                  <a:schemeClr val="accent5">
                    <a:lumMod val="75000"/>
                  </a:schemeClr>
                </a:solidFill>
                <a:ln w="22225">
                  <a:solidFill>
                    <a:schemeClr val="tx1"/>
                  </a:solidFill>
                </a:ln>
                <a:effectLst/>
              </c:spPr>
            </c:marker>
            <c:bubble3D val="0"/>
            <c:extLst>
              <c:ext xmlns:c16="http://schemas.microsoft.com/office/drawing/2014/chart" uri="{C3380CC4-5D6E-409C-BE32-E72D297353CC}">
                <c16:uniqueId val="{00000001-0DFD-432C-813A-745A24160E4B}"/>
              </c:ext>
            </c:extLst>
          </c:dPt>
          <c:dLbls>
            <c:dLbl>
              <c:idx val="1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0DFD-432C-813A-745A24160E4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'5 Year Cohort Compl All Stud'!$A$1:$A$11</c:f>
              <c:strCache>
                <c:ptCount val="11"/>
                <c:pt idx="0">
                  <c:v>2009-10</c:v>
                </c:pt>
                <c:pt idx="1">
                  <c:v>2010-11</c:v>
                </c:pt>
                <c:pt idx="2">
                  <c:v>2011-12</c:v>
                </c:pt>
                <c:pt idx="3">
                  <c:v>2012-13</c:v>
                </c:pt>
                <c:pt idx="5">
                  <c:v>2013-14</c:v>
                </c:pt>
                <c:pt idx="6">
                  <c:v>2014-15</c:v>
                </c:pt>
                <c:pt idx="7">
                  <c:v>2015-16</c:v>
                </c:pt>
                <c:pt idx="8">
                  <c:v>2016-17</c:v>
                </c:pt>
                <c:pt idx="9">
                  <c:v>2017-18</c:v>
                </c:pt>
                <c:pt idx="10">
                  <c:v>2018-19</c:v>
                </c:pt>
              </c:strCache>
            </c:strRef>
          </c:cat>
          <c:val>
            <c:numRef>
              <c:f>'5 Year Cohort Compl All Stud'!$B$1:$B$11</c:f>
              <c:numCache>
                <c:formatCode>0.0</c:formatCode>
                <c:ptCount val="11"/>
                <c:pt idx="0">
                  <c:v>79.099999999999994</c:v>
                </c:pt>
                <c:pt idx="1">
                  <c:v>79.7</c:v>
                </c:pt>
                <c:pt idx="2">
                  <c:v>80.5</c:v>
                </c:pt>
                <c:pt idx="3">
                  <c:v>81.5</c:v>
                </c:pt>
                <c:pt idx="5">
                  <c:v>82.1</c:v>
                </c:pt>
                <c:pt idx="6">
                  <c:v>81.599999999999994</c:v>
                </c:pt>
                <c:pt idx="7">
                  <c:v>81.900000000000006</c:v>
                </c:pt>
                <c:pt idx="8">
                  <c:v>83.2</c:v>
                </c:pt>
                <c:pt idx="9">
                  <c:v>84.6</c:v>
                </c:pt>
                <c:pt idx="10">
                  <c:v>86.3</c:v>
                </c:pt>
              </c:numCache>
            </c:numRef>
          </c:val>
          <c:smooth val="0"/>
          <c:extLst>
            <c:ext xmlns:c16="http://schemas.microsoft.com/office/drawing/2014/chart" uri="{C3380CC4-5D6E-409C-BE32-E72D297353CC}">
              <c16:uniqueId val="{00000002-0DFD-432C-813A-745A24160E4B}"/>
            </c:ext>
          </c:extLst>
        </c:ser>
        <c:dLbls>
          <c:dLblPos val="t"/>
          <c:showLegendKey val="0"/>
          <c:showVal val="1"/>
          <c:showCatName val="0"/>
          <c:showSerName val="0"/>
          <c:showPercent val="0"/>
          <c:showBubbleSize val="0"/>
        </c:dLbls>
        <c:marker val="1"/>
        <c:smooth val="0"/>
        <c:axId val="417961040"/>
        <c:axId val="417958744"/>
      </c:lineChart>
      <c:catAx>
        <c:axId val="41796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17958744"/>
        <c:crosses val="autoZero"/>
        <c:auto val="1"/>
        <c:lblAlgn val="ctr"/>
        <c:lblOffset val="100"/>
        <c:noMultiLvlLbl val="0"/>
      </c:catAx>
      <c:valAx>
        <c:axId val="417958744"/>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17961040"/>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dLbl>
              <c:idx val="18"/>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7B35-4AC0-BFB9-6B91F177064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'NCES Dropout All Students'!$A$1:$A$19</c:f>
              <c:strCache>
                <c:ptCount val="1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strCache>
            </c:strRef>
          </c:cat>
          <c:val>
            <c:numRef>
              <c:f>'NCES Dropout All Students'!$B$1:$B$19</c:f>
              <c:numCache>
                <c:formatCode>0.0%</c:formatCode>
                <c:ptCount val="19"/>
                <c:pt idx="0">
                  <c:v>5.1999999999999998E-2</c:v>
                </c:pt>
                <c:pt idx="1">
                  <c:v>4.9000000000000002E-2</c:v>
                </c:pt>
                <c:pt idx="2">
                  <c:v>4.3999999999999997E-2</c:v>
                </c:pt>
                <c:pt idx="3">
                  <c:v>4.5999999999999999E-2</c:v>
                </c:pt>
                <c:pt idx="4">
                  <c:v>4.2000000000000003E-2</c:v>
                </c:pt>
                <c:pt idx="5">
                  <c:v>4.1000000000000002E-2</c:v>
                </c:pt>
                <c:pt idx="6">
                  <c:v>4.2000000000000003E-2</c:v>
                </c:pt>
                <c:pt idx="7">
                  <c:v>3.6999999999999998E-2</c:v>
                </c:pt>
                <c:pt idx="8" formatCode="0.00%">
                  <c:v>3.4099999999999998E-2</c:v>
                </c:pt>
                <c:pt idx="9" formatCode="0.00%">
                  <c:v>3.3500000000000002E-2</c:v>
                </c:pt>
                <c:pt idx="10" formatCode="0.00%">
                  <c:v>3.2500000000000001E-2</c:v>
                </c:pt>
                <c:pt idx="11" formatCode="0.00%">
                  <c:v>3.3700000000000001E-2</c:v>
                </c:pt>
                <c:pt idx="12" formatCode="0.00%">
                  <c:v>3.9800000000000002E-2</c:v>
                </c:pt>
                <c:pt idx="13" formatCode="0.00%">
                  <c:v>3.95E-2</c:v>
                </c:pt>
                <c:pt idx="14" formatCode="0.00%">
                  <c:v>4.2599999999999999E-2</c:v>
                </c:pt>
                <c:pt idx="15" formatCode="0.00%">
                  <c:v>3.9300000000000002E-2</c:v>
                </c:pt>
                <c:pt idx="16" formatCode="0.00%">
                  <c:v>3.8600000000000002E-2</c:v>
                </c:pt>
                <c:pt idx="17" formatCode="0.00%">
                  <c:v>3.5499999999999997E-2</c:v>
                </c:pt>
                <c:pt idx="18" formatCode="0.00%">
                  <c:v>3.2599999999999997E-2</c:v>
                </c:pt>
              </c:numCache>
            </c:numRef>
          </c:val>
          <c:extLst>
            <c:ext xmlns:c16="http://schemas.microsoft.com/office/drawing/2014/chart" uri="{C3380CC4-5D6E-409C-BE32-E72D297353CC}">
              <c16:uniqueId val="{00000001-7B35-4AC0-BFB9-6B91F177064F}"/>
            </c:ext>
          </c:extLst>
        </c:ser>
        <c:dLbls>
          <c:showLegendKey val="0"/>
          <c:showVal val="0"/>
          <c:showCatName val="0"/>
          <c:showSerName val="0"/>
          <c:showPercent val="0"/>
          <c:showBubbleSize val="0"/>
        </c:dLbls>
        <c:gapWidth val="32"/>
        <c:overlap val="-27"/>
        <c:axId val="569600960"/>
        <c:axId val="569599648"/>
      </c:barChart>
      <c:catAx>
        <c:axId val="569600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9599648"/>
        <c:crosses val="autoZero"/>
        <c:auto val="1"/>
        <c:lblAlgn val="ctr"/>
        <c:lblOffset val="100"/>
        <c:noMultiLvlLbl val="0"/>
      </c:catAx>
      <c:valAx>
        <c:axId val="569599648"/>
        <c:scaling>
          <c:orientation val="minMax"/>
        </c:scaling>
        <c:delete val="0"/>
        <c:axPos val="l"/>
        <c:majorGridlines>
          <c:spPr>
            <a:ln w="9525" cap="flat" cmpd="sng" algn="ctr">
              <a:solidFill>
                <a:schemeClr val="accent3">
                  <a:lumMod val="20000"/>
                  <a:lumOff val="8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9600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6E269B5-A450-40E7-A292-22517D9C251B}" type="datetimeFigureOut">
              <a:rPr lang="en-US" smtClean="0"/>
              <a:t>1/14/2020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2B63952-BBA8-4838-A0CF-80F9272645AB}" type="slidenum">
              <a:rPr lang="en-US" smtClean="0"/>
              <a:t>‹#›</a:t>
            </a:fld>
            <a:endParaRPr lang="en-US"/>
          </a:p>
        </p:txBody>
      </p:sp>
    </p:spTree>
    <p:extLst>
      <p:ext uri="{BB962C8B-B14F-4D97-AF65-F5344CB8AC3E}">
        <p14:creationId xmlns:p14="http://schemas.microsoft.com/office/powerpoint/2010/main" val="411545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1</a:t>
            </a:fld>
            <a:endParaRPr lang="en-US"/>
          </a:p>
        </p:txBody>
      </p:sp>
    </p:spTree>
    <p:extLst>
      <p:ext uri="{BB962C8B-B14F-4D97-AF65-F5344CB8AC3E}">
        <p14:creationId xmlns:p14="http://schemas.microsoft.com/office/powerpoint/2010/main" val="577852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a:t>
            </a:fld>
            <a:endParaRPr lang="en-US"/>
          </a:p>
        </p:txBody>
      </p:sp>
    </p:spTree>
    <p:extLst>
      <p:ext uri="{BB962C8B-B14F-4D97-AF65-F5344CB8AC3E}">
        <p14:creationId xmlns:p14="http://schemas.microsoft.com/office/powerpoint/2010/main" val="8719007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only">
    <p:bg>
      <p:bgPr>
        <a:solidFill>
          <a:schemeClr val="bg1"/>
        </a:solidFill>
        <a:effectLst/>
      </p:bgPr>
    </p:bg>
    <p:spTree>
      <p:nvGrpSpPr>
        <p:cNvPr id="1" name=""/>
        <p:cNvGrpSpPr/>
        <p:nvPr/>
      </p:nvGrpSpPr>
      <p:grpSpPr>
        <a:xfrm>
          <a:off x="0" y="0"/>
          <a:ext cx="0" cy="0"/>
          <a:chOff x="0" y="0"/>
          <a:chExt cx="0" cy="0"/>
        </a:xfrm>
      </p:grpSpPr>
      <p:pic>
        <p:nvPicPr>
          <p:cNvPr id="12" name="Picture 11"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13" name="Picture 12"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9" name="Picture 8" descr="Decorative blue swoosh"/>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Tree>
    <p:extLst>
      <p:ext uri="{BB962C8B-B14F-4D97-AF65-F5344CB8AC3E}">
        <p14:creationId xmlns:p14="http://schemas.microsoft.com/office/powerpoint/2010/main" val="26848146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Tree>
    <p:extLst>
      <p:ext uri="{BB962C8B-B14F-4D97-AF65-F5344CB8AC3E}">
        <p14:creationId xmlns:p14="http://schemas.microsoft.com/office/powerpoint/2010/main" val="22240080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no pattern_Logo only">
    <p:bg>
      <p:bgPr>
        <a:solidFill>
          <a:schemeClr val="bg1"/>
        </a:solidFill>
        <a:effectLst/>
      </p:bgPr>
    </p:bg>
    <p:spTree>
      <p:nvGrpSpPr>
        <p:cNvPr id="1" name=""/>
        <p:cNvGrpSpPr/>
        <p:nvPr/>
      </p:nvGrpSpPr>
      <p:grpSpPr>
        <a:xfrm>
          <a:off x="0" y="0"/>
          <a:ext cx="0" cy="0"/>
          <a:chOff x="0" y="0"/>
          <a:chExt cx="0" cy="0"/>
        </a:xfrm>
      </p:grpSpPr>
      <p:pic>
        <p:nvPicPr>
          <p:cNvPr id="13" name="Picture 12"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9" name="Picture 8" descr="Decorative blue swoosh"/>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Tree>
    <p:extLst>
      <p:ext uri="{BB962C8B-B14F-4D97-AF65-F5344CB8AC3E}">
        <p14:creationId xmlns:p14="http://schemas.microsoft.com/office/powerpoint/2010/main" val="25623450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pattern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995395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 pattern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024" y="2748246"/>
            <a:ext cx="78867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54236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 pattern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5811" y="2558123"/>
            <a:ext cx="38862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45886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 pattern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0106236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no pattern_Blank">
    <p:bg>
      <p:bgPr>
        <a:solidFill>
          <a:schemeClr val="bg1"/>
        </a:solidFill>
        <a:effectLst/>
      </p:bgPr>
    </p:bg>
    <p:spTree>
      <p:nvGrpSpPr>
        <p:cNvPr id="1" name=""/>
        <p:cNvGrpSpPr/>
        <p:nvPr/>
      </p:nvGrpSpPr>
      <p:grpSpPr>
        <a:xfrm>
          <a:off x="0" y="0"/>
          <a:ext cx="0" cy="0"/>
          <a:chOff x="0" y="0"/>
          <a:chExt cx="0" cy="0"/>
        </a:xfrm>
      </p:grpSpPr>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Tree>
    <p:extLst>
      <p:ext uri="{BB962C8B-B14F-4D97-AF65-F5344CB8AC3E}">
        <p14:creationId xmlns:p14="http://schemas.microsoft.com/office/powerpoint/2010/main" val="131530889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o pattern_3_Blank">
    <p:bg>
      <p:bgPr>
        <a:solidFill>
          <a:schemeClr val="bg1"/>
        </a:solidFill>
        <a:effectLst/>
      </p:bgPr>
    </p:bg>
    <p:spTree>
      <p:nvGrpSpPr>
        <p:cNvPr id="1" name=""/>
        <p:cNvGrpSpPr/>
        <p:nvPr/>
      </p:nvGrpSpPr>
      <p:grpSpPr>
        <a:xfrm>
          <a:off x="0" y="0"/>
          <a:ext cx="0" cy="0"/>
          <a:chOff x="0" y="0"/>
          <a:chExt cx="0" cy="0"/>
        </a:xfrm>
      </p:grpSpPr>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Tree>
    <p:extLst>
      <p:ext uri="{BB962C8B-B14F-4D97-AF65-F5344CB8AC3E}">
        <p14:creationId xmlns:p14="http://schemas.microsoft.com/office/powerpoint/2010/main" val="101014779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no pattern_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Tree>
    <p:extLst>
      <p:ext uri="{BB962C8B-B14F-4D97-AF65-F5344CB8AC3E}">
        <p14:creationId xmlns:p14="http://schemas.microsoft.com/office/powerpoint/2010/main" val="389284416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 pattern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Tree>
    <p:extLst>
      <p:ext uri="{BB962C8B-B14F-4D97-AF65-F5344CB8AC3E}">
        <p14:creationId xmlns:p14="http://schemas.microsoft.com/office/powerpoint/2010/main" val="11419762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5682450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 pattern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Tree>
    <p:extLst>
      <p:ext uri="{BB962C8B-B14F-4D97-AF65-F5344CB8AC3E}">
        <p14:creationId xmlns:p14="http://schemas.microsoft.com/office/powerpoint/2010/main" val="13017136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024" y="2748246"/>
            <a:ext cx="78867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1476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58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73910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100816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Tree>
    <p:extLst>
      <p:ext uri="{BB962C8B-B14F-4D97-AF65-F5344CB8AC3E}">
        <p14:creationId xmlns:p14="http://schemas.microsoft.com/office/powerpoint/2010/main" val="29321771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Blank">
    <p:bg>
      <p:bgPr>
        <a:solidFill>
          <a:schemeClr val="bg1"/>
        </a:solidFill>
        <a:effectLst/>
      </p:bgPr>
    </p:bg>
    <p:spTree>
      <p:nvGrpSpPr>
        <p:cNvPr id="1" name=""/>
        <p:cNvGrpSpPr/>
        <p:nvPr/>
      </p:nvGrpSpPr>
      <p:grpSpPr>
        <a:xfrm>
          <a:off x="0" y="0"/>
          <a:ext cx="0" cy="0"/>
          <a:chOff x="0" y="0"/>
          <a:chExt cx="0" cy="0"/>
        </a:xfrm>
      </p:grpSpPr>
      <p:pic>
        <p:nvPicPr>
          <p:cNvPr id="8" name="Picture 7"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Tree>
    <p:extLst>
      <p:ext uri="{BB962C8B-B14F-4D97-AF65-F5344CB8AC3E}">
        <p14:creationId xmlns:p14="http://schemas.microsoft.com/office/powerpoint/2010/main" val="32380918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Tree>
    <p:extLst>
      <p:ext uri="{BB962C8B-B14F-4D97-AF65-F5344CB8AC3E}">
        <p14:creationId xmlns:p14="http://schemas.microsoft.com/office/powerpoint/2010/main" val="15118791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Tree>
    <p:extLst>
      <p:ext uri="{BB962C8B-B14F-4D97-AF65-F5344CB8AC3E}">
        <p14:creationId xmlns:p14="http://schemas.microsoft.com/office/powerpoint/2010/main" val="20318013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Decorative geometric pattern"/>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1"/>
            <a:ext cx="9144000" cy="6494854"/>
          </a:xfrm>
          <a:prstGeom prst="rect">
            <a:avLst/>
          </a:prstGeom>
          <a:noFill/>
        </p:spPr>
      </p:pic>
      <p:pic>
        <p:nvPicPr>
          <p:cNvPr id="11" name="Picture 10" descr="Decorative blue swoosh"/>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Tree>
    <p:extLst>
      <p:ext uri="{BB962C8B-B14F-4D97-AF65-F5344CB8AC3E}">
        <p14:creationId xmlns:p14="http://schemas.microsoft.com/office/powerpoint/2010/main" val="260407740"/>
      </p:ext>
    </p:extLst>
  </p:cSld>
  <p:clrMap bg1="lt1" tx1="dk1" bg2="lt2" tx2="dk2" accent1="accent1" accent2="accent2" accent3="accent3" accent4="accent4" accent5="accent5" accent6="accent6" hlink="hlink" folHlink="folHlink"/>
  <p:sldLayoutIdLst>
    <p:sldLayoutId id="2147483696" r:id="rId1"/>
    <p:sldLayoutId id="2147483698" r:id="rId2"/>
    <p:sldLayoutId id="2147483699" r:id="rId3"/>
    <p:sldLayoutId id="2147483701" r:id="rId4"/>
    <p:sldLayoutId id="2147483702" r:id="rId5"/>
    <p:sldLayoutId id="2147483704" r:id="rId6"/>
    <p:sldLayoutId id="2147483709" r:id="rId7"/>
    <p:sldLayoutId id="2147483707" r:id="rId8"/>
    <p:sldLayoutId id="2147483705" r:id="rId9"/>
    <p:sldLayoutId id="2147483706" r:id="rId10"/>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descr="Decorative blue swoosh"/>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Tree>
    <p:extLst>
      <p:ext uri="{BB962C8B-B14F-4D97-AF65-F5344CB8AC3E}">
        <p14:creationId xmlns:p14="http://schemas.microsoft.com/office/powerpoint/2010/main" val="299152061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Marc.Siegel@state.or.us" TargetMode="External"/><Relationship Id="rId2" Type="http://schemas.openxmlformats.org/officeDocument/2006/relationships/hyperlink" Target="mailto:Jon.Wiens@state.or.u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6269" y="2412269"/>
            <a:ext cx="7886700" cy="1325563"/>
          </a:xfrm>
        </p:spPr>
        <p:txBody>
          <a:bodyPr/>
          <a:lstStyle/>
          <a:p>
            <a:r>
              <a:rPr lang="en-US" dirty="0" smtClean="0"/>
              <a:t>2018-19 </a:t>
            </a:r>
            <a:r>
              <a:rPr lang="en-US" dirty="0"/>
              <a:t>Cohort Graduation and NCES Dropout Rates</a:t>
            </a:r>
          </a:p>
        </p:txBody>
      </p:sp>
      <p:sp>
        <p:nvSpPr>
          <p:cNvPr id="3" name="TextBox 2"/>
          <p:cNvSpPr txBox="1"/>
          <p:nvPr/>
        </p:nvSpPr>
        <p:spPr>
          <a:xfrm>
            <a:off x="289543" y="4213100"/>
            <a:ext cx="8540151" cy="830997"/>
          </a:xfrm>
          <a:prstGeom prst="rect">
            <a:avLst/>
          </a:prstGeom>
          <a:noFill/>
        </p:spPr>
        <p:txBody>
          <a:bodyPr wrap="square" rtlCol="0">
            <a:spAutoFit/>
          </a:bodyPr>
          <a:lstStyle/>
          <a:p>
            <a:pPr algn="ctr"/>
            <a:r>
              <a:rPr lang="en-US" sz="2400" dirty="0" smtClean="0"/>
              <a:t>Jon Wiens, Director of Accountability and Reporting</a:t>
            </a:r>
          </a:p>
          <a:p>
            <a:pPr algn="ctr"/>
            <a:r>
              <a:rPr lang="en-US" sz="2400" dirty="0" smtClean="0"/>
              <a:t>Marc Siegel, Director of Communications</a:t>
            </a:r>
            <a:endParaRPr lang="en-US" sz="2400" dirty="0"/>
          </a:p>
        </p:txBody>
      </p:sp>
      <p:sp>
        <p:nvSpPr>
          <p:cNvPr id="2" name="TextBox 1"/>
          <p:cNvSpPr txBox="1"/>
          <p:nvPr/>
        </p:nvSpPr>
        <p:spPr>
          <a:xfrm>
            <a:off x="5871612" y="5044097"/>
            <a:ext cx="2625783" cy="369332"/>
          </a:xfrm>
          <a:prstGeom prst="rect">
            <a:avLst/>
          </a:prstGeom>
          <a:noFill/>
        </p:spPr>
        <p:txBody>
          <a:bodyPr wrap="none" rtlCol="0">
            <a:spAutoFit/>
          </a:bodyPr>
          <a:lstStyle/>
          <a:p>
            <a:r>
              <a:rPr lang="en-US" dirty="0" smtClean="0"/>
              <a:t>Tuesday, January 21, 2020</a:t>
            </a:r>
            <a:endParaRPr lang="en-US" dirty="0"/>
          </a:p>
        </p:txBody>
      </p:sp>
      <p:sp>
        <p:nvSpPr>
          <p:cNvPr id="6" name="TextBox 5"/>
          <p:cNvSpPr txBox="1"/>
          <p:nvPr/>
        </p:nvSpPr>
        <p:spPr>
          <a:xfrm>
            <a:off x="69010" y="5875094"/>
            <a:ext cx="8843195" cy="584775"/>
          </a:xfrm>
          <a:prstGeom prst="rect">
            <a:avLst/>
          </a:prstGeom>
          <a:noFill/>
        </p:spPr>
        <p:txBody>
          <a:bodyPr wrap="square" rtlCol="0">
            <a:spAutoFit/>
          </a:bodyPr>
          <a:lstStyle/>
          <a:p>
            <a:r>
              <a:rPr lang="en-US" sz="1600" i="1" dirty="0" smtClean="0"/>
              <a:t>The data and information you view today is embargoed.  Embargoed data </a:t>
            </a:r>
            <a:r>
              <a:rPr lang="en-US" sz="1600" i="1" u="sng" dirty="0" smtClean="0"/>
              <a:t>should not be shared publicly prior to </a:t>
            </a:r>
            <a:r>
              <a:rPr lang="en-US" sz="1600" i="1" u="sng" dirty="0" smtClean="0"/>
              <a:t>6:00 </a:t>
            </a:r>
            <a:r>
              <a:rPr lang="en-US" sz="1600" i="1" u="sng" dirty="0" smtClean="0"/>
              <a:t>AM on January 23</a:t>
            </a:r>
            <a:r>
              <a:rPr lang="en-US" sz="1600" i="1" dirty="0" smtClean="0"/>
              <a:t>, but may be shared with school and district staff as needed.</a:t>
            </a:r>
            <a:endParaRPr lang="en-US" sz="1600" i="1" dirty="0"/>
          </a:p>
        </p:txBody>
      </p:sp>
    </p:spTree>
    <p:extLst>
      <p:ext uri="{BB962C8B-B14F-4D97-AF65-F5344CB8AC3E}">
        <p14:creationId xmlns:p14="http://schemas.microsoft.com/office/powerpoint/2010/main" val="3675779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Autofit/>
          </a:bodyPr>
          <a:lstStyle/>
          <a:p>
            <a:r>
              <a:rPr lang="en-US" dirty="0"/>
              <a:t>Four-year Cohort Graduation</a:t>
            </a:r>
            <a:br>
              <a:rPr lang="en-US" dirty="0"/>
            </a:br>
            <a:r>
              <a:rPr lang="en-US" dirty="0"/>
              <a:t>Student Groups</a:t>
            </a:r>
          </a:p>
        </p:txBody>
      </p:sp>
      <p:graphicFrame>
        <p:nvGraphicFramePr>
          <p:cNvPr id="4" name="Chart 3" descr="This chart shows the 4-year cohort graduation rate for the following student groups: Female, Male, Economically Disadvantaged, English Learners, Former English Learners, Special Education, Homeless, Migrant."/>
          <p:cNvGraphicFramePr>
            <a:graphicFrameLocks/>
          </p:cNvGraphicFramePr>
          <p:nvPr>
            <p:extLst>
              <p:ext uri="{D42A27DB-BD31-4B8C-83A1-F6EECF244321}">
                <p14:modId xmlns:p14="http://schemas.microsoft.com/office/powerpoint/2010/main" val="2779811915"/>
              </p:ext>
            </p:extLst>
          </p:nvPr>
        </p:nvGraphicFramePr>
        <p:xfrm>
          <a:off x="181155" y="2141238"/>
          <a:ext cx="8773064" cy="2886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485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Autofit/>
          </a:bodyPr>
          <a:lstStyle/>
          <a:p>
            <a:r>
              <a:rPr lang="en-US" dirty="0"/>
              <a:t>Four-year Cohort Graduation</a:t>
            </a:r>
            <a:br>
              <a:rPr lang="en-US" dirty="0"/>
            </a:br>
            <a:r>
              <a:rPr lang="en-US" dirty="0"/>
              <a:t>Race/Ethnicity Groups</a:t>
            </a:r>
          </a:p>
        </p:txBody>
      </p:sp>
      <p:graphicFrame>
        <p:nvGraphicFramePr>
          <p:cNvPr id="6" name="Chart 5" descr="This chart shows the 4-year statewide cohort graduation rate for the following student groups: Asian, Native Hawaiian/Pacific Islander, American Indian/Alaska Native, Black/African American, Hispanic/Latino, White, Multi-Racial."/>
          <p:cNvGraphicFramePr>
            <a:graphicFrameLocks/>
          </p:cNvGraphicFramePr>
          <p:nvPr>
            <p:extLst>
              <p:ext uri="{D42A27DB-BD31-4B8C-83A1-F6EECF244321}">
                <p14:modId xmlns:p14="http://schemas.microsoft.com/office/powerpoint/2010/main" val="616457885"/>
              </p:ext>
            </p:extLst>
          </p:nvPr>
        </p:nvGraphicFramePr>
        <p:xfrm>
          <a:off x="0" y="2158490"/>
          <a:ext cx="9001125" cy="2886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806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Autofit/>
          </a:bodyPr>
          <a:lstStyle/>
          <a:p>
            <a:r>
              <a:rPr lang="en-US" dirty="0"/>
              <a:t>Opportunity Gaps</a:t>
            </a:r>
          </a:p>
        </p:txBody>
      </p:sp>
      <p:graphicFrame>
        <p:nvGraphicFramePr>
          <p:cNvPr id="4" name="Chart 3" descr="This chart shows the opportunity gap for the underserved race/ethnicity student group between 2013-14 and 2018-19."/>
          <p:cNvGraphicFramePr>
            <a:graphicFrameLocks/>
          </p:cNvGraphicFramePr>
          <p:nvPr>
            <p:extLst>
              <p:ext uri="{D42A27DB-BD31-4B8C-83A1-F6EECF244321}">
                <p14:modId xmlns:p14="http://schemas.microsoft.com/office/powerpoint/2010/main" val="3482612333"/>
              </p:ext>
            </p:extLst>
          </p:nvPr>
        </p:nvGraphicFramePr>
        <p:xfrm>
          <a:off x="250166" y="2239004"/>
          <a:ext cx="4114800" cy="33250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descr="This chart shows the opportunity gap for migrant students between 2013-14 and 2018-19"/>
          <p:cNvGraphicFramePr>
            <a:graphicFrameLocks/>
          </p:cNvGraphicFramePr>
          <p:nvPr>
            <p:extLst>
              <p:ext uri="{D42A27DB-BD31-4B8C-83A1-F6EECF244321}">
                <p14:modId xmlns:p14="http://schemas.microsoft.com/office/powerpoint/2010/main" val="424760248"/>
              </p:ext>
            </p:extLst>
          </p:nvPr>
        </p:nvGraphicFramePr>
        <p:xfrm>
          <a:off x="4554747" y="2200634"/>
          <a:ext cx="4114800" cy="33250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31840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7836" y="139135"/>
            <a:ext cx="6400800" cy="857421"/>
          </a:xfrm>
        </p:spPr>
        <p:txBody>
          <a:bodyPr vert="horz" lIns="91440" tIns="45720" rIns="91440" bIns="45720" rtlCol="0" anchor="ctr">
            <a:noAutofit/>
          </a:bodyPr>
          <a:lstStyle/>
          <a:p>
            <a:r>
              <a:rPr lang="en-US" dirty="0"/>
              <a:t>Other Cohort Rates</a:t>
            </a:r>
          </a:p>
        </p:txBody>
      </p:sp>
      <p:sp>
        <p:nvSpPr>
          <p:cNvPr id="2" name="Subtitle 1"/>
          <p:cNvSpPr>
            <a:spLocks noGrp="1"/>
          </p:cNvSpPr>
          <p:nvPr>
            <p:ph type="subTitle" idx="1"/>
          </p:nvPr>
        </p:nvSpPr>
        <p:spPr>
          <a:xfrm>
            <a:off x="646981" y="2065457"/>
            <a:ext cx="7656240" cy="4338084"/>
          </a:xfrm>
        </p:spPr>
        <p:txBody>
          <a:bodyPr/>
          <a:lstStyle/>
          <a:p>
            <a:pPr algn="l"/>
            <a:r>
              <a:rPr lang="en-US" dirty="0"/>
              <a:t>Five-year Cohort Completer Rate</a:t>
            </a:r>
          </a:p>
          <a:p>
            <a:pPr marL="400050" lvl="1" algn="l"/>
            <a:r>
              <a:rPr lang="en-US" dirty="0"/>
              <a:t>Students who earned a:</a:t>
            </a:r>
          </a:p>
          <a:p>
            <a:pPr marL="800089" lvl="1" indent="-342900" algn="l">
              <a:buFont typeface="Arial" panose="020B0604020202020204" pitchFamily="34" charset="0"/>
              <a:buChar char="•"/>
            </a:pPr>
            <a:r>
              <a:rPr lang="en-US" dirty="0" smtClean="0"/>
              <a:t>GED</a:t>
            </a:r>
            <a:endParaRPr lang="en-US" dirty="0"/>
          </a:p>
          <a:p>
            <a:pPr marL="800089" lvl="1" indent="-342900" algn="l">
              <a:buFont typeface="Arial" panose="020B0604020202020204" pitchFamily="34" charset="0"/>
              <a:buChar char="•"/>
            </a:pPr>
            <a:r>
              <a:rPr lang="en-US" dirty="0"/>
              <a:t>Adult High School Diploma</a:t>
            </a:r>
          </a:p>
          <a:p>
            <a:pPr marL="800089" lvl="1" indent="-342900" algn="l">
              <a:buFont typeface="Arial" panose="020B0604020202020204" pitchFamily="34" charset="0"/>
              <a:buChar char="•"/>
            </a:pPr>
            <a:r>
              <a:rPr lang="en-US" dirty="0"/>
              <a:t>Extended Diploma</a:t>
            </a:r>
          </a:p>
          <a:p>
            <a:pPr marL="800089" lvl="1" indent="-342900" algn="l">
              <a:buFont typeface="Arial" panose="020B0604020202020204" pitchFamily="34" charset="0"/>
              <a:buChar char="•"/>
            </a:pPr>
            <a:r>
              <a:rPr lang="en-US" dirty="0"/>
              <a:t>Oregon Diploma, or </a:t>
            </a:r>
          </a:p>
          <a:p>
            <a:pPr marL="800089" lvl="1" indent="-342900" algn="l">
              <a:buFont typeface="Arial" panose="020B0604020202020204" pitchFamily="34" charset="0"/>
              <a:buChar char="•"/>
            </a:pPr>
            <a:r>
              <a:rPr lang="en-US" dirty="0"/>
              <a:t>Modified Diploma </a:t>
            </a:r>
          </a:p>
          <a:p>
            <a:pPr marL="400050" lvl="1" algn="l"/>
            <a:r>
              <a:rPr lang="en-US" dirty="0"/>
              <a:t>within 5 years of entering high school. </a:t>
            </a:r>
          </a:p>
          <a:p>
            <a:pPr marL="400050" lvl="1" algn="l"/>
            <a:endParaRPr lang="en-US" sz="2400" dirty="0" smtClean="0"/>
          </a:p>
          <a:p>
            <a:pPr marL="400050" lvl="1" algn="l"/>
            <a:r>
              <a:rPr lang="en-US" sz="2400" dirty="0" smtClean="0"/>
              <a:t>Note</a:t>
            </a:r>
            <a:r>
              <a:rPr lang="en-US" sz="2400" dirty="0"/>
              <a:t>: Most of the students in this year’s five-year rates were part of </a:t>
            </a:r>
            <a:r>
              <a:rPr lang="en-US" sz="2400" i="1" dirty="0"/>
              <a:t>last year’s</a:t>
            </a:r>
            <a:r>
              <a:rPr lang="en-US" sz="2400" dirty="0"/>
              <a:t> four-year rates. </a:t>
            </a:r>
          </a:p>
          <a:p>
            <a:endParaRPr lang="en-US" dirty="0"/>
          </a:p>
        </p:txBody>
      </p:sp>
    </p:spTree>
    <p:extLst>
      <p:ext uri="{BB962C8B-B14F-4D97-AF65-F5344CB8AC3E}">
        <p14:creationId xmlns:p14="http://schemas.microsoft.com/office/powerpoint/2010/main" val="23059987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79825" y="93193"/>
            <a:ext cx="6400800" cy="1028241"/>
          </a:xfrm>
        </p:spPr>
        <p:txBody>
          <a:bodyPr vert="horz" lIns="91440" tIns="45720" rIns="91440" bIns="45720" rtlCol="0" anchor="ctr">
            <a:noAutofit/>
          </a:bodyPr>
          <a:lstStyle/>
          <a:p>
            <a:r>
              <a:rPr lang="en-US" dirty="0"/>
              <a:t>Five-year Cohort Completer Rates</a:t>
            </a:r>
            <a:br>
              <a:rPr lang="en-US" dirty="0"/>
            </a:br>
            <a:r>
              <a:rPr lang="en-US" dirty="0"/>
              <a:t>All Students</a:t>
            </a:r>
          </a:p>
        </p:txBody>
      </p:sp>
      <p:graphicFrame>
        <p:nvGraphicFramePr>
          <p:cNvPr id="4" name="Chart 3" descr="This chart shows the statewide 5-year cohort completer rate for all students."/>
          <p:cNvGraphicFramePr>
            <a:graphicFrameLocks/>
          </p:cNvGraphicFramePr>
          <p:nvPr>
            <p:extLst>
              <p:ext uri="{D42A27DB-BD31-4B8C-83A1-F6EECF244321}">
                <p14:modId xmlns:p14="http://schemas.microsoft.com/office/powerpoint/2010/main" val="4160274114"/>
              </p:ext>
            </p:extLst>
          </p:nvPr>
        </p:nvGraphicFramePr>
        <p:xfrm>
          <a:off x="534838" y="2277374"/>
          <a:ext cx="8065698" cy="41479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2466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3604" y="103691"/>
            <a:ext cx="6400800" cy="857421"/>
          </a:xfrm>
        </p:spPr>
        <p:txBody>
          <a:bodyPr vert="horz" lIns="91440" tIns="45720" rIns="91440" bIns="45720" rtlCol="0" anchor="ctr">
            <a:noAutofit/>
          </a:bodyPr>
          <a:lstStyle/>
          <a:p>
            <a:r>
              <a:rPr lang="en-US" dirty="0"/>
              <a:t>NCES Dropout Rate Calculation</a:t>
            </a:r>
          </a:p>
        </p:txBody>
      </p:sp>
      <p:sp>
        <p:nvSpPr>
          <p:cNvPr id="2" name="Subtitle 1"/>
          <p:cNvSpPr>
            <a:spLocks noGrp="1"/>
          </p:cNvSpPr>
          <p:nvPr>
            <p:ph type="subTitle" idx="1"/>
          </p:nvPr>
        </p:nvSpPr>
        <p:spPr>
          <a:xfrm>
            <a:off x="643699" y="2307734"/>
            <a:ext cx="7974089" cy="3773889"/>
          </a:xfrm>
        </p:spPr>
        <p:txBody>
          <a:bodyPr/>
          <a:lstStyle/>
          <a:p>
            <a:pPr algn="l"/>
            <a:r>
              <a:rPr lang="en-US" dirty="0"/>
              <a:t>NCES Dropout Rate</a:t>
            </a:r>
          </a:p>
          <a:p>
            <a:pPr algn="l"/>
            <a:r>
              <a:rPr lang="en-US" dirty="0"/>
              <a:t>The number of students who:</a:t>
            </a:r>
          </a:p>
          <a:p>
            <a:pPr marL="342900" indent="-342900" algn="l">
              <a:buFont typeface="Arial" panose="020B0604020202020204" pitchFamily="34" charset="0"/>
              <a:buChar char="•"/>
            </a:pPr>
            <a:r>
              <a:rPr lang="en-US" dirty="0"/>
              <a:t>Dropped out during the </a:t>
            </a:r>
            <a:r>
              <a:rPr lang="en-US" dirty="0" smtClean="0"/>
              <a:t>2018-19 </a:t>
            </a:r>
            <a:r>
              <a:rPr lang="en-US" dirty="0"/>
              <a:t>school year, or completed the </a:t>
            </a:r>
            <a:r>
              <a:rPr lang="en-US" dirty="0" smtClean="0"/>
              <a:t>2017-18 </a:t>
            </a:r>
            <a:r>
              <a:rPr lang="en-US" dirty="0"/>
              <a:t>school year and did not return as expected; and</a:t>
            </a:r>
          </a:p>
          <a:p>
            <a:pPr marL="342900" indent="-342900" algn="l">
              <a:buFont typeface="Arial" panose="020B0604020202020204" pitchFamily="34" charset="0"/>
              <a:buChar char="•"/>
            </a:pPr>
            <a:r>
              <a:rPr lang="en-US" dirty="0"/>
              <a:t>Did not re-enroll by the beginning of October, </a:t>
            </a:r>
            <a:r>
              <a:rPr lang="en-US" dirty="0" smtClean="0"/>
              <a:t>2019, </a:t>
            </a:r>
            <a:r>
              <a:rPr lang="en-US" dirty="0"/>
              <a:t>or earn a credential.  </a:t>
            </a:r>
          </a:p>
          <a:p>
            <a:pPr algn="l"/>
            <a:endParaRPr lang="en-US" dirty="0"/>
          </a:p>
          <a:p>
            <a:pPr algn="l"/>
            <a:r>
              <a:rPr lang="en-US" dirty="0"/>
              <a:t>Divided by the total enrollment on October 1</a:t>
            </a:r>
            <a:r>
              <a:rPr lang="en-US" dirty="0" smtClean="0"/>
              <a:t>, 2018.  </a:t>
            </a:r>
            <a:endParaRPr lang="en-US" dirty="0"/>
          </a:p>
          <a:p>
            <a:pPr algn="l"/>
            <a:endParaRPr lang="en-US" dirty="0"/>
          </a:p>
        </p:txBody>
      </p:sp>
    </p:spTree>
    <p:extLst>
      <p:ext uri="{BB962C8B-B14F-4D97-AF65-F5344CB8AC3E}">
        <p14:creationId xmlns:p14="http://schemas.microsoft.com/office/powerpoint/2010/main" val="243520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65199" y="110179"/>
            <a:ext cx="6400800" cy="857421"/>
          </a:xfrm>
        </p:spPr>
        <p:txBody>
          <a:bodyPr vert="horz" lIns="91440" tIns="45720" rIns="91440" bIns="45720" rtlCol="0" anchor="ctr">
            <a:noAutofit/>
          </a:bodyPr>
          <a:lstStyle/>
          <a:p>
            <a:r>
              <a:rPr lang="en-US" dirty="0"/>
              <a:t>NCES Dropout </a:t>
            </a:r>
            <a:r>
              <a:rPr lang="en-US" dirty="0" smtClean="0"/>
              <a:t>Rate All </a:t>
            </a:r>
            <a:r>
              <a:rPr lang="en-US" dirty="0"/>
              <a:t>Students</a:t>
            </a:r>
          </a:p>
        </p:txBody>
      </p:sp>
      <p:graphicFrame>
        <p:nvGraphicFramePr>
          <p:cNvPr id="6" name="Chart 5" descr="This chart shows trend data since 2000-01 for the NCES Dropout Rate."/>
          <p:cNvGraphicFramePr>
            <a:graphicFrameLocks/>
          </p:cNvGraphicFramePr>
          <p:nvPr>
            <p:extLst>
              <p:ext uri="{D42A27DB-BD31-4B8C-83A1-F6EECF244321}">
                <p14:modId xmlns:p14="http://schemas.microsoft.com/office/powerpoint/2010/main" val="2953012469"/>
              </p:ext>
            </p:extLst>
          </p:nvPr>
        </p:nvGraphicFramePr>
        <p:xfrm>
          <a:off x="218311" y="2130364"/>
          <a:ext cx="8735908" cy="369246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474453" y="6072996"/>
            <a:ext cx="1918282" cy="307777"/>
          </a:xfrm>
          <a:prstGeom prst="rect">
            <a:avLst/>
          </a:prstGeom>
          <a:noFill/>
        </p:spPr>
        <p:txBody>
          <a:bodyPr wrap="none" rtlCol="0">
            <a:spAutoFit/>
          </a:bodyPr>
          <a:lstStyle/>
          <a:p>
            <a:r>
              <a:rPr lang="en-US" sz="1400" dirty="0" smtClean="0"/>
              <a:t>*Methodology changed</a:t>
            </a:r>
            <a:endParaRPr lang="en-US" sz="1400" dirty="0"/>
          </a:p>
        </p:txBody>
      </p:sp>
    </p:spTree>
    <p:extLst>
      <p:ext uri="{BB962C8B-B14F-4D97-AF65-F5344CB8AC3E}">
        <p14:creationId xmlns:p14="http://schemas.microsoft.com/office/powerpoint/2010/main" val="1112626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77314" y="171165"/>
            <a:ext cx="6400800" cy="857421"/>
          </a:xfrm>
        </p:spPr>
        <p:txBody>
          <a:bodyPr vert="horz" lIns="91440" tIns="45720" rIns="91440" bIns="45720" rtlCol="0" anchor="ctr">
            <a:noAutofit/>
          </a:bodyPr>
          <a:lstStyle/>
          <a:p>
            <a:r>
              <a:rPr lang="en-US" dirty="0"/>
              <a:t>Dropouts vs. Non-completers</a:t>
            </a:r>
          </a:p>
        </p:txBody>
      </p:sp>
      <p:sp>
        <p:nvSpPr>
          <p:cNvPr id="2" name="Subtitle 1"/>
          <p:cNvSpPr>
            <a:spLocks noGrp="1"/>
          </p:cNvSpPr>
          <p:nvPr>
            <p:ph type="subTitle" idx="1"/>
          </p:nvPr>
        </p:nvSpPr>
        <p:spPr>
          <a:xfrm>
            <a:off x="1102504" y="2147776"/>
            <a:ext cx="6858000" cy="3898605"/>
          </a:xfrm>
        </p:spPr>
        <p:txBody>
          <a:bodyPr>
            <a:normAutofit/>
          </a:bodyPr>
          <a:lstStyle/>
          <a:p>
            <a:pPr algn="l"/>
            <a:r>
              <a:rPr lang="en-US" sz="2000" dirty="0"/>
              <a:t>The dropout rate includes all dropouts in a given year, irrespective of how long they have been enrolled in high school and whether they have dropped out previously.</a:t>
            </a:r>
          </a:p>
          <a:p>
            <a:pPr algn="l"/>
            <a:endParaRPr lang="en-US" sz="2000" dirty="0"/>
          </a:p>
          <a:p>
            <a:pPr algn="l"/>
            <a:r>
              <a:rPr lang="en-US" sz="2000" dirty="0"/>
              <a:t>The non-completer count includes students in the adjusted cohort who did not earn a credential or continue their enrollment, including students who left for medical reasons or earned vocational certificates.  </a:t>
            </a:r>
          </a:p>
          <a:p>
            <a:pPr algn="l"/>
            <a:endParaRPr lang="en-US" sz="2000" dirty="0"/>
          </a:p>
          <a:p>
            <a:pPr algn="l"/>
            <a:r>
              <a:rPr lang="en-US" sz="2000" dirty="0"/>
              <a:t>There is some overlap between the groups, but they are not comparable.  Oregon does not have a cohort dropout rate. </a:t>
            </a:r>
          </a:p>
          <a:p>
            <a:pPr algn="l"/>
            <a:endParaRPr lang="en-US" dirty="0"/>
          </a:p>
        </p:txBody>
      </p:sp>
    </p:spTree>
    <p:extLst>
      <p:ext uri="{BB962C8B-B14F-4D97-AF65-F5344CB8AC3E}">
        <p14:creationId xmlns:p14="http://schemas.microsoft.com/office/powerpoint/2010/main" val="4182144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Autofit/>
          </a:bodyPr>
          <a:lstStyle/>
          <a:p>
            <a:r>
              <a:rPr lang="en-US" dirty="0"/>
              <a:t>Questions?</a:t>
            </a:r>
          </a:p>
        </p:txBody>
      </p:sp>
      <p:sp>
        <p:nvSpPr>
          <p:cNvPr id="2" name="Subtitle 1" descr="The data and information you view today is emargoed.  Embargoed data should not be shared publicly prior to 8 AM on January 24, but may be shared with school and district staff as needed." title="Data are embargoed"/>
          <p:cNvSpPr>
            <a:spLocks noGrp="1"/>
          </p:cNvSpPr>
          <p:nvPr>
            <p:ph type="subTitle" idx="1"/>
          </p:nvPr>
        </p:nvSpPr>
        <p:spPr>
          <a:ln w="28575" cmpd="sng">
            <a:solidFill>
              <a:schemeClr val="tx2"/>
            </a:solidFill>
          </a:ln>
        </p:spPr>
        <p:txBody>
          <a:bodyPr/>
          <a:lstStyle/>
          <a:p>
            <a:r>
              <a:rPr lang="en-US" dirty="0" smtClean="0"/>
              <a:t>The data and information you view today is embargoed.  Embargoed data </a:t>
            </a:r>
            <a:r>
              <a:rPr lang="en-US" u="sng" dirty="0" smtClean="0"/>
              <a:t>should not be shared publicly prior to </a:t>
            </a:r>
            <a:r>
              <a:rPr lang="en-US" u="sng" dirty="0" smtClean="0"/>
              <a:t>6:00 </a:t>
            </a:r>
            <a:r>
              <a:rPr lang="en-US" u="sng" dirty="0" smtClean="0"/>
              <a:t>AM on January 23</a:t>
            </a:r>
            <a:r>
              <a:rPr lang="en-US" dirty="0" smtClean="0"/>
              <a:t>, but may be shared with school and district staff as needed.</a:t>
            </a:r>
            <a:endParaRPr lang="en-US" dirty="0"/>
          </a:p>
        </p:txBody>
      </p:sp>
    </p:spTree>
    <p:extLst>
      <p:ext uri="{BB962C8B-B14F-4D97-AF65-F5344CB8AC3E}">
        <p14:creationId xmlns:p14="http://schemas.microsoft.com/office/powerpoint/2010/main" val="2033217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Autofit/>
          </a:bodyPr>
          <a:lstStyle/>
          <a:p>
            <a:r>
              <a:rPr lang="en-US" dirty="0"/>
              <a:t>ODE Contacts</a:t>
            </a:r>
          </a:p>
        </p:txBody>
      </p:sp>
      <p:sp>
        <p:nvSpPr>
          <p:cNvPr id="4" name="Subtitle 1"/>
          <p:cNvSpPr txBox="1">
            <a:spLocks/>
          </p:cNvSpPr>
          <p:nvPr/>
        </p:nvSpPr>
        <p:spPr>
          <a:xfrm>
            <a:off x="1348525" y="2280740"/>
            <a:ext cx="6858000" cy="1468875"/>
          </a:xfrm>
          <a:prstGeom prst="rect">
            <a:avLst/>
          </a:prstGeom>
        </p:spPr>
        <p:txBody>
          <a:bodyPr vert="horz" lIns="91440" tIns="45720" rIns="91440" bIns="45720" rtlCol="0">
            <a:normAutofit/>
          </a:bodyPr>
          <a:lstStyle>
            <a:lvl1pPr marL="0" indent="0" algn="ctr"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t>Graduation Data Questions:</a:t>
            </a:r>
          </a:p>
          <a:p>
            <a:r>
              <a:rPr lang="en-US" b="1" dirty="0" smtClean="0"/>
              <a:t>Jon Wiens</a:t>
            </a:r>
          </a:p>
          <a:p>
            <a:r>
              <a:rPr lang="en-US" b="1" dirty="0" smtClean="0">
                <a:hlinkClick r:id="rId2"/>
              </a:rPr>
              <a:t>Jon.Wiens@state.or.us</a:t>
            </a:r>
            <a:r>
              <a:rPr lang="en-US" b="1" dirty="0" smtClean="0"/>
              <a:t> </a:t>
            </a:r>
            <a:endParaRPr lang="en-US" b="1" dirty="0"/>
          </a:p>
        </p:txBody>
      </p:sp>
      <p:sp>
        <p:nvSpPr>
          <p:cNvPr id="2" name="Subtitle 1"/>
          <p:cNvSpPr>
            <a:spLocks noGrp="1"/>
          </p:cNvSpPr>
          <p:nvPr>
            <p:ph type="subTitle" idx="1"/>
          </p:nvPr>
        </p:nvSpPr>
        <p:spPr>
          <a:xfrm>
            <a:off x="1348525" y="4250438"/>
            <a:ext cx="6858000" cy="1468875"/>
          </a:xfrm>
        </p:spPr>
        <p:txBody>
          <a:bodyPr/>
          <a:lstStyle/>
          <a:p>
            <a:r>
              <a:rPr lang="en-US" b="1" dirty="0" smtClean="0"/>
              <a:t>Communications:</a:t>
            </a:r>
          </a:p>
          <a:p>
            <a:r>
              <a:rPr lang="en-US" b="1" dirty="0" smtClean="0"/>
              <a:t>Marc Siegel</a:t>
            </a:r>
          </a:p>
          <a:p>
            <a:r>
              <a:rPr lang="en-US" b="1" dirty="0" smtClean="0">
                <a:hlinkClick r:id="rId3"/>
              </a:rPr>
              <a:t>Marc.Siegel@state.or.us</a:t>
            </a:r>
            <a:r>
              <a:rPr lang="en-US" b="1" dirty="0" smtClean="0"/>
              <a:t> </a:t>
            </a:r>
            <a:endParaRPr lang="en-US" b="1" dirty="0"/>
          </a:p>
        </p:txBody>
      </p:sp>
    </p:spTree>
    <p:extLst>
      <p:ext uri="{BB962C8B-B14F-4D97-AF65-F5344CB8AC3E}">
        <p14:creationId xmlns:p14="http://schemas.microsoft.com/office/powerpoint/2010/main" val="3995749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solidFill>
            <a:schemeClr val="accent1"/>
          </a:solidFill>
        </p:spPr>
        <p:txBody>
          <a:bodyPr>
            <a:normAutofit fontScale="90000"/>
          </a:bodyPr>
          <a:lstStyle/>
          <a:p>
            <a:pPr lvl="0" algn="l">
              <a:defRPr/>
            </a:pPr>
            <a:r>
              <a:rPr lang="en-US" altLang="en-US" dirty="0">
                <a:solidFill>
                  <a:prstClr val="white"/>
                </a:solidFill>
                <a:ea typeface="+mn-ea"/>
                <a:cs typeface="+mn-cs"/>
              </a:rPr>
              <a:t>Oregon Department of Education</a:t>
            </a:r>
            <a:br>
              <a:rPr lang="en-US" altLang="en-US" dirty="0">
                <a:solidFill>
                  <a:prstClr val="white"/>
                </a:solidFill>
                <a:ea typeface="+mn-ea"/>
                <a:cs typeface="+mn-cs"/>
              </a:rPr>
            </a:br>
            <a:r>
              <a:rPr lang="en-US" altLang="en-US" sz="2400" b="0" dirty="0">
                <a:solidFill>
                  <a:prstClr val="white"/>
                </a:solidFill>
                <a:ea typeface="+mn-ea"/>
                <a:cs typeface="+mn-cs"/>
              </a:rPr>
              <a:t>“Our Why” </a:t>
            </a:r>
            <a:endParaRPr lang="en-US" altLang="en-US" sz="1600" dirty="0">
              <a:solidFill>
                <a:prstClr val="white"/>
              </a:solidFill>
              <a:ea typeface="+mn-ea"/>
              <a:cs typeface="+mn-cs"/>
            </a:endParaRPr>
          </a:p>
        </p:txBody>
      </p:sp>
      <p:sp>
        <p:nvSpPr>
          <p:cNvPr id="6" name="Rectangle 5"/>
          <p:cNvSpPr/>
          <p:nvPr/>
        </p:nvSpPr>
        <p:spPr>
          <a:xfrm>
            <a:off x="239753" y="2064943"/>
            <a:ext cx="8664493" cy="2852063"/>
          </a:xfrm>
          <a:prstGeom prst="rect">
            <a:avLst/>
          </a:prstGeom>
        </p:spPr>
        <p:txBody>
          <a:bodyPr wrap="square">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lang="en-US" altLang="en-US" sz="2200" b="1" noProof="0" dirty="0" smtClean="0">
                <a:solidFill>
                  <a:prstClr val="black"/>
                </a:solidFill>
                <a:latin typeface="Calibri"/>
              </a:rPr>
              <a:t>Equity and Excellence for Every Learner</a:t>
            </a:r>
            <a:endParaRPr kumimoji="0" lang="en-US" altLang="en-US" sz="2200" b="1" i="0" u="none" strike="noStrike" kern="1200" cap="none" spc="0" normalizeH="0" baseline="0" noProof="0" dirty="0" smtClean="0">
              <a:ln>
                <a:noFill/>
              </a:ln>
              <a:solidFill>
                <a:prstClr val="black"/>
              </a:solidFill>
              <a:effectLst/>
              <a:uLnTx/>
              <a:uFillTx/>
              <a:latin typeface="Calibri"/>
            </a:endParaRP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altLang="en-US" sz="2200" b="0" i="0" u="none" strike="noStrike" kern="1200" cap="none" spc="0" normalizeH="0" baseline="0" noProof="0" dirty="0" smtClean="0">
                <a:ln>
                  <a:noFill/>
                </a:ln>
                <a:solidFill>
                  <a:prstClr val="black"/>
                </a:solidFill>
                <a:effectLst/>
                <a:uLnTx/>
                <a:uFillTx/>
                <a:latin typeface="Calibri"/>
              </a:rPr>
              <a:t>The Oregon Department of Education works in partnership with school districts</a:t>
            </a:r>
            <a:r>
              <a:rPr lang="en-US" altLang="en-US" sz="2200" dirty="0" smtClean="0">
                <a:solidFill>
                  <a:prstClr val="black"/>
                </a:solidFill>
                <a:latin typeface="Calibri"/>
              </a:rPr>
              <a:t>, </a:t>
            </a:r>
            <a:r>
              <a:rPr kumimoji="0" lang="en-US" altLang="en-US" sz="2200" b="0" i="0" u="none" strike="noStrike" kern="1200" cap="none" spc="0" normalizeH="0" baseline="0" noProof="0" dirty="0" smtClean="0">
                <a:ln>
                  <a:noFill/>
                </a:ln>
                <a:solidFill>
                  <a:prstClr val="black"/>
                </a:solidFill>
                <a:effectLst/>
                <a:uLnTx/>
                <a:uFillTx/>
                <a:latin typeface="Calibri"/>
              </a:rPr>
              <a:t>education service districts</a:t>
            </a:r>
            <a:r>
              <a:rPr kumimoji="0" lang="en-US" altLang="en-US" sz="2200" b="0" i="0" u="none" strike="noStrike" kern="1200" cap="none" spc="0" normalizeH="0" noProof="0" dirty="0" smtClean="0">
                <a:ln>
                  <a:noFill/>
                </a:ln>
                <a:solidFill>
                  <a:prstClr val="black"/>
                </a:solidFill>
                <a:effectLst/>
                <a:uLnTx/>
                <a:uFillTx/>
                <a:latin typeface="Calibri"/>
              </a:rPr>
              <a:t> and community partners</a:t>
            </a:r>
            <a:r>
              <a:rPr lang="en-US" altLang="en-US" sz="2200" dirty="0" smtClean="0">
                <a:solidFill>
                  <a:prstClr val="black"/>
                </a:solidFill>
                <a:latin typeface="Calibri"/>
              </a:rPr>
              <a:t>;</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altLang="en-US" sz="2200" b="0" i="0" u="none" strike="noStrike" kern="1200" cap="none" spc="0" normalizeH="0" noProof="0" dirty="0" smtClean="0">
                <a:ln>
                  <a:noFill/>
                </a:ln>
                <a:solidFill>
                  <a:prstClr val="black"/>
                </a:solidFill>
                <a:effectLst/>
                <a:uLnTx/>
                <a:uFillTx/>
                <a:latin typeface="Calibri"/>
              </a:rPr>
              <a:t>Together, we serve over 580,000 K-12 students;</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altLang="en-US" sz="2200" dirty="0" smtClean="0">
                <a:solidFill>
                  <a:prstClr val="black"/>
                </a:solidFill>
                <a:latin typeface="Calibri"/>
              </a:rPr>
              <a:t>We believe every student should have access to a </a:t>
            </a:r>
            <a:r>
              <a:rPr kumimoji="0" lang="en-US" altLang="en-US" sz="2200" b="0" i="0" u="none" strike="noStrike" kern="1200" cap="none" spc="0" normalizeH="0" noProof="0" dirty="0" smtClean="0">
                <a:ln>
                  <a:noFill/>
                </a:ln>
                <a:solidFill>
                  <a:prstClr val="black"/>
                </a:solidFill>
                <a:effectLst/>
                <a:uLnTx/>
                <a:uFillTx/>
                <a:latin typeface="Calibri"/>
              </a:rPr>
              <a:t>high-</a:t>
            </a:r>
            <a:r>
              <a:rPr lang="en-US" altLang="en-US" sz="2200" dirty="0" smtClean="0">
                <a:solidFill>
                  <a:prstClr val="black"/>
                </a:solidFill>
                <a:latin typeface="Calibri"/>
              </a:rPr>
              <a:t>quality, well-rounded learning experience;</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altLang="en-US" sz="2200" dirty="0" smtClean="0">
                <a:solidFill>
                  <a:prstClr val="black"/>
                </a:solidFill>
                <a:latin typeface="Calibri"/>
              </a:rPr>
              <a:t>We work to achieve the Governor’s vision that every student in Oregon graduates with a plan for their future</a:t>
            </a:r>
            <a:r>
              <a:rPr lang="en-US" sz="2200" dirty="0" smtClean="0">
                <a:solidFill>
                  <a:prstClr val="black"/>
                </a:solidFill>
                <a:latin typeface="Calibri"/>
              </a:rPr>
              <a:t>.</a:t>
            </a:r>
            <a:endParaRPr kumimoji="0" lang="en-US" sz="2200" b="0" i="0" u="none" strike="noStrike" kern="1200" cap="none" spc="0" normalizeH="0" baseline="0" noProof="0" dirty="0">
              <a:ln>
                <a:noFill/>
              </a:ln>
              <a:solidFill>
                <a:prstClr val="black"/>
              </a:solidFill>
              <a:effectLst/>
              <a:uLnTx/>
              <a:uFillTx/>
              <a:latin typeface="Calibri"/>
            </a:endParaRPr>
          </a:p>
        </p:txBody>
      </p:sp>
      <p:pic>
        <p:nvPicPr>
          <p:cNvPr id="5" name="Picture 4" descr="&quot;&quot;"/>
          <p:cNvPicPr>
            <a:picLocks noChangeAspect="1"/>
          </p:cNvPicPr>
          <p:nvPr/>
        </p:nvPicPr>
        <p:blipFill rotWithShape="1">
          <a:blip r:embed="rId3" cstate="print">
            <a:extLst>
              <a:ext uri="{28A0092B-C50C-407E-A947-70E740481C1C}">
                <a14:useLocalDpi xmlns:a14="http://schemas.microsoft.com/office/drawing/2010/main" val="0"/>
              </a:ext>
            </a:extLst>
          </a:blip>
          <a:srcRect t="39380" b="18402"/>
          <a:stretch/>
        </p:blipFill>
        <p:spPr>
          <a:xfrm>
            <a:off x="1" y="5010151"/>
            <a:ext cx="9143999" cy="1847849"/>
          </a:xfrm>
          <a:prstGeom prst="rect">
            <a:avLst/>
          </a:prstGeom>
        </p:spPr>
      </p:pic>
    </p:spTree>
    <p:extLst>
      <p:ext uri="{BB962C8B-B14F-4D97-AF65-F5344CB8AC3E}">
        <p14:creationId xmlns:p14="http://schemas.microsoft.com/office/powerpoint/2010/main" val="2826682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solidFill>
            <a:schemeClr val="accent1"/>
          </a:solidFill>
        </p:spPr>
        <p:txBody>
          <a:bodyPr>
            <a:normAutofit fontScale="90000"/>
          </a:bodyPr>
          <a:lstStyle/>
          <a:p>
            <a:pPr lvl="0" algn="l">
              <a:defRPr/>
            </a:pPr>
            <a:r>
              <a:rPr lang="en-US" altLang="en-US" dirty="0">
                <a:solidFill>
                  <a:prstClr val="white"/>
                </a:solidFill>
                <a:ea typeface="+mn-ea"/>
                <a:cs typeface="+mn-cs"/>
              </a:rPr>
              <a:t>Oregon Department of Education</a:t>
            </a:r>
            <a:br>
              <a:rPr lang="en-US" altLang="en-US" dirty="0">
                <a:solidFill>
                  <a:prstClr val="white"/>
                </a:solidFill>
                <a:ea typeface="+mn-ea"/>
                <a:cs typeface="+mn-cs"/>
              </a:rPr>
            </a:br>
            <a:r>
              <a:rPr lang="en-US" altLang="en-US" sz="2400" b="0" dirty="0">
                <a:solidFill>
                  <a:prstClr val="white"/>
                </a:solidFill>
                <a:ea typeface="+mn-ea"/>
                <a:cs typeface="+mn-cs"/>
              </a:rPr>
              <a:t>Education Equity Stance</a:t>
            </a:r>
            <a:endParaRPr lang="en-US" altLang="en-US" sz="1600" dirty="0">
              <a:solidFill>
                <a:prstClr val="white"/>
              </a:solidFill>
              <a:ea typeface="+mn-ea"/>
              <a:cs typeface="+mn-cs"/>
            </a:endParaRPr>
          </a:p>
        </p:txBody>
      </p:sp>
      <p:sp>
        <p:nvSpPr>
          <p:cNvPr id="5" name="Rectangle 4"/>
          <p:cNvSpPr/>
          <p:nvPr/>
        </p:nvSpPr>
        <p:spPr>
          <a:xfrm>
            <a:off x="255069" y="2577487"/>
            <a:ext cx="8461334" cy="2677656"/>
          </a:xfrm>
          <a:prstGeom prst="rect">
            <a:avLst/>
          </a:prstGeom>
        </p:spPr>
        <p:txBody>
          <a:bodyPr wrap="square">
            <a:spAutoFit/>
          </a:bodyPr>
          <a:lstStyle/>
          <a:p>
            <a:pPr algn="ctr"/>
            <a:r>
              <a:rPr lang="en-US" sz="2400" i="1" dirty="0" smtClean="0"/>
              <a:t>Education </a:t>
            </a:r>
            <a:r>
              <a:rPr lang="en-US" sz="2400" i="1" dirty="0"/>
              <a:t>equity is the equitable implementation of policy, practices, procedures, and legislation that translates into resource allocation, education rigor, and opportunities for historically and currently marginalized youth, students, and families including civil rights protected classes. This means the restructuring and dismantling of systems and institutions that create the dichotomy of beneficiaries and the oppressed and marginalized.</a:t>
            </a:r>
          </a:p>
        </p:txBody>
      </p:sp>
    </p:spTree>
    <p:extLst>
      <p:ext uri="{BB962C8B-B14F-4D97-AF65-F5344CB8AC3E}">
        <p14:creationId xmlns:p14="http://schemas.microsoft.com/office/powerpoint/2010/main" val="1179191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New This Year</a:t>
            </a:r>
            <a:endParaRPr lang="en-US" dirty="0"/>
          </a:p>
        </p:txBody>
      </p:sp>
      <p:sp>
        <p:nvSpPr>
          <p:cNvPr id="2" name="Content Placeholder 1"/>
          <p:cNvSpPr>
            <a:spLocks noGrp="1"/>
          </p:cNvSpPr>
          <p:nvPr>
            <p:ph idx="1"/>
          </p:nvPr>
        </p:nvSpPr>
        <p:spPr>
          <a:xfrm>
            <a:off x="717903" y="2515333"/>
            <a:ext cx="7886700" cy="1064629"/>
          </a:xfrm>
        </p:spPr>
        <p:txBody>
          <a:bodyPr>
            <a:normAutofit/>
          </a:bodyPr>
          <a:lstStyle/>
          <a:p>
            <a:r>
              <a:rPr lang="en-US" dirty="0" smtClean="0"/>
              <a:t>Cohort and NCES Dropout Media files will be suppressed to protect student confidentiality.</a:t>
            </a:r>
            <a:endParaRPr lang="en-US" dirty="0"/>
          </a:p>
        </p:txBody>
      </p:sp>
    </p:spTree>
    <p:extLst>
      <p:ext uri="{BB962C8B-B14F-4D97-AF65-F5344CB8AC3E}">
        <p14:creationId xmlns:p14="http://schemas.microsoft.com/office/powerpoint/2010/main" val="2885331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2018-19 Graduation Highlights</a:t>
            </a:r>
            <a:endParaRPr lang="en-US" dirty="0"/>
          </a:p>
        </p:txBody>
      </p:sp>
      <p:sp>
        <p:nvSpPr>
          <p:cNvPr id="2" name="Content Placeholder 1"/>
          <p:cNvSpPr>
            <a:spLocks noGrp="1"/>
          </p:cNvSpPr>
          <p:nvPr>
            <p:ph idx="1"/>
          </p:nvPr>
        </p:nvSpPr>
        <p:spPr>
          <a:xfrm>
            <a:off x="648892" y="2170277"/>
            <a:ext cx="7886700" cy="4213270"/>
          </a:xfrm>
        </p:spPr>
        <p:txBody>
          <a:bodyPr>
            <a:normAutofit fontScale="77500" lnSpcReduction="20000"/>
          </a:bodyPr>
          <a:lstStyle/>
          <a:p>
            <a:pPr>
              <a:spcAft>
                <a:spcPts val="1200"/>
              </a:spcAft>
            </a:pPr>
            <a:r>
              <a:rPr lang="en-US" dirty="0" smtClean="0"/>
              <a:t>Opportunity gaps in Oregon are continuing to </a:t>
            </a:r>
            <a:r>
              <a:rPr lang="en-US" dirty="0" smtClean="0"/>
              <a:t>close.</a:t>
            </a:r>
            <a:endParaRPr lang="en-US" dirty="0" smtClean="0"/>
          </a:p>
          <a:p>
            <a:pPr>
              <a:spcAft>
                <a:spcPts val="1200"/>
              </a:spcAft>
            </a:pPr>
            <a:r>
              <a:rPr lang="en-US" dirty="0" smtClean="0"/>
              <a:t>Graduation rate increases occurred in every student group, and every historically underserved student group saw increases larger than the state average.</a:t>
            </a:r>
          </a:p>
          <a:p>
            <a:pPr>
              <a:spcAft>
                <a:spcPts val="1200"/>
              </a:spcAft>
            </a:pPr>
            <a:r>
              <a:rPr lang="en-US" dirty="0" smtClean="0"/>
              <a:t>The overall 80.0 percent graduation rate is the state’s highest ever rate, and is 1.3 percentage points higher than last year and 8.0 points higher than five years ago.</a:t>
            </a:r>
          </a:p>
          <a:p>
            <a:pPr>
              <a:spcAft>
                <a:spcPts val="1200"/>
              </a:spcAft>
            </a:pPr>
            <a:r>
              <a:rPr lang="en-US" dirty="0" smtClean="0"/>
              <a:t>The increase in the graduation rate represents nearly 600 additional students receiving a diploma. </a:t>
            </a:r>
          </a:p>
          <a:p>
            <a:pPr>
              <a:spcAft>
                <a:spcPts val="1200"/>
              </a:spcAft>
            </a:pPr>
            <a:r>
              <a:rPr lang="en-US" dirty="0" smtClean="0"/>
              <a:t>Student Success Act funding will build on this promising foundation to foster equity and excellence for all Oregon students.</a:t>
            </a:r>
            <a:endParaRPr lang="en-US" dirty="0"/>
          </a:p>
        </p:txBody>
      </p:sp>
    </p:spTree>
    <p:extLst>
      <p:ext uri="{BB962C8B-B14F-4D97-AF65-F5344CB8AC3E}">
        <p14:creationId xmlns:p14="http://schemas.microsoft.com/office/powerpoint/2010/main" val="757968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59467" y="295078"/>
            <a:ext cx="6400800" cy="857421"/>
          </a:xfrm>
        </p:spPr>
        <p:txBody>
          <a:bodyPr vert="horz" lIns="91440" tIns="45720" rIns="91440" bIns="45720" rtlCol="0" anchor="ctr">
            <a:noAutofit/>
          </a:bodyPr>
          <a:lstStyle/>
          <a:p>
            <a:r>
              <a:rPr lang="en-US" dirty="0"/>
              <a:t>Definitions: Adjusted Cohort</a:t>
            </a:r>
          </a:p>
        </p:txBody>
      </p:sp>
      <p:sp>
        <p:nvSpPr>
          <p:cNvPr id="2" name="Subtitle 1"/>
          <p:cNvSpPr>
            <a:spLocks noGrp="1"/>
          </p:cNvSpPr>
          <p:nvPr>
            <p:ph type="subTitle" idx="1"/>
          </p:nvPr>
        </p:nvSpPr>
        <p:spPr>
          <a:xfrm>
            <a:off x="319176" y="2104577"/>
            <a:ext cx="8402129" cy="3692373"/>
          </a:xfrm>
        </p:spPr>
        <p:txBody>
          <a:bodyPr>
            <a:normAutofit/>
          </a:bodyPr>
          <a:lstStyle/>
          <a:p>
            <a:pPr marL="342900" indent="-342900" algn="l">
              <a:buFont typeface="Arial" panose="020B0604020202020204" pitchFamily="34" charset="0"/>
              <a:buChar char="•"/>
            </a:pPr>
            <a:r>
              <a:rPr lang="en-US" b="1" dirty="0"/>
              <a:t>Adjusted Cohort</a:t>
            </a:r>
            <a:r>
              <a:rPr lang="en-US" dirty="0"/>
              <a:t>: The number of students who started high school in a given school year, plus:</a:t>
            </a:r>
          </a:p>
          <a:p>
            <a:pPr marL="800089" lvl="1" indent="-342900" algn="l">
              <a:buFont typeface="Arial" panose="020B0604020202020204" pitchFamily="34" charset="0"/>
              <a:buChar char="•"/>
            </a:pPr>
            <a:r>
              <a:rPr lang="en-US" dirty="0"/>
              <a:t>Students who transferred in from homeschooling, private schools, or outside of Oregon, but who were determined to have started high school in the same </a:t>
            </a:r>
            <a:r>
              <a:rPr lang="en-US" dirty="0" smtClean="0"/>
              <a:t>year</a:t>
            </a:r>
          </a:p>
          <a:p>
            <a:pPr marL="800089" lvl="1" indent="-342900" algn="l">
              <a:buFont typeface="Arial" panose="020B0604020202020204" pitchFamily="34" charset="0"/>
              <a:buChar char="•"/>
            </a:pPr>
            <a:r>
              <a:rPr lang="en-US" dirty="0" smtClean="0"/>
              <a:t>and </a:t>
            </a:r>
            <a:r>
              <a:rPr lang="en-US" dirty="0"/>
              <a:t>minus:</a:t>
            </a:r>
          </a:p>
          <a:p>
            <a:pPr lvl="1" algn="l"/>
            <a:r>
              <a:rPr lang="en-US" dirty="0"/>
              <a:t>Students who have a </a:t>
            </a:r>
            <a:r>
              <a:rPr lang="en-US" i="1" dirty="0"/>
              <a:t>documented</a:t>
            </a:r>
            <a:r>
              <a:rPr lang="en-US" dirty="0"/>
              <a:t> transfer out of Oregon public schools</a:t>
            </a:r>
          </a:p>
          <a:p>
            <a:pPr lvl="1" algn="l"/>
            <a:r>
              <a:rPr lang="en-US" dirty="0"/>
              <a:t>Students who emigrated to another country</a:t>
            </a:r>
          </a:p>
          <a:p>
            <a:pPr lvl="1" algn="l"/>
            <a:r>
              <a:rPr lang="en-US" dirty="0"/>
              <a:t>Students who are deceased</a:t>
            </a:r>
          </a:p>
          <a:p>
            <a:endParaRPr lang="en-US" dirty="0"/>
          </a:p>
        </p:txBody>
      </p:sp>
    </p:spTree>
    <p:extLst>
      <p:ext uri="{BB962C8B-B14F-4D97-AF65-F5344CB8AC3E}">
        <p14:creationId xmlns:p14="http://schemas.microsoft.com/office/powerpoint/2010/main" val="3006663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39595" y="176447"/>
            <a:ext cx="6400800" cy="857421"/>
          </a:xfrm>
        </p:spPr>
        <p:txBody>
          <a:bodyPr vert="horz" lIns="91440" tIns="45720" rIns="91440" bIns="45720" rtlCol="0" anchor="ctr">
            <a:noAutofit/>
          </a:bodyPr>
          <a:lstStyle/>
          <a:p>
            <a:r>
              <a:rPr lang="en-US" dirty="0"/>
              <a:t>Definitions: Graduates and Completers</a:t>
            </a:r>
          </a:p>
        </p:txBody>
      </p:sp>
      <p:sp>
        <p:nvSpPr>
          <p:cNvPr id="2" name="Subtitle 1"/>
          <p:cNvSpPr>
            <a:spLocks noGrp="1"/>
          </p:cNvSpPr>
          <p:nvPr>
            <p:ph type="subTitle" idx="1"/>
          </p:nvPr>
        </p:nvSpPr>
        <p:spPr>
          <a:xfrm>
            <a:off x="989091" y="2190306"/>
            <a:ext cx="6858000" cy="2459665"/>
          </a:xfrm>
        </p:spPr>
        <p:txBody>
          <a:bodyPr>
            <a:normAutofit/>
          </a:bodyPr>
          <a:lstStyle/>
          <a:p>
            <a:pPr marL="342900" indent="-342900" algn="l">
              <a:buFont typeface="Arial" panose="020B0604020202020204" pitchFamily="34" charset="0"/>
              <a:buChar char="•"/>
            </a:pPr>
            <a:r>
              <a:rPr lang="en-US" b="1" dirty="0"/>
              <a:t>Graduates</a:t>
            </a:r>
            <a:r>
              <a:rPr lang="en-US" dirty="0"/>
              <a:t>: Students who earned a regular or modified high school diploma</a:t>
            </a:r>
          </a:p>
          <a:p>
            <a:pPr marL="342900" indent="-342900" algn="l">
              <a:buFont typeface="Arial" panose="020B0604020202020204" pitchFamily="34" charset="0"/>
              <a:buChar char="•"/>
            </a:pPr>
            <a:r>
              <a:rPr lang="en-US" b="1" dirty="0"/>
              <a:t>Completers</a:t>
            </a:r>
            <a:r>
              <a:rPr lang="en-US" dirty="0"/>
              <a:t>: Includes graduates plus students who earned a GED, Extended Diploma, or Adult High School diploma</a:t>
            </a:r>
          </a:p>
          <a:p>
            <a:endParaRPr lang="en-US" dirty="0"/>
          </a:p>
        </p:txBody>
      </p:sp>
    </p:spTree>
    <p:extLst>
      <p:ext uri="{BB962C8B-B14F-4D97-AF65-F5344CB8AC3E}">
        <p14:creationId xmlns:p14="http://schemas.microsoft.com/office/powerpoint/2010/main" val="3454138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51472" y="227872"/>
            <a:ext cx="6400800" cy="857421"/>
          </a:xfrm>
        </p:spPr>
        <p:txBody>
          <a:bodyPr vert="horz" lIns="91440" tIns="45720" rIns="91440" bIns="45720" rtlCol="0" anchor="ctr">
            <a:noAutofit/>
          </a:bodyPr>
          <a:lstStyle/>
          <a:p>
            <a:r>
              <a:rPr lang="en-US" dirty="0"/>
              <a:t>Four-year Cohort Graduation Rate</a:t>
            </a:r>
          </a:p>
        </p:txBody>
      </p:sp>
      <mc:AlternateContent xmlns:mc="http://schemas.openxmlformats.org/markup-compatibility/2006" xmlns:a14="http://schemas.microsoft.com/office/drawing/2010/main">
        <mc:Choice Requires="a14">
          <p:sp>
            <p:nvSpPr>
              <p:cNvPr id="2" name="Subtitle 1"/>
              <p:cNvSpPr>
                <a:spLocks noGrp="1"/>
              </p:cNvSpPr>
              <p:nvPr>
                <p:ph type="subTitle" idx="1"/>
              </p:nvPr>
            </p:nvSpPr>
            <p:spPr>
              <a:xfrm>
                <a:off x="1258449" y="2041451"/>
                <a:ext cx="6858000" cy="4260112"/>
              </a:xfrm>
            </p:spPr>
            <p:txBody>
              <a:bodyPr>
                <a:normAutofit fontScale="85000" lnSpcReduction="10000"/>
              </a:bodyPr>
              <a:lstStyle/>
              <a:p>
                <a:pPr marL="342900" indent="-342900" algn="l">
                  <a:buFont typeface="Arial" panose="020B0604020202020204" pitchFamily="34" charset="0"/>
                  <a:buChar char="•"/>
                </a:pPr>
                <a:r>
                  <a:rPr lang="en-US" dirty="0" smtClean="0"/>
                  <a:t>The number of students who earned a regular or modified high school diploma within four years of their first enrollment in high school</a:t>
                </a:r>
              </a:p>
              <a:p>
                <a:pPr algn="l"/>
                <a:endParaRPr lang="en-US" dirty="0"/>
              </a:p>
              <a:p>
                <a:pPr algn="l"/>
                <a:endParaRPr lang="en-US" dirty="0"/>
              </a:p>
              <a:p>
                <a:pPr algn="l"/>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eqArr>
                            <m:eqArrPr>
                              <m:ctrlPr>
                                <a:rPr lang="en-US" i="1">
                                  <a:latin typeface="Cambria Math" panose="02040503050406030204" pitchFamily="18" charset="0"/>
                                </a:rPr>
                              </m:ctrlPr>
                            </m:eqArrPr>
                            <m:e>
                              <m:r>
                                <a:rPr lang="en-US" i="1">
                                  <a:latin typeface="Cambria Math"/>
                                </a:rPr>
                                <m:t>𝑆𝑡𝑢𝑑𝑒𝑛𝑡𝑠</m:t>
                              </m:r>
                              <m:r>
                                <a:rPr lang="en-US" i="1">
                                  <a:latin typeface="Cambria Math"/>
                                </a:rPr>
                                <m:t> </m:t>
                              </m:r>
                              <m:r>
                                <a:rPr lang="en-US" i="1">
                                  <a:latin typeface="Cambria Math"/>
                                </a:rPr>
                                <m:t>𝑖𝑛</m:t>
                              </m:r>
                              <m:r>
                                <a:rPr lang="en-US" i="1">
                                  <a:latin typeface="Cambria Math"/>
                                </a:rPr>
                                <m:t> </m:t>
                              </m:r>
                              <m:r>
                                <a:rPr lang="en-US" i="1">
                                  <a:latin typeface="Cambria Math"/>
                                </a:rPr>
                                <m:t>𝑡h𝑒</m:t>
                              </m:r>
                              <m:r>
                                <a:rPr lang="en-US" i="1">
                                  <a:latin typeface="Cambria Math"/>
                                </a:rPr>
                                <m:t> </m:t>
                              </m:r>
                              <m:r>
                                <a:rPr lang="en-US" i="1">
                                  <a:latin typeface="Cambria Math"/>
                                </a:rPr>
                                <m:t>𝑎𝑑𝑗𝑢𝑠𝑡𝑒𝑑</m:t>
                              </m:r>
                              <m:r>
                                <a:rPr lang="en-US" i="1">
                                  <a:latin typeface="Cambria Math"/>
                                </a:rPr>
                                <m:t> </m:t>
                              </m:r>
                              <m:r>
                                <a:rPr lang="en-US" i="1">
                                  <a:latin typeface="Cambria Math"/>
                                </a:rPr>
                                <m:t>𝑐𝑜h𝑜𝑟𝑡</m:t>
                              </m:r>
                              <m:r>
                                <a:rPr lang="en-US" i="1">
                                  <a:latin typeface="Cambria Math"/>
                                </a:rPr>
                                <m:t> </m:t>
                              </m:r>
                              <m:r>
                                <a:rPr lang="en-US" i="1">
                                  <a:latin typeface="Cambria Math"/>
                                </a:rPr>
                                <m:t>𝑤h𝑜</m:t>
                              </m:r>
                            </m:e>
                            <m:e>
                              <m:r>
                                <a:rPr lang="en-US" i="1">
                                  <a:latin typeface="Cambria Math"/>
                                </a:rPr>
                                <m:t> </m:t>
                              </m:r>
                              <m:r>
                                <a:rPr lang="en-US" i="1">
                                  <a:latin typeface="Cambria Math"/>
                                </a:rPr>
                                <m:t>𝑒𝑎𝑟𝑛𝑒𝑑</m:t>
                              </m:r>
                              <m:r>
                                <a:rPr lang="en-US" i="1">
                                  <a:latin typeface="Cambria Math"/>
                                </a:rPr>
                                <m:t> </m:t>
                              </m:r>
                              <m:r>
                                <a:rPr lang="en-US" i="1">
                                  <a:latin typeface="Cambria Math"/>
                                </a:rPr>
                                <m:t>𝑎</m:t>
                              </m:r>
                              <m:r>
                                <a:rPr lang="en-US" i="1">
                                  <a:latin typeface="Cambria Math"/>
                                </a:rPr>
                                <m:t> </m:t>
                              </m:r>
                              <m:r>
                                <a:rPr lang="en-US" i="1">
                                  <a:latin typeface="Cambria Math"/>
                                </a:rPr>
                                <m:t>𝑟𝑒𝑔𝑢𝑙𝑎𝑟</m:t>
                              </m:r>
                              <m:r>
                                <a:rPr lang="en-US" i="1">
                                  <a:latin typeface="Cambria Math"/>
                                </a:rPr>
                                <m:t> </m:t>
                              </m:r>
                              <m:r>
                                <a:rPr lang="en-US" i="1">
                                  <a:latin typeface="Cambria Math"/>
                                </a:rPr>
                                <m:t>𝑜𝑟</m:t>
                              </m:r>
                              <m:r>
                                <a:rPr lang="en-US" i="1">
                                  <a:latin typeface="Cambria Math"/>
                                </a:rPr>
                                <m:t> </m:t>
                              </m:r>
                              <m:r>
                                <a:rPr lang="en-US" i="1">
                                  <a:latin typeface="Cambria Math"/>
                                </a:rPr>
                                <m:t>𝑚𝑜𝑑𝑖𝑓𝑖𝑒𝑑</m:t>
                              </m:r>
                              <m:r>
                                <a:rPr lang="en-US" i="1">
                                  <a:latin typeface="Cambria Math"/>
                                </a:rPr>
                                <m:t> </m:t>
                              </m:r>
                              <m:r>
                                <a:rPr lang="en-US" i="1">
                                  <a:latin typeface="Cambria Math"/>
                                </a:rPr>
                                <m:t>𝑑𝑖𝑝𝑙𝑜𝑚𝑎</m:t>
                              </m:r>
                              <m:r>
                                <a:rPr lang="en-US" i="1">
                                  <a:latin typeface="Cambria Math"/>
                                </a:rPr>
                                <m:t> </m:t>
                              </m:r>
                              <m:r>
                                <a:rPr lang="en-US" i="1">
                                  <a:latin typeface="Cambria Math"/>
                                </a:rPr>
                                <m:t>𝑏𝑦</m:t>
                              </m:r>
                              <m:r>
                                <a:rPr lang="en-US" i="1">
                                  <a:latin typeface="Cambria Math"/>
                                </a:rPr>
                                <m:t> </m:t>
                              </m:r>
                              <m:r>
                                <a:rPr lang="en-US" i="1">
                                  <a:latin typeface="Cambria Math"/>
                                </a:rPr>
                                <m:t>𝐴𝑢𝑔𝑢𝑠𝑡</m:t>
                              </m:r>
                              <m:r>
                                <a:rPr lang="en-US" i="1">
                                  <a:latin typeface="Cambria Math"/>
                                </a:rPr>
                                <m:t> 31, 2019</m:t>
                              </m:r>
                            </m:e>
                          </m:eqArr>
                        </m:num>
                        <m:den>
                          <m:eqArr>
                            <m:eqArrPr>
                              <m:ctrlPr>
                                <a:rPr lang="en-US" i="1">
                                  <a:latin typeface="Cambria Math" panose="02040503050406030204" pitchFamily="18" charset="0"/>
                                </a:rPr>
                              </m:ctrlPr>
                            </m:eqArrPr>
                            <m:e>
                              <m:r>
                                <a:rPr lang="en-US" i="1">
                                  <a:latin typeface="Cambria Math"/>
                                </a:rPr>
                                <m:t>𝑆𝑡𝑢𝑑𝑒𝑛𝑡𝑠</m:t>
                              </m:r>
                              <m:r>
                                <a:rPr lang="en-US" i="1">
                                  <a:latin typeface="Cambria Math"/>
                                </a:rPr>
                                <m:t> </m:t>
                              </m:r>
                              <m:r>
                                <a:rPr lang="en-US" i="1">
                                  <a:latin typeface="Cambria Math"/>
                                </a:rPr>
                                <m:t>𝑖𝑛</m:t>
                              </m:r>
                              <m:r>
                                <a:rPr lang="en-US" i="1">
                                  <a:latin typeface="Cambria Math"/>
                                </a:rPr>
                                <m:t> </m:t>
                              </m:r>
                              <m:r>
                                <a:rPr lang="en-US" i="1">
                                  <a:latin typeface="Cambria Math"/>
                                </a:rPr>
                                <m:t>𝑡h𝑒</m:t>
                              </m:r>
                              <m:r>
                                <a:rPr lang="en-US" i="1">
                                  <a:latin typeface="Cambria Math"/>
                                </a:rPr>
                                <m:t> </m:t>
                              </m:r>
                              <m:r>
                                <a:rPr lang="en-US" i="1">
                                  <a:latin typeface="Cambria Math"/>
                                </a:rPr>
                                <m:t>𝑎𝑑𝑗𝑢𝑠𝑡𝑒𝑑</m:t>
                              </m:r>
                              <m:r>
                                <a:rPr lang="en-US" i="1">
                                  <a:latin typeface="Cambria Math"/>
                                </a:rPr>
                                <m:t> </m:t>
                              </m:r>
                              <m:r>
                                <a:rPr lang="en-US" i="1">
                                  <a:latin typeface="Cambria Math"/>
                                </a:rPr>
                                <m:t>𝑐𝑜h𝑜𝑟𝑡</m:t>
                              </m:r>
                              <m:r>
                                <a:rPr lang="en-US" i="1">
                                  <a:latin typeface="Cambria Math"/>
                                </a:rPr>
                                <m:t> </m:t>
                              </m:r>
                              <m:r>
                                <a:rPr lang="en-US" i="1">
                                  <a:latin typeface="Cambria Math"/>
                                </a:rPr>
                                <m:t>𝑤h𝑜</m:t>
                              </m:r>
                              <m:r>
                                <a:rPr lang="en-US" i="1">
                                  <a:latin typeface="Cambria Math"/>
                                </a:rPr>
                                <m:t> </m:t>
                              </m:r>
                            </m:e>
                            <m:e>
                              <m:r>
                                <a:rPr lang="en-US" i="1">
                                  <a:latin typeface="Cambria Math"/>
                                </a:rPr>
                                <m:t>𝑠𝑡𝑎𝑟𝑡𝑒𝑑</m:t>
                              </m:r>
                              <m:r>
                                <a:rPr lang="en-US" i="1">
                                  <a:latin typeface="Cambria Math"/>
                                </a:rPr>
                                <m:t> </m:t>
                              </m:r>
                              <m:r>
                                <a:rPr lang="en-US" i="1">
                                  <a:latin typeface="Cambria Math"/>
                                </a:rPr>
                                <m:t>h𝑖𝑔h</m:t>
                              </m:r>
                              <m:r>
                                <a:rPr lang="en-US" i="1">
                                  <a:latin typeface="Cambria Math"/>
                                </a:rPr>
                                <m:t> </m:t>
                              </m:r>
                              <m:r>
                                <a:rPr lang="en-US" i="1">
                                  <a:latin typeface="Cambria Math"/>
                                </a:rPr>
                                <m:t>𝑠𝑐h𝑜𝑜𝑙</m:t>
                              </m:r>
                              <m:r>
                                <a:rPr lang="en-US" i="1">
                                  <a:latin typeface="Cambria Math"/>
                                </a:rPr>
                                <m:t> </m:t>
                              </m:r>
                              <m:r>
                                <a:rPr lang="en-US" i="1">
                                  <a:latin typeface="Cambria Math"/>
                                </a:rPr>
                                <m:t>𝑖𝑛</m:t>
                              </m:r>
                              <m:r>
                                <a:rPr lang="en-US" i="1">
                                  <a:latin typeface="Cambria Math"/>
                                </a:rPr>
                                <m:t> </m:t>
                              </m:r>
                              <m:r>
                                <a:rPr lang="en-US" i="1">
                                  <a:latin typeface="Cambria Math"/>
                                </a:rPr>
                                <m:t>𝑡h𝑒</m:t>
                              </m:r>
                              <m:r>
                                <a:rPr lang="en-US" i="1">
                                  <a:latin typeface="Cambria Math"/>
                                </a:rPr>
                                <m:t> 2015−16 </m:t>
                              </m:r>
                              <m:r>
                                <a:rPr lang="en-US" i="1">
                                  <a:latin typeface="Cambria Math"/>
                                </a:rPr>
                                <m:t>𝑠𝑐h𝑜𝑜𝑙</m:t>
                              </m:r>
                              <m:r>
                                <a:rPr lang="en-US" i="1">
                                  <a:latin typeface="Cambria Math"/>
                                </a:rPr>
                                <m:t> </m:t>
                              </m:r>
                              <m:r>
                                <a:rPr lang="en-US" i="1">
                                  <a:latin typeface="Cambria Math"/>
                                </a:rPr>
                                <m:t>𝑦𝑒𝑎𝑟</m:t>
                              </m:r>
                            </m:e>
                          </m:eqArr>
                        </m:den>
                      </m:f>
                    </m:oMath>
                  </m:oMathPara>
                </a14:m>
                <a:endParaRPr lang="en-US" dirty="0"/>
              </a:p>
              <a:p>
                <a:endParaRPr lang="en-US" dirty="0"/>
              </a:p>
              <a:p>
                <a:endParaRPr lang="en-US" dirty="0"/>
              </a:p>
            </p:txBody>
          </p:sp>
        </mc:Choice>
        <mc:Fallback xmlns="">
          <p:sp>
            <p:nvSpPr>
              <p:cNvPr id="2" name="Subtitle 1"/>
              <p:cNvSpPr>
                <a:spLocks noGrp="1" noRot="1" noChangeAspect="1" noMove="1" noResize="1" noEditPoints="1" noAdjustHandles="1" noChangeArrowheads="1" noChangeShapeType="1" noTextEdit="1"/>
              </p:cNvSpPr>
              <p:nvPr>
                <p:ph type="subTitle" idx="1"/>
              </p:nvPr>
            </p:nvSpPr>
            <p:spPr>
              <a:xfrm>
                <a:off x="1258449" y="2041451"/>
                <a:ext cx="6858000" cy="4260112"/>
              </a:xfrm>
              <a:blipFill>
                <a:blip r:embed="rId2"/>
                <a:stretch>
                  <a:fillRect l="-800" t="-2146"/>
                </a:stretch>
              </a:blipFill>
            </p:spPr>
            <p:txBody>
              <a:bodyPr/>
              <a:lstStyle/>
              <a:p>
                <a:r>
                  <a:rPr lang="en-US">
                    <a:noFill/>
                  </a:rPr>
                  <a:t> </a:t>
                </a:r>
              </a:p>
            </p:txBody>
          </p:sp>
        </mc:Fallback>
      </mc:AlternateContent>
    </p:spTree>
    <p:extLst>
      <p:ext uri="{BB962C8B-B14F-4D97-AF65-F5344CB8AC3E}">
        <p14:creationId xmlns:p14="http://schemas.microsoft.com/office/powerpoint/2010/main" val="398245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Autofit/>
          </a:bodyPr>
          <a:lstStyle/>
          <a:p>
            <a:r>
              <a:rPr lang="en-US" dirty="0"/>
              <a:t>Four-year Cohort Graduation</a:t>
            </a:r>
            <a:br>
              <a:rPr lang="en-US" dirty="0"/>
            </a:br>
            <a:r>
              <a:rPr lang="en-US" dirty="0"/>
              <a:t>All Students</a:t>
            </a:r>
          </a:p>
        </p:txBody>
      </p:sp>
      <p:graphicFrame>
        <p:nvGraphicFramePr>
          <p:cNvPr id="4" name="Chart 3" descr="This chart shows the overall statewide 4-year cohort graduation rate."/>
          <p:cNvGraphicFramePr>
            <a:graphicFrameLocks/>
          </p:cNvGraphicFramePr>
          <p:nvPr>
            <p:extLst>
              <p:ext uri="{D42A27DB-BD31-4B8C-83A1-F6EECF244321}">
                <p14:modId xmlns:p14="http://schemas.microsoft.com/office/powerpoint/2010/main" val="3681305219"/>
              </p:ext>
            </p:extLst>
          </p:nvPr>
        </p:nvGraphicFramePr>
        <p:xfrm>
          <a:off x="534838" y="2053087"/>
          <a:ext cx="8212347" cy="44493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2345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DE_Powerpoint - pattern background">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457_ODE Powerpoint Template October 2018.potx" id="{83723655-B764-402B-9CAE-8BA2A13D1208}" vid="{A4176366-CCB1-4C72-89AD-52862F500E32}"/>
    </a:ext>
  </a:extLst>
</a:theme>
</file>

<file path=ppt/theme/theme2.xml><?xml version="1.0" encoding="utf-8"?>
<a:theme xmlns:a="http://schemas.openxmlformats.org/drawingml/2006/main" name="ODE_Powerpoint">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457_ODE Powerpoint Template October 2018.potx" id="{83723655-B764-402B-9CAE-8BA2A13D1208}" vid="{BF19C954-9DB6-430E-9B7A-0F9D3D08565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97427F511058746B38A7E4C7C3F1CE3" ma:contentTypeVersion="7" ma:contentTypeDescription="Create a new document." ma:contentTypeScope="" ma:versionID="e73dbf7120465af5d02d3f0c837d8fbd">
  <xsd:schema xmlns:xsd="http://www.w3.org/2001/XMLSchema" xmlns:xs="http://www.w3.org/2001/XMLSchema" xmlns:p="http://schemas.microsoft.com/office/2006/metadata/properties" xmlns:ns1="http://schemas.microsoft.com/sharepoint/v3" xmlns:ns2="9ebf15ee-c280-40fd-9fa4-ba38b532ee77" xmlns:ns3="54031767-dd6d-417c-ab73-583408f47564" targetNamespace="http://schemas.microsoft.com/office/2006/metadata/properties" ma:root="true" ma:fieldsID="c6fc14a5aaef6e1f28b9b8e5b835425b" ns1:_="" ns2:_="" ns3:_="">
    <xsd:import namespace="http://schemas.microsoft.com/sharepoint/v3"/>
    <xsd:import namespace="9ebf15ee-c280-40fd-9fa4-ba38b532ee7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ebf15ee-c280-40fd-9fa4-ba38b532ee7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9ebf15ee-c280-40fd-9fa4-ba38b532ee77">2020-01-29T08:00:00+00:00</Remediation_x0020_Date>
    <Estimated_x0020_Creation_x0020_Date xmlns="9ebf15ee-c280-40fd-9fa4-ba38b532ee77" xsi:nil="true"/>
    <Priority xmlns="9ebf15ee-c280-40fd-9fa4-ba38b532ee77">New</Priority>
  </documentManagement>
</p:properties>
</file>

<file path=customXml/itemProps1.xml><?xml version="1.0" encoding="utf-8"?>
<ds:datastoreItem xmlns:ds="http://schemas.openxmlformats.org/officeDocument/2006/customXml" ds:itemID="{E7D44D7D-95D6-4C80-9DFE-4B197FABF925}"/>
</file>

<file path=customXml/itemProps2.xml><?xml version="1.0" encoding="utf-8"?>
<ds:datastoreItem xmlns:ds="http://schemas.openxmlformats.org/officeDocument/2006/customXml" ds:itemID="{25A6E26C-2D87-47A4-A56B-8C1186303821}"/>
</file>

<file path=customXml/itemProps3.xml><?xml version="1.0" encoding="utf-8"?>
<ds:datastoreItem xmlns:ds="http://schemas.openxmlformats.org/officeDocument/2006/customXml" ds:itemID="{F4A6A700-FDC0-4A85-AA5E-D5D2DFD99434}"/>
</file>

<file path=docProps/app.xml><?xml version="1.0" encoding="utf-8"?>
<Properties xmlns="http://schemas.openxmlformats.org/officeDocument/2006/extended-properties" xmlns:vt="http://schemas.openxmlformats.org/officeDocument/2006/docPropsVTypes">
  <Template>ode-powerpoint-template-october-2018 (3)</Template>
  <TotalTime>322</TotalTime>
  <Words>762</Words>
  <Application>Microsoft Office PowerPoint</Application>
  <PresentationFormat>On-screen Show (4:3)</PresentationFormat>
  <Paragraphs>85</Paragraphs>
  <Slides>19</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Cambria Math</vt:lpstr>
      <vt:lpstr>ODE_Powerpoint - pattern background</vt:lpstr>
      <vt:lpstr>ODE_Powerpoint</vt:lpstr>
      <vt:lpstr>2018-19 Cohort Graduation and NCES Dropout Rates</vt:lpstr>
      <vt:lpstr>Oregon Department of Education “Our Why” </vt:lpstr>
      <vt:lpstr>Oregon Department of Education Education Equity Stance</vt:lpstr>
      <vt:lpstr>New This Year</vt:lpstr>
      <vt:lpstr>2018-19 Graduation Highlights</vt:lpstr>
      <vt:lpstr>Definitions: Adjusted Cohort</vt:lpstr>
      <vt:lpstr>Definitions: Graduates and Completers</vt:lpstr>
      <vt:lpstr>Four-year Cohort Graduation Rate</vt:lpstr>
      <vt:lpstr>Four-year Cohort Graduation All Students</vt:lpstr>
      <vt:lpstr>Four-year Cohort Graduation Student Groups</vt:lpstr>
      <vt:lpstr>Four-year Cohort Graduation Race/Ethnicity Groups</vt:lpstr>
      <vt:lpstr>Opportunity Gaps</vt:lpstr>
      <vt:lpstr>Other Cohort Rates</vt:lpstr>
      <vt:lpstr>Five-year Cohort Completer Rates All Students</vt:lpstr>
      <vt:lpstr>NCES Dropout Rate Calculation</vt:lpstr>
      <vt:lpstr>NCES Dropout Rate All Students</vt:lpstr>
      <vt:lpstr>Dropouts vs. Non-completers</vt:lpstr>
      <vt:lpstr>Questions?</vt:lpstr>
      <vt:lpstr>ODE Contacts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2018-19 Cohort Graduation and NCES Dropout Rates</dc:title>
  <dc:creator>CHANDLER Katie - ODE;Beth.Blumenstein@ode.state.or.us</dc:creator>
  <cp:keywords>Graduation and Dropout Rates</cp:keywords>
  <cp:lastModifiedBy>SIEGEL Marc - ODE</cp:lastModifiedBy>
  <cp:revision>40</cp:revision>
  <cp:lastPrinted>2017-08-28T18:38:33Z</cp:lastPrinted>
  <dcterms:created xsi:type="dcterms:W3CDTF">2018-12-14T16:06:01Z</dcterms:created>
  <dcterms:modified xsi:type="dcterms:W3CDTF">2020-01-14T17:12:55Z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0x010100097427F511058746B38A7E4C7C3F1CE3</vt:lpwstr>
  </property>
</Properties>
</file>