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42.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43.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4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17.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0.xml" ContentType="application/vnd.openxmlformats-officedocument.presentationml.notesSlide+xml"/>
  <Override PartName="/ppt/notesSlides/notesSlide49.xml" ContentType="application/vnd.openxmlformats-officedocument.presentationml.notesSlide+xml"/>
  <Override PartName="/ppt/slideMasters/slideMaster1.xml" ContentType="application/vnd.openxmlformats-officedocument.presentationml.slideMaster+xml"/>
  <Override PartName="/ppt/notesSlides/notesSlide50.xml" ContentType="application/vnd.openxmlformats-officedocument.presentationml.notesSlide+xml"/>
  <Override PartName="/ppt/notesSlides/notesSlide39.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32.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handoutMasters/handoutMaster1.xml" ContentType="application/vnd.openxmlformats-officedocument.presentationml.handout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52"/>
  </p:notesMasterIdLst>
  <p:handoutMasterIdLst>
    <p:handoutMasterId r:id="rId53"/>
  </p:handoutMasterIdLst>
  <p:sldIdLst>
    <p:sldId id="257" r:id="rId2"/>
    <p:sldId id="335" r:id="rId3"/>
    <p:sldId id="259" r:id="rId4"/>
    <p:sldId id="260" r:id="rId5"/>
    <p:sldId id="314" r:id="rId6"/>
    <p:sldId id="263" r:id="rId7"/>
    <p:sldId id="276" r:id="rId8"/>
    <p:sldId id="281" r:id="rId9"/>
    <p:sldId id="279" r:id="rId10"/>
    <p:sldId id="282" r:id="rId11"/>
    <p:sldId id="283" r:id="rId12"/>
    <p:sldId id="284" r:id="rId13"/>
    <p:sldId id="327" r:id="rId14"/>
    <p:sldId id="326" r:id="rId15"/>
    <p:sldId id="286" r:id="rId16"/>
    <p:sldId id="287" r:id="rId17"/>
    <p:sldId id="289" r:id="rId18"/>
    <p:sldId id="291" r:id="rId19"/>
    <p:sldId id="292" r:id="rId20"/>
    <p:sldId id="293" r:id="rId21"/>
    <p:sldId id="294" r:id="rId22"/>
    <p:sldId id="295" r:id="rId23"/>
    <p:sldId id="296" r:id="rId24"/>
    <p:sldId id="297" r:id="rId25"/>
    <p:sldId id="298" r:id="rId26"/>
    <p:sldId id="300" r:id="rId27"/>
    <p:sldId id="328" r:id="rId28"/>
    <p:sldId id="302" r:id="rId29"/>
    <p:sldId id="301" r:id="rId30"/>
    <p:sldId id="304" r:id="rId31"/>
    <p:sldId id="305" r:id="rId32"/>
    <p:sldId id="306" r:id="rId33"/>
    <p:sldId id="307" r:id="rId34"/>
    <p:sldId id="311" r:id="rId35"/>
    <p:sldId id="308" r:id="rId36"/>
    <p:sldId id="329" r:id="rId37"/>
    <p:sldId id="312" r:id="rId38"/>
    <p:sldId id="330" r:id="rId39"/>
    <p:sldId id="313" r:id="rId40"/>
    <p:sldId id="331" r:id="rId41"/>
    <p:sldId id="334" r:id="rId42"/>
    <p:sldId id="280" r:id="rId43"/>
    <p:sldId id="317" r:id="rId44"/>
    <p:sldId id="318" r:id="rId45"/>
    <p:sldId id="321" r:id="rId46"/>
    <p:sldId id="332" r:id="rId47"/>
    <p:sldId id="333" r:id="rId48"/>
    <p:sldId id="320" r:id="rId49"/>
    <p:sldId id="324" r:id="rId50"/>
    <p:sldId id="325" r:id="rId51"/>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44" autoAdjust="0"/>
    <p:restoredTop sz="86443" autoAdjust="0"/>
  </p:normalViewPr>
  <p:slideViewPr>
    <p:cSldViewPr snapToGrid="0">
      <p:cViewPr varScale="1">
        <p:scale>
          <a:sx n="43" d="100"/>
          <a:sy n="43" d="100"/>
        </p:scale>
        <p:origin x="66" y="462"/>
      </p:cViewPr>
      <p:guideLst>
        <p:guide orient="horz" pos="2160"/>
        <p:guide pos="2880"/>
      </p:guideLst>
    </p:cSldViewPr>
  </p:slideViewPr>
  <p:outlineViewPr>
    <p:cViewPr>
      <p:scale>
        <a:sx n="33" d="100"/>
        <a:sy n="33" d="100"/>
      </p:scale>
      <p:origin x="0" y="-45834"/>
    </p:cViewPr>
  </p:outlineViewPr>
  <p:notesTextViewPr>
    <p:cViewPr>
      <p:scale>
        <a:sx n="1" d="1"/>
        <a:sy n="1" d="1"/>
      </p:scale>
      <p:origin x="0" y="0"/>
    </p:cViewPr>
  </p:notesTextViewPr>
  <p:notesViewPr>
    <p:cSldViewPr snapToGrid="0">
      <p:cViewPr varScale="1">
        <p:scale>
          <a:sx n="79" d="100"/>
          <a:sy n="79" d="100"/>
        </p:scale>
        <p:origin x="-1968" y="-78"/>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customXml" Target="../customXml/item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2418" cy="464205"/>
          </a:xfrm>
          <a:prstGeom prst="rect">
            <a:avLst/>
          </a:prstGeom>
        </p:spPr>
        <p:txBody>
          <a:bodyPr vert="horz" lIns="87444" tIns="43722" rIns="87444" bIns="43722" rtlCol="0"/>
          <a:lstStyle>
            <a:lvl1pPr algn="l">
              <a:defRPr sz="1100"/>
            </a:lvl1pPr>
          </a:lstStyle>
          <a:p>
            <a:endParaRPr lang="en-US"/>
          </a:p>
        </p:txBody>
      </p:sp>
      <p:sp>
        <p:nvSpPr>
          <p:cNvPr id="3" name="Date Placeholder 2"/>
          <p:cNvSpPr>
            <a:spLocks noGrp="1"/>
          </p:cNvSpPr>
          <p:nvPr>
            <p:ph type="dt" sz="quarter" idx="1"/>
          </p:nvPr>
        </p:nvSpPr>
        <p:spPr>
          <a:xfrm>
            <a:off x="3897902" y="1"/>
            <a:ext cx="2982418" cy="464205"/>
          </a:xfrm>
          <a:prstGeom prst="rect">
            <a:avLst/>
          </a:prstGeom>
        </p:spPr>
        <p:txBody>
          <a:bodyPr vert="horz" lIns="87444" tIns="43722" rIns="87444" bIns="43722" rtlCol="0"/>
          <a:lstStyle>
            <a:lvl1pPr algn="r">
              <a:defRPr sz="1100"/>
            </a:lvl1pPr>
          </a:lstStyle>
          <a:p>
            <a:fld id="{AB171605-C547-48EB-B735-34E7F7D65572}" type="datetimeFigureOut">
              <a:rPr lang="en-US" smtClean="0"/>
              <a:t>1/5/2018</a:t>
            </a:fld>
            <a:endParaRPr lang="en-US"/>
          </a:p>
        </p:txBody>
      </p:sp>
      <p:sp>
        <p:nvSpPr>
          <p:cNvPr id="4" name="Footer Placeholder 3"/>
          <p:cNvSpPr>
            <a:spLocks noGrp="1"/>
          </p:cNvSpPr>
          <p:nvPr>
            <p:ph type="ftr" sz="quarter" idx="2"/>
          </p:nvPr>
        </p:nvSpPr>
        <p:spPr>
          <a:xfrm>
            <a:off x="0" y="8830659"/>
            <a:ext cx="2982418" cy="464205"/>
          </a:xfrm>
          <a:prstGeom prst="rect">
            <a:avLst/>
          </a:prstGeom>
        </p:spPr>
        <p:txBody>
          <a:bodyPr vert="horz" lIns="87444" tIns="43722" rIns="87444" bIns="43722" rtlCol="0" anchor="b"/>
          <a:lstStyle>
            <a:lvl1pPr algn="l">
              <a:defRPr sz="1100"/>
            </a:lvl1pPr>
          </a:lstStyle>
          <a:p>
            <a:endParaRPr lang="en-US"/>
          </a:p>
        </p:txBody>
      </p:sp>
      <p:sp>
        <p:nvSpPr>
          <p:cNvPr id="5" name="Slide Number Placeholder 4"/>
          <p:cNvSpPr>
            <a:spLocks noGrp="1"/>
          </p:cNvSpPr>
          <p:nvPr>
            <p:ph type="sldNum" sz="quarter" idx="3"/>
          </p:nvPr>
        </p:nvSpPr>
        <p:spPr>
          <a:xfrm>
            <a:off x="3897902" y="8830659"/>
            <a:ext cx="2982418" cy="464205"/>
          </a:xfrm>
          <a:prstGeom prst="rect">
            <a:avLst/>
          </a:prstGeom>
        </p:spPr>
        <p:txBody>
          <a:bodyPr vert="horz" lIns="87444" tIns="43722" rIns="87444" bIns="43722" rtlCol="0" anchor="b"/>
          <a:lstStyle>
            <a:lvl1pPr algn="r">
              <a:defRPr sz="1100"/>
            </a:lvl1pPr>
          </a:lstStyle>
          <a:p>
            <a:fld id="{2401708F-7384-4006-86C0-AED18F9DBF4E}" type="slidenum">
              <a:rPr lang="en-US" smtClean="0"/>
              <a:t>‹#›</a:t>
            </a:fld>
            <a:endParaRPr lang="en-US"/>
          </a:p>
        </p:txBody>
      </p:sp>
    </p:spTree>
    <p:extLst>
      <p:ext uri="{BB962C8B-B14F-4D97-AF65-F5344CB8AC3E}">
        <p14:creationId xmlns:p14="http://schemas.microsoft.com/office/powerpoint/2010/main" val="3844564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2119" cy="466434"/>
          </a:xfrm>
          <a:prstGeom prst="rect">
            <a:avLst/>
          </a:prstGeom>
        </p:spPr>
        <p:txBody>
          <a:bodyPr vert="horz" lIns="92437" tIns="46219" rIns="92437" bIns="46219" rtlCol="0"/>
          <a:lstStyle>
            <a:lvl1pPr algn="l">
              <a:defRPr sz="1200"/>
            </a:lvl1pPr>
          </a:lstStyle>
          <a:p>
            <a:endParaRPr lang="en-US"/>
          </a:p>
        </p:txBody>
      </p:sp>
      <p:sp>
        <p:nvSpPr>
          <p:cNvPr id="3" name="Date Placeholder 2"/>
          <p:cNvSpPr>
            <a:spLocks noGrp="1"/>
          </p:cNvSpPr>
          <p:nvPr>
            <p:ph type="dt" idx="1"/>
          </p:nvPr>
        </p:nvSpPr>
        <p:spPr>
          <a:xfrm>
            <a:off x="3898101" y="1"/>
            <a:ext cx="2982119" cy="466434"/>
          </a:xfrm>
          <a:prstGeom prst="rect">
            <a:avLst/>
          </a:prstGeom>
        </p:spPr>
        <p:txBody>
          <a:bodyPr vert="horz" lIns="92437" tIns="46219" rIns="92437" bIns="46219" rtlCol="0"/>
          <a:lstStyle>
            <a:lvl1pPr algn="r">
              <a:defRPr sz="1200"/>
            </a:lvl1pPr>
          </a:lstStyle>
          <a:p>
            <a:fld id="{16E269B5-A450-40E7-A292-22517D9C251B}" type="datetimeFigureOut">
              <a:rPr lang="en-US" smtClean="0"/>
              <a:t>1/5/2018</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37" tIns="46219" rIns="92437" bIns="46219"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37" tIns="46219" rIns="92437" bIns="4621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6433"/>
          </a:xfrm>
          <a:prstGeom prst="rect">
            <a:avLst/>
          </a:prstGeom>
        </p:spPr>
        <p:txBody>
          <a:bodyPr vert="horz" lIns="92437" tIns="46219" rIns="92437" bIns="46219" rtlCol="0" anchor="b"/>
          <a:lstStyle>
            <a:lvl1pPr algn="l">
              <a:defRPr sz="1200"/>
            </a:lvl1pPr>
          </a:lstStyle>
          <a:p>
            <a:endParaRPr lang="en-US"/>
          </a:p>
        </p:txBody>
      </p:sp>
      <p:sp>
        <p:nvSpPr>
          <p:cNvPr id="7" name="Slide Number Placeholder 6"/>
          <p:cNvSpPr>
            <a:spLocks noGrp="1"/>
          </p:cNvSpPr>
          <p:nvPr>
            <p:ph type="sldNum" sz="quarter" idx="5"/>
          </p:nvPr>
        </p:nvSpPr>
        <p:spPr>
          <a:xfrm>
            <a:off x="3898101" y="8829967"/>
            <a:ext cx="2982119" cy="466433"/>
          </a:xfrm>
          <a:prstGeom prst="rect">
            <a:avLst/>
          </a:prstGeom>
        </p:spPr>
        <p:txBody>
          <a:bodyPr vert="horz" lIns="92437" tIns="46219" rIns="92437" bIns="46219" rtlCol="0" anchor="b"/>
          <a:lstStyle>
            <a:lvl1pPr algn="r">
              <a:defRPr sz="1200"/>
            </a:lvl1pPr>
          </a:lstStyle>
          <a:p>
            <a:fld id="{E2B63952-BBA8-4838-A0CF-80F9272645AB}" type="slidenum">
              <a:rPr lang="en-US" smtClean="0"/>
              <a:t>‹#›</a:t>
            </a:fld>
            <a:endParaRPr lang="en-US"/>
          </a:p>
        </p:txBody>
      </p:sp>
    </p:spTree>
    <p:extLst>
      <p:ext uri="{BB962C8B-B14F-4D97-AF65-F5344CB8AC3E}">
        <p14:creationId xmlns:p14="http://schemas.microsoft.com/office/powerpoint/2010/main" val="4115451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r>
              <a:rPr lang="en-US" dirty="0" smtClean="0"/>
              <a:t>The session will provide participants with an in-depth training and calibration to the Official Writing Scoring Guide; including scoring student work samples to meet the Essential Skills requirement.  Discussion will include Essential Skills requirement and the procedures for work sample administration.  Participants will have an opportunity to work collaboratively on applying</a:t>
            </a:r>
            <a:r>
              <a:rPr lang="en-US" baseline="0" dirty="0" smtClean="0"/>
              <a:t> feedback on scored samples. </a:t>
            </a:r>
            <a:r>
              <a:rPr lang="en-US" dirty="0" smtClean="0"/>
              <a:t>Participants are encouraged to bring student samples to</a:t>
            </a:r>
            <a:r>
              <a:rPr lang="en-US" baseline="0" dirty="0" smtClean="0"/>
              <a:t> score both independently and with colleagues as they apply new their understanding.</a:t>
            </a:r>
            <a:endParaRPr lang="en-US" dirty="0" smtClean="0"/>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a:t>
            </a:fld>
            <a:endParaRPr lang="en-US"/>
          </a:p>
        </p:txBody>
      </p:sp>
    </p:spTree>
    <p:extLst>
      <p:ext uri="{BB962C8B-B14F-4D97-AF65-F5344CB8AC3E}">
        <p14:creationId xmlns:p14="http://schemas.microsoft.com/office/powerpoint/2010/main" val="577852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4C0021-9965-4DCE-82E5-402A647015D6}" type="slidenum">
              <a:rPr lang="en-US" altLang="en-US" smtClean="0"/>
              <a:pPr/>
              <a:t>10</a:t>
            </a:fld>
            <a:endParaRPr lang="en-US" altLang="en-US" dirty="0"/>
          </a:p>
        </p:txBody>
      </p:sp>
    </p:spTree>
    <p:extLst>
      <p:ext uri="{BB962C8B-B14F-4D97-AF65-F5344CB8AC3E}">
        <p14:creationId xmlns:p14="http://schemas.microsoft.com/office/powerpoint/2010/main" val="686103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reviewing the changes in the Use of Sources, these components were embedded in the Legacy Writing Scoring Guide and are only included in the Informative/Explanatory &amp; Argumentative Writing Scoring Guide.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11</a:t>
            </a:fld>
            <a:endParaRPr lang="en-US"/>
          </a:p>
        </p:txBody>
      </p:sp>
    </p:spTree>
    <p:extLst>
      <p:ext uri="{BB962C8B-B14F-4D97-AF65-F5344CB8AC3E}">
        <p14:creationId xmlns:p14="http://schemas.microsoft.com/office/powerpoint/2010/main" val="2852773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Respond</a:t>
            </a:r>
            <a:r>
              <a:rPr lang="en-US" baseline="0" dirty="0" smtClean="0"/>
              <a:t> to questions from the group, add further clarification, or create a parking lot area to clarify outstanding questions at a later time with more guidance.</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12</a:t>
            </a:fld>
            <a:endParaRPr lang="en-US" dirty="0"/>
          </a:p>
        </p:txBody>
      </p:sp>
    </p:spTree>
    <p:extLst>
      <p:ext uri="{BB962C8B-B14F-4D97-AF65-F5344CB8AC3E}">
        <p14:creationId xmlns:p14="http://schemas.microsoft.com/office/powerpoint/2010/main" val="3161269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116">
              <a:defRPr/>
            </a:pPr>
            <a:endParaRPr lang="en-US" b="0" u="none" baseline="0" dirty="0" smtClean="0"/>
          </a:p>
        </p:txBody>
      </p:sp>
      <p:sp>
        <p:nvSpPr>
          <p:cNvPr id="4" name="Slide Number Placeholder 3"/>
          <p:cNvSpPr>
            <a:spLocks noGrp="1"/>
          </p:cNvSpPr>
          <p:nvPr>
            <p:ph type="sldNum" sz="quarter" idx="10"/>
          </p:nvPr>
        </p:nvSpPr>
        <p:spPr/>
        <p:txBody>
          <a:bodyPr/>
          <a:lstStyle/>
          <a:p>
            <a:fld id="{AA6A7D57-ADBD-487A-860F-C1E1A4C3CD3E}" type="slidenum">
              <a:rPr lang="en-US" altLang="en-US" smtClean="0"/>
              <a:pPr/>
              <a:t>13</a:t>
            </a:fld>
            <a:endParaRPr lang="en-US" altLang="en-US"/>
          </a:p>
        </p:txBody>
      </p:sp>
    </p:spTree>
    <p:extLst>
      <p:ext uri="{BB962C8B-B14F-4D97-AF65-F5344CB8AC3E}">
        <p14:creationId xmlns:p14="http://schemas.microsoft.com/office/powerpoint/2010/main" val="402393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14</a:t>
            </a:fld>
            <a:endParaRPr lang="en-US"/>
          </a:p>
        </p:txBody>
      </p:sp>
    </p:spTree>
    <p:extLst>
      <p:ext uri="{BB962C8B-B14F-4D97-AF65-F5344CB8AC3E}">
        <p14:creationId xmlns:p14="http://schemas.microsoft.com/office/powerpoint/2010/main" val="1363064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Corners Activity:</a:t>
            </a:r>
          </a:p>
          <a:p>
            <a:r>
              <a:rPr lang="en-US" dirty="0" smtClean="0"/>
              <a:t>Row boat</a:t>
            </a:r>
            <a:r>
              <a:rPr lang="en-US" baseline="0" dirty="0" smtClean="0"/>
              <a:t> – just beginning, lots of work, slow going</a:t>
            </a:r>
          </a:p>
          <a:p>
            <a:r>
              <a:rPr lang="en-US" baseline="0" dirty="0" smtClean="0"/>
              <a:t>Motor boat – easier to get from place to place, moves faster</a:t>
            </a:r>
          </a:p>
          <a:p>
            <a:r>
              <a:rPr lang="en-US" baseline="0" dirty="0" smtClean="0"/>
              <a:t>Speed boat – moves quickly</a:t>
            </a:r>
          </a:p>
          <a:p>
            <a:r>
              <a:rPr lang="en-US" baseline="0" dirty="0" smtClean="0"/>
              <a:t>Yacht – can travel long distances with ease, amenities make it easy to handle various conditions</a:t>
            </a:r>
          </a:p>
          <a:p>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15</a:t>
            </a:fld>
            <a:endParaRPr lang="en-US" dirty="0"/>
          </a:p>
        </p:txBody>
      </p:sp>
    </p:spTree>
    <p:extLst>
      <p:ext uri="{BB962C8B-B14F-4D97-AF65-F5344CB8AC3E}">
        <p14:creationId xmlns:p14="http://schemas.microsoft.com/office/powerpoint/2010/main" val="1085206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should be a brief activity discussion. We will</a:t>
            </a:r>
            <a:r>
              <a:rPr lang="en-US" baseline="0" dirty="0" smtClean="0"/>
              <a:t> examine the scoring guide closely in moments.</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16</a:t>
            </a:fld>
            <a:endParaRPr lang="en-US" dirty="0"/>
          </a:p>
        </p:txBody>
      </p:sp>
    </p:spTree>
    <p:extLst>
      <p:ext uri="{BB962C8B-B14F-4D97-AF65-F5344CB8AC3E}">
        <p14:creationId xmlns:p14="http://schemas.microsoft.com/office/powerpoint/2010/main" val="532017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 a brief overview of the scoring guide(s).</a:t>
            </a:r>
            <a:r>
              <a:rPr lang="en-US" baseline="0" dirty="0" smtClean="0"/>
              <a:t> We will take a deeper dive shortly. It is important to call attention to the two different Official Writing Scoring Guides: </a:t>
            </a:r>
            <a:r>
              <a:rPr lang="en-US" b="1" baseline="0" dirty="0" smtClean="0"/>
              <a:t>Narrative and Informative/Explanatory</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17</a:t>
            </a:fld>
            <a:endParaRPr lang="en-US" dirty="0"/>
          </a:p>
        </p:txBody>
      </p:sp>
    </p:spTree>
    <p:extLst>
      <p:ext uri="{BB962C8B-B14F-4D97-AF65-F5344CB8AC3E}">
        <p14:creationId xmlns:p14="http://schemas.microsoft.com/office/powerpoint/2010/main" val="3280118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463BB1-F6BC-B445-936E-074AAFCCB955}" type="slidenum">
              <a:rPr lang="en-US" smtClean="0"/>
              <a:pPr/>
              <a:t>18</a:t>
            </a:fld>
            <a:endParaRPr lang="en-US" dirty="0"/>
          </a:p>
        </p:txBody>
      </p:sp>
    </p:spTree>
    <p:extLst>
      <p:ext uri="{BB962C8B-B14F-4D97-AF65-F5344CB8AC3E}">
        <p14:creationId xmlns:p14="http://schemas.microsoft.com/office/powerpoint/2010/main" val="3877101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a:t>
            </a:r>
            <a:r>
              <a:rPr lang="en-US" baseline="0" dirty="0" smtClean="0"/>
              <a:t> participants to look at the scoring guide while you share key points for each of the traits. Note: There is a slide for each trait. Encourage participants to highlight key descriptors in the scoring guide as you go through each trait.</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19</a:t>
            </a:fld>
            <a:endParaRPr lang="en-US" dirty="0"/>
          </a:p>
        </p:txBody>
      </p:sp>
    </p:spTree>
    <p:extLst>
      <p:ext uri="{BB962C8B-B14F-4D97-AF65-F5344CB8AC3E}">
        <p14:creationId xmlns:p14="http://schemas.microsoft.com/office/powerpoint/2010/main" val="3721656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116">
              <a:defRPr/>
            </a:pPr>
            <a:endParaRPr lang="en-US" b="0" u="none" baseline="0" dirty="0" smtClean="0"/>
          </a:p>
        </p:txBody>
      </p:sp>
      <p:sp>
        <p:nvSpPr>
          <p:cNvPr id="4" name="Slide Number Placeholder 3"/>
          <p:cNvSpPr>
            <a:spLocks noGrp="1"/>
          </p:cNvSpPr>
          <p:nvPr>
            <p:ph type="sldNum" sz="quarter" idx="10"/>
          </p:nvPr>
        </p:nvSpPr>
        <p:spPr/>
        <p:txBody>
          <a:bodyPr/>
          <a:lstStyle/>
          <a:p>
            <a:fld id="{AA6A7D57-ADBD-487A-860F-C1E1A4C3CD3E}" type="slidenum">
              <a:rPr lang="en-US" altLang="en-US" smtClean="0"/>
              <a:pPr/>
              <a:t>2</a:t>
            </a:fld>
            <a:endParaRPr lang="en-US" altLang="en-US"/>
          </a:p>
        </p:txBody>
      </p:sp>
    </p:spTree>
    <p:extLst>
      <p:ext uri="{BB962C8B-B14F-4D97-AF65-F5344CB8AC3E}">
        <p14:creationId xmlns:p14="http://schemas.microsoft.com/office/powerpoint/2010/main" val="402393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t>20</a:t>
            </a:fld>
            <a:endParaRPr lang="en-US"/>
          </a:p>
        </p:txBody>
      </p:sp>
    </p:spTree>
    <p:extLst>
      <p:ext uri="{BB962C8B-B14F-4D97-AF65-F5344CB8AC3E}">
        <p14:creationId xmlns:p14="http://schemas.microsoft.com/office/powerpoint/2010/main" val="4112220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t>21</a:t>
            </a:fld>
            <a:endParaRPr lang="en-US"/>
          </a:p>
        </p:txBody>
      </p:sp>
    </p:spTree>
    <p:extLst>
      <p:ext uri="{BB962C8B-B14F-4D97-AF65-F5344CB8AC3E}">
        <p14:creationId xmlns:p14="http://schemas.microsoft.com/office/powerpoint/2010/main" val="1218675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t>22</a:t>
            </a:fld>
            <a:endParaRPr lang="en-US"/>
          </a:p>
        </p:txBody>
      </p:sp>
    </p:spTree>
    <p:extLst>
      <p:ext uri="{BB962C8B-B14F-4D97-AF65-F5344CB8AC3E}">
        <p14:creationId xmlns:p14="http://schemas.microsoft.com/office/powerpoint/2010/main" val="917990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t>23</a:t>
            </a:fld>
            <a:endParaRPr lang="en-US"/>
          </a:p>
        </p:txBody>
      </p:sp>
    </p:spTree>
    <p:extLst>
      <p:ext uri="{BB962C8B-B14F-4D97-AF65-F5344CB8AC3E}">
        <p14:creationId xmlns:p14="http://schemas.microsoft.com/office/powerpoint/2010/main" val="3804614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t>24</a:t>
            </a:fld>
            <a:endParaRPr lang="en-US"/>
          </a:p>
        </p:txBody>
      </p:sp>
    </p:spTree>
    <p:extLst>
      <p:ext uri="{BB962C8B-B14F-4D97-AF65-F5344CB8AC3E}">
        <p14:creationId xmlns:p14="http://schemas.microsoft.com/office/powerpoint/2010/main" val="676916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25</a:t>
            </a:fld>
            <a:endParaRPr lang="en-US" dirty="0"/>
          </a:p>
        </p:txBody>
      </p:sp>
    </p:spTree>
    <p:extLst>
      <p:ext uri="{BB962C8B-B14F-4D97-AF65-F5344CB8AC3E}">
        <p14:creationId xmlns:p14="http://schemas.microsoft.com/office/powerpoint/2010/main" val="4176110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a:t>
            </a:r>
            <a:r>
              <a:rPr lang="en-US" b="1" baseline="0" dirty="0" smtClean="0"/>
              <a:t> Highlighting Key Feature</a:t>
            </a:r>
            <a:endParaRPr lang="en-US" b="1" dirty="0"/>
          </a:p>
        </p:txBody>
      </p:sp>
      <p:sp>
        <p:nvSpPr>
          <p:cNvPr id="4" name="Slide Number Placeholder 3"/>
          <p:cNvSpPr>
            <a:spLocks noGrp="1"/>
          </p:cNvSpPr>
          <p:nvPr>
            <p:ph type="sldNum" sz="quarter" idx="10"/>
          </p:nvPr>
        </p:nvSpPr>
        <p:spPr/>
        <p:txBody>
          <a:bodyPr/>
          <a:lstStyle/>
          <a:p>
            <a:fld id="{455C41C6-2A26-4CDE-8837-AB2021BC92DB}" type="slidenum">
              <a:rPr lang="en-US" smtClean="0"/>
              <a:t>26</a:t>
            </a:fld>
            <a:endParaRPr lang="en-US" dirty="0"/>
          </a:p>
        </p:txBody>
      </p:sp>
    </p:spTree>
    <p:extLst>
      <p:ext uri="{BB962C8B-B14F-4D97-AF65-F5344CB8AC3E}">
        <p14:creationId xmlns:p14="http://schemas.microsoft.com/office/powerpoint/2010/main" val="3161269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a:t>
            </a:r>
            <a:r>
              <a:rPr lang="en-US" b="1" baseline="0" dirty="0" smtClean="0"/>
              <a:t> Highlighting Key Feature</a:t>
            </a:r>
            <a:endParaRPr lang="en-US" b="1" dirty="0"/>
          </a:p>
        </p:txBody>
      </p:sp>
      <p:sp>
        <p:nvSpPr>
          <p:cNvPr id="4" name="Slide Number Placeholder 3"/>
          <p:cNvSpPr>
            <a:spLocks noGrp="1"/>
          </p:cNvSpPr>
          <p:nvPr>
            <p:ph type="sldNum" sz="quarter" idx="10"/>
          </p:nvPr>
        </p:nvSpPr>
        <p:spPr/>
        <p:txBody>
          <a:bodyPr/>
          <a:lstStyle/>
          <a:p>
            <a:fld id="{455C41C6-2A26-4CDE-8837-AB2021BC92DB}" type="slidenum">
              <a:rPr lang="en-US" smtClean="0"/>
              <a:t>27</a:t>
            </a:fld>
            <a:endParaRPr lang="en-US" dirty="0"/>
          </a:p>
        </p:txBody>
      </p:sp>
    </p:spTree>
    <p:extLst>
      <p:ext uri="{BB962C8B-B14F-4D97-AF65-F5344CB8AC3E}">
        <p14:creationId xmlns:p14="http://schemas.microsoft.com/office/powerpoint/2010/main" val="3161269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t>28</a:t>
            </a:fld>
            <a:endParaRPr lang="en-US"/>
          </a:p>
        </p:txBody>
      </p:sp>
    </p:spTree>
    <p:extLst>
      <p:ext uri="{BB962C8B-B14F-4D97-AF65-F5344CB8AC3E}">
        <p14:creationId xmlns:p14="http://schemas.microsoft.com/office/powerpoint/2010/main" val="4199146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a:t>
            </a:r>
            <a:r>
              <a:rPr lang="en-US" baseline="0" dirty="0" smtClean="0"/>
              <a:t> will start by looking at </a:t>
            </a:r>
            <a:r>
              <a:rPr lang="en-US" b="1" baseline="0" dirty="0" smtClean="0"/>
              <a:t>Narrative</a:t>
            </a:r>
            <a:r>
              <a:rPr lang="en-US" baseline="0" dirty="0" smtClean="0"/>
              <a:t> writing anchor papers and then repeating the steps for </a:t>
            </a:r>
            <a:r>
              <a:rPr lang="en-US" b="1" baseline="0" dirty="0" smtClean="0"/>
              <a:t>Informative/Explanatory </a:t>
            </a:r>
            <a:r>
              <a:rPr lang="en-US" baseline="0" dirty="0" smtClean="0"/>
              <a:t>writing anchor papers. </a:t>
            </a:r>
          </a:p>
          <a:p>
            <a:endParaRPr lang="en-US" baseline="0" dirty="0" smtClean="0"/>
          </a:p>
          <a:p>
            <a:r>
              <a:rPr lang="en-US" baseline="0" dirty="0" smtClean="0"/>
              <a:t>Ideally educators will score three various levels from each genre type, however this could be streamlined to two anchor papers per genre type. The starting anchor paper is recommended to be a medium or on-level passing anchor paper with the other two being a slightly below (med-low) and slightly above (med-high) anchor paper. The purpose of choosing the on level is to firmly create a starting point for educator discussion when looking at the other two anchor papers.</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29</a:t>
            </a:fld>
            <a:endParaRPr lang="en-US"/>
          </a:p>
        </p:txBody>
      </p:sp>
    </p:spTree>
    <p:extLst>
      <p:ext uri="{BB962C8B-B14F-4D97-AF65-F5344CB8AC3E}">
        <p14:creationId xmlns:p14="http://schemas.microsoft.com/office/powerpoint/2010/main" val="166620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371" eaLnBrk="0" fontAlgn="base" hangingPunct="0">
              <a:spcBef>
                <a:spcPct val="30000"/>
              </a:spcBef>
              <a:spcAft>
                <a:spcPct val="0"/>
              </a:spcAft>
              <a:defRPr/>
            </a:pPr>
            <a:r>
              <a:rPr lang="en-US" dirty="0" smtClean="0"/>
              <a:t>Note: Teachers should be partnered</a:t>
            </a:r>
            <a:r>
              <a:rPr lang="en-US" baseline="0" dirty="0" smtClean="0"/>
              <a:t> at the beginning of greeting attendees and placed in tables or groups with like-peers. </a:t>
            </a:r>
            <a:r>
              <a:rPr lang="en-US" b="0" baseline="0" dirty="0" smtClean="0"/>
              <a:t>Depending upon group make-up, you may need to change categories. It is recommended when working with multiple grade level to group teachers by those bands to collaboratively work with peers on the writing scoring guides and work sample calibration activity. Allow SPED teachers flexibility in choosing the group they work most closely with in supporting students. Coaches should be placed with the grade level content band that caters to their strength to contribute to the accuracy of calibration</a:t>
            </a:r>
          </a:p>
          <a:p>
            <a:endParaRPr lang="en-US" dirty="0"/>
          </a:p>
        </p:txBody>
      </p:sp>
      <p:sp>
        <p:nvSpPr>
          <p:cNvPr id="4" name="Slide Number Placeholder 3"/>
          <p:cNvSpPr>
            <a:spLocks noGrp="1"/>
          </p:cNvSpPr>
          <p:nvPr>
            <p:ph type="sldNum" sz="quarter" idx="10"/>
          </p:nvPr>
        </p:nvSpPr>
        <p:spPr/>
        <p:txBody>
          <a:bodyPr/>
          <a:lstStyle/>
          <a:p>
            <a:fld id="{AA6A7D57-ADBD-487A-860F-C1E1A4C3CD3E}" type="slidenum">
              <a:rPr lang="en-US" altLang="en-US" smtClean="0"/>
              <a:pPr/>
              <a:t>3</a:t>
            </a:fld>
            <a:endParaRPr lang="en-US" altLang="en-US"/>
          </a:p>
        </p:txBody>
      </p:sp>
    </p:spTree>
    <p:extLst>
      <p:ext uri="{BB962C8B-B14F-4D97-AF65-F5344CB8AC3E}">
        <p14:creationId xmlns:p14="http://schemas.microsoft.com/office/powerpoint/2010/main" val="3099640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a reminder of the 4 traits that count towards Essential</a:t>
            </a:r>
            <a:r>
              <a:rPr lang="en-US" baseline="0" dirty="0" smtClean="0"/>
              <a:t> Skills Scoring Traits and Use of Sources is included in the Informative/Expository Writing Scoring Guide.</a:t>
            </a:r>
            <a:endParaRPr lang="en-US" dirty="0" smtClean="0"/>
          </a:p>
          <a:p>
            <a:endParaRPr lang="en-US" dirty="0" smtClean="0"/>
          </a:p>
          <a:p>
            <a:r>
              <a:rPr lang="en-US" dirty="0" smtClean="0"/>
              <a:t>Emphasize</a:t>
            </a:r>
            <a:r>
              <a:rPr lang="en-US" baseline="0" dirty="0" smtClean="0"/>
              <a:t> the fact that t</a:t>
            </a:r>
            <a:r>
              <a:rPr lang="en-US" dirty="0" smtClean="0"/>
              <a:t>he</a:t>
            </a:r>
            <a:r>
              <a:rPr lang="en-US" baseline="0" dirty="0" smtClean="0"/>
              <a:t> more familiar a person is with the language of the scoring guide they are using, the quicker the scoring process. Tell participants that you will display this side again when they get ready to score a paper. It already appears in the slide deck again at the appropriate location.</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30</a:t>
            </a:fld>
            <a:endParaRPr lang="en-US" dirty="0"/>
          </a:p>
        </p:txBody>
      </p:sp>
    </p:spTree>
    <p:extLst>
      <p:ext uri="{BB962C8B-B14F-4D97-AF65-F5344CB8AC3E}">
        <p14:creationId xmlns:p14="http://schemas.microsoft.com/office/powerpoint/2010/main" val="3022516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participants read the student anchor papers, they will use the highlighted key vocabulary from the Official Writing Scoring Guide to identify the</a:t>
            </a:r>
            <a:r>
              <a:rPr lang="en-US" baseline="0" dirty="0" smtClean="0"/>
              <a:t> </a:t>
            </a:r>
            <a:r>
              <a:rPr lang="en-US" b="1" baseline="0" dirty="0" smtClean="0"/>
              <a:t>preponderance of evidence</a:t>
            </a:r>
            <a:r>
              <a:rPr lang="en-US" b="0" baseline="0" dirty="0" smtClean="0"/>
              <a:t> - </a:t>
            </a:r>
            <a:r>
              <a:rPr lang="en-US" sz="1100" i="1" dirty="0"/>
              <a:t>the greater weight of the </a:t>
            </a:r>
            <a:r>
              <a:rPr lang="en-US" sz="1100" b="1" i="1" dirty="0"/>
              <a:t>evidence</a:t>
            </a:r>
            <a:r>
              <a:rPr lang="en-US" sz="1100" i="1" dirty="0"/>
              <a:t> to decide in favor of one side or the other. </a:t>
            </a:r>
          </a:p>
          <a:p>
            <a:endParaRPr lang="en-US" sz="1100" i="1" dirty="0"/>
          </a:p>
          <a:p>
            <a:endParaRPr lang="en-US" i="1" dirty="0"/>
          </a:p>
        </p:txBody>
      </p:sp>
      <p:sp>
        <p:nvSpPr>
          <p:cNvPr id="4" name="Slide Number Placeholder 3"/>
          <p:cNvSpPr>
            <a:spLocks noGrp="1"/>
          </p:cNvSpPr>
          <p:nvPr>
            <p:ph type="sldNum" sz="quarter" idx="10"/>
          </p:nvPr>
        </p:nvSpPr>
        <p:spPr/>
        <p:txBody>
          <a:bodyPr/>
          <a:lstStyle/>
          <a:p>
            <a:fld id="{E2B63952-BBA8-4838-A0CF-80F9272645AB}" type="slidenum">
              <a:rPr lang="en-US" smtClean="0"/>
              <a:t>31</a:t>
            </a:fld>
            <a:endParaRPr lang="en-US"/>
          </a:p>
        </p:txBody>
      </p:sp>
    </p:spTree>
    <p:extLst>
      <p:ext uri="{BB962C8B-B14F-4D97-AF65-F5344CB8AC3E}">
        <p14:creationId xmlns:p14="http://schemas.microsoft.com/office/powerpoint/2010/main" val="3041191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participants have read and identified evidence, they will record their score on a</a:t>
            </a:r>
            <a:r>
              <a:rPr lang="en-US" baseline="0" dirty="0" smtClean="0"/>
              <a:t> sticky note to share with the team during the collaboration and justification activity.</a:t>
            </a:r>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32</a:t>
            </a:fld>
            <a:endParaRPr lang="en-US"/>
          </a:p>
        </p:txBody>
      </p:sp>
    </p:spTree>
    <p:extLst>
      <p:ext uri="{BB962C8B-B14F-4D97-AF65-F5344CB8AC3E}">
        <p14:creationId xmlns:p14="http://schemas.microsoft.com/office/powerpoint/2010/main" val="1408687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Teams will share out their scores</a:t>
            </a:r>
            <a:r>
              <a:rPr lang="en-US" baseline="0" dirty="0" smtClean="0"/>
              <a:t> within their group and a designated recorder will chart the teams scores. </a:t>
            </a:r>
            <a:r>
              <a:rPr lang="en-US" dirty="0" smtClean="0"/>
              <a:t>Tell</a:t>
            </a:r>
            <a:r>
              <a:rPr lang="en-US" baseline="0" dirty="0" smtClean="0"/>
              <a:t> participants to f</a:t>
            </a:r>
            <a:r>
              <a:rPr lang="en-US" dirty="0" smtClean="0"/>
              <a:t>ocus on traits with discrepancies, try to come to consensus. Each participant should support scores using both language from the scoring guide and evidence from the student</a:t>
            </a:r>
            <a:r>
              <a:rPr lang="en-US" baseline="0" dirty="0" smtClean="0"/>
              <a:t> writing.</a:t>
            </a:r>
            <a:r>
              <a:rPr lang="en-US" dirty="0" smtClean="0"/>
              <a:t/>
            </a:r>
            <a:br>
              <a:rPr lang="en-US" dirty="0" smtClean="0"/>
            </a:br>
            <a:r>
              <a:rPr lang="en-US" dirty="0" smtClean="0"/>
              <a:t/>
            </a:r>
            <a:br>
              <a:rPr lang="en-US" dirty="0" smtClean="0"/>
            </a:br>
            <a:r>
              <a:rPr lang="en-US" dirty="0" smtClean="0"/>
              <a:t>Consensus may not be 100% agreement. Sometimes it is okay to agree to disagree.</a:t>
            </a:r>
          </a:p>
          <a:p>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33</a:t>
            </a:fld>
            <a:endParaRPr lang="en-US" dirty="0"/>
          </a:p>
        </p:txBody>
      </p:sp>
    </p:spTree>
    <p:extLst>
      <p:ext uri="{BB962C8B-B14F-4D97-AF65-F5344CB8AC3E}">
        <p14:creationId xmlns:p14="http://schemas.microsoft.com/office/powerpoint/2010/main" val="2790318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you show this slide, encourage participants to only look at the scores and commentary for paper A. If they look ahead at other scores they will not get an accurate picture of their own accuracy.</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34</a:t>
            </a:fld>
            <a:endParaRPr lang="en-US" dirty="0"/>
          </a:p>
        </p:txBody>
      </p:sp>
    </p:spTree>
    <p:extLst>
      <p:ext uri="{BB962C8B-B14F-4D97-AF65-F5344CB8AC3E}">
        <p14:creationId xmlns:p14="http://schemas.microsoft.com/office/powerpoint/2010/main" val="9007082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t>35</a:t>
            </a:fld>
            <a:endParaRPr lang="en-US"/>
          </a:p>
        </p:txBody>
      </p:sp>
    </p:spTree>
    <p:extLst>
      <p:ext uri="{BB962C8B-B14F-4D97-AF65-F5344CB8AC3E}">
        <p14:creationId xmlns:p14="http://schemas.microsoft.com/office/powerpoint/2010/main" val="29334288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a reminder of the 4 traits that count towards Essential</a:t>
            </a:r>
            <a:r>
              <a:rPr lang="en-US" baseline="0" dirty="0" smtClean="0"/>
              <a:t> Skills Scoring Traits and Use of Sources is included in the Informative/Expository Writing Scoring Guide.</a:t>
            </a:r>
            <a:endParaRPr lang="en-US" dirty="0" smtClean="0"/>
          </a:p>
          <a:p>
            <a:endParaRPr lang="en-US" dirty="0" smtClean="0"/>
          </a:p>
          <a:p>
            <a:r>
              <a:rPr lang="en-US" dirty="0" smtClean="0"/>
              <a:t>Emphasize</a:t>
            </a:r>
            <a:r>
              <a:rPr lang="en-US" baseline="0" dirty="0" smtClean="0"/>
              <a:t> the fact that t</a:t>
            </a:r>
            <a:r>
              <a:rPr lang="en-US" dirty="0" smtClean="0"/>
              <a:t>he</a:t>
            </a:r>
            <a:r>
              <a:rPr lang="en-US" baseline="0" dirty="0" smtClean="0"/>
              <a:t> more familiar a person is with the language of the scoring guide they are using, the quicker the scoring process. Tell participants that you will display this side again when they get ready to score a paper. It already appears in the slide deck again at the appropriate location.</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36</a:t>
            </a:fld>
            <a:endParaRPr lang="en-US" dirty="0"/>
          </a:p>
        </p:txBody>
      </p:sp>
    </p:spTree>
    <p:extLst>
      <p:ext uri="{BB962C8B-B14F-4D97-AF65-F5344CB8AC3E}">
        <p14:creationId xmlns:p14="http://schemas.microsoft.com/office/powerpoint/2010/main" val="30225168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t>37</a:t>
            </a:fld>
            <a:endParaRPr lang="en-US"/>
          </a:p>
        </p:txBody>
      </p:sp>
    </p:spTree>
    <p:extLst>
      <p:ext uri="{BB962C8B-B14F-4D97-AF65-F5344CB8AC3E}">
        <p14:creationId xmlns:p14="http://schemas.microsoft.com/office/powerpoint/2010/main" val="3657764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 will go through a similar activity</a:t>
            </a:r>
            <a:r>
              <a:rPr lang="en-US" baseline="0" dirty="0" smtClean="0"/>
              <a:t> utilizing the Informative/Explanatory Writing Scoring Guide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38</a:t>
            </a:fld>
            <a:endParaRPr lang="en-US"/>
          </a:p>
        </p:txBody>
      </p:sp>
    </p:spTree>
    <p:extLst>
      <p:ext uri="{BB962C8B-B14F-4D97-AF65-F5344CB8AC3E}">
        <p14:creationId xmlns:p14="http://schemas.microsoft.com/office/powerpoint/2010/main" val="28527730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Respond</a:t>
            </a:r>
            <a:r>
              <a:rPr lang="en-US" baseline="0" dirty="0" smtClean="0"/>
              <a:t> to questions from the group.</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39</a:t>
            </a:fld>
            <a:endParaRPr lang="en-US" dirty="0"/>
          </a:p>
        </p:txBody>
      </p:sp>
    </p:spTree>
    <p:extLst>
      <p:ext uri="{BB962C8B-B14F-4D97-AF65-F5344CB8AC3E}">
        <p14:creationId xmlns:p14="http://schemas.microsoft.com/office/powerpoint/2010/main" val="3161269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Opportunity</a:t>
            </a:r>
            <a:r>
              <a:rPr lang="en-US" baseline="0" dirty="0" smtClean="0"/>
              <a:t> to review collective group norms to ground the professional development. Facilitators can add specific language and norms adopted by the school district.</a:t>
            </a:r>
            <a:endParaRPr lang="en-US" dirty="0"/>
          </a:p>
        </p:txBody>
      </p:sp>
      <p:sp>
        <p:nvSpPr>
          <p:cNvPr id="4" name="Slide Number Placeholder 3"/>
          <p:cNvSpPr>
            <a:spLocks noGrp="1"/>
          </p:cNvSpPr>
          <p:nvPr>
            <p:ph type="sldNum" sz="quarter" idx="10"/>
          </p:nvPr>
        </p:nvSpPr>
        <p:spPr/>
        <p:txBody>
          <a:bodyPr/>
          <a:lstStyle/>
          <a:p>
            <a:fld id="{AA6A7D57-ADBD-487A-860F-C1E1A4C3CD3E}" type="slidenum">
              <a:rPr lang="en-US" altLang="en-US" smtClean="0"/>
              <a:pPr/>
              <a:t>4</a:t>
            </a:fld>
            <a:endParaRPr lang="en-US" altLang="en-US"/>
          </a:p>
        </p:txBody>
      </p:sp>
    </p:spTree>
    <p:extLst>
      <p:ext uri="{BB962C8B-B14F-4D97-AF65-F5344CB8AC3E}">
        <p14:creationId xmlns:p14="http://schemas.microsoft.com/office/powerpoint/2010/main" val="7699618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116">
              <a:defRPr/>
            </a:pPr>
            <a:endParaRPr lang="en-US" b="0" u="none" baseline="0" dirty="0" smtClean="0"/>
          </a:p>
        </p:txBody>
      </p:sp>
      <p:sp>
        <p:nvSpPr>
          <p:cNvPr id="4" name="Slide Number Placeholder 3"/>
          <p:cNvSpPr>
            <a:spLocks noGrp="1"/>
          </p:cNvSpPr>
          <p:nvPr>
            <p:ph type="sldNum" sz="quarter" idx="10"/>
          </p:nvPr>
        </p:nvSpPr>
        <p:spPr/>
        <p:txBody>
          <a:bodyPr/>
          <a:lstStyle/>
          <a:p>
            <a:fld id="{AA6A7D57-ADBD-487A-860F-C1E1A4C3CD3E}" type="slidenum">
              <a:rPr lang="en-US" altLang="en-US" smtClean="0"/>
              <a:pPr/>
              <a:t>40</a:t>
            </a:fld>
            <a:endParaRPr lang="en-US" altLang="en-US"/>
          </a:p>
        </p:txBody>
      </p:sp>
    </p:spTree>
    <p:extLst>
      <p:ext uri="{BB962C8B-B14F-4D97-AF65-F5344CB8AC3E}">
        <p14:creationId xmlns:p14="http://schemas.microsoft.com/office/powerpoint/2010/main" val="4023937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41</a:t>
            </a:fld>
            <a:endParaRPr lang="en-US"/>
          </a:p>
        </p:txBody>
      </p:sp>
    </p:spTree>
    <p:extLst>
      <p:ext uri="{BB962C8B-B14F-4D97-AF65-F5344CB8AC3E}">
        <p14:creationId xmlns:p14="http://schemas.microsoft.com/office/powerpoint/2010/main" val="13630649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t>42</a:t>
            </a:fld>
            <a:endParaRPr lang="en-US"/>
          </a:p>
        </p:txBody>
      </p:sp>
    </p:spTree>
    <p:extLst>
      <p:ext uri="{BB962C8B-B14F-4D97-AF65-F5344CB8AC3E}">
        <p14:creationId xmlns:p14="http://schemas.microsoft.com/office/powerpoint/2010/main" val="2820516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 to ES manual for recommendations,</a:t>
            </a:r>
            <a:r>
              <a:rPr lang="en-US" baseline="0" dirty="0" smtClean="0"/>
              <a:t> requirements, and clarifications.</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43</a:t>
            </a:fld>
            <a:endParaRPr lang="en-US"/>
          </a:p>
        </p:txBody>
      </p:sp>
    </p:spTree>
    <p:extLst>
      <p:ext uri="{BB962C8B-B14F-4D97-AF65-F5344CB8AC3E}">
        <p14:creationId xmlns:p14="http://schemas.microsoft.com/office/powerpoint/2010/main" val="30404433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t>44</a:t>
            </a:fld>
            <a:endParaRPr lang="en-US"/>
          </a:p>
        </p:txBody>
      </p:sp>
    </p:spTree>
    <p:extLst>
      <p:ext uri="{BB962C8B-B14F-4D97-AF65-F5344CB8AC3E}">
        <p14:creationId xmlns:p14="http://schemas.microsoft.com/office/powerpoint/2010/main" val="20749317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 participants</a:t>
            </a:r>
            <a:r>
              <a:rPr lang="en-US" baseline="0" dirty="0" smtClean="0"/>
              <a:t> this is a portion of the Guide to Revision and to access the complete version to visit the Writing Essential Skills web page.</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45</a:t>
            </a:fld>
            <a:endParaRPr lang="en-US"/>
          </a:p>
        </p:txBody>
      </p:sp>
    </p:spTree>
    <p:extLst>
      <p:ext uri="{BB962C8B-B14F-4D97-AF65-F5344CB8AC3E}">
        <p14:creationId xmlns:p14="http://schemas.microsoft.com/office/powerpoint/2010/main" val="24075103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t>46</a:t>
            </a:fld>
            <a:endParaRPr lang="en-US"/>
          </a:p>
        </p:txBody>
      </p:sp>
    </p:spTree>
    <p:extLst>
      <p:ext uri="{BB962C8B-B14F-4D97-AF65-F5344CB8AC3E}">
        <p14:creationId xmlns:p14="http://schemas.microsoft.com/office/powerpoint/2010/main" val="20749317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47</a:t>
            </a:fld>
            <a:endParaRPr lang="en-US"/>
          </a:p>
        </p:txBody>
      </p:sp>
    </p:spTree>
    <p:extLst>
      <p:ext uri="{BB962C8B-B14F-4D97-AF65-F5344CB8AC3E}">
        <p14:creationId xmlns:p14="http://schemas.microsoft.com/office/powerpoint/2010/main" val="20749317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a:t>
            </a:r>
            <a:r>
              <a:rPr lang="en-US" baseline="0" dirty="0" smtClean="0"/>
              <a:t> participants this is a portion of the Feedback Form and there are two separate forms: </a:t>
            </a:r>
            <a:r>
              <a:rPr lang="en-US" b="1" baseline="0" dirty="0" smtClean="0"/>
              <a:t>Narrative and Informative/Expository</a:t>
            </a:r>
            <a:r>
              <a:rPr lang="en-US" b="0" baseline="0" dirty="0" smtClean="0"/>
              <a:t>. </a:t>
            </a:r>
          </a:p>
          <a:p>
            <a:endParaRPr lang="en-US" b="0" baseline="0" dirty="0" smtClean="0"/>
          </a:p>
          <a:p>
            <a:r>
              <a:rPr lang="en-US" b="0" baseline="0" dirty="0" smtClean="0"/>
              <a:t>Extended activity: Participants refer back to either a Narrative or Informative/Expository and </a:t>
            </a:r>
            <a:r>
              <a:rPr lang="en-US" b="0" baseline="0" smtClean="0"/>
              <a:t>practice highlighting </a:t>
            </a:r>
            <a:r>
              <a:rPr lang="en-US" b="0" baseline="0" dirty="0" smtClean="0"/>
              <a:t>a blank Official Writing Scoring Guide as a feedback tool or complete the Essential Skills </a:t>
            </a:r>
            <a:r>
              <a:rPr lang="en-US" b="0" baseline="0" smtClean="0"/>
              <a:t>feedback form.</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48</a:t>
            </a:fld>
            <a:endParaRPr lang="en-US"/>
          </a:p>
        </p:txBody>
      </p:sp>
    </p:spTree>
    <p:extLst>
      <p:ext uri="{BB962C8B-B14F-4D97-AF65-F5344CB8AC3E}">
        <p14:creationId xmlns:p14="http://schemas.microsoft.com/office/powerpoint/2010/main" val="6723833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49</a:t>
            </a:fld>
            <a:endParaRPr lang="en-US"/>
          </a:p>
        </p:txBody>
      </p:sp>
    </p:spTree>
    <p:extLst>
      <p:ext uri="{BB962C8B-B14F-4D97-AF65-F5344CB8AC3E}">
        <p14:creationId xmlns:p14="http://schemas.microsoft.com/office/powerpoint/2010/main" val="3738274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116">
              <a:defRPr/>
            </a:pPr>
            <a:endParaRPr lang="en-US" b="0" u="none" baseline="0" dirty="0" smtClean="0"/>
          </a:p>
        </p:txBody>
      </p:sp>
      <p:sp>
        <p:nvSpPr>
          <p:cNvPr id="4" name="Slide Number Placeholder 3"/>
          <p:cNvSpPr>
            <a:spLocks noGrp="1"/>
          </p:cNvSpPr>
          <p:nvPr>
            <p:ph type="sldNum" sz="quarter" idx="10"/>
          </p:nvPr>
        </p:nvSpPr>
        <p:spPr/>
        <p:txBody>
          <a:bodyPr/>
          <a:lstStyle/>
          <a:p>
            <a:fld id="{AA6A7D57-ADBD-487A-860F-C1E1A4C3CD3E}" type="slidenum">
              <a:rPr lang="en-US" altLang="en-US" smtClean="0"/>
              <a:pPr/>
              <a:t>5</a:t>
            </a:fld>
            <a:endParaRPr lang="en-US" altLang="en-US"/>
          </a:p>
        </p:txBody>
      </p:sp>
    </p:spTree>
    <p:extLst>
      <p:ext uri="{BB962C8B-B14F-4D97-AF65-F5344CB8AC3E}">
        <p14:creationId xmlns:p14="http://schemas.microsoft.com/office/powerpoint/2010/main" val="4023937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50</a:t>
            </a:fld>
            <a:endParaRPr lang="en-US"/>
          </a:p>
        </p:txBody>
      </p:sp>
    </p:spTree>
    <p:extLst>
      <p:ext uri="{BB962C8B-B14F-4D97-AF65-F5344CB8AC3E}">
        <p14:creationId xmlns:p14="http://schemas.microsoft.com/office/powerpoint/2010/main" val="1435872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this</a:t>
            </a:r>
            <a:r>
              <a:rPr lang="en-US" baseline="0" dirty="0" smtClean="0"/>
              <a:t> portion, educators will build there background around shifts and focus areas within the Official Writing Scoring Guide. One area to emphasize is the two separate writing scoring guides around </a:t>
            </a:r>
            <a:r>
              <a:rPr lang="en-US" b="1" baseline="0" dirty="0" smtClean="0"/>
              <a:t>Informative/Expository and Narrative</a:t>
            </a:r>
            <a:r>
              <a:rPr lang="en-US" baseline="0" dirty="0" smtClean="0"/>
              <a:t>. The other emphasis is the Official Writing Scoring Guide is the only instrument to be used for scoring student writing work samples for the purpose </a:t>
            </a:r>
            <a:r>
              <a:rPr lang="en-US" baseline="0" smtClean="0"/>
              <a:t>of demonstrating proficiency for </a:t>
            </a:r>
            <a:r>
              <a:rPr lang="en-US" baseline="0" dirty="0" smtClean="0"/>
              <a:t>meeting Essential Skills.</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6</a:t>
            </a:fld>
            <a:endParaRPr lang="en-US"/>
          </a:p>
        </p:txBody>
      </p:sp>
    </p:spTree>
    <p:extLst>
      <p:ext uri="{BB962C8B-B14F-4D97-AF65-F5344CB8AC3E}">
        <p14:creationId xmlns:p14="http://schemas.microsoft.com/office/powerpoint/2010/main" val="2344233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this point introduce Oregon has only </a:t>
            </a:r>
            <a:r>
              <a:rPr lang="en-US" b="1" baseline="0" dirty="0" smtClean="0"/>
              <a:t>one</a:t>
            </a:r>
            <a:r>
              <a:rPr lang="en-US" baseline="0" dirty="0" smtClean="0"/>
              <a:t> Official Writing Scoring Guide, which has been adopted for full implementation starting in the Fall instructional year of 2017. This is the only Writing Scoring Guide that is approved in scoring writing samples for the use of determining proficiency for meeting the requirements of Essential Skills as an alternative means. Previous scoring guides have been transitioned to Legacy Scoring Guides.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7</a:t>
            </a:fld>
            <a:endParaRPr lang="en-US"/>
          </a:p>
        </p:txBody>
      </p:sp>
    </p:spTree>
    <p:extLst>
      <p:ext uri="{BB962C8B-B14F-4D97-AF65-F5344CB8AC3E}">
        <p14:creationId xmlns:p14="http://schemas.microsoft.com/office/powerpoint/2010/main" val="2125415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441">
              <a:defRPr/>
            </a:pPr>
            <a:r>
              <a:rPr lang="en-US" dirty="0" smtClean="0"/>
              <a:t>During this time, the facilitator will identify how the names have changed to align to CCSS. In addition it is important to state the Official Writing Scoring Guide has two different genre text types/purposes</a:t>
            </a:r>
            <a:r>
              <a:rPr lang="en-US" baseline="0" dirty="0" smtClean="0"/>
              <a:t> specific scoring guides: </a:t>
            </a:r>
            <a:r>
              <a:rPr lang="en-US" b="1" baseline="0" dirty="0" smtClean="0"/>
              <a:t>Narrative and Informative/Expository.</a:t>
            </a:r>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8</a:t>
            </a:fld>
            <a:endParaRPr lang="en-US"/>
          </a:p>
        </p:txBody>
      </p:sp>
    </p:spTree>
    <p:extLst>
      <p:ext uri="{BB962C8B-B14F-4D97-AF65-F5344CB8AC3E}">
        <p14:creationId xmlns:p14="http://schemas.microsoft.com/office/powerpoint/2010/main" val="2215403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adopted</a:t>
            </a:r>
            <a:r>
              <a:rPr lang="en-US" baseline="0" dirty="0" smtClean="0"/>
              <a:t> 2017 Official Writing Scoring Guide remains a 6 point rubric with a 4 indicating a meets/passing score. It is important to reiterate that the Official Writing Scoring Guide is the only instrument for scoring writing samples to meet Essential Skills.</a:t>
            </a:r>
            <a:endParaRPr lang="en-US" dirty="0"/>
          </a:p>
        </p:txBody>
      </p:sp>
      <p:sp>
        <p:nvSpPr>
          <p:cNvPr id="4" name="Slide Number Placeholder 3"/>
          <p:cNvSpPr>
            <a:spLocks noGrp="1"/>
          </p:cNvSpPr>
          <p:nvPr>
            <p:ph type="sldNum" sz="quarter" idx="10"/>
          </p:nvPr>
        </p:nvSpPr>
        <p:spPr/>
        <p:txBody>
          <a:bodyPr/>
          <a:lstStyle/>
          <a:p>
            <a:fld id="{E64C0021-9965-4DCE-82E5-402A647015D6}" type="slidenum">
              <a:rPr lang="en-US" altLang="en-US" smtClean="0"/>
              <a:pPr/>
              <a:t>9</a:t>
            </a:fld>
            <a:endParaRPr lang="en-US" altLang="en-US" dirty="0"/>
          </a:p>
        </p:txBody>
      </p:sp>
    </p:spTree>
    <p:extLst>
      <p:ext uri="{BB962C8B-B14F-4D97-AF65-F5344CB8AC3E}">
        <p14:creationId xmlns:p14="http://schemas.microsoft.com/office/powerpoint/2010/main" val="11363067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Logo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326251"/>
            <a:ext cx="4655427" cy="23151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326251"/>
            <a:ext cx="4655427" cy="2315175"/>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7328" y="2326251"/>
            <a:ext cx="4655427" cy="2315175"/>
          </a:xfrm>
          <a:prstGeom prst="rect">
            <a:avLst/>
          </a:prstGeom>
        </p:spPr>
      </p:pic>
    </p:spTree>
    <p:extLst>
      <p:ext uri="{BB962C8B-B14F-4D97-AF65-F5344CB8AC3E}">
        <p14:creationId xmlns:p14="http://schemas.microsoft.com/office/powerpoint/2010/main" val="26848146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992834"/>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1992834"/>
            <a:ext cx="4629150" cy="38682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3593039"/>
            <a:ext cx="2949178" cy="2275953"/>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Tree>
    <p:extLst>
      <p:ext uri="{BB962C8B-B14F-4D97-AF65-F5344CB8AC3E}">
        <p14:creationId xmlns:p14="http://schemas.microsoft.com/office/powerpoint/2010/main" val="2031801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999813"/>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p:cNvSpPr>
          <p:nvPr>
            <p:ph type="pic" idx="1"/>
          </p:nvPr>
        </p:nvSpPr>
        <p:spPr>
          <a:xfrm>
            <a:off x="3887391" y="1999818"/>
            <a:ext cx="4629150" cy="386123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29841" y="3613977"/>
            <a:ext cx="2949178" cy="228991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Tree>
    <p:extLst>
      <p:ext uri="{BB962C8B-B14F-4D97-AF65-F5344CB8AC3E}">
        <p14:creationId xmlns:p14="http://schemas.microsoft.com/office/powerpoint/2010/main" val="22240080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Logo/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4462480"/>
            <a:ext cx="7886700" cy="1325563"/>
          </a:xfrm>
        </p:spPr>
        <p:txBody>
          <a:bodyPr/>
          <a:lstStyle>
            <a:lvl1pPr algn="ctr">
              <a:defRPr>
                <a:solidFill>
                  <a:schemeClr val="tx1"/>
                </a:solidFill>
              </a:defRPr>
            </a:lvl1pPr>
          </a:lstStyle>
          <a:p>
            <a:r>
              <a:rPr lang="en-US" dirty="0" smtClean="0"/>
              <a:t>CLICK TO EDIT MASTER TITLE STYLE</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147305"/>
            <a:ext cx="4655427" cy="23151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147305"/>
            <a:ext cx="4655427" cy="2315175"/>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7328" y="2147305"/>
            <a:ext cx="4655427" cy="2315175"/>
          </a:xfrm>
          <a:prstGeom prst="rect">
            <a:avLst/>
          </a:prstGeom>
        </p:spPr>
      </p:pic>
    </p:spTree>
    <p:extLst>
      <p:ext uri="{BB962C8B-B14F-4D97-AF65-F5344CB8AC3E}">
        <p14:creationId xmlns:p14="http://schemas.microsoft.com/office/powerpoint/2010/main" val="40038951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982367"/>
            <a:ext cx="6858000" cy="2274477"/>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4348915"/>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95682450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476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982363"/>
            <a:ext cx="7886700" cy="2580112"/>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992934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3427255"/>
            <a:ext cx="3886200" cy="27497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3427255"/>
            <a:ext cx="3886200" cy="27497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3910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002541"/>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3440161"/>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4341655"/>
            <a:ext cx="3868340" cy="1848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3440161"/>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4341655"/>
            <a:ext cx="3887391" cy="1848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00816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0229204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r="-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1581"/>
            <a:ext cx="1714500" cy="66948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1581"/>
            <a:ext cx="1714500" cy="669486"/>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11581"/>
            <a:ext cx="1714500" cy="669486"/>
          </a:xfrm>
          <a:prstGeom prst="rect">
            <a:avLst/>
          </a:prstGeom>
        </p:spPr>
      </p:pic>
    </p:spTree>
    <p:extLst>
      <p:ext uri="{BB962C8B-B14F-4D97-AF65-F5344CB8AC3E}">
        <p14:creationId xmlns:p14="http://schemas.microsoft.com/office/powerpoint/2010/main" val="293217716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99848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3427255"/>
            <a:ext cx="7886700" cy="27497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spTree>
    <p:extLst>
      <p:ext uri="{BB962C8B-B14F-4D97-AF65-F5344CB8AC3E}">
        <p14:creationId xmlns:p14="http://schemas.microsoft.com/office/powerpoint/2010/main" val="26040774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en/road-sign-attention-right-of-way-63983/"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pixabay.com/en/pear-think-idea-questions-response-201002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pixabay.com/en/network-cobweb-dewdrop-586177/"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pixabay.com/en/singer-performance-woman-579923/"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pixabay.com/en/dictionary-words-abc-letters-390027/"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pixabay.com/en/source-water-torrent-rock-nature-2147529/"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s://pixabay.com/en/mistakes-editing-school-red-ink-1756958/"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pixabay.com/en/books-study-literature-learn-stack-2158737/"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pixabay.com/en/road-sign-attention-right-of-way-63983/"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hyperlink" Target="https://pixabay.com/en/document-agreement-documents-sign-428331/"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hyperlink" Target="https://pixabay.com/en/question-board-chalk-school-1262378/"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hyperlink" Target="https://pixabay.com/en/road-sign-attention-right-of-way-63983/" TargetMode="External"/><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hyperlink" Target="mailto:tony.bertrand@state.or.u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title="Essential Skills Writing work sample scoring and calibration"/>
          <p:cNvSpPr txBox="1">
            <a:spLocks noChangeArrowheads="1"/>
          </p:cNvSpPr>
          <p:nvPr/>
        </p:nvSpPr>
        <p:spPr>
          <a:xfrm>
            <a:off x="2057206" y="4270325"/>
            <a:ext cx="5524211" cy="1817958"/>
          </a:xfrm>
          <a:prstGeom prst="rect">
            <a:avLst/>
          </a:prstGeom>
          <a:ln w="57150">
            <a:noFill/>
          </a:ln>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ltLang="en-US" b="1" dirty="0" smtClean="0">
              <a:latin typeface="Cambria" panose="02040503050406030204" pitchFamily="18" charset="0"/>
              <a:cs typeface="Arial" charset="0"/>
            </a:endParaRPr>
          </a:p>
        </p:txBody>
      </p:sp>
      <p:sp>
        <p:nvSpPr>
          <p:cNvPr id="3" name="Title 2"/>
          <p:cNvSpPr>
            <a:spLocks noGrp="1"/>
          </p:cNvSpPr>
          <p:nvPr>
            <p:ph type="title"/>
          </p:nvPr>
        </p:nvSpPr>
        <p:spPr>
          <a:xfrm>
            <a:off x="779121" y="4620694"/>
            <a:ext cx="7886700" cy="1325563"/>
          </a:xfrm>
        </p:spPr>
        <p:txBody>
          <a:bodyPr>
            <a:normAutofit fontScale="90000"/>
          </a:bodyPr>
          <a:lstStyle/>
          <a:p>
            <a:pPr marL="0" indent="0"/>
            <a:r>
              <a:rPr lang="en-US" altLang="en-US" dirty="0">
                <a:latin typeface="Cambria" panose="02040503050406030204" pitchFamily="18" charset="0"/>
                <a:cs typeface="Arial" charset="0"/>
              </a:rPr>
              <a:t>Essential Skills</a:t>
            </a:r>
            <a:br>
              <a:rPr lang="en-US" altLang="en-US" dirty="0">
                <a:latin typeface="Cambria" panose="02040503050406030204" pitchFamily="18" charset="0"/>
                <a:cs typeface="Arial" charset="0"/>
              </a:rPr>
            </a:br>
            <a:r>
              <a:rPr lang="en-US" altLang="en-US" dirty="0">
                <a:latin typeface="Cambria" panose="02040503050406030204" pitchFamily="18" charset="0"/>
                <a:cs typeface="Arial" charset="0"/>
              </a:rPr>
              <a:t> Writing Work Samples </a:t>
            </a:r>
            <a:br>
              <a:rPr lang="en-US" altLang="en-US" dirty="0">
                <a:latin typeface="Cambria" panose="02040503050406030204" pitchFamily="18" charset="0"/>
                <a:cs typeface="Arial" charset="0"/>
              </a:rPr>
            </a:br>
            <a:r>
              <a:rPr lang="en-US" altLang="en-US" dirty="0">
                <a:latin typeface="Cambria" panose="02040503050406030204" pitchFamily="18" charset="0"/>
                <a:cs typeface="Arial" charset="0"/>
              </a:rPr>
              <a:t>Scoring and Calibration</a:t>
            </a:r>
            <a:br>
              <a:rPr lang="en-US" altLang="en-US" dirty="0">
                <a:latin typeface="Cambria" panose="02040503050406030204" pitchFamily="18" charset="0"/>
                <a:cs typeface="Arial" charset="0"/>
              </a:rPr>
            </a:br>
            <a:endParaRPr lang="en-US" dirty="0"/>
          </a:p>
        </p:txBody>
      </p:sp>
    </p:spTree>
    <p:extLst>
      <p:ext uri="{BB962C8B-B14F-4D97-AF65-F5344CB8AC3E}">
        <p14:creationId xmlns:p14="http://schemas.microsoft.com/office/powerpoint/2010/main" val="3675779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4643" y="840330"/>
            <a:ext cx="7886700" cy="930275"/>
          </a:xfrm>
        </p:spPr>
        <p:txBody>
          <a:bodyPr anchor="t"/>
          <a:lstStyle/>
          <a:p>
            <a:r>
              <a:rPr lang="en-US" sz="4400" b="1" dirty="0" smtClean="0">
                <a:latin typeface="Cambria" panose="02040503050406030204" pitchFamily="18" charset="0"/>
              </a:rPr>
              <a:t>What has Changed?</a:t>
            </a:r>
            <a:endParaRPr lang="en-US" sz="4400" b="1" dirty="0">
              <a:latin typeface="Cambria" panose="02040503050406030204" pitchFamily="18" charset="0"/>
            </a:endParaRPr>
          </a:p>
        </p:txBody>
      </p:sp>
      <p:sp>
        <p:nvSpPr>
          <p:cNvPr id="3" name="Content Placeholder 2"/>
          <p:cNvSpPr>
            <a:spLocks noGrp="1"/>
          </p:cNvSpPr>
          <p:nvPr>
            <p:ph idx="4294967295"/>
          </p:nvPr>
        </p:nvSpPr>
        <p:spPr>
          <a:xfrm>
            <a:off x="613464" y="1817232"/>
            <a:ext cx="8160152" cy="4791919"/>
          </a:xfrm>
        </p:spPr>
        <p:txBody>
          <a:bodyPr>
            <a:normAutofit lnSpcReduction="10000"/>
          </a:bodyPr>
          <a:lstStyle/>
          <a:p>
            <a:r>
              <a:rPr lang="en-US" dirty="0" smtClean="0">
                <a:latin typeface="Cambria" panose="02040503050406030204" pitchFamily="18" charset="0"/>
              </a:rPr>
              <a:t>The Official Writing Scoring Guide includes two separate, </a:t>
            </a:r>
            <a:r>
              <a:rPr lang="en-US" dirty="0">
                <a:latin typeface="Cambria" panose="02040503050406030204" pitchFamily="18" charset="0"/>
              </a:rPr>
              <a:t>but correlated </a:t>
            </a:r>
            <a:r>
              <a:rPr lang="en-US" dirty="0" smtClean="0">
                <a:latin typeface="Cambria" panose="02040503050406030204" pitchFamily="18" charset="0"/>
              </a:rPr>
              <a:t>rubrics.</a:t>
            </a:r>
          </a:p>
          <a:p>
            <a:pPr lvl="1"/>
            <a:r>
              <a:rPr lang="en-US" b="1" dirty="0" smtClean="0">
                <a:latin typeface="Cambria" panose="02040503050406030204" pitchFamily="18" charset="0"/>
              </a:rPr>
              <a:t>Narrative Writing</a:t>
            </a:r>
          </a:p>
          <a:p>
            <a:pPr lvl="1"/>
            <a:r>
              <a:rPr lang="en-US" b="1" dirty="0">
                <a:latin typeface="Cambria" panose="02040503050406030204" pitchFamily="18" charset="0"/>
              </a:rPr>
              <a:t>Explanatory/Argumentative </a:t>
            </a:r>
            <a:r>
              <a:rPr lang="en-US" b="1" dirty="0" smtClean="0">
                <a:latin typeface="Cambria" panose="02040503050406030204" pitchFamily="18" charset="0"/>
              </a:rPr>
              <a:t>Writing</a:t>
            </a:r>
          </a:p>
          <a:p>
            <a:pPr lvl="1"/>
            <a:endParaRPr lang="en-US" sz="600" dirty="0">
              <a:latin typeface="Cambria" panose="02040503050406030204" pitchFamily="18" charset="0"/>
            </a:endParaRPr>
          </a:p>
          <a:p>
            <a:r>
              <a:rPr lang="en-US" dirty="0" smtClean="0">
                <a:latin typeface="Cambria" panose="02040503050406030204" pitchFamily="18" charset="0"/>
              </a:rPr>
              <a:t>Shifts </a:t>
            </a:r>
            <a:r>
              <a:rPr lang="en-US" dirty="0">
                <a:latin typeface="Cambria" panose="02040503050406030204" pitchFamily="18" charset="0"/>
              </a:rPr>
              <a:t>in </a:t>
            </a:r>
            <a:r>
              <a:rPr lang="en-US" dirty="0" smtClean="0">
                <a:latin typeface="Cambria" panose="02040503050406030204" pitchFamily="18" charset="0"/>
              </a:rPr>
              <a:t>CCSS language </a:t>
            </a:r>
            <a:r>
              <a:rPr lang="en-US" dirty="0">
                <a:latin typeface="Cambria" panose="02040503050406030204" pitchFamily="18" charset="0"/>
              </a:rPr>
              <a:t>occur primarily in the </a:t>
            </a:r>
            <a:r>
              <a:rPr lang="en-US" dirty="0" smtClean="0">
                <a:latin typeface="Cambria" panose="02040503050406030204" pitchFamily="18" charset="0"/>
              </a:rPr>
              <a:t>trait areas of </a:t>
            </a:r>
            <a:r>
              <a:rPr lang="en-US" i="1" dirty="0">
                <a:latin typeface="Cambria" panose="02040503050406030204" pitchFamily="18" charset="0"/>
              </a:rPr>
              <a:t>Ideas and Content and </a:t>
            </a:r>
            <a:r>
              <a:rPr lang="en-US" i="1" dirty="0" smtClean="0">
                <a:latin typeface="Cambria" panose="02040503050406030204" pitchFamily="18" charset="0"/>
              </a:rPr>
              <a:t>Organization.</a:t>
            </a:r>
          </a:p>
          <a:p>
            <a:endParaRPr lang="en-US" sz="600" dirty="0" smtClean="0">
              <a:latin typeface="Cambria" panose="02040503050406030204" pitchFamily="18" charset="0"/>
            </a:endParaRPr>
          </a:p>
          <a:p>
            <a:r>
              <a:rPr lang="en-US" dirty="0" smtClean="0">
                <a:latin typeface="Cambria" panose="02040503050406030204" pitchFamily="18" charset="0"/>
              </a:rPr>
              <a:t>The </a:t>
            </a:r>
            <a:r>
              <a:rPr lang="en-US" dirty="0">
                <a:latin typeface="Cambria" panose="02040503050406030204" pitchFamily="18" charset="0"/>
              </a:rPr>
              <a:t>changes are primarily seen in the “higher” </a:t>
            </a:r>
            <a:r>
              <a:rPr lang="en-US" dirty="0" smtClean="0">
                <a:latin typeface="Cambria" panose="02040503050406030204" pitchFamily="18" charset="0"/>
              </a:rPr>
              <a:t>achievement levels of  5 or 6.</a:t>
            </a:r>
          </a:p>
          <a:p>
            <a:endParaRPr lang="en-US" sz="600" dirty="0" smtClean="0">
              <a:latin typeface="Cambria" panose="02040503050406030204" pitchFamily="18" charset="0"/>
            </a:endParaRPr>
          </a:p>
          <a:p>
            <a:r>
              <a:rPr lang="en-US" dirty="0" smtClean="0">
                <a:latin typeface="Cambria" panose="02040503050406030204" pitchFamily="18" charset="0"/>
              </a:rPr>
              <a:t>Trait </a:t>
            </a:r>
            <a:r>
              <a:rPr lang="en-US" dirty="0">
                <a:latin typeface="Cambria" panose="02040503050406030204" pitchFamily="18" charset="0"/>
              </a:rPr>
              <a:t>7: “Citing Sources” has become “Use of Sources</a:t>
            </a:r>
            <a:r>
              <a:rPr lang="en-US" dirty="0" smtClean="0">
                <a:latin typeface="Cambria" panose="02040503050406030204" pitchFamily="18" charset="0"/>
              </a:rPr>
              <a:t>”.</a:t>
            </a:r>
            <a:endParaRPr lang="en-US" dirty="0">
              <a:latin typeface="Cambria" panose="02040503050406030204" pitchFamily="18" charset="0"/>
            </a:endParaRPr>
          </a:p>
          <a:p>
            <a:pPr marL="0" indent="0">
              <a:buNone/>
            </a:pPr>
            <a:endParaRPr lang="en-US" dirty="0">
              <a:latin typeface="Cambria" panose="02040503050406030204" pitchFamily="18" charset="0"/>
            </a:endParaRPr>
          </a:p>
        </p:txBody>
      </p:sp>
    </p:spTree>
    <p:extLst>
      <p:ext uri="{BB962C8B-B14F-4D97-AF65-F5344CB8AC3E}">
        <p14:creationId xmlns:p14="http://schemas.microsoft.com/office/powerpoint/2010/main" val="8885635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1413" y="656000"/>
            <a:ext cx="7886700" cy="1325562"/>
          </a:xfrm>
        </p:spPr>
        <p:txBody>
          <a:bodyPr anchor="t"/>
          <a:lstStyle/>
          <a:p>
            <a:pPr algn="ctr"/>
            <a:r>
              <a:rPr lang="en-US" sz="4400" b="1" dirty="0" smtClean="0">
                <a:latin typeface="Cambria" panose="02040503050406030204" pitchFamily="18" charset="0"/>
              </a:rPr>
              <a:t>Informative / Explanatory</a:t>
            </a:r>
            <a:br>
              <a:rPr lang="en-US" sz="4400" b="1" dirty="0" smtClean="0">
                <a:latin typeface="Cambria" panose="02040503050406030204" pitchFamily="18" charset="0"/>
              </a:rPr>
            </a:br>
            <a:r>
              <a:rPr lang="en-US" sz="4400" b="1" dirty="0" smtClean="0">
                <a:latin typeface="Cambria" panose="02040503050406030204" pitchFamily="18" charset="0"/>
              </a:rPr>
              <a:t>&amp; Argumentative</a:t>
            </a:r>
            <a:endParaRPr lang="en-US" sz="4400" b="1" dirty="0">
              <a:latin typeface="Cambria" panose="02040503050406030204" pitchFamily="18" charset="0"/>
            </a:endParaRPr>
          </a:p>
        </p:txBody>
      </p:sp>
      <p:sp>
        <p:nvSpPr>
          <p:cNvPr id="3" name="Content Placeholder 2"/>
          <p:cNvSpPr>
            <a:spLocks noGrp="1"/>
          </p:cNvSpPr>
          <p:nvPr>
            <p:ph idx="4294967295"/>
          </p:nvPr>
        </p:nvSpPr>
        <p:spPr>
          <a:xfrm>
            <a:off x="741744" y="1802756"/>
            <a:ext cx="7696200" cy="4470722"/>
          </a:xfrm>
        </p:spPr>
        <p:txBody>
          <a:bodyPr>
            <a:noAutofit/>
          </a:bodyPr>
          <a:lstStyle/>
          <a:p>
            <a:pPr marL="0" indent="0" algn="ctr">
              <a:buNone/>
            </a:pPr>
            <a:endParaRPr lang="en-US" sz="600" b="1" u="sng" dirty="0" smtClean="0">
              <a:latin typeface="Cambria" panose="02040503050406030204" pitchFamily="18" charset="0"/>
            </a:endParaRPr>
          </a:p>
          <a:p>
            <a:pPr marL="0" indent="0" algn="ctr">
              <a:buNone/>
            </a:pPr>
            <a:r>
              <a:rPr lang="en-US" sz="2600" b="1" u="sng" dirty="0" smtClean="0">
                <a:latin typeface="Cambria" panose="02040503050406030204" pitchFamily="18" charset="0"/>
              </a:rPr>
              <a:t>Use </a:t>
            </a:r>
            <a:r>
              <a:rPr lang="en-US" sz="2600" b="1" u="sng" dirty="0">
                <a:latin typeface="Cambria" panose="02040503050406030204" pitchFamily="18" charset="0"/>
              </a:rPr>
              <a:t>of Sources</a:t>
            </a:r>
            <a:endParaRPr lang="en-US" sz="2600" u="sng" dirty="0" smtClean="0">
              <a:latin typeface="Cambria" panose="02040503050406030204" pitchFamily="18" charset="0"/>
            </a:endParaRPr>
          </a:p>
          <a:p>
            <a:endParaRPr lang="en-US" sz="400" dirty="0">
              <a:latin typeface="Cambria" panose="02040503050406030204" pitchFamily="18" charset="0"/>
            </a:endParaRPr>
          </a:p>
          <a:p>
            <a:r>
              <a:rPr lang="en-US" sz="2400" dirty="0" smtClean="0">
                <a:latin typeface="Cambria" panose="02040503050406030204" pitchFamily="18" charset="0"/>
              </a:rPr>
              <a:t>Is </a:t>
            </a:r>
            <a:r>
              <a:rPr lang="en-US" sz="2400" dirty="0">
                <a:latin typeface="Cambria" panose="02040503050406030204" pitchFamily="18" charset="0"/>
              </a:rPr>
              <a:t>there evidence multiple sources were consulted to support the arguments?</a:t>
            </a:r>
          </a:p>
          <a:p>
            <a:endParaRPr lang="en-US" sz="400" dirty="0" smtClean="0">
              <a:latin typeface="Cambria" panose="02040503050406030204" pitchFamily="18" charset="0"/>
            </a:endParaRPr>
          </a:p>
          <a:p>
            <a:r>
              <a:rPr lang="en-US" sz="2400" dirty="0" smtClean="0">
                <a:latin typeface="Cambria" panose="02040503050406030204" pitchFamily="18" charset="0"/>
              </a:rPr>
              <a:t>Are </a:t>
            </a:r>
            <a:r>
              <a:rPr lang="en-US" sz="2400" dirty="0">
                <a:latin typeface="Cambria" panose="02040503050406030204" pitchFamily="18" charset="0"/>
              </a:rPr>
              <a:t>there attributions present to acknowledge the source material?</a:t>
            </a:r>
          </a:p>
          <a:p>
            <a:endParaRPr lang="en-US" sz="400" dirty="0" smtClean="0">
              <a:latin typeface="Cambria" panose="02040503050406030204" pitchFamily="18" charset="0"/>
            </a:endParaRPr>
          </a:p>
          <a:p>
            <a:r>
              <a:rPr lang="en-US" sz="2400" dirty="0" smtClean="0">
                <a:latin typeface="Cambria" panose="02040503050406030204" pitchFamily="18" charset="0"/>
              </a:rPr>
              <a:t>How </a:t>
            </a:r>
            <a:r>
              <a:rPr lang="en-US" sz="2400" dirty="0">
                <a:latin typeface="Cambria" panose="02040503050406030204" pitchFamily="18" charset="0"/>
              </a:rPr>
              <a:t>effectively was source material integrated into the paper?</a:t>
            </a:r>
          </a:p>
          <a:p>
            <a:endParaRPr lang="en-US" sz="400" dirty="0" smtClean="0">
              <a:latin typeface="Cambria" panose="02040503050406030204" pitchFamily="18" charset="0"/>
            </a:endParaRPr>
          </a:p>
          <a:p>
            <a:r>
              <a:rPr lang="en-US" sz="2400" dirty="0" smtClean="0">
                <a:latin typeface="Cambria" panose="02040503050406030204" pitchFamily="18" charset="0"/>
              </a:rPr>
              <a:t>Was </a:t>
            </a:r>
            <a:r>
              <a:rPr lang="en-US" sz="2400" dirty="0">
                <a:latin typeface="Cambria" panose="02040503050406030204" pitchFamily="18" charset="0"/>
              </a:rPr>
              <a:t>the student successful at avoiding plagiarism by paraphrasing or using quotation marks?</a:t>
            </a:r>
          </a:p>
          <a:p>
            <a:endParaRPr lang="en-US" dirty="0"/>
          </a:p>
        </p:txBody>
      </p:sp>
    </p:spTree>
    <p:extLst>
      <p:ext uri="{BB962C8B-B14F-4D97-AF65-F5344CB8AC3E}">
        <p14:creationId xmlns:p14="http://schemas.microsoft.com/office/powerpoint/2010/main" val="12600438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05914" y="6164163"/>
            <a:ext cx="2169994" cy="307777"/>
          </a:xfrm>
          <a:prstGeom prst="rect">
            <a:avLst/>
          </a:prstGeom>
          <a:noFill/>
        </p:spPr>
        <p:txBody>
          <a:bodyPr wrap="square" rtlCol="0">
            <a:spAutoFit/>
          </a:bodyPr>
          <a:lstStyle/>
          <a:p>
            <a:pPr algn="r"/>
            <a:r>
              <a:rPr lang="en-US" sz="1400" dirty="0" smtClean="0">
                <a:latin typeface="Cambria" panose="02040503050406030204" pitchFamily="18" charset="0"/>
              </a:rPr>
              <a:t>Photo: </a:t>
            </a:r>
            <a:r>
              <a:rPr lang="en-US" sz="1400" dirty="0" smtClean="0">
                <a:latin typeface="Cambria" panose="02040503050406030204" pitchFamily="18" charset="0"/>
                <a:hlinkClick r:id="rId3"/>
              </a:rPr>
              <a:t>Pixabay</a:t>
            </a:r>
            <a:endParaRPr lang="en-US" sz="1400" dirty="0">
              <a:latin typeface="Cambria" panose="02040503050406030204" pitchFamily="18" charset="0"/>
            </a:endParaRPr>
          </a:p>
        </p:txBody>
      </p:sp>
      <p:sp>
        <p:nvSpPr>
          <p:cNvPr id="2" name="Title 1"/>
          <p:cNvSpPr>
            <a:spLocks noGrp="1"/>
          </p:cNvSpPr>
          <p:nvPr>
            <p:ph type="title"/>
          </p:nvPr>
        </p:nvSpPr>
        <p:spPr>
          <a:xfrm>
            <a:off x="640225" y="1801716"/>
            <a:ext cx="7886700" cy="1325563"/>
          </a:xfrm>
        </p:spPr>
        <p:txBody>
          <a:bodyPr/>
          <a:lstStyle/>
          <a:p>
            <a:pPr algn="ctr"/>
            <a:r>
              <a:rPr lang="en-US" b="1" dirty="0" smtClean="0">
                <a:latin typeface="Cambria" panose="02040503050406030204" pitchFamily="18" charset="0"/>
              </a:rPr>
              <a:t>Questions or Clarifications?</a:t>
            </a:r>
            <a:endParaRPr lang="en-US" b="1" dirty="0">
              <a:latin typeface="Cambria" panose="02040503050406030204" pitchFamily="18" charset="0"/>
            </a:endParaRPr>
          </a:p>
        </p:txBody>
      </p:sp>
      <p:pic>
        <p:nvPicPr>
          <p:cNvPr id="4" name="Picture 3" title="question graphic"/>
          <p:cNvPicPr>
            <a:picLocks noChangeAspect="1"/>
          </p:cNvPicPr>
          <p:nvPr/>
        </p:nvPicPr>
        <p:blipFill>
          <a:blip r:embed="rId4"/>
          <a:stretch>
            <a:fillRect/>
          </a:stretch>
        </p:blipFill>
        <p:spPr>
          <a:xfrm>
            <a:off x="2348696" y="2937919"/>
            <a:ext cx="4457218" cy="3342914"/>
          </a:xfrm>
          <a:prstGeom prst="rect">
            <a:avLst/>
          </a:prstGeom>
        </p:spPr>
      </p:pic>
    </p:spTree>
    <p:extLst>
      <p:ext uri="{BB962C8B-B14F-4D97-AF65-F5344CB8AC3E}">
        <p14:creationId xmlns:p14="http://schemas.microsoft.com/office/powerpoint/2010/main" val="21824168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777" y="1801718"/>
            <a:ext cx="7886700" cy="1325563"/>
          </a:xfrm>
        </p:spPr>
        <p:txBody>
          <a:bodyPr/>
          <a:lstStyle/>
          <a:p>
            <a:r>
              <a:rPr lang="en-US" b="1" dirty="0">
                <a:latin typeface="Cambria" panose="02040503050406030204" pitchFamily="18" charset="0"/>
              </a:rPr>
              <a:t>Workshop Goals</a:t>
            </a:r>
          </a:p>
        </p:txBody>
      </p:sp>
      <p:sp>
        <p:nvSpPr>
          <p:cNvPr id="3" name="Content Placeholder 2"/>
          <p:cNvSpPr>
            <a:spLocks noGrp="1"/>
          </p:cNvSpPr>
          <p:nvPr>
            <p:ph idx="1"/>
          </p:nvPr>
        </p:nvSpPr>
        <p:spPr>
          <a:xfrm>
            <a:off x="582351" y="3032572"/>
            <a:ext cx="7886700" cy="2947626"/>
          </a:xfrm>
        </p:spPr>
        <p:txBody>
          <a:bodyPr>
            <a:noAutofit/>
          </a:bodyPr>
          <a:lstStyle/>
          <a:p>
            <a:pPr marL="914400" lvl="1" indent="-514350">
              <a:spcBef>
                <a:spcPts val="0"/>
              </a:spcBef>
              <a:buFont typeface="+mj-lt"/>
              <a:buAutoNum type="arabicPeriod"/>
            </a:pPr>
            <a:r>
              <a:rPr lang="en-US" sz="2600" dirty="0" smtClean="0">
                <a:latin typeface="Cambria" panose="02040503050406030204" pitchFamily="18" charset="0"/>
              </a:rPr>
              <a:t>Build </a:t>
            </a:r>
            <a:r>
              <a:rPr lang="en-US" sz="2600" dirty="0">
                <a:latin typeface="Cambria" panose="02040503050406030204" pitchFamily="18" charset="0"/>
              </a:rPr>
              <a:t>background and identify changes to the update Official Writing Scoring </a:t>
            </a:r>
            <a:r>
              <a:rPr lang="en-US" sz="2600" dirty="0" smtClean="0">
                <a:latin typeface="Cambria" panose="02040503050406030204" pitchFamily="18" charset="0"/>
              </a:rPr>
              <a:t>Guide.</a:t>
            </a:r>
          </a:p>
          <a:p>
            <a:pPr marL="914400" lvl="1" indent="-514350">
              <a:spcBef>
                <a:spcPts val="0"/>
              </a:spcBef>
              <a:buFont typeface="+mj-lt"/>
              <a:buAutoNum type="arabicPeriod"/>
            </a:pPr>
            <a:endParaRPr lang="en-US" sz="1200" dirty="0">
              <a:latin typeface="Cambria" panose="02040503050406030204" pitchFamily="18" charset="0"/>
            </a:endParaRPr>
          </a:p>
          <a:p>
            <a:pPr marL="914400" lvl="1" indent="-514350">
              <a:spcBef>
                <a:spcPts val="0"/>
              </a:spcBef>
              <a:buFont typeface="+mj-lt"/>
              <a:buAutoNum type="arabicPeriod"/>
            </a:pPr>
            <a:r>
              <a:rPr lang="en-US" sz="2600" b="1" dirty="0" smtClean="0">
                <a:latin typeface="Cambria" panose="02040503050406030204" pitchFamily="18" charset="0"/>
              </a:rPr>
              <a:t>Collaboratively </a:t>
            </a:r>
            <a:r>
              <a:rPr lang="en-US" sz="2600" b="1" dirty="0">
                <a:latin typeface="Cambria" panose="02040503050406030204" pitchFamily="18" charset="0"/>
              </a:rPr>
              <a:t>score a writing </a:t>
            </a:r>
            <a:r>
              <a:rPr lang="en-US" sz="2600" b="1" dirty="0" smtClean="0">
                <a:latin typeface="Cambria" panose="02040503050406030204" pitchFamily="18" charset="0"/>
              </a:rPr>
              <a:t>work sample </a:t>
            </a:r>
            <a:r>
              <a:rPr lang="en-US" sz="2600" b="1" dirty="0">
                <a:latin typeface="Cambria" panose="02040503050406030204" pitchFamily="18" charset="0"/>
              </a:rPr>
              <a:t>to build a common understanding of proficiency</a:t>
            </a:r>
            <a:r>
              <a:rPr lang="en-US" sz="2600" b="1" dirty="0" smtClean="0">
                <a:latin typeface="Cambria" panose="02040503050406030204" pitchFamily="18" charset="0"/>
              </a:rPr>
              <a:t>.</a:t>
            </a:r>
          </a:p>
          <a:p>
            <a:pPr marL="914400" lvl="1" indent="-514350">
              <a:spcBef>
                <a:spcPts val="0"/>
              </a:spcBef>
              <a:buFont typeface="+mj-lt"/>
              <a:buAutoNum type="arabicPeriod"/>
            </a:pPr>
            <a:endParaRPr lang="en-US" sz="1200" dirty="0" smtClean="0">
              <a:latin typeface="Cambria" panose="02040503050406030204" pitchFamily="18" charset="0"/>
            </a:endParaRPr>
          </a:p>
          <a:p>
            <a:pPr marL="914400" lvl="1" indent="-514350">
              <a:spcBef>
                <a:spcPts val="0"/>
              </a:spcBef>
              <a:buFont typeface="+mj-lt"/>
              <a:buAutoNum type="arabicPeriod"/>
            </a:pPr>
            <a:r>
              <a:rPr lang="en-US" sz="2600" dirty="0" smtClean="0">
                <a:latin typeface="Cambria" panose="02040503050406030204" pitchFamily="18" charset="0"/>
              </a:rPr>
              <a:t>Review the guidelines for administering Writing  Work Samples for the purpose of Essential Skills.</a:t>
            </a:r>
            <a:endParaRPr lang="en-US" sz="2600" dirty="0">
              <a:latin typeface="Cambria" panose="02040503050406030204" pitchFamily="18" charset="0"/>
            </a:endParaRPr>
          </a:p>
        </p:txBody>
      </p:sp>
      <p:pic>
        <p:nvPicPr>
          <p:cNvPr id="4" name="Picture 4" title="blue puzzle pie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5580" y="1304081"/>
            <a:ext cx="1831975" cy="183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8635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72" y="2002419"/>
            <a:ext cx="4280703" cy="3516353"/>
          </a:xfrm>
        </p:spPr>
        <p:txBody>
          <a:bodyPr>
            <a:normAutofit/>
          </a:bodyPr>
          <a:lstStyle/>
          <a:p>
            <a:r>
              <a:rPr lang="en-US" b="1" dirty="0" smtClean="0">
                <a:latin typeface="Cambria" panose="02040503050406030204" pitchFamily="18" charset="0"/>
              </a:rPr>
              <a:t>Goal 2: </a:t>
            </a:r>
            <a:br>
              <a:rPr lang="en-US" b="1" dirty="0" smtClean="0">
                <a:latin typeface="Cambria" panose="02040503050406030204" pitchFamily="18" charset="0"/>
              </a:rPr>
            </a:br>
            <a:r>
              <a:rPr lang="en-US" b="1" dirty="0" smtClean="0">
                <a:latin typeface="Cambria" panose="02040503050406030204" pitchFamily="18" charset="0"/>
              </a:rPr>
              <a:t/>
            </a:r>
            <a:br>
              <a:rPr lang="en-US" b="1" dirty="0" smtClean="0">
                <a:latin typeface="Cambria" panose="02040503050406030204" pitchFamily="18" charset="0"/>
              </a:rPr>
            </a:br>
            <a:r>
              <a:rPr lang="en-US" b="1" dirty="0" smtClean="0">
                <a:latin typeface="Cambria" panose="02040503050406030204" pitchFamily="18" charset="0"/>
              </a:rPr>
              <a:t>Official Writing </a:t>
            </a:r>
            <a:br>
              <a:rPr lang="en-US" b="1" dirty="0" smtClean="0">
                <a:latin typeface="Cambria" panose="02040503050406030204" pitchFamily="18" charset="0"/>
              </a:rPr>
            </a:br>
            <a:r>
              <a:rPr lang="en-US" b="1" dirty="0" smtClean="0">
                <a:latin typeface="Cambria" panose="02040503050406030204" pitchFamily="18" charset="0"/>
              </a:rPr>
              <a:t>Scoring Guide</a:t>
            </a:r>
            <a:br>
              <a:rPr lang="en-US" b="1" dirty="0" smtClean="0">
                <a:latin typeface="Cambria" panose="02040503050406030204" pitchFamily="18" charset="0"/>
              </a:rPr>
            </a:br>
            <a:r>
              <a:rPr lang="en-US" dirty="0" smtClean="0">
                <a:latin typeface="Cambria" panose="02040503050406030204" pitchFamily="18" charset="0"/>
              </a:rPr>
              <a:t>&amp; Calibration</a:t>
            </a:r>
            <a:endParaRPr lang="en-US" b="1" dirty="0">
              <a:latin typeface="Cambria" panose="02040503050406030204" pitchFamily="18" charset="0"/>
            </a:endParaRPr>
          </a:p>
        </p:txBody>
      </p:sp>
      <p:pic>
        <p:nvPicPr>
          <p:cNvPr id="4" name="Picture 7" title="connecting two blue puzzle pie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346" y="3524490"/>
            <a:ext cx="4769783" cy="1927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1591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title="four corners activity graphic"/>
          <p:cNvGrpSpPr/>
          <p:nvPr/>
        </p:nvGrpSpPr>
        <p:grpSpPr>
          <a:xfrm>
            <a:off x="1715011" y="457200"/>
            <a:ext cx="6291943" cy="5222003"/>
            <a:chOff x="-42032" y="-1"/>
            <a:chExt cx="9229575" cy="6876631"/>
          </a:xfrm>
        </p:grpSpPr>
        <p:pic>
          <p:nvPicPr>
            <p:cNvPr id="4" name="Picture 3" title="graphic object"/>
            <p:cNvPicPr>
              <a:picLocks noChangeAspect="1"/>
            </p:cNvPicPr>
            <p:nvPr/>
          </p:nvPicPr>
          <p:blipFill rotWithShape="1">
            <a:blip r:embed="rId3"/>
            <a:srcRect l="8954"/>
            <a:stretch/>
          </p:blipFill>
          <p:spPr>
            <a:xfrm>
              <a:off x="0" y="1"/>
              <a:ext cx="4564841" cy="3316406"/>
            </a:xfrm>
            <a:prstGeom prst="rect">
              <a:avLst/>
            </a:prstGeom>
          </p:spPr>
        </p:pic>
        <p:pic>
          <p:nvPicPr>
            <p:cNvPr id="5" name="Picture 4" title="graphic object "/>
            <p:cNvPicPr>
              <a:picLocks noChangeAspect="1"/>
            </p:cNvPicPr>
            <p:nvPr/>
          </p:nvPicPr>
          <p:blipFill rotWithShape="1">
            <a:blip r:embed="rId4"/>
            <a:srcRect r="6253"/>
            <a:stretch/>
          </p:blipFill>
          <p:spPr>
            <a:xfrm>
              <a:off x="4606119" y="-1"/>
              <a:ext cx="4581424" cy="3309257"/>
            </a:xfrm>
            <a:prstGeom prst="rect">
              <a:avLst/>
            </a:prstGeom>
          </p:spPr>
        </p:pic>
        <p:pic>
          <p:nvPicPr>
            <p:cNvPr id="6" name="Picture 5" title="graphic object "/>
            <p:cNvPicPr>
              <a:picLocks noChangeAspect="1"/>
            </p:cNvPicPr>
            <p:nvPr/>
          </p:nvPicPr>
          <p:blipFill rotWithShape="1">
            <a:blip r:embed="rId5"/>
            <a:srcRect l="25224" t="-2052" r="12686" b="2052"/>
            <a:stretch/>
          </p:blipFill>
          <p:spPr>
            <a:xfrm>
              <a:off x="4564841" y="3292776"/>
              <a:ext cx="4581535" cy="3565224"/>
            </a:xfrm>
            <a:prstGeom prst="rect">
              <a:avLst/>
            </a:prstGeom>
          </p:spPr>
        </p:pic>
        <p:pic>
          <p:nvPicPr>
            <p:cNvPr id="13" name="Picture 12" title="graphic object "/>
            <p:cNvPicPr>
              <a:picLocks noChangeAspect="1"/>
            </p:cNvPicPr>
            <p:nvPr/>
          </p:nvPicPr>
          <p:blipFill rotWithShape="1">
            <a:blip r:embed="rId6"/>
            <a:srcRect l="7529" t="28228" r="41863" b="7477"/>
            <a:stretch/>
          </p:blipFill>
          <p:spPr>
            <a:xfrm>
              <a:off x="-42032" y="3385945"/>
              <a:ext cx="4606874" cy="3490685"/>
            </a:xfrm>
            <a:prstGeom prst="rect">
              <a:avLst/>
            </a:prstGeom>
          </p:spPr>
        </p:pic>
        <p:cxnSp>
          <p:nvCxnSpPr>
            <p:cNvPr id="3" name="Straight Connector 2"/>
            <p:cNvCxnSpPr/>
            <p:nvPr/>
          </p:nvCxnSpPr>
          <p:spPr>
            <a:xfrm>
              <a:off x="4564841" y="0"/>
              <a:ext cx="0" cy="687663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2032" y="3330055"/>
              <a:ext cx="9229575"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Title 6" hidden="1"/>
          <p:cNvSpPr>
            <a:spLocks noGrp="1"/>
          </p:cNvSpPr>
          <p:nvPr>
            <p:ph type="title" idx="4294967295"/>
          </p:nvPr>
        </p:nvSpPr>
        <p:spPr/>
        <p:txBody>
          <a:bodyPr/>
          <a:lstStyle/>
          <a:p>
            <a:r>
              <a:rPr lang="en-US" dirty="0" smtClean="0"/>
              <a:t>Four Corners Activity</a:t>
            </a:r>
            <a:endParaRPr lang="en-US" dirty="0"/>
          </a:p>
        </p:txBody>
      </p:sp>
    </p:spTree>
    <p:extLst>
      <p:ext uri="{BB962C8B-B14F-4D97-AF65-F5344CB8AC3E}">
        <p14:creationId xmlns:p14="http://schemas.microsoft.com/office/powerpoint/2010/main" val="27509138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latin typeface="Cambria" panose="02040503050406030204" pitchFamily="18" charset="0"/>
              </a:rPr>
              <a:t>Guiding Questions</a:t>
            </a:r>
            <a:endParaRPr lang="en-US" b="1" dirty="0">
              <a:latin typeface="Cambria" panose="02040503050406030204" pitchFamily="18" charset="0"/>
            </a:endParaRPr>
          </a:p>
        </p:txBody>
      </p:sp>
      <p:sp>
        <p:nvSpPr>
          <p:cNvPr id="8" name="Content Placeholder 7"/>
          <p:cNvSpPr>
            <a:spLocks noGrp="1"/>
          </p:cNvSpPr>
          <p:nvPr>
            <p:ph idx="1"/>
          </p:nvPr>
        </p:nvSpPr>
        <p:spPr>
          <a:xfrm>
            <a:off x="497712" y="3270933"/>
            <a:ext cx="6858000" cy="2819400"/>
          </a:xfrm>
        </p:spPr>
        <p:txBody>
          <a:bodyPr/>
          <a:lstStyle/>
          <a:p>
            <a:pPr marL="1085850" lvl="2">
              <a:buFont typeface="Arial" panose="020B0604020202020204" pitchFamily="34" charset="0"/>
              <a:buChar char="•"/>
            </a:pPr>
            <a:r>
              <a:rPr lang="en-US" sz="3200" dirty="0" smtClean="0">
                <a:latin typeface="Cambria" panose="02040503050406030204" pitchFamily="18" charset="0"/>
              </a:rPr>
              <a:t>Scoring </a:t>
            </a:r>
            <a:r>
              <a:rPr lang="en-US" sz="3200" dirty="0">
                <a:latin typeface="Cambria" panose="02040503050406030204" pitchFamily="18" charset="0"/>
              </a:rPr>
              <a:t>guide </a:t>
            </a:r>
            <a:r>
              <a:rPr lang="en-US" sz="3200" dirty="0" smtClean="0">
                <a:latin typeface="Cambria" panose="02040503050406030204" pitchFamily="18" charset="0"/>
              </a:rPr>
              <a:t>structure?</a:t>
            </a:r>
            <a:endParaRPr lang="en-US" sz="3200" dirty="0">
              <a:latin typeface="Cambria" panose="02040503050406030204" pitchFamily="18" charset="0"/>
            </a:endParaRPr>
          </a:p>
          <a:p>
            <a:pPr marL="1085850" lvl="2">
              <a:buFont typeface="Arial" panose="020B0604020202020204" pitchFamily="34" charset="0"/>
              <a:buChar char="•"/>
            </a:pPr>
            <a:r>
              <a:rPr lang="en-US" sz="3200" dirty="0">
                <a:latin typeface="Cambria" panose="02040503050406030204" pitchFamily="18" charset="0"/>
              </a:rPr>
              <a:t>Scoring guide </a:t>
            </a:r>
            <a:r>
              <a:rPr lang="en-US" sz="3200" dirty="0" smtClean="0">
                <a:latin typeface="Cambria" panose="02040503050406030204" pitchFamily="18" charset="0"/>
              </a:rPr>
              <a:t>language? </a:t>
            </a:r>
            <a:endParaRPr lang="en-US" sz="3200" dirty="0">
              <a:latin typeface="Cambria" panose="02040503050406030204" pitchFamily="18" charset="0"/>
            </a:endParaRPr>
          </a:p>
          <a:p>
            <a:pPr marL="1085850" lvl="2">
              <a:buFont typeface="Arial" panose="020B0604020202020204" pitchFamily="34" charset="0"/>
              <a:buChar char="•"/>
            </a:pPr>
            <a:r>
              <a:rPr lang="en-US" sz="3200" dirty="0" smtClean="0">
                <a:latin typeface="Cambria" panose="02040503050406030204" pitchFamily="18" charset="0"/>
              </a:rPr>
              <a:t>Score levels differences?</a:t>
            </a:r>
            <a:endParaRPr lang="en-US" sz="3200" dirty="0">
              <a:latin typeface="Cambria" panose="02040503050406030204" pitchFamily="18" charset="0"/>
            </a:endParaRPr>
          </a:p>
          <a:p>
            <a:pPr marL="1085850" lvl="2">
              <a:buFont typeface="Arial" panose="020B0604020202020204" pitchFamily="34" charset="0"/>
              <a:buChar char="•"/>
            </a:pPr>
            <a:r>
              <a:rPr lang="en-US" sz="3200" dirty="0" smtClean="0">
                <a:latin typeface="Cambria" panose="02040503050406030204" pitchFamily="18" charset="0"/>
              </a:rPr>
              <a:t>Features of assessed writing?</a:t>
            </a:r>
          </a:p>
        </p:txBody>
      </p:sp>
    </p:spTree>
    <p:extLst>
      <p:ext uri="{BB962C8B-B14F-4D97-AF65-F5344CB8AC3E}">
        <p14:creationId xmlns:p14="http://schemas.microsoft.com/office/powerpoint/2010/main" val="14954888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52500" y="1066800"/>
            <a:ext cx="3251200" cy="3170099"/>
          </a:xfrm>
          <a:prstGeom prst="rect">
            <a:avLst/>
          </a:prstGeom>
          <a:noFill/>
        </p:spPr>
        <p:txBody>
          <a:bodyPr wrap="square" rtlCol="0">
            <a:spAutoFit/>
          </a:bodyPr>
          <a:lstStyle/>
          <a:p>
            <a:r>
              <a:rPr lang="en-US" sz="4000" b="1" dirty="0" smtClean="0">
                <a:latin typeface="Cambria" panose="02040503050406030204" pitchFamily="18" charset="0"/>
              </a:rPr>
              <a:t>Oregon’s Official Writing Scoring Guide</a:t>
            </a:r>
            <a:endParaRPr lang="en-US" sz="4000" b="1" dirty="0">
              <a:latin typeface="Cambria" panose="02040503050406030204" pitchFamily="18" charset="0"/>
            </a:endParaRPr>
          </a:p>
        </p:txBody>
      </p:sp>
      <p:pic>
        <p:nvPicPr>
          <p:cNvPr id="6146" name="Picture 2" title="official writing scoring guide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22988"/>
            <a:ext cx="4191000" cy="5503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hidden="1"/>
          <p:cNvSpPr>
            <a:spLocks noGrp="1"/>
          </p:cNvSpPr>
          <p:nvPr>
            <p:ph type="title" idx="4294967295"/>
          </p:nvPr>
        </p:nvSpPr>
        <p:spPr/>
        <p:txBody>
          <a:bodyPr/>
          <a:lstStyle/>
          <a:p>
            <a:r>
              <a:rPr lang="en-US" dirty="0" smtClean="0"/>
              <a:t>Official Writing Scoring</a:t>
            </a:r>
            <a:r>
              <a:rPr lang="en-US" baseline="0" dirty="0" smtClean="0"/>
              <a:t> Guide</a:t>
            </a:r>
            <a:endParaRPr lang="en-US" dirty="0"/>
          </a:p>
        </p:txBody>
      </p:sp>
    </p:spTree>
    <p:extLst>
      <p:ext uri="{BB962C8B-B14F-4D97-AF65-F5344CB8AC3E}">
        <p14:creationId xmlns:p14="http://schemas.microsoft.com/office/powerpoint/2010/main" val="10387838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755417"/>
            <a:ext cx="7886700" cy="1325563"/>
          </a:xfrm>
        </p:spPr>
        <p:txBody>
          <a:bodyPr>
            <a:noAutofit/>
          </a:bodyPr>
          <a:lstStyle/>
          <a:p>
            <a:pPr algn="l"/>
            <a:r>
              <a:rPr lang="en-US" b="1" dirty="0" smtClean="0">
                <a:latin typeface="Cambria" panose="02040503050406030204" pitchFamily="18" charset="0"/>
              </a:rPr>
              <a:t>Key Features: </a:t>
            </a:r>
            <a:endParaRPr lang="en-US" b="1" dirty="0">
              <a:latin typeface="Cambria" panose="02040503050406030204" pitchFamily="18" charset="0"/>
            </a:endParaRPr>
          </a:p>
        </p:txBody>
      </p:sp>
      <p:sp>
        <p:nvSpPr>
          <p:cNvPr id="5" name="Content Placeholder 4"/>
          <p:cNvSpPr>
            <a:spLocks noGrp="1"/>
          </p:cNvSpPr>
          <p:nvPr>
            <p:ph idx="1"/>
          </p:nvPr>
        </p:nvSpPr>
        <p:spPr>
          <a:xfrm>
            <a:off x="878712" y="2748988"/>
            <a:ext cx="7467600" cy="4276846"/>
          </a:xfrm>
        </p:spPr>
        <p:txBody>
          <a:bodyPr>
            <a:normAutofit/>
          </a:bodyPr>
          <a:lstStyle/>
          <a:p>
            <a:r>
              <a:rPr lang="en-US" dirty="0">
                <a:latin typeface="Cambria" panose="02040503050406030204" pitchFamily="18" charset="0"/>
              </a:rPr>
              <a:t>Six-point scale</a:t>
            </a:r>
          </a:p>
          <a:p>
            <a:pPr lvl="1"/>
            <a:r>
              <a:rPr lang="en-US" dirty="0" smtClean="0">
                <a:latin typeface="Cambria" panose="02040503050406030204" pitchFamily="18" charset="0"/>
              </a:rPr>
              <a:t>Analytic </a:t>
            </a:r>
            <a:r>
              <a:rPr lang="en-US" dirty="0">
                <a:latin typeface="Cambria" panose="02040503050406030204" pitchFamily="18" charset="0"/>
              </a:rPr>
              <a:t>– six or seven </a:t>
            </a:r>
            <a:r>
              <a:rPr lang="en-US" dirty="0" smtClean="0">
                <a:latin typeface="Cambria" panose="02040503050406030204" pitchFamily="18" charset="0"/>
              </a:rPr>
              <a:t>traits</a:t>
            </a:r>
          </a:p>
          <a:p>
            <a:pPr lvl="2"/>
            <a:r>
              <a:rPr lang="en-US" sz="2400" dirty="0" smtClean="0">
                <a:latin typeface="Cambria" panose="02040503050406030204" pitchFamily="18" charset="0"/>
              </a:rPr>
              <a:t>Ideas </a:t>
            </a:r>
            <a:r>
              <a:rPr lang="en-US" sz="2400" dirty="0">
                <a:latin typeface="Cambria" panose="02040503050406030204" pitchFamily="18" charset="0"/>
              </a:rPr>
              <a:t>and </a:t>
            </a:r>
            <a:r>
              <a:rPr lang="en-US" sz="2400" dirty="0" smtClean="0">
                <a:latin typeface="Cambria" panose="02040503050406030204" pitchFamily="18" charset="0"/>
              </a:rPr>
              <a:t>Content</a:t>
            </a:r>
          </a:p>
          <a:p>
            <a:pPr lvl="2"/>
            <a:r>
              <a:rPr lang="en-US" sz="2400" dirty="0" smtClean="0">
                <a:latin typeface="Cambria" panose="02040503050406030204" pitchFamily="18" charset="0"/>
              </a:rPr>
              <a:t>Organization</a:t>
            </a:r>
          </a:p>
          <a:p>
            <a:pPr lvl="2"/>
            <a:r>
              <a:rPr lang="en-US" sz="2400" dirty="0" smtClean="0">
                <a:latin typeface="Cambria" panose="02040503050406030204" pitchFamily="18" charset="0"/>
              </a:rPr>
              <a:t>Voice</a:t>
            </a:r>
          </a:p>
          <a:p>
            <a:pPr lvl="2"/>
            <a:r>
              <a:rPr lang="en-US" sz="2400" dirty="0" smtClean="0">
                <a:latin typeface="Cambria" panose="02040503050406030204" pitchFamily="18" charset="0"/>
              </a:rPr>
              <a:t>Word Choice</a:t>
            </a:r>
          </a:p>
          <a:p>
            <a:pPr lvl="2"/>
            <a:r>
              <a:rPr lang="en-US" sz="2400" dirty="0" smtClean="0">
                <a:latin typeface="Cambria" panose="02040503050406030204" pitchFamily="18" charset="0"/>
              </a:rPr>
              <a:t>Sentence Fluency</a:t>
            </a:r>
          </a:p>
          <a:p>
            <a:pPr lvl="2"/>
            <a:r>
              <a:rPr lang="en-US" sz="2400" dirty="0" smtClean="0">
                <a:latin typeface="Cambria" panose="02040503050406030204" pitchFamily="18" charset="0"/>
              </a:rPr>
              <a:t>Conventions</a:t>
            </a:r>
          </a:p>
          <a:p>
            <a:pPr lvl="2"/>
            <a:r>
              <a:rPr lang="en-US" sz="2400" dirty="0" smtClean="0">
                <a:latin typeface="Cambria" panose="02040503050406030204" pitchFamily="18" charset="0"/>
              </a:rPr>
              <a:t>Use </a:t>
            </a:r>
            <a:r>
              <a:rPr lang="en-US" sz="2400" dirty="0">
                <a:latin typeface="Cambria" panose="02040503050406030204" pitchFamily="18" charset="0"/>
              </a:rPr>
              <a:t>of </a:t>
            </a:r>
            <a:r>
              <a:rPr lang="en-US" sz="2400" dirty="0" smtClean="0">
                <a:latin typeface="Cambria" panose="02040503050406030204" pitchFamily="18" charset="0"/>
              </a:rPr>
              <a:t>Sources</a:t>
            </a:r>
            <a:endParaRPr lang="en-US" sz="2400" dirty="0">
              <a:latin typeface="Cambria" panose="02040503050406030204" pitchFamily="18" charset="0"/>
            </a:endParaRPr>
          </a:p>
        </p:txBody>
      </p:sp>
      <p:pic>
        <p:nvPicPr>
          <p:cNvPr id="2" name="Picture 1" title="key graphic object"/>
          <p:cNvPicPr>
            <a:picLocks noChangeAspect="1"/>
          </p:cNvPicPr>
          <p:nvPr/>
        </p:nvPicPr>
        <p:blipFill>
          <a:blip r:embed="rId3"/>
          <a:stretch>
            <a:fillRect/>
          </a:stretch>
        </p:blipFill>
        <p:spPr>
          <a:xfrm>
            <a:off x="5599033" y="1588933"/>
            <a:ext cx="2747279" cy="1160055"/>
          </a:xfrm>
          <a:prstGeom prst="rect">
            <a:avLst/>
          </a:prstGeom>
        </p:spPr>
      </p:pic>
    </p:spTree>
    <p:extLst>
      <p:ext uri="{BB962C8B-B14F-4D97-AF65-F5344CB8AC3E}">
        <p14:creationId xmlns:p14="http://schemas.microsoft.com/office/powerpoint/2010/main" val="4703980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4477" y="1743921"/>
            <a:ext cx="7886700" cy="1325563"/>
          </a:xfrm>
        </p:spPr>
        <p:txBody>
          <a:bodyPr/>
          <a:lstStyle/>
          <a:p>
            <a:r>
              <a:rPr lang="en-US" b="1" dirty="0" smtClean="0">
                <a:latin typeface="Cambria" panose="02040503050406030204" pitchFamily="18" charset="0"/>
              </a:rPr>
              <a:t>Ideas and Content</a:t>
            </a:r>
            <a:endParaRPr lang="en-US" b="1" dirty="0">
              <a:latin typeface="Cambria" panose="02040503050406030204" pitchFamily="18" charset="0"/>
            </a:endParaRPr>
          </a:p>
        </p:txBody>
      </p:sp>
      <p:sp>
        <p:nvSpPr>
          <p:cNvPr id="5" name="Content Placeholder 4"/>
          <p:cNvSpPr>
            <a:spLocks noGrp="1"/>
          </p:cNvSpPr>
          <p:nvPr>
            <p:ph idx="1"/>
          </p:nvPr>
        </p:nvSpPr>
        <p:spPr>
          <a:xfrm>
            <a:off x="512903" y="2951545"/>
            <a:ext cx="7886700" cy="4351338"/>
          </a:xfrm>
        </p:spPr>
        <p:txBody>
          <a:bodyPr/>
          <a:lstStyle/>
          <a:p>
            <a:pPr>
              <a:spcBef>
                <a:spcPts val="0"/>
              </a:spcBef>
            </a:pPr>
            <a:r>
              <a:rPr lang="en-US" sz="2800" dirty="0" smtClean="0">
                <a:latin typeface="Cambria" panose="02040503050406030204" pitchFamily="18" charset="0"/>
              </a:rPr>
              <a:t>Purpose, main ideas</a:t>
            </a:r>
          </a:p>
          <a:p>
            <a:pPr>
              <a:spcBef>
                <a:spcPts val="0"/>
              </a:spcBef>
            </a:pPr>
            <a:r>
              <a:rPr lang="en-US" sz="2800" dirty="0" smtClean="0">
                <a:latin typeface="Cambria" panose="02040503050406030204" pitchFamily="18" charset="0"/>
              </a:rPr>
              <a:t>Stated opinion and reasons</a:t>
            </a:r>
            <a:endParaRPr lang="en-US" sz="2800" dirty="0">
              <a:latin typeface="Cambria" panose="02040503050406030204" pitchFamily="18" charset="0"/>
            </a:endParaRPr>
          </a:p>
          <a:p>
            <a:pPr>
              <a:spcBef>
                <a:spcPts val="0"/>
              </a:spcBef>
            </a:pPr>
            <a:r>
              <a:rPr lang="en-US" sz="2800" dirty="0" smtClean="0">
                <a:latin typeface="Cambria" panose="02040503050406030204" pitchFamily="18" charset="0"/>
              </a:rPr>
              <a:t>Supporting details</a:t>
            </a:r>
            <a:r>
              <a:rPr lang="en-US" dirty="0" smtClean="0">
                <a:latin typeface="Cambria" panose="02040503050406030204" pitchFamily="18" charset="0"/>
              </a:rPr>
              <a:t/>
            </a:r>
            <a:br>
              <a:rPr lang="en-US" dirty="0" smtClean="0">
                <a:latin typeface="Cambria" panose="02040503050406030204" pitchFamily="18" charset="0"/>
              </a:rPr>
            </a:br>
            <a:endParaRPr lang="en-US" dirty="0" smtClean="0">
              <a:latin typeface="Cambria" panose="02040503050406030204" pitchFamily="18" charset="0"/>
            </a:endParaRPr>
          </a:p>
          <a:p>
            <a:pPr marL="0" indent="0">
              <a:spcBef>
                <a:spcPts val="0"/>
              </a:spcBef>
              <a:buNone/>
            </a:pPr>
            <a:r>
              <a:rPr lang="en-US" sz="2400" b="1" dirty="0" smtClean="0">
                <a:latin typeface="Cambria" panose="02040503050406030204" pitchFamily="18" charset="0"/>
              </a:rPr>
              <a:t>	5 – Interesting and thorough / accurate / strong 	       and specific</a:t>
            </a:r>
            <a:endParaRPr lang="en-US" sz="2400" dirty="0">
              <a:latin typeface="Cambria" panose="02040503050406030204" pitchFamily="18" charset="0"/>
            </a:endParaRPr>
          </a:p>
          <a:p>
            <a:pPr marL="0" indent="0">
              <a:spcBef>
                <a:spcPts val="0"/>
              </a:spcBef>
              <a:buNone/>
            </a:pPr>
            <a:r>
              <a:rPr lang="en-US" sz="2400" b="1" dirty="0" smtClean="0">
                <a:latin typeface="Cambria" panose="02040503050406030204" pitchFamily="18" charset="0"/>
              </a:rPr>
              <a:t>	4 – Adequate / clear / easy to understand</a:t>
            </a:r>
            <a:endParaRPr lang="en-US" sz="2400" dirty="0">
              <a:latin typeface="Cambria" panose="02040503050406030204" pitchFamily="18" charset="0"/>
            </a:endParaRPr>
          </a:p>
          <a:p>
            <a:pPr marL="0" indent="0">
              <a:spcBef>
                <a:spcPts val="0"/>
              </a:spcBef>
              <a:buNone/>
            </a:pPr>
            <a:r>
              <a:rPr lang="en-US" sz="2400" b="1" dirty="0" smtClean="0">
                <a:latin typeface="Cambria" panose="02040503050406030204" pitchFamily="18" charset="0"/>
              </a:rPr>
              <a:t>	3 – Some / too general / inaccurate or not 	    	       specific</a:t>
            </a:r>
            <a:endParaRPr lang="en-US" sz="2400" dirty="0">
              <a:latin typeface="Cambria" panose="02040503050406030204" pitchFamily="18" charset="0"/>
            </a:endParaRPr>
          </a:p>
          <a:p>
            <a:pPr marL="457200" lvl="1" indent="0">
              <a:spcBef>
                <a:spcPts val="0"/>
              </a:spcBef>
              <a:buNone/>
            </a:pPr>
            <a:endParaRPr lang="en-US" dirty="0" smtClean="0">
              <a:latin typeface="Cambria" panose="02040503050406030204" pitchFamily="18" charset="0"/>
            </a:endParaRPr>
          </a:p>
          <a:p>
            <a:pPr lvl="1">
              <a:spcBef>
                <a:spcPts val="0"/>
              </a:spcBef>
            </a:pPr>
            <a:endParaRPr lang="en-US" dirty="0">
              <a:latin typeface="Cambria" panose="02040503050406030204" pitchFamily="18" charset="0"/>
            </a:endParaRPr>
          </a:p>
          <a:p>
            <a:pPr lvl="1">
              <a:spcBef>
                <a:spcPts val="0"/>
              </a:spcBef>
            </a:pPr>
            <a:endParaRPr lang="en-US" dirty="0" smtClean="0">
              <a:latin typeface="Cambria" panose="02040503050406030204" pitchFamily="18" charset="0"/>
            </a:endParaRPr>
          </a:p>
          <a:p>
            <a:pPr lvl="1">
              <a:spcBef>
                <a:spcPts val="0"/>
              </a:spcBef>
            </a:pPr>
            <a:endParaRPr lang="en-US" dirty="0">
              <a:latin typeface="Cambria" panose="02040503050406030204" pitchFamily="18" charset="0"/>
            </a:endParaRPr>
          </a:p>
        </p:txBody>
      </p:sp>
      <p:pic>
        <p:nvPicPr>
          <p:cNvPr id="2" name="Picture 1" title="light bulb graphic object"/>
          <p:cNvPicPr>
            <a:picLocks noChangeAspect="1"/>
          </p:cNvPicPr>
          <p:nvPr/>
        </p:nvPicPr>
        <p:blipFill rotWithShape="1">
          <a:blip r:embed="rId3"/>
          <a:srcRect l="23867" t="6472" r="22524" b="10362"/>
          <a:stretch/>
        </p:blipFill>
        <p:spPr>
          <a:xfrm>
            <a:off x="6369821" y="1809510"/>
            <a:ext cx="1674980" cy="1732344"/>
          </a:xfrm>
          <a:prstGeom prst="rect">
            <a:avLst/>
          </a:prstGeom>
        </p:spPr>
      </p:pic>
      <p:sp>
        <p:nvSpPr>
          <p:cNvPr id="3" name="TextBox 2"/>
          <p:cNvSpPr txBox="1"/>
          <p:nvPr/>
        </p:nvSpPr>
        <p:spPr>
          <a:xfrm>
            <a:off x="7720710" y="6172200"/>
            <a:ext cx="1209221" cy="276999"/>
          </a:xfrm>
          <a:prstGeom prst="rect">
            <a:avLst/>
          </a:prstGeom>
          <a:noFill/>
        </p:spPr>
        <p:txBody>
          <a:bodyPr wrap="square" rtlCol="0">
            <a:spAutoFit/>
          </a:bodyPr>
          <a:lstStyle/>
          <a:p>
            <a:r>
              <a:rPr lang="en-US" sz="1200" dirty="0" smtClean="0"/>
              <a:t>Photo: </a:t>
            </a:r>
            <a:r>
              <a:rPr lang="en-US" sz="1200" dirty="0" smtClean="0">
                <a:hlinkClick r:id="rId4"/>
              </a:rPr>
              <a:t>Pixabay</a:t>
            </a:r>
            <a:endParaRPr lang="en-US" sz="1200" dirty="0"/>
          </a:p>
        </p:txBody>
      </p:sp>
    </p:spTree>
    <p:extLst>
      <p:ext uri="{BB962C8B-B14F-4D97-AF65-F5344CB8AC3E}">
        <p14:creationId xmlns:p14="http://schemas.microsoft.com/office/powerpoint/2010/main" val="1539204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777" y="1801718"/>
            <a:ext cx="7886700" cy="1325563"/>
          </a:xfrm>
        </p:spPr>
        <p:txBody>
          <a:bodyPr/>
          <a:lstStyle/>
          <a:p>
            <a:r>
              <a:rPr lang="en-US" b="1" dirty="0">
                <a:latin typeface="Cambria" panose="02040503050406030204" pitchFamily="18" charset="0"/>
              </a:rPr>
              <a:t>Workshop Goals</a:t>
            </a:r>
          </a:p>
        </p:txBody>
      </p:sp>
      <p:sp>
        <p:nvSpPr>
          <p:cNvPr id="3" name="Content Placeholder 2"/>
          <p:cNvSpPr>
            <a:spLocks noGrp="1"/>
          </p:cNvSpPr>
          <p:nvPr>
            <p:ph idx="1"/>
          </p:nvPr>
        </p:nvSpPr>
        <p:spPr>
          <a:xfrm>
            <a:off x="582351" y="3032572"/>
            <a:ext cx="7886700" cy="2947626"/>
          </a:xfrm>
        </p:spPr>
        <p:txBody>
          <a:bodyPr>
            <a:noAutofit/>
          </a:bodyPr>
          <a:lstStyle/>
          <a:p>
            <a:pPr marL="914400" lvl="1" indent="-514350">
              <a:spcBef>
                <a:spcPts val="0"/>
              </a:spcBef>
              <a:buFont typeface="+mj-lt"/>
              <a:buAutoNum type="arabicPeriod"/>
            </a:pPr>
            <a:r>
              <a:rPr lang="en-US" sz="2600" dirty="0" smtClean="0">
                <a:latin typeface="Cambria" panose="02040503050406030204" pitchFamily="18" charset="0"/>
              </a:rPr>
              <a:t>Build </a:t>
            </a:r>
            <a:r>
              <a:rPr lang="en-US" sz="2600" dirty="0">
                <a:latin typeface="Cambria" panose="02040503050406030204" pitchFamily="18" charset="0"/>
              </a:rPr>
              <a:t>background and identify changes to the update Official Writing Scoring </a:t>
            </a:r>
            <a:r>
              <a:rPr lang="en-US" sz="2600" dirty="0" smtClean="0">
                <a:latin typeface="Cambria" panose="02040503050406030204" pitchFamily="18" charset="0"/>
              </a:rPr>
              <a:t>Guide.</a:t>
            </a:r>
          </a:p>
          <a:p>
            <a:pPr marL="914400" lvl="1" indent="-514350">
              <a:spcBef>
                <a:spcPts val="0"/>
              </a:spcBef>
              <a:buFont typeface="+mj-lt"/>
              <a:buAutoNum type="arabicPeriod"/>
            </a:pPr>
            <a:endParaRPr lang="en-US" sz="1200" dirty="0">
              <a:latin typeface="Cambria" panose="02040503050406030204" pitchFamily="18" charset="0"/>
            </a:endParaRPr>
          </a:p>
          <a:p>
            <a:pPr marL="914400" lvl="1" indent="-514350">
              <a:spcBef>
                <a:spcPts val="0"/>
              </a:spcBef>
              <a:buFont typeface="+mj-lt"/>
              <a:buAutoNum type="arabicPeriod"/>
            </a:pPr>
            <a:r>
              <a:rPr lang="en-US" sz="2600" dirty="0" smtClean="0">
                <a:latin typeface="Cambria" panose="02040503050406030204" pitchFamily="18" charset="0"/>
              </a:rPr>
              <a:t>Collaboratively </a:t>
            </a:r>
            <a:r>
              <a:rPr lang="en-US" sz="2600" dirty="0">
                <a:latin typeface="Cambria" panose="02040503050406030204" pitchFamily="18" charset="0"/>
              </a:rPr>
              <a:t>score a writing </a:t>
            </a:r>
            <a:r>
              <a:rPr lang="en-US" sz="2600" dirty="0" smtClean="0">
                <a:latin typeface="Cambria" panose="02040503050406030204" pitchFamily="18" charset="0"/>
              </a:rPr>
              <a:t>work sample </a:t>
            </a:r>
            <a:r>
              <a:rPr lang="en-US" sz="2600" dirty="0">
                <a:latin typeface="Cambria" panose="02040503050406030204" pitchFamily="18" charset="0"/>
              </a:rPr>
              <a:t>to build a common understanding of proficiency</a:t>
            </a:r>
            <a:r>
              <a:rPr lang="en-US" sz="2600" dirty="0" smtClean="0">
                <a:latin typeface="Cambria" panose="02040503050406030204" pitchFamily="18" charset="0"/>
              </a:rPr>
              <a:t>.</a:t>
            </a:r>
          </a:p>
          <a:p>
            <a:pPr marL="914400" lvl="1" indent="-514350">
              <a:spcBef>
                <a:spcPts val="0"/>
              </a:spcBef>
              <a:buFont typeface="+mj-lt"/>
              <a:buAutoNum type="arabicPeriod"/>
            </a:pPr>
            <a:endParaRPr lang="en-US" sz="1200" dirty="0" smtClean="0">
              <a:latin typeface="Cambria" panose="02040503050406030204" pitchFamily="18" charset="0"/>
            </a:endParaRPr>
          </a:p>
          <a:p>
            <a:pPr marL="914400" lvl="1" indent="-514350">
              <a:spcBef>
                <a:spcPts val="0"/>
              </a:spcBef>
              <a:buFont typeface="+mj-lt"/>
              <a:buAutoNum type="arabicPeriod"/>
            </a:pPr>
            <a:r>
              <a:rPr lang="en-US" sz="2600" dirty="0" smtClean="0">
                <a:latin typeface="Cambria" panose="02040503050406030204" pitchFamily="18" charset="0"/>
              </a:rPr>
              <a:t>Review the guidelines for administering Writing  Work Samples for the purpose of Essential Skills.</a:t>
            </a:r>
            <a:endParaRPr lang="en-US" sz="2600" dirty="0">
              <a:latin typeface="Cambria" panose="02040503050406030204" pitchFamily="18" charset="0"/>
            </a:endParaRPr>
          </a:p>
        </p:txBody>
      </p:sp>
      <p:pic>
        <p:nvPicPr>
          <p:cNvPr id="4" name="Picture 4" title="blue pussle pie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5580" y="1304081"/>
            <a:ext cx="1831975" cy="183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4762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4187" y="1639671"/>
            <a:ext cx="7886700" cy="1325563"/>
          </a:xfrm>
        </p:spPr>
        <p:txBody>
          <a:bodyPr/>
          <a:lstStyle/>
          <a:p>
            <a:r>
              <a:rPr lang="en-US" b="1" dirty="0" smtClean="0">
                <a:latin typeface="Cambria" panose="02040503050406030204" pitchFamily="18" charset="0"/>
              </a:rPr>
              <a:t>Organization</a:t>
            </a:r>
            <a:endParaRPr lang="en-US" b="1" dirty="0">
              <a:latin typeface="Cambria" panose="02040503050406030204" pitchFamily="18" charset="0"/>
            </a:endParaRPr>
          </a:p>
        </p:txBody>
      </p:sp>
      <p:sp>
        <p:nvSpPr>
          <p:cNvPr id="5" name="Content Placeholder 4"/>
          <p:cNvSpPr>
            <a:spLocks noGrp="1"/>
          </p:cNvSpPr>
          <p:nvPr>
            <p:ph idx="1"/>
          </p:nvPr>
        </p:nvSpPr>
        <p:spPr>
          <a:xfrm>
            <a:off x="608201" y="2719086"/>
            <a:ext cx="7886700" cy="4351338"/>
          </a:xfrm>
        </p:spPr>
        <p:txBody>
          <a:bodyPr/>
          <a:lstStyle/>
          <a:p>
            <a:pPr>
              <a:spcBef>
                <a:spcPts val="0"/>
              </a:spcBef>
            </a:pPr>
            <a:r>
              <a:rPr lang="en-US" sz="2400" dirty="0">
                <a:latin typeface="Cambria" panose="02040503050406030204" pitchFamily="18" charset="0"/>
              </a:rPr>
              <a:t>Order and structure</a:t>
            </a:r>
          </a:p>
          <a:p>
            <a:pPr>
              <a:spcBef>
                <a:spcPts val="0"/>
              </a:spcBef>
            </a:pPr>
            <a:r>
              <a:rPr lang="en-US" sz="2400" dirty="0">
                <a:latin typeface="Cambria" panose="02040503050406030204" pitchFamily="18" charset="0"/>
              </a:rPr>
              <a:t>Use of transitional </a:t>
            </a:r>
          </a:p>
          <a:p>
            <a:pPr marL="0" indent="0">
              <a:spcBef>
                <a:spcPts val="0"/>
              </a:spcBef>
              <a:buNone/>
            </a:pPr>
            <a:r>
              <a:rPr lang="en-US" sz="2400" dirty="0" smtClean="0">
                <a:latin typeface="Cambria" panose="02040503050406030204" pitchFamily="18" charset="0"/>
              </a:rPr>
              <a:t>    strategies</a:t>
            </a:r>
          </a:p>
          <a:p>
            <a:pPr>
              <a:spcBef>
                <a:spcPts val="0"/>
              </a:spcBef>
            </a:pPr>
            <a:r>
              <a:rPr lang="en-US" sz="2400" dirty="0" smtClean="0">
                <a:latin typeface="Cambria" panose="02040503050406030204" pitchFamily="18" charset="0"/>
              </a:rPr>
              <a:t>Introduction </a:t>
            </a:r>
            <a:r>
              <a:rPr lang="en-US" sz="2400" dirty="0">
                <a:latin typeface="Cambria" panose="02040503050406030204" pitchFamily="18" charset="0"/>
              </a:rPr>
              <a:t>and </a:t>
            </a:r>
            <a:endParaRPr lang="en-US" sz="2400" dirty="0" smtClean="0">
              <a:latin typeface="Cambria" panose="02040503050406030204" pitchFamily="18" charset="0"/>
            </a:endParaRPr>
          </a:p>
          <a:p>
            <a:pPr marL="0" indent="0">
              <a:spcBef>
                <a:spcPts val="0"/>
              </a:spcBef>
              <a:buNone/>
            </a:pPr>
            <a:r>
              <a:rPr lang="en-US" sz="2400" dirty="0">
                <a:latin typeface="Cambria" panose="02040503050406030204" pitchFamily="18" charset="0"/>
              </a:rPr>
              <a:t> </a:t>
            </a:r>
            <a:r>
              <a:rPr lang="en-US" sz="2400" dirty="0" smtClean="0">
                <a:latin typeface="Cambria" panose="02040503050406030204" pitchFamily="18" charset="0"/>
              </a:rPr>
              <a:t>   conclusion</a:t>
            </a:r>
            <a:endParaRPr lang="en-US" sz="2400" dirty="0">
              <a:latin typeface="Cambria" panose="02040503050406030204" pitchFamily="18" charset="0"/>
            </a:endParaRPr>
          </a:p>
          <a:p>
            <a:pPr>
              <a:spcBef>
                <a:spcPts val="0"/>
              </a:spcBef>
            </a:pPr>
            <a:r>
              <a:rPr lang="en-US" sz="2400" dirty="0" smtClean="0">
                <a:latin typeface="Cambria" panose="02040503050406030204" pitchFamily="18" charset="0"/>
              </a:rPr>
              <a:t>Sequencing</a:t>
            </a:r>
          </a:p>
          <a:p>
            <a:pPr>
              <a:spcBef>
                <a:spcPts val="0"/>
              </a:spcBef>
            </a:pPr>
            <a:r>
              <a:rPr lang="en-US" sz="2400" dirty="0" smtClean="0">
                <a:latin typeface="Cambria" panose="02040503050406030204" pitchFamily="18" charset="0"/>
              </a:rPr>
              <a:t>Paragraph breaks</a:t>
            </a:r>
            <a:endParaRPr lang="en-US" sz="2400" dirty="0">
              <a:latin typeface="Cambria" panose="02040503050406030204" pitchFamily="18" charset="0"/>
            </a:endParaRPr>
          </a:p>
          <a:p>
            <a:pPr marL="109728" indent="0">
              <a:spcBef>
                <a:spcPts val="0"/>
              </a:spcBef>
              <a:buNone/>
            </a:pPr>
            <a:r>
              <a:rPr lang="en-US" sz="1200" dirty="0">
                <a:latin typeface="Cambria" panose="02040503050406030204" pitchFamily="18" charset="0"/>
              </a:rPr>
              <a:t/>
            </a:r>
            <a:br>
              <a:rPr lang="en-US" sz="1200" dirty="0">
                <a:latin typeface="Cambria" panose="02040503050406030204" pitchFamily="18" charset="0"/>
              </a:rPr>
            </a:br>
            <a:endParaRPr lang="en-US" sz="1200" dirty="0">
              <a:latin typeface="Cambria" panose="02040503050406030204" pitchFamily="18" charset="0"/>
            </a:endParaRPr>
          </a:p>
          <a:p>
            <a:pPr marL="0" indent="0">
              <a:spcBef>
                <a:spcPts val="0"/>
              </a:spcBef>
              <a:buNone/>
            </a:pPr>
            <a:r>
              <a:rPr lang="en-US" sz="2400" b="1" dirty="0" smtClean="0">
                <a:latin typeface="Cambria" panose="02040503050406030204" pitchFamily="18" charset="0"/>
              </a:rPr>
              <a:t>	5 – Thorough / very easy to follow / interesting</a:t>
            </a:r>
            <a:endParaRPr lang="en-US" sz="2400" dirty="0">
              <a:latin typeface="Cambria" panose="02040503050406030204" pitchFamily="18" charset="0"/>
            </a:endParaRPr>
          </a:p>
          <a:p>
            <a:pPr marL="0" indent="0">
              <a:spcBef>
                <a:spcPts val="0"/>
              </a:spcBef>
              <a:buNone/>
            </a:pPr>
            <a:r>
              <a:rPr lang="en-US" sz="2400" b="1" dirty="0" smtClean="0">
                <a:latin typeface="Cambria" panose="02040503050406030204" pitchFamily="18" charset="0"/>
              </a:rPr>
              <a:t>	4 – Developed / makes sense</a:t>
            </a:r>
            <a:endParaRPr lang="en-US" sz="2400" dirty="0">
              <a:latin typeface="Cambria" panose="02040503050406030204" pitchFamily="18" charset="0"/>
            </a:endParaRPr>
          </a:p>
          <a:p>
            <a:pPr marL="0" indent="0">
              <a:spcBef>
                <a:spcPts val="0"/>
              </a:spcBef>
              <a:buNone/>
            </a:pPr>
            <a:r>
              <a:rPr lang="en-US" sz="2400" b="1" dirty="0" smtClean="0">
                <a:latin typeface="Cambria" panose="02040503050406030204" pitchFamily="18" charset="0"/>
              </a:rPr>
              <a:t>	3 – Some / underdeveloped / same</a:t>
            </a:r>
            <a:endParaRPr lang="en-US" sz="2400" dirty="0">
              <a:latin typeface="Cambria" panose="02040503050406030204" pitchFamily="18" charset="0"/>
            </a:endParaRPr>
          </a:p>
          <a:p>
            <a:pPr marL="457200" lvl="1" indent="0">
              <a:spcBef>
                <a:spcPts val="0"/>
              </a:spcBef>
              <a:buNone/>
            </a:pPr>
            <a:endParaRPr lang="en-US" dirty="0" smtClean="0">
              <a:latin typeface="Cambria" panose="02040503050406030204" pitchFamily="18" charset="0"/>
            </a:endParaRPr>
          </a:p>
          <a:p>
            <a:pPr lvl="1">
              <a:spcBef>
                <a:spcPts val="0"/>
              </a:spcBef>
            </a:pPr>
            <a:endParaRPr lang="en-US" dirty="0">
              <a:latin typeface="Cambria" panose="02040503050406030204" pitchFamily="18" charset="0"/>
            </a:endParaRPr>
          </a:p>
          <a:p>
            <a:pPr lvl="1">
              <a:spcBef>
                <a:spcPts val="0"/>
              </a:spcBef>
            </a:pPr>
            <a:endParaRPr lang="en-US" dirty="0" smtClean="0">
              <a:latin typeface="Cambria" panose="02040503050406030204" pitchFamily="18" charset="0"/>
            </a:endParaRPr>
          </a:p>
          <a:p>
            <a:pPr lvl="1">
              <a:spcBef>
                <a:spcPts val="0"/>
              </a:spcBef>
            </a:pPr>
            <a:endParaRPr lang="en-US" dirty="0">
              <a:latin typeface="Cambria" panose="02040503050406030204" pitchFamily="18" charset="0"/>
            </a:endParaRPr>
          </a:p>
        </p:txBody>
      </p:sp>
      <p:pic>
        <p:nvPicPr>
          <p:cNvPr id="2" name="Picture 1" title="web graphic object"/>
          <p:cNvPicPr>
            <a:picLocks noChangeAspect="1"/>
          </p:cNvPicPr>
          <p:nvPr/>
        </p:nvPicPr>
        <p:blipFill>
          <a:blip r:embed="rId3"/>
          <a:stretch>
            <a:fillRect/>
          </a:stretch>
        </p:blipFill>
        <p:spPr>
          <a:xfrm>
            <a:off x="5895372" y="1492170"/>
            <a:ext cx="2439687" cy="1829765"/>
          </a:xfrm>
          <a:prstGeom prst="rect">
            <a:avLst/>
          </a:prstGeom>
        </p:spPr>
      </p:pic>
      <p:sp>
        <p:nvSpPr>
          <p:cNvPr id="3" name="TextBox 2"/>
          <p:cNvSpPr txBox="1"/>
          <p:nvPr/>
        </p:nvSpPr>
        <p:spPr>
          <a:xfrm>
            <a:off x="7819711" y="6161590"/>
            <a:ext cx="1219200" cy="275771"/>
          </a:xfrm>
          <a:prstGeom prst="rect">
            <a:avLst/>
          </a:prstGeom>
          <a:noFill/>
        </p:spPr>
        <p:txBody>
          <a:bodyPr wrap="square" rtlCol="0">
            <a:spAutoFit/>
          </a:bodyPr>
          <a:lstStyle/>
          <a:p>
            <a:r>
              <a:rPr lang="en-US" sz="1200" dirty="0" smtClean="0"/>
              <a:t>Photo: </a:t>
            </a:r>
            <a:r>
              <a:rPr lang="en-US" sz="1200" dirty="0" smtClean="0">
                <a:hlinkClick r:id="rId4"/>
              </a:rPr>
              <a:t>Pixabay</a:t>
            </a:r>
            <a:endParaRPr lang="en-US" sz="1200" dirty="0"/>
          </a:p>
        </p:txBody>
      </p:sp>
    </p:spTree>
    <p:extLst>
      <p:ext uri="{BB962C8B-B14F-4D97-AF65-F5344CB8AC3E}">
        <p14:creationId xmlns:p14="http://schemas.microsoft.com/office/powerpoint/2010/main" val="18431485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1126" y="1697544"/>
            <a:ext cx="7886700" cy="1325563"/>
          </a:xfrm>
        </p:spPr>
        <p:txBody>
          <a:bodyPr/>
          <a:lstStyle/>
          <a:p>
            <a:r>
              <a:rPr lang="en-US" b="1" dirty="0" smtClean="0">
                <a:latin typeface="Cambria" panose="02040503050406030204" pitchFamily="18" charset="0"/>
              </a:rPr>
              <a:t>Voice</a:t>
            </a:r>
            <a:endParaRPr lang="en-US" b="1" dirty="0">
              <a:latin typeface="Cambria" panose="02040503050406030204" pitchFamily="18" charset="0"/>
            </a:endParaRPr>
          </a:p>
        </p:txBody>
      </p:sp>
      <p:sp>
        <p:nvSpPr>
          <p:cNvPr id="5" name="Content Placeholder 4"/>
          <p:cNvSpPr>
            <a:spLocks noGrp="1"/>
          </p:cNvSpPr>
          <p:nvPr>
            <p:ph idx="1"/>
          </p:nvPr>
        </p:nvSpPr>
        <p:spPr>
          <a:xfrm>
            <a:off x="435068" y="2288893"/>
            <a:ext cx="7886700" cy="4351338"/>
          </a:xfrm>
        </p:spPr>
        <p:txBody>
          <a:bodyPr>
            <a:normAutofit/>
          </a:bodyPr>
          <a:lstStyle/>
          <a:p>
            <a:pPr>
              <a:spcBef>
                <a:spcPts val="0"/>
              </a:spcBef>
            </a:pPr>
            <a:endParaRPr lang="en-US" sz="2800" dirty="0" smtClean="0">
              <a:latin typeface="Cambria" panose="02040503050406030204" pitchFamily="18" charset="0"/>
            </a:endParaRPr>
          </a:p>
          <a:p>
            <a:pPr>
              <a:spcBef>
                <a:spcPts val="0"/>
              </a:spcBef>
            </a:pPr>
            <a:r>
              <a:rPr lang="en-US" sz="2800" dirty="0" smtClean="0">
                <a:latin typeface="Cambria" panose="02040503050406030204" pitchFamily="18" charset="0"/>
              </a:rPr>
              <a:t>Engages reader</a:t>
            </a:r>
          </a:p>
          <a:p>
            <a:pPr>
              <a:spcBef>
                <a:spcPts val="0"/>
              </a:spcBef>
            </a:pPr>
            <a:r>
              <a:rPr lang="en-US" sz="2800" dirty="0" smtClean="0">
                <a:latin typeface="Cambria" panose="02040503050406030204" pitchFamily="18" charset="0"/>
              </a:rPr>
              <a:t>Interest in the topic</a:t>
            </a:r>
            <a:endParaRPr lang="en-US" sz="2800" dirty="0">
              <a:latin typeface="Cambria" panose="02040503050406030204" pitchFamily="18" charset="0"/>
            </a:endParaRPr>
          </a:p>
          <a:p>
            <a:pPr>
              <a:spcBef>
                <a:spcPts val="0"/>
              </a:spcBef>
            </a:pPr>
            <a:r>
              <a:rPr lang="en-US" sz="2800" dirty="0" smtClean="0">
                <a:latin typeface="Cambria" panose="02040503050406030204" pitchFamily="18" charset="0"/>
              </a:rPr>
              <a:t>Liveliness, sincerity, honesty,</a:t>
            </a:r>
            <a:br>
              <a:rPr lang="en-US" sz="2800" dirty="0" smtClean="0">
                <a:latin typeface="Cambria" panose="02040503050406030204" pitchFamily="18" charset="0"/>
              </a:rPr>
            </a:br>
            <a:r>
              <a:rPr lang="en-US" sz="2800" dirty="0" smtClean="0">
                <a:latin typeface="Cambria" panose="02040503050406030204" pitchFamily="18" charset="0"/>
              </a:rPr>
              <a:t>excitement</a:t>
            </a:r>
            <a:endParaRPr lang="en-US" sz="2800" dirty="0">
              <a:latin typeface="Cambria" panose="02040503050406030204" pitchFamily="18" charset="0"/>
            </a:endParaRPr>
          </a:p>
          <a:p>
            <a:pPr lvl="1">
              <a:spcBef>
                <a:spcPts val="0"/>
              </a:spcBef>
            </a:pPr>
            <a:endParaRPr lang="en-US" dirty="0" smtClean="0">
              <a:latin typeface="Cambria" panose="02040503050406030204" pitchFamily="18" charset="0"/>
            </a:endParaRPr>
          </a:p>
          <a:p>
            <a:pPr marL="0" indent="0">
              <a:spcBef>
                <a:spcPts val="0"/>
              </a:spcBef>
              <a:buNone/>
            </a:pPr>
            <a:r>
              <a:rPr lang="en-US" sz="2400" b="1" dirty="0" smtClean="0">
                <a:latin typeface="Cambria" panose="02040503050406030204" pitchFamily="18" charset="0"/>
              </a:rPr>
              <a:t>	5 – Lively / sincere / exciting / honest / very 	  	       interested</a:t>
            </a:r>
            <a:endParaRPr lang="en-US" sz="2400" dirty="0">
              <a:latin typeface="Cambria" panose="02040503050406030204" pitchFamily="18" charset="0"/>
            </a:endParaRPr>
          </a:p>
          <a:p>
            <a:pPr marL="0" indent="0">
              <a:spcBef>
                <a:spcPts val="0"/>
              </a:spcBef>
              <a:buNone/>
            </a:pPr>
            <a:r>
              <a:rPr lang="en-US" sz="2400" b="1" dirty="0" smtClean="0">
                <a:latin typeface="Cambria" panose="02040503050406030204" pitchFamily="18" charset="0"/>
              </a:rPr>
              <a:t>	4 – Parts / helps reader engage / seems 		       interested</a:t>
            </a:r>
            <a:endParaRPr lang="en-US" sz="2400" dirty="0">
              <a:latin typeface="Cambria" panose="02040503050406030204" pitchFamily="18" charset="0"/>
            </a:endParaRPr>
          </a:p>
          <a:p>
            <a:pPr marL="0" indent="0">
              <a:spcBef>
                <a:spcPts val="0"/>
              </a:spcBef>
              <a:buNone/>
            </a:pPr>
            <a:r>
              <a:rPr lang="en-US" sz="2400" b="1" dirty="0" smtClean="0">
                <a:latin typeface="Cambria" panose="02040503050406030204" pitchFamily="18" charset="0"/>
              </a:rPr>
              <a:t>	3 – Not/ little interest</a:t>
            </a:r>
            <a:endParaRPr lang="en-US" sz="2400" dirty="0">
              <a:latin typeface="Cambria" panose="02040503050406030204" pitchFamily="18" charset="0"/>
            </a:endParaRPr>
          </a:p>
          <a:p>
            <a:pPr marL="457200" lvl="1" indent="0">
              <a:spcBef>
                <a:spcPts val="0"/>
              </a:spcBef>
              <a:buNone/>
            </a:pPr>
            <a:endParaRPr lang="en-US" dirty="0" smtClean="0">
              <a:latin typeface="Cambria" panose="02040503050406030204" pitchFamily="18" charset="0"/>
            </a:endParaRPr>
          </a:p>
          <a:p>
            <a:pPr lvl="1">
              <a:spcBef>
                <a:spcPts val="0"/>
              </a:spcBef>
            </a:pPr>
            <a:endParaRPr lang="en-US" dirty="0">
              <a:latin typeface="Cambria" panose="02040503050406030204" pitchFamily="18" charset="0"/>
            </a:endParaRPr>
          </a:p>
          <a:p>
            <a:pPr marL="457200" lvl="1" indent="0">
              <a:spcBef>
                <a:spcPts val="0"/>
              </a:spcBef>
              <a:buNone/>
            </a:pPr>
            <a:endParaRPr lang="en-US" dirty="0" smtClean="0">
              <a:latin typeface="Cambria" panose="02040503050406030204" pitchFamily="18" charset="0"/>
            </a:endParaRPr>
          </a:p>
          <a:p>
            <a:pPr lvl="1">
              <a:spcBef>
                <a:spcPts val="0"/>
              </a:spcBef>
            </a:pPr>
            <a:endParaRPr lang="en-US" dirty="0">
              <a:latin typeface="Cambria" panose="02040503050406030204" pitchFamily="18" charset="0"/>
            </a:endParaRPr>
          </a:p>
        </p:txBody>
      </p:sp>
      <p:pic>
        <p:nvPicPr>
          <p:cNvPr id="2" name="Picture 1" title="voice graphic object"/>
          <p:cNvPicPr>
            <a:picLocks noChangeAspect="1"/>
          </p:cNvPicPr>
          <p:nvPr/>
        </p:nvPicPr>
        <p:blipFill rotWithShape="1">
          <a:blip r:embed="rId3"/>
          <a:srcRect l="32381" t="18072" r="35079" b="30843"/>
          <a:stretch/>
        </p:blipFill>
        <p:spPr>
          <a:xfrm>
            <a:off x="6539697" y="1559689"/>
            <a:ext cx="1782072" cy="2034171"/>
          </a:xfrm>
          <a:prstGeom prst="rect">
            <a:avLst/>
          </a:prstGeom>
        </p:spPr>
      </p:pic>
      <p:sp>
        <p:nvSpPr>
          <p:cNvPr id="3" name="TextBox 2"/>
          <p:cNvSpPr txBox="1"/>
          <p:nvPr/>
        </p:nvSpPr>
        <p:spPr>
          <a:xfrm>
            <a:off x="7489003" y="6194385"/>
            <a:ext cx="1457646" cy="276999"/>
          </a:xfrm>
          <a:prstGeom prst="rect">
            <a:avLst/>
          </a:prstGeom>
          <a:noFill/>
        </p:spPr>
        <p:txBody>
          <a:bodyPr wrap="square" rtlCol="0">
            <a:spAutoFit/>
          </a:bodyPr>
          <a:lstStyle/>
          <a:p>
            <a:pPr algn="r"/>
            <a:r>
              <a:rPr lang="en-US" sz="1200" dirty="0" smtClean="0"/>
              <a:t>Photo: </a:t>
            </a:r>
            <a:r>
              <a:rPr lang="en-US" sz="1200" dirty="0" smtClean="0">
                <a:hlinkClick r:id="rId4"/>
              </a:rPr>
              <a:t>Pixabay</a:t>
            </a:r>
            <a:endParaRPr lang="en-US" sz="1200" dirty="0"/>
          </a:p>
        </p:txBody>
      </p:sp>
    </p:spTree>
    <p:extLst>
      <p:ext uri="{BB962C8B-B14F-4D97-AF65-F5344CB8AC3E}">
        <p14:creationId xmlns:p14="http://schemas.microsoft.com/office/powerpoint/2010/main" val="21535065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558" y="1687265"/>
            <a:ext cx="7886700" cy="1325563"/>
          </a:xfrm>
        </p:spPr>
        <p:txBody>
          <a:bodyPr/>
          <a:lstStyle/>
          <a:p>
            <a:r>
              <a:rPr lang="en-US" b="1" dirty="0" smtClean="0">
                <a:latin typeface="Cambria" panose="02040503050406030204" pitchFamily="18" charset="0"/>
              </a:rPr>
              <a:t>Word Choice</a:t>
            </a:r>
            <a:endParaRPr lang="en-US" b="1" dirty="0">
              <a:latin typeface="Cambria" panose="02040503050406030204" pitchFamily="18" charset="0"/>
            </a:endParaRPr>
          </a:p>
        </p:txBody>
      </p:sp>
      <p:sp>
        <p:nvSpPr>
          <p:cNvPr id="5" name="Content Placeholder 4"/>
          <p:cNvSpPr>
            <a:spLocks noGrp="1"/>
          </p:cNvSpPr>
          <p:nvPr>
            <p:ph idx="1"/>
          </p:nvPr>
        </p:nvSpPr>
        <p:spPr>
          <a:xfrm>
            <a:off x="305171" y="2506662"/>
            <a:ext cx="8515350" cy="4351338"/>
          </a:xfrm>
        </p:spPr>
        <p:txBody>
          <a:bodyPr>
            <a:normAutofit lnSpcReduction="10000"/>
          </a:bodyPr>
          <a:lstStyle/>
          <a:p>
            <a:pPr>
              <a:spcBef>
                <a:spcPts val="0"/>
              </a:spcBef>
            </a:pPr>
            <a:endParaRPr lang="en-US" sz="2800" dirty="0" smtClean="0">
              <a:latin typeface="Cambria" panose="02040503050406030204" pitchFamily="18" charset="0"/>
            </a:endParaRPr>
          </a:p>
          <a:p>
            <a:pPr>
              <a:spcBef>
                <a:spcPts val="0"/>
              </a:spcBef>
            </a:pPr>
            <a:r>
              <a:rPr lang="en-US" sz="2800" dirty="0" smtClean="0">
                <a:latin typeface="Cambria" panose="02040503050406030204" pitchFamily="18" charset="0"/>
              </a:rPr>
              <a:t>Accuracy </a:t>
            </a:r>
            <a:r>
              <a:rPr lang="en-US" sz="2800" dirty="0">
                <a:latin typeface="Cambria" panose="02040503050406030204" pitchFamily="18" charset="0"/>
              </a:rPr>
              <a:t>and precision </a:t>
            </a:r>
            <a:endParaRPr lang="en-US" sz="2800" dirty="0" smtClean="0">
              <a:latin typeface="Cambria" panose="02040503050406030204" pitchFamily="18" charset="0"/>
            </a:endParaRPr>
          </a:p>
          <a:p>
            <a:pPr marL="0" indent="0">
              <a:spcBef>
                <a:spcPts val="0"/>
              </a:spcBef>
              <a:buNone/>
            </a:pPr>
            <a:r>
              <a:rPr lang="en-US" sz="2800" dirty="0">
                <a:latin typeface="Cambria" panose="02040503050406030204" pitchFamily="18" charset="0"/>
              </a:rPr>
              <a:t> </a:t>
            </a:r>
            <a:r>
              <a:rPr lang="en-US" sz="2800" dirty="0" smtClean="0">
                <a:latin typeface="Cambria" panose="02040503050406030204" pitchFamily="18" charset="0"/>
              </a:rPr>
              <a:t>   </a:t>
            </a:r>
            <a:r>
              <a:rPr lang="en-US" sz="2800" dirty="0">
                <a:latin typeface="Cambria" panose="02040503050406030204" pitchFamily="18" charset="0"/>
              </a:rPr>
              <a:t>o</a:t>
            </a:r>
            <a:r>
              <a:rPr lang="en-US" sz="2800" dirty="0" smtClean="0">
                <a:latin typeface="Cambria" panose="02040503050406030204" pitchFamily="18" charset="0"/>
              </a:rPr>
              <a:t>f word use</a:t>
            </a:r>
            <a:endParaRPr lang="en-US" sz="2800" dirty="0">
              <a:latin typeface="Cambria" panose="02040503050406030204" pitchFamily="18" charset="0"/>
            </a:endParaRPr>
          </a:p>
          <a:p>
            <a:pPr>
              <a:spcBef>
                <a:spcPts val="0"/>
              </a:spcBef>
            </a:pPr>
            <a:r>
              <a:rPr lang="en-US" sz="2800" dirty="0" smtClean="0">
                <a:latin typeface="Cambria" panose="02040503050406030204" pitchFamily="18" charset="0"/>
              </a:rPr>
              <a:t>Content vocabulary</a:t>
            </a:r>
            <a:endParaRPr lang="en-US" sz="2800" dirty="0">
              <a:latin typeface="Cambria" panose="02040503050406030204" pitchFamily="18" charset="0"/>
            </a:endParaRPr>
          </a:p>
          <a:p>
            <a:pPr>
              <a:spcBef>
                <a:spcPts val="0"/>
              </a:spcBef>
            </a:pPr>
            <a:r>
              <a:rPr lang="en-US" sz="2800" dirty="0" smtClean="0">
                <a:latin typeface="Cambria" panose="02040503050406030204" pitchFamily="18" charset="0"/>
              </a:rPr>
              <a:t>Variety</a:t>
            </a:r>
            <a:endParaRPr lang="en-US" dirty="0" smtClean="0">
              <a:latin typeface="Cambria" panose="02040503050406030204" pitchFamily="18" charset="0"/>
            </a:endParaRPr>
          </a:p>
          <a:p>
            <a:pPr marL="109728" indent="0">
              <a:spcBef>
                <a:spcPts val="0"/>
              </a:spcBef>
              <a:buNone/>
            </a:pPr>
            <a:endParaRPr lang="en-US" sz="1200" dirty="0" smtClean="0">
              <a:latin typeface="Cambria" panose="02040503050406030204" pitchFamily="18" charset="0"/>
            </a:endParaRPr>
          </a:p>
          <a:p>
            <a:pPr marL="109728" indent="0">
              <a:spcBef>
                <a:spcPts val="0"/>
              </a:spcBef>
              <a:buNone/>
            </a:pPr>
            <a:endParaRPr lang="en-US" sz="1200" dirty="0">
              <a:latin typeface="Cambria" panose="02040503050406030204" pitchFamily="18" charset="0"/>
            </a:endParaRPr>
          </a:p>
          <a:p>
            <a:pPr marL="109728" indent="0">
              <a:spcBef>
                <a:spcPts val="0"/>
              </a:spcBef>
              <a:buNone/>
            </a:pPr>
            <a:endParaRPr lang="en-US" sz="1200" dirty="0">
              <a:latin typeface="Cambria" panose="02040503050406030204" pitchFamily="18" charset="0"/>
            </a:endParaRPr>
          </a:p>
          <a:p>
            <a:pPr marL="0" indent="0">
              <a:spcBef>
                <a:spcPts val="0"/>
              </a:spcBef>
              <a:buNone/>
            </a:pPr>
            <a:r>
              <a:rPr lang="en-US" sz="2400" b="1" dirty="0" smtClean="0">
                <a:latin typeface="Cambria" panose="02040503050406030204" pitchFamily="18" charset="0"/>
              </a:rPr>
              <a:t>	5 – Interesting and precise / many rich content 	  	         	       vocabulary words</a:t>
            </a:r>
            <a:endParaRPr lang="en-US" sz="2400" dirty="0">
              <a:latin typeface="Cambria" panose="02040503050406030204" pitchFamily="18" charset="0"/>
            </a:endParaRPr>
          </a:p>
          <a:p>
            <a:pPr marL="0" indent="0">
              <a:spcBef>
                <a:spcPts val="0"/>
              </a:spcBef>
              <a:buNone/>
            </a:pPr>
            <a:r>
              <a:rPr lang="en-US" sz="2400" b="1" dirty="0" smtClean="0">
                <a:latin typeface="Cambria" panose="02040503050406030204" pitchFamily="18" charset="0"/>
              </a:rPr>
              <a:t>	4 – Variety </a:t>
            </a:r>
            <a:r>
              <a:rPr lang="en-US" sz="2400" b="1" dirty="0">
                <a:latin typeface="Cambria" panose="02040503050406030204" pitchFamily="18" charset="0"/>
              </a:rPr>
              <a:t>of </a:t>
            </a:r>
            <a:r>
              <a:rPr lang="en-US" sz="2400" b="1" dirty="0" smtClean="0">
                <a:latin typeface="Cambria" panose="02040503050406030204" pitchFamily="18" charset="0"/>
              </a:rPr>
              <a:t>words / many content vocabulary 		       	       words</a:t>
            </a:r>
            <a:endParaRPr lang="en-US" sz="2400" dirty="0">
              <a:latin typeface="Cambria" panose="02040503050406030204" pitchFamily="18" charset="0"/>
            </a:endParaRPr>
          </a:p>
          <a:p>
            <a:pPr marL="0" indent="0">
              <a:spcBef>
                <a:spcPts val="0"/>
              </a:spcBef>
              <a:buNone/>
            </a:pPr>
            <a:r>
              <a:rPr lang="en-US" sz="2400" b="1" dirty="0" smtClean="0">
                <a:latin typeface="Cambria" panose="02040503050406030204" pitchFamily="18" charset="0"/>
              </a:rPr>
              <a:t>	3 – Little variety / repetition / some content 		   	       vocabulary words</a:t>
            </a:r>
            <a:endParaRPr lang="en-US" sz="2400" dirty="0">
              <a:latin typeface="Cambria" panose="02040503050406030204" pitchFamily="18" charset="0"/>
            </a:endParaRPr>
          </a:p>
          <a:p>
            <a:pPr marL="457200" lvl="1" indent="0">
              <a:spcBef>
                <a:spcPts val="0"/>
              </a:spcBef>
              <a:buNone/>
            </a:pPr>
            <a:endParaRPr lang="en-US" dirty="0" smtClean="0">
              <a:latin typeface="Cambria" panose="02040503050406030204" pitchFamily="18" charset="0"/>
            </a:endParaRPr>
          </a:p>
          <a:p>
            <a:pPr lvl="1">
              <a:spcBef>
                <a:spcPts val="0"/>
              </a:spcBef>
            </a:pPr>
            <a:endParaRPr lang="en-US" dirty="0">
              <a:latin typeface="Cambria" panose="02040503050406030204" pitchFamily="18" charset="0"/>
            </a:endParaRPr>
          </a:p>
          <a:p>
            <a:pPr lvl="1">
              <a:spcBef>
                <a:spcPts val="0"/>
              </a:spcBef>
            </a:pPr>
            <a:endParaRPr lang="en-US" dirty="0" smtClean="0">
              <a:latin typeface="Cambria" panose="02040503050406030204" pitchFamily="18" charset="0"/>
            </a:endParaRPr>
          </a:p>
          <a:p>
            <a:pPr lvl="1">
              <a:spcBef>
                <a:spcPts val="0"/>
              </a:spcBef>
            </a:pPr>
            <a:endParaRPr lang="en-US" dirty="0">
              <a:latin typeface="Cambria" panose="02040503050406030204" pitchFamily="18" charset="0"/>
            </a:endParaRPr>
          </a:p>
        </p:txBody>
      </p:sp>
      <p:pic>
        <p:nvPicPr>
          <p:cNvPr id="2" name="Picture 1" title="dictionary graphic object"/>
          <p:cNvPicPr>
            <a:picLocks noChangeAspect="1"/>
          </p:cNvPicPr>
          <p:nvPr/>
        </p:nvPicPr>
        <p:blipFill rotWithShape="1">
          <a:blip r:embed="rId3"/>
          <a:srcRect l="15079"/>
          <a:stretch/>
        </p:blipFill>
        <p:spPr>
          <a:xfrm>
            <a:off x="5948028" y="1667527"/>
            <a:ext cx="2479872" cy="1943774"/>
          </a:xfrm>
          <a:prstGeom prst="rect">
            <a:avLst/>
          </a:prstGeom>
        </p:spPr>
      </p:pic>
      <p:sp>
        <p:nvSpPr>
          <p:cNvPr id="3" name="TextBox 2"/>
          <p:cNvSpPr txBox="1"/>
          <p:nvPr/>
        </p:nvSpPr>
        <p:spPr>
          <a:xfrm>
            <a:off x="7803786" y="6143277"/>
            <a:ext cx="1248228" cy="276999"/>
          </a:xfrm>
          <a:prstGeom prst="rect">
            <a:avLst/>
          </a:prstGeom>
          <a:noFill/>
        </p:spPr>
        <p:txBody>
          <a:bodyPr wrap="square" rtlCol="0">
            <a:spAutoFit/>
          </a:bodyPr>
          <a:lstStyle/>
          <a:p>
            <a:r>
              <a:rPr lang="en-US" sz="1200" dirty="0" smtClean="0"/>
              <a:t>Photo: </a:t>
            </a:r>
            <a:r>
              <a:rPr lang="en-US" sz="1200" dirty="0" smtClean="0">
                <a:hlinkClick r:id="rId4"/>
              </a:rPr>
              <a:t>Pixabay</a:t>
            </a:r>
            <a:endParaRPr lang="en-US" sz="1200" dirty="0"/>
          </a:p>
        </p:txBody>
      </p:sp>
    </p:spTree>
    <p:extLst>
      <p:ext uri="{BB962C8B-B14F-4D97-AF65-F5344CB8AC3E}">
        <p14:creationId xmlns:p14="http://schemas.microsoft.com/office/powerpoint/2010/main" val="39092145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7708" y="1732269"/>
            <a:ext cx="7886700" cy="1325563"/>
          </a:xfrm>
        </p:spPr>
        <p:txBody>
          <a:bodyPr/>
          <a:lstStyle/>
          <a:p>
            <a:r>
              <a:rPr lang="en-US" b="1" dirty="0" smtClean="0">
                <a:latin typeface="Cambria" panose="02040503050406030204" pitchFamily="18" charset="0"/>
              </a:rPr>
              <a:t>Sentence Fluency</a:t>
            </a:r>
            <a:endParaRPr lang="en-US" b="1" dirty="0">
              <a:latin typeface="Cambria" panose="02040503050406030204" pitchFamily="18" charset="0"/>
            </a:endParaRPr>
          </a:p>
        </p:txBody>
      </p:sp>
      <p:sp>
        <p:nvSpPr>
          <p:cNvPr id="5" name="Content Placeholder 4"/>
          <p:cNvSpPr>
            <a:spLocks noGrp="1"/>
          </p:cNvSpPr>
          <p:nvPr>
            <p:ph idx="1"/>
          </p:nvPr>
        </p:nvSpPr>
        <p:spPr>
          <a:xfrm>
            <a:off x="405491" y="2692875"/>
            <a:ext cx="8341179" cy="4351338"/>
          </a:xfrm>
        </p:spPr>
        <p:txBody>
          <a:bodyPr/>
          <a:lstStyle/>
          <a:p>
            <a:pPr>
              <a:spcBef>
                <a:spcPts val="0"/>
              </a:spcBef>
            </a:pPr>
            <a:r>
              <a:rPr lang="en-US" sz="2800" dirty="0" smtClean="0">
                <a:latin typeface="Cambria" panose="02040503050406030204" pitchFamily="18" charset="0"/>
              </a:rPr>
              <a:t>Ease in reading out loud</a:t>
            </a:r>
            <a:endParaRPr lang="en-US" sz="2800" dirty="0">
              <a:latin typeface="Cambria" panose="02040503050406030204" pitchFamily="18" charset="0"/>
            </a:endParaRPr>
          </a:p>
          <a:p>
            <a:pPr>
              <a:spcBef>
                <a:spcPts val="0"/>
              </a:spcBef>
            </a:pPr>
            <a:r>
              <a:rPr lang="en-US" sz="2800" dirty="0">
                <a:latin typeface="Cambria" panose="02040503050406030204" pitchFamily="18" charset="0"/>
              </a:rPr>
              <a:t>Variety in sentence </a:t>
            </a:r>
            <a:r>
              <a:rPr lang="en-US" sz="2800" dirty="0" smtClean="0">
                <a:latin typeface="Cambria" panose="02040503050406030204" pitchFamily="18" charset="0"/>
              </a:rPr>
              <a:t>beginnings</a:t>
            </a:r>
            <a:endParaRPr lang="en-US" sz="2800" dirty="0">
              <a:latin typeface="Cambria" panose="02040503050406030204" pitchFamily="18" charset="0"/>
            </a:endParaRPr>
          </a:p>
          <a:p>
            <a:pPr>
              <a:spcBef>
                <a:spcPts val="0"/>
              </a:spcBef>
            </a:pPr>
            <a:r>
              <a:rPr lang="en-US" sz="2800" dirty="0" smtClean="0">
                <a:latin typeface="Cambria" panose="02040503050406030204" pitchFamily="18" charset="0"/>
              </a:rPr>
              <a:t>Variety in sentence lengths</a:t>
            </a:r>
          </a:p>
          <a:p>
            <a:pPr>
              <a:spcBef>
                <a:spcPts val="0"/>
              </a:spcBef>
            </a:pPr>
            <a:r>
              <a:rPr lang="en-US" sz="2800" dirty="0" smtClean="0">
                <a:latin typeface="Cambria" panose="02040503050406030204" pitchFamily="18" charset="0"/>
              </a:rPr>
              <a:t>Variety in sentence patterns</a:t>
            </a:r>
          </a:p>
          <a:p>
            <a:pPr marL="457200" lvl="1" indent="0">
              <a:spcBef>
                <a:spcPts val="0"/>
              </a:spcBef>
              <a:buNone/>
            </a:pPr>
            <a:endParaRPr lang="en-US" dirty="0">
              <a:latin typeface="Cambria" panose="02040503050406030204" pitchFamily="18" charset="0"/>
            </a:endParaRPr>
          </a:p>
          <a:p>
            <a:pPr marL="109728" indent="0">
              <a:spcBef>
                <a:spcPts val="0"/>
              </a:spcBef>
              <a:buNone/>
            </a:pPr>
            <a:endParaRPr lang="en-US" sz="1200" dirty="0">
              <a:latin typeface="Cambria" panose="02040503050406030204" pitchFamily="18" charset="0"/>
            </a:endParaRPr>
          </a:p>
          <a:p>
            <a:pPr marL="0" indent="0">
              <a:spcBef>
                <a:spcPts val="0"/>
              </a:spcBef>
              <a:buNone/>
            </a:pPr>
            <a:r>
              <a:rPr lang="en-US" sz="2400" b="1" dirty="0" smtClean="0">
                <a:latin typeface="Cambria" panose="02040503050406030204" pitchFamily="18" charset="0"/>
              </a:rPr>
              <a:t>	5 – Smooth / very easy to read out loud / many 	       different</a:t>
            </a:r>
            <a:endParaRPr lang="en-US" sz="2400" dirty="0">
              <a:latin typeface="Cambria" panose="02040503050406030204" pitchFamily="18" charset="0"/>
            </a:endParaRPr>
          </a:p>
          <a:p>
            <a:pPr marL="0" indent="0">
              <a:spcBef>
                <a:spcPts val="0"/>
              </a:spcBef>
              <a:buNone/>
            </a:pPr>
            <a:r>
              <a:rPr lang="en-US" sz="2400" b="1" dirty="0" smtClean="0">
                <a:latin typeface="Cambria" panose="02040503050406030204" pitchFamily="18" charset="0"/>
              </a:rPr>
              <a:t>	4 – Easy to read out loud / different</a:t>
            </a:r>
            <a:endParaRPr lang="en-US" sz="2400" dirty="0">
              <a:latin typeface="Cambria" panose="02040503050406030204" pitchFamily="18" charset="0"/>
            </a:endParaRPr>
          </a:p>
          <a:p>
            <a:pPr marL="0" indent="0">
              <a:spcBef>
                <a:spcPts val="0"/>
              </a:spcBef>
              <a:buNone/>
            </a:pPr>
            <a:r>
              <a:rPr lang="en-US" sz="2400" b="1" dirty="0" smtClean="0">
                <a:latin typeface="Cambria" panose="02040503050406030204" pitchFamily="18" charset="0"/>
              </a:rPr>
              <a:t>	3 – Parts are easy to read out loud / same</a:t>
            </a:r>
            <a:endParaRPr lang="en-US" sz="2400" dirty="0">
              <a:latin typeface="Cambria" panose="02040503050406030204" pitchFamily="18" charset="0"/>
            </a:endParaRPr>
          </a:p>
        </p:txBody>
      </p:sp>
      <p:pic>
        <p:nvPicPr>
          <p:cNvPr id="6" name="Picture 5" title="flowing stream graphic object"/>
          <p:cNvPicPr>
            <a:picLocks noChangeAspect="1"/>
          </p:cNvPicPr>
          <p:nvPr/>
        </p:nvPicPr>
        <p:blipFill rotWithShape="1">
          <a:blip r:embed="rId3"/>
          <a:srcRect l="9365" r="4286"/>
          <a:stretch/>
        </p:blipFill>
        <p:spPr>
          <a:xfrm>
            <a:off x="6393115" y="1642868"/>
            <a:ext cx="2345871" cy="1811150"/>
          </a:xfrm>
          <a:prstGeom prst="rect">
            <a:avLst/>
          </a:prstGeom>
        </p:spPr>
      </p:pic>
      <p:sp>
        <p:nvSpPr>
          <p:cNvPr id="7" name="TextBox 6"/>
          <p:cNvSpPr txBox="1"/>
          <p:nvPr/>
        </p:nvSpPr>
        <p:spPr>
          <a:xfrm>
            <a:off x="7075249" y="6107407"/>
            <a:ext cx="1960789" cy="276999"/>
          </a:xfrm>
          <a:prstGeom prst="rect">
            <a:avLst/>
          </a:prstGeom>
          <a:noFill/>
        </p:spPr>
        <p:txBody>
          <a:bodyPr wrap="square" rtlCol="0">
            <a:spAutoFit/>
          </a:bodyPr>
          <a:lstStyle/>
          <a:p>
            <a:pPr algn="r"/>
            <a:r>
              <a:rPr lang="en-US" sz="1200" dirty="0" smtClean="0"/>
              <a:t>Photo: </a:t>
            </a:r>
            <a:r>
              <a:rPr lang="en-US" sz="1200" dirty="0" smtClean="0">
                <a:hlinkClick r:id="rId4"/>
              </a:rPr>
              <a:t>Pixabay</a:t>
            </a:r>
            <a:endParaRPr lang="en-US" sz="1200" dirty="0"/>
          </a:p>
        </p:txBody>
      </p:sp>
    </p:spTree>
    <p:extLst>
      <p:ext uri="{BB962C8B-B14F-4D97-AF65-F5344CB8AC3E}">
        <p14:creationId xmlns:p14="http://schemas.microsoft.com/office/powerpoint/2010/main" val="41232046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2433" y="1778567"/>
            <a:ext cx="7886700" cy="1325563"/>
          </a:xfrm>
        </p:spPr>
        <p:txBody>
          <a:bodyPr/>
          <a:lstStyle/>
          <a:p>
            <a:r>
              <a:rPr lang="en-US" b="1" dirty="0" smtClean="0">
                <a:latin typeface="Cambria" panose="02040503050406030204" pitchFamily="18" charset="0"/>
              </a:rPr>
              <a:t>Conventions</a:t>
            </a:r>
            <a:endParaRPr lang="en-US" b="1" dirty="0">
              <a:latin typeface="Cambria" panose="02040503050406030204" pitchFamily="18" charset="0"/>
            </a:endParaRPr>
          </a:p>
        </p:txBody>
      </p:sp>
      <p:sp>
        <p:nvSpPr>
          <p:cNvPr id="5" name="Content Placeholder 4"/>
          <p:cNvSpPr>
            <a:spLocks noGrp="1"/>
          </p:cNvSpPr>
          <p:nvPr>
            <p:ph idx="1"/>
          </p:nvPr>
        </p:nvSpPr>
        <p:spPr>
          <a:xfrm>
            <a:off x="489754" y="2917605"/>
            <a:ext cx="7886700" cy="4351338"/>
          </a:xfrm>
        </p:spPr>
        <p:txBody>
          <a:bodyPr/>
          <a:lstStyle/>
          <a:p>
            <a:pPr>
              <a:spcBef>
                <a:spcPts val="0"/>
              </a:spcBef>
            </a:pPr>
            <a:r>
              <a:rPr lang="en-US" dirty="0">
                <a:latin typeface="Cambria" panose="02040503050406030204" pitchFamily="18" charset="0"/>
              </a:rPr>
              <a:t>Punctuation</a:t>
            </a:r>
          </a:p>
          <a:p>
            <a:pPr>
              <a:spcBef>
                <a:spcPts val="0"/>
              </a:spcBef>
            </a:pPr>
            <a:r>
              <a:rPr lang="en-US" dirty="0">
                <a:latin typeface="Cambria" panose="02040503050406030204" pitchFamily="18" charset="0"/>
              </a:rPr>
              <a:t>Spelling</a:t>
            </a:r>
          </a:p>
          <a:p>
            <a:pPr>
              <a:spcBef>
                <a:spcPts val="0"/>
              </a:spcBef>
            </a:pPr>
            <a:r>
              <a:rPr lang="en-US" dirty="0">
                <a:latin typeface="Cambria" panose="02040503050406030204" pitchFamily="18" charset="0"/>
              </a:rPr>
              <a:t>Capitalization</a:t>
            </a:r>
          </a:p>
          <a:p>
            <a:pPr>
              <a:spcBef>
                <a:spcPts val="0"/>
              </a:spcBef>
            </a:pPr>
            <a:r>
              <a:rPr lang="en-US" dirty="0">
                <a:latin typeface="Cambria" panose="02040503050406030204" pitchFamily="18" charset="0"/>
              </a:rPr>
              <a:t>Grammar and usage</a:t>
            </a:r>
          </a:p>
          <a:p>
            <a:pPr lvl="1">
              <a:spcBef>
                <a:spcPts val="0"/>
              </a:spcBef>
            </a:pPr>
            <a:endParaRPr lang="en-US" dirty="0" smtClean="0">
              <a:latin typeface="Cambria" panose="02040503050406030204" pitchFamily="18" charset="0"/>
            </a:endParaRPr>
          </a:p>
          <a:p>
            <a:pPr marL="109728" indent="0">
              <a:spcBef>
                <a:spcPts val="0"/>
              </a:spcBef>
              <a:buNone/>
            </a:pPr>
            <a:endParaRPr lang="en-US" sz="1200" dirty="0">
              <a:latin typeface="Cambria" panose="02040503050406030204" pitchFamily="18" charset="0"/>
            </a:endParaRPr>
          </a:p>
          <a:p>
            <a:pPr marL="0" indent="0">
              <a:spcBef>
                <a:spcPts val="0"/>
              </a:spcBef>
              <a:buNone/>
            </a:pPr>
            <a:r>
              <a:rPr lang="en-US" sz="2400" b="1" dirty="0" smtClean="0">
                <a:latin typeface="Cambria" panose="02040503050406030204" pitchFamily="18" charset="0"/>
              </a:rPr>
              <a:t>	5 – Higher-level / correct / little need for editing</a:t>
            </a:r>
            <a:endParaRPr lang="en-US" sz="2400" dirty="0">
              <a:latin typeface="Cambria" panose="02040503050406030204" pitchFamily="18" charset="0"/>
            </a:endParaRPr>
          </a:p>
          <a:p>
            <a:pPr marL="0" indent="0">
              <a:spcBef>
                <a:spcPts val="0"/>
              </a:spcBef>
              <a:buNone/>
            </a:pPr>
            <a:r>
              <a:rPr lang="en-US" sz="2400" b="1" dirty="0" smtClean="0">
                <a:latin typeface="Cambria" panose="02040503050406030204" pitchFamily="18" charset="0"/>
              </a:rPr>
              <a:t>	4 – Usually correct / requires some editing</a:t>
            </a:r>
            <a:endParaRPr lang="en-US" sz="2400" dirty="0">
              <a:latin typeface="Cambria" panose="02040503050406030204" pitchFamily="18" charset="0"/>
            </a:endParaRPr>
          </a:p>
          <a:p>
            <a:pPr marL="0" indent="0">
              <a:spcBef>
                <a:spcPts val="0"/>
              </a:spcBef>
              <a:buNone/>
            </a:pPr>
            <a:r>
              <a:rPr lang="en-US" sz="2400" b="1" dirty="0" smtClean="0">
                <a:latin typeface="Cambria" panose="02040503050406030204" pitchFamily="18" charset="0"/>
              </a:rPr>
              <a:t>	3 – Some errors distract reader / much editing 	       needed</a:t>
            </a:r>
            <a:endParaRPr lang="en-US" sz="2400" dirty="0">
              <a:latin typeface="Cambria" panose="02040503050406030204" pitchFamily="18" charset="0"/>
            </a:endParaRPr>
          </a:p>
          <a:p>
            <a:pPr marL="457200" lvl="1" indent="0">
              <a:spcBef>
                <a:spcPts val="0"/>
              </a:spcBef>
              <a:buNone/>
            </a:pPr>
            <a:endParaRPr lang="en-US" dirty="0" smtClean="0">
              <a:latin typeface="Cambria" panose="02040503050406030204" pitchFamily="18" charset="0"/>
            </a:endParaRPr>
          </a:p>
          <a:p>
            <a:pPr lvl="1">
              <a:spcBef>
                <a:spcPts val="0"/>
              </a:spcBef>
            </a:pPr>
            <a:endParaRPr lang="en-US" dirty="0">
              <a:latin typeface="Cambria" panose="02040503050406030204" pitchFamily="18" charset="0"/>
            </a:endParaRPr>
          </a:p>
          <a:p>
            <a:pPr lvl="1">
              <a:spcBef>
                <a:spcPts val="0"/>
              </a:spcBef>
            </a:pPr>
            <a:endParaRPr lang="en-US" dirty="0" smtClean="0">
              <a:latin typeface="Cambria" panose="02040503050406030204" pitchFamily="18" charset="0"/>
            </a:endParaRPr>
          </a:p>
          <a:p>
            <a:pPr lvl="1">
              <a:spcBef>
                <a:spcPts val="0"/>
              </a:spcBef>
            </a:pPr>
            <a:endParaRPr lang="en-US" dirty="0">
              <a:latin typeface="Cambria" panose="02040503050406030204" pitchFamily="18" charset="0"/>
            </a:endParaRPr>
          </a:p>
        </p:txBody>
      </p:sp>
      <p:pic>
        <p:nvPicPr>
          <p:cNvPr id="2" name="Picture 1" title="editing paper graphic object "/>
          <p:cNvPicPr>
            <a:picLocks noChangeAspect="1"/>
          </p:cNvPicPr>
          <p:nvPr/>
        </p:nvPicPr>
        <p:blipFill>
          <a:blip r:embed="rId3"/>
          <a:stretch>
            <a:fillRect/>
          </a:stretch>
        </p:blipFill>
        <p:spPr>
          <a:xfrm>
            <a:off x="5756621" y="1799863"/>
            <a:ext cx="2633767" cy="1972582"/>
          </a:xfrm>
          <a:prstGeom prst="rect">
            <a:avLst/>
          </a:prstGeom>
        </p:spPr>
      </p:pic>
      <p:sp>
        <p:nvSpPr>
          <p:cNvPr id="3" name="TextBox 2"/>
          <p:cNvSpPr txBox="1"/>
          <p:nvPr/>
        </p:nvSpPr>
        <p:spPr>
          <a:xfrm>
            <a:off x="7737245" y="6173686"/>
            <a:ext cx="1306286" cy="276999"/>
          </a:xfrm>
          <a:prstGeom prst="rect">
            <a:avLst/>
          </a:prstGeom>
          <a:noFill/>
        </p:spPr>
        <p:txBody>
          <a:bodyPr wrap="square" rtlCol="0">
            <a:spAutoFit/>
          </a:bodyPr>
          <a:lstStyle/>
          <a:p>
            <a:r>
              <a:rPr lang="en-US" sz="1200" dirty="0" smtClean="0"/>
              <a:t>Photo: </a:t>
            </a:r>
            <a:r>
              <a:rPr lang="en-US" sz="1200" dirty="0" smtClean="0">
                <a:hlinkClick r:id="rId4"/>
              </a:rPr>
              <a:t>Pixabay</a:t>
            </a:r>
            <a:endParaRPr lang="en-US" sz="1200" dirty="0"/>
          </a:p>
        </p:txBody>
      </p:sp>
    </p:spTree>
    <p:extLst>
      <p:ext uri="{BB962C8B-B14F-4D97-AF65-F5344CB8AC3E}">
        <p14:creationId xmlns:p14="http://schemas.microsoft.com/office/powerpoint/2010/main" val="19536129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9179" y="1732269"/>
            <a:ext cx="7886700" cy="1325563"/>
          </a:xfrm>
        </p:spPr>
        <p:txBody>
          <a:bodyPr/>
          <a:lstStyle/>
          <a:p>
            <a:r>
              <a:rPr lang="en-US" b="1" dirty="0" smtClean="0">
                <a:latin typeface="Cambria" panose="02040503050406030204" pitchFamily="18" charset="0"/>
              </a:rPr>
              <a:t>Use of Sources</a:t>
            </a:r>
            <a:endParaRPr lang="en-US" b="1" dirty="0">
              <a:latin typeface="Cambria" panose="02040503050406030204" pitchFamily="18" charset="0"/>
            </a:endParaRPr>
          </a:p>
        </p:txBody>
      </p:sp>
      <p:sp>
        <p:nvSpPr>
          <p:cNvPr id="5" name="Content Placeholder 4"/>
          <p:cNvSpPr>
            <a:spLocks noGrp="1"/>
          </p:cNvSpPr>
          <p:nvPr>
            <p:ph idx="1"/>
          </p:nvPr>
        </p:nvSpPr>
        <p:spPr>
          <a:xfrm>
            <a:off x="335929" y="2633298"/>
            <a:ext cx="8351917" cy="5029425"/>
          </a:xfrm>
        </p:spPr>
        <p:txBody>
          <a:bodyPr>
            <a:normAutofit/>
          </a:bodyPr>
          <a:lstStyle/>
          <a:p>
            <a:pPr>
              <a:spcBef>
                <a:spcPts val="0"/>
              </a:spcBef>
            </a:pPr>
            <a:r>
              <a:rPr lang="en-US" sz="2400" dirty="0" smtClean="0">
                <a:latin typeface="Cambria" panose="02040503050406030204" pitchFamily="18" charset="0"/>
              </a:rPr>
              <a:t>Variety of sources</a:t>
            </a:r>
          </a:p>
          <a:p>
            <a:pPr>
              <a:spcBef>
                <a:spcPts val="0"/>
              </a:spcBef>
            </a:pPr>
            <a:r>
              <a:rPr lang="en-US" sz="2400" dirty="0" smtClean="0">
                <a:latin typeface="Cambria" panose="02040503050406030204" pitchFamily="18" charset="0"/>
              </a:rPr>
              <a:t>Quantity and quality of</a:t>
            </a:r>
            <a:br>
              <a:rPr lang="en-US" sz="2400" dirty="0" smtClean="0">
                <a:latin typeface="Cambria" panose="02040503050406030204" pitchFamily="18" charset="0"/>
              </a:rPr>
            </a:br>
            <a:r>
              <a:rPr lang="en-US" sz="2400" dirty="0" smtClean="0">
                <a:latin typeface="Cambria" panose="02040503050406030204" pitchFamily="18" charset="0"/>
              </a:rPr>
              <a:t>information</a:t>
            </a:r>
          </a:p>
          <a:p>
            <a:pPr>
              <a:spcBef>
                <a:spcPts val="0"/>
              </a:spcBef>
            </a:pPr>
            <a:r>
              <a:rPr lang="en-US" sz="2400" dirty="0" smtClean="0">
                <a:latin typeface="Cambria" panose="02040503050406030204" pitchFamily="18" charset="0"/>
              </a:rPr>
              <a:t>Accuracy</a:t>
            </a:r>
            <a:endParaRPr lang="en-US" sz="2400" dirty="0">
              <a:latin typeface="Cambria" panose="02040503050406030204" pitchFamily="18" charset="0"/>
            </a:endParaRPr>
          </a:p>
          <a:p>
            <a:pPr>
              <a:spcBef>
                <a:spcPts val="0"/>
              </a:spcBef>
            </a:pPr>
            <a:r>
              <a:rPr lang="en-US" sz="2400" dirty="0" smtClean="0">
                <a:latin typeface="Cambria" panose="02040503050406030204" pitchFamily="18" charset="0"/>
              </a:rPr>
              <a:t>List of sources</a:t>
            </a:r>
            <a:endParaRPr lang="en-US" sz="2400" dirty="0">
              <a:latin typeface="Cambria" panose="02040503050406030204" pitchFamily="18" charset="0"/>
            </a:endParaRPr>
          </a:p>
          <a:p>
            <a:pPr marL="109728" indent="0">
              <a:spcBef>
                <a:spcPts val="0"/>
              </a:spcBef>
              <a:buNone/>
            </a:pPr>
            <a:endParaRPr lang="en-US" sz="1200" dirty="0" smtClean="0">
              <a:latin typeface="Cambria" panose="02040503050406030204" pitchFamily="18" charset="0"/>
            </a:endParaRPr>
          </a:p>
          <a:p>
            <a:pPr marL="0" indent="0">
              <a:spcBef>
                <a:spcPts val="0"/>
              </a:spcBef>
              <a:buNone/>
            </a:pPr>
            <a:r>
              <a:rPr lang="en-US" sz="2400" b="1" dirty="0" smtClean="0">
                <a:latin typeface="Cambria" panose="02040503050406030204" pitchFamily="18" charset="0"/>
              </a:rPr>
              <a:t>           5 – Specific information / several sources / 	  	     accurately cited /uses quotations or paraphrases</a:t>
            </a:r>
            <a:endParaRPr lang="en-US" sz="2400" dirty="0">
              <a:latin typeface="Cambria" panose="02040503050406030204" pitchFamily="18" charset="0"/>
            </a:endParaRPr>
          </a:p>
          <a:p>
            <a:pPr marL="0" indent="0">
              <a:spcBef>
                <a:spcPts val="0"/>
              </a:spcBef>
              <a:buNone/>
            </a:pPr>
            <a:r>
              <a:rPr lang="en-US" sz="2400" b="1" dirty="0">
                <a:latin typeface="Cambria" panose="02040503050406030204" pitchFamily="18" charset="0"/>
              </a:rPr>
              <a:t> </a:t>
            </a:r>
            <a:r>
              <a:rPr lang="en-US" sz="2400" b="1" dirty="0" smtClean="0">
                <a:latin typeface="Cambria" panose="02040503050406030204" pitchFamily="18" charset="0"/>
              </a:rPr>
              <a:t>          4 – Uses information / several sources / accurately 	        identified /  summarizes or paraphrases</a:t>
            </a:r>
          </a:p>
          <a:p>
            <a:pPr marL="0" indent="0">
              <a:spcBef>
                <a:spcPts val="0"/>
              </a:spcBef>
              <a:buNone/>
            </a:pPr>
            <a:r>
              <a:rPr lang="en-US" sz="2400" b="1" dirty="0">
                <a:latin typeface="Cambria" panose="02040503050406030204" pitchFamily="18" charset="0"/>
              </a:rPr>
              <a:t> </a:t>
            </a:r>
            <a:r>
              <a:rPr lang="en-US" sz="2400" b="1" dirty="0" smtClean="0">
                <a:latin typeface="Cambria" panose="02040503050406030204" pitchFamily="18" charset="0"/>
              </a:rPr>
              <a:t>          3 – Some information / mainly one source / may be 	       incorrectly</a:t>
            </a:r>
            <a:r>
              <a:rPr lang="en-US" sz="2400" b="1" dirty="0">
                <a:latin typeface="Cambria" panose="02040503050406030204" pitchFamily="18" charset="0"/>
              </a:rPr>
              <a:t> </a:t>
            </a:r>
            <a:r>
              <a:rPr lang="en-US" sz="2400" b="1" dirty="0" smtClean="0">
                <a:latin typeface="Cambria" panose="02040503050406030204" pitchFamily="18" charset="0"/>
              </a:rPr>
              <a:t>identified / may include copied text</a:t>
            </a:r>
            <a:endParaRPr lang="en-US" sz="2400" dirty="0">
              <a:latin typeface="Cambria" panose="02040503050406030204" pitchFamily="18" charset="0"/>
            </a:endParaRPr>
          </a:p>
        </p:txBody>
      </p:sp>
      <p:pic>
        <p:nvPicPr>
          <p:cNvPr id="2" name="Picture 1" title="reference book graphic object "/>
          <p:cNvPicPr>
            <a:picLocks noChangeAspect="1"/>
          </p:cNvPicPr>
          <p:nvPr/>
        </p:nvPicPr>
        <p:blipFill rotWithShape="1">
          <a:blip r:embed="rId3"/>
          <a:srcRect l="13018" r="18343"/>
          <a:stretch/>
        </p:blipFill>
        <p:spPr>
          <a:xfrm>
            <a:off x="5703900" y="1679293"/>
            <a:ext cx="2902923" cy="1700514"/>
          </a:xfrm>
          <a:prstGeom prst="rect">
            <a:avLst/>
          </a:prstGeom>
        </p:spPr>
      </p:pic>
      <p:sp>
        <p:nvSpPr>
          <p:cNvPr id="3" name="TextBox 2"/>
          <p:cNvSpPr txBox="1"/>
          <p:nvPr/>
        </p:nvSpPr>
        <p:spPr>
          <a:xfrm>
            <a:off x="7315200" y="3664525"/>
            <a:ext cx="1661358" cy="276999"/>
          </a:xfrm>
          <a:prstGeom prst="rect">
            <a:avLst/>
          </a:prstGeom>
          <a:noFill/>
        </p:spPr>
        <p:txBody>
          <a:bodyPr wrap="square" rtlCol="0">
            <a:spAutoFit/>
          </a:bodyPr>
          <a:lstStyle/>
          <a:p>
            <a:pPr algn="r"/>
            <a:r>
              <a:rPr lang="en-US" sz="1200" dirty="0" smtClean="0"/>
              <a:t>Photo: </a:t>
            </a:r>
            <a:r>
              <a:rPr lang="en-US" sz="1200" dirty="0" smtClean="0">
                <a:hlinkClick r:id="rId4"/>
              </a:rPr>
              <a:t>Pixabay</a:t>
            </a:r>
            <a:endParaRPr lang="en-US" sz="1200" dirty="0"/>
          </a:p>
        </p:txBody>
      </p:sp>
    </p:spTree>
    <p:extLst>
      <p:ext uri="{BB962C8B-B14F-4D97-AF65-F5344CB8AC3E}">
        <p14:creationId xmlns:p14="http://schemas.microsoft.com/office/powerpoint/2010/main" val="7474468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96268" y="6164163"/>
            <a:ext cx="2169994" cy="307777"/>
          </a:xfrm>
          <a:prstGeom prst="rect">
            <a:avLst/>
          </a:prstGeom>
          <a:noFill/>
        </p:spPr>
        <p:txBody>
          <a:bodyPr wrap="square" rtlCol="0">
            <a:spAutoFit/>
          </a:bodyPr>
          <a:lstStyle/>
          <a:p>
            <a:pPr algn="r"/>
            <a:r>
              <a:rPr lang="en-US" sz="1400" dirty="0" smtClean="0">
                <a:latin typeface="Cambria" panose="02040503050406030204" pitchFamily="18" charset="0"/>
              </a:rPr>
              <a:t>Photo: </a:t>
            </a:r>
            <a:r>
              <a:rPr lang="en-US" sz="1400" dirty="0" smtClean="0">
                <a:latin typeface="Cambria" panose="02040503050406030204" pitchFamily="18" charset="0"/>
                <a:hlinkClick r:id="rId3"/>
              </a:rPr>
              <a:t>Pixabay</a:t>
            </a:r>
            <a:endParaRPr lang="en-US" sz="1400" dirty="0">
              <a:latin typeface="Cambria" panose="02040503050406030204" pitchFamily="18" charset="0"/>
            </a:endParaRPr>
          </a:p>
        </p:txBody>
      </p:sp>
      <p:sp>
        <p:nvSpPr>
          <p:cNvPr id="2" name="Title 1"/>
          <p:cNvSpPr>
            <a:spLocks noGrp="1"/>
          </p:cNvSpPr>
          <p:nvPr>
            <p:ph type="title"/>
          </p:nvPr>
        </p:nvSpPr>
        <p:spPr>
          <a:xfrm>
            <a:off x="493594" y="1721734"/>
            <a:ext cx="8229600" cy="1143000"/>
          </a:xfrm>
        </p:spPr>
        <p:txBody>
          <a:bodyPr/>
          <a:lstStyle/>
          <a:p>
            <a:pPr algn="ctr"/>
            <a:r>
              <a:rPr lang="en-US" b="1" dirty="0" smtClean="0">
                <a:latin typeface="Cambria" panose="02040503050406030204" pitchFamily="18" charset="0"/>
              </a:rPr>
              <a:t>Questions or Clarifications?</a:t>
            </a:r>
            <a:endParaRPr lang="en-US" b="1" dirty="0">
              <a:latin typeface="Cambria" panose="02040503050406030204" pitchFamily="18" charset="0"/>
            </a:endParaRPr>
          </a:p>
        </p:txBody>
      </p:sp>
      <p:pic>
        <p:nvPicPr>
          <p:cNvPr id="6" name="Picture 5" title="question graphic object "/>
          <p:cNvPicPr>
            <a:picLocks noChangeAspect="1"/>
          </p:cNvPicPr>
          <p:nvPr/>
        </p:nvPicPr>
        <p:blipFill rotWithShape="1">
          <a:blip r:embed="rId4"/>
          <a:srcRect l="5087"/>
          <a:stretch/>
        </p:blipFill>
        <p:spPr>
          <a:xfrm>
            <a:off x="2260921" y="2789436"/>
            <a:ext cx="4535347" cy="3374727"/>
          </a:xfrm>
          <a:prstGeom prst="rect">
            <a:avLst/>
          </a:prstGeom>
        </p:spPr>
      </p:pic>
    </p:spTree>
    <p:extLst>
      <p:ext uri="{BB962C8B-B14F-4D97-AF65-F5344CB8AC3E}">
        <p14:creationId xmlns:p14="http://schemas.microsoft.com/office/powerpoint/2010/main" val="34169567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8788" y="715440"/>
            <a:ext cx="8229600" cy="1143000"/>
          </a:xfrm>
        </p:spPr>
        <p:txBody>
          <a:bodyPr/>
          <a:lstStyle/>
          <a:p>
            <a:r>
              <a:rPr lang="en-US" b="1" dirty="0" smtClean="0">
                <a:latin typeface="Cambria" panose="02040503050406030204" pitchFamily="18" charset="0"/>
              </a:rPr>
              <a:t>Highlighting Key Features</a:t>
            </a:r>
            <a:endParaRPr lang="en-US" b="1" dirty="0">
              <a:latin typeface="Cambria" panose="02040503050406030204" pitchFamily="18" charset="0"/>
            </a:endParaRPr>
          </a:p>
        </p:txBody>
      </p:sp>
      <p:sp>
        <p:nvSpPr>
          <p:cNvPr id="3" name="TextBox 2"/>
          <p:cNvSpPr txBox="1"/>
          <p:nvPr/>
        </p:nvSpPr>
        <p:spPr>
          <a:xfrm>
            <a:off x="706056" y="1875627"/>
            <a:ext cx="7685590" cy="4093428"/>
          </a:xfrm>
          <a:prstGeom prst="rect">
            <a:avLst/>
          </a:prstGeom>
          <a:noFill/>
        </p:spPr>
        <p:txBody>
          <a:bodyPr wrap="square" rtlCol="0">
            <a:spAutoFit/>
          </a:bodyPr>
          <a:lstStyle/>
          <a:p>
            <a:pPr marL="514350" indent="-514350">
              <a:buFont typeface="+mj-lt"/>
              <a:buAutoNum type="arabicPeriod"/>
            </a:pPr>
            <a:r>
              <a:rPr lang="en-US" sz="2600" dirty="0" smtClean="0">
                <a:latin typeface="Cambria" panose="02040503050406030204" pitchFamily="18" charset="0"/>
              </a:rPr>
              <a:t>Examine the key language at achievement level “</a:t>
            </a:r>
            <a:r>
              <a:rPr lang="en-US" sz="2600" b="1" dirty="0" smtClean="0">
                <a:latin typeface="Cambria" panose="02040503050406030204" pitchFamily="18" charset="0"/>
              </a:rPr>
              <a:t>4</a:t>
            </a:r>
            <a:r>
              <a:rPr lang="en-US" sz="2600" dirty="0" smtClean="0">
                <a:latin typeface="Cambria" panose="02040503050406030204" pitchFamily="18" charset="0"/>
              </a:rPr>
              <a:t>” and highlight using the yellow highlighter.</a:t>
            </a:r>
          </a:p>
          <a:p>
            <a:pPr marL="514350" indent="-514350">
              <a:buFont typeface="+mj-lt"/>
              <a:buAutoNum type="arabicPeriod"/>
            </a:pPr>
            <a:endParaRPr lang="en-US" sz="2600" dirty="0">
              <a:latin typeface="Cambria" panose="02040503050406030204" pitchFamily="18" charset="0"/>
            </a:endParaRPr>
          </a:p>
          <a:p>
            <a:pPr marL="514350" indent="-514350">
              <a:buFont typeface="+mj-lt"/>
              <a:buAutoNum type="arabicPeriod"/>
            </a:pPr>
            <a:r>
              <a:rPr lang="en-US" sz="2600" dirty="0">
                <a:latin typeface="Cambria" panose="02040503050406030204" pitchFamily="18" charset="0"/>
              </a:rPr>
              <a:t>Examine the key language at achievement level </a:t>
            </a:r>
            <a:r>
              <a:rPr lang="en-US" sz="2600" dirty="0" smtClean="0">
                <a:latin typeface="Cambria" panose="02040503050406030204" pitchFamily="18" charset="0"/>
              </a:rPr>
              <a:t>“</a:t>
            </a:r>
            <a:r>
              <a:rPr lang="en-US" sz="2600" b="1" dirty="0" smtClean="0">
                <a:latin typeface="Cambria" panose="02040503050406030204" pitchFamily="18" charset="0"/>
              </a:rPr>
              <a:t>3</a:t>
            </a:r>
            <a:r>
              <a:rPr lang="en-US" sz="2600" dirty="0" smtClean="0">
                <a:latin typeface="Cambria" panose="02040503050406030204" pitchFamily="18" charset="0"/>
              </a:rPr>
              <a:t>” </a:t>
            </a:r>
            <a:r>
              <a:rPr lang="en-US" sz="2600" dirty="0">
                <a:latin typeface="Cambria" panose="02040503050406030204" pitchFamily="18" charset="0"/>
              </a:rPr>
              <a:t>and highlight using the </a:t>
            </a:r>
            <a:r>
              <a:rPr lang="en-US" sz="2600" dirty="0" smtClean="0">
                <a:latin typeface="Cambria" panose="02040503050406030204" pitchFamily="18" charset="0"/>
              </a:rPr>
              <a:t>pink highlighter.</a:t>
            </a:r>
          </a:p>
          <a:p>
            <a:pPr marL="514350" indent="-514350">
              <a:buFont typeface="+mj-lt"/>
              <a:buAutoNum type="arabicPeriod"/>
            </a:pPr>
            <a:endParaRPr lang="en-US" sz="2600" dirty="0">
              <a:latin typeface="Cambria" panose="02040503050406030204" pitchFamily="18" charset="0"/>
            </a:endParaRPr>
          </a:p>
          <a:p>
            <a:pPr marL="514350" indent="-514350">
              <a:buFont typeface="+mj-lt"/>
              <a:buAutoNum type="arabicPeriod"/>
            </a:pPr>
            <a:r>
              <a:rPr lang="en-US" sz="2600" dirty="0">
                <a:latin typeface="Cambria" panose="02040503050406030204" pitchFamily="18" charset="0"/>
              </a:rPr>
              <a:t>Examine the key language at achievement level </a:t>
            </a:r>
            <a:r>
              <a:rPr lang="en-US" sz="2600" dirty="0" smtClean="0">
                <a:latin typeface="Cambria" panose="02040503050406030204" pitchFamily="18" charset="0"/>
              </a:rPr>
              <a:t>“</a:t>
            </a:r>
            <a:r>
              <a:rPr lang="en-US" sz="2600" b="1" dirty="0" smtClean="0">
                <a:latin typeface="Cambria" panose="02040503050406030204" pitchFamily="18" charset="0"/>
              </a:rPr>
              <a:t>5</a:t>
            </a:r>
            <a:r>
              <a:rPr lang="en-US" sz="2600" dirty="0" smtClean="0">
                <a:latin typeface="Cambria" panose="02040503050406030204" pitchFamily="18" charset="0"/>
              </a:rPr>
              <a:t>” </a:t>
            </a:r>
            <a:r>
              <a:rPr lang="en-US" sz="2600" dirty="0">
                <a:latin typeface="Cambria" panose="02040503050406030204" pitchFamily="18" charset="0"/>
              </a:rPr>
              <a:t>and highlight using the </a:t>
            </a:r>
            <a:r>
              <a:rPr lang="en-US" sz="2600" dirty="0" smtClean="0">
                <a:latin typeface="Cambria" panose="02040503050406030204" pitchFamily="18" charset="0"/>
              </a:rPr>
              <a:t>orange highlighter.</a:t>
            </a:r>
          </a:p>
          <a:p>
            <a:endParaRPr lang="en-US" sz="2600" dirty="0">
              <a:latin typeface="Cambria" panose="02040503050406030204" pitchFamily="18" charset="0"/>
            </a:endParaRPr>
          </a:p>
          <a:p>
            <a:endParaRPr lang="en-US" sz="2600" dirty="0">
              <a:latin typeface="Cambria" panose="02040503050406030204" pitchFamily="18" charset="0"/>
            </a:endParaRPr>
          </a:p>
        </p:txBody>
      </p:sp>
    </p:spTree>
    <p:extLst>
      <p:ext uri="{BB962C8B-B14F-4D97-AF65-F5344CB8AC3E}">
        <p14:creationId xmlns:p14="http://schemas.microsoft.com/office/powerpoint/2010/main" val="28771650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408" y="1709120"/>
            <a:ext cx="7886700" cy="1325563"/>
          </a:xfrm>
        </p:spPr>
        <p:txBody>
          <a:bodyPr/>
          <a:lstStyle/>
          <a:p>
            <a:r>
              <a:rPr lang="en-US" b="1" dirty="0" smtClean="0">
                <a:latin typeface="Cambria" panose="02040503050406030204" pitchFamily="18" charset="0"/>
              </a:rPr>
              <a:t>Anchor Papers</a:t>
            </a:r>
            <a:endParaRPr lang="en-US" b="1" dirty="0">
              <a:latin typeface="Cambria" panose="02040503050406030204" pitchFamily="18" charset="0"/>
            </a:endParaRPr>
          </a:p>
        </p:txBody>
      </p:sp>
      <p:sp>
        <p:nvSpPr>
          <p:cNvPr id="3" name="Content Placeholder 2"/>
          <p:cNvSpPr>
            <a:spLocks noGrp="1"/>
          </p:cNvSpPr>
          <p:nvPr>
            <p:ph idx="1"/>
          </p:nvPr>
        </p:nvSpPr>
        <p:spPr>
          <a:xfrm>
            <a:off x="541116" y="2816669"/>
            <a:ext cx="7620000" cy="2438400"/>
          </a:xfrm>
        </p:spPr>
        <p:txBody>
          <a:bodyPr>
            <a:normAutofit/>
          </a:bodyPr>
          <a:lstStyle/>
          <a:p>
            <a:pPr marL="0" indent="0">
              <a:buNone/>
            </a:pPr>
            <a:r>
              <a:rPr lang="en-US" sz="3000" dirty="0">
                <a:latin typeface="Cambria" panose="02040503050406030204" pitchFamily="18" charset="0"/>
              </a:rPr>
              <a:t>Examples of student work that </a:t>
            </a:r>
            <a:r>
              <a:rPr lang="en-US" sz="3000" b="1" dirty="0">
                <a:latin typeface="Cambria" panose="02040503050406030204" pitchFamily="18" charset="0"/>
              </a:rPr>
              <a:t>exemplify the attributes of a certain score level </a:t>
            </a:r>
            <a:r>
              <a:rPr lang="en-US" sz="3000" dirty="0">
                <a:latin typeface="Cambria" panose="02040503050406030204" pitchFamily="18" charset="0"/>
              </a:rPr>
              <a:t>and that </a:t>
            </a:r>
            <a:r>
              <a:rPr lang="en-US" sz="3000" b="1" dirty="0">
                <a:latin typeface="Cambria" panose="02040503050406030204" pitchFamily="18" charset="0"/>
              </a:rPr>
              <a:t>serve as a standard</a:t>
            </a:r>
            <a:r>
              <a:rPr lang="en-US" sz="3000" dirty="0">
                <a:latin typeface="Cambria" panose="02040503050406030204" pitchFamily="18" charset="0"/>
              </a:rPr>
              <a:t> against which other papers or performances can be judged</a:t>
            </a:r>
            <a:r>
              <a:rPr lang="en-US" sz="3000" dirty="0" smtClean="0">
                <a:latin typeface="Cambria" panose="02040503050406030204" pitchFamily="18" charset="0"/>
              </a:rPr>
              <a:t>.</a:t>
            </a:r>
            <a:endParaRPr lang="en-US" sz="3000" dirty="0">
              <a:latin typeface="Cambria" panose="02040503050406030204" pitchFamily="18" charset="0"/>
            </a:endParaRPr>
          </a:p>
        </p:txBody>
      </p:sp>
      <p:pic>
        <p:nvPicPr>
          <p:cNvPr id="4" name="Picture 2" descr="https://media.licdn.com/media-proxy/ext?w=800&amp;h=800&amp;hash=SBeZ0I7q9y08lNBxFhNSrA0IN3U%3D&amp;ora=1%2CaFBCTXdkRmpGL2lvQUFBPQ%2CxAVta5g-0R6nlh8Tw1It6a2FowGz60oISJLOTW3hGTrbi6DxERaYCLauCMPQ1QpQCV1w4X5GBbTWJ0q7b9nVLvaIH4UM_-6hWuSebj0lOUkYslNFwOYWbCAun5-fV8LqTSR7h9ZfIyWt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636935"/>
            <a:ext cx="3208116" cy="1838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4229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title="graphic object "/>
          <p:cNvGrpSpPr/>
          <p:nvPr/>
        </p:nvGrpSpPr>
        <p:grpSpPr>
          <a:xfrm>
            <a:off x="949167" y="901101"/>
            <a:ext cx="7400405" cy="4918186"/>
            <a:chOff x="1250109" y="381000"/>
            <a:chExt cx="7400405" cy="4918186"/>
          </a:xfrm>
        </p:grpSpPr>
        <p:pic>
          <p:nvPicPr>
            <p:cNvPr id="2" name="Picture 1" title="graphic object "/>
            <p:cNvPicPr>
              <a:picLocks noChangeAspect="1"/>
            </p:cNvPicPr>
            <p:nvPr/>
          </p:nvPicPr>
          <p:blipFill>
            <a:blip r:embed="rId3"/>
            <a:stretch>
              <a:fillRect/>
            </a:stretch>
          </p:blipFill>
          <p:spPr>
            <a:xfrm>
              <a:off x="1250109" y="381000"/>
              <a:ext cx="7400405" cy="4918186"/>
            </a:xfrm>
            <a:prstGeom prst="rect">
              <a:avLst/>
            </a:prstGeom>
          </p:spPr>
        </p:pic>
        <p:sp>
          <p:nvSpPr>
            <p:cNvPr id="3" name="TextBox 2"/>
            <p:cNvSpPr txBox="1"/>
            <p:nvPr/>
          </p:nvSpPr>
          <p:spPr>
            <a:xfrm>
              <a:off x="5867400" y="3360194"/>
              <a:ext cx="2783114" cy="1938992"/>
            </a:xfrm>
            <a:prstGeom prst="rect">
              <a:avLst/>
            </a:prstGeom>
            <a:solidFill>
              <a:srgbClr val="E7E7E7"/>
            </a:solidFill>
          </p:spPr>
          <p:txBody>
            <a:bodyPr wrap="square" rtlCol="0">
              <a:spAutoFit/>
            </a:bodyPr>
            <a:lstStyle/>
            <a:p>
              <a:pPr algn="r"/>
              <a:r>
                <a:rPr lang="en-US" sz="4000" dirty="0" smtClean="0">
                  <a:latin typeface="Cambria" panose="02040503050406030204" pitchFamily="18" charset="0"/>
                </a:rPr>
                <a:t>Gathering Evidence</a:t>
              </a:r>
            </a:p>
            <a:p>
              <a:pPr algn="r"/>
              <a:r>
                <a:rPr lang="en-US" sz="4000" dirty="0" smtClean="0">
                  <a:latin typeface="Cambria" panose="02040503050406030204" pitchFamily="18" charset="0"/>
                </a:rPr>
                <a:t>and Scoring</a:t>
              </a:r>
              <a:endParaRPr lang="en-US" sz="4000" dirty="0">
                <a:latin typeface="Cambria" panose="02040503050406030204" pitchFamily="18" charset="0"/>
              </a:endParaRPr>
            </a:p>
          </p:txBody>
        </p:sp>
      </p:grpSp>
      <p:sp>
        <p:nvSpPr>
          <p:cNvPr id="4" name="TextBox 3"/>
          <p:cNvSpPr txBox="1"/>
          <p:nvPr/>
        </p:nvSpPr>
        <p:spPr>
          <a:xfrm>
            <a:off x="6335945" y="6060311"/>
            <a:ext cx="2627086" cy="307777"/>
          </a:xfrm>
          <a:prstGeom prst="rect">
            <a:avLst/>
          </a:prstGeom>
          <a:noFill/>
        </p:spPr>
        <p:txBody>
          <a:bodyPr wrap="square" rtlCol="0">
            <a:spAutoFit/>
          </a:bodyPr>
          <a:lstStyle/>
          <a:p>
            <a:pPr algn="r"/>
            <a:r>
              <a:rPr lang="en-US" sz="1400" dirty="0" smtClean="0">
                <a:solidFill>
                  <a:schemeClr val="tx1">
                    <a:lumMod val="85000"/>
                    <a:lumOff val="15000"/>
                  </a:schemeClr>
                </a:solidFill>
                <a:latin typeface="Cambria" panose="02040503050406030204" pitchFamily="18" charset="0"/>
              </a:rPr>
              <a:t>Photo: </a:t>
            </a:r>
            <a:r>
              <a:rPr lang="en-US" sz="1400" dirty="0" smtClean="0">
                <a:solidFill>
                  <a:schemeClr val="bg1">
                    <a:lumMod val="75000"/>
                  </a:schemeClr>
                </a:solidFill>
                <a:latin typeface="Cambria" panose="02040503050406030204" pitchFamily="18" charset="0"/>
                <a:hlinkClick r:id="rId4"/>
              </a:rPr>
              <a:t>Pixabay</a:t>
            </a:r>
            <a:endParaRPr lang="en-US" sz="1400" dirty="0">
              <a:solidFill>
                <a:schemeClr val="bg1">
                  <a:lumMod val="75000"/>
                </a:schemeClr>
              </a:solidFill>
              <a:latin typeface="Cambria" panose="02040503050406030204" pitchFamily="18" charset="0"/>
            </a:endParaRPr>
          </a:p>
        </p:txBody>
      </p:sp>
      <p:sp>
        <p:nvSpPr>
          <p:cNvPr id="6" name="Title 5" hidden="1"/>
          <p:cNvSpPr>
            <a:spLocks noGrp="1"/>
          </p:cNvSpPr>
          <p:nvPr>
            <p:ph type="title" idx="4294967295"/>
          </p:nvPr>
        </p:nvSpPr>
        <p:spPr/>
        <p:txBody>
          <a:bodyPr/>
          <a:lstStyle/>
          <a:p>
            <a:r>
              <a:rPr lang="en-US" dirty="0" smtClean="0"/>
              <a:t>Gathering Evidence and Scoring</a:t>
            </a:r>
            <a:endParaRPr lang="en-US" dirty="0"/>
          </a:p>
        </p:txBody>
      </p:sp>
    </p:spTree>
    <p:extLst>
      <p:ext uri="{BB962C8B-B14F-4D97-AF65-F5344CB8AC3E}">
        <p14:creationId xmlns:p14="http://schemas.microsoft.com/office/powerpoint/2010/main" val="13998367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500" y="1697544"/>
            <a:ext cx="7886700" cy="1325563"/>
          </a:xfrm>
        </p:spPr>
        <p:txBody>
          <a:bodyPr/>
          <a:lstStyle/>
          <a:p>
            <a:r>
              <a:rPr lang="en-US" b="1" dirty="0" smtClean="0">
                <a:latin typeface="Cambria" panose="02040503050406030204" pitchFamily="18" charset="0"/>
              </a:rPr>
              <a:t>Partners and Peers</a:t>
            </a:r>
            <a:endParaRPr lang="en-US" b="1" dirty="0">
              <a:latin typeface="Cambria" panose="02040503050406030204" pitchFamily="18" charset="0"/>
            </a:endParaRPr>
          </a:p>
        </p:txBody>
      </p:sp>
      <p:sp>
        <p:nvSpPr>
          <p:cNvPr id="3" name="Content Placeholder 2"/>
          <p:cNvSpPr>
            <a:spLocks noGrp="1"/>
          </p:cNvSpPr>
          <p:nvPr>
            <p:ph idx="1"/>
          </p:nvPr>
        </p:nvSpPr>
        <p:spPr>
          <a:xfrm>
            <a:off x="617075" y="2894819"/>
            <a:ext cx="7886700" cy="3181890"/>
          </a:xfrm>
        </p:spPr>
        <p:txBody>
          <a:bodyPr>
            <a:normAutofit/>
          </a:bodyPr>
          <a:lstStyle/>
          <a:p>
            <a:pPr marL="914400" lvl="1" indent="-514350">
              <a:spcBef>
                <a:spcPts val="0"/>
              </a:spcBef>
              <a:spcAft>
                <a:spcPts val="1200"/>
              </a:spcAft>
              <a:buFont typeface="+mj-lt"/>
              <a:buAutoNum type="arabicPeriod"/>
            </a:pPr>
            <a:r>
              <a:rPr lang="en-US" sz="2800" dirty="0" smtClean="0">
                <a:latin typeface="Cambria" panose="02040503050406030204" pitchFamily="18" charset="0"/>
              </a:rPr>
              <a:t>HS </a:t>
            </a:r>
            <a:r>
              <a:rPr lang="en-US" sz="2800" dirty="0">
                <a:latin typeface="Cambria" panose="02040503050406030204" pitchFamily="18" charset="0"/>
              </a:rPr>
              <a:t>school ELA teacher</a:t>
            </a:r>
          </a:p>
          <a:p>
            <a:pPr marL="914400" lvl="1" indent="-514350">
              <a:spcBef>
                <a:spcPts val="0"/>
              </a:spcBef>
              <a:spcAft>
                <a:spcPts val="1200"/>
              </a:spcAft>
              <a:buFont typeface="+mj-lt"/>
              <a:buAutoNum type="arabicPeriod"/>
            </a:pPr>
            <a:r>
              <a:rPr lang="en-US" sz="2800" dirty="0" smtClean="0">
                <a:latin typeface="Cambria" panose="02040503050406030204" pitchFamily="18" charset="0"/>
              </a:rPr>
              <a:t>HS </a:t>
            </a:r>
            <a:r>
              <a:rPr lang="en-US" sz="2800" dirty="0">
                <a:latin typeface="Cambria" panose="02040503050406030204" pitchFamily="18" charset="0"/>
              </a:rPr>
              <a:t>school social studies teacher</a:t>
            </a:r>
          </a:p>
          <a:p>
            <a:pPr marL="914400" lvl="1" indent="-514350">
              <a:spcBef>
                <a:spcPts val="0"/>
              </a:spcBef>
              <a:spcAft>
                <a:spcPts val="1200"/>
              </a:spcAft>
              <a:buFont typeface="+mj-lt"/>
              <a:buAutoNum type="arabicPeriod"/>
            </a:pPr>
            <a:r>
              <a:rPr lang="en-US" sz="2800" dirty="0">
                <a:latin typeface="Cambria" panose="02040503050406030204" pitchFamily="18" charset="0"/>
              </a:rPr>
              <a:t>Special Education or Title I teacher</a:t>
            </a:r>
          </a:p>
          <a:p>
            <a:pPr marL="914400" lvl="1" indent="-514350">
              <a:spcBef>
                <a:spcPts val="0"/>
              </a:spcBef>
              <a:spcAft>
                <a:spcPts val="1200"/>
              </a:spcAft>
              <a:buFont typeface="+mj-lt"/>
              <a:buAutoNum type="arabicPeriod"/>
            </a:pPr>
            <a:r>
              <a:rPr lang="en-US" sz="2800" dirty="0" smtClean="0">
                <a:latin typeface="Cambria" panose="02040503050406030204" pitchFamily="18" charset="0"/>
              </a:rPr>
              <a:t>Instructional </a:t>
            </a:r>
            <a:r>
              <a:rPr lang="en-US" sz="2800" dirty="0">
                <a:latin typeface="Cambria" panose="02040503050406030204" pitchFamily="18" charset="0"/>
              </a:rPr>
              <a:t>c</a:t>
            </a:r>
            <a:r>
              <a:rPr lang="en-US" sz="2800" dirty="0" smtClean="0">
                <a:latin typeface="Cambria" panose="02040503050406030204" pitchFamily="18" charset="0"/>
              </a:rPr>
              <a:t>oach</a:t>
            </a:r>
            <a:endParaRPr lang="en-US" sz="2800" dirty="0">
              <a:latin typeface="Cambria" panose="02040503050406030204" pitchFamily="18" charset="0"/>
            </a:endParaRPr>
          </a:p>
          <a:p>
            <a:pPr marL="914400" lvl="1" indent="-514350">
              <a:spcBef>
                <a:spcPts val="0"/>
              </a:spcBef>
              <a:spcAft>
                <a:spcPts val="1200"/>
              </a:spcAft>
              <a:buFont typeface="+mj-lt"/>
              <a:buAutoNum type="arabicPeriod"/>
            </a:pPr>
            <a:r>
              <a:rPr lang="en-US" sz="2800" dirty="0" smtClean="0">
                <a:latin typeface="Cambria" panose="02040503050406030204" pitchFamily="18" charset="0"/>
              </a:rPr>
              <a:t>Other</a:t>
            </a:r>
            <a:endParaRPr lang="en-US" sz="2800" dirty="0">
              <a:latin typeface="Cambria" panose="02040503050406030204" pitchFamily="18" charset="0"/>
            </a:endParaRPr>
          </a:p>
        </p:txBody>
      </p:sp>
    </p:spTree>
    <p:extLst>
      <p:ext uri="{BB962C8B-B14F-4D97-AF65-F5344CB8AC3E}">
        <p14:creationId xmlns:p14="http://schemas.microsoft.com/office/powerpoint/2010/main" val="20056721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title="oval highlighting use of sources"/>
          <p:cNvSpPr/>
          <p:nvPr/>
        </p:nvSpPr>
        <p:spPr>
          <a:xfrm>
            <a:off x="5600700" y="5620472"/>
            <a:ext cx="2514600" cy="533400"/>
          </a:xfrm>
          <a:prstGeom prst="ellipse">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title="highlighting word choice"/>
          <p:cNvSpPr/>
          <p:nvPr/>
        </p:nvSpPr>
        <p:spPr>
          <a:xfrm>
            <a:off x="5769980" y="4136504"/>
            <a:ext cx="2057400" cy="381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title="highlighting voice"/>
          <p:cNvSpPr/>
          <p:nvPr/>
        </p:nvSpPr>
        <p:spPr>
          <a:xfrm>
            <a:off x="5765157" y="3677856"/>
            <a:ext cx="990600" cy="381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title="measured trait conventions"/>
          <p:cNvSpPr/>
          <p:nvPr/>
        </p:nvSpPr>
        <p:spPr>
          <a:xfrm>
            <a:off x="5765157" y="5241884"/>
            <a:ext cx="1981200" cy="381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title="measured trait sentence fluency"/>
          <p:cNvSpPr/>
          <p:nvPr/>
        </p:nvSpPr>
        <p:spPr>
          <a:xfrm>
            <a:off x="5765157" y="4714755"/>
            <a:ext cx="2743200" cy="381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title="measured trait organization"/>
          <p:cNvSpPr/>
          <p:nvPr/>
        </p:nvSpPr>
        <p:spPr>
          <a:xfrm>
            <a:off x="5765157" y="3190755"/>
            <a:ext cx="2057400" cy="381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title="measured trait ideas and content"/>
          <p:cNvSpPr/>
          <p:nvPr/>
        </p:nvSpPr>
        <p:spPr>
          <a:xfrm>
            <a:off x="5765157" y="2657354"/>
            <a:ext cx="2819400" cy="381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9362" y="2092475"/>
            <a:ext cx="8127043" cy="1683284"/>
          </a:xfrm>
        </p:spPr>
        <p:txBody>
          <a:bodyPr>
            <a:noAutofit/>
          </a:bodyPr>
          <a:lstStyle/>
          <a:p>
            <a:r>
              <a:rPr lang="en-US" sz="4000" b="1" dirty="0" smtClean="0">
                <a:solidFill>
                  <a:schemeClr val="tx1"/>
                </a:solidFill>
                <a:latin typeface="Cambria" panose="02040503050406030204" pitchFamily="18" charset="0"/>
              </a:rPr>
              <a:t>Step 1: Individually </a:t>
            </a:r>
            <a:br>
              <a:rPr lang="en-US" sz="4000" b="1" dirty="0" smtClean="0">
                <a:solidFill>
                  <a:schemeClr val="tx1"/>
                </a:solidFill>
                <a:latin typeface="Cambria" panose="02040503050406030204" pitchFamily="18" charset="0"/>
              </a:rPr>
            </a:br>
            <a:r>
              <a:rPr lang="en-US" sz="4000" b="1" dirty="0" smtClean="0">
                <a:solidFill>
                  <a:schemeClr val="tx1"/>
                </a:solidFill>
                <a:latin typeface="Cambria" panose="02040503050406030204" pitchFamily="18" charset="0"/>
              </a:rPr>
              <a:t>Read and Identify</a:t>
            </a:r>
            <a:br>
              <a:rPr lang="en-US" sz="4000" b="1" dirty="0" smtClean="0">
                <a:solidFill>
                  <a:schemeClr val="tx1"/>
                </a:solidFill>
                <a:latin typeface="Cambria" panose="02040503050406030204" pitchFamily="18" charset="0"/>
              </a:rPr>
            </a:br>
            <a:r>
              <a:rPr lang="en-US" sz="4000" b="1" dirty="0" smtClean="0">
                <a:solidFill>
                  <a:schemeClr val="tx1"/>
                </a:solidFill>
                <a:latin typeface="Cambria" panose="02040503050406030204" pitchFamily="18" charset="0"/>
              </a:rPr>
              <a:t>Evidence</a:t>
            </a:r>
            <a:endParaRPr lang="en-US" sz="4000" b="1" dirty="0">
              <a:solidFill>
                <a:schemeClr val="tx1"/>
              </a:solidFill>
              <a:latin typeface="Cambria" panose="02040503050406030204" pitchFamily="18" charset="0"/>
            </a:endParaRPr>
          </a:p>
        </p:txBody>
      </p:sp>
      <p:sp>
        <p:nvSpPr>
          <p:cNvPr id="4" name="Content Placeholder 3"/>
          <p:cNvSpPr>
            <a:spLocks noGrp="1"/>
          </p:cNvSpPr>
          <p:nvPr>
            <p:ph sz="half" idx="1"/>
          </p:nvPr>
        </p:nvSpPr>
        <p:spPr>
          <a:xfrm>
            <a:off x="659757" y="3905973"/>
            <a:ext cx="3891537" cy="1981199"/>
          </a:xfrm>
        </p:spPr>
        <p:txBody>
          <a:bodyPr>
            <a:normAutofit/>
          </a:bodyPr>
          <a:lstStyle/>
          <a:p>
            <a:pPr marL="0" indent="0">
              <a:buNone/>
            </a:pPr>
            <a:r>
              <a:rPr lang="en-US" sz="3200" dirty="0" smtClean="0">
                <a:latin typeface="Cambria" panose="02040503050406030204" pitchFamily="18" charset="0"/>
              </a:rPr>
              <a:t>Identify evidence related to each trait while reading the student writing.</a:t>
            </a:r>
            <a:endParaRPr lang="en-US" sz="3200" dirty="0">
              <a:latin typeface="Cambria" panose="02040503050406030204" pitchFamily="18" charset="0"/>
            </a:endParaRPr>
          </a:p>
        </p:txBody>
      </p:sp>
      <p:sp>
        <p:nvSpPr>
          <p:cNvPr id="5" name="Content Placeholder 4"/>
          <p:cNvSpPr>
            <a:spLocks noGrp="1"/>
          </p:cNvSpPr>
          <p:nvPr>
            <p:ph sz="half" idx="2"/>
          </p:nvPr>
        </p:nvSpPr>
        <p:spPr>
          <a:xfrm>
            <a:off x="5498457" y="2571508"/>
            <a:ext cx="3352800" cy="3812394"/>
          </a:xfrm>
          <a:ln w="12700">
            <a:solidFill>
              <a:schemeClr val="tx1"/>
            </a:solidFill>
          </a:ln>
        </p:spPr>
        <p:txBody>
          <a:bodyPr>
            <a:normAutofit/>
          </a:bodyPr>
          <a:lstStyle/>
          <a:p>
            <a:r>
              <a:rPr lang="en-US" dirty="0" smtClean="0">
                <a:latin typeface="Cambria" panose="02040503050406030204" pitchFamily="18" charset="0"/>
              </a:rPr>
              <a:t>Ideas and Content</a:t>
            </a:r>
          </a:p>
          <a:p>
            <a:r>
              <a:rPr lang="en-US" dirty="0" smtClean="0">
                <a:latin typeface="Cambria" panose="02040503050406030204" pitchFamily="18" charset="0"/>
              </a:rPr>
              <a:t>Organization</a:t>
            </a:r>
          </a:p>
          <a:p>
            <a:r>
              <a:rPr lang="en-US" dirty="0" smtClean="0">
                <a:latin typeface="Cambria" panose="02040503050406030204" pitchFamily="18" charset="0"/>
              </a:rPr>
              <a:t>Voice</a:t>
            </a:r>
          </a:p>
          <a:p>
            <a:r>
              <a:rPr lang="en-US" dirty="0" smtClean="0">
                <a:latin typeface="Cambria" panose="02040503050406030204" pitchFamily="18" charset="0"/>
              </a:rPr>
              <a:t>Word Choice</a:t>
            </a:r>
          </a:p>
          <a:p>
            <a:r>
              <a:rPr lang="en-US" dirty="0" smtClean="0">
                <a:latin typeface="Cambria" panose="02040503050406030204" pitchFamily="18" charset="0"/>
              </a:rPr>
              <a:t>Sentence Fluency</a:t>
            </a:r>
          </a:p>
          <a:p>
            <a:r>
              <a:rPr lang="en-US" dirty="0" smtClean="0">
                <a:latin typeface="Cambria" panose="02040503050406030204" pitchFamily="18" charset="0"/>
              </a:rPr>
              <a:t>Conventions</a:t>
            </a:r>
          </a:p>
          <a:p>
            <a:r>
              <a:rPr lang="en-US" u="sng" dirty="0" smtClean="0">
                <a:latin typeface="Cambria" panose="02040503050406030204" pitchFamily="18" charset="0"/>
              </a:rPr>
              <a:t>Use of Sources</a:t>
            </a:r>
            <a:endParaRPr lang="en-US" u="sng" dirty="0">
              <a:latin typeface="Cambria" panose="02040503050406030204" pitchFamily="18" charset="0"/>
            </a:endParaRPr>
          </a:p>
        </p:txBody>
      </p:sp>
    </p:spTree>
    <p:extLst>
      <p:ext uri="{BB962C8B-B14F-4D97-AF65-F5344CB8AC3E}">
        <p14:creationId xmlns:p14="http://schemas.microsoft.com/office/powerpoint/2010/main" val="31816950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707" y="2193926"/>
            <a:ext cx="8199466" cy="1325563"/>
          </a:xfrm>
        </p:spPr>
        <p:txBody>
          <a:bodyPr>
            <a:normAutofit/>
          </a:bodyPr>
          <a:lstStyle/>
          <a:p>
            <a:r>
              <a:rPr lang="en-US" sz="4000" b="1" dirty="0" smtClean="0">
                <a:latin typeface="Cambria" panose="02040503050406030204" pitchFamily="18" charset="0"/>
              </a:rPr>
              <a:t>Step 2: Record Key Features from </a:t>
            </a:r>
            <a:br>
              <a:rPr lang="en-US" sz="4000" b="1" dirty="0" smtClean="0">
                <a:latin typeface="Cambria" panose="02040503050406030204" pitchFamily="18" charset="0"/>
              </a:rPr>
            </a:br>
            <a:r>
              <a:rPr lang="en-US" sz="4000" b="1" dirty="0" smtClean="0">
                <a:latin typeface="Cambria" panose="02040503050406030204" pitchFamily="18" charset="0"/>
              </a:rPr>
              <a:t>the Scoring Guide</a:t>
            </a:r>
            <a:endParaRPr lang="en-US" sz="4000" b="1" dirty="0">
              <a:latin typeface="Cambria" panose="02040503050406030204" pitchFamily="18" charset="0"/>
            </a:endParaRPr>
          </a:p>
        </p:txBody>
      </p:sp>
      <p:sp>
        <p:nvSpPr>
          <p:cNvPr id="3" name="Content Placeholder 2"/>
          <p:cNvSpPr>
            <a:spLocks noGrp="1"/>
          </p:cNvSpPr>
          <p:nvPr>
            <p:ph idx="1"/>
          </p:nvPr>
        </p:nvSpPr>
        <p:spPr>
          <a:xfrm>
            <a:off x="605500" y="3566151"/>
            <a:ext cx="7886700" cy="2749708"/>
          </a:xfrm>
        </p:spPr>
        <p:txBody>
          <a:bodyPr>
            <a:normAutofit/>
          </a:bodyPr>
          <a:lstStyle/>
          <a:p>
            <a:endParaRPr lang="en-US" sz="1200" dirty="0" smtClean="0">
              <a:latin typeface="Cambria" panose="02040503050406030204" pitchFamily="18" charset="0"/>
            </a:endParaRPr>
          </a:p>
          <a:p>
            <a:r>
              <a:rPr lang="en-US" sz="3000" dirty="0">
                <a:latin typeface="Cambria" panose="02040503050406030204" pitchFamily="18" charset="0"/>
              </a:rPr>
              <a:t>Look for a </a:t>
            </a:r>
            <a:r>
              <a:rPr lang="en-US" sz="3000" b="1" dirty="0">
                <a:latin typeface="Cambria" panose="02040503050406030204" pitchFamily="18" charset="0"/>
              </a:rPr>
              <a:t>preponderance of evidence </a:t>
            </a:r>
            <a:r>
              <a:rPr lang="en-US" sz="3000" dirty="0">
                <a:latin typeface="Cambria" panose="02040503050406030204" pitchFamily="18" charset="0"/>
              </a:rPr>
              <a:t>to determine a score.</a:t>
            </a:r>
          </a:p>
          <a:p>
            <a:r>
              <a:rPr lang="en-US" sz="3000" dirty="0" smtClean="0">
                <a:latin typeface="Cambria" panose="02040503050406030204" pitchFamily="18" charset="0"/>
              </a:rPr>
              <a:t>After </a:t>
            </a:r>
            <a:r>
              <a:rPr lang="en-US" sz="3000" dirty="0">
                <a:latin typeface="Cambria" panose="02040503050406030204" pitchFamily="18" charset="0"/>
              </a:rPr>
              <a:t>you</a:t>
            </a:r>
            <a:r>
              <a:rPr lang="en-US" sz="3000" i="1" dirty="0">
                <a:latin typeface="Cambria" panose="02040503050406030204" pitchFamily="18" charset="0"/>
              </a:rPr>
              <a:t> </a:t>
            </a:r>
            <a:r>
              <a:rPr lang="en-US" sz="3000" i="1" dirty="0" smtClean="0">
                <a:latin typeface="Cambria" panose="02040503050406030204" pitchFamily="18" charset="0"/>
              </a:rPr>
              <a:t>identify </a:t>
            </a:r>
            <a:r>
              <a:rPr lang="en-US" sz="3000" dirty="0" smtClean="0">
                <a:latin typeface="Cambria" panose="02040503050406030204" pitchFamily="18" charset="0"/>
              </a:rPr>
              <a:t>pieces </a:t>
            </a:r>
            <a:r>
              <a:rPr lang="en-US" sz="3000" dirty="0">
                <a:latin typeface="Cambria" panose="02040503050406030204" pitchFamily="18" charset="0"/>
              </a:rPr>
              <a:t>of evidence in student essays, </a:t>
            </a:r>
            <a:r>
              <a:rPr lang="en-US" sz="3000" dirty="0" smtClean="0">
                <a:latin typeface="Cambria" panose="02040503050406030204" pitchFamily="18" charset="0"/>
              </a:rPr>
              <a:t>record any key vocabulary in </a:t>
            </a:r>
            <a:r>
              <a:rPr lang="en-US" sz="3000" dirty="0">
                <a:latin typeface="Cambria" panose="02040503050406030204" pitchFamily="18" charset="0"/>
              </a:rPr>
              <a:t>the scoring </a:t>
            </a:r>
            <a:r>
              <a:rPr lang="en-US" sz="3000" dirty="0" smtClean="0">
                <a:latin typeface="Cambria" panose="02040503050406030204" pitchFamily="18" charset="0"/>
              </a:rPr>
              <a:t>guide as evidence</a:t>
            </a:r>
            <a:r>
              <a:rPr lang="en-US" sz="3000" dirty="0">
                <a:latin typeface="Cambria" panose="02040503050406030204" pitchFamily="18" charset="0"/>
              </a:rPr>
              <a:t>.</a:t>
            </a:r>
          </a:p>
          <a:p>
            <a:endParaRPr lang="en-US" sz="1000" dirty="0" smtClean="0">
              <a:latin typeface="Cambria" panose="02040503050406030204" pitchFamily="18" charset="0"/>
            </a:endParaRPr>
          </a:p>
        </p:txBody>
      </p:sp>
    </p:spTree>
    <p:extLst>
      <p:ext uri="{BB962C8B-B14F-4D97-AF65-F5344CB8AC3E}">
        <p14:creationId xmlns:p14="http://schemas.microsoft.com/office/powerpoint/2010/main" val="17277008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134" y="2500132"/>
            <a:ext cx="7886700" cy="1325563"/>
          </a:xfrm>
        </p:spPr>
        <p:txBody>
          <a:bodyPr anchor="b">
            <a:noAutofit/>
          </a:bodyPr>
          <a:lstStyle/>
          <a:p>
            <a:r>
              <a:rPr lang="en-US" sz="4000" b="1" dirty="0" smtClean="0">
                <a:latin typeface="Cambria" panose="02040503050406030204" pitchFamily="18" charset="0"/>
              </a:rPr>
              <a:t>Step 3: Write </a:t>
            </a:r>
            <a:br>
              <a:rPr lang="en-US" sz="4000" b="1" dirty="0" smtClean="0">
                <a:latin typeface="Cambria" panose="02040503050406030204" pitchFamily="18" charset="0"/>
              </a:rPr>
            </a:br>
            <a:r>
              <a:rPr lang="en-US" sz="4000" b="1" dirty="0" smtClean="0">
                <a:latin typeface="Cambria" panose="02040503050406030204" pitchFamily="18" charset="0"/>
              </a:rPr>
              <a:t>Your Scores on </a:t>
            </a:r>
            <a:br>
              <a:rPr lang="en-US" sz="4000" b="1" dirty="0" smtClean="0">
                <a:latin typeface="Cambria" panose="02040503050406030204" pitchFamily="18" charset="0"/>
              </a:rPr>
            </a:br>
            <a:r>
              <a:rPr lang="en-US" sz="4000" b="1" dirty="0" smtClean="0">
                <a:latin typeface="Cambria" panose="02040503050406030204" pitchFamily="18" charset="0"/>
              </a:rPr>
              <a:t>a Sticky Note</a:t>
            </a:r>
            <a:endParaRPr lang="en-US" sz="4000" b="1" dirty="0">
              <a:latin typeface="Cambria" panose="02040503050406030204" pitchFamily="18" charset="0"/>
            </a:endParaRPr>
          </a:p>
        </p:txBody>
      </p:sp>
      <p:grpSp>
        <p:nvGrpSpPr>
          <p:cNvPr id="3" name="Group 2" title="sample post it recording scores"/>
          <p:cNvGrpSpPr/>
          <p:nvPr/>
        </p:nvGrpSpPr>
        <p:grpSpPr>
          <a:xfrm>
            <a:off x="4826643" y="2361235"/>
            <a:ext cx="4087534" cy="3527080"/>
            <a:chOff x="2061516" y="1588670"/>
            <a:chExt cx="5517358" cy="4804064"/>
          </a:xfrm>
        </p:grpSpPr>
        <p:pic>
          <p:nvPicPr>
            <p:cNvPr id="5" name="Picture 4" title="graphic object"/>
            <p:cNvPicPr>
              <a:picLocks noChangeAspect="1"/>
            </p:cNvPicPr>
            <p:nvPr/>
          </p:nvPicPr>
          <p:blipFill>
            <a:blip r:embed="rId3"/>
            <a:stretch>
              <a:fillRect/>
            </a:stretch>
          </p:blipFill>
          <p:spPr>
            <a:xfrm>
              <a:off x="2061516" y="1588670"/>
              <a:ext cx="5517358" cy="4804064"/>
            </a:xfrm>
            <a:prstGeom prst="rect">
              <a:avLst/>
            </a:prstGeom>
          </p:spPr>
        </p:pic>
        <p:pic>
          <p:nvPicPr>
            <p:cNvPr id="6" name="Picture 5" title="graphic object"/>
            <p:cNvPicPr>
              <a:picLocks noChangeAspect="1"/>
            </p:cNvPicPr>
            <p:nvPr/>
          </p:nvPicPr>
          <p:blipFill>
            <a:blip r:embed="rId4"/>
            <a:stretch>
              <a:fillRect/>
            </a:stretch>
          </p:blipFill>
          <p:spPr>
            <a:xfrm>
              <a:off x="3144639" y="2079885"/>
              <a:ext cx="4434235" cy="4119998"/>
            </a:xfrm>
            <a:prstGeom prst="rect">
              <a:avLst/>
            </a:prstGeom>
          </p:spPr>
        </p:pic>
      </p:grpSp>
    </p:spTree>
    <p:extLst>
      <p:ext uri="{BB962C8B-B14F-4D97-AF65-F5344CB8AC3E}">
        <p14:creationId xmlns:p14="http://schemas.microsoft.com/office/powerpoint/2010/main" val="34508243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6113" y="909135"/>
            <a:ext cx="8497887" cy="771525"/>
          </a:xfrm>
        </p:spPr>
        <p:txBody>
          <a:bodyPr>
            <a:normAutofit fontScale="90000"/>
          </a:bodyPr>
          <a:lstStyle/>
          <a:p>
            <a:r>
              <a:rPr lang="en-US" b="1" dirty="0" smtClean="0">
                <a:latin typeface="Cambria" panose="02040503050406030204" pitchFamily="18" charset="0"/>
              </a:rPr>
              <a:t>Step </a:t>
            </a:r>
            <a:r>
              <a:rPr lang="en-US" dirty="0">
                <a:latin typeface="Cambria" panose="02040503050406030204" pitchFamily="18" charset="0"/>
              </a:rPr>
              <a:t>4</a:t>
            </a:r>
            <a:r>
              <a:rPr lang="en-US" b="1" dirty="0" smtClean="0">
                <a:latin typeface="Cambria" panose="02040503050406030204" pitchFamily="18" charset="0"/>
              </a:rPr>
              <a:t>: Chart Your Scores </a:t>
            </a:r>
            <a:br>
              <a:rPr lang="en-US" b="1" dirty="0" smtClean="0">
                <a:latin typeface="Cambria" panose="02040503050406030204" pitchFamily="18" charset="0"/>
              </a:rPr>
            </a:br>
            <a:r>
              <a:rPr lang="en-US" b="1" dirty="0" smtClean="0">
                <a:latin typeface="Cambria" panose="02040503050406030204" pitchFamily="18" charset="0"/>
              </a:rPr>
              <a:t>and Justify in Collaborative Group</a:t>
            </a:r>
            <a:endParaRPr lang="en-US" b="1" dirty="0">
              <a:latin typeface="Cambria" panose="02040503050406030204" pitchFamily="18" charset="0"/>
            </a:endParaRPr>
          </a:p>
        </p:txBody>
      </p:sp>
      <p:graphicFrame>
        <p:nvGraphicFramePr>
          <p:cNvPr id="5" name="Table 4" title="sample table recording scores"/>
          <p:cNvGraphicFramePr>
            <a:graphicFrameLocks noGrp="1"/>
          </p:cNvGraphicFramePr>
          <p:nvPr>
            <p:extLst>
              <p:ext uri="{D42A27DB-BD31-4B8C-83A1-F6EECF244321}">
                <p14:modId xmlns:p14="http://schemas.microsoft.com/office/powerpoint/2010/main" val="3619848565"/>
              </p:ext>
            </p:extLst>
          </p:nvPr>
        </p:nvGraphicFramePr>
        <p:xfrm>
          <a:off x="910539" y="2060293"/>
          <a:ext cx="7162800" cy="4269068"/>
        </p:xfrm>
        <a:graphic>
          <a:graphicData uri="http://schemas.openxmlformats.org/drawingml/2006/table">
            <a:tbl>
              <a:tblPr firstRow="1" bandRow="1">
                <a:tableStyleId>{5C22544A-7EE6-4342-B048-85BDC9FD1C3A}</a:tableStyleId>
              </a:tblPr>
              <a:tblGrid>
                <a:gridCol w="1790700">
                  <a:extLst>
                    <a:ext uri="{9D8B030D-6E8A-4147-A177-3AD203B41FA5}">
                      <a16:colId xmlns:a16="http://schemas.microsoft.com/office/drawing/2014/main" val="1500841501"/>
                    </a:ext>
                  </a:extLst>
                </a:gridCol>
                <a:gridCol w="863600">
                  <a:extLst>
                    <a:ext uri="{9D8B030D-6E8A-4147-A177-3AD203B41FA5}">
                      <a16:colId xmlns:a16="http://schemas.microsoft.com/office/drawing/2014/main" val="207090932"/>
                    </a:ext>
                  </a:extLst>
                </a:gridCol>
                <a:gridCol w="901700">
                  <a:extLst>
                    <a:ext uri="{9D8B030D-6E8A-4147-A177-3AD203B41FA5}">
                      <a16:colId xmlns:a16="http://schemas.microsoft.com/office/drawing/2014/main" val="4130843517"/>
                    </a:ext>
                  </a:extLst>
                </a:gridCol>
                <a:gridCol w="901700">
                  <a:extLst>
                    <a:ext uri="{9D8B030D-6E8A-4147-A177-3AD203B41FA5}">
                      <a16:colId xmlns:a16="http://schemas.microsoft.com/office/drawing/2014/main" val="3492031492"/>
                    </a:ext>
                  </a:extLst>
                </a:gridCol>
                <a:gridCol w="901700">
                  <a:extLst>
                    <a:ext uri="{9D8B030D-6E8A-4147-A177-3AD203B41FA5}">
                      <a16:colId xmlns:a16="http://schemas.microsoft.com/office/drawing/2014/main" val="2159522984"/>
                    </a:ext>
                  </a:extLst>
                </a:gridCol>
                <a:gridCol w="901700">
                  <a:extLst>
                    <a:ext uri="{9D8B030D-6E8A-4147-A177-3AD203B41FA5}">
                      <a16:colId xmlns:a16="http://schemas.microsoft.com/office/drawing/2014/main" val="4217805721"/>
                    </a:ext>
                  </a:extLst>
                </a:gridCol>
                <a:gridCol w="901700">
                  <a:extLst>
                    <a:ext uri="{9D8B030D-6E8A-4147-A177-3AD203B41FA5}">
                      <a16:colId xmlns:a16="http://schemas.microsoft.com/office/drawing/2014/main" val="2072380315"/>
                    </a:ext>
                  </a:extLst>
                </a:gridCol>
              </a:tblGrid>
              <a:tr h="348590">
                <a:tc>
                  <a:txBody>
                    <a:bodyPr/>
                    <a:lstStyle/>
                    <a:p>
                      <a:r>
                        <a:rPr lang="en-US" sz="2800" dirty="0" smtClean="0">
                          <a:solidFill>
                            <a:schemeClr val="tx1"/>
                          </a:solidFill>
                          <a:latin typeface="Cambria" panose="02040503050406030204" pitchFamily="18" charset="0"/>
                        </a:rPr>
                        <a:t>Trait</a:t>
                      </a:r>
                      <a:endParaRPr lang="en-US" sz="2800" dirty="0">
                        <a:solidFill>
                          <a:schemeClr val="tx1"/>
                        </a:solidFill>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Cambria" panose="02040503050406030204" pitchFamily="18" charset="0"/>
                        </a:rPr>
                        <a:t>6</a:t>
                      </a:r>
                      <a:endParaRPr lang="en-US" sz="2800" dirty="0">
                        <a:solidFill>
                          <a:schemeClr val="tx1"/>
                        </a:solidFill>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Cambria" panose="02040503050406030204" pitchFamily="18" charset="0"/>
                        </a:rPr>
                        <a:t>5</a:t>
                      </a:r>
                      <a:endParaRPr lang="en-US" sz="2800" dirty="0">
                        <a:solidFill>
                          <a:schemeClr val="tx1"/>
                        </a:solidFill>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Cambria" panose="02040503050406030204" pitchFamily="18" charset="0"/>
                        </a:rPr>
                        <a:t>4</a:t>
                      </a:r>
                      <a:endParaRPr lang="en-US" sz="2800" dirty="0">
                        <a:solidFill>
                          <a:schemeClr val="tx1"/>
                        </a:solidFill>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Cambria" panose="02040503050406030204" pitchFamily="18" charset="0"/>
                        </a:rPr>
                        <a:t>3</a:t>
                      </a:r>
                      <a:endParaRPr lang="en-US" sz="2800" dirty="0">
                        <a:solidFill>
                          <a:schemeClr val="tx1"/>
                        </a:solidFill>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Cambria" panose="02040503050406030204" pitchFamily="18" charset="0"/>
                        </a:rPr>
                        <a:t>2</a:t>
                      </a:r>
                      <a:endParaRPr lang="en-US" sz="2800" dirty="0">
                        <a:solidFill>
                          <a:schemeClr val="tx1"/>
                        </a:solidFill>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Cambria" panose="02040503050406030204" pitchFamily="18" charset="0"/>
                        </a:rPr>
                        <a:t>1</a:t>
                      </a:r>
                      <a:endParaRPr lang="en-US" sz="2800" dirty="0">
                        <a:solidFill>
                          <a:schemeClr val="tx1"/>
                        </a:solidFill>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91101637"/>
                  </a:ext>
                </a:extLst>
              </a:tr>
              <a:tr h="622006">
                <a:tc>
                  <a:txBody>
                    <a:bodyPr/>
                    <a:lstStyle/>
                    <a:p>
                      <a:r>
                        <a:rPr lang="en-US" sz="1800" b="1" dirty="0" smtClean="0">
                          <a:latin typeface="Cambria" panose="02040503050406030204" pitchFamily="18" charset="0"/>
                        </a:rPr>
                        <a:t>Ideas &amp; Content</a:t>
                      </a:r>
                      <a:endParaRPr lang="en-US" sz="18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475586094"/>
                  </a:ext>
                </a:extLst>
              </a:tr>
              <a:tr h="526247">
                <a:tc>
                  <a:txBody>
                    <a:bodyPr/>
                    <a:lstStyle/>
                    <a:p>
                      <a:r>
                        <a:rPr lang="en-US" sz="1800" b="1" dirty="0" smtClean="0">
                          <a:latin typeface="Cambria" panose="02040503050406030204" pitchFamily="18" charset="0"/>
                        </a:rPr>
                        <a:t>Organization</a:t>
                      </a:r>
                      <a:endParaRPr lang="en-US" sz="18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6919113"/>
                  </a:ext>
                </a:extLst>
              </a:tr>
              <a:tr h="355432">
                <a:tc>
                  <a:txBody>
                    <a:bodyPr/>
                    <a:lstStyle/>
                    <a:p>
                      <a:r>
                        <a:rPr lang="en-US" sz="1800" b="1" dirty="0" smtClean="0">
                          <a:latin typeface="Cambria" panose="02040503050406030204" pitchFamily="18" charset="0"/>
                        </a:rPr>
                        <a:t>Voice</a:t>
                      </a:r>
                      <a:endParaRPr lang="en-US" sz="18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4246532829"/>
                  </a:ext>
                </a:extLst>
              </a:tr>
              <a:tr h="526247">
                <a:tc>
                  <a:txBody>
                    <a:bodyPr/>
                    <a:lstStyle/>
                    <a:p>
                      <a:r>
                        <a:rPr lang="en-US" sz="1800" b="1" dirty="0" smtClean="0">
                          <a:latin typeface="Cambria" panose="02040503050406030204" pitchFamily="18" charset="0"/>
                        </a:rPr>
                        <a:t>Word Choice</a:t>
                      </a:r>
                      <a:endParaRPr lang="en-US" sz="1800" b="1" dirty="0">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6510548"/>
                  </a:ext>
                </a:extLst>
              </a:tr>
              <a:tr h="622006">
                <a:tc>
                  <a:txBody>
                    <a:bodyPr/>
                    <a:lstStyle/>
                    <a:p>
                      <a:r>
                        <a:rPr lang="en-US" sz="1800" b="1" dirty="0" smtClean="0">
                          <a:latin typeface="Cambria" panose="02040503050406030204" pitchFamily="18" charset="0"/>
                        </a:rPr>
                        <a:t>Sentence Fluency</a:t>
                      </a:r>
                      <a:endParaRPr lang="en-US" sz="18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3127954258"/>
                  </a:ext>
                </a:extLst>
              </a:tr>
              <a:tr h="526247">
                <a:tc>
                  <a:txBody>
                    <a:bodyPr/>
                    <a:lstStyle/>
                    <a:p>
                      <a:r>
                        <a:rPr lang="en-US" sz="1800" b="1" dirty="0" smtClean="0">
                          <a:latin typeface="Cambria" panose="02040503050406030204" pitchFamily="18" charset="0"/>
                        </a:rPr>
                        <a:t>Conventions</a:t>
                      </a:r>
                      <a:endParaRPr lang="en-US" sz="18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262265"/>
                  </a:ext>
                </a:extLst>
              </a:tr>
              <a:tr h="526247">
                <a:tc>
                  <a:txBody>
                    <a:bodyPr/>
                    <a:lstStyle/>
                    <a:p>
                      <a:r>
                        <a:rPr lang="en-US" sz="1800" b="1" dirty="0" smtClean="0">
                          <a:latin typeface="Cambria" panose="02040503050406030204" pitchFamily="18" charset="0"/>
                        </a:rPr>
                        <a:t>Use of Sources</a:t>
                      </a:r>
                      <a:endParaRPr lang="en-US" sz="18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220936192"/>
                  </a:ext>
                </a:extLst>
              </a:tr>
            </a:tbl>
          </a:graphicData>
        </a:graphic>
      </p:graphicFrame>
    </p:spTree>
    <p:extLst>
      <p:ext uri="{BB962C8B-B14F-4D97-AF65-F5344CB8AC3E}">
        <p14:creationId xmlns:p14="http://schemas.microsoft.com/office/powerpoint/2010/main" val="4747915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234" y="2014698"/>
            <a:ext cx="7886700" cy="1325563"/>
          </a:xfrm>
        </p:spPr>
        <p:txBody>
          <a:bodyPr>
            <a:normAutofit/>
          </a:bodyPr>
          <a:lstStyle/>
          <a:p>
            <a:r>
              <a:rPr lang="en-US" sz="4000" dirty="0" smtClean="0">
                <a:latin typeface="Cambria" panose="02040503050406030204" pitchFamily="18" charset="0"/>
              </a:rPr>
              <a:t>Step 5: Compare </a:t>
            </a:r>
            <a:r>
              <a:rPr lang="en-US" sz="4000" dirty="0">
                <a:latin typeface="Cambria" panose="02040503050406030204" pitchFamily="18" charset="0"/>
              </a:rPr>
              <a:t>Y</a:t>
            </a:r>
            <a:r>
              <a:rPr lang="en-US" sz="4000" dirty="0" smtClean="0">
                <a:latin typeface="Cambria" panose="02040503050406030204" pitchFamily="18" charset="0"/>
              </a:rPr>
              <a:t>our </a:t>
            </a:r>
            <a:r>
              <a:rPr lang="en-US" sz="4000" dirty="0">
                <a:latin typeface="Cambria" panose="02040503050406030204" pitchFamily="18" charset="0"/>
              </a:rPr>
              <a:t>R</a:t>
            </a:r>
            <a:r>
              <a:rPr lang="en-US" sz="4000" dirty="0" smtClean="0">
                <a:latin typeface="Cambria" panose="02040503050406030204" pitchFamily="18" charset="0"/>
              </a:rPr>
              <a:t>esults With</a:t>
            </a:r>
            <a:r>
              <a:rPr lang="en-US" sz="4000" dirty="0">
                <a:latin typeface="Cambria" panose="02040503050406030204" pitchFamily="18" charset="0"/>
              </a:rPr>
              <a:t> </a:t>
            </a:r>
            <a:r>
              <a:rPr lang="en-US" sz="4000" dirty="0" smtClean="0">
                <a:latin typeface="Cambria" panose="02040503050406030204" pitchFamily="18" charset="0"/>
              </a:rPr>
              <a:t>Scores and Commentary</a:t>
            </a:r>
            <a:endParaRPr lang="en-US" sz="4000" dirty="0">
              <a:latin typeface="Cambria" panose="02040503050406030204" pitchFamily="18" charset="0"/>
            </a:endParaRPr>
          </a:p>
        </p:txBody>
      </p:sp>
      <p:pic>
        <p:nvPicPr>
          <p:cNvPr id="4" name="Picture 2"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042" y="3178215"/>
            <a:ext cx="4404811" cy="330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8664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any questions"/>
          <p:cNvPicPr>
            <a:picLocks noChangeAspect="1"/>
          </p:cNvPicPr>
          <p:nvPr/>
        </p:nvPicPr>
        <p:blipFill rotWithShape="1">
          <a:blip r:embed="rId3"/>
          <a:srcRect l="5086" r="5882"/>
          <a:stretch/>
        </p:blipFill>
        <p:spPr>
          <a:xfrm>
            <a:off x="-14514" y="0"/>
            <a:ext cx="9158514" cy="6858000"/>
          </a:xfrm>
          <a:prstGeom prst="rect">
            <a:avLst/>
          </a:prstGeom>
        </p:spPr>
      </p:pic>
      <p:sp>
        <p:nvSpPr>
          <p:cNvPr id="5" name="TextBox 4"/>
          <p:cNvSpPr txBox="1"/>
          <p:nvPr/>
        </p:nvSpPr>
        <p:spPr>
          <a:xfrm>
            <a:off x="7155543" y="6313715"/>
            <a:ext cx="1988457" cy="369332"/>
          </a:xfrm>
          <a:prstGeom prst="rect">
            <a:avLst/>
          </a:prstGeom>
          <a:noFill/>
        </p:spPr>
        <p:txBody>
          <a:bodyPr wrap="square" rtlCol="0">
            <a:spAutoFit/>
          </a:bodyPr>
          <a:lstStyle/>
          <a:p>
            <a:r>
              <a:rPr lang="en-US" dirty="0" smtClean="0"/>
              <a:t>Photo</a:t>
            </a:r>
            <a:r>
              <a:rPr lang="en-US" dirty="0" smtClean="0">
                <a:hlinkClick r:id="rId4"/>
              </a:rPr>
              <a:t>: Pixabay</a:t>
            </a:r>
            <a:endParaRPr lang="en-US" dirty="0"/>
          </a:p>
        </p:txBody>
      </p:sp>
      <p:sp>
        <p:nvSpPr>
          <p:cNvPr id="2" name="Title 1" hidden="1"/>
          <p:cNvSpPr>
            <a:spLocks noGrp="1"/>
          </p:cNvSpPr>
          <p:nvPr>
            <p:ph type="title" idx="4294967295"/>
          </p:nvPr>
        </p:nvSpPr>
        <p:spPr/>
        <p:txBody>
          <a:bodyPr/>
          <a:lstStyle/>
          <a:p>
            <a:r>
              <a:rPr lang="en-US" dirty="0" smtClean="0"/>
              <a:t>Any Questions</a:t>
            </a:r>
            <a:endParaRPr lang="en-US" dirty="0"/>
          </a:p>
        </p:txBody>
      </p:sp>
    </p:spTree>
    <p:extLst>
      <p:ext uri="{BB962C8B-B14F-4D97-AF65-F5344CB8AC3E}">
        <p14:creationId xmlns:p14="http://schemas.microsoft.com/office/powerpoint/2010/main" val="17864196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title="higlighting use of sources"/>
          <p:cNvSpPr/>
          <p:nvPr/>
        </p:nvSpPr>
        <p:spPr>
          <a:xfrm>
            <a:off x="5600700" y="5620472"/>
            <a:ext cx="2514600" cy="533400"/>
          </a:xfrm>
          <a:prstGeom prst="ellipse">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title="highlighting word choice"/>
          <p:cNvSpPr/>
          <p:nvPr/>
        </p:nvSpPr>
        <p:spPr>
          <a:xfrm>
            <a:off x="5769980" y="4136504"/>
            <a:ext cx="2057400" cy="381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title="highlighting voice"/>
          <p:cNvSpPr/>
          <p:nvPr/>
        </p:nvSpPr>
        <p:spPr>
          <a:xfrm>
            <a:off x="5765157" y="3677856"/>
            <a:ext cx="990600" cy="381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title="measured trait conventions"/>
          <p:cNvSpPr/>
          <p:nvPr/>
        </p:nvSpPr>
        <p:spPr>
          <a:xfrm>
            <a:off x="5765157" y="5241884"/>
            <a:ext cx="1981200" cy="381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title="measured trait sentence fluency"/>
          <p:cNvSpPr/>
          <p:nvPr/>
        </p:nvSpPr>
        <p:spPr>
          <a:xfrm>
            <a:off x="5765157" y="4714755"/>
            <a:ext cx="2743200" cy="381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title="measured trait sentence fluency"/>
          <p:cNvSpPr/>
          <p:nvPr/>
        </p:nvSpPr>
        <p:spPr>
          <a:xfrm>
            <a:off x="5765157" y="3190755"/>
            <a:ext cx="2057400" cy="381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title="measured trait ideas and content"/>
          <p:cNvSpPr/>
          <p:nvPr/>
        </p:nvSpPr>
        <p:spPr>
          <a:xfrm>
            <a:off x="5765157" y="2657354"/>
            <a:ext cx="2819400" cy="381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213" y="1994572"/>
            <a:ext cx="8127043" cy="1683284"/>
          </a:xfrm>
        </p:spPr>
        <p:txBody>
          <a:bodyPr>
            <a:normAutofit fontScale="90000"/>
          </a:bodyPr>
          <a:lstStyle/>
          <a:p>
            <a:r>
              <a:rPr lang="en-US" sz="4000" b="1" dirty="0" smtClean="0">
                <a:solidFill>
                  <a:schemeClr val="tx1"/>
                </a:solidFill>
                <a:latin typeface="Cambria" panose="02040503050406030204" pitchFamily="18" charset="0"/>
              </a:rPr>
              <a:t>Individually </a:t>
            </a:r>
            <a:br>
              <a:rPr lang="en-US" sz="4000" b="1" dirty="0" smtClean="0">
                <a:solidFill>
                  <a:schemeClr val="tx1"/>
                </a:solidFill>
                <a:latin typeface="Cambria" panose="02040503050406030204" pitchFamily="18" charset="0"/>
              </a:rPr>
            </a:br>
            <a:r>
              <a:rPr lang="en-US" sz="4000" b="1" dirty="0" smtClean="0">
                <a:solidFill>
                  <a:schemeClr val="tx1"/>
                </a:solidFill>
                <a:latin typeface="Cambria" panose="02040503050406030204" pitchFamily="18" charset="0"/>
              </a:rPr>
              <a:t>Read and Identify</a:t>
            </a:r>
            <a:br>
              <a:rPr lang="en-US" sz="4000" b="1" dirty="0" smtClean="0">
                <a:solidFill>
                  <a:schemeClr val="tx1"/>
                </a:solidFill>
                <a:latin typeface="Cambria" panose="02040503050406030204" pitchFamily="18" charset="0"/>
              </a:rPr>
            </a:br>
            <a:r>
              <a:rPr lang="en-US" sz="4000" b="1" dirty="0" smtClean="0">
                <a:solidFill>
                  <a:schemeClr val="tx1"/>
                </a:solidFill>
                <a:latin typeface="Cambria" panose="02040503050406030204" pitchFamily="18" charset="0"/>
              </a:rPr>
              <a:t>Evidence</a:t>
            </a:r>
            <a:endParaRPr lang="en-US" sz="4000" b="1" dirty="0">
              <a:solidFill>
                <a:schemeClr val="tx1"/>
              </a:solidFill>
              <a:latin typeface="Cambria" panose="02040503050406030204" pitchFamily="18" charset="0"/>
            </a:endParaRPr>
          </a:p>
        </p:txBody>
      </p:sp>
      <p:sp>
        <p:nvSpPr>
          <p:cNvPr id="4" name="Content Placeholder 3"/>
          <p:cNvSpPr>
            <a:spLocks noGrp="1"/>
          </p:cNvSpPr>
          <p:nvPr>
            <p:ph sz="half" idx="1"/>
          </p:nvPr>
        </p:nvSpPr>
        <p:spPr>
          <a:xfrm>
            <a:off x="659757" y="3905973"/>
            <a:ext cx="3891537" cy="1981199"/>
          </a:xfrm>
        </p:spPr>
        <p:txBody>
          <a:bodyPr>
            <a:normAutofit/>
          </a:bodyPr>
          <a:lstStyle/>
          <a:p>
            <a:pPr marL="0" indent="0">
              <a:buNone/>
            </a:pPr>
            <a:r>
              <a:rPr lang="en-US" sz="3200" dirty="0" smtClean="0">
                <a:latin typeface="Cambria" panose="02040503050406030204" pitchFamily="18" charset="0"/>
              </a:rPr>
              <a:t>Identify evidence related to each trait while reading the student writing.</a:t>
            </a:r>
            <a:endParaRPr lang="en-US" sz="3200" dirty="0">
              <a:latin typeface="Cambria" panose="02040503050406030204" pitchFamily="18" charset="0"/>
            </a:endParaRPr>
          </a:p>
        </p:txBody>
      </p:sp>
      <p:sp>
        <p:nvSpPr>
          <p:cNvPr id="5" name="Content Placeholder 4"/>
          <p:cNvSpPr>
            <a:spLocks noGrp="1"/>
          </p:cNvSpPr>
          <p:nvPr>
            <p:ph sz="half" idx="2"/>
          </p:nvPr>
        </p:nvSpPr>
        <p:spPr>
          <a:xfrm>
            <a:off x="5498457" y="2571508"/>
            <a:ext cx="3352800" cy="3812394"/>
          </a:xfrm>
          <a:ln w="12700">
            <a:solidFill>
              <a:schemeClr val="tx1"/>
            </a:solidFill>
          </a:ln>
        </p:spPr>
        <p:txBody>
          <a:bodyPr>
            <a:normAutofit/>
          </a:bodyPr>
          <a:lstStyle/>
          <a:p>
            <a:r>
              <a:rPr lang="en-US" dirty="0" smtClean="0">
                <a:latin typeface="Cambria" panose="02040503050406030204" pitchFamily="18" charset="0"/>
              </a:rPr>
              <a:t>Ideas and Content</a:t>
            </a:r>
          </a:p>
          <a:p>
            <a:r>
              <a:rPr lang="en-US" dirty="0" smtClean="0">
                <a:latin typeface="Cambria" panose="02040503050406030204" pitchFamily="18" charset="0"/>
              </a:rPr>
              <a:t>Organization</a:t>
            </a:r>
          </a:p>
          <a:p>
            <a:r>
              <a:rPr lang="en-US" dirty="0" smtClean="0">
                <a:latin typeface="Cambria" panose="02040503050406030204" pitchFamily="18" charset="0"/>
              </a:rPr>
              <a:t>Voice</a:t>
            </a:r>
          </a:p>
          <a:p>
            <a:r>
              <a:rPr lang="en-US" dirty="0" smtClean="0">
                <a:latin typeface="Cambria" panose="02040503050406030204" pitchFamily="18" charset="0"/>
              </a:rPr>
              <a:t>Word Choice</a:t>
            </a:r>
          </a:p>
          <a:p>
            <a:r>
              <a:rPr lang="en-US" dirty="0" smtClean="0">
                <a:latin typeface="Cambria" panose="02040503050406030204" pitchFamily="18" charset="0"/>
              </a:rPr>
              <a:t>Sentence Fluency</a:t>
            </a:r>
          </a:p>
          <a:p>
            <a:r>
              <a:rPr lang="en-US" dirty="0" smtClean="0">
                <a:latin typeface="Cambria" panose="02040503050406030204" pitchFamily="18" charset="0"/>
              </a:rPr>
              <a:t>Conventions</a:t>
            </a:r>
          </a:p>
          <a:p>
            <a:r>
              <a:rPr lang="en-US" u="sng" dirty="0" smtClean="0">
                <a:latin typeface="Cambria" panose="02040503050406030204" pitchFamily="18" charset="0"/>
              </a:rPr>
              <a:t>Use of Sources</a:t>
            </a:r>
            <a:endParaRPr lang="en-US" u="sng" dirty="0">
              <a:latin typeface="Cambria" panose="02040503050406030204" pitchFamily="18" charset="0"/>
            </a:endParaRPr>
          </a:p>
        </p:txBody>
      </p:sp>
    </p:spTree>
    <p:extLst>
      <p:ext uri="{BB962C8B-B14F-4D97-AF65-F5344CB8AC3E}">
        <p14:creationId xmlns:p14="http://schemas.microsoft.com/office/powerpoint/2010/main" val="12763299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791" y="1697544"/>
            <a:ext cx="8542117" cy="1325563"/>
          </a:xfrm>
        </p:spPr>
        <p:txBody>
          <a:bodyPr>
            <a:normAutofit/>
          </a:bodyPr>
          <a:lstStyle/>
          <a:p>
            <a:r>
              <a:rPr lang="en-US" sz="4000" dirty="0" smtClean="0">
                <a:latin typeface="Cambria" panose="02040503050406030204" pitchFamily="18" charset="0"/>
              </a:rPr>
              <a:t>Repeat the Process for Sample B/C</a:t>
            </a:r>
            <a:endParaRPr lang="en-US" sz="4000" dirty="0">
              <a:latin typeface="Cambria" panose="02040503050406030204" pitchFamily="18" charset="0"/>
            </a:endParaRPr>
          </a:p>
        </p:txBody>
      </p:sp>
      <p:sp>
        <p:nvSpPr>
          <p:cNvPr id="3" name="Content Placeholder 2"/>
          <p:cNvSpPr>
            <a:spLocks noGrp="1"/>
          </p:cNvSpPr>
          <p:nvPr>
            <p:ph idx="1"/>
          </p:nvPr>
        </p:nvSpPr>
        <p:spPr>
          <a:xfrm>
            <a:off x="393539" y="2732774"/>
            <a:ext cx="8356921" cy="3818497"/>
          </a:xfrm>
        </p:spPr>
        <p:txBody>
          <a:bodyPr>
            <a:normAutofit/>
          </a:bodyPr>
          <a:lstStyle/>
          <a:p>
            <a:pPr marL="514350" indent="-514350">
              <a:buFont typeface="+mj-lt"/>
              <a:buAutoNum type="arabicPeriod"/>
            </a:pPr>
            <a:r>
              <a:rPr lang="en-US" dirty="0" smtClean="0">
                <a:latin typeface="Cambria" panose="02040503050406030204" pitchFamily="18" charset="0"/>
              </a:rPr>
              <a:t>Individually, Read and </a:t>
            </a:r>
            <a:r>
              <a:rPr lang="en-US" dirty="0">
                <a:latin typeface="Cambria" panose="02040503050406030204" pitchFamily="18" charset="0"/>
              </a:rPr>
              <a:t>I</a:t>
            </a:r>
            <a:r>
              <a:rPr lang="en-US" dirty="0" smtClean="0">
                <a:latin typeface="Cambria" panose="02040503050406030204" pitchFamily="18" charset="0"/>
              </a:rPr>
              <a:t>dentify </a:t>
            </a:r>
            <a:r>
              <a:rPr lang="en-US" dirty="0">
                <a:latin typeface="Cambria" panose="02040503050406030204" pitchFamily="18" charset="0"/>
              </a:rPr>
              <a:t>E</a:t>
            </a:r>
            <a:r>
              <a:rPr lang="en-US" dirty="0" smtClean="0">
                <a:latin typeface="Cambria" panose="02040503050406030204" pitchFamily="18" charset="0"/>
              </a:rPr>
              <a:t>vidence</a:t>
            </a:r>
          </a:p>
          <a:p>
            <a:pPr marL="514350" indent="-514350">
              <a:buFont typeface="+mj-lt"/>
              <a:buAutoNum type="arabicPeriod"/>
            </a:pPr>
            <a:r>
              <a:rPr lang="en-US" dirty="0">
                <a:latin typeface="Cambria" panose="02040503050406030204" pitchFamily="18" charset="0"/>
              </a:rPr>
              <a:t>Record Key Features from the Scoring Guide</a:t>
            </a:r>
            <a:endParaRPr lang="en-US" dirty="0" smtClean="0">
              <a:latin typeface="Cambria" panose="02040503050406030204" pitchFamily="18" charset="0"/>
            </a:endParaRPr>
          </a:p>
          <a:p>
            <a:pPr marL="514350" indent="-514350">
              <a:buFont typeface="+mj-lt"/>
              <a:buAutoNum type="arabicPeriod"/>
            </a:pPr>
            <a:r>
              <a:rPr lang="en-US" dirty="0">
                <a:latin typeface="Cambria" panose="02040503050406030204" pitchFamily="18" charset="0"/>
              </a:rPr>
              <a:t>Write Your Scores </a:t>
            </a:r>
            <a:r>
              <a:rPr lang="en-US" dirty="0" smtClean="0">
                <a:latin typeface="Cambria" panose="02040503050406030204" pitchFamily="18" charset="0"/>
              </a:rPr>
              <a:t>on </a:t>
            </a:r>
            <a:r>
              <a:rPr lang="en-US" dirty="0">
                <a:latin typeface="Cambria" panose="02040503050406030204" pitchFamily="18" charset="0"/>
              </a:rPr>
              <a:t>a Sticky </a:t>
            </a:r>
            <a:r>
              <a:rPr lang="en-US" dirty="0" smtClean="0">
                <a:latin typeface="Cambria" panose="02040503050406030204" pitchFamily="18" charset="0"/>
              </a:rPr>
              <a:t>Note</a:t>
            </a:r>
          </a:p>
          <a:p>
            <a:pPr marL="514350" indent="-514350">
              <a:buFont typeface="+mj-lt"/>
              <a:buAutoNum type="arabicPeriod"/>
            </a:pPr>
            <a:r>
              <a:rPr lang="en-US" dirty="0" smtClean="0">
                <a:latin typeface="Cambria" panose="02040503050406030204" pitchFamily="18" charset="0"/>
              </a:rPr>
              <a:t>Chart </a:t>
            </a:r>
            <a:r>
              <a:rPr lang="en-US" dirty="0">
                <a:latin typeface="Cambria" panose="02040503050406030204" pitchFamily="18" charset="0"/>
              </a:rPr>
              <a:t>S</a:t>
            </a:r>
            <a:r>
              <a:rPr lang="en-US" dirty="0" smtClean="0">
                <a:latin typeface="Cambria" panose="02040503050406030204" pitchFamily="18" charset="0"/>
              </a:rPr>
              <a:t>cores and Justify</a:t>
            </a:r>
          </a:p>
          <a:p>
            <a:pPr marL="514350" indent="-514350">
              <a:buFont typeface="+mj-lt"/>
              <a:buAutoNum type="arabicPeriod"/>
            </a:pPr>
            <a:r>
              <a:rPr lang="en-US" dirty="0">
                <a:latin typeface="Cambria" panose="02040503050406030204" pitchFamily="18" charset="0"/>
              </a:rPr>
              <a:t>Compare Your Results With Scores and </a:t>
            </a:r>
            <a:r>
              <a:rPr lang="en-US" dirty="0" smtClean="0">
                <a:latin typeface="Cambria" panose="02040503050406030204" pitchFamily="18" charset="0"/>
              </a:rPr>
              <a:t>Commentary</a:t>
            </a:r>
          </a:p>
          <a:p>
            <a:pPr marL="514350" indent="-514350">
              <a:buFont typeface="+mj-lt"/>
              <a:buAutoNum type="arabicPeriod"/>
            </a:pPr>
            <a:r>
              <a:rPr lang="en-US" dirty="0" smtClean="0">
                <a:latin typeface="Cambria" panose="02040503050406030204" pitchFamily="18" charset="0"/>
              </a:rPr>
              <a:t>Wait for the next direction before you look at scores and commentary</a:t>
            </a:r>
            <a:endParaRPr lang="en-US" dirty="0">
              <a:latin typeface="Cambria" panose="02040503050406030204" pitchFamily="18" charset="0"/>
            </a:endParaRPr>
          </a:p>
        </p:txBody>
      </p:sp>
    </p:spTree>
    <p:extLst>
      <p:ext uri="{BB962C8B-B14F-4D97-AF65-F5344CB8AC3E}">
        <p14:creationId xmlns:p14="http://schemas.microsoft.com/office/powerpoint/2010/main" val="27026117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1413" y="656000"/>
            <a:ext cx="7886700" cy="1325562"/>
          </a:xfrm>
        </p:spPr>
        <p:txBody>
          <a:bodyPr anchor="t"/>
          <a:lstStyle/>
          <a:p>
            <a:pPr algn="ctr"/>
            <a:r>
              <a:rPr lang="en-US" sz="4400" b="1" dirty="0" smtClean="0">
                <a:latin typeface="Cambria" panose="02040503050406030204" pitchFamily="18" charset="0"/>
              </a:rPr>
              <a:t>Informative / Explanatory</a:t>
            </a:r>
            <a:br>
              <a:rPr lang="en-US" sz="4400" b="1" dirty="0" smtClean="0">
                <a:latin typeface="Cambria" panose="02040503050406030204" pitchFamily="18" charset="0"/>
              </a:rPr>
            </a:br>
            <a:r>
              <a:rPr lang="en-US" sz="4400" b="1" dirty="0" smtClean="0">
                <a:latin typeface="Cambria" panose="02040503050406030204" pitchFamily="18" charset="0"/>
              </a:rPr>
              <a:t>&amp; Argumentative Calibration </a:t>
            </a:r>
            <a:endParaRPr lang="en-US" sz="4400" b="1" dirty="0">
              <a:latin typeface="Cambria" panose="02040503050406030204" pitchFamily="18" charset="0"/>
            </a:endParaRPr>
          </a:p>
        </p:txBody>
      </p:sp>
      <p:sp>
        <p:nvSpPr>
          <p:cNvPr id="3" name="Content Placeholder 2"/>
          <p:cNvSpPr>
            <a:spLocks noGrp="1"/>
          </p:cNvSpPr>
          <p:nvPr>
            <p:ph idx="4294967295"/>
          </p:nvPr>
        </p:nvSpPr>
        <p:spPr>
          <a:xfrm>
            <a:off x="707021" y="2520387"/>
            <a:ext cx="7696200" cy="4470722"/>
          </a:xfrm>
        </p:spPr>
        <p:txBody>
          <a:bodyPr>
            <a:noAutofit/>
          </a:bodyPr>
          <a:lstStyle/>
          <a:p>
            <a:pPr marL="514350" lvl="0" indent="-514350">
              <a:buFont typeface="+mj-lt"/>
              <a:buAutoNum type="arabicPeriod"/>
            </a:pPr>
            <a:r>
              <a:rPr lang="en-US" dirty="0">
                <a:solidFill>
                  <a:prstClr val="black"/>
                </a:solidFill>
                <a:latin typeface="Cambria" panose="02040503050406030204" pitchFamily="18" charset="0"/>
              </a:rPr>
              <a:t>Individually, Read and Identify Evidence</a:t>
            </a:r>
          </a:p>
          <a:p>
            <a:pPr marL="514350" lvl="0" indent="-514350">
              <a:buFont typeface="+mj-lt"/>
              <a:buAutoNum type="arabicPeriod"/>
            </a:pPr>
            <a:r>
              <a:rPr lang="en-US" dirty="0">
                <a:solidFill>
                  <a:prstClr val="black"/>
                </a:solidFill>
                <a:latin typeface="Cambria" panose="02040503050406030204" pitchFamily="18" charset="0"/>
              </a:rPr>
              <a:t>Record Key Features from the Scoring Guide</a:t>
            </a:r>
          </a:p>
          <a:p>
            <a:pPr marL="514350" lvl="0" indent="-514350">
              <a:buFont typeface="+mj-lt"/>
              <a:buAutoNum type="arabicPeriod"/>
            </a:pPr>
            <a:r>
              <a:rPr lang="en-US" dirty="0">
                <a:solidFill>
                  <a:prstClr val="black"/>
                </a:solidFill>
                <a:latin typeface="Cambria" panose="02040503050406030204" pitchFamily="18" charset="0"/>
              </a:rPr>
              <a:t>Write Your Scores on a Sticky Note</a:t>
            </a:r>
          </a:p>
          <a:p>
            <a:pPr marL="514350" lvl="0" indent="-514350">
              <a:buFont typeface="+mj-lt"/>
              <a:buAutoNum type="arabicPeriod"/>
            </a:pPr>
            <a:r>
              <a:rPr lang="en-US" dirty="0">
                <a:solidFill>
                  <a:prstClr val="black"/>
                </a:solidFill>
                <a:latin typeface="Cambria" panose="02040503050406030204" pitchFamily="18" charset="0"/>
              </a:rPr>
              <a:t>Chart Scores and Justify</a:t>
            </a:r>
          </a:p>
          <a:p>
            <a:pPr marL="514350" lvl="0" indent="-514350">
              <a:buFont typeface="+mj-lt"/>
              <a:buAutoNum type="arabicPeriod"/>
            </a:pPr>
            <a:r>
              <a:rPr lang="en-US" dirty="0">
                <a:solidFill>
                  <a:prstClr val="black"/>
                </a:solidFill>
                <a:latin typeface="Cambria" panose="02040503050406030204" pitchFamily="18" charset="0"/>
              </a:rPr>
              <a:t>Compare Your Results With Scores and </a:t>
            </a:r>
            <a:r>
              <a:rPr lang="en-US" dirty="0" smtClean="0">
                <a:solidFill>
                  <a:prstClr val="black"/>
                </a:solidFill>
                <a:latin typeface="Cambria" panose="02040503050406030204" pitchFamily="18" charset="0"/>
              </a:rPr>
              <a:t>Commentary</a:t>
            </a:r>
          </a:p>
          <a:p>
            <a:pPr marL="0" lvl="0" indent="0">
              <a:buNone/>
            </a:pPr>
            <a:r>
              <a:rPr lang="en-US" dirty="0" smtClean="0">
                <a:solidFill>
                  <a:prstClr val="black"/>
                </a:solidFill>
                <a:latin typeface="Cambria" panose="02040503050406030204" pitchFamily="18" charset="0"/>
              </a:rPr>
              <a:t>6. Repeat the Process for Sample D</a:t>
            </a:r>
            <a:endParaRPr lang="en-US" dirty="0">
              <a:solidFill>
                <a:prstClr val="black"/>
              </a:solidFill>
              <a:latin typeface="Cambria" panose="02040503050406030204" pitchFamily="18" charset="0"/>
            </a:endParaRPr>
          </a:p>
        </p:txBody>
      </p:sp>
    </p:spTree>
    <p:extLst>
      <p:ext uri="{BB962C8B-B14F-4D97-AF65-F5344CB8AC3E}">
        <p14:creationId xmlns:p14="http://schemas.microsoft.com/office/powerpoint/2010/main" val="40963816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53200" y="5856386"/>
            <a:ext cx="2169994" cy="307777"/>
          </a:xfrm>
          <a:prstGeom prst="rect">
            <a:avLst/>
          </a:prstGeom>
          <a:noFill/>
        </p:spPr>
        <p:txBody>
          <a:bodyPr wrap="square" rtlCol="0">
            <a:spAutoFit/>
          </a:bodyPr>
          <a:lstStyle/>
          <a:p>
            <a:pPr algn="r"/>
            <a:r>
              <a:rPr lang="en-US" sz="1400" dirty="0" smtClean="0">
                <a:latin typeface="Cambria" panose="02040503050406030204" pitchFamily="18" charset="0"/>
              </a:rPr>
              <a:t>Photo: </a:t>
            </a:r>
            <a:r>
              <a:rPr lang="en-US" sz="1400" dirty="0" smtClean="0">
                <a:latin typeface="Cambria" panose="02040503050406030204" pitchFamily="18" charset="0"/>
                <a:hlinkClick r:id="rId3"/>
              </a:rPr>
              <a:t>Pixabay</a:t>
            </a:r>
            <a:endParaRPr lang="en-US" sz="1400" dirty="0">
              <a:latin typeface="Cambria" panose="02040503050406030204" pitchFamily="18" charset="0"/>
            </a:endParaRPr>
          </a:p>
        </p:txBody>
      </p:sp>
      <p:sp>
        <p:nvSpPr>
          <p:cNvPr id="2" name="Title 1"/>
          <p:cNvSpPr>
            <a:spLocks noGrp="1"/>
          </p:cNvSpPr>
          <p:nvPr>
            <p:ph type="title" idx="4294967295"/>
          </p:nvPr>
        </p:nvSpPr>
        <p:spPr>
          <a:xfrm>
            <a:off x="914400" y="347353"/>
            <a:ext cx="8229600" cy="1143000"/>
          </a:xfrm>
        </p:spPr>
        <p:txBody>
          <a:bodyPr/>
          <a:lstStyle/>
          <a:p>
            <a:r>
              <a:rPr lang="en-US" b="1" dirty="0" smtClean="0">
                <a:latin typeface="Cambria" panose="02040503050406030204" pitchFamily="18" charset="0"/>
              </a:rPr>
              <a:t>Questions or Clarifications?</a:t>
            </a:r>
            <a:endParaRPr lang="en-US" b="1" dirty="0">
              <a:latin typeface="Cambria" panose="02040503050406030204" pitchFamily="18" charset="0"/>
            </a:endParaRPr>
          </a:p>
        </p:txBody>
      </p:sp>
      <p:pic>
        <p:nvPicPr>
          <p:cNvPr id="7" name="Picture 6" title="graphic object questions"/>
          <p:cNvPicPr>
            <a:picLocks noChangeAspect="1"/>
          </p:cNvPicPr>
          <p:nvPr/>
        </p:nvPicPr>
        <p:blipFill rotWithShape="1">
          <a:blip r:embed="rId4"/>
          <a:srcRect l="3937" r="4652"/>
          <a:stretch/>
        </p:blipFill>
        <p:spPr>
          <a:xfrm>
            <a:off x="1694597" y="1580698"/>
            <a:ext cx="5943600" cy="4429576"/>
          </a:xfrm>
          <a:prstGeom prst="rect">
            <a:avLst/>
          </a:prstGeom>
        </p:spPr>
      </p:pic>
    </p:spTree>
    <p:extLst>
      <p:ext uri="{BB962C8B-B14F-4D97-AF65-F5344CB8AC3E}">
        <p14:creationId xmlns:p14="http://schemas.microsoft.com/office/powerpoint/2010/main" val="10620015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05893"/>
            <a:ext cx="7886700" cy="1325563"/>
          </a:xfrm>
        </p:spPr>
        <p:txBody>
          <a:bodyPr/>
          <a:lstStyle/>
          <a:p>
            <a:r>
              <a:rPr lang="en-US" b="1" dirty="0">
                <a:latin typeface="Cambria" panose="02040503050406030204" pitchFamily="18" charset="0"/>
              </a:rPr>
              <a:t>Collaborative Work Norms</a:t>
            </a:r>
          </a:p>
        </p:txBody>
      </p:sp>
      <p:sp>
        <p:nvSpPr>
          <p:cNvPr id="3" name="Content Placeholder 2"/>
          <p:cNvSpPr>
            <a:spLocks noGrp="1"/>
          </p:cNvSpPr>
          <p:nvPr>
            <p:ph idx="1"/>
          </p:nvPr>
        </p:nvSpPr>
        <p:spPr>
          <a:xfrm>
            <a:off x="804441" y="3232241"/>
            <a:ext cx="7696200" cy="3504235"/>
          </a:xfrm>
        </p:spPr>
        <p:txBody>
          <a:bodyPr/>
          <a:lstStyle/>
          <a:p>
            <a:r>
              <a:rPr lang="en-US" dirty="0">
                <a:latin typeface="Cambria" panose="02040503050406030204" pitchFamily="18" charset="0"/>
              </a:rPr>
              <a:t>Equity of voice</a:t>
            </a:r>
          </a:p>
          <a:p>
            <a:r>
              <a:rPr lang="en-US" dirty="0">
                <a:latin typeface="Cambria" panose="02040503050406030204" pitchFamily="18" charset="0"/>
              </a:rPr>
              <a:t>Active listening</a:t>
            </a:r>
          </a:p>
          <a:p>
            <a:r>
              <a:rPr lang="en-US" dirty="0">
                <a:latin typeface="Cambria" panose="02040503050406030204" pitchFamily="18" charset="0"/>
              </a:rPr>
              <a:t>Respect for all perspectives</a:t>
            </a:r>
          </a:p>
          <a:p>
            <a:r>
              <a:rPr lang="en-US" dirty="0">
                <a:latin typeface="Cambria" panose="02040503050406030204" pitchFamily="18" charset="0"/>
              </a:rPr>
              <a:t>Confidential and safe</a:t>
            </a:r>
          </a:p>
          <a:p>
            <a:r>
              <a:rPr lang="en-US" dirty="0">
                <a:latin typeface="Cambria" panose="02040503050406030204" pitchFamily="18" charset="0"/>
              </a:rPr>
              <a:t>Self-monitor use of electronics/distractions</a:t>
            </a:r>
          </a:p>
          <a:p>
            <a:pPr marL="0" indent="0">
              <a:buNone/>
            </a:pPr>
            <a:endParaRPr lang="en-US" sz="3600" dirty="0">
              <a:latin typeface="Cambria" panose="02040503050406030204" pitchFamily="18" charset="0"/>
            </a:endParaRPr>
          </a:p>
        </p:txBody>
      </p:sp>
    </p:spTree>
    <p:extLst>
      <p:ext uri="{BB962C8B-B14F-4D97-AF65-F5344CB8AC3E}">
        <p14:creationId xmlns:p14="http://schemas.microsoft.com/office/powerpoint/2010/main" val="23999874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777" y="1801718"/>
            <a:ext cx="7886700" cy="1325563"/>
          </a:xfrm>
        </p:spPr>
        <p:txBody>
          <a:bodyPr/>
          <a:lstStyle/>
          <a:p>
            <a:r>
              <a:rPr lang="en-US" b="1" dirty="0">
                <a:latin typeface="Cambria" panose="02040503050406030204" pitchFamily="18" charset="0"/>
              </a:rPr>
              <a:t>Workshop Goals</a:t>
            </a:r>
          </a:p>
        </p:txBody>
      </p:sp>
      <p:sp>
        <p:nvSpPr>
          <p:cNvPr id="3" name="Content Placeholder 2"/>
          <p:cNvSpPr>
            <a:spLocks noGrp="1"/>
          </p:cNvSpPr>
          <p:nvPr>
            <p:ph idx="1"/>
          </p:nvPr>
        </p:nvSpPr>
        <p:spPr>
          <a:xfrm>
            <a:off x="582351" y="3032572"/>
            <a:ext cx="7886700" cy="2947626"/>
          </a:xfrm>
        </p:spPr>
        <p:txBody>
          <a:bodyPr>
            <a:noAutofit/>
          </a:bodyPr>
          <a:lstStyle/>
          <a:p>
            <a:pPr marL="914400" lvl="1" indent="-514350">
              <a:spcBef>
                <a:spcPts val="0"/>
              </a:spcBef>
              <a:buFont typeface="+mj-lt"/>
              <a:buAutoNum type="arabicPeriod"/>
            </a:pPr>
            <a:r>
              <a:rPr lang="en-US" sz="2600" dirty="0" smtClean="0">
                <a:latin typeface="Cambria" panose="02040503050406030204" pitchFamily="18" charset="0"/>
              </a:rPr>
              <a:t>Build </a:t>
            </a:r>
            <a:r>
              <a:rPr lang="en-US" sz="2600" dirty="0">
                <a:latin typeface="Cambria" panose="02040503050406030204" pitchFamily="18" charset="0"/>
              </a:rPr>
              <a:t>background and identify changes to the update Official Writing Scoring </a:t>
            </a:r>
            <a:r>
              <a:rPr lang="en-US" sz="2600" dirty="0" smtClean="0">
                <a:latin typeface="Cambria" panose="02040503050406030204" pitchFamily="18" charset="0"/>
              </a:rPr>
              <a:t>Guide.</a:t>
            </a:r>
          </a:p>
          <a:p>
            <a:pPr marL="914400" lvl="1" indent="-514350">
              <a:spcBef>
                <a:spcPts val="0"/>
              </a:spcBef>
              <a:buFont typeface="+mj-lt"/>
              <a:buAutoNum type="arabicPeriod"/>
            </a:pPr>
            <a:endParaRPr lang="en-US" sz="1200" dirty="0">
              <a:latin typeface="Cambria" panose="02040503050406030204" pitchFamily="18" charset="0"/>
            </a:endParaRPr>
          </a:p>
          <a:p>
            <a:pPr marL="914400" lvl="1" indent="-514350">
              <a:spcBef>
                <a:spcPts val="0"/>
              </a:spcBef>
              <a:buFont typeface="+mj-lt"/>
              <a:buAutoNum type="arabicPeriod"/>
            </a:pPr>
            <a:r>
              <a:rPr lang="en-US" sz="2600" dirty="0" smtClean="0">
                <a:latin typeface="Cambria" panose="02040503050406030204" pitchFamily="18" charset="0"/>
              </a:rPr>
              <a:t>Collaboratively </a:t>
            </a:r>
            <a:r>
              <a:rPr lang="en-US" sz="2600" dirty="0">
                <a:latin typeface="Cambria" panose="02040503050406030204" pitchFamily="18" charset="0"/>
              </a:rPr>
              <a:t>score a writing </a:t>
            </a:r>
            <a:r>
              <a:rPr lang="en-US" sz="2600" dirty="0" smtClean="0">
                <a:latin typeface="Cambria" panose="02040503050406030204" pitchFamily="18" charset="0"/>
              </a:rPr>
              <a:t>work sample </a:t>
            </a:r>
            <a:r>
              <a:rPr lang="en-US" sz="2600" dirty="0">
                <a:latin typeface="Cambria" panose="02040503050406030204" pitchFamily="18" charset="0"/>
              </a:rPr>
              <a:t>to build a common understanding of proficiency</a:t>
            </a:r>
            <a:r>
              <a:rPr lang="en-US" sz="2600" dirty="0" smtClean="0">
                <a:latin typeface="Cambria" panose="02040503050406030204" pitchFamily="18" charset="0"/>
              </a:rPr>
              <a:t>.</a:t>
            </a:r>
          </a:p>
          <a:p>
            <a:pPr marL="914400" lvl="1" indent="-514350">
              <a:spcBef>
                <a:spcPts val="0"/>
              </a:spcBef>
              <a:buFont typeface="+mj-lt"/>
              <a:buAutoNum type="arabicPeriod"/>
            </a:pPr>
            <a:endParaRPr lang="en-US" sz="1200" dirty="0" smtClean="0">
              <a:latin typeface="Cambria" panose="02040503050406030204" pitchFamily="18" charset="0"/>
            </a:endParaRPr>
          </a:p>
          <a:p>
            <a:pPr marL="914400" lvl="1" indent="-514350">
              <a:spcBef>
                <a:spcPts val="0"/>
              </a:spcBef>
              <a:buFont typeface="+mj-lt"/>
              <a:buAutoNum type="arabicPeriod"/>
            </a:pPr>
            <a:r>
              <a:rPr lang="en-US" sz="2600" b="1" dirty="0" smtClean="0">
                <a:latin typeface="Cambria" panose="02040503050406030204" pitchFamily="18" charset="0"/>
              </a:rPr>
              <a:t>Review the guidelines for administering Writing  Work Samples for the purpose of Essential Skills.</a:t>
            </a:r>
            <a:endParaRPr lang="en-US" sz="2600" b="1" dirty="0">
              <a:latin typeface="Cambria" panose="02040503050406030204" pitchFamily="18" charset="0"/>
            </a:endParaRPr>
          </a:p>
        </p:txBody>
      </p:sp>
    </p:spTree>
    <p:extLst>
      <p:ext uri="{BB962C8B-B14F-4D97-AF65-F5344CB8AC3E}">
        <p14:creationId xmlns:p14="http://schemas.microsoft.com/office/powerpoint/2010/main" val="36959191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72" y="2002419"/>
            <a:ext cx="4280703" cy="3516353"/>
          </a:xfrm>
        </p:spPr>
        <p:txBody>
          <a:bodyPr>
            <a:normAutofit/>
          </a:bodyPr>
          <a:lstStyle/>
          <a:p>
            <a:r>
              <a:rPr lang="en-US" b="1" dirty="0" smtClean="0">
                <a:latin typeface="Cambria" panose="02040503050406030204" pitchFamily="18" charset="0"/>
              </a:rPr>
              <a:t>Goal 3: </a:t>
            </a:r>
            <a:br>
              <a:rPr lang="en-US" b="1" dirty="0" smtClean="0">
                <a:latin typeface="Cambria" panose="02040503050406030204" pitchFamily="18" charset="0"/>
              </a:rPr>
            </a:br>
            <a:r>
              <a:rPr lang="en-US" b="1" dirty="0" smtClean="0">
                <a:latin typeface="Cambria" panose="02040503050406030204" pitchFamily="18" charset="0"/>
              </a:rPr>
              <a:t>Administering Writing Work Samples for  Essential Skills</a:t>
            </a:r>
            <a:endParaRPr lang="en-US" b="1" dirty="0">
              <a:latin typeface="Cambria" panose="02040503050406030204" pitchFamily="18" charset="0"/>
            </a:endParaRPr>
          </a:p>
        </p:txBody>
      </p:sp>
      <p:pic>
        <p:nvPicPr>
          <p:cNvPr id="5" name="Picture 2"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7879" y="2745370"/>
            <a:ext cx="4218328" cy="3157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0716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3069" y="513013"/>
            <a:ext cx="7886700" cy="1325563"/>
          </a:xfrm>
        </p:spPr>
        <p:txBody>
          <a:bodyPr/>
          <a:lstStyle/>
          <a:p>
            <a:r>
              <a:rPr lang="en-US" sz="4400" b="1" dirty="0" smtClean="0">
                <a:latin typeface="Cambria" panose="02040503050406030204" pitchFamily="18" charset="0"/>
              </a:rPr>
              <a:t>What about Essential Skills?</a:t>
            </a:r>
            <a:endParaRPr lang="en-US" sz="4400" b="1" dirty="0">
              <a:latin typeface="Cambria" panose="02040503050406030204" pitchFamily="18" charset="0"/>
            </a:endParaRPr>
          </a:p>
        </p:txBody>
      </p:sp>
      <p:sp>
        <p:nvSpPr>
          <p:cNvPr id="3" name="Content Placeholder 2"/>
          <p:cNvSpPr>
            <a:spLocks noGrp="1"/>
          </p:cNvSpPr>
          <p:nvPr>
            <p:ph idx="4294967295"/>
          </p:nvPr>
        </p:nvSpPr>
        <p:spPr>
          <a:xfrm>
            <a:off x="289367" y="1406826"/>
            <a:ext cx="7924800" cy="5451174"/>
          </a:xfrm>
        </p:spPr>
        <p:txBody>
          <a:bodyPr>
            <a:normAutofit fontScale="92500" lnSpcReduction="20000"/>
          </a:bodyPr>
          <a:lstStyle/>
          <a:p>
            <a:pPr marL="60325" indent="0">
              <a:lnSpc>
                <a:spcPct val="120000"/>
              </a:lnSpc>
              <a:spcAft>
                <a:spcPts val="600"/>
              </a:spcAft>
              <a:buNone/>
            </a:pPr>
            <a:endParaRPr lang="en-US" altLang="en-US" sz="1200" dirty="0" smtClean="0">
              <a:latin typeface="Cambria" panose="02040503050406030204" pitchFamily="18" charset="0"/>
            </a:endParaRPr>
          </a:p>
          <a:p>
            <a:pPr marL="517525" indent="-457200">
              <a:lnSpc>
                <a:spcPct val="120000"/>
              </a:lnSpc>
              <a:spcAft>
                <a:spcPts val="600"/>
              </a:spcAft>
            </a:pPr>
            <a:r>
              <a:rPr lang="en-US" altLang="en-US" sz="3100" dirty="0" smtClean="0">
                <a:latin typeface="Cambria" panose="02040503050406030204" pitchFamily="18" charset="0"/>
              </a:rPr>
              <a:t>Work </a:t>
            </a:r>
            <a:r>
              <a:rPr lang="en-US" altLang="en-US" sz="3100" dirty="0">
                <a:latin typeface="Cambria" panose="02040503050406030204" pitchFamily="18" charset="0"/>
              </a:rPr>
              <a:t>Samples are </a:t>
            </a:r>
            <a:r>
              <a:rPr lang="en-US" altLang="en-US" sz="3100" dirty="0" smtClean="0">
                <a:latin typeface="Cambria" panose="02040503050406030204" pitchFamily="18" charset="0"/>
              </a:rPr>
              <a:t>still one way </a:t>
            </a:r>
            <a:r>
              <a:rPr lang="en-US" altLang="en-US" sz="3100" dirty="0">
                <a:latin typeface="Cambria" panose="02040503050406030204" pitchFamily="18" charset="0"/>
              </a:rPr>
              <a:t>students can demonstrate proficiency in </a:t>
            </a:r>
            <a:r>
              <a:rPr lang="en-US" altLang="en-US" sz="3100" dirty="0" smtClean="0">
                <a:latin typeface="Cambria" panose="02040503050406030204" pitchFamily="18" charset="0"/>
              </a:rPr>
              <a:t>writing </a:t>
            </a:r>
            <a:r>
              <a:rPr lang="en-US" altLang="en-US" sz="3100" dirty="0">
                <a:latin typeface="Cambria" panose="02040503050406030204" pitchFamily="18" charset="0"/>
              </a:rPr>
              <a:t>for Essential </a:t>
            </a:r>
            <a:r>
              <a:rPr lang="en-US" altLang="en-US" sz="3100" dirty="0" smtClean="0">
                <a:latin typeface="Cambria" panose="02040503050406030204" pitchFamily="18" charset="0"/>
              </a:rPr>
              <a:t>Skills.</a:t>
            </a:r>
            <a:endParaRPr lang="en-US" altLang="en-US" sz="3100" dirty="0">
              <a:latin typeface="Cambria" panose="02040503050406030204" pitchFamily="18" charset="0"/>
            </a:endParaRPr>
          </a:p>
          <a:p>
            <a:pPr marL="517525" indent="-457200">
              <a:lnSpc>
                <a:spcPct val="120000"/>
              </a:lnSpc>
              <a:spcAft>
                <a:spcPts val="600"/>
              </a:spcAft>
            </a:pPr>
            <a:r>
              <a:rPr lang="en-US" altLang="en-US" sz="3100" dirty="0">
                <a:latin typeface="Cambria" panose="02040503050406030204" pitchFamily="18" charset="0"/>
              </a:rPr>
              <a:t>Students produce two passing samples; one must be  </a:t>
            </a:r>
            <a:r>
              <a:rPr lang="en-US" altLang="en-US" sz="3100" dirty="0" smtClean="0">
                <a:latin typeface="Cambria" panose="02040503050406030204" pitchFamily="18" charset="0"/>
              </a:rPr>
              <a:t>Informative/Explanatory </a:t>
            </a:r>
            <a:r>
              <a:rPr lang="en-US" altLang="en-US" sz="3100" dirty="0">
                <a:latin typeface="Cambria" panose="02040503050406030204" pitchFamily="18" charset="0"/>
              </a:rPr>
              <a:t>or </a:t>
            </a:r>
            <a:r>
              <a:rPr lang="en-US" altLang="en-US" sz="3100" dirty="0" smtClean="0">
                <a:latin typeface="Cambria" panose="02040503050406030204" pitchFamily="18" charset="0"/>
              </a:rPr>
              <a:t>Argumentative.</a:t>
            </a:r>
          </a:p>
          <a:p>
            <a:pPr marL="517525" indent="-457200">
              <a:lnSpc>
                <a:spcPct val="120000"/>
              </a:lnSpc>
              <a:spcAft>
                <a:spcPts val="600"/>
              </a:spcAft>
            </a:pPr>
            <a:r>
              <a:rPr lang="en-US" altLang="en-US" sz="3100" dirty="0" smtClean="0">
                <a:latin typeface="Cambria" panose="02040503050406030204" pitchFamily="18" charset="0"/>
              </a:rPr>
              <a:t>Minimum </a:t>
            </a:r>
            <a:r>
              <a:rPr lang="en-US" altLang="en-US" sz="3100" dirty="0">
                <a:latin typeface="Cambria" panose="02040503050406030204" pitchFamily="18" charset="0"/>
              </a:rPr>
              <a:t>score of </a:t>
            </a:r>
            <a:r>
              <a:rPr lang="en-US" altLang="en-US" sz="3100" b="1" dirty="0">
                <a:latin typeface="Cambria" panose="02040503050406030204" pitchFamily="18" charset="0"/>
              </a:rPr>
              <a:t>4</a:t>
            </a:r>
            <a:r>
              <a:rPr lang="en-US" altLang="en-US" sz="3100" dirty="0">
                <a:latin typeface="Cambria" panose="02040503050406030204" pitchFamily="18" charset="0"/>
              </a:rPr>
              <a:t> in </a:t>
            </a:r>
            <a:r>
              <a:rPr lang="en-US" altLang="en-US" sz="3100" i="1" dirty="0">
                <a:latin typeface="Cambria" panose="02040503050406030204" pitchFamily="18" charset="0"/>
              </a:rPr>
              <a:t>Ideas, Organization, Sentence Fluency, </a:t>
            </a:r>
            <a:r>
              <a:rPr lang="en-US" altLang="en-US" sz="3100" i="1" dirty="0" smtClean="0">
                <a:latin typeface="Cambria" panose="02040503050406030204" pitchFamily="18" charset="0"/>
              </a:rPr>
              <a:t>Conventions</a:t>
            </a:r>
            <a:r>
              <a:rPr lang="en-US" altLang="en-US" sz="3100" dirty="0" smtClean="0">
                <a:latin typeface="Cambria" panose="02040503050406030204" pitchFamily="18" charset="0"/>
              </a:rPr>
              <a:t>.</a:t>
            </a:r>
          </a:p>
          <a:p>
            <a:pPr marL="517525" indent="-457200">
              <a:lnSpc>
                <a:spcPct val="120000"/>
              </a:lnSpc>
              <a:spcAft>
                <a:spcPts val="600"/>
              </a:spcAft>
            </a:pPr>
            <a:r>
              <a:rPr lang="en-US" altLang="en-US" sz="3100" dirty="0" smtClean="0">
                <a:latin typeface="Cambria" panose="02040503050406030204" pitchFamily="18" charset="0"/>
              </a:rPr>
              <a:t>Revision </a:t>
            </a:r>
            <a:r>
              <a:rPr lang="en-US" altLang="en-US" sz="3100" dirty="0">
                <a:latin typeface="Cambria" panose="02040503050406030204" pitchFamily="18" charset="0"/>
              </a:rPr>
              <a:t>is an </a:t>
            </a:r>
            <a:r>
              <a:rPr lang="en-US" altLang="en-US" sz="3100" dirty="0" smtClean="0">
                <a:latin typeface="Cambria" panose="02040503050406030204" pitchFamily="18" charset="0"/>
              </a:rPr>
              <a:t>allowable option.</a:t>
            </a:r>
            <a:endParaRPr lang="en-US" altLang="en-US" sz="3100" dirty="0">
              <a:latin typeface="Cambria" panose="02040503050406030204" pitchFamily="18" charset="0"/>
            </a:endParaRPr>
          </a:p>
        </p:txBody>
      </p:sp>
    </p:spTree>
    <p:extLst>
      <p:ext uri="{BB962C8B-B14F-4D97-AF65-F5344CB8AC3E}">
        <p14:creationId xmlns:p14="http://schemas.microsoft.com/office/powerpoint/2010/main" val="17977380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981632"/>
            <a:ext cx="8229600" cy="731838"/>
          </a:xfrm>
          <a:prstGeom prst="rect">
            <a:avLst/>
          </a:prstGeom>
        </p:spPr>
        <p:txBody>
          <a:bodyP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smtClean="0">
                <a:latin typeface="Cambria" panose="02040503050406030204" pitchFamily="18" charset="0"/>
              </a:rPr>
              <a:t>Work Sample Administration</a:t>
            </a:r>
            <a:endParaRPr lang="en-US" dirty="0">
              <a:latin typeface="Cambria" panose="02040503050406030204" pitchFamily="18" charset="0"/>
            </a:endParaRPr>
          </a:p>
        </p:txBody>
      </p:sp>
      <p:pic>
        <p:nvPicPr>
          <p:cNvPr id="3" name="Picture 3" title="Essentail Skills manual 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2238932"/>
            <a:ext cx="6543675"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hidden="1"/>
          <p:cNvSpPr>
            <a:spLocks noGrp="1"/>
          </p:cNvSpPr>
          <p:nvPr>
            <p:ph type="title" idx="4294967295"/>
          </p:nvPr>
        </p:nvSpPr>
        <p:spPr/>
        <p:txBody>
          <a:bodyPr/>
          <a:lstStyle/>
          <a:p>
            <a:r>
              <a:rPr lang="en-US" dirty="0" smtClean="0"/>
              <a:t>Work Sample Administration</a:t>
            </a:r>
            <a:endParaRPr lang="en-US" dirty="0"/>
          </a:p>
        </p:txBody>
      </p:sp>
    </p:spTree>
    <p:extLst>
      <p:ext uri="{BB962C8B-B14F-4D97-AF65-F5344CB8AC3E}">
        <p14:creationId xmlns:p14="http://schemas.microsoft.com/office/powerpoint/2010/main" val="34961459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779927"/>
            <a:ext cx="8229600" cy="731838"/>
          </a:xfrm>
          <a:prstGeom prst="rect">
            <a:avLst/>
          </a:prstGeom>
        </p:spPr>
        <p:txBody>
          <a:bodyP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smtClean="0">
                <a:latin typeface="Cambria" panose="02040503050406030204" pitchFamily="18" charset="0"/>
              </a:rPr>
              <a:t>Work Sample Administration</a:t>
            </a:r>
            <a:endParaRPr lang="en-US" dirty="0">
              <a:latin typeface="Cambria" panose="02040503050406030204" pitchFamily="18" charset="0"/>
            </a:endParaRPr>
          </a:p>
        </p:txBody>
      </p:sp>
      <p:pic>
        <p:nvPicPr>
          <p:cNvPr id="1026" name="Picture 2" title="highlighting number of work sample, score categories, and score requir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403" y="1498292"/>
            <a:ext cx="6031193" cy="4986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title="number of work samples"/>
          <p:cNvSpPr/>
          <p:nvPr/>
        </p:nvSpPr>
        <p:spPr>
          <a:xfrm>
            <a:off x="4247909" y="2372810"/>
            <a:ext cx="1226916" cy="613458"/>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title="score catego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1822" y="4189070"/>
            <a:ext cx="1295682" cy="926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title="score requirements"/>
          <p:cNvSpPr/>
          <p:nvPr/>
        </p:nvSpPr>
        <p:spPr>
          <a:xfrm>
            <a:off x="4051822" y="5499904"/>
            <a:ext cx="1295682" cy="613458"/>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p:cNvSpPr>
            <a:spLocks noGrp="1"/>
          </p:cNvSpPr>
          <p:nvPr>
            <p:ph type="title" idx="4294967295"/>
          </p:nvPr>
        </p:nvSpPr>
        <p:spPr/>
        <p:txBody>
          <a:bodyPr/>
          <a:lstStyle/>
          <a:p>
            <a:r>
              <a:rPr lang="en-US" dirty="0" smtClean="0"/>
              <a:t>Work Sample Administration</a:t>
            </a:r>
            <a:endParaRPr lang="en-US" dirty="0"/>
          </a:p>
        </p:txBody>
      </p:sp>
    </p:spTree>
    <p:extLst>
      <p:ext uri="{BB962C8B-B14F-4D97-AF65-F5344CB8AC3E}">
        <p14:creationId xmlns:p14="http://schemas.microsoft.com/office/powerpoint/2010/main" val="14497802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title="guide to revision s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888" y="1422722"/>
            <a:ext cx="5610225"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txBox="1">
            <a:spLocks/>
          </p:cNvSpPr>
          <p:nvPr/>
        </p:nvSpPr>
        <p:spPr>
          <a:xfrm>
            <a:off x="457200" y="228600"/>
            <a:ext cx="8229600" cy="1066800"/>
          </a:xfrm>
          <a:prstGeom prst="rect">
            <a:avLst/>
          </a:prstGeom>
        </p:spPr>
        <p:txBody>
          <a:bodyP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smtClean="0">
                <a:latin typeface="Cambria" panose="02040503050406030204" pitchFamily="18" charset="0"/>
              </a:rPr>
              <a:t>Work Sample Resource</a:t>
            </a:r>
            <a:br>
              <a:rPr lang="en-US" dirty="0" smtClean="0">
                <a:latin typeface="Cambria" panose="02040503050406030204" pitchFamily="18" charset="0"/>
              </a:rPr>
            </a:br>
            <a:r>
              <a:rPr lang="en-US" sz="2200" dirty="0" smtClean="0">
                <a:latin typeface="Cambria" panose="02040503050406030204" pitchFamily="18" charset="0"/>
              </a:rPr>
              <a:t>Universal Tool</a:t>
            </a:r>
            <a:endParaRPr lang="en-US" sz="2200" dirty="0">
              <a:latin typeface="Cambria" panose="02040503050406030204" pitchFamily="18" charset="0"/>
            </a:endParaRPr>
          </a:p>
        </p:txBody>
      </p:sp>
      <p:sp>
        <p:nvSpPr>
          <p:cNvPr id="3" name="Title 2" hidden="1"/>
          <p:cNvSpPr>
            <a:spLocks noGrp="1"/>
          </p:cNvSpPr>
          <p:nvPr>
            <p:ph type="title" idx="4294967295"/>
          </p:nvPr>
        </p:nvSpPr>
        <p:spPr/>
        <p:txBody>
          <a:bodyPr/>
          <a:lstStyle/>
          <a:p>
            <a:r>
              <a:rPr lang="en-US" dirty="0" smtClean="0"/>
              <a:t>Work Sample Resources</a:t>
            </a:r>
            <a:endParaRPr lang="en-US" dirty="0"/>
          </a:p>
        </p:txBody>
      </p:sp>
    </p:spTree>
    <p:extLst>
      <p:ext uri="{BB962C8B-B14F-4D97-AF65-F5344CB8AC3E}">
        <p14:creationId xmlns:p14="http://schemas.microsoft.com/office/powerpoint/2010/main" val="13340809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title="appropriate feedb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667" y="1367202"/>
            <a:ext cx="7187878" cy="2075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title="feedback 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0586" y="3364930"/>
            <a:ext cx="5568040" cy="3113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txBox="1">
            <a:spLocks/>
          </p:cNvSpPr>
          <p:nvPr/>
        </p:nvSpPr>
        <p:spPr>
          <a:xfrm>
            <a:off x="770667" y="581912"/>
            <a:ext cx="8229600" cy="1131141"/>
          </a:xfrm>
          <a:prstGeom prst="rect">
            <a:avLst/>
          </a:prstGeom>
        </p:spPr>
        <p:txBody>
          <a:bodyP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smtClean="0">
                <a:latin typeface="Cambria" panose="02040503050406030204" pitchFamily="18" charset="0"/>
              </a:rPr>
              <a:t>Work Sample Administration</a:t>
            </a:r>
          </a:p>
          <a:p>
            <a:pPr algn="ctr"/>
            <a:r>
              <a:rPr lang="en-US" sz="2200" dirty="0" smtClean="0">
                <a:solidFill>
                  <a:prstClr val="black"/>
                </a:solidFill>
                <a:latin typeface="Cambria" panose="02040503050406030204" pitchFamily="18" charset="0"/>
                <a:ea typeface="+mn-ea"/>
                <a:cs typeface="+mn-cs"/>
              </a:rPr>
              <a:t>Appropriate </a:t>
            </a:r>
            <a:r>
              <a:rPr lang="en-US" sz="2200" dirty="0">
                <a:solidFill>
                  <a:prstClr val="black"/>
                </a:solidFill>
                <a:latin typeface="Cambria" panose="02040503050406030204" pitchFamily="18" charset="0"/>
                <a:ea typeface="+mn-ea"/>
                <a:cs typeface="+mn-cs"/>
              </a:rPr>
              <a:t>Feedback</a:t>
            </a:r>
          </a:p>
          <a:p>
            <a:pPr algn="ctr"/>
            <a:endParaRPr lang="en-US" dirty="0">
              <a:latin typeface="Cambria" panose="02040503050406030204" pitchFamily="18" charset="0"/>
            </a:endParaRPr>
          </a:p>
        </p:txBody>
      </p:sp>
      <p:sp>
        <p:nvSpPr>
          <p:cNvPr id="3" name="Title 2" hidden="1"/>
          <p:cNvSpPr>
            <a:spLocks noGrp="1"/>
          </p:cNvSpPr>
          <p:nvPr>
            <p:ph type="title" idx="4294967295"/>
          </p:nvPr>
        </p:nvSpPr>
        <p:spPr/>
        <p:txBody>
          <a:bodyPr/>
          <a:lstStyle/>
          <a:p>
            <a:r>
              <a:rPr lang="en-US" dirty="0" smtClean="0"/>
              <a:t>Work Sample Feedback</a:t>
            </a:r>
            <a:endParaRPr lang="en-US" dirty="0"/>
          </a:p>
        </p:txBody>
      </p:sp>
    </p:spTree>
    <p:extLst>
      <p:ext uri="{BB962C8B-B14F-4D97-AF65-F5344CB8AC3E}">
        <p14:creationId xmlns:p14="http://schemas.microsoft.com/office/powerpoint/2010/main" val="40268620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779927"/>
            <a:ext cx="8229600" cy="731838"/>
          </a:xfrm>
          <a:prstGeom prst="rect">
            <a:avLst/>
          </a:prstGeom>
        </p:spPr>
        <p:txBody>
          <a:bodyP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smtClean="0">
                <a:latin typeface="Cambria" panose="02040503050406030204" pitchFamily="18" charset="0"/>
              </a:rPr>
              <a:t>Work Sample Administration</a:t>
            </a:r>
            <a:endParaRPr lang="en-US" dirty="0">
              <a:latin typeface="Cambria" panose="02040503050406030204" pitchFamily="18" charset="0"/>
            </a:endParaRPr>
          </a:p>
        </p:txBody>
      </p:sp>
      <p:pic>
        <p:nvPicPr>
          <p:cNvPr id="3074" name="Picture 2" title="accessibility suppo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5" y="1511765"/>
            <a:ext cx="695325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title="highlight appendix a"/>
          <p:cNvSpPr/>
          <p:nvPr/>
        </p:nvSpPr>
        <p:spPr>
          <a:xfrm>
            <a:off x="5011837" y="1851949"/>
            <a:ext cx="3036787" cy="19677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title="graphic object "/>
          <p:cNvSpPr/>
          <p:nvPr/>
        </p:nvSpPr>
        <p:spPr>
          <a:xfrm>
            <a:off x="1095375" y="2092125"/>
            <a:ext cx="685016" cy="107065"/>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title="printed resour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75" y="4079897"/>
            <a:ext cx="6924675"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hidden="1"/>
          <p:cNvSpPr>
            <a:spLocks noGrp="1"/>
          </p:cNvSpPr>
          <p:nvPr>
            <p:ph type="title" idx="4294967295"/>
          </p:nvPr>
        </p:nvSpPr>
        <p:spPr/>
        <p:txBody>
          <a:bodyPr/>
          <a:lstStyle/>
          <a:p>
            <a:r>
              <a:rPr lang="en-US" dirty="0" smtClean="0"/>
              <a:t>Work Sample Supports</a:t>
            </a:r>
            <a:endParaRPr lang="en-US" dirty="0"/>
          </a:p>
        </p:txBody>
      </p:sp>
    </p:spTree>
    <p:extLst>
      <p:ext uri="{BB962C8B-B14F-4D97-AF65-F5344CB8AC3E}">
        <p14:creationId xmlns:p14="http://schemas.microsoft.com/office/powerpoint/2010/main" val="23788799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645457"/>
            <a:ext cx="8229600" cy="1066800"/>
          </a:xfrm>
          <a:prstGeom prst="rect">
            <a:avLst/>
          </a:prstGeom>
        </p:spPr>
        <p:txBody>
          <a:bodyP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smtClean="0">
                <a:latin typeface="Cambria" panose="02040503050406030204" pitchFamily="18" charset="0"/>
              </a:rPr>
              <a:t>Work Sample Administration</a:t>
            </a:r>
            <a:br>
              <a:rPr lang="en-US" dirty="0" smtClean="0">
                <a:latin typeface="Cambria" panose="02040503050406030204" pitchFamily="18" charset="0"/>
              </a:rPr>
            </a:br>
            <a:r>
              <a:rPr lang="en-US" sz="2200" dirty="0" smtClean="0">
                <a:latin typeface="Cambria" panose="02040503050406030204" pitchFamily="18" charset="0"/>
              </a:rPr>
              <a:t>Appropriate Feedback (Essential Skills)</a:t>
            </a:r>
            <a:endParaRPr lang="en-US" sz="2200" dirty="0">
              <a:latin typeface="Cambria" panose="02040503050406030204" pitchFamily="18" charset="0"/>
            </a:endParaRPr>
          </a:p>
        </p:txBody>
      </p:sp>
      <p:pic>
        <p:nvPicPr>
          <p:cNvPr id="5124" name="Picture 4" title="feedback form s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426" y="1712257"/>
            <a:ext cx="6431147" cy="4572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hidden="1"/>
          <p:cNvSpPr>
            <a:spLocks noGrp="1"/>
          </p:cNvSpPr>
          <p:nvPr>
            <p:ph type="title" idx="4294967295"/>
          </p:nvPr>
        </p:nvSpPr>
        <p:spPr/>
        <p:txBody>
          <a:bodyPr/>
          <a:lstStyle/>
          <a:p>
            <a:r>
              <a:rPr lang="en-US" dirty="0" smtClean="0"/>
              <a:t>Work Sample</a:t>
            </a:r>
            <a:r>
              <a:rPr lang="en-US" baseline="0" dirty="0" smtClean="0"/>
              <a:t> Feedback Form</a:t>
            </a:r>
            <a:endParaRPr lang="en-US" dirty="0"/>
          </a:p>
        </p:txBody>
      </p:sp>
    </p:spTree>
    <p:extLst>
      <p:ext uri="{BB962C8B-B14F-4D97-AF65-F5344CB8AC3E}">
        <p14:creationId xmlns:p14="http://schemas.microsoft.com/office/powerpoint/2010/main" val="34677902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O R Skills s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1" y="1219199"/>
            <a:ext cx="7101546" cy="5157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txBox="1">
            <a:spLocks/>
          </p:cNvSpPr>
          <p:nvPr/>
        </p:nvSpPr>
        <p:spPr>
          <a:xfrm>
            <a:off x="457200" y="379071"/>
            <a:ext cx="8229600" cy="1066800"/>
          </a:xfrm>
          <a:prstGeom prst="rect">
            <a:avLst/>
          </a:prstGeom>
        </p:spPr>
        <p:txBody>
          <a:bodyP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smtClean="0">
                <a:latin typeface="Cambria" panose="02040503050406030204" pitchFamily="18" charset="0"/>
              </a:rPr>
              <a:t>Work Sample Resource</a:t>
            </a:r>
            <a:br>
              <a:rPr lang="en-US" dirty="0" smtClean="0">
                <a:latin typeface="Cambria" panose="02040503050406030204" pitchFamily="18" charset="0"/>
              </a:rPr>
            </a:br>
            <a:r>
              <a:rPr lang="en-US" sz="2200" dirty="0" smtClean="0">
                <a:latin typeface="Cambria" panose="02040503050406030204" pitchFamily="18" charset="0"/>
              </a:rPr>
              <a:t>Task Bank and Scoring</a:t>
            </a:r>
            <a:endParaRPr lang="en-US" sz="2200" dirty="0">
              <a:latin typeface="Cambria" panose="02040503050406030204" pitchFamily="18" charset="0"/>
            </a:endParaRPr>
          </a:p>
        </p:txBody>
      </p:sp>
      <p:sp>
        <p:nvSpPr>
          <p:cNvPr id="4" name="Title 3" hidden="1"/>
          <p:cNvSpPr>
            <a:spLocks noGrp="1"/>
          </p:cNvSpPr>
          <p:nvPr>
            <p:ph type="title" idx="4294967295"/>
          </p:nvPr>
        </p:nvSpPr>
        <p:spPr/>
        <p:txBody>
          <a:bodyPr/>
          <a:lstStyle/>
          <a:p>
            <a:r>
              <a:rPr lang="en-US" dirty="0" smtClean="0"/>
              <a:t>Work Sample OR Skills</a:t>
            </a:r>
            <a:endParaRPr lang="en-US" dirty="0"/>
          </a:p>
        </p:txBody>
      </p:sp>
    </p:spTree>
    <p:extLst>
      <p:ext uri="{BB962C8B-B14F-4D97-AF65-F5344CB8AC3E}">
        <p14:creationId xmlns:p14="http://schemas.microsoft.com/office/powerpoint/2010/main" val="3656958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777" y="1801718"/>
            <a:ext cx="7886700" cy="1325563"/>
          </a:xfrm>
        </p:spPr>
        <p:txBody>
          <a:bodyPr/>
          <a:lstStyle/>
          <a:p>
            <a:r>
              <a:rPr lang="en-US" b="1" dirty="0">
                <a:latin typeface="Cambria" panose="02040503050406030204" pitchFamily="18" charset="0"/>
              </a:rPr>
              <a:t>Workshop Goals</a:t>
            </a:r>
          </a:p>
        </p:txBody>
      </p:sp>
      <p:sp>
        <p:nvSpPr>
          <p:cNvPr id="3" name="Content Placeholder 2"/>
          <p:cNvSpPr>
            <a:spLocks noGrp="1"/>
          </p:cNvSpPr>
          <p:nvPr>
            <p:ph idx="1"/>
          </p:nvPr>
        </p:nvSpPr>
        <p:spPr>
          <a:xfrm>
            <a:off x="582351" y="3032572"/>
            <a:ext cx="7886700" cy="2947626"/>
          </a:xfrm>
        </p:spPr>
        <p:txBody>
          <a:bodyPr>
            <a:noAutofit/>
          </a:bodyPr>
          <a:lstStyle/>
          <a:p>
            <a:pPr marL="914400" lvl="1" indent="-514350">
              <a:spcBef>
                <a:spcPts val="0"/>
              </a:spcBef>
              <a:buFont typeface="+mj-lt"/>
              <a:buAutoNum type="arabicPeriod"/>
            </a:pPr>
            <a:r>
              <a:rPr lang="en-US" sz="2600" b="1" dirty="0" smtClean="0">
                <a:latin typeface="Cambria" panose="02040503050406030204" pitchFamily="18" charset="0"/>
              </a:rPr>
              <a:t>Build </a:t>
            </a:r>
            <a:r>
              <a:rPr lang="en-US" sz="2600" b="1" dirty="0">
                <a:latin typeface="Cambria" panose="02040503050406030204" pitchFamily="18" charset="0"/>
              </a:rPr>
              <a:t>background and identify changes to the update Official Writing Scoring </a:t>
            </a:r>
            <a:r>
              <a:rPr lang="en-US" sz="2600" b="1" dirty="0" smtClean="0">
                <a:latin typeface="Cambria" panose="02040503050406030204" pitchFamily="18" charset="0"/>
              </a:rPr>
              <a:t>Guide.</a:t>
            </a:r>
          </a:p>
          <a:p>
            <a:pPr marL="914400" lvl="1" indent="-514350">
              <a:spcBef>
                <a:spcPts val="0"/>
              </a:spcBef>
              <a:buFont typeface="+mj-lt"/>
              <a:buAutoNum type="arabicPeriod"/>
            </a:pPr>
            <a:endParaRPr lang="en-US" sz="1200" dirty="0">
              <a:latin typeface="Cambria" panose="02040503050406030204" pitchFamily="18" charset="0"/>
            </a:endParaRPr>
          </a:p>
          <a:p>
            <a:pPr marL="914400" lvl="1" indent="-514350">
              <a:spcBef>
                <a:spcPts val="0"/>
              </a:spcBef>
              <a:buFont typeface="+mj-lt"/>
              <a:buAutoNum type="arabicPeriod"/>
            </a:pPr>
            <a:r>
              <a:rPr lang="en-US" sz="2600" dirty="0" smtClean="0">
                <a:latin typeface="Cambria" panose="02040503050406030204" pitchFamily="18" charset="0"/>
              </a:rPr>
              <a:t>Collaboratively </a:t>
            </a:r>
            <a:r>
              <a:rPr lang="en-US" sz="2600" dirty="0">
                <a:latin typeface="Cambria" panose="02040503050406030204" pitchFamily="18" charset="0"/>
              </a:rPr>
              <a:t>score a writing </a:t>
            </a:r>
            <a:r>
              <a:rPr lang="en-US" sz="2600" dirty="0" smtClean="0">
                <a:latin typeface="Cambria" panose="02040503050406030204" pitchFamily="18" charset="0"/>
              </a:rPr>
              <a:t>work sample </a:t>
            </a:r>
            <a:r>
              <a:rPr lang="en-US" sz="2600" dirty="0">
                <a:latin typeface="Cambria" panose="02040503050406030204" pitchFamily="18" charset="0"/>
              </a:rPr>
              <a:t>to build a common understanding of proficiency</a:t>
            </a:r>
            <a:r>
              <a:rPr lang="en-US" sz="2600" dirty="0" smtClean="0">
                <a:latin typeface="Cambria" panose="02040503050406030204" pitchFamily="18" charset="0"/>
              </a:rPr>
              <a:t>.</a:t>
            </a:r>
          </a:p>
          <a:p>
            <a:pPr marL="914400" lvl="1" indent="-514350">
              <a:spcBef>
                <a:spcPts val="0"/>
              </a:spcBef>
              <a:buFont typeface="+mj-lt"/>
              <a:buAutoNum type="arabicPeriod"/>
            </a:pPr>
            <a:endParaRPr lang="en-US" sz="1200" dirty="0" smtClean="0">
              <a:latin typeface="Cambria" panose="02040503050406030204" pitchFamily="18" charset="0"/>
            </a:endParaRPr>
          </a:p>
          <a:p>
            <a:pPr marL="914400" lvl="1" indent="-514350">
              <a:spcBef>
                <a:spcPts val="0"/>
              </a:spcBef>
              <a:buFont typeface="+mj-lt"/>
              <a:buAutoNum type="arabicPeriod"/>
            </a:pPr>
            <a:r>
              <a:rPr lang="en-US" sz="2600" dirty="0" smtClean="0">
                <a:latin typeface="Cambria" panose="02040503050406030204" pitchFamily="18" charset="0"/>
              </a:rPr>
              <a:t>Review the guidelines for administering Writing  Work Samples for the purpose of Essential Skills.</a:t>
            </a:r>
            <a:endParaRPr lang="en-US" sz="2600" dirty="0">
              <a:latin typeface="Cambria" panose="02040503050406030204" pitchFamily="18" charset="0"/>
            </a:endParaRPr>
          </a:p>
        </p:txBody>
      </p:sp>
      <p:pic>
        <p:nvPicPr>
          <p:cNvPr id="4" name="Picture 4" title="blue puzzle pie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5580" y="1304081"/>
            <a:ext cx="1831975" cy="183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7658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title="graphic object putting last puzzle piece in pl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4575" y="893203"/>
            <a:ext cx="2908300"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txBox="1">
            <a:spLocks/>
          </p:cNvSpPr>
          <p:nvPr/>
        </p:nvSpPr>
        <p:spPr>
          <a:xfrm>
            <a:off x="457200" y="161365"/>
            <a:ext cx="8229600" cy="731838"/>
          </a:xfrm>
          <a:prstGeom prst="rect">
            <a:avLst/>
          </a:prstGeom>
        </p:spPr>
        <p:txBody>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smtClean="0">
                <a:latin typeface="Cambria" panose="02040503050406030204" pitchFamily="18" charset="0"/>
              </a:rPr>
              <a:t>Contact Information</a:t>
            </a:r>
            <a:endParaRPr lang="en-US" dirty="0">
              <a:latin typeface="Cambria" panose="02040503050406030204" pitchFamily="18" charset="0"/>
            </a:endParaRPr>
          </a:p>
        </p:txBody>
      </p:sp>
      <p:sp>
        <p:nvSpPr>
          <p:cNvPr id="3" name="Content Placeholder 2"/>
          <p:cNvSpPr txBox="1">
            <a:spLocks/>
          </p:cNvSpPr>
          <p:nvPr/>
        </p:nvSpPr>
        <p:spPr>
          <a:xfrm>
            <a:off x="457200" y="2193404"/>
            <a:ext cx="8229600" cy="4224759"/>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3200" dirty="0" smtClean="0">
                <a:cs typeface="Times New Roman" panose="02020603050405020304" pitchFamily="18" charset="0"/>
              </a:rPr>
              <a:t> </a:t>
            </a:r>
          </a:p>
          <a:p>
            <a:pPr marL="0" indent="0" algn="ctr">
              <a:buNone/>
            </a:pPr>
            <a:r>
              <a:rPr lang="en-US" altLang="en-US" sz="3200" dirty="0">
                <a:latin typeface="Cambria" panose="02040503050406030204" pitchFamily="18" charset="0"/>
                <a:cs typeface="Times New Roman" panose="02020603050405020304" pitchFamily="18" charset="0"/>
              </a:rPr>
              <a:t>Tony Bertrand</a:t>
            </a:r>
          </a:p>
          <a:p>
            <a:pPr marL="0" indent="0" algn="ctr">
              <a:buNone/>
            </a:pPr>
            <a:r>
              <a:rPr lang="en-US" altLang="en-US" sz="3200" dirty="0">
                <a:latin typeface="Cambria" panose="02040503050406030204" pitchFamily="18" charset="0"/>
                <a:cs typeface="Times New Roman" panose="02020603050405020304" pitchFamily="18" charset="0"/>
              </a:rPr>
              <a:t>ELA &amp; Social Sciences </a:t>
            </a:r>
          </a:p>
          <a:p>
            <a:pPr marL="0" indent="0" algn="ctr">
              <a:buNone/>
            </a:pPr>
            <a:r>
              <a:rPr lang="en-US" altLang="en-US" sz="3200" dirty="0">
                <a:latin typeface="Cambria" panose="02040503050406030204" pitchFamily="18" charset="0"/>
                <a:cs typeface="Times New Roman" panose="02020603050405020304" pitchFamily="18" charset="0"/>
              </a:rPr>
              <a:t>Assessment Specialist</a:t>
            </a:r>
          </a:p>
          <a:p>
            <a:pPr marL="0" indent="0" algn="ctr">
              <a:buFont typeface="Arial" panose="020B0604020202020204" pitchFamily="34" charset="0"/>
              <a:buNone/>
            </a:pPr>
            <a:endParaRPr lang="en-US" altLang="en-US" sz="3200" noProof="1" smtClean="0">
              <a:cs typeface="Times New Roman" panose="02020603050405020304" pitchFamily="18" charset="0"/>
            </a:endParaRPr>
          </a:p>
          <a:p>
            <a:pPr marL="0" indent="0" algn="ctr">
              <a:buNone/>
            </a:pPr>
            <a:r>
              <a:rPr lang="en-US" altLang="en-US" sz="3200" dirty="0">
                <a:latin typeface="Webdings" pitchFamily="18" charset="2"/>
              </a:rPr>
              <a:t>É</a:t>
            </a:r>
            <a:r>
              <a:rPr lang="en-US" altLang="en-US" sz="3200" dirty="0">
                <a:latin typeface="Cambria" panose="02040503050406030204" pitchFamily="18" charset="0"/>
                <a:cs typeface="Times New Roman" panose="02020603050405020304" pitchFamily="18" charset="0"/>
              </a:rPr>
              <a:t>503-947-5832</a:t>
            </a:r>
            <a:endParaRPr lang="en-US" altLang="en-US" sz="3200" noProof="1" smtClean="0">
              <a:cs typeface="Times New Roman" panose="02020603050405020304" pitchFamily="18" charset="0"/>
            </a:endParaRPr>
          </a:p>
          <a:p>
            <a:pPr marL="0" indent="0" algn="ctr">
              <a:buFont typeface="Arial" panose="020B0604020202020204" pitchFamily="34" charset="0"/>
              <a:buNone/>
            </a:pPr>
            <a:r>
              <a:rPr lang="en-US" altLang="en-US" sz="3200" dirty="0" smtClean="0">
                <a:latin typeface="Wingdings" pitchFamily="2" charset="2"/>
              </a:rPr>
              <a:t>*</a:t>
            </a:r>
            <a:r>
              <a:rPr lang="en-US" altLang="en-US" sz="3200" dirty="0" smtClean="0">
                <a:latin typeface="Corbel" pitchFamily="34" charset="0"/>
              </a:rPr>
              <a:t>  </a:t>
            </a:r>
            <a:r>
              <a:rPr lang="en-US" altLang="en-US" sz="3200" dirty="0" smtClean="0">
                <a:latin typeface="Cambria" panose="02040503050406030204" pitchFamily="18" charset="0"/>
                <a:cs typeface="Times New Roman" panose="02020603050405020304" pitchFamily="18" charset="0"/>
                <a:hlinkClick r:id="rId4"/>
              </a:rPr>
              <a:t>tony.bertrand@state.or.us</a:t>
            </a:r>
            <a:endParaRPr lang="en-US" altLang="en-US" sz="3200" dirty="0" smtClean="0">
              <a:latin typeface="Cambria" panose="02040503050406030204" pitchFamily="18" charset="0"/>
              <a:cs typeface="Times New Roman" panose="02020603050405020304" pitchFamily="18" charset="0"/>
            </a:endParaRPr>
          </a:p>
          <a:p>
            <a:pPr marL="0" indent="0" algn="ctr">
              <a:buFont typeface="Arial" panose="020B0604020202020204" pitchFamily="34" charset="0"/>
              <a:buNone/>
            </a:pPr>
            <a:endParaRPr lang="en-US" altLang="en-US" sz="3200" dirty="0" smtClean="0">
              <a:cs typeface="Times New Roman" panose="02020603050405020304" pitchFamily="18" charset="0"/>
            </a:endParaRPr>
          </a:p>
          <a:p>
            <a:pPr marL="0" indent="0" algn="ctr">
              <a:buFont typeface="Arial" panose="020B0604020202020204" pitchFamily="34" charset="0"/>
              <a:buNone/>
            </a:pPr>
            <a:endParaRPr lang="en-US" altLang="en-US" sz="3200" dirty="0" smtClean="0">
              <a:cs typeface="Times New Roman" panose="02020603050405020304" pitchFamily="18" charset="0"/>
            </a:endParaRPr>
          </a:p>
          <a:p>
            <a:pPr marL="0" indent="0" algn="ctr">
              <a:buFont typeface="Arial" panose="020B0604020202020204" pitchFamily="34" charset="0"/>
              <a:buNone/>
            </a:pPr>
            <a:endParaRPr lang="en-US" sz="3200" dirty="0"/>
          </a:p>
        </p:txBody>
      </p:sp>
      <p:sp>
        <p:nvSpPr>
          <p:cNvPr id="4" name="Title 3" hidden="1"/>
          <p:cNvSpPr>
            <a:spLocks noGrp="1"/>
          </p:cNvSpPr>
          <p:nvPr>
            <p:ph type="title" idx="4294967295"/>
          </p:nvPr>
        </p:nvSpPr>
        <p:spPr/>
        <p:txBody>
          <a:bodyPr/>
          <a:lstStyle/>
          <a:p>
            <a:r>
              <a:rPr lang="en-US" dirty="0" smtClean="0"/>
              <a:t>Contact Information</a:t>
            </a:r>
            <a:endParaRPr lang="en-US" dirty="0"/>
          </a:p>
        </p:txBody>
      </p:sp>
    </p:spTree>
    <p:extLst>
      <p:ext uri="{BB962C8B-B14F-4D97-AF65-F5344CB8AC3E}">
        <p14:creationId xmlns:p14="http://schemas.microsoft.com/office/powerpoint/2010/main" val="28770806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instructor and students"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1772" y="2672788"/>
            <a:ext cx="5382228" cy="30275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4172" y="2002419"/>
            <a:ext cx="4280703" cy="3516353"/>
          </a:xfrm>
        </p:spPr>
        <p:txBody>
          <a:bodyPr>
            <a:normAutofit/>
          </a:bodyPr>
          <a:lstStyle/>
          <a:p>
            <a:r>
              <a:rPr lang="en-US" b="1" dirty="0" smtClean="0">
                <a:latin typeface="Cambria" panose="02040503050406030204" pitchFamily="18" charset="0"/>
              </a:rPr>
              <a:t>Goal 1: </a:t>
            </a:r>
            <a:br>
              <a:rPr lang="en-US" b="1" dirty="0" smtClean="0">
                <a:latin typeface="Cambria" panose="02040503050406030204" pitchFamily="18" charset="0"/>
              </a:rPr>
            </a:br>
            <a:r>
              <a:rPr lang="en-US" b="1" dirty="0" smtClean="0">
                <a:latin typeface="Cambria" panose="02040503050406030204" pitchFamily="18" charset="0"/>
              </a:rPr>
              <a:t/>
            </a:r>
            <a:br>
              <a:rPr lang="en-US" b="1" dirty="0" smtClean="0">
                <a:latin typeface="Cambria" panose="02040503050406030204" pitchFamily="18" charset="0"/>
              </a:rPr>
            </a:br>
            <a:r>
              <a:rPr lang="en-US" b="1" dirty="0" smtClean="0">
                <a:latin typeface="Cambria" panose="02040503050406030204" pitchFamily="18" charset="0"/>
              </a:rPr>
              <a:t>Official Writing </a:t>
            </a:r>
            <a:br>
              <a:rPr lang="en-US" b="1" dirty="0" smtClean="0">
                <a:latin typeface="Cambria" panose="02040503050406030204" pitchFamily="18" charset="0"/>
              </a:rPr>
            </a:br>
            <a:r>
              <a:rPr lang="en-US" b="1" dirty="0" smtClean="0">
                <a:latin typeface="Cambria" panose="02040503050406030204" pitchFamily="18" charset="0"/>
              </a:rPr>
              <a:t>Scoring Guide</a:t>
            </a:r>
            <a:br>
              <a:rPr lang="en-US" b="1" dirty="0" smtClean="0">
                <a:latin typeface="Cambria" panose="02040503050406030204" pitchFamily="18" charset="0"/>
              </a:rPr>
            </a:br>
            <a:r>
              <a:rPr lang="en-US" dirty="0" smtClean="0">
                <a:latin typeface="Cambria" panose="02040503050406030204" pitchFamily="18" charset="0"/>
              </a:rPr>
              <a:t>Background</a:t>
            </a:r>
            <a:endParaRPr lang="en-US" b="1" dirty="0">
              <a:latin typeface="Cambria" panose="02040503050406030204" pitchFamily="18" charset="0"/>
            </a:endParaRPr>
          </a:p>
        </p:txBody>
      </p:sp>
    </p:spTree>
    <p:extLst>
      <p:ext uri="{BB962C8B-B14F-4D97-AF65-F5344CB8AC3E}">
        <p14:creationId xmlns:p14="http://schemas.microsoft.com/office/powerpoint/2010/main" val="38392910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6769" y="1038225"/>
            <a:ext cx="7886700" cy="1325563"/>
          </a:xfrm>
        </p:spPr>
        <p:txBody>
          <a:bodyPr anchor="t"/>
          <a:lstStyle/>
          <a:p>
            <a:r>
              <a:rPr lang="en-US" sz="4400" b="1" kern="1200" spc="-100" dirty="0" smtClean="0">
                <a:solidFill>
                  <a:schemeClr val="tx1"/>
                </a:solidFill>
                <a:latin typeface="Cambria" panose="02040503050406030204" pitchFamily="18" charset="0"/>
                <a:ea typeface="Cambria Math" panose="02040503050406030204" pitchFamily="18" charset="0"/>
                <a:cs typeface="+mj-cs"/>
              </a:rPr>
              <a:t>Writing  Scoring Guides     Descriptors &amp; Definitions</a:t>
            </a:r>
            <a:endParaRPr lang="en-US" dirty="0">
              <a:solidFill>
                <a:schemeClr val="tx1"/>
              </a:solidFill>
              <a:latin typeface="Cambria" panose="02040503050406030204" pitchFamily="18" charset="0"/>
              <a:ea typeface="Cambria Math" panose="02040503050406030204" pitchFamily="18" charset="0"/>
            </a:endParaRPr>
          </a:p>
        </p:txBody>
      </p:sp>
      <p:sp>
        <p:nvSpPr>
          <p:cNvPr id="3" name="Content Placeholder 2"/>
          <p:cNvSpPr>
            <a:spLocks noGrp="1"/>
          </p:cNvSpPr>
          <p:nvPr>
            <p:ph idx="4294967295"/>
          </p:nvPr>
        </p:nvSpPr>
        <p:spPr>
          <a:xfrm>
            <a:off x="564266" y="2570002"/>
            <a:ext cx="8001000" cy="3355975"/>
          </a:xfrm>
        </p:spPr>
        <p:txBody>
          <a:bodyPr>
            <a:normAutofit lnSpcReduction="10000"/>
          </a:bodyPr>
          <a:lstStyle/>
          <a:p>
            <a:pPr marL="0" indent="0">
              <a:buNone/>
            </a:pPr>
            <a:endParaRPr lang="en-US" dirty="0" smtClean="0">
              <a:latin typeface="Cambria" panose="02040503050406030204" pitchFamily="18" charset="0"/>
              <a:ea typeface="Cambria Math" panose="02040503050406030204" pitchFamily="18" charset="0"/>
            </a:endParaRPr>
          </a:p>
          <a:p>
            <a:r>
              <a:rPr lang="en-US" b="1" dirty="0">
                <a:latin typeface="Cambria" panose="02040503050406030204" pitchFamily="18" charset="0"/>
                <a:ea typeface="Cambria Math" panose="02040503050406030204" pitchFamily="18" charset="0"/>
              </a:rPr>
              <a:t>Official Writing Scoring </a:t>
            </a:r>
            <a:r>
              <a:rPr lang="en-US" b="1" dirty="0" smtClean="0">
                <a:latin typeface="Cambria" panose="02040503050406030204" pitchFamily="18" charset="0"/>
                <a:ea typeface="Cambria Math" panose="02040503050406030204" pitchFamily="18" charset="0"/>
              </a:rPr>
              <a:t>Guides </a:t>
            </a:r>
            <a:r>
              <a:rPr lang="en-US" b="1" dirty="0">
                <a:latin typeface="Cambria" panose="02040503050406030204" pitchFamily="18" charset="0"/>
                <a:ea typeface="Cambria Math" panose="02040503050406030204" pitchFamily="18" charset="0"/>
              </a:rPr>
              <a:t>– </a:t>
            </a:r>
            <a:r>
              <a:rPr lang="en-US" dirty="0">
                <a:latin typeface="Cambria" panose="02040503050406030204" pitchFamily="18" charset="0"/>
                <a:ea typeface="Cambria Math" panose="02040503050406030204" pitchFamily="18" charset="0"/>
              </a:rPr>
              <a:t>refers to the updated </a:t>
            </a:r>
            <a:r>
              <a:rPr lang="en-US" dirty="0" smtClean="0">
                <a:latin typeface="Cambria" panose="02040503050406030204" pitchFamily="18" charset="0"/>
                <a:ea typeface="Cambria Math" panose="02040503050406030204" pitchFamily="18" charset="0"/>
              </a:rPr>
              <a:t>scoring guides for </a:t>
            </a:r>
            <a:r>
              <a:rPr lang="en-US" dirty="0">
                <a:latin typeface="Cambria" panose="02040503050406030204" pitchFamily="18" charset="0"/>
                <a:ea typeface="Cambria Math" panose="02040503050406030204" pitchFamily="18" charset="0"/>
              </a:rPr>
              <a:t>implementation beginning Fall 2017.</a:t>
            </a:r>
          </a:p>
          <a:p>
            <a:pPr marL="0" indent="0">
              <a:buNone/>
            </a:pPr>
            <a:endParaRPr lang="en-US" sz="1600" dirty="0">
              <a:latin typeface="Cambria" panose="02040503050406030204" pitchFamily="18" charset="0"/>
              <a:ea typeface="Cambria Math" panose="02040503050406030204" pitchFamily="18" charset="0"/>
            </a:endParaRPr>
          </a:p>
          <a:p>
            <a:r>
              <a:rPr lang="en-US" b="1" dirty="0">
                <a:latin typeface="Cambria" panose="02040503050406030204" pitchFamily="18" charset="0"/>
                <a:ea typeface="Cambria Math" panose="02040503050406030204" pitchFamily="18" charset="0"/>
              </a:rPr>
              <a:t>Legacy Writing Scoring </a:t>
            </a:r>
            <a:r>
              <a:rPr lang="en-US" b="1" dirty="0" smtClean="0">
                <a:latin typeface="Cambria" panose="02040503050406030204" pitchFamily="18" charset="0"/>
                <a:ea typeface="Cambria Math" panose="02040503050406030204" pitchFamily="18" charset="0"/>
              </a:rPr>
              <a:t>Guides </a:t>
            </a:r>
            <a:r>
              <a:rPr lang="en-US" dirty="0">
                <a:latin typeface="Cambria" panose="02040503050406030204" pitchFamily="18" charset="0"/>
                <a:ea typeface="Cambria Math" panose="02040503050406030204" pitchFamily="18" charset="0"/>
              </a:rPr>
              <a:t>– refers to the previous </a:t>
            </a:r>
            <a:r>
              <a:rPr lang="en-US" dirty="0" smtClean="0">
                <a:latin typeface="Cambria" panose="02040503050406030204" pitchFamily="18" charset="0"/>
                <a:ea typeface="Cambria Math" panose="02040503050406030204" pitchFamily="18" charset="0"/>
              </a:rPr>
              <a:t>writing scoring guides, which are </a:t>
            </a:r>
            <a:r>
              <a:rPr lang="en-US" u="sng" dirty="0" smtClean="0">
                <a:latin typeface="Cambria" panose="02040503050406030204" pitchFamily="18" charset="0"/>
                <a:ea typeface="Cambria Math" panose="02040503050406030204" pitchFamily="18" charset="0"/>
              </a:rPr>
              <a:t>not</a:t>
            </a:r>
            <a:r>
              <a:rPr lang="en-US" dirty="0" smtClean="0">
                <a:latin typeface="Cambria" panose="02040503050406030204" pitchFamily="18" charset="0"/>
                <a:ea typeface="Cambria Math" panose="02040503050406030204" pitchFamily="18" charset="0"/>
              </a:rPr>
              <a:t> </a:t>
            </a:r>
            <a:r>
              <a:rPr lang="en-US" dirty="0">
                <a:latin typeface="Cambria" panose="02040503050406030204" pitchFamily="18" charset="0"/>
                <a:ea typeface="Cambria Math" panose="02040503050406030204" pitchFamily="18" charset="0"/>
              </a:rPr>
              <a:t>aligned the CCSS and are no longer approved.</a:t>
            </a:r>
          </a:p>
          <a:p>
            <a:endParaRPr lang="en-US" dirty="0"/>
          </a:p>
        </p:txBody>
      </p:sp>
    </p:spTree>
    <p:extLst>
      <p:ext uri="{BB962C8B-B14F-4D97-AF65-F5344CB8AC3E}">
        <p14:creationId xmlns:p14="http://schemas.microsoft.com/office/powerpoint/2010/main" val="2862056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3458" y="679149"/>
            <a:ext cx="7886700" cy="1325562"/>
          </a:xfrm>
        </p:spPr>
        <p:txBody>
          <a:bodyPr/>
          <a:lstStyle/>
          <a:p>
            <a:r>
              <a:rPr lang="en-US" altLang="en-US" sz="4400" b="1" dirty="0">
                <a:latin typeface="Cambria" panose="02040503050406030204" pitchFamily="18" charset="0"/>
              </a:rPr>
              <a:t>What is slightly different?</a:t>
            </a:r>
            <a:endParaRPr lang="en-US" sz="4400" b="1" dirty="0">
              <a:latin typeface="Cambria" panose="02040503050406030204" pitchFamily="18" charset="0"/>
            </a:endParaRPr>
          </a:p>
        </p:txBody>
      </p:sp>
      <p:sp>
        <p:nvSpPr>
          <p:cNvPr id="3" name="Content Placeholder 2"/>
          <p:cNvSpPr>
            <a:spLocks noGrp="1"/>
          </p:cNvSpPr>
          <p:nvPr>
            <p:ph idx="4294967295"/>
          </p:nvPr>
        </p:nvSpPr>
        <p:spPr>
          <a:xfrm>
            <a:off x="566194" y="1981200"/>
            <a:ext cx="7848600" cy="4267200"/>
          </a:xfrm>
        </p:spPr>
        <p:txBody>
          <a:bodyPr>
            <a:normAutofit lnSpcReduction="10000"/>
          </a:bodyPr>
          <a:lstStyle/>
          <a:p>
            <a:pPr marL="60325" indent="0">
              <a:spcAft>
                <a:spcPts val="600"/>
              </a:spcAft>
              <a:buClr>
                <a:srgbClr val="BF7BA7"/>
              </a:buClr>
              <a:buFont typeface="Wingdings 2" pitchFamily="18" charset="2"/>
              <a:buNone/>
            </a:pPr>
            <a:r>
              <a:rPr lang="en-US" altLang="en-US" b="1" dirty="0">
                <a:latin typeface="Cambria" panose="02040503050406030204" pitchFamily="18" charset="0"/>
              </a:rPr>
              <a:t>Oregon Modes align with Common Core </a:t>
            </a:r>
            <a:endParaRPr lang="en-US" altLang="en-US" b="1" dirty="0" smtClean="0">
              <a:latin typeface="Cambria" panose="02040503050406030204" pitchFamily="18" charset="0"/>
            </a:endParaRPr>
          </a:p>
          <a:p>
            <a:pPr marL="60325" indent="0">
              <a:spcAft>
                <a:spcPts val="600"/>
              </a:spcAft>
              <a:buClr>
                <a:srgbClr val="BF7BA7"/>
              </a:buClr>
              <a:buFont typeface="Wingdings 2" pitchFamily="18" charset="2"/>
              <a:buNone/>
            </a:pPr>
            <a:r>
              <a:rPr lang="en-US" altLang="en-US" b="1" dirty="0" smtClean="0">
                <a:latin typeface="Cambria" panose="02040503050406030204" pitchFamily="18" charset="0"/>
              </a:rPr>
              <a:t>Text Types </a:t>
            </a:r>
            <a:r>
              <a:rPr lang="en-US" altLang="en-US" b="1" dirty="0">
                <a:latin typeface="Cambria" panose="02040503050406030204" pitchFamily="18" charset="0"/>
              </a:rPr>
              <a:t>&amp; Purposes</a:t>
            </a:r>
          </a:p>
          <a:p>
            <a:pPr marL="60325" indent="0">
              <a:spcAft>
                <a:spcPts val="600"/>
              </a:spcAft>
              <a:buClr>
                <a:srgbClr val="BF7BA7"/>
              </a:buClr>
              <a:buFont typeface="Wingdings 2" pitchFamily="18" charset="2"/>
              <a:buNone/>
            </a:pPr>
            <a:endParaRPr lang="en-US" altLang="en-US" dirty="0">
              <a:latin typeface="Cambria" panose="02040503050406030204" pitchFamily="18" charset="0"/>
            </a:endParaRPr>
          </a:p>
          <a:p>
            <a:pPr marL="60325" indent="0">
              <a:spcAft>
                <a:spcPts val="600"/>
              </a:spcAft>
              <a:buClr>
                <a:srgbClr val="BF7BA7"/>
              </a:buClr>
              <a:buNone/>
            </a:pPr>
            <a:r>
              <a:rPr lang="en-US" altLang="en-US" i="1" dirty="0">
                <a:latin typeface="Cambria" panose="02040503050406030204" pitchFamily="18" charset="0"/>
              </a:rPr>
              <a:t>Narrative</a:t>
            </a:r>
            <a:r>
              <a:rPr lang="en-US" altLang="en-US" dirty="0">
                <a:latin typeface="Cambria" panose="02040503050406030204" pitchFamily="18" charset="0"/>
              </a:rPr>
              <a:t>            		Narrative, real or imagine</a:t>
            </a:r>
          </a:p>
          <a:p>
            <a:pPr marL="60325" indent="0">
              <a:spcAft>
                <a:spcPts val="600"/>
              </a:spcAft>
              <a:buClr>
                <a:srgbClr val="BF7BA7"/>
              </a:buClr>
              <a:buFont typeface="Wingdings 2" pitchFamily="18" charset="2"/>
              <a:buNone/>
            </a:pPr>
            <a:endParaRPr lang="en-US" altLang="en-US" sz="1600" dirty="0">
              <a:latin typeface="Cambria" panose="02040503050406030204" pitchFamily="18" charset="0"/>
            </a:endParaRPr>
          </a:p>
          <a:p>
            <a:pPr marL="60325" indent="0">
              <a:spcAft>
                <a:spcPts val="600"/>
              </a:spcAft>
              <a:buClr>
                <a:srgbClr val="BF7BA7"/>
              </a:buClr>
              <a:buNone/>
            </a:pPr>
            <a:r>
              <a:rPr lang="en-US" altLang="en-US" i="1" dirty="0">
                <a:latin typeface="Cambria" panose="02040503050406030204" pitchFamily="18" charset="0"/>
              </a:rPr>
              <a:t>Expository</a:t>
            </a:r>
            <a:r>
              <a:rPr lang="en-US" altLang="en-US" dirty="0">
                <a:latin typeface="Cambria" panose="02040503050406030204" pitchFamily="18" charset="0"/>
              </a:rPr>
              <a:t>  			Informative/Explanatory</a:t>
            </a:r>
          </a:p>
          <a:p>
            <a:pPr marL="60325" indent="0">
              <a:spcAft>
                <a:spcPts val="600"/>
              </a:spcAft>
              <a:buClr>
                <a:srgbClr val="BF7BA7"/>
              </a:buClr>
              <a:buFont typeface="Wingdings 2" pitchFamily="18" charset="2"/>
              <a:buNone/>
            </a:pPr>
            <a:endParaRPr lang="en-US" altLang="en-US" i="1" dirty="0" smtClean="0">
              <a:latin typeface="Cambria" panose="02040503050406030204" pitchFamily="18" charset="0"/>
            </a:endParaRPr>
          </a:p>
          <a:p>
            <a:pPr marL="60325" indent="0">
              <a:spcAft>
                <a:spcPts val="600"/>
              </a:spcAft>
              <a:buClr>
                <a:srgbClr val="BF7BA7"/>
              </a:buClr>
              <a:buFont typeface="Wingdings 2" pitchFamily="18" charset="2"/>
              <a:buNone/>
            </a:pPr>
            <a:r>
              <a:rPr lang="en-US" altLang="en-US" i="1" dirty="0" smtClean="0">
                <a:latin typeface="Cambria" panose="02040503050406030204" pitchFamily="18" charset="0"/>
              </a:rPr>
              <a:t>Persuasive</a:t>
            </a:r>
            <a:r>
              <a:rPr lang="en-US" altLang="en-US" dirty="0" smtClean="0">
                <a:latin typeface="Cambria" panose="02040503050406030204" pitchFamily="18" charset="0"/>
              </a:rPr>
              <a:t>  </a:t>
            </a:r>
            <a:r>
              <a:rPr lang="en-US" altLang="en-US" dirty="0">
                <a:latin typeface="Cambria" panose="02040503050406030204" pitchFamily="18" charset="0"/>
              </a:rPr>
              <a:t>		 	Opinion / Argumentative</a:t>
            </a:r>
          </a:p>
          <a:p>
            <a:pPr marL="60325" indent="0">
              <a:spcAft>
                <a:spcPts val="600"/>
              </a:spcAft>
              <a:buClr>
                <a:srgbClr val="BF7BA7"/>
              </a:buClr>
              <a:buFont typeface="Wingdings 2" pitchFamily="18" charset="2"/>
              <a:buNone/>
            </a:pPr>
            <a:endParaRPr lang="en-US" altLang="en-US" sz="1600" dirty="0">
              <a:latin typeface="Cambria" panose="02040503050406030204" pitchFamily="18" charset="0"/>
            </a:endParaRPr>
          </a:p>
          <a:p>
            <a:pPr marL="0" indent="0">
              <a:buNone/>
            </a:pPr>
            <a:endParaRPr lang="en-US" dirty="0">
              <a:latin typeface="Cambria" panose="02040503050406030204" pitchFamily="18" charset="0"/>
            </a:endParaRPr>
          </a:p>
        </p:txBody>
      </p:sp>
      <p:sp>
        <p:nvSpPr>
          <p:cNvPr id="4" name="Right Arrow 3" descr="Arrow pointing from the Legacy Persuasive Writing to the CCSS Aligned Official Titile of Opinion or Argumentative." title="Persuassive "/>
          <p:cNvSpPr/>
          <p:nvPr/>
        </p:nvSpPr>
        <p:spPr>
          <a:xfrm>
            <a:off x="2628900" y="3681714"/>
            <a:ext cx="1295400" cy="304800"/>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descr="Arrow pointing from the Legacy Expository Writing to the CCSS Aligned Official Titile of Infomrative or Explanatory."/>
          <p:cNvSpPr/>
          <p:nvPr/>
        </p:nvSpPr>
        <p:spPr>
          <a:xfrm>
            <a:off x="2628900" y="4609618"/>
            <a:ext cx="1295400" cy="304800"/>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descr="Arrow pointing from the Legacy Narrative Writing to the CCSS Aligned Official Titile of Narrative Real or Imagine." title="Narrative"/>
          <p:cNvSpPr/>
          <p:nvPr/>
        </p:nvSpPr>
        <p:spPr>
          <a:xfrm>
            <a:off x="2628900" y="5695709"/>
            <a:ext cx="1295400" cy="304800"/>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title="straight line seperating writing genres"/>
          <p:cNvCxnSpPr/>
          <p:nvPr/>
        </p:nvCxnSpPr>
        <p:spPr>
          <a:xfrm>
            <a:off x="821802" y="4305782"/>
            <a:ext cx="7326775"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019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5195" y="714053"/>
            <a:ext cx="7886700" cy="1325563"/>
          </a:xfrm>
        </p:spPr>
        <p:txBody>
          <a:bodyPr anchor="ctr"/>
          <a:lstStyle/>
          <a:p>
            <a:r>
              <a:rPr lang="en-US" sz="4400" b="1" dirty="0">
                <a:latin typeface="Cambria" panose="02040503050406030204" pitchFamily="18" charset="0"/>
              </a:rPr>
              <a:t>What has remained the same?</a:t>
            </a:r>
          </a:p>
        </p:txBody>
      </p:sp>
      <p:sp>
        <p:nvSpPr>
          <p:cNvPr id="3" name="Content Placeholder 2"/>
          <p:cNvSpPr>
            <a:spLocks noGrp="1"/>
          </p:cNvSpPr>
          <p:nvPr>
            <p:ph idx="4294967295"/>
          </p:nvPr>
        </p:nvSpPr>
        <p:spPr>
          <a:xfrm>
            <a:off x="460094" y="1817547"/>
            <a:ext cx="8001000" cy="4467506"/>
          </a:xfrm>
        </p:spPr>
        <p:txBody>
          <a:bodyPr>
            <a:normAutofit fontScale="92500"/>
          </a:bodyPr>
          <a:lstStyle/>
          <a:p>
            <a:endParaRPr lang="en-US" sz="1300" dirty="0" smtClean="0">
              <a:latin typeface="Cambria" panose="02040503050406030204" pitchFamily="18" charset="0"/>
            </a:endParaRPr>
          </a:p>
          <a:p>
            <a:r>
              <a:rPr lang="en-US" dirty="0" smtClean="0">
                <a:latin typeface="Cambria" panose="02040503050406030204" pitchFamily="18" charset="0"/>
              </a:rPr>
              <a:t>6-point scaled rubric.</a:t>
            </a:r>
            <a:endParaRPr lang="en-US" dirty="0">
              <a:latin typeface="Cambria" panose="02040503050406030204" pitchFamily="18" charset="0"/>
            </a:endParaRPr>
          </a:p>
          <a:p>
            <a:endParaRPr lang="en-US" sz="1300" dirty="0" smtClean="0">
              <a:latin typeface="Cambria" panose="02040503050406030204" pitchFamily="18" charset="0"/>
            </a:endParaRPr>
          </a:p>
          <a:p>
            <a:r>
              <a:rPr lang="en-US" dirty="0" smtClean="0">
                <a:latin typeface="Cambria" panose="02040503050406030204" pitchFamily="18" charset="0"/>
              </a:rPr>
              <a:t>Four </a:t>
            </a:r>
            <a:r>
              <a:rPr lang="en-US" dirty="0">
                <a:latin typeface="Cambria" panose="02040503050406030204" pitchFamily="18" charset="0"/>
              </a:rPr>
              <a:t>“counting” traits remain the </a:t>
            </a:r>
            <a:r>
              <a:rPr lang="en-US" dirty="0" smtClean="0">
                <a:latin typeface="Cambria" panose="02040503050406030204" pitchFamily="18" charset="0"/>
              </a:rPr>
              <a:t>same: </a:t>
            </a:r>
            <a:r>
              <a:rPr lang="en-US" sz="2600" i="1" dirty="0" smtClean="0">
                <a:latin typeface="Cambria" panose="02040503050406030204" pitchFamily="18" charset="0"/>
              </a:rPr>
              <a:t>Ideas and Content, Organization, Sentence Fluency, and Conventions.</a:t>
            </a:r>
          </a:p>
          <a:p>
            <a:endParaRPr lang="en-US" sz="1300" dirty="0" smtClean="0">
              <a:latin typeface="Cambria" panose="02040503050406030204" pitchFamily="18" charset="0"/>
            </a:endParaRPr>
          </a:p>
          <a:p>
            <a:r>
              <a:rPr lang="en-US" dirty="0" smtClean="0">
                <a:latin typeface="Cambria" panose="02040503050406030204" pitchFamily="18" charset="0"/>
              </a:rPr>
              <a:t>A score of “4 – meets the standard”. </a:t>
            </a:r>
            <a:r>
              <a:rPr lang="en-US" sz="2200" i="1" dirty="0" smtClean="0">
                <a:latin typeface="Cambria" panose="02040503050406030204" pitchFamily="18" charset="0"/>
              </a:rPr>
              <a:t>(Essential </a:t>
            </a:r>
            <a:r>
              <a:rPr lang="en-US" sz="2200" i="1" dirty="0">
                <a:latin typeface="Cambria" panose="02040503050406030204" pitchFamily="18" charset="0"/>
              </a:rPr>
              <a:t>Skills and Local Performance Assessment </a:t>
            </a:r>
            <a:r>
              <a:rPr lang="en-US" sz="2200" i="1" dirty="0" smtClean="0">
                <a:latin typeface="Cambria" panose="02040503050406030204" pitchFamily="18" charset="0"/>
              </a:rPr>
              <a:t>Manual Guidelines).</a:t>
            </a:r>
            <a:endParaRPr lang="en-US" dirty="0" smtClean="0">
              <a:latin typeface="Cambria" panose="02040503050406030204" pitchFamily="18" charset="0"/>
            </a:endParaRPr>
          </a:p>
          <a:p>
            <a:endParaRPr lang="en-US" sz="1300" dirty="0" smtClean="0">
              <a:latin typeface="Cambria" panose="02040503050406030204" pitchFamily="18" charset="0"/>
            </a:endParaRPr>
          </a:p>
          <a:p>
            <a:r>
              <a:rPr lang="en-US" dirty="0" smtClean="0">
                <a:latin typeface="Cambria" panose="02040503050406030204" pitchFamily="18" charset="0"/>
              </a:rPr>
              <a:t>Remains </a:t>
            </a:r>
            <a:r>
              <a:rPr lang="en-US" dirty="0">
                <a:latin typeface="Cambria" panose="02040503050406030204" pitchFamily="18" charset="0"/>
              </a:rPr>
              <a:t>the sole instrument approved by the State Board for scoring Essential Skills writing </a:t>
            </a:r>
            <a:r>
              <a:rPr lang="en-US" dirty="0" smtClean="0">
                <a:latin typeface="Cambria" panose="02040503050406030204" pitchFamily="18" charset="0"/>
              </a:rPr>
              <a:t>samples</a:t>
            </a:r>
            <a:r>
              <a:rPr lang="en-US" dirty="0" smtClean="0"/>
              <a:t>.</a:t>
            </a:r>
            <a:endParaRPr lang="en-US" dirty="0"/>
          </a:p>
        </p:txBody>
      </p:sp>
    </p:spTree>
    <p:extLst>
      <p:ext uri="{BB962C8B-B14F-4D97-AF65-F5344CB8AC3E}">
        <p14:creationId xmlns:p14="http://schemas.microsoft.com/office/powerpoint/2010/main" val="33928386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DE_Powerpoint Template B">
  <a:themeElements>
    <a:clrScheme name="ODE-blue links">
      <a:dk1>
        <a:sysClr val="windowText" lastClr="000000"/>
      </a:dk1>
      <a:lt1>
        <a:sysClr val="window" lastClr="FFFFFF"/>
      </a:lt1>
      <a:dk2>
        <a:srgbClr val="344654"/>
      </a:dk2>
      <a:lt2>
        <a:srgbClr val="E2F4FC"/>
      </a:lt2>
      <a:accent1>
        <a:srgbClr val="1B75BC"/>
      </a:accent1>
      <a:accent2>
        <a:srgbClr val="9F2065"/>
      </a:accent2>
      <a:accent3>
        <a:srgbClr val="E26B2A"/>
      </a:accent3>
      <a:accent4>
        <a:srgbClr val="72C9F1"/>
      </a:accent4>
      <a:accent5>
        <a:srgbClr val="408740"/>
      </a:accent5>
      <a:accent6>
        <a:srgbClr val="1B75BC"/>
      </a:accent6>
      <a:hlink>
        <a:srgbClr val="1B75BC"/>
      </a:hlink>
      <a:folHlink>
        <a:srgbClr val="21AAE8"/>
      </a:folHlink>
    </a:clrScheme>
    <a:fontScheme name="OD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_Powerpoint Template B.PPTX" id="{96F27AB4-AF82-42E6-A316-4ECB30EF5FF2}" vid="{15248127-89CE-43BA-8A2F-46967EC84D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Estimated_x0020_Creation_x0020_Date xmlns="ade45190-58ad-4205-9511-327de626788e" xsi:nil="true"/>
    <Remediation_x0020_Date xmlns="ade45190-58ad-4205-9511-327de626788e">2018-11-29T08:00:00+00:00</Remediation_x0020_Date>
    <Priority xmlns="ade45190-58ad-4205-9511-327de626788e">New</Priority>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DEBD80F6EFF343A082A1AF9D939F5E" ma:contentTypeVersion="7" ma:contentTypeDescription="Create a new document." ma:contentTypeScope="" ma:versionID="a93e56043d4ffc9d723a8d24e36804c0">
  <xsd:schema xmlns:xsd="http://www.w3.org/2001/XMLSchema" xmlns:xs="http://www.w3.org/2001/XMLSchema" xmlns:p="http://schemas.microsoft.com/office/2006/metadata/properties" xmlns:ns1="http://schemas.microsoft.com/sharepoint/v3" xmlns:ns2="ade45190-58ad-4205-9511-327de626788e" xmlns:ns3="54031767-dd6d-417c-ab73-583408f47564" targetNamespace="http://schemas.microsoft.com/office/2006/metadata/properties" ma:root="true" ma:fieldsID="4d0e905daf0fcf89a2dfe5f2d35fb5ab" ns1:_="" ns2:_="" ns3:_="">
    <xsd:import namespace="http://schemas.microsoft.com/sharepoint/v3"/>
    <xsd:import namespace="ade45190-58ad-4205-9511-327de626788e"/>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de45190-58ad-4205-9511-327de626788e"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D169A1-2F2E-4C42-813A-037782A96632}"/>
</file>

<file path=customXml/itemProps2.xml><?xml version="1.0" encoding="utf-8"?>
<ds:datastoreItem xmlns:ds="http://schemas.openxmlformats.org/officeDocument/2006/customXml" ds:itemID="{68ED7C9A-604A-410A-BE1A-968B9092DD2F}"/>
</file>

<file path=customXml/itemProps3.xml><?xml version="1.0" encoding="utf-8"?>
<ds:datastoreItem xmlns:ds="http://schemas.openxmlformats.org/officeDocument/2006/customXml" ds:itemID="{6752F57D-F34A-4B16-84AB-DD5735151B46}"/>
</file>

<file path=docProps/app.xml><?xml version="1.0" encoding="utf-8"?>
<Properties xmlns="http://schemas.openxmlformats.org/officeDocument/2006/extended-properties" xmlns:vt="http://schemas.openxmlformats.org/officeDocument/2006/docPropsVTypes">
  <Template>ODE_Powerpoint Template B</Template>
  <TotalTime>820</TotalTime>
  <Words>2344</Words>
  <Application>Microsoft Office PowerPoint</Application>
  <PresentationFormat>On-screen Show (4:3)</PresentationFormat>
  <Paragraphs>398</Paragraphs>
  <Slides>50</Slides>
  <Notes>50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Arial</vt:lpstr>
      <vt:lpstr>Calibri</vt:lpstr>
      <vt:lpstr>Cambria</vt:lpstr>
      <vt:lpstr>Cambria Math</vt:lpstr>
      <vt:lpstr>Corbel</vt:lpstr>
      <vt:lpstr>Times New Roman</vt:lpstr>
      <vt:lpstr>Webdings</vt:lpstr>
      <vt:lpstr>Wingdings</vt:lpstr>
      <vt:lpstr>Wingdings 2</vt:lpstr>
      <vt:lpstr>ODE_Powerpoint Template B</vt:lpstr>
      <vt:lpstr>Essential Skills  Writing Work Samples  Scoring and Calibration </vt:lpstr>
      <vt:lpstr>Workshop Goals</vt:lpstr>
      <vt:lpstr>Partners and Peers</vt:lpstr>
      <vt:lpstr>Collaborative Work Norms</vt:lpstr>
      <vt:lpstr>Workshop Goals</vt:lpstr>
      <vt:lpstr>Goal 1:   Official Writing  Scoring Guide Background</vt:lpstr>
      <vt:lpstr>Writing  Scoring Guides     Descriptors &amp; Definitions</vt:lpstr>
      <vt:lpstr>What is slightly different?</vt:lpstr>
      <vt:lpstr>What has remained the same?</vt:lpstr>
      <vt:lpstr>What has Changed?</vt:lpstr>
      <vt:lpstr>Informative / Explanatory &amp; Argumentative</vt:lpstr>
      <vt:lpstr>Questions or Clarifications?</vt:lpstr>
      <vt:lpstr>Workshop Goals</vt:lpstr>
      <vt:lpstr>Goal 2:   Official Writing  Scoring Guide &amp; Calibration</vt:lpstr>
      <vt:lpstr>Four Corners Activity</vt:lpstr>
      <vt:lpstr>Guiding Questions</vt:lpstr>
      <vt:lpstr>Official Writing Scoring Guide</vt:lpstr>
      <vt:lpstr>Key Features: </vt:lpstr>
      <vt:lpstr>Ideas and Content</vt:lpstr>
      <vt:lpstr>Organization</vt:lpstr>
      <vt:lpstr>Voice</vt:lpstr>
      <vt:lpstr>Word Choice</vt:lpstr>
      <vt:lpstr>Sentence Fluency</vt:lpstr>
      <vt:lpstr>Conventions</vt:lpstr>
      <vt:lpstr>Use of Sources</vt:lpstr>
      <vt:lpstr>Questions or Clarifications?</vt:lpstr>
      <vt:lpstr>Highlighting Key Features</vt:lpstr>
      <vt:lpstr>Anchor Papers</vt:lpstr>
      <vt:lpstr>Gathering Evidence and Scoring</vt:lpstr>
      <vt:lpstr>Step 1: Individually  Read and Identify Evidence</vt:lpstr>
      <vt:lpstr>Step 2: Record Key Features from  the Scoring Guide</vt:lpstr>
      <vt:lpstr>Step 3: Write  Your Scores on  a Sticky Note</vt:lpstr>
      <vt:lpstr>Step 4: Chart Your Scores  and Justify in Collaborative Group</vt:lpstr>
      <vt:lpstr>Step 5: Compare Your Results With Scores and Commentary</vt:lpstr>
      <vt:lpstr>Any Questions</vt:lpstr>
      <vt:lpstr>Individually  Read and Identify Evidence</vt:lpstr>
      <vt:lpstr>Repeat the Process for Sample B/C</vt:lpstr>
      <vt:lpstr>Informative / Explanatory &amp; Argumentative Calibration </vt:lpstr>
      <vt:lpstr>Questions or Clarifications?</vt:lpstr>
      <vt:lpstr>Workshop Goals</vt:lpstr>
      <vt:lpstr>Goal 3:  Administering Writing Work Samples for  Essential Skills</vt:lpstr>
      <vt:lpstr>What about Essential Skills?</vt:lpstr>
      <vt:lpstr>Work Sample Administration</vt:lpstr>
      <vt:lpstr>Work Sample Administration</vt:lpstr>
      <vt:lpstr>Work Sample Resources</vt:lpstr>
      <vt:lpstr>Work Sample Feedback</vt:lpstr>
      <vt:lpstr>Work Sample Supports</vt:lpstr>
      <vt:lpstr>Work Sample Feedback Form</vt:lpstr>
      <vt:lpstr>Work Sample OR Skills</vt:lpstr>
      <vt:lpstr>Contact Information</vt:lpstr>
    </vt:vector>
  </TitlesOfParts>
  <Company>Oregon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"bertrant"</dc:creator>
  <cp:lastModifiedBy>LEDOUX Renee - ODE</cp:lastModifiedBy>
  <cp:revision>40</cp:revision>
  <cp:lastPrinted>2017-10-27T17:16:07Z</cp:lastPrinted>
  <dcterms:created xsi:type="dcterms:W3CDTF">2017-10-17T17:25:50Z</dcterms:created>
  <dcterms:modified xsi:type="dcterms:W3CDTF">2018-01-05T19:03:49Z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0x01010096DEBD80F6EFF343A082A1AF9D939F5E</vt:lpwstr>
  </property>
</Properties>
</file>