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815" r:id="rId5"/>
    <p:sldMasterId id="2147483803" r:id="rId6"/>
    <p:sldMasterId id="2147483791" r:id="rId7"/>
    <p:sldMasterId id="2147483779" r:id="rId8"/>
    <p:sldMasterId id="2147483767" r:id="rId9"/>
  </p:sldMasterIdLst>
  <p:notesMasterIdLst>
    <p:notesMasterId r:id="rId49"/>
  </p:notesMasterIdLst>
  <p:sldIdLst>
    <p:sldId id="256" r:id="rId10"/>
    <p:sldId id="257" r:id="rId11"/>
    <p:sldId id="303" r:id="rId12"/>
    <p:sldId id="259" r:id="rId13"/>
    <p:sldId id="302" r:id="rId14"/>
    <p:sldId id="304" r:id="rId15"/>
    <p:sldId id="260" r:id="rId16"/>
    <p:sldId id="314" r:id="rId17"/>
    <p:sldId id="305" r:id="rId18"/>
    <p:sldId id="261" r:id="rId19"/>
    <p:sldId id="280" r:id="rId20"/>
    <p:sldId id="315" r:id="rId21"/>
    <p:sldId id="317" r:id="rId22"/>
    <p:sldId id="306" r:id="rId23"/>
    <p:sldId id="318" r:id="rId24"/>
    <p:sldId id="319" r:id="rId25"/>
    <p:sldId id="320" r:id="rId26"/>
    <p:sldId id="324" r:id="rId27"/>
    <p:sldId id="325" r:id="rId28"/>
    <p:sldId id="327" r:id="rId29"/>
    <p:sldId id="326" r:id="rId30"/>
    <p:sldId id="307" r:id="rId31"/>
    <p:sldId id="258" r:id="rId32"/>
    <p:sldId id="265" r:id="rId33"/>
    <p:sldId id="264" r:id="rId34"/>
    <p:sldId id="310" r:id="rId35"/>
    <p:sldId id="262" r:id="rId36"/>
    <p:sldId id="329" r:id="rId37"/>
    <p:sldId id="263" r:id="rId38"/>
    <p:sldId id="311" r:id="rId39"/>
    <p:sldId id="328" r:id="rId40"/>
    <p:sldId id="312" r:id="rId41"/>
    <p:sldId id="313" r:id="rId42"/>
    <p:sldId id="308" r:id="rId43"/>
    <p:sldId id="283" r:id="rId44"/>
    <p:sldId id="323" r:id="rId45"/>
    <p:sldId id="309" r:id="rId46"/>
    <p:sldId id="322" r:id="rId47"/>
    <p:sldId id="300"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BF1"/>
    <a:srgbClr val="CBD4E3"/>
    <a:srgbClr val="FCF4F8"/>
    <a:srgbClr val="FCEDE1"/>
    <a:srgbClr val="FAF5E3"/>
    <a:srgbClr val="F0F4E6"/>
    <a:srgbClr val="E7F5F3"/>
    <a:srgbClr val="20552D"/>
    <a:srgbClr val="AC471A"/>
    <a:srgbClr val="5D0541"/>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55465" autoAdjust="0"/>
  </p:normalViewPr>
  <p:slideViewPr>
    <p:cSldViewPr snapToGrid="0">
      <p:cViewPr varScale="1">
        <p:scale>
          <a:sx n="63" d="100"/>
          <a:sy n="63" d="100"/>
        </p:scale>
        <p:origin x="1644" y="66"/>
      </p:cViewPr>
      <p:guideLst/>
    </p:cSldViewPr>
  </p:slideViewPr>
  <p:notesTextViewPr>
    <p:cViewPr>
      <p:scale>
        <a:sx n="1" d="1"/>
        <a:sy n="1" d="1"/>
      </p:scale>
      <p:origin x="0" y="0"/>
    </p:cViewPr>
  </p:notesTextViewPr>
  <p:sorterViewPr>
    <p:cViewPr>
      <p:scale>
        <a:sx n="100" d="100"/>
        <a:sy n="100" d="100"/>
      </p:scale>
      <p:origin x="0" y="-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8" Type="http://schemas.openxmlformats.org/officeDocument/2006/relationships/slideMaster" Target="slideMasters/slideMaster5.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7/14/2023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oregon.gov/ode/educator-resources/assessment/Pages/Assessment-Administration.aspx"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www.oregon.gov/ode/educator-resources/assessment/Pages/Assessment-Help.aspx"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Welcome to the Remote Testing training module. This module will walk you through information and administration features of remote testing</a:t>
            </a:r>
          </a:p>
          <a:p>
            <a:pPr marL="0" marR="0">
              <a:lnSpc>
                <a:spcPct val="107000"/>
              </a:lnSpc>
              <a:spcBef>
                <a:spcPts val="0"/>
              </a:spcBef>
              <a:spcAft>
                <a:spcPts val="800"/>
              </a:spcAft>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32412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7030A0"/>
                </a:solidFill>
                <a:effectLst/>
                <a:latin typeface="Calibri"/>
                <a:ea typeface="Calibri" panose="020F0502020204030204" pitchFamily="34" charset="0"/>
                <a:cs typeface="Calibri"/>
              </a:rPr>
              <a:t>Consent is required for a student to participate in a remotely proctored test session. </a:t>
            </a:r>
            <a:r>
              <a:rPr lang="en-US" dirty="0">
                <a:solidFill>
                  <a:srgbClr val="7030A0"/>
                </a:solidFill>
              </a:rPr>
              <a:t>The Oregon Department of Education has provided a consent form districts should use to get written verification of consent. Please</a:t>
            </a:r>
            <a:r>
              <a:rPr lang="en-US" baseline="0" dirty="0">
                <a:solidFill>
                  <a:srgbClr val="7030A0"/>
                </a:solidFill>
              </a:rPr>
              <a:t> check with your district on communication and the district’s process for gaining parent guardian permission.</a:t>
            </a:r>
          </a:p>
          <a:p>
            <a:endParaRPr lang="en-US" baseline="0" dirty="0">
              <a:solidFill>
                <a:srgbClr val="7030A0"/>
              </a:solidFill>
            </a:endParaRPr>
          </a:p>
          <a:p>
            <a:r>
              <a:rPr lang="en-US" baseline="0" dirty="0">
                <a:solidFill>
                  <a:srgbClr val="7030A0"/>
                </a:solidFill>
              </a:rPr>
              <a:t>Even if a student is receiving their instruction remotely or online, a parent has the right to request in-person testing for their child. The </a:t>
            </a:r>
            <a:r>
              <a:rPr lang="en-US" i="1" dirty="0"/>
              <a:t>Parent/Guardian Remote Test Administration Agreement Form </a:t>
            </a:r>
            <a:r>
              <a:rPr lang="en-US" i="0" dirty="0"/>
              <a:t>has two check boxes to indicate the preference for their child participating in the Oregon</a:t>
            </a:r>
            <a:r>
              <a:rPr lang="en-US" i="0" baseline="0" dirty="0"/>
              <a:t> summative assessments.  Either my child will… or My child will not… participate in remote testing</a:t>
            </a:r>
          </a:p>
          <a:p>
            <a:endParaRPr lang="en-US" i="0" baseline="0" dirty="0">
              <a:solidFill>
                <a:srgbClr val="7030A0"/>
              </a:solidFill>
            </a:endParaRPr>
          </a:p>
          <a:p>
            <a:pPr marL="0" indent="0">
              <a:lnSpc>
                <a:spcPct val="110000"/>
              </a:lnSpc>
              <a:spcBef>
                <a:spcPts val="0"/>
              </a:spcBef>
              <a:buNone/>
            </a:pPr>
            <a:r>
              <a:rPr lang="en-US" i="0" baseline="0" dirty="0">
                <a:solidFill>
                  <a:srgbClr val="7030A0"/>
                </a:solidFill>
              </a:rPr>
              <a:t>Additionally the form indicates whether the student will utilize their webcam and thus have video and audio enabled, audio only or no video or audio enabled. </a:t>
            </a:r>
          </a:p>
          <a:p>
            <a:pPr marL="0" indent="0">
              <a:lnSpc>
                <a:spcPct val="110000"/>
              </a:lnSpc>
              <a:spcBef>
                <a:spcPts val="0"/>
              </a:spcBef>
              <a:buNone/>
            </a:pPr>
            <a:endParaRPr lang="en-US" sz="1200" i="0" baseline="0" dirty="0">
              <a:solidFill>
                <a:srgbClr val="7030A0"/>
              </a:solidFill>
            </a:endParaRPr>
          </a:p>
          <a:p>
            <a:pPr marL="0" indent="0">
              <a:lnSpc>
                <a:spcPct val="110000"/>
              </a:lnSpc>
              <a:spcBef>
                <a:spcPts val="0"/>
              </a:spcBef>
              <a:buNone/>
            </a:pPr>
            <a:r>
              <a:rPr lang="en-US" sz="1200" i="0" dirty="0"/>
              <a:t>Student participation in remote testing </a:t>
            </a:r>
            <a:r>
              <a:rPr lang="en-US" sz="1200" b="1" i="0" dirty="0"/>
              <a:t>does not require </a:t>
            </a:r>
            <a:r>
              <a:rPr lang="en-US" sz="1200" i="0" dirty="0"/>
              <a:t>that a student video or audio is enabled</a:t>
            </a:r>
            <a:r>
              <a:rPr lang="en-US" sz="1200" i="0" baseline="0" dirty="0"/>
              <a:t> </a:t>
            </a:r>
            <a:r>
              <a:rPr lang="en-US" sz="1200" i="0" dirty="0"/>
              <a:t>during the test session. However it is important to note and communicate to families that the only form</a:t>
            </a:r>
            <a:r>
              <a:rPr lang="en-US" sz="1200" i="0" baseline="0" dirty="0"/>
              <a:t> of two-way communication without the video and audio or audio only enabled is an embedded chat feature within the remote testing platform and therefore technical support might be limited.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10</a:t>
            </a:fld>
            <a:endParaRPr lang="en-US" dirty="0"/>
          </a:p>
        </p:txBody>
      </p:sp>
    </p:spTree>
    <p:extLst>
      <p:ext uri="{BB962C8B-B14F-4D97-AF65-F5344CB8AC3E}">
        <p14:creationId xmlns:p14="http://schemas.microsoft.com/office/powerpoint/2010/main" val="2407502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Permissions</a:t>
            </a:r>
            <a:r>
              <a:rPr lang="en-US" sz="1200" dirty="0"/>
              <a:t> must be set in TIDE to allow a student to participate in remote administration</a:t>
            </a:r>
            <a:r>
              <a:rPr lang="en-US" dirty="0"/>
              <a:t>. </a:t>
            </a:r>
            <a:r>
              <a:rPr lang="en-US" sz="1100" dirty="0"/>
              <a:t>TIDE also indicates if video permission has been obtained from the parent or guardian.</a:t>
            </a: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11</a:t>
            </a:fld>
            <a:endParaRPr lang="en-US"/>
          </a:p>
        </p:txBody>
      </p:sp>
    </p:spTree>
    <p:extLst>
      <p:ext uri="{BB962C8B-B14F-4D97-AF65-F5344CB8AC3E}">
        <p14:creationId xmlns:p14="http://schemas.microsoft.com/office/powerpoint/2010/main" val="268716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If a parent/guardian provides consent, the permissions must be set in TIDE to YES in the Remote Tester setting at the student level. </a:t>
            </a:r>
          </a:p>
          <a:p>
            <a:endParaRPr lang="en-US" sz="1200" dirty="0"/>
          </a:p>
          <a:p>
            <a:r>
              <a:rPr lang="en-US" sz="1200" dirty="0"/>
              <a:t>I</a:t>
            </a:r>
            <a:r>
              <a:rPr lang="en-US" sz="1200" baseline="0" dirty="0"/>
              <a:t>n some cases if there are large number of students participating in remote testing a DTC, STC, or TA might want to utilize a batch upload to the TIDE system. Please refer to the TIDE User Guide for more information on batch uploads.</a:t>
            </a:r>
          </a:p>
          <a:p>
            <a:endParaRPr lang="en-US" sz="1200" baseline="0" dirty="0"/>
          </a:p>
          <a:p>
            <a:r>
              <a:rPr lang="en-US" sz="1200" baseline="0" dirty="0"/>
              <a:t>Please note that all students in TIDE will have the remote tester radio buttons. It is not necessary to change this setting for all students If no bubble has been selected in TIDE, the system will automatically default to “No”</a:t>
            </a:r>
          </a:p>
          <a:p>
            <a:endParaRPr lang="en-US" sz="1200" baseline="0" dirty="0"/>
          </a:p>
          <a:p>
            <a:r>
              <a:rPr lang="en-US" sz="1200" baseline="0" dirty="0"/>
              <a:t>Again, the radio button must be selected yes for the remote testing functionality to work for summative assessments and/or the SEED survey and even the Oregon Interim Assessments</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12</a:t>
            </a:fld>
            <a:endParaRPr lang="en-US" dirty="0"/>
          </a:p>
        </p:txBody>
      </p:sp>
    </p:spTree>
    <p:extLst>
      <p:ext uri="{BB962C8B-B14F-4D97-AF65-F5344CB8AC3E}">
        <p14:creationId xmlns:p14="http://schemas.microsoft.com/office/powerpoint/2010/main" val="2735883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7030A0"/>
                </a:solidFill>
                <a:effectLst/>
                <a:latin typeface="Calibri"/>
                <a:ea typeface="Calibri" panose="020F0502020204030204" pitchFamily="34" charset="0"/>
                <a:cs typeface="Calibri"/>
              </a:rPr>
              <a:t>If the parent has granted permission for</a:t>
            </a:r>
            <a:r>
              <a:rPr lang="en-US" sz="1200" baseline="0" dirty="0">
                <a:solidFill>
                  <a:srgbClr val="7030A0"/>
                </a:solidFill>
                <a:effectLst/>
                <a:latin typeface="Calibri"/>
                <a:ea typeface="Calibri" panose="020F0502020204030204" pitchFamily="34" charset="0"/>
                <a:cs typeface="Calibri"/>
              </a:rPr>
              <a:t> their child to have video or audio enabled during remote testing, the DTC, STC, or TA will need to indicate the preferences within TIDE. </a:t>
            </a:r>
          </a:p>
          <a:p>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Similar to the remotes testing setting… If no drop-down has been selected in TIDE, the system will automatically default to “No”.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However, DTCs, STCs, or TAs should verify this TIDE setting is accurately set prior to remote administration based on the Parent Guardian Remoter Testing Administration Agreement Form.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13</a:t>
            </a:fld>
            <a:endParaRPr lang="en-US" dirty="0"/>
          </a:p>
        </p:txBody>
      </p:sp>
    </p:spTree>
    <p:extLst>
      <p:ext uri="{BB962C8B-B14F-4D97-AF65-F5344CB8AC3E}">
        <p14:creationId xmlns:p14="http://schemas.microsoft.com/office/powerpoint/2010/main" val="897097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following section we will provide some general</a:t>
            </a:r>
            <a:r>
              <a:rPr lang="en-US" baseline="0" dirty="0"/>
              <a:t> guidance on remote test administration and distinguish differences for remote testing using the OSAS Secure Browser. </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14</a:t>
            </a:fld>
            <a:endParaRPr lang="en-US"/>
          </a:p>
        </p:txBody>
      </p:sp>
    </p:spTree>
    <p:extLst>
      <p:ext uri="{BB962C8B-B14F-4D97-AF65-F5344CB8AC3E}">
        <p14:creationId xmlns:p14="http://schemas.microsoft.com/office/powerpoint/2010/main" val="3732714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assessment</a:t>
            </a:r>
            <a:r>
              <a:rPr lang="en-US" baseline="0" dirty="0"/>
              <a:t> or survey within the Oregon Statewide Assessment System there are two pathways for remote administration.</a:t>
            </a:r>
          </a:p>
          <a:p>
            <a:endParaRPr lang="en-US" baseline="0" dirty="0"/>
          </a:p>
          <a:p>
            <a:r>
              <a:rPr lang="en-US" baseline="0" dirty="0"/>
              <a:t>The first is the OSAS Secure Browser. This is the same Secure Browser students use to access the Oregon Summative Assessment in-person. The OSAS Secure Browser can be downloaded to electronic devices by visiting the www.OSASPortal.org and downloading the secure browser based on the electronic device’s operating system.</a:t>
            </a:r>
          </a:p>
          <a:p>
            <a:endParaRPr lang="en-US" baseline="0" dirty="0"/>
          </a:p>
          <a:p>
            <a:r>
              <a:rPr lang="en-US" baseline="0" dirty="0"/>
              <a:t>The second pathway is using a Remote Student Testing Web Link within the Test Administrator Session Manager. Specifics about creating a Remote Student Testing Web Link is covered in the Remote Testing Certification Course required for TAs managing remote testing.</a:t>
            </a:r>
          </a:p>
          <a:p>
            <a:endParaRPr lang="en-US" baseline="0" dirty="0"/>
          </a:p>
          <a:p>
            <a:r>
              <a:rPr lang="en-US" baseline="0" dirty="0"/>
              <a:t>We will discuss which assessments or surveys will use which pathway for remote testing in the next few slides.</a:t>
            </a:r>
          </a:p>
        </p:txBody>
      </p:sp>
      <p:sp>
        <p:nvSpPr>
          <p:cNvPr id="4" name="Slide Number Placeholder 3"/>
          <p:cNvSpPr>
            <a:spLocks noGrp="1"/>
          </p:cNvSpPr>
          <p:nvPr>
            <p:ph type="sldNum" sz="quarter" idx="10"/>
          </p:nvPr>
        </p:nvSpPr>
        <p:spPr/>
        <p:txBody>
          <a:bodyPr/>
          <a:lstStyle/>
          <a:p>
            <a:fld id="{42042C83-F474-4689-992F-134064305DAD}" type="slidenum">
              <a:rPr lang="en-US" smtClean="0"/>
              <a:t>15</a:t>
            </a:fld>
            <a:endParaRPr lang="en-US"/>
          </a:p>
        </p:txBody>
      </p:sp>
    </p:spTree>
    <p:extLst>
      <p:ext uri="{BB962C8B-B14F-4D97-AF65-F5344CB8AC3E}">
        <p14:creationId xmlns:p14="http://schemas.microsoft.com/office/powerpoint/2010/main" val="4033981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All Oregon Statewide Summative Assessments are required to be administered using the OSAS Secure Browser:</a:t>
            </a:r>
            <a:r>
              <a:rPr lang="en-US" sz="1200" b="0" baseline="0" dirty="0"/>
              <a:t> ELPA, OSAS ELA, Math, and Science.</a:t>
            </a:r>
          </a:p>
          <a:p>
            <a:endParaRPr lang="en-US" sz="1200" b="0" baseline="0" dirty="0"/>
          </a:p>
          <a:p>
            <a:r>
              <a:rPr lang="en-US" sz="1200" i="0" dirty="0"/>
              <a:t>The SEED Survey and Oregon Interim Assessments can be administered remotely using the OSAS Secure Browser but it is not required.</a:t>
            </a:r>
            <a:endParaRPr lang="en-US" sz="1200" b="0" i="0" dirty="0"/>
          </a:p>
        </p:txBody>
      </p:sp>
      <p:sp>
        <p:nvSpPr>
          <p:cNvPr id="4" name="Slide Number Placeholder 3"/>
          <p:cNvSpPr>
            <a:spLocks noGrp="1"/>
          </p:cNvSpPr>
          <p:nvPr>
            <p:ph type="sldNum" sz="quarter" idx="10"/>
          </p:nvPr>
        </p:nvSpPr>
        <p:spPr/>
        <p:txBody>
          <a:bodyPr/>
          <a:lstStyle/>
          <a:p>
            <a:fld id="{42042C83-F474-4689-992F-134064305DAD}" type="slidenum">
              <a:rPr lang="en-US" smtClean="0"/>
              <a:t>16</a:t>
            </a:fld>
            <a:endParaRPr lang="en-US"/>
          </a:p>
        </p:txBody>
      </p:sp>
    </p:spTree>
    <p:extLst>
      <p:ext uri="{BB962C8B-B14F-4D97-AF65-F5344CB8AC3E}">
        <p14:creationId xmlns:p14="http://schemas.microsoft.com/office/powerpoint/2010/main" val="1963051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previously mentioned, when a TA is creating a test session within the OSAS Portal</a:t>
            </a:r>
            <a:r>
              <a:rPr lang="en-US" baseline="0" dirty="0"/>
              <a:t>, they will be able to schedule a remote testing session. This allows the user to obtain </a:t>
            </a:r>
            <a:r>
              <a:rPr lang="en-US" sz="1400" dirty="0"/>
              <a:t>a </a:t>
            </a:r>
            <a:r>
              <a:rPr lang="en-US" sz="1200" dirty="0"/>
              <a:t>Remote Student Testing Web Link which can then be shared with students who do not</a:t>
            </a:r>
            <a:r>
              <a:rPr lang="en-US" sz="1200" baseline="0" dirty="0"/>
              <a:t> have the secure browser loaded on their device. The Remote Testing Certification Course required for remote administration will provide further guidance for creating </a:t>
            </a:r>
            <a:endParaRPr lang="en-US" sz="1200" dirty="0"/>
          </a:p>
          <a:p>
            <a:endParaRPr lang="en-US" baseline="0" dirty="0"/>
          </a:p>
          <a:p>
            <a:r>
              <a:rPr lang="en-US" dirty="0"/>
              <a:t>The SEED Survey and Oregon Interim Assessment are the only two components that can be administered remotely using </a:t>
            </a:r>
            <a:r>
              <a:rPr lang="en-US" sz="1400" dirty="0"/>
              <a:t>a </a:t>
            </a:r>
            <a:r>
              <a:rPr lang="en-US" sz="1200" dirty="0"/>
              <a:t>Remote Student Testing Web Link</a:t>
            </a:r>
            <a:r>
              <a:rPr lang="en-US" baseline="0" dirty="0"/>
              <a:t>.</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The Oregon Statewide Summative Assessments (ELPA, OSAS ELA, Math, and Science) </a:t>
            </a:r>
            <a:r>
              <a:rPr lang="en-US" sz="1200" b="1" i="0" dirty="0">
                <a:solidFill>
                  <a:srgbClr val="FF0000"/>
                </a:solidFill>
              </a:rPr>
              <a:t>CAN NOT </a:t>
            </a:r>
            <a:r>
              <a:rPr lang="en-US" sz="1200" i="0" dirty="0"/>
              <a:t>be administered using the Remote Student Testing Site</a:t>
            </a:r>
            <a:r>
              <a:rPr lang="en-US" sz="1200" i="0" baseline="0" dirty="0"/>
              <a:t> and again must be administered using the OSAS Secure Browser only. If a district is unable to load a secure browser on the student’s device, they will need to arrange an alternate “in-person” opportunity.</a:t>
            </a:r>
            <a:endParaRPr lang="en-US" sz="1200" i="0" dirty="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17</a:t>
            </a:fld>
            <a:endParaRPr lang="en-US"/>
          </a:p>
        </p:txBody>
      </p:sp>
    </p:spTree>
    <p:extLst>
      <p:ext uri="{BB962C8B-B14F-4D97-AF65-F5344CB8AC3E}">
        <p14:creationId xmlns:p14="http://schemas.microsoft.com/office/powerpoint/2010/main" val="806585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a:t>
            </a:r>
            <a:r>
              <a:rPr lang="en-US" sz="1200" dirty="0"/>
              <a:t>recommend that a TA test no more than </a:t>
            </a:r>
            <a:r>
              <a:rPr lang="en-US" sz="1200" u="sng" dirty="0"/>
              <a:t>five</a:t>
            </a:r>
            <a:r>
              <a:rPr lang="en-US" sz="1200" dirty="0"/>
              <a:t> students at a time during one active remote session. This will allow</a:t>
            </a:r>
            <a:r>
              <a:rPr lang="en-US" sz="1200" baseline="0" dirty="0"/>
              <a:t> a TA to be able to remotely support students experiencing any testing or technical difficulties quickly and avoid disrupting students. ODE will continue to monitor district/schools needs and adjust recommendations accordingly.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TAs will be able to communicate with students based on the Parent/Guardian Consent Form and how the student’s settings have been recorded in TIDE. Again the parent must allow for use of video/audio, or audio only. If neither of these options have been allowed, the TA will need to utilize the chat platform.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The group chat feature is also another tool a TA can use for communicating with all students who are participating in an remote testing session.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The Remote Testing Certification Course required for remote administration will provide further directions on how to use these tools.</a:t>
            </a:r>
            <a:endParaRPr lang="en-US" sz="1200" dirty="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18</a:t>
            </a:fld>
            <a:endParaRPr lang="en-US"/>
          </a:p>
        </p:txBody>
      </p:sp>
    </p:spTree>
    <p:extLst>
      <p:ext uri="{BB962C8B-B14F-4D97-AF65-F5344CB8AC3E}">
        <p14:creationId xmlns:p14="http://schemas.microsoft.com/office/powerpoint/2010/main" val="1628051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Once a student begins a remote test, they must complete that test in its entirety in the remote format. </a:t>
            </a:r>
            <a:r>
              <a:rPr lang="en-US" sz="1200" i="0" dirty="0"/>
              <a:t>If a student changes their location and tests at an in-person site, they will still need a remote testing session to complete their test started remotely.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For instance,</a:t>
            </a:r>
            <a:r>
              <a:rPr lang="en-US" sz="1200" i="0" baseline="0" dirty="0"/>
              <a:t> if a student begins their OSAS Science Assessment in a remote testing session, they will need to have the TA create a remote session ID so that they can complete their OSAS Science 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baseline="0" dirty="0"/>
              <a:t>It is also important to note that unlike the in-person ELPA, the remote version of the ELPA is broken out by domain in which each of these testing instances appear as a separate tests with the student needing to log back into the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baseline="0" dirty="0"/>
              <a:t>For example, if a student starts the ELPA Reading domain, they will complete all components of the ELPA Reading domain and press end test. They will then need to once again log back into the remote testing platform and select the next ELPA domain, writing and be approved by the TA to begin this domain of the ELPA. The same will be true for starting the listening domain and the speaking domain.</a:t>
            </a:r>
            <a:endParaRPr lang="en-US" sz="1200" i="0" dirty="0">
              <a:cs typeface="Calibri"/>
            </a:endParaRP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19</a:t>
            </a:fld>
            <a:endParaRPr lang="en-US"/>
          </a:p>
        </p:txBody>
      </p:sp>
    </p:spTree>
    <p:extLst>
      <p:ext uri="{BB962C8B-B14F-4D97-AF65-F5344CB8AC3E}">
        <p14:creationId xmlns:p14="http://schemas.microsoft.com/office/powerpoint/2010/main" val="2990839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This module will provide information on the following topics:</a:t>
            </a:r>
          </a:p>
          <a:p>
            <a:pPr marL="0" marR="0">
              <a:lnSpc>
                <a:spcPct val="107000"/>
              </a:lnSpc>
              <a:spcBef>
                <a:spcPts val="0"/>
              </a:spcBef>
              <a:spcAft>
                <a:spcPts val="800"/>
              </a:spcAft>
            </a:pPr>
            <a:endPar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Overview of Remote Administration Testing Window</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200" dirty="0"/>
              <a:t>Student Eligibility for Remote Testing Participation</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200" dirty="0"/>
              <a:t>Parent/Guardian Consent Requirements for Remote Testing Participation</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200" dirty="0"/>
              <a:t>Remote Testing Administration Guidance</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200" dirty="0"/>
              <a:t>Overview of Remote Testing and Infrastructure</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200" dirty="0"/>
              <a:t>Preparing your Computer and Other Technology: Responsibilities and Expectations</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200" dirty="0"/>
              <a:t>Accessing the Remote Test Administration Certification Course</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200" dirty="0"/>
              <a:t>Checklist and Contact Information for Technical Support</a:t>
            </a:r>
          </a:p>
          <a:p>
            <a:pPr marL="0" marR="0" indent="0">
              <a:lnSpc>
                <a:spcPct val="107000"/>
              </a:lnSpc>
              <a:spcBef>
                <a:spcPts val="0"/>
              </a:spcBef>
              <a:spcAft>
                <a:spcPts val="800"/>
              </a:spcAft>
              <a:buFont typeface="Arial" panose="020B0604020202020204" pitchFamily="34" charset="0"/>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a:t>
            </a:fld>
            <a:endParaRPr lang="en-US" dirty="0"/>
          </a:p>
        </p:txBody>
      </p:sp>
    </p:spTree>
    <p:extLst>
      <p:ext uri="{BB962C8B-B14F-4D97-AF65-F5344CB8AC3E}">
        <p14:creationId xmlns:p14="http://schemas.microsoft.com/office/powerpoint/2010/main" val="972266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It is the responsibility of the District/school to ensure that all students have the appropriate accessibility supports in place during remote test administration </a:t>
            </a:r>
            <a:r>
              <a:rPr lang="en-US" sz="1200" i="1" dirty="0"/>
              <a:t>(This includes accommodations within an IEP or 504)</a:t>
            </a:r>
            <a:r>
              <a:rPr lang="en-US" sz="1200" dirty="0"/>
              <a:t>.</a:t>
            </a:r>
          </a:p>
          <a:p>
            <a:endParaRPr lang="en-US" dirty="0"/>
          </a:p>
          <a:p>
            <a:r>
              <a:rPr lang="en-US" dirty="0"/>
              <a:t>As</a:t>
            </a:r>
            <a:r>
              <a:rPr lang="en-US" baseline="0" dirty="0"/>
              <a:t> a reminder if supports, including assistive technology cannot be provided remotely a district should work with the family for in-person testing options.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Just as with in-person testing,</a:t>
            </a:r>
            <a:r>
              <a:rPr lang="en-US" baseline="0" dirty="0"/>
              <a:t> the Oregon Accessibility Manual or OAM applies to remote testing. </a:t>
            </a:r>
            <a:r>
              <a:rPr lang="en-US" sz="1200" dirty="0"/>
              <a:t>For Oregon’s Statewide Assessments, districts and schools may </a:t>
            </a:r>
            <a:r>
              <a:rPr lang="en-US" sz="1200" b="1" dirty="0"/>
              <a:t>only</a:t>
            </a:r>
            <a:r>
              <a:rPr lang="en-US" sz="1200" dirty="0"/>
              <a:t> make available to students the universal tools, designated supports, and accommodations that are included in the OAM.</a:t>
            </a:r>
          </a:p>
        </p:txBody>
      </p:sp>
      <p:sp>
        <p:nvSpPr>
          <p:cNvPr id="4" name="Slide Number Placeholder 3"/>
          <p:cNvSpPr>
            <a:spLocks noGrp="1"/>
          </p:cNvSpPr>
          <p:nvPr>
            <p:ph type="sldNum" sz="quarter" idx="10"/>
          </p:nvPr>
        </p:nvSpPr>
        <p:spPr/>
        <p:txBody>
          <a:bodyPr/>
          <a:lstStyle/>
          <a:p>
            <a:fld id="{42042C83-F474-4689-992F-134064305DAD}" type="slidenum">
              <a:rPr lang="en-US" smtClean="0"/>
              <a:t>20</a:t>
            </a:fld>
            <a:endParaRPr lang="en-US"/>
          </a:p>
        </p:txBody>
      </p:sp>
    </p:spTree>
    <p:extLst>
      <p:ext uri="{BB962C8B-B14F-4D97-AF65-F5344CB8AC3E}">
        <p14:creationId xmlns:p14="http://schemas.microsoft.com/office/powerpoint/2010/main" val="2451515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as with in-person testing, test</a:t>
            </a:r>
            <a:r>
              <a:rPr lang="en-US" baseline="0" dirty="0"/>
              <a:t> administrators are also responsible for monitoring testing improprieties.</a:t>
            </a:r>
          </a:p>
          <a:p>
            <a:pPr marL="171450" indent="-171450">
              <a:buFont typeface="Arial" panose="020B0604020202020204" pitchFamily="34" charset="0"/>
              <a:buChar char="•"/>
            </a:pPr>
            <a:r>
              <a:rPr lang="en-US" dirty="0"/>
              <a:t>Improprieties are behaviors prohibited during test administration</a:t>
            </a:r>
          </a:p>
          <a:p>
            <a:pPr marL="171450" indent="-171450">
              <a:buFont typeface="Arial" panose="020B0604020202020204" pitchFamily="34" charset="0"/>
              <a:buChar char="•"/>
            </a:pPr>
            <a:r>
              <a:rPr lang="en-US" dirty="0"/>
              <a:t>If a test administrator has observed</a:t>
            </a:r>
            <a:r>
              <a:rPr lang="en-US" baseline="0" dirty="0"/>
              <a:t> or identified a testing impropriety based on the action of a student or their family member, they are to follow the same guidance that is included in the Test Administrator Manual.</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The Parent/Guardian Remote Test Administration Agreement Form signed by the parent or guardian includes information about testing improprieties and on the back of the form there is both a Parent/Guardian Agreement and a Student Agreement that outline appropriate behavior and unacceptable behavior during remote testing.</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21</a:t>
            </a:fld>
            <a:endParaRPr lang="en-US"/>
          </a:p>
        </p:txBody>
      </p:sp>
    </p:spTree>
    <p:extLst>
      <p:ext uri="{BB962C8B-B14F-4D97-AF65-F5344CB8AC3E}">
        <p14:creationId xmlns:p14="http://schemas.microsoft.com/office/powerpoint/2010/main" val="2872523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section provides a brief overview of the remote testing platform infrastructure,</a:t>
            </a:r>
            <a:r>
              <a:rPr lang="en-US" baseline="0" dirty="0"/>
              <a:t> TIDE, technical communication. The Remote Testing Certification Course required by TAs administering remote test sessions will provide more training and information about the functionality of the remote testing platform.</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22</a:t>
            </a:fld>
            <a:endParaRPr lang="en-US"/>
          </a:p>
        </p:txBody>
      </p:sp>
    </p:spTree>
    <p:extLst>
      <p:ext uri="{BB962C8B-B14F-4D97-AF65-F5344CB8AC3E}">
        <p14:creationId xmlns:p14="http://schemas.microsoft.com/office/powerpoint/2010/main" val="40117224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u="none" dirty="0">
                <a:effectLst/>
              </a:rPr>
              <a:t>The OSAS online testing </a:t>
            </a:r>
            <a:r>
              <a:rPr lang="en-US" dirty="0">
                <a:effectLst/>
              </a:rPr>
              <a:t>system has been upgraded to allow </a:t>
            </a:r>
            <a:r>
              <a:rPr lang="en-US" dirty="0"/>
              <a:t>proctors</a:t>
            </a:r>
            <a:r>
              <a:rPr lang="en-US" dirty="0">
                <a:effectLst/>
              </a:rPr>
              <a:t> to administer tests to students who are remote and not at school. No additional software is needed for test administrators to enable the remote testing capabilities</a:t>
            </a:r>
            <a:r>
              <a:rPr lang="en-US" dirty="0"/>
              <a:t> for remote sessions</a:t>
            </a:r>
            <a:r>
              <a:rPr lang="en-US" dirty="0">
                <a:effectLst/>
              </a:rPr>
              <a:t>.</a:t>
            </a:r>
            <a:r>
              <a:rPr lang="en-US" dirty="0"/>
              <a:t> </a:t>
            </a:r>
          </a:p>
          <a:p>
            <a:pPr marL="628650" lvl="1" indent="-171450">
              <a:buFont typeface="Arial" panose="020B0604020202020204" pitchFamily="34" charset="0"/>
              <a:buChar char="•"/>
            </a:pPr>
            <a:r>
              <a:rPr lang="en-US" dirty="0"/>
              <a:t>However</a:t>
            </a:r>
            <a:r>
              <a:rPr lang="en-US" baseline="0" dirty="0"/>
              <a:t>, TAs will need to complete and pass the Remote Testing Certification Course. Once a TA has completed this requirement the Remote Proctoring setting will be automatically activated in the TA’s TIDE settings. </a:t>
            </a:r>
          </a:p>
          <a:p>
            <a:pPr marL="628650" lvl="1" indent="-171450">
              <a:buFont typeface="Arial" panose="020B0604020202020204" pitchFamily="34" charset="0"/>
              <a:buChar char="•"/>
            </a:pPr>
            <a:r>
              <a:rPr lang="en-US" baseline="0" dirty="0"/>
              <a:t>Again it is important to complete the Remote Testing Certification Course prior to trying to start a remote testing session.</a:t>
            </a:r>
            <a:endParaRPr lang="en-US" dirty="0">
              <a:cs typeface="Calibri"/>
            </a:endParaRPr>
          </a:p>
          <a:p>
            <a:endParaRPr lang="en-US" dirty="0"/>
          </a:p>
          <a:p>
            <a:pPr marL="171450" indent="-171450">
              <a:buFont typeface="Arial" panose="020B0604020202020204" pitchFamily="34" charset="0"/>
              <a:buChar char="•"/>
            </a:pPr>
            <a:r>
              <a:rPr lang="en-US" dirty="0"/>
              <a:t>Proctors</a:t>
            </a:r>
            <a:r>
              <a:rPr lang="en-US" dirty="0">
                <a:effectLst/>
              </a:rPr>
              <a:t> log in to the same test administration site they would use if students were </a:t>
            </a:r>
            <a:r>
              <a:rPr lang="en-US" u="none" dirty="0">
                <a:effectLst/>
              </a:rPr>
              <a:t>testing</a:t>
            </a:r>
            <a:r>
              <a:rPr lang="en-US" dirty="0">
                <a:effectLst/>
              </a:rPr>
              <a:t> at school. From this site, </a:t>
            </a:r>
            <a:r>
              <a:rPr lang="en-US" dirty="0"/>
              <a:t>proctors</a:t>
            </a:r>
            <a:r>
              <a:rPr lang="en-US" dirty="0">
                <a:effectLst/>
              </a:rPr>
              <a:t> can select a remote test session or an in-person session. </a:t>
            </a:r>
            <a:r>
              <a:rPr lang="en-US" dirty="0"/>
              <a:t>Proctors</a:t>
            </a:r>
            <a:r>
              <a:rPr lang="en-US" dirty="0">
                <a:effectLst/>
              </a:rPr>
              <a:t> can also schedule sessions in advance and provide a link for students to join the session when it starts.</a:t>
            </a:r>
          </a:p>
          <a:p>
            <a:pPr marL="628650" lvl="1" indent="-171450">
              <a:buFont typeface="Arial" panose="020B0604020202020204" pitchFamily="34" charset="0"/>
              <a:buChar char="•"/>
            </a:pPr>
            <a:r>
              <a:rPr lang="en-US" dirty="0">
                <a:effectLst/>
              </a:rPr>
              <a:t>This</a:t>
            </a:r>
            <a:r>
              <a:rPr lang="en-US" baseline="0" dirty="0">
                <a:effectLst/>
              </a:rPr>
              <a:t> functionality is covered in the </a:t>
            </a:r>
            <a:r>
              <a:rPr lang="en-US" baseline="0" dirty="0"/>
              <a:t>Remote Testing Certification Course</a:t>
            </a:r>
            <a:r>
              <a:rPr lang="en-US" dirty="0"/>
              <a:t>   </a:t>
            </a:r>
            <a:endParaRPr lang="en-US" dirty="0">
              <a:cs typeface="Calibri" panose="020F0502020204030204"/>
            </a:endParaRPr>
          </a:p>
          <a:p>
            <a:r>
              <a:rPr lang="en-US" dirty="0"/>
              <a:t>  </a:t>
            </a:r>
            <a:endParaRPr lang="en-US" dirty="0">
              <a:cs typeface="Calibri"/>
            </a:endParaRPr>
          </a:p>
          <a:p>
            <a:pPr marL="171450" indent="-171450">
              <a:lnSpc>
                <a:spcPct val="107000"/>
              </a:lnSpc>
              <a:spcAft>
                <a:spcPts val="800"/>
              </a:spcAft>
              <a:buFont typeface="Arial" panose="020B0604020202020204" pitchFamily="34" charset="0"/>
              <a:buChar char="•"/>
              <a:defRPr/>
            </a:pPr>
            <a:r>
              <a:rPr lang="en-US" dirty="0">
                <a:effectLst/>
              </a:rPr>
              <a:t>Remote students </a:t>
            </a:r>
            <a:r>
              <a:rPr lang="en-US" dirty="0"/>
              <a:t>should </a:t>
            </a:r>
            <a:r>
              <a:rPr lang="en-US" dirty="0">
                <a:effectLst/>
              </a:rPr>
              <a:t>use </a:t>
            </a:r>
            <a:r>
              <a:rPr lang="en-US" dirty="0"/>
              <a:t>the</a:t>
            </a:r>
            <a:r>
              <a:rPr lang="en-US" dirty="0">
                <a:effectLst/>
              </a:rPr>
              <a:t> Secure Browser to access the same testing website they would access in school, and the test takes place the same way it would if everyone were together in the classroom.</a:t>
            </a:r>
            <a:r>
              <a:rPr lang="en-US" dirty="0"/>
              <a:t> </a:t>
            </a:r>
          </a:p>
          <a:p>
            <a:pPr marL="628650" lvl="1" indent="-171450">
              <a:lnSpc>
                <a:spcPct val="107000"/>
              </a:lnSpc>
              <a:spcAft>
                <a:spcPts val="800"/>
              </a:spcAft>
              <a:buFont typeface="Arial" panose="020B0604020202020204" pitchFamily="34" charset="0"/>
              <a:buChar char="•"/>
              <a:defRPr/>
            </a:pPr>
            <a:r>
              <a:rPr lang="en-US" dirty="0">
                <a:cs typeface="Calibri"/>
              </a:rPr>
              <a:t>If the Secure Browser is not already installed on a student's device, and if it is not possible to install the Secure Browser on a student's device, districts/schools should work with families to arrange for in-person testing.</a:t>
            </a:r>
          </a:p>
          <a:p>
            <a:pPr marL="628650" lvl="1" indent="-171450">
              <a:lnSpc>
                <a:spcPct val="107000"/>
              </a:lnSpc>
              <a:spcAft>
                <a:spcPts val="800"/>
              </a:spcAft>
              <a:buFont typeface="Arial" panose="020B0604020202020204" pitchFamily="34" charset="0"/>
              <a:buChar char="•"/>
              <a:defRPr/>
            </a:pPr>
            <a:r>
              <a:rPr lang="en-US" dirty="0">
                <a:cs typeface="Calibri"/>
              </a:rPr>
              <a:t> The Secure browser is required to remotely participate in the ELPA,</a:t>
            </a:r>
            <a:r>
              <a:rPr lang="en-US" baseline="0" dirty="0">
                <a:cs typeface="Calibri"/>
              </a:rPr>
              <a:t> OSAS ELA, Math, and Science Assessments</a:t>
            </a:r>
            <a:endParaRPr lang="en-US" dirty="0">
              <a:cs typeface="Calibri"/>
            </a:endParaRP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23</a:t>
            </a:fld>
            <a:endParaRPr lang="en-US" dirty="0"/>
          </a:p>
        </p:txBody>
      </p:sp>
    </p:spTree>
    <p:extLst>
      <p:ext uri="{BB962C8B-B14F-4D97-AF65-F5344CB8AC3E}">
        <p14:creationId xmlns:p14="http://schemas.microsoft.com/office/powerpoint/2010/main" val="1650928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Since the infrastructure of the remote testing platform operates in the same manner as the in-person</a:t>
            </a:r>
            <a:r>
              <a:rPr lang="en-US" sz="1200" kern="1200" baseline="0" dirty="0">
                <a:solidFill>
                  <a:schemeClr val="tx1"/>
                </a:solidFill>
                <a:effectLst/>
                <a:latin typeface="+mn-lt"/>
                <a:ea typeface="+mn-ea"/>
                <a:cs typeface="+mn-cs"/>
              </a:rPr>
              <a:t> testing system, TAs will need to ensure students have their SSID#s for logging into a remote testing session and the Remote Testing Session ID.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Additionally, TAs should share information about the test date and time, and communicate what student supports have been activated based on the student’s needs and allowable supports included in the OAM.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Please note the Test Administration Manual has more information </a:t>
            </a:r>
            <a:r>
              <a:rPr lang="en-US" sz="1200" kern="1200" dirty="0">
                <a:solidFill>
                  <a:schemeClr val="tx1"/>
                </a:solidFill>
                <a:effectLst/>
                <a:latin typeface="+mn-lt"/>
                <a:ea typeface="+mn-ea"/>
                <a:cs typeface="+mn-cs"/>
              </a:rPr>
              <a:t>about how to share secure information remotely</a:t>
            </a:r>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Since all Oregon Statewide</a:t>
            </a:r>
            <a:r>
              <a:rPr lang="en-US" baseline="0" dirty="0"/>
              <a:t> Summative Assessments must be administered using the OSAS Secure Browser, if not already installed, district needs to install the secure browser or facilitate family installation.</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24</a:t>
            </a:fld>
            <a:endParaRPr lang="en-US"/>
          </a:p>
        </p:txBody>
      </p:sp>
    </p:spTree>
    <p:extLst>
      <p:ext uri="{BB962C8B-B14F-4D97-AF65-F5344CB8AC3E}">
        <p14:creationId xmlns:p14="http://schemas.microsoft.com/office/powerpoint/2010/main" val="350676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a:t>
            </a:r>
            <a:r>
              <a:rPr lang="en-US" baseline="0" dirty="0"/>
              <a:t> administrators will use the same testing platform in the OSAS portal. There will be a radio button to indicate whether the testing session is an “in-person” session or a “remote” session. Please note even if a test administrator selects the remote radio button for summative assessments or the SEED Survey they will not be operational the remote system is enabled and launches remote capabilities.</a:t>
            </a:r>
          </a:p>
          <a:p>
            <a:endParaRPr lang="en-US" baseline="0" dirty="0"/>
          </a:p>
          <a:p>
            <a:r>
              <a:rPr lang="en-US" baseline="0" dirty="0"/>
              <a:t>Again parents/guardians must allow permission for a student to enable their video and/or audio. These settings must updated at the student level in TIDE.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addition to Video/Audio tools, TAs can uses the chat, broadcast, and screen sharing features. </a:t>
            </a:r>
            <a:r>
              <a:rPr lang="en-US" sz="1200" i="1" dirty="0"/>
              <a:t>(Note: Screen share is not available on Apple Mac or iPad devices)</a:t>
            </a:r>
          </a:p>
          <a:p>
            <a:r>
              <a:rPr lang="en-US" baseline="0" dirty="0"/>
              <a:t>These features are all covered in the Remote Testing Certification Course.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25</a:t>
            </a:fld>
            <a:endParaRPr lang="en-US"/>
          </a:p>
        </p:txBody>
      </p:sp>
    </p:spTree>
    <p:extLst>
      <p:ext uri="{BB962C8B-B14F-4D97-AF65-F5344CB8AC3E}">
        <p14:creationId xmlns:p14="http://schemas.microsoft.com/office/powerpoint/2010/main" val="15963432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few slides explore responsibilities and expectations</a:t>
            </a:r>
            <a:r>
              <a:rPr lang="en-US" baseline="0" dirty="0"/>
              <a:t> for administering assessments or surveys remotely. We will briefly cover some actions and considerations: </a:t>
            </a:r>
            <a:r>
              <a:rPr lang="en-US" dirty="0"/>
              <a:t>Before testing, During testing,  and After testing</a:t>
            </a:r>
          </a:p>
          <a:p>
            <a:endParaRPr lang="en-US" dirty="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26</a:t>
            </a:fld>
            <a:endParaRPr lang="en-US"/>
          </a:p>
        </p:txBody>
      </p:sp>
    </p:spTree>
    <p:extLst>
      <p:ext uri="{BB962C8B-B14F-4D97-AF65-F5344CB8AC3E}">
        <p14:creationId xmlns:p14="http://schemas.microsoft.com/office/powerpoint/2010/main" val="13812837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dirty="0">
                <a:solidFill>
                  <a:srgbClr val="7030A0"/>
                </a:solidFill>
                <a:effectLst/>
                <a:latin typeface="Calibri"/>
                <a:ea typeface="Calibri" panose="020F0502020204030204" pitchFamily="34" charset="0"/>
                <a:cs typeface="Calibri"/>
              </a:rPr>
              <a:t>The technology requirements to administer assessments remotely are almost exactly the same as those used for testing done in a classroom, </a:t>
            </a:r>
            <a:r>
              <a:rPr lang="en-US" dirty="0">
                <a:solidFill>
                  <a:srgbClr val="7030A0"/>
                </a:solidFill>
                <a:latin typeface="Calibri"/>
                <a:ea typeface="Calibri" panose="020F0502020204030204" pitchFamily="34" charset="0"/>
                <a:cs typeface="Calibri"/>
              </a:rPr>
              <a:t>except proctors and</a:t>
            </a:r>
            <a:r>
              <a:rPr lang="en-US" sz="1200" dirty="0">
                <a:solidFill>
                  <a:srgbClr val="7030A0"/>
                </a:solidFill>
                <a:effectLst/>
                <a:latin typeface="Calibri"/>
                <a:ea typeface="Calibri" panose="020F0502020204030204" pitchFamily="34" charset="0"/>
                <a:cs typeface="Calibri"/>
              </a:rPr>
              <a:t> students will </a:t>
            </a:r>
            <a:r>
              <a:rPr lang="en-US" dirty="0">
                <a:solidFill>
                  <a:srgbClr val="7030A0"/>
                </a:solidFill>
                <a:latin typeface="Calibri"/>
                <a:ea typeface="Calibri" panose="020F0502020204030204" pitchFamily="34" charset="0"/>
                <a:cs typeface="Calibri"/>
              </a:rPr>
              <a:t>generally also</a:t>
            </a:r>
            <a:r>
              <a:rPr lang="en-US" sz="1200" dirty="0">
                <a:solidFill>
                  <a:srgbClr val="7030A0"/>
                </a:solidFill>
                <a:effectLst/>
                <a:latin typeface="Calibri"/>
                <a:ea typeface="Calibri" panose="020F0502020204030204" pitchFamily="34" charset="0"/>
                <a:cs typeface="Calibri"/>
              </a:rPr>
              <a:t> need a webcam, microphone, and speaker. </a:t>
            </a:r>
            <a:endParaRPr lang="en-US" sz="1200" dirty="0">
              <a:effectLst/>
              <a:latin typeface="Calibri"/>
              <a:ea typeface="Calibri" panose="020F0502020204030204" pitchFamily="34" charset="0"/>
              <a:cs typeface="Calibri"/>
            </a:endParaRPr>
          </a:p>
          <a:p>
            <a:pPr marL="0" marR="0">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p>
          <a:p>
            <a:pPr marL="0" marR="0">
              <a:lnSpc>
                <a:spcPct val="107000"/>
              </a:lnSpc>
              <a:spcBef>
                <a:spcPts val="0"/>
              </a:spcBef>
              <a:spcAft>
                <a:spcPts val="800"/>
              </a:spcAft>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Before administering a remote test session, ensure you and your students have the necessary hardware and that it functions properly: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Your computer or iPad has a conventional web browser installed so you can access the OSAS</a:t>
            </a:r>
            <a:r>
              <a:rPr lang="en-US" sz="1200" baseline="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Portal </a:t>
            </a: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test administration site.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Your computer has a built-in or plug-in webcam, microphone, and speaker for communicating with students during a remote test administration session</a:t>
            </a:r>
          </a:p>
          <a:p>
            <a:pPr marL="0" marR="0" lvl="0" indent="0">
              <a:lnSpc>
                <a:spcPct val="107000"/>
              </a:lnSpc>
              <a:spcBef>
                <a:spcPts val="0"/>
              </a:spcBef>
              <a:spcAft>
                <a:spcPts val="800"/>
              </a:spcAft>
              <a:buFont typeface="Arial" panose="020B0604020202020204" pitchFamily="34" charset="0"/>
              <a:buNone/>
              <a:tabLst>
                <a:tab pos="457200" algn="l"/>
              </a:tabLs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necessary a TA can practice logging into a remote testing session by accessing the TA Practice Site. </a:t>
            </a:r>
            <a:r>
              <a:rPr lang="en-US" sz="1200" i="1" dirty="0"/>
              <a:t>This will allow both the TA and the student to test that hardware is operating appropriately and confirm that all settings have been updated in TIDE.</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27</a:t>
            </a:fld>
            <a:endParaRPr lang="en-US" dirty="0"/>
          </a:p>
        </p:txBody>
      </p:sp>
    </p:spTree>
    <p:extLst>
      <p:ext uri="{BB962C8B-B14F-4D97-AF65-F5344CB8AC3E}">
        <p14:creationId xmlns:p14="http://schemas.microsoft.com/office/powerpoint/2010/main" val="1954314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dirty="0">
                <a:solidFill>
                  <a:srgbClr val="7030A0"/>
                </a:solidFill>
                <a:effectLst/>
                <a:latin typeface="Calibri"/>
                <a:ea typeface="Calibri" panose="020F0502020204030204" pitchFamily="34" charset="0"/>
                <a:cs typeface="Calibri"/>
              </a:rPr>
              <a:t>The technology requirements to administer assessments remotely are almost exactly the same as those used for testing done in a classroom, </a:t>
            </a:r>
            <a:r>
              <a:rPr lang="en-US" dirty="0">
                <a:solidFill>
                  <a:srgbClr val="7030A0"/>
                </a:solidFill>
                <a:latin typeface="Calibri"/>
                <a:ea typeface="Calibri" panose="020F0502020204030204" pitchFamily="34" charset="0"/>
                <a:cs typeface="Calibri"/>
              </a:rPr>
              <a:t>except proctors and</a:t>
            </a:r>
            <a:r>
              <a:rPr lang="en-US" sz="1200" dirty="0">
                <a:solidFill>
                  <a:srgbClr val="7030A0"/>
                </a:solidFill>
                <a:effectLst/>
                <a:latin typeface="Calibri"/>
                <a:ea typeface="Calibri" panose="020F0502020204030204" pitchFamily="34" charset="0"/>
                <a:cs typeface="Calibri"/>
              </a:rPr>
              <a:t> students will </a:t>
            </a:r>
            <a:r>
              <a:rPr lang="en-US" dirty="0">
                <a:solidFill>
                  <a:srgbClr val="7030A0"/>
                </a:solidFill>
                <a:latin typeface="Calibri"/>
                <a:ea typeface="Calibri" panose="020F0502020204030204" pitchFamily="34" charset="0"/>
                <a:cs typeface="Calibri"/>
              </a:rPr>
              <a:t>generally also</a:t>
            </a:r>
            <a:r>
              <a:rPr lang="en-US" sz="1200" dirty="0">
                <a:solidFill>
                  <a:srgbClr val="7030A0"/>
                </a:solidFill>
                <a:effectLst/>
                <a:latin typeface="Calibri"/>
                <a:ea typeface="Calibri" panose="020F0502020204030204" pitchFamily="34" charset="0"/>
                <a:cs typeface="Calibri"/>
              </a:rPr>
              <a:t> need a webcam, microphone, and speaker. </a:t>
            </a:r>
            <a:endParaRPr lang="en-US" sz="1200" dirty="0">
              <a:effectLst/>
              <a:latin typeface="Calibri"/>
              <a:ea typeface="Calibri" panose="020F0502020204030204" pitchFamily="34" charset="0"/>
              <a:cs typeface="Calibri"/>
            </a:endParaRPr>
          </a:p>
          <a:p>
            <a:pPr marL="0" marR="0">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p>
          <a:p>
            <a:pPr marL="0" marR="0">
              <a:lnSpc>
                <a:spcPct val="107000"/>
              </a:lnSpc>
              <a:spcBef>
                <a:spcPts val="0"/>
              </a:spcBef>
              <a:spcAft>
                <a:spcPts val="800"/>
              </a:spcAft>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Before administering a remote test session, ensure your students have the necessary hardware and that it functions properly: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tabLst>
                <a:tab pos="457200" algn="l"/>
              </a:tabLst>
            </a:pPr>
            <a:r>
              <a:rPr lang="en-US" sz="1200" dirty="0">
                <a:solidFill>
                  <a:srgbClr val="7030A0"/>
                </a:solidFill>
                <a:effectLst/>
                <a:latin typeface="Calibri"/>
                <a:ea typeface="Calibri" panose="020F0502020204030204" pitchFamily="34" charset="0"/>
                <a:cs typeface="Calibri"/>
              </a:rPr>
              <a:t>Each remote student’s testing device has</a:t>
            </a:r>
            <a:r>
              <a:rPr lang="en-US" dirty="0">
                <a:solidFill>
                  <a:srgbClr val="7030A0"/>
                </a:solidFill>
                <a:latin typeface="Calibri"/>
                <a:ea typeface="Calibri" panose="020F0502020204030204" pitchFamily="34" charset="0"/>
                <a:cs typeface="Calibri"/>
              </a:rPr>
              <a:t> the Secure Browser installed so</a:t>
            </a:r>
            <a:r>
              <a:rPr lang="en-US" sz="1200" dirty="0">
                <a:solidFill>
                  <a:srgbClr val="7030A0"/>
                </a:solidFill>
                <a:effectLst/>
                <a:latin typeface="Calibri"/>
                <a:ea typeface="Calibri" panose="020F0502020204030204" pitchFamily="34" charset="0"/>
                <a:cs typeface="Calibri"/>
              </a:rPr>
              <a:t> they can access the testing interface.</a:t>
            </a:r>
            <a:r>
              <a:rPr lang="en-US" dirty="0">
                <a:solidFill>
                  <a:srgbClr val="7030A0"/>
                </a:solidFill>
                <a:latin typeface="Calibri"/>
                <a:ea typeface="Calibri" panose="020F0502020204030204" pitchFamily="34" charset="0"/>
                <a:cs typeface="Calibri"/>
              </a:rPr>
              <a:t> </a:t>
            </a:r>
          </a:p>
          <a:p>
            <a:pPr marL="342900" indent="-342900">
              <a:lnSpc>
                <a:spcPct val="107000"/>
              </a:lnSpc>
              <a:spcAft>
                <a:spcPts val="800"/>
              </a:spcAft>
              <a:buFont typeface="Arial" panose="020B0604020202020204" pitchFamily="34" charset="0"/>
              <a:buChar char="•"/>
              <a:tabLst>
                <a:tab pos="457200" algn="l"/>
              </a:tabLst>
            </a:pPr>
            <a:r>
              <a:rPr lang="en-US" sz="1200" dirty="0">
                <a:solidFill>
                  <a:srgbClr val="7030A0"/>
                </a:solidFill>
                <a:effectLst/>
                <a:latin typeface="Calibri"/>
                <a:ea typeface="Calibri" panose="020F0502020204030204" pitchFamily="34" charset="0"/>
                <a:cs typeface="Calibri"/>
              </a:rPr>
              <a:t>Each remote student’s testing device has a built-in or plug-in webcam, microphone, and speaker, required only for </a:t>
            </a:r>
            <a:r>
              <a:rPr lang="en-US" dirty="0">
                <a:solidFill>
                  <a:srgbClr val="7030A0"/>
                </a:solidFill>
                <a:latin typeface="Calibri"/>
                <a:ea typeface="Calibri" panose="020F0502020204030204" pitchFamily="34" charset="0"/>
                <a:cs typeface="Calibri"/>
              </a:rPr>
              <a:t>students whose families have approved the use of remote video</a:t>
            </a:r>
            <a:r>
              <a:rPr lang="en-US" sz="1200" dirty="0">
                <a:solidFill>
                  <a:srgbClr val="7030A0"/>
                </a:solidFill>
                <a:effectLst/>
                <a:latin typeface="Calibri"/>
                <a:ea typeface="Calibri" panose="020F0502020204030204" pitchFamily="34" charset="0"/>
                <a:cs typeface="Calibri"/>
              </a:rPr>
              <a:t>.</a:t>
            </a:r>
            <a:r>
              <a:rPr lang="en-US" dirty="0">
                <a:solidFill>
                  <a:srgbClr val="7030A0"/>
                </a:solidFill>
                <a:latin typeface="Calibri"/>
                <a:ea typeface="Calibri" panose="020F0502020204030204" pitchFamily="34" charset="0"/>
                <a:cs typeface="Calibri"/>
              </a:rPr>
              <a:t> </a:t>
            </a:r>
          </a:p>
          <a:p>
            <a:pPr marL="342900" indent="-342900">
              <a:lnSpc>
                <a:spcPct val="107000"/>
              </a:lnSpc>
              <a:spcAft>
                <a:spcPts val="800"/>
              </a:spcAft>
              <a:buFont typeface="Arial" panose="020B0604020202020204" pitchFamily="34" charset="0"/>
              <a:buChar char="•"/>
              <a:tabLst>
                <a:tab pos="457200" algn="l"/>
              </a:tabLst>
            </a:pPr>
            <a:endParaRPr lang="en-US" sz="1200" dirty="0">
              <a:solidFill>
                <a:srgbClr val="7030A0"/>
              </a:solidFill>
              <a:effectLst/>
              <a:latin typeface="Calibri"/>
              <a:ea typeface="Calibri" panose="020F0502020204030204" pitchFamily="34" charset="0"/>
              <a:cs typeface="Calibri"/>
            </a:endParaRPr>
          </a:p>
          <a:p>
            <a:pPr marL="0" indent="0">
              <a:lnSpc>
                <a:spcPct val="107000"/>
              </a:lnSpc>
              <a:spcAft>
                <a:spcPts val="800"/>
              </a:spcAft>
              <a:buFont typeface="Arial" panose="020B0604020202020204" pitchFamily="34" charset="0"/>
              <a:buNone/>
              <a:tabLst>
                <a:tab pos="457200" algn="l"/>
              </a:tabLst>
            </a:pPr>
            <a:r>
              <a:rPr lang="en-US" sz="1200" b="0" i="0" dirty="0">
                <a:solidFill>
                  <a:srgbClr val="7030A0"/>
                </a:solidFill>
                <a:effectLst/>
                <a:latin typeface="Calibri"/>
                <a:ea typeface="Calibri" panose="020F0502020204030204" pitchFamily="34" charset="0"/>
                <a:cs typeface="Calibri"/>
              </a:rPr>
              <a:t>As</a:t>
            </a:r>
            <a:r>
              <a:rPr lang="en-US" sz="1200" b="0" i="0" baseline="0" dirty="0">
                <a:solidFill>
                  <a:srgbClr val="7030A0"/>
                </a:solidFill>
                <a:effectLst/>
                <a:latin typeface="Calibri"/>
                <a:ea typeface="Calibri" panose="020F0502020204030204" pitchFamily="34" charset="0"/>
                <a:cs typeface="Calibri"/>
              </a:rPr>
              <a:t> a reminder, </a:t>
            </a:r>
            <a:r>
              <a:rPr lang="en-US" sz="1200" b="0" i="0" dirty="0"/>
              <a:t>use of a student camera requires parent or guardian consent. As mentioned on the previous slide,</a:t>
            </a:r>
            <a:r>
              <a:rPr lang="en-US" sz="1200" b="0" i="0" baseline="0" dirty="0"/>
              <a:t> students are also able to log into a sample test and practice using the remote testing features such as video, chat, and screen share.</a:t>
            </a:r>
            <a:endParaRPr lang="en-US" sz="1200" b="0" i="0" dirty="0">
              <a:effectLst/>
              <a:latin typeface="Calibri"/>
              <a:ea typeface="Calibri" panose="020F0502020204030204" pitchFamily="34" charset="0"/>
              <a:cs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28</a:t>
            </a:fld>
            <a:endParaRPr lang="en-US" dirty="0"/>
          </a:p>
        </p:txBody>
      </p:sp>
    </p:spTree>
    <p:extLst>
      <p:ext uri="{BB962C8B-B14F-4D97-AF65-F5344CB8AC3E}">
        <p14:creationId xmlns:p14="http://schemas.microsoft.com/office/powerpoint/2010/main" val="36439385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Students who use assistive technologies during a test when that test takes place at school need access to the same assistive technologies when they take a test from home.</a:t>
            </a:r>
          </a:p>
          <a:p>
            <a:pPr marL="0" marR="0">
              <a:spcBef>
                <a:spcPts val="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t>District technology coordinators should work with families who are remote testing to set up any necessary assistive technologies.</a:t>
            </a:r>
            <a:endParaRPr lang="en-US" sz="1800" dirty="0">
              <a:cs typeface="Calibri"/>
            </a:endParaRPr>
          </a:p>
          <a:p>
            <a:endParaRPr lang="en-US" sz="1800" dirty="0"/>
          </a:p>
          <a:p>
            <a:r>
              <a:rPr lang="en-US" sz="1800" dirty="0"/>
              <a:t>If access to necessary technologies cannot be provided to students at home, districts should work with their families to determine other options for taking the test.</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29</a:t>
            </a:fld>
            <a:endParaRPr lang="en-US" dirty="0"/>
          </a:p>
        </p:txBody>
      </p:sp>
    </p:spTree>
    <p:extLst>
      <p:ext uri="{BB962C8B-B14F-4D97-AF65-F5344CB8AC3E}">
        <p14:creationId xmlns:p14="http://schemas.microsoft.com/office/powerpoint/2010/main" val="3535041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an </a:t>
            </a:r>
            <a:r>
              <a:rPr lang="en-US" sz="1200" dirty="0"/>
              <a:t>Overview of Remote Administration Testing Window</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3</a:t>
            </a:fld>
            <a:endParaRPr lang="en-US"/>
          </a:p>
        </p:txBody>
      </p:sp>
    </p:spTree>
    <p:extLst>
      <p:ext uri="{BB962C8B-B14F-4D97-AF65-F5344CB8AC3E}">
        <p14:creationId xmlns:p14="http://schemas.microsoft.com/office/powerpoint/2010/main" val="38057722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table provides some actions that</a:t>
            </a:r>
            <a:r>
              <a:rPr lang="en-US" baseline="0" dirty="0"/>
              <a:t> occur before testing. </a:t>
            </a:r>
          </a:p>
          <a:p>
            <a:endParaRPr lang="en-US" baseline="0" dirty="0"/>
          </a:p>
          <a:p>
            <a:pPr marL="171450" indent="-171450">
              <a:buFont typeface="Arial" panose="020B0604020202020204" pitchFamily="34" charset="0"/>
              <a:buChar char="•"/>
            </a:pPr>
            <a:r>
              <a:rPr lang="en-US" baseline="0" dirty="0"/>
              <a:t>In addition to completing this training module, any educator that is planning to proctor a remote testing session must also complete the </a:t>
            </a:r>
            <a:r>
              <a:rPr lang="en-US" sz="1200" b="0" i="0" u="none" strike="noStrike" dirty="0">
                <a:solidFill>
                  <a:srgbClr val="000000"/>
                </a:solidFill>
                <a:effectLst/>
                <a:latin typeface="Calibri" panose="020F0502020204030204" pitchFamily="34" charset="0"/>
              </a:rPr>
              <a:t>Remote Testing Certification Course to have their</a:t>
            </a:r>
            <a:r>
              <a:rPr lang="en-US" sz="1200" b="0" i="0" u="none" strike="noStrike" baseline="0" dirty="0">
                <a:solidFill>
                  <a:srgbClr val="000000"/>
                </a:solidFill>
                <a:effectLst/>
                <a:latin typeface="Calibri" panose="020F0502020204030204" pitchFamily="34" charset="0"/>
              </a:rPr>
              <a:t> TA TIDE Account activated for remote testing.</a:t>
            </a:r>
          </a:p>
          <a:p>
            <a:pPr marL="171450" indent="-171450">
              <a:buFont typeface="Arial" panose="020B0604020202020204" pitchFamily="34" charset="0"/>
              <a:buChar char="•"/>
            </a:pPr>
            <a:r>
              <a:rPr lang="en-US" sz="1200" b="0" i="0" u="none" strike="noStrike" baseline="0" dirty="0">
                <a:solidFill>
                  <a:srgbClr val="000000"/>
                </a:solidFill>
                <a:effectLst/>
                <a:latin typeface="Calibri" panose="020F0502020204030204" pitchFamily="34" charset="0"/>
              </a:rPr>
              <a:t>It is also important to share test information with families and students such as the testing dates, SSID number, and the Session ID number for the remote testing sessions.</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30</a:t>
            </a:fld>
            <a:endParaRPr lang="en-US"/>
          </a:p>
        </p:txBody>
      </p:sp>
    </p:spTree>
    <p:extLst>
      <p:ext uri="{BB962C8B-B14F-4D97-AF65-F5344CB8AC3E}">
        <p14:creationId xmlns:p14="http://schemas.microsoft.com/office/powerpoint/2010/main" val="7224094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remote testing platform provides two-way communication once students have logged in their test. However, this two-way communication is not active until a student has fully completed the log</a:t>
            </a:r>
            <a:r>
              <a:rPr lang="en-US" sz="1200" baseline="0" dirty="0"/>
              <a:t> in process. Therefore any communication required prior to testing such as test directions should be communicated using the local learning management system or LMS such as Zoom, google classroom or other 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Reviewing the student directions is important prior to testing to ensure students are familiar with the assessment and they have logged into the correct assessment and session. Though a student can not have another application running while they are in the secure browser, the TA can have an active session and the LMS running in the background in case a student or family is having log in difficulties and needs technical support. Again the student will have to close out of all applications before launching the secure browser.</a:t>
            </a:r>
            <a:endParaRPr lang="en-US" sz="1200" dirty="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31</a:t>
            </a:fld>
            <a:endParaRPr lang="en-US"/>
          </a:p>
        </p:txBody>
      </p:sp>
    </p:spTree>
    <p:extLst>
      <p:ext uri="{BB962C8B-B14F-4D97-AF65-F5344CB8AC3E}">
        <p14:creationId xmlns:p14="http://schemas.microsoft.com/office/powerpoint/2010/main" val="28652723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test Remote TAs</a:t>
            </a:r>
            <a:r>
              <a:rPr lang="en-US" baseline="0" dirty="0"/>
              <a:t> will primarily spend their time monitoring student progress through the test session platform. The TA should monitor any student who has activated the “Hand Raised Feature”. This feature will be covered during the Remote Testing Certification Course.</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32</a:t>
            </a:fld>
            <a:endParaRPr lang="en-US"/>
          </a:p>
        </p:txBody>
      </p:sp>
    </p:spTree>
    <p:extLst>
      <p:ext uri="{BB962C8B-B14F-4D97-AF65-F5344CB8AC3E}">
        <p14:creationId xmlns:p14="http://schemas.microsoft.com/office/powerpoint/2010/main" val="22759768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Testing the Remote TAs</a:t>
            </a:r>
            <a:r>
              <a:rPr lang="en-US" baseline="0" dirty="0"/>
              <a:t> will communicate the status of a students testing progress with families and communicate any additional feedback about the remote testing experience to either the school testing coordinator or district testing coordinator to inform future enhancements to the remote testing system.</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33</a:t>
            </a:fld>
            <a:endParaRPr lang="en-US"/>
          </a:p>
        </p:txBody>
      </p:sp>
    </p:spTree>
    <p:extLst>
      <p:ext uri="{BB962C8B-B14F-4D97-AF65-F5344CB8AC3E}">
        <p14:creationId xmlns:p14="http://schemas.microsoft.com/office/powerpoint/2010/main" val="13985033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a:t>
            </a:r>
            <a:r>
              <a:rPr lang="en-US" baseline="0" dirty="0"/>
              <a:t>out this training the Remote Test Administration Certification Course has been referenced as a requirement for remote testing and for additional information. This next section will discuss how to access the course.</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34</a:t>
            </a:fld>
            <a:endParaRPr lang="en-US"/>
          </a:p>
        </p:txBody>
      </p:sp>
    </p:spTree>
    <p:extLst>
      <p:ext uri="{BB962C8B-B14F-4D97-AF65-F5344CB8AC3E}">
        <p14:creationId xmlns:p14="http://schemas.microsoft.com/office/powerpoint/2010/main" val="22032860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None/>
            </a:pPr>
            <a:r>
              <a:rPr lang="en-US" sz="1200" dirty="0"/>
              <a:t>To administer tests to students who are remote, </a:t>
            </a:r>
            <a:r>
              <a:rPr lang="en-US" sz="1200" b="1" dirty="0"/>
              <a:t>TAs must complete the and pass </a:t>
            </a:r>
            <a:r>
              <a:rPr lang="en-US" sz="1200" dirty="0"/>
              <a:t>the </a:t>
            </a:r>
            <a:r>
              <a:rPr lang="en-US" sz="1200" i="1" dirty="0"/>
              <a:t>Remote Test Administration Certification Course</a:t>
            </a:r>
            <a:r>
              <a:rPr lang="en-US" sz="1200" dirty="0"/>
              <a:t>.</a:t>
            </a:r>
          </a:p>
          <a:p>
            <a:pPr>
              <a:lnSpc>
                <a:spcPct val="120000"/>
              </a:lnSpc>
            </a:pPr>
            <a:endParaRPr lang="en-US" dirty="0"/>
          </a:p>
          <a:p>
            <a:pPr>
              <a:lnSpc>
                <a:spcPct val="120000"/>
              </a:lnSpc>
            </a:pPr>
            <a:r>
              <a:rPr lang="en-US" dirty="0"/>
              <a:t>This course is only required for those TAs that will be administering the remote testing session.</a:t>
            </a:r>
          </a:p>
          <a:p>
            <a:pPr>
              <a:lnSpc>
                <a:spcPct val="120000"/>
              </a:lnSpc>
            </a:pPr>
            <a:endParaRPr lang="en-US" dirty="0"/>
          </a:p>
          <a:p>
            <a:pPr marL="0" indent="0">
              <a:lnSpc>
                <a:spcPct val="120000"/>
              </a:lnSpc>
              <a:buNone/>
            </a:pPr>
            <a:r>
              <a:rPr lang="en-US" sz="1200" dirty="0"/>
              <a:t>The course will walk you through how to administer remote assessments to students and can be accessed via the OSAS Portal under the Test Administrators tab. </a:t>
            </a:r>
          </a:p>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35</a:t>
            </a:fld>
            <a:endParaRPr lang="en-US" dirty="0"/>
          </a:p>
        </p:txBody>
      </p:sp>
    </p:spTree>
    <p:extLst>
      <p:ext uri="{BB962C8B-B14F-4D97-AF65-F5344CB8AC3E}">
        <p14:creationId xmlns:p14="http://schemas.microsoft.com/office/powerpoint/2010/main" val="31621521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dirty="0"/>
              <a:t>The Remote Test Administration Certification Course explains many topics</a:t>
            </a:r>
            <a:r>
              <a:rPr lang="en-US" sz="1200" i="0" baseline="0" dirty="0"/>
              <a:t> such as </a:t>
            </a:r>
          </a:p>
          <a:p>
            <a:pPr marL="171450" indent="-171450">
              <a:lnSpc>
                <a:spcPct val="120000"/>
              </a:lnSpc>
              <a:buFont typeface="Arial" panose="020B0604020202020204" pitchFamily="34" charset="0"/>
              <a:buChar char="•"/>
            </a:pPr>
            <a:r>
              <a:rPr lang="en-US" sz="1200" dirty="0"/>
              <a:t>Preparing your computer</a:t>
            </a:r>
            <a:r>
              <a:rPr lang="en-US" sz="1200" baseline="0" dirty="0"/>
              <a:t> </a:t>
            </a:r>
            <a:r>
              <a:rPr lang="en-US" sz="1200" dirty="0"/>
              <a:t>before testing.</a:t>
            </a:r>
          </a:p>
          <a:p>
            <a:pPr marL="171450" indent="-171450">
              <a:lnSpc>
                <a:spcPct val="120000"/>
              </a:lnSpc>
              <a:buFont typeface="Arial" panose="020B0604020202020204" pitchFamily="34" charset="0"/>
              <a:buChar char="•"/>
            </a:pPr>
            <a:r>
              <a:rPr lang="en-US" sz="1200" dirty="0"/>
              <a:t>Accessing the remote proctoring test administration site</a:t>
            </a:r>
          </a:p>
          <a:p>
            <a:pPr marL="171450" indent="-171450">
              <a:lnSpc>
                <a:spcPct val="120000"/>
              </a:lnSpc>
              <a:buFont typeface="Arial" panose="020B0604020202020204" pitchFamily="34" charset="0"/>
              <a:buChar char="•"/>
            </a:pPr>
            <a:r>
              <a:rPr lang="en-US" sz="1200" dirty="0"/>
              <a:t>Scheduling a remote test session.</a:t>
            </a:r>
          </a:p>
          <a:p>
            <a:pPr marL="171450" indent="-171450">
              <a:lnSpc>
                <a:spcPct val="120000"/>
              </a:lnSpc>
              <a:buFont typeface="Arial" panose="020B0604020202020204" pitchFamily="34" charset="0"/>
              <a:buChar char="•"/>
            </a:pPr>
            <a:r>
              <a:rPr lang="en-US" sz="1200" dirty="0"/>
              <a:t>Communicate remote test session information to remote students.</a:t>
            </a:r>
          </a:p>
          <a:p>
            <a:pPr marL="171450" indent="-171450">
              <a:lnSpc>
                <a:spcPct val="120000"/>
              </a:lnSpc>
              <a:buFont typeface="Arial" panose="020B0604020202020204" pitchFamily="34" charset="0"/>
              <a:buChar char="•"/>
            </a:pPr>
            <a:r>
              <a:rPr lang="en-US" sz="1200" dirty="0"/>
              <a:t>Join and begin a remote session.</a:t>
            </a:r>
          </a:p>
          <a:p>
            <a:pPr marL="171450" indent="-171450">
              <a:lnSpc>
                <a:spcPct val="120000"/>
              </a:lnSpc>
              <a:buFont typeface="Arial" panose="020B0604020202020204" pitchFamily="34" charset="0"/>
              <a:buChar char="•"/>
            </a:pPr>
            <a:r>
              <a:rPr lang="en-US" sz="1200" dirty="0"/>
              <a:t>Communicate with and assist remote students during a test session.</a:t>
            </a:r>
          </a:p>
          <a:p>
            <a:pPr marL="171450" indent="-171450">
              <a:lnSpc>
                <a:spcPct val="120000"/>
              </a:lnSpc>
              <a:buFont typeface="Arial" panose="020B0604020202020204" pitchFamily="34" charset="0"/>
              <a:buChar char="•"/>
            </a:pPr>
            <a:r>
              <a:rPr lang="en-US" sz="1200" dirty="0"/>
              <a:t>And finally pause and stop a remote test session.</a:t>
            </a:r>
          </a:p>
          <a:p>
            <a:endParaRPr lang="en-US" sz="1200" i="0" dirty="0"/>
          </a:p>
        </p:txBody>
      </p:sp>
      <p:sp>
        <p:nvSpPr>
          <p:cNvPr id="4" name="Slide Number Placeholder 3"/>
          <p:cNvSpPr>
            <a:spLocks noGrp="1"/>
          </p:cNvSpPr>
          <p:nvPr>
            <p:ph type="sldNum" sz="quarter" idx="5"/>
          </p:nvPr>
        </p:nvSpPr>
        <p:spPr/>
        <p:txBody>
          <a:bodyPr/>
          <a:lstStyle/>
          <a:p>
            <a:fld id="{87562687-7A5B-4415-B0F0-C719E7C49641}" type="slidenum">
              <a:rPr lang="en-US" smtClean="0"/>
              <a:t>36</a:t>
            </a:fld>
            <a:endParaRPr lang="en-US" dirty="0"/>
          </a:p>
        </p:txBody>
      </p:sp>
    </p:spTree>
    <p:extLst>
      <p:ext uri="{BB962C8B-B14F-4D97-AF65-F5344CB8AC3E}">
        <p14:creationId xmlns:p14="http://schemas.microsoft.com/office/powerpoint/2010/main" val="15605027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section will provide a quick checklist for remote testing and contact information for technical support</a:t>
            </a:r>
          </a:p>
        </p:txBody>
      </p:sp>
      <p:sp>
        <p:nvSpPr>
          <p:cNvPr id="4" name="Slide Number Placeholder 3"/>
          <p:cNvSpPr>
            <a:spLocks noGrp="1"/>
          </p:cNvSpPr>
          <p:nvPr>
            <p:ph type="sldNum" sz="quarter" idx="10"/>
          </p:nvPr>
        </p:nvSpPr>
        <p:spPr/>
        <p:txBody>
          <a:bodyPr/>
          <a:lstStyle/>
          <a:p>
            <a:fld id="{42042C83-F474-4689-992F-134064305DAD}" type="slidenum">
              <a:rPr lang="en-US" smtClean="0"/>
              <a:t>37</a:t>
            </a:fld>
            <a:endParaRPr lang="en-US"/>
          </a:p>
        </p:txBody>
      </p:sp>
    </p:spTree>
    <p:extLst>
      <p:ext uri="{BB962C8B-B14F-4D97-AF65-F5344CB8AC3E}">
        <p14:creationId xmlns:p14="http://schemas.microsoft.com/office/powerpoint/2010/main" val="40159007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list provides a</a:t>
            </a:r>
            <a:r>
              <a:rPr lang="en-US" baseline="0" dirty="0"/>
              <a:t> quick checklist to complete before a remote test session.</a:t>
            </a:r>
          </a:p>
          <a:p>
            <a:pPr marL="742950" indent="-742950">
              <a:lnSpc>
                <a:spcPct val="120000"/>
              </a:lnSpc>
              <a:buFont typeface="+mj-lt"/>
              <a:buAutoNum type="arabicPeriod"/>
            </a:pPr>
            <a:r>
              <a:rPr lang="en-US" sz="1200" dirty="0"/>
              <a:t>Verify the Parent/Guardian has completed and returned the ODE Parent/Guardian Remote Test Administration Agreement Form or permission using the process your DTC has provided to obtain consent.</a:t>
            </a:r>
          </a:p>
          <a:p>
            <a:pPr marL="742950" indent="-742950">
              <a:lnSpc>
                <a:spcPct val="120000"/>
              </a:lnSpc>
              <a:buFont typeface="+mj-lt"/>
              <a:buAutoNum type="arabicPeriod"/>
            </a:pPr>
            <a:r>
              <a:rPr lang="en-US" sz="1200"/>
              <a:t>BOTH Parental </a:t>
            </a:r>
            <a:r>
              <a:rPr lang="en-US" sz="1200" dirty="0"/>
              <a:t>Consent for Remote Testing and/or video attribute has been set in TIDE.</a:t>
            </a:r>
          </a:p>
          <a:p>
            <a:pPr marL="742950" indent="-742950">
              <a:lnSpc>
                <a:spcPct val="120000"/>
              </a:lnSpc>
              <a:buFont typeface="+mj-lt"/>
              <a:buAutoNum type="arabicPeriod"/>
            </a:pPr>
            <a:r>
              <a:rPr lang="en-US" sz="1200" dirty="0"/>
              <a:t>All Student Test Settings and Tools have been set in TIDE. </a:t>
            </a:r>
          </a:p>
          <a:p>
            <a:pPr marL="742950" indent="-742950">
              <a:lnSpc>
                <a:spcPct val="120000"/>
              </a:lnSpc>
              <a:buFont typeface="+mj-lt"/>
              <a:buAutoNum type="arabicPeriod"/>
            </a:pPr>
            <a:r>
              <a:rPr lang="en-US" sz="1200" dirty="0"/>
              <a:t>TA has taken </a:t>
            </a:r>
            <a:r>
              <a:rPr lang="en-US" sz="1200" i="1" dirty="0"/>
              <a:t>(and passed) </a:t>
            </a:r>
            <a:r>
              <a:rPr lang="en-US" sz="1200" dirty="0"/>
              <a:t>Remote TA Certification Course.</a:t>
            </a:r>
          </a:p>
          <a:p>
            <a:pPr marL="742950" indent="-742950">
              <a:lnSpc>
                <a:spcPct val="120000"/>
              </a:lnSpc>
              <a:buFont typeface="+mj-lt"/>
              <a:buAutoNum type="arabicPeriod"/>
            </a:pPr>
            <a:r>
              <a:rPr lang="en-US" sz="1200" dirty="0"/>
              <a:t>Diagnostic Checks have been completed and verified – TA’s and Student’s Machine.</a:t>
            </a:r>
          </a:p>
          <a:p>
            <a:pPr marL="742950" indent="-742950">
              <a:lnSpc>
                <a:spcPct val="120000"/>
              </a:lnSpc>
              <a:buFont typeface="+mj-lt"/>
              <a:buAutoNum type="arabicPeriod"/>
            </a:pPr>
            <a:r>
              <a:rPr lang="en-US" sz="1200" dirty="0"/>
              <a:t>Test Session date &amp; time set with student</a:t>
            </a:r>
            <a:r>
              <a:rPr lang="en-US" sz="1200" i="0" dirty="0"/>
              <a:t> (and parent) and all log in information</a:t>
            </a:r>
            <a:r>
              <a:rPr lang="en-US" sz="1200" i="0" baseline="0" dirty="0"/>
              <a:t> has been shared</a:t>
            </a:r>
            <a:r>
              <a:rPr lang="en-US" sz="1200" dirty="0"/>
              <a:t>.</a:t>
            </a:r>
          </a:p>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38</a:t>
            </a:fld>
            <a:endParaRPr lang="en-US" dirty="0"/>
          </a:p>
        </p:txBody>
      </p:sp>
    </p:spTree>
    <p:extLst>
      <p:ext uri="{BB962C8B-B14F-4D97-AF65-F5344CB8AC3E}">
        <p14:creationId xmlns:p14="http://schemas.microsoft.com/office/powerpoint/2010/main" val="36941506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refer to the following for contact information and technical support</a:t>
            </a:r>
          </a:p>
          <a:p>
            <a:endParaRPr lang="en-US" dirty="0"/>
          </a:p>
          <a:p>
            <a:pPr marL="171450" indent="-171450">
              <a:lnSpc>
                <a:spcPct val="120000"/>
              </a:lnSpc>
              <a:spcBef>
                <a:spcPts val="0"/>
              </a:spcBef>
              <a:spcAft>
                <a:spcPts val="2400"/>
              </a:spcAft>
              <a:buFont typeface="Arial" panose="020B0604020202020204" pitchFamily="34" charset="0"/>
              <a:buChar char="•"/>
            </a:pPr>
            <a:r>
              <a:rPr lang="en-US" sz="1200" dirty="0"/>
              <a:t>If you need additional information or have questions, please contact your District Testing Coordinator (DTC) or consult the resources posted on the </a:t>
            </a:r>
            <a:r>
              <a:rPr lang="en-US" sz="1200" dirty="0">
                <a:hlinkClick r:id="rId3"/>
              </a:rPr>
              <a:t>ODE Test Administration website</a:t>
            </a:r>
            <a:r>
              <a:rPr lang="en-US" sz="1200" dirty="0"/>
              <a:t> under the Remote Testing Resource section</a:t>
            </a:r>
          </a:p>
          <a:p>
            <a:pPr marL="171450" indent="-171450">
              <a:lnSpc>
                <a:spcPct val="120000"/>
              </a:lnSpc>
              <a:spcBef>
                <a:spcPts val="0"/>
              </a:spcBef>
              <a:spcAft>
                <a:spcPts val="2400"/>
              </a:spcAft>
              <a:buFont typeface="Arial" panose="020B0604020202020204" pitchFamily="34" charset="0"/>
              <a:buChar char="•"/>
            </a:pPr>
            <a:r>
              <a:rPr lang="en-US" sz="1200" dirty="0">
                <a:ea typeface="+mn-lt"/>
                <a:cs typeface="+mn-lt"/>
              </a:rPr>
              <a:t>For Content Specific Support or Questions, please refer to the </a:t>
            </a:r>
            <a:r>
              <a:rPr lang="en-US" sz="1200" dirty="0">
                <a:ea typeface="+mn-lt"/>
                <a:cs typeface="+mn-lt"/>
                <a:hlinkClick r:id="rId4"/>
              </a:rPr>
              <a:t>ODE Assessment Help webpage.</a:t>
            </a:r>
            <a:endParaRPr lang="en-US" sz="1200" dirty="0">
              <a:ea typeface="+mn-lt"/>
              <a:cs typeface="+mn-lt"/>
            </a:endParaRPr>
          </a:p>
          <a:p>
            <a:pPr marL="171450" indent="-171450">
              <a:lnSpc>
                <a:spcPct val="120000"/>
              </a:lnSpc>
              <a:buFont typeface="Arial" panose="020B0604020202020204" pitchFamily="34" charset="0"/>
              <a:buChar char="•"/>
            </a:pPr>
            <a:r>
              <a:rPr lang="en-US" sz="1200" dirty="0"/>
              <a:t>If you need technical assistance for remote testing, you can contact the OSAS Help Desk by email</a:t>
            </a:r>
            <a:r>
              <a:rPr lang="en-US" sz="1200" baseline="0" dirty="0"/>
              <a:t> or phone.</a:t>
            </a:r>
            <a:endParaRPr lang="en-US" sz="1100" dirty="0"/>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39</a:t>
            </a:fld>
            <a:endParaRPr lang="en-US" dirty="0"/>
          </a:p>
        </p:txBody>
      </p:sp>
    </p:spTree>
    <p:extLst>
      <p:ext uri="{BB962C8B-B14F-4D97-AF65-F5344CB8AC3E}">
        <p14:creationId xmlns:p14="http://schemas.microsoft.com/office/powerpoint/2010/main" val="3429881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districts and schools are required under ESSA and Division 22 to administer the Oregon Statewide Summative Assessment.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information </a:t>
            </a:r>
            <a:r>
              <a:rPr lang="en-US" sz="1200" dirty="0"/>
              <a:t>provides data to help families, schools, districts, and the state understand student academic achievement and provides</a:t>
            </a:r>
            <a:r>
              <a:rPr lang="en-US" sz="1200" baseline="0" dirty="0"/>
              <a:t> signals to monitor the systems at the local level and throughout Oregon to evaluate how the Oregon education system is functioning.</a:t>
            </a:r>
            <a:endParaRPr lang="en-US" sz="1200" dirty="0">
              <a:cs typeface="Calibri"/>
            </a:endParaRP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4</a:t>
            </a:fld>
            <a:endParaRPr lang="en-US"/>
          </a:p>
        </p:txBody>
      </p:sp>
    </p:spTree>
    <p:extLst>
      <p:ext uri="{BB962C8B-B14F-4D97-AF65-F5344CB8AC3E}">
        <p14:creationId xmlns:p14="http://schemas.microsoft.com/office/powerpoint/2010/main" val="2349239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remote testing window will open on different dates based on the specific content areas and grade levels. </a:t>
            </a:r>
            <a:endParaRPr lang="en-US" dirty="0">
              <a:cs typeface="Calibri"/>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high school OSAS remote test window for ELA, Math, and Science will open earlier than other tests or surveys. This window will open February 6</a:t>
            </a:r>
            <a:r>
              <a:rPr lang="en-US" baseline="30000" dirty="0"/>
              <a:t>th</a:t>
            </a:r>
            <a:r>
              <a:rPr lang="en-US" dirty="0"/>
              <a:t> and close on June 14</a:t>
            </a:r>
            <a:r>
              <a:rPr lang="en-US" baseline="30000" dirty="0"/>
              <a:t>th</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sz="1200" dirty="0"/>
              <a:t>English Language Proficiency Assessment or (ELPA) is administered to students kindergarten</a:t>
            </a:r>
            <a:r>
              <a:rPr lang="en-US" sz="1200" baseline="0" dirty="0"/>
              <a:t> through 12</a:t>
            </a:r>
            <a:r>
              <a:rPr lang="en-US" sz="1200" baseline="30000" dirty="0"/>
              <a:t>th</a:t>
            </a:r>
            <a:r>
              <a:rPr lang="en-US" sz="1200" baseline="0" dirty="0"/>
              <a:t> grade who are receiving English Learner services and has a test window of March 5</a:t>
            </a:r>
            <a:r>
              <a:rPr lang="en-US" sz="1200" baseline="30000" dirty="0"/>
              <a:t>th</a:t>
            </a:r>
            <a:r>
              <a:rPr lang="en-US" sz="1200" baseline="0" dirty="0"/>
              <a:t> through April 12</a:t>
            </a:r>
            <a:r>
              <a:rPr lang="en-US" sz="1200" baseline="30000" dirty="0"/>
              <a:t>th</a:t>
            </a:r>
            <a:r>
              <a:rPr lang="en-US" sz="120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You will notice the ELPA window is much shorter than the other windows. It is necessary to have all ELPA results completed by April 12</a:t>
            </a:r>
            <a:r>
              <a:rPr lang="en-US" sz="1200" baseline="30000" dirty="0"/>
              <a:t>th</a:t>
            </a:r>
            <a:r>
              <a:rPr lang="en-US" sz="1200" baseline="0" dirty="0"/>
              <a:t>  to allow for scoring and reporting to district by the end of the academic calendar and to allow districts and schools to make decisions on future English Learner services. Therefore, districts and schools should prioritize remote administration of ELPA before students begin the other Oregon Summative Assessments or survey.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Both the OSAS Science test and the SEED survey will also open on March 5</a:t>
            </a:r>
            <a:r>
              <a:rPr lang="en-US" sz="1200" baseline="30000" dirty="0"/>
              <a:t>th</a:t>
            </a:r>
            <a:r>
              <a:rPr lang="en-US" sz="1200" baseline="0" dirty="0"/>
              <a:t>, but they will close on June 14</a:t>
            </a:r>
            <a:r>
              <a:rPr lang="en-US" sz="1200" baseline="30000" dirty="0"/>
              <a:t>th</a:t>
            </a:r>
            <a:r>
              <a:rPr lang="en-US" sz="1200" baseline="0" dirty="0"/>
              <a:t> and finally the OSAS ELA and Math tests for students in grades 3 through 8 will open on April 2</a:t>
            </a:r>
            <a:r>
              <a:rPr lang="en-US" sz="1200" baseline="30000" dirty="0"/>
              <a:t>nd</a:t>
            </a:r>
            <a:r>
              <a:rPr lang="en-US" sz="1200" baseline="0" dirty="0"/>
              <a:t> and close on June 14</a:t>
            </a:r>
            <a:r>
              <a:rPr lang="en-US" sz="1200" baseline="30000" dirty="0"/>
              <a:t>th</a:t>
            </a:r>
            <a:r>
              <a:rPr lang="en-US" sz="120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42042C83-F474-4689-992F-134064305DAD}" type="slidenum">
              <a:rPr lang="en-US" smtClean="0"/>
              <a:t>5</a:t>
            </a:fld>
            <a:endParaRPr lang="en-US"/>
          </a:p>
        </p:txBody>
      </p:sp>
    </p:spTree>
    <p:extLst>
      <p:ext uri="{BB962C8B-B14F-4D97-AF65-F5344CB8AC3E}">
        <p14:creationId xmlns:p14="http://schemas.microsoft.com/office/powerpoint/2010/main" val="2312557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next section will discuss which students are eligible to participate in remote testing.</a:t>
            </a:r>
          </a:p>
        </p:txBody>
      </p:sp>
      <p:sp>
        <p:nvSpPr>
          <p:cNvPr id="4" name="Slide Number Placeholder 3"/>
          <p:cNvSpPr>
            <a:spLocks noGrp="1"/>
          </p:cNvSpPr>
          <p:nvPr>
            <p:ph type="sldNum" sz="quarter" idx="10"/>
          </p:nvPr>
        </p:nvSpPr>
        <p:spPr/>
        <p:txBody>
          <a:bodyPr/>
          <a:lstStyle/>
          <a:p>
            <a:fld id="{42042C83-F474-4689-992F-134064305DAD}" type="slidenum">
              <a:rPr lang="en-US" smtClean="0"/>
              <a:t>6</a:t>
            </a:fld>
            <a:endParaRPr lang="en-US"/>
          </a:p>
        </p:txBody>
      </p:sp>
    </p:spTree>
    <p:extLst>
      <p:ext uri="{BB962C8B-B14F-4D97-AF65-F5344CB8AC3E}">
        <p14:creationId xmlns:p14="http://schemas.microsoft.com/office/powerpoint/2010/main" val="4197798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Most students across Oregon will test in-person. </a:t>
            </a:r>
          </a:p>
          <a:p>
            <a:pPr marL="228600" indent="-228600">
              <a:buAutoNum type="arabicPeriod"/>
            </a:pPr>
            <a:r>
              <a:rPr lang="en-US" sz="1200" dirty="0"/>
              <a:t>Students whose primary instruction model was “in-person” will participate in the Oregon Summative Assessments</a:t>
            </a:r>
            <a:r>
              <a:rPr lang="en-US" sz="1200" baseline="0" dirty="0"/>
              <a:t> in-person as aligned to there schools instruction model.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aseline="0" dirty="0"/>
              <a:t>Students who </a:t>
            </a:r>
            <a:r>
              <a:rPr lang="en-US" sz="1200" dirty="0"/>
              <a:t>participate </a:t>
            </a:r>
            <a:r>
              <a:rPr lang="en-US" sz="1200" i="1" dirty="0"/>
              <a:t>remote or online instruction,</a:t>
            </a:r>
            <a:r>
              <a:rPr lang="en-US" sz="1200" dirty="0"/>
              <a:t> </a:t>
            </a:r>
            <a:r>
              <a:rPr lang="en-US" sz="1200" b="1" u="sng" dirty="0"/>
              <a:t>may be offered</a:t>
            </a:r>
            <a:r>
              <a:rPr lang="en-US" sz="1200" b="1" dirty="0"/>
              <a:t> </a:t>
            </a:r>
            <a:r>
              <a:rPr lang="en-US" sz="1200" b="0" dirty="0"/>
              <a:t>the opportunity to participate in </a:t>
            </a:r>
            <a:r>
              <a:rPr lang="en-US" sz="1200" dirty="0"/>
              <a:t>summative assessments remotely. </a:t>
            </a:r>
          </a:p>
          <a:p>
            <a:pPr marL="685800" marR="0" lvl="1" indent="-228600" algn="l" defTabSz="914400" rtl="0" eaLnBrk="1" fontAlgn="auto" latinLnBrk="0" hangingPunct="1">
              <a:lnSpc>
                <a:spcPct val="100000"/>
              </a:lnSpc>
              <a:spcBef>
                <a:spcPts val="0"/>
              </a:spcBef>
              <a:spcAft>
                <a:spcPts val="0"/>
              </a:spcAft>
              <a:buClrTx/>
              <a:buSzTx/>
              <a:buFontTx/>
              <a:buAutoNum type="alphaLcPeriod"/>
              <a:tabLst/>
              <a:defRPr/>
            </a:pPr>
            <a:r>
              <a:rPr lang="en-US" sz="1200" baseline="0" dirty="0"/>
              <a:t>In certain circumstances the districts or schools might have students participate in in-person testing even if the received their instruction remotely or online. We will explain those scenarios in the next slide.</a:t>
            </a:r>
            <a:endParaRPr lang="en-US" sz="1200" dirty="0"/>
          </a:p>
          <a:p>
            <a:pPr marL="685800" marR="0" lvl="1" indent="-228600" algn="l" defTabSz="914400" rtl="0" eaLnBrk="1" fontAlgn="auto" latinLnBrk="0" hangingPunct="1">
              <a:lnSpc>
                <a:spcPct val="100000"/>
              </a:lnSpc>
              <a:spcBef>
                <a:spcPts val="0"/>
              </a:spcBef>
              <a:spcAft>
                <a:spcPts val="0"/>
              </a:spcAft>
              <a:buClrTx/>
              <a:buSzTx/>
              <a:buFontTx/>
              <a:buAutoNum type="alphaLcPeriod"/>
              <a:tabLst/>
              <a:defRPr/>
            </a:pPr>
            <a:endParaRPr lang="en-US" sz="1200"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7</a:t>
            </a:fld>
            <a:endParaRPr lang="en-US"/>
          </a:p>
        </p:txBody>
      </p:sp>
    </p:spTree>
    <p:extLst>
      <p:ext uri="{BB962C8B-B14F-4D97-AF65-F5344CB8AC3E}">
        <p14:creationId xmlns:p14="http://schemas.microsoft.com/office/powerpoint/2010/main" val="2058275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districts</a:t>
            </a:r>
            <a:r>
              <a:rPr lang="en-US" baseline="0" dirty="0"/>
              <a:t> and schools might need to make alternate in person testing opportunities for students participating in a remote or online instructional model. </a:t>
            </a:r>
          </a:p>
          <a:p>
            <a:endParaRPr lang="en-US" baseline="0" dirty="0"/>
          </a:p>
          <a:p>
            <a:r>
              <a:rPr lang="en-US" baseline="0" dirty="0"/>
              <a:t>If a school has…</a:t>
            </a:r>
          </a:p>
          <a:p>
            <a:pPr marL="171450" indent="-171450">
              <a:buFont typeface="Arial" panose="020B0604020202020204" pitchFamily="34" charset="0"/>
              <a:buChar char="•"/>
            </a:pPr>
            <a:r>
              <a:rPr lang="en-US" dirty="0"/>
              <a:t>Technology limitations for the TA or the Student such</a:t>
            </a:r>
            <a:r>
              <a:rPr lang="en-US" baseline="0" dirty="0"/>
              <a:t> as </a:t>
            </a:r>
            <a:r>
              <a:rPr lang="en-US" dirty="0"/>
              <a:t>limited broadband, hardware requirements, or assistive technology</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Or</a:t>
            </a:r>
            <a:r>
              <a:rPr lang="en-US" baseline="0" dirty="0"/>
              <a:t> if a school identifies</a:t>
            </a:r>
            <a:endParaRPr lang="en-US" dirty="0"/>
          </a:p>
          <a:p>
            <a:pPr marL="171450" indent="-171450">
              <a:buFont typeface="Arial" panose="020B0604020202020204" pitchFamily="34" charset="0"/>
              <a:buChar char="•"/>
            </a:pPr>
            <a:r>
              <a:rPr lang="en-US" dirty="0"/>
              <a:t>Accessibility needs cannot be supported such</a:t>
            </a:r>
            <a:r>
              <a:rPr lang="en-US" baseline="0" dirty="0"/>
              <a:t> as </a:t>
            </a:r>
            <a:r>
              <a:rPr lang="en-US" dirty="0"/>
              <a:t>Designated or Accommodation Supports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And if a Student is participating in either the </a:t>
            </a:r>
          </a:p>
          <a:p>
            <a:pPr marL="171450" indent="-171450">
              <a:buFont typeface="Arial" panose="020B0604020202020204" pitchFamily="34" charset="0"/>
              <a:buChar char="•"/>
            </a:pPr>
            <a:r>
              <a:rPr lang="en-US" dirty="0"/>
              <a:t>Oregon Extended Assessment or the Alternate ELPA or any… Oregon Statewide Assessment presented in a Braille version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They will not be able to provide remote testing and will need to work with the student and family to schedule the tests at an alternate location such as a district office or alternate school site.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8</a:t>
            </a:fld>
            <a:endParaRPr lang="en-US"/>
          </a:p>
        </p:txBody>
      </p:sp>
    </p:spTree>
    <p:extLst>
      <p:ext uri="{BB962C8B-B14F-4D97-AF65-F5344CB8AC3E}">
        <p14:creationId xmlns:p14="http://schemas.microsoft.com/office/powerpoint/2010/main" val="212549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section describe the Parent/Guardian</a:t>
            </a:r>
            <a:r>
              <a:rPr lang="en-US" baseline="0" dirty="0"/>
              <a:t> Consent Requirements for Remote Testing</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9</a:t>
            </a:fld>
            <a:endParaRPr lang="en-US"/>
          </a:p>
        </p:txBody>
      </p:sp>
    </p:spTree>
    <p:extLst>
      <p:ext uri="{BB962C8B-B14F-4D97-AF65-F5344CB8AC3E}">
        <p14:creationId xmlns:p14="http://schemas.microsoft.com/office/powerpoint/2010/main" val="5320549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7/14/2023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F05453-CE18-4505-AFF0-587B9C64AC53}"/>
              </a:ext>
            </a:extLst>
          </p:cNvPr>
          <p:cNvPicPr>
            <a:picLocks noChangeAspect="1"/>
          </p:cNvPicPr>
          <p:nvPr userDrawn="1"/>
        </p:nvPicPr>
        <p:blipFill>
          <a:blip r:embed="rId2"/>
          <a:stretch>
            <a:fillRect/>
          </a:stretch>
        </p:blipFill>
        <p:spPr>
          <a:xfrm>
            <a:off x="7298267" y="1266590"/>
            <a:ext cx="4893733" cy="3264408"/>
          </a:xfrm>
          <a:prstGeom prst="rect">
            <a:avLst/>
          </a:prstGeom>
        </p:spPr>
      </p:pic>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Remote ISAT Administration Training | </a:t>
            </a:r>
            <a:fld id="{C26AAFF7-C4D7-4A72-B8FA-A17532192431}" type="slidenum">
              <a:rPr lang="en-US" smtClean="0"/>
              <a:pPr/>
              <a:t>‹#›</a:t>
            </a:fld>
            <a:endParaRPr lang="en-US" dirty="0"/>
          </a:p>
        </p:txBody>
      </p:sp>
      <p:pic>
        <p:nvPicPr>
          <p:cNvPr id="11" name="Picture 10"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sp>
        <p:nvSpPr>
          <p:cNvPr id="3" name="Rectangle 2">
            <a:extLst>
              <a:ext uri="{FF2B5EF4-FFF2-40B4-BE49-F238E27FC236}">
                <a16:creationId xmlns:a16="http://schemas.microsoft.com/office/drawing/2014/main" id="{441E8494-0BA4-4A61-A5B4-AFEE712C8D23}"/>
              </a:ext>
            </a:extLst>
          </p:cNvPr>
          <p:cNvSpPr/>
          <p:nvPr userDrawn="1"/>
        </p:nvSpPr>
        <p:spPr>
          <a:xfrm>
            <a:off x="0" y="1265960"/>
            <a:ext cx="8957733" cy="3265037"/>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3">
            <a:extLst>
              <a:ext uri="{FF2B5EF4-FFF2-40B4-BE49-F238E27FC236}">
                <a16:creationId xmlns:a16="http://schemas.microsoft.com/office/drawing/2014/main" id="{4DBC1E70-488F-4EA2-8344-70BFECA31CB8}"/>
              </a:ext>
            </a:extLst>
          </p:cNvPr>
          <p:cNvSpPr/>
          <p:nvPr userDrawn="1"/>
        </p:nvSpPr>
        <p:spPr>
          <a:xfrm flipH="1">
            <a:off x="7432543" y="1266589"/>
            <a:ext cx="2060650" cy="3264408"/>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535460" y="1266590"/>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9" name="Subtitle 2"/>
          <p:cNvSpPr>
            <a:spLocks noGrp="1"/>
          </p:cNvSpPr>
          <p:nvPr>
            <p:ph type="subTitle" idx="1" hasCustomPrompt="1"/>
          </p:nvPr>
        </p:nvSpPr>
        <p:spPr>
          <a:xfrm>
            <a:off x="535460" y="3224397"/>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spTree>
    <p:extLst>
      <p:ext uri="{BB962C8B-B14F-4D97-AF65-F5344CB8AC3E}">
        <p14:creationId xmlns:p14="http://schemas.microsoft.com/office/powerpoint/2010/main" val="323223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25" name="Content Placeholder 2"/>
          <p:cNvSpPr>
            <a:spLocks noGrp="1"/>
          </p:cNvSpPr>
          <p:nvPr>
            <p:ph idx="13"/>
          </p:nvPr>
        </p:nvSpPr>
        <p:spPr>
          <a:xfrm>
            <a:off x="751112" y="1340124"/>
            <a:ext cx="10515600" cy="4351338"/>
          </a:xfrm>
        </p:spPr>
        <p:txBody>
          <a:bodyPr>
            <a:normAutofit/>
          </a:bodyPr>
          <a:lstStyle>
            <a:lvl1pPr>
              <a:defRPr sz="4000">
                <a:solidFill>
                  <a:srgbClr val="000000"/>
                </a:solidFill>
                <a:latin typeface="+mn-lt"/>
                <a:ea typeface="Open Sans Light" panose="020B0306030504020204" pitchFamily="34" charset="0"/>
                <a:cs typeface="Open Sans Light" panose="020B0306030504020204" pitchFamily="34" charset="0"/>
              </a:defRPr>
            </a:lvl1pPr>
            <a:lvl2pPr>
              <a:defRPr sz="3600">
                <a:solidFill>
                  <a:srgbClr val="000000"/>
                </a:solidFill>
                <a:latin typeface="+mn-lt"/>
                <a:ea typeface="Open Sans Light" panose="020B0306030504020204" pitchFamily="34" charset="0"/>
                <a:cs typeface="Open Sans Light" panose="020B0306030504020204" pitchFamily="34" charset="0"/>
              </a:defRPr>
            </a:lvl2pPr>
            <a:lvl3pPr>
              <a:defRPr sz="3200">
                <a:solidFill>
                  <a:srgbClr val="000000"/>
                </a:solidFill>
                <a:latin typeface="+mn-lt"/>
                <a:ea typeface="Open Sans Light" panose="020B0306030504020204" pitchFamily="34" charset="0"/>
                <a:cs typeface="Open Sans Light" panose="020B0306030504020204" pitchFamily="34" charset="0"/>
              </a:defRPr>
            </a:lvl3pPr>
            <a:lvl4pPr>
              <a:defRPr sz="2800">
                <a:solidFill>
                  <a:srgbClr val="000000"/>
                </a:solidFill>
                <a:latin typeface="+mn-lt"/>
                <a:ea typeface="Open Sans Light" panose="020B0306030504020204" pitchFamily="34" charset="0"/>
                <a:cs typeface="Open Sans Light" panose="020B0306030504020204" pitchFamily="34" charset="0"/>
              </a:defRPr>
            </a:lvl4pPr>
            <a:lvl5pPr>
              <a:defRPr sz="28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Remote ISAT Administration Training | </a:t>
            </a:r>
            <a:fld id="{C26AAFF7-C4D7-4A72-B8FA-A17532192431}" type="slidenum">
              <a:rPr lang="en-US" smtClean="0"/>
              <a:pPr/>
              <a:t>‹#›</a:t>
            </a:fld>
            <a:endParaRPr lang="en-US" dirty="0"/>
          </a:p>
        </p:txBody>
      </p:sp>
      <p:pic>
        <p:nvPicPr>
          <p:cNvPr id="9" name="Picture 8"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
        <p:nvSpPr>
          <p:cNvPr id="3" name="Rectangle 2">
            <a:extLst>
              <a:ext uri="{FF2B5EF4-FFF2-40B4-BE49-F238E27FC236}">
                <a16:creationId xmlns:a16="http://schemas.microsoft.com/office/drawing/2014/main" id="{2C44DB73-C1BA-4916-9C1F-4118CA578AA6}"/>
              </a:ext>
            </a:extLst>
          </p:cNvPr>
          <p:cNvSpPr/>
          <p:nvPr userDrawn="1"/>
        </p:nvSpPr>
        <p:spPr>
          <a:xfrm>
            <a:off x="0" y="0"/>
            <a:ext cx="10666312" cy="1019245"/>
          </a:xfrm>
          <a:custGeom>
            <a:avLst/>
            <a:gdLst>
              <a:gd name="connsiteX0" fmla="*/ 0 w 10648950"/>
              <a:gd name="connsiteY0" fmla="*/ 0 h 1019245"/>
              <a:gd name="connsiteX1" fmla="*/ 10648950 w 10648950"/>
              <a:gd name="connsiteY1" fmla="*/ 0 h 1019245"/>
              <a:gd name="connsiteX2" fmla="*/ 10648950 w 10648950"/>
              <a:gd name="connsiteY2" fmla="*/ 101924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9731656 w 10648950"/>
              <a:gd name="connsiteY2" fmla="*/ 98741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10148344 w 10648950"/>
              <a:gd name="connsiteY2" fmla="*/ 1019245 h 1019245"/>
              <a:gd name="connsiteX3" fmla="*/ 0 w 10648950"/>
              <a:gd name="connsiteY3" fmla="*/ 1019245 h 1019245"/>
              <a:gd name="connsiteX4" fmla="*/ 0 w 10648950"/>
              <a:gd name="connsiteY4" fmla="*/ 0 h 1019245"/>
              <a:gd name="connsiteX0" fmla="*/ 0 w 10666312"/>
              <a:gd name="connsiteY0" fmla="*/ 0 h 1019245"/>
              <a:gd name="connsiteX1" fmla="*/ 10666312 w 10666312"/>
              <a:gd name="connsiteY1" fmla="*/ 0 h 1019245"/>
              <a:gd name="connsiteX2" fmla="*/ 10148344 w 10666312"/>
              <a:gd name="connsiteY2" fmla="*/ 1019245 h 1019245"/>
              <a:gd name="connsiteX3" fmla="*/ 0 w 10666312"/>
              <a:gd name="connsiteY3" fmla="*/ 1019245 h 1019245"/>
              <a:gd name="connsiteX4" fmla="*/ 0 w 10666312"/>
              <a:gd name="connsiteY4" fmla="*/ 0 h 1019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6312" h="1019245">
                <a:moveTo>
                  <a:pt x="0" y="0"/>
                </a:moveTo>
                <a:lnTo>
                  <a:pt x="10666312" y="0"/>
                </a:lnTo>
                <a:lnTo>
                  <a:pt x="10148344" y="1019245"/>
                </a:lnTo>
                <a:lnTo>
                  <a:pt x="0" y="1019245"/>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3369994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7/14/2023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7/14/2023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7/14/2023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59161546"/>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7/14/2023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7/14/2023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7/14/2023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7/14/2023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7/14/2023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7/14/2023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3561297"/>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7/14/2023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7/14/2023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7/14/2023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7/14/2023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434936730"/>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7/14/2023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7/14/2023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7/14/2023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7/14/2023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7/14/2023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7/14/2023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7/14/2023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7/14/2023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7/14/2023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7/14/2023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81282686"/>
      </p:ext>
    </p:extLst>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7/14/2023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7/14/2023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7/14/2023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7/14/2023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7/14/2023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7/14/2023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7/14/2023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7/14/2023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7/14/2023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7/14/2023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7/14/2023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7/14/2023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7/14/2023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7/14/2023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7/14/2023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7/14/2023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7/14/2023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7/14/2023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7/14/2023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7/14/2023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7/14/2023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2431344"/>
      </p:ext>
    </p:extLst>
  </p:cSld>
  <p:clrMapOvr>
    <a:masterClrMapping/>
  </p:clrMapOvr>
  <p:hf hdr="0" dt="0"/>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7/14/2023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7/14/2023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7/14/2023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7/14/2023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7/14/2023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7/14/2023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7/14/2023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7/14/2023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7/14/2023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7/14/2023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7/14/2023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827" r:id="rId12"/>
    <p:sldLayoutId id="2147483828" r:id="rId13"/>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7/14/2023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7/14/2023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7/14/2023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7/14/2023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7/14/2023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oregon.gov/ode/educator-resources/assessment/Pages/Assessment-Administration.aspx"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idaho.portal.cambiumast.com/core/fileparse.php/1519/urlt/2020-21-Idaho-TAM.pdf"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www.oregon.gov/ode/educator-resources/assessment/Pages/Assessment-Administration.aspx"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hyperlink" Target="mailto:osashelpdesk@cambiumassessment.com" TargetMode="External"/><Relationship Id="rId4" Type="http://schemas.openxmlformats.org/officeDocument/2006/relationships/hyperlink" Target="https://www.oregon.gov/ode/educator-resources/assessment/Pages/Assessment-Help.aspx"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DDC51A4-FA4E-4572-B134-3640D137ED6A}"/>
              </a:ext>
              <a:ext uri="{C183D7F6-B498-43B3-948B-1728B52AA6E4}">
                <adec:decorative xmlns:adec="http://schemas.microsoft.com/office/drawing/2017/decorative" val="1"/>
              </a:ext>
            </a:extLst>
          </p:cNvPr>
          <p:cNvSpPr txBox="1"/>
          <p:nvPr/>
        </p:nvSpPr>
        <p:spPr>
          <a:xfrm>
            <a:off x="9090212" y="6405137"/>
            <a:ext cx="3352800"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Franklin Gothic Book" panose="020B0503020102020204"/>
                <a:ea typeface="+mn-ea"/>
                <a:cs typeface="+mn-cs"/>
              </a:rPr>
              <a:t>Copyright © 2020 Cambium Assessment, Inc. All rights reserved.</a:t>
            </a:r>
          </a:p>
        </p:txBody>
      </p:sp>
      <p:sp>
        <p:nvSpPr>
          <p:cNvPr id="4" name="Title 3"/>
          <p:cNvSpPr>
            <a:spLocks noGrp="1"/>
          </p:cNvSpPr>
          <p:nvPr>
            <p:ph type="ctrTitle"/>
          </p:nvPr>
        </p:nvSpPr>
        <p:spPr/>
        <p:txBody>
          <a:bodyPr>
            <a:normAutofit/>
          </a:bodyPr>
          <a:lstStyle/>
          <a:p>
            <a:r>
              <a:rPr lang="en-US" sz="6000" b="1" dirty="0"/>
              <a:t>Training Module 10</a:t>
            </a:r>
          </a:p>
        </p:txBody>
      </p:sp>
      <p:sp>
        <p:nvSpPr>
          <p:cNvPr id="3" name="Subtitle 2"/>
          <p:cNvSpPr>
            <a:spLocks noGrp="1"/>
          </p:cNvSpPr>
          <p:nvPr>
            <p:ph type="subTitle" idx="1"/>
          </p:nvPr>
        </p:nvSpPr>
        <p:spPr/>
        <p:txBody>
          <a:bodyPr>
            <a:normAutofit/>
          </a:bodyPr>
          <a:lstStyle/>
          <a:p>
            <a:r>
              <a:rPr lang="en-US" sz="5400" b="1" dirty="0"/>
              <a:t>Remote Testing</a:t>
            </a:r>
          </a:p>
        </p:txBody>
      </p:sp>
    </p:spTree>
    <p:extLst>
      <p:ext uri="{BB962C8B-B14F-4D97-AF65-F5344CB8AC3E}">
        <p14:creationId xmlns:p14="http://schemas.microsoft.com/office/powerpoint/2010/main" val="2308070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F3B59F-1586-4FE1-B30D-B5E01CD82C27}"/>
              </a:ext>
            </a:extLst>
          </p:cNvPr>
          <p:cNvSpPr>
            <a:spLocks noGrp="1"/>
          </p:cNvSpPr>
          <p:nvPr>
            <p:ph type="title"/>
          </p:nvPr>
        </p:nvSpPr>
        <p:spPr>
          <a:xfrm>
            <a:off x="717176" y="457200"/>
            <a:ext cx="6233066" cy="1026460"/>
          </a:xfrm>
        </p:spPr>
        <p:txBody>
          <a:bodyPr anchor="ctr">
            <a:noAutofit/>
          </a:bodyPr>
          <a:lstStyle/>
          <a:p>
            <a:r>
              <a:rPr lang="en-US" dirty="0"/>
              <a:t>Obtaining Parent/Guardian Consent</a:t>
            </a:r>
          </a:p>
        </p:txBody>
      </p:sp>
      <p:sp>
        <p:nvSpPr>
          <p:cNvPr id="2" name="Content Placeholder 1">
            <a:extLst>
              <a:ext uri="{FF2B5EF4-FFF2-40B4-BE49-F238E27FC236}">
                <a16:creationId xmlns:a16="http://schemas.microsoft.com/office/drawing/2014/main" id="{54856DDC-7D4B-46B2-819A-3A1DB715F2D3}"/>
              </a:ext>
            </a:extLst>
          </p:cNvPr>
          <p:cNvSpPr>
            <a:spLocks noGrp="1"/>
          </p:cNvSpPr>
          <p:nvPr>
            <p:ph idx="1"/>
          </p:nvPr>
        </p:nvSpPr>
        <p:spPr>
          <a:xfrm>
            <a:off x="360948" y="1676399"/>
            <a:ext cx="7022432" cy="4948335"/>
          </a:xfrm>
        </p:spPr>
        <p:txBody>
          <a:bodyPr vert="horz" lIns="91440" tIns="45720" rIns="91440" bIns="45720" rtlCol="0" anchor="t">
            <a:normAutofit fontScale="92500" lnSpcReduction="20000"/>
          </a:bodyPr>
          <a:lstStyle/>
          <a:p>
            <a:pPr marL="0" indent="0">
              <a:lnSpc>
                <a:spcPct val="100000"/>
              </a:lnSpc>
              <a:spcBef>
                <a:spcPts val="0"/>
              </a:spcBef>
              <a:spcAft>
                <a:spcPts val="1200"/>
              </a:spcAft>
              <a:buNone/>
            </a:pPr>
            <a:r>
              <a:rPr lang="en-US" sz="3000" dirty="0"/>
              <a:t>Consent from a parent/guardian is required for a student to participate in a remotely proctored test session</a:t>
            </a:r>
          </a:p>
          <a:p>
            <a:pPr marL="0" indent="0">
              <a:lnSpc>
                <a:spcPct val="100000"/>
              </a:lnSpc>
              <a:spcBef>
                <a:spcPts val="0"/>
              </a:spcBef>
              <a:buNone/>
            </a:pPr>
            <a:endParaRPr lang="en-US" sz="1900" dirty="0"/>
          </a:p>
          <a:p>
            <a:pPr>
              <a:lnSpc>
                <a:spcPct val="100000"/>
              </a:lnSpc>
              <a:spcBef>
                <a:spcPts val="0"/>
              </a:spcBef>
              <a:spcAft>
                <a:spcPts val="1800"/>
              </a:spcAft>
            </a:pPr>
            <a:r>
              <a:rPr lang="en-US" dirty="0"/>
              <a:t>Use </a:t>
            </a:r>
            <a:r>
              <a:rPr lang="en-US" i="1" dirty="0"/>
              <a:t>ODE Parent/Guardian Remote Test Administration Agreement Form </a:t>
            </a:r>
            <a:r>
              <a:rPr lang="en-US" dirty="0"/>
              <a:t>or the process your DTC has provided to obtain consent.</a:t>
            </a:r>
          </a:p>
          <a:p>
            <a:pPr lvl="1">
              <a:lnSpc>
                <a:spcPct val="110000"/>
              </a:lnSpc>
              <a:spcBef>
                <a:spcPts val="0"/>
              </a:spcBef>
              <a:spcAft>
                <a:spcPts val="1800"/>
              </a:spcAft>
            </a:pPr>
            <a:r>
              <a:rPr lang="en-US" dirty="0"/>
              <a:t>Parent will indicate if they </a:t>
            </a:r>
            <a:r>
              <a:rPr lang="en-US" b="1" dirty="0">
                <a:solidFill>
                  <a:schemeClr val="accent5"/>
                </a:solidFill>
              </a:rPr>
              <a:t>will</a:t>
            </a:r>
            <a:r>
              <a:rPr lang="en-US" dirty="0"/>
              <a:t> </a:t>
            </a:r>
            <a:r>
              <a:rPr lang="en-US" i="1" dirty="0"/>
              <a:t>or</a:t>
            </a:r>
            <a:r>
              <a:rPr lang="en-US" dirty="0"/>
              <a:t> </a:t>
            </a:r>
            <a:r>
              <a:rPr lang="en-US" b="1" dirty="0">
                <a:solidFill>
                  <a:srgbClr val="FF0000"/>
                </a:solidFill>
              </a:rPr>
              <a:t>will not</a:t>
            </a:r>
            <a:r>
              <a:rPr lang="en-US" b="1" dirty="0"/>
              <a:t> </a:t>
            </a:r>
            <a:r>
              <a:rPr lang="en-US" dirty="0"/>
              <a:t>allow for participation in remote test administration</a:t>
            </a:r>
          </a:p>
          <a:p>
            <a:pPr lvl="1">
              <a:lnSpc>
                <a:spcPct val="110000"/>
              </a:lnSpc>
              <a:spcBef>
                <a:spcPts val="0"/>
              </a:spcBef>
              <a:spcAft>
                <a:spcPts val="1200"/>
              </a:spcAft>
            </a:pPr>
            <a:r>
              <a:rPr lang="en-US" dirty="0"/>
              <a:t>If a child will participate in remote test administration, they will indicate whether they will have the video/audio </a:t>
            </a:r>
            <a:r>
              <a:rPr lang="en-US" b="1" dirty="0">
                <a:solidFill>
                  <a:schemeClr val="accent5"/>
                </a:solidFill>
              </a:rPr>
              <a:t>enabled</a:t>
            </a:r>
            <a:r>
              <a:rPr lang="en-US" dirty="0"/>
              <a:t> or </a:t>
            </a:r>
            <a:r>
              <a:rPr lang="en-US" b="1" dirty="0">
                <a:solidFill>
                  <a:srgbClr val="FF0000"/>
                </a:solidFill>
              </a:rPr>
              <a:t>not enabled</a:t>
            </a:r>
            <a:endParaRPr lang="en-US" b="1" dirty="0"/>
          </a:p>
          <a:p>
            <a:pPr>
              <a:lnSpc>
                <a:spcPct val="110000"/>
              </a:lnSpc>
              <a:spcBef>
                <a:spcPts val="0"/>
              </a:spcBef>
            </a:pPr>
            <a:r>
              <a:rPr lang="en-US" sz="1400" i="1" dirty="0"/>
              <a:t>Student participation in remote testing </a:t>
            </a:r>
            <a:r>
              <a:rPr lang="en-US" sz="1400" b="1" i="1" dirty="0"/>
              <a:t>does not require </a:t>
            </a:r>
            <a:r>
              <a:rPr lang="en-US" sz="1400" i="1" dirty="0"/>
              <a:t>that a student video or audio is enabled during the test session</a:t>
            </a:r>
          </a:p>
        </p:txBody>
      </p:sp>
      <p:sp>
        <p:nvSpPr>
          <p:cNvPr id="3" name="Slide Number Placeholder 2">
            <a:extLst>
              <a:ext uri="{FF2B5EF4-FFF2-40B4-BE49-F238E27FC236}">
                <a16:creationId xmlns:a16="http://schemas.microsoft.com/office/drawing/2014/main" id="{23024EB3-5005-40F1-B9BE-999B27614C96}"/>
              </a:ext>
              <a:ext uri="{C183D7F6-B498-43B3-948B-1728B52AA6E4}">
                <adec:decorative xmlns:adec="http://schemas.microsoft.com/office/drawing/2017/decorative" val="1"/>
              </a:ext>
            </a:extLst>
          </p:cNvPr>
          <p:cNvSpPr>
            <a:spLocks noGrp="1"/>
          </p:cNvSpPr>
          <p:nvPr>
            <p:ph type="sldNum" sz="quarter" idx="12"/>
          </p:nvPr>
        </p:nvSpPr>
        <p:spPr/>
        <p:txBody>
          <a:bodyPr/>
          <a:lstStyle/>
          <a:p>
            <a:fld id="{58AE716E-68DD-2249-A7FA-8AEF0B14DF81}" type="slidenum">
              <a:rPr lang="en-US" smtClean="0"/>
              <a:pPr/>
              <a:t>10</a:t>
            </a:fld>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01339" y="414524"/>
            <a:ext cx="4200524" cy="5725269"/>
          </a:xfrm>
          <a:prstGeom prst="rect">
            <a:avLst/>
          </a:prstGeom>
          <a:ln w="19050">
            <a:solidFill>
              <a:schemeClr val="tx1"/>
            </a:solidFill>
          </a:ln>
        </p:spPr>
      </p:pic>
    </p:spTree>
    <p:extLst>
      <p:ext uri="{BB962C8B-B14F-4D97-AF65-F5344CB8AC3E}">
        <p14:creationId xmlns:p14="http://schemas.microsoft.com/office/powerpoint/2010/main" val="1927833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C9E2ED7-E1A6-43BC-8145-9BEA62AAB065}"/>
              </a:ext>
            </a:extLst>
          </p:cNvPr>
          <p:cNvSpPr>
            <a:spLocks noGrp="1"/>
          </p:cNvSpPr>
          <p:nvPr>
            <p:ph type="ctrTitle"/>
          </p:nvPr>
        </p:nvSpPr>
        <p:spPr/>
        <p:txBody>
          <a:bodyPr/>
          <a:lstStyle/>
          <a:p>
            <a:r>
              <a:rPr lang="en-US" sz="4800" dirty="0"/>
              <a:t>Parent/Guardian Consent </a:t>
            </a:r>
            <a:br>
              <a:rPr lang="en-US" sz="4800" dirty="0"/>
            </a:br>
            <a:r>
              <a:rPr lang="en-US" sz="4800" dirty="0"/>
              <a:t>and Remote Test Settings in TIDE</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98279" y="4575625"/>
            <a:ext cx="7420683" cy="1858731"/>
          </a:xfrm>
          <a:prstGeom prst="rect">
            <a:avLst/>
          </a:prstGeom>
        </p:spPr>
      </p:pic>
      <p:sp>
        <p:nvSpPr>
          <p:cNvPr id="2" name="Slide Number Placeholder 1">
            <a:extLst>
              <a:ext uri="{FF2B5EF4-FFF2-40B4-BE49-F238E27FC236}">
                <a16:creationId xmlns:a16="http://schemas.microsoft.com/office/drawing/2014/main" id="{D50AFDB8-1CF3-4CC0-A22B-3D67A2857C13}"/>
              </a:ext>
              <a:ext uri="{C183D7F6-B498-43B3-948B-1728B52AA6E4}">
                <adec:decorative xmlns:adec="http://schemas.microsoft.com/office/drawing/2017/decorative" val="1"/>
              </a:ext>
            </a:extLst>
          </p:cNvPr>
          <p:cNvSpPr>
            <a:spLocks noGrp="1"/>
          </p:cNvSpPr>
          <p:nvPr>
            <p:ph type="sldNum" sz="quarter" idx="12"/>
          </p:nvPr>
        </p:nvSpPr>
        <p:spPr/>
        <p:txBody>
          <a:bodyPr/>
          <a:lstStyle/>
          <a:p>
            <a:fld id="{C26AAFF7-C4D7-4A72-B8FA-A17532192431}" type="slidenum">
              <a:rPr lang="en-US" smtClean="0"/>
              <a:pPr/>
              <a:t>11</a:t>
            </a:fld>
            <a:endParaRPr lang="en-US" dirty="0"/>
          </a:p>
        </p:txBody>
      </p:sp>
      <p:sp>
        <p:nvSpPr>
          <p:cNvPr id="8" name="Rectangle 7">
            <a:extLst>
              <a:ext uri="{C183D7F6-B498-43B3-948B-1728B52AA6E4}">
                <adec:decorative xmlns:adec="http://schemas.microsoft.com/office/drawing/2017/decorative" val="1"/>
              </a:ext>
            </a:extLst>
          </p:cNvPr>
          <p:cNvSpPr/>
          <p:nvPr/>
        </p:nvSpPr>
        <p:spPr>
          <a:xfrm>
            <a:off x="2486599" y="4798503"/>
            <a:ext cx="1741452" cy="15603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7896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F3B59F-1586-4FE1-B30D-B5E01CD82C27}"/>
              </a:ext>
            </a:extLst>
          </p:cNvPr>
          <p:cNvSpPr>
            <a:spLocks noGrp="1"/>
          </p:cNvSpPr>
          <p:nvPr>
            <p:ph type="title"/>
          </p:nvPr>
        </p:nvSpPr>
        <p:spPr>
          <a:xfrm>
            <a:off x="717176" y="457200"/>
            <a:ext cx="10744908" cy="1026460"/>
          </a:xfrm>
        </p:spPr>
        <p:txBody>
          <a:bodyPr anchor="ctr">
            <a:noAutofit/>
          </a:bodyPr>
          <a:lstStyle/>
          <a:p>
            <a:r>
              <a:rPr lang="en-US" dirty="0"/>
              <a:t>Obtaining Parent/Guardian Consent Cont.</a:t>
            </a:r>
          </a:p>
        </p:txBody>
      </p:sp>
      <p:sp>
        <p:nvSpPr>
          <p:cNvPr id="2" name="Content Placeholder 1">
            <a:extLst>
              <a:ext uri="{FF2B5EF4-FFF2-40B4-BE49-F238E27FC236}">
                <a16:creationId xmlns:a16="http://schemas.microsoft.com/office/drawing/2014/main" id="{54856DDC-7D4B-46B2-819A-3A1DB715F2D3}"/>
              </a:ext>
            </a:extLst>
          </p:cNvPr>
          <p:cNvSpPr>
            <a:spLocks noGrp="1"/>
          </p:cNvSpPr>
          <p:nvPr>
            <p:ph idx="1"/>
          </p:nvPr>
        </p:nvSpPr>
        <p:spPr>
          <a:xfrm>
            <a:off x="1263316" y="1692442"/>
            <a:ext cx="9476873" cy="4812476"/>
          </a:xfrm>
        </p:spPr>
        <p:txBody>
          <a:bodyPr vert="horz" lIns="91440" tIns="45720" rIns="91440" bIns="45720" rtlCol="0" anchor="t">
            <a:normAutofit/>
          </a:bodyPr>
          <a:lstStyle/>
          <a:p>
            <a:pPr>
              <a:lnSpc>
                <a:spcPct val="100000"/>
              </a:lnSpc>
              <a:spcBef>
                <a:spcPts val="0"/>
              </a:spcBef>
              <a:spcAft>
                <a:spcPts val="1200"/>
              </a:spcAft>
            </a:pPr>
            <a:r>
              <a:rPr lang="en-US" sz="3200" dirty="0"/>
              <a:t>If a parent/guardian provides consent, the permissions must be set in TIDE to allow a student to participate in remote administration.</a:t>
            </a:r>
          </a:p>
          <a:p>
            <a:pPr marL="0" indent="0">
              <a:lnSpc>
                <a:spcPct val="70000"/>
              </a:lnSpc>
              <a:spcBef>
                <a:spcPts val="0"/>
              </a:spcBef>
              <a:buNone/>
            </a:pPr>
            <a:endParaRPr lang="en-US" sz="2000" dirty="0"/>
          </a:p>
          <a:p>
            <a:pPr marL="0" indent="0">
              <a:lnSpc>
                <a:spcPct val="70000"/>
              </a:lnSpc>
              <a:spcBef>
                <a:spcPts val="0"/>
              </a:spcBef>
              <a:buNone/>
            </a:pPr>
            <a:endParaRPr lang="en-US" sz="2000" dirty="0"/>
          </a:p>
          <a:p>
            <a:pPr marL="0" indent="0">
              <a:lnSpc>
                <a:spcPct val="70000"/>
              </a:lnSpc>
              <a:spcBef>
                <a:spcPts val="0"/>
              </a:spcBef>
              <a:buNone/>
            </a:pPr>
            <a:endParaRPr lang="en-US" sz="2000" dirty="0"/>
          </a:p>
          <a:p>
            <a:pPr marL="0" indent="0">
              <a:lnSpc>
                <a:spcPct val="70000"/>
              </a:lnSpc>
              <a:spcBef>
                <a:spcPts val="0"/>
              </a:spcBef>
              <a:buNone/>
            </a:pPr>
            <a:endParaRPr lang="en-US" sz="2000" dirty="0"/>
          </a:p>
          <a:p>
            <a:pPr marL="0" indent="0">
              <a:lnSpc>
                <a:spcPct val="70000"/>
              </a:lnSpc>
              <a:spcBef>
                <a:spcPts val="0"/>
              </a:spcBef>
              <a:buNone/>
            </a:pPr>
            <a:endParaRPr lang="en-US" sz="2000" dirty="0"/>
          </a:p>
          <a:p>
            <a:pPr marL="0" indent="0">
              <a:lnSpc>
                <a:spcPct val="70000"/>
              </a:lnSpc>
              <a:spcBef>
                <a:spcPts val="0"/>
              </a:spcBef>
              <a:buNone/>
            </a:pPr>
            <a:endParaRPr lang="en-US" sz="2000" dirty="0"/>
          </a:p>
          <a:p>
            <a:pPr marL="0" indent="0">
              <a:lnSpc>
                <a:spcPct val="70000"/>
              </a:lnSpc>
              <a:spcBef>
                <a:spcPts val="0"/>
              </a:spcBef>
              <a:buNone/>
            </a:pPr>
            <a:endParaRPr lang="en-US" sz="2000" dirty="0"/>
          </a:p>
          <a:p>
            <a:pPr marL="0" indent="0">
              <a:lnSpc>
                <a:spcPct val="70000"/>
              </a:lnSpc>
              <a:spcBef>
                <a:spcPts val="0"/>
              </a:spcBef>
              <a:buNone/>
            </a:pPr>
            <a:endParaRPr lang="en-US" sz="2000" dirty="0"/>
          </a:p>
          <a:p>
            <a:pPr marL="0" indent="0">
              <a:lnSpc>
                <a:spcPct val="70000"/>
              </a:lnSpc>
              <a:spcBef>
                <a:spcPts val="0"/>
              </a:spcBef>
              <a:buNone/>
            </a:pPr>
            <a:endParaRPr lang="en-US" sz="2000" dirty="0"/>
          </a:p>
          <a:p>
            <a:pPr marL="0" indent="0">
              <a:lnSpc>
                <a:spcPct val="70000"/>
              </a:lnSpc>
              <a:spcBef>
                <a:spcPts val="0"/>
              </a:spcBef>
              <a:buNone/>
            </a:pPr>
            <a:endParaRPr lang="en-US" sz="2000" dirty="0"/>
          </a:p>
          <a:p>
            <a:pPr marL="0" indent="0">
              <a:lnSpc>
                <a:spcPct val="70000"/>
              </a:lnSpc>
              <a:spcBef>
                <a:spcPts val="0"/>
              </a:spcBef>
              <a:buNone/>
            </a:pPr>
            <a:endParaRPr lang="en-US" sz="2000" dirty="0"/>
          </a:p>
          <a:p>
            <a:pPr marL="0" indent="0">
              <a:lnSpc>
                <a:spcPct val="70000"/>
              </a:lnSpc>
              <a:spcBef>
                <a:spcPts val="0"/>
              </a:spcBef>
              <a:buNone/>
            </a:pPr>
            <a:endParaRPr lang="en-US" sz="2000" dirty="0"/>
          </a:p>
          <a:p>
            <a:pPr marL="0" indent="0" algn="ctr">
              <a:lnSpc>
                <a:spcPct val="70000"/>
              </a:lnSpc>
              <a:spcBef>
                <a:spcPts val="0"/>
              </a:spcBef>
              <a:buNone/>
            </a:pPr>
            <a:r>
              <a:rPr lang="en-US" sz="1600" i="1" dirty="0"/>
              <a:t>* If no bubble has been selected in TIDE, the system will automatically default to “</a:t>
            </a:r>
            <a:r>
              <a:rPr lang="en-US" sz="1600" i="1" dirty="0">
                <a:solidFill>
                  <a:srgbClr val="FF0000"/>
                </a:solidFill>
              </a:rPr>
              <a:t>No</a:t>
            </a:r>
            <a:r>
              <a:rPr lang="en-US" sz="1600" i="1" dirty="0"/>
              <a:t>”</a:t>
            </a:r>
          </a:p>
        </p:txBody>
      </p:sp>
      <p:sp>
        <p:nvSpPr>
          <p:cNvPr id="3" name="Slide Number Placeholder 2">
            <a:extLst>
              <a:ext uri="{FF2B5EF4-FFF2-40B4-BE49-F238E27FC236}">
                <a16:creationId xmlns:a16="http://schemas.microsoft.com/office/drawing/2014/main" id="{23024EB3-5005-40F1-B9BE-999B27614C96}"/>
              </a:ext>
              <a:ext uri="{C183D7F6-B498-43B3-948B-1728B52AA6E4}">
                <adec:decorative xmlns:adec="http://schemas.microsoft.com/office/drawing/2017/decorative" val="1"/>
              </a:ext>
            </a:extLst>
          </p:cNvPr>
          <p:cNvSpPr>
            <a:spLocks noGrp="1"/>
          </p:cNvSpPr>
          <p:nvPr>
            <p:ph type="sldNum" sz="quarter" idx="12"/>
          </p:nvPr>
        </p:nvSpPr>
        <p:spPr/>
        <p:txBody>
          <a:bodyPr/>
          <a:lstStyle/>
          <a:p>
            <a:fld id="{58AE716E-68DD-2249-A7FA-8AEF0B14DF81}" type="slidenum">
              <a:rPr lang="en-US" smtClean="0"/>
              <a:pPr/>
              <a:t>12</a:t>
            </a:fld>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59868" y="3722981"/>
            <a:ext cx="8233630" cy="1767429"/>
          </a:xfrm>
          <a:prstGeom prst="rect">
            <a:avLst/>
          </a:prstGeom>
          <a:ln w="19050">
            <a:solidFill>
              <a:schemeClr val="tx1"/>
            </a:solidFill>
          </a:ln>
        </p:spPr>
      </p:pic>
    </p:spTree>
    <p:extLst>
      <p:ext uri="{BB962C8B-B14F-4D97-AF65-F5344CB8AC3E}">
        <p14:creationId xmlns:p14="http://schemas.microsoft.com/office/powerpoint/2010/main" val="3987232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F3B59F-1586-4FE1-B30D-B5E01CD82C27}"/>
              </a:ext>
            </a:extLst>
          </p:cNvPr>
          <p:cNvSpPr>
            <a:spLocks noGrp="1"/>
          </p:cNvSpPr>
          <p:nvPr>
            <p:ph type="title"/>
          </p:nvPr>
        </p:nvSpPr>
        <p:spPr>
          <a:xfrm>
            <a:off x="717176" y="457200"/>
            <a:ext cx="10744908" cy="1026460"/>
          </a:xfrm>
        </p:spPr>
        <p:txBody>
          <a:bodyPr anchor="ctr">
            <a:noAutofit/>
          </a:bodyPr>
          <a:lstStyle/>
          <a:p>
            <a:r>
              <a:rPr lang="en-US" dirty="0"/>
              <a:t>Obtaining Parent/Guardian Consent Cont.</a:t>
            </a:r>
          </a:p>
        </p:txBody>
      </p:sp>
      <p:sp>
        <p:nvSpPr>
          <p:cNvPr id="2" name="Content Placeholder 1">
            <a:extLst>
              <a:ext uri="{FF2B5EF4-FFF2-40B4-BE49-F238E27FC236}">
                <a16:creationId xmlns:a16="http://schemas.microsoft.com/office/drawing/2014/main" id="{54856DDC-7D4B-46B2-819A-3A1DB715F2D3}"/>
              </a:ext>
            </a:extLst>
          </p:cNvPr>
          <p:cNvSpPr>
            <a:spLocks noGrp="1"/>
          </p:cNvSpPr>
          <p:nvPr>
            <p:ph idx="1"/>
          </p:nvPr>
        </p:nvSpPr>
        <p:spPr>
          <a:xfrm>
            <a:off x="1173814" y="1692442"/>
            <a:ext cx="9805737" cy="4812476"/>
          </a:xfrm>
        </p:spPr>
        <p:txBody>
          <a:bodyPr vert="horz" lIns="91440" tIns="45720" rIns="91440" bIns="45720" rtlCol="0" anchor="t">
            <a:normAutofit fontScale="92500" lnSpcReduction="10000"/>
          </a:bodyPr>
          <a:lstStyle/>
          <a:p>
            <a:pPr>
              <a:lnSpc>
                <a:spcPct val="100000"/>
              </a:lnSpc>
              <a:spcBef>
                <a:spcPts val="0"/>
              </a:spcBef>
            </a:pPr>
            <a:r>
              <a:rPr lang="en-US" sz="3200" dirty="0"/>
              <a:t>Video permission must also be set in TIDE.</a:t>
            </a:r>
          </a:p>
          <a:p>
            <a:pPr marL="0" indent="0">
              <a:lnSpc>
                <a:spcPct val="70000"/>
              </a:lnSpc>
              <a:spcBef>
                <a:spcPts val="0"/>
              </a:spcBef>
              <a:buNone/>
            </a:pPr>
            <a:endParaRPr lang="en-US" sz="2000" dirty="0"/>
          </a:p>
          <a:p>
            <a:pPr marL="0" indent="0">
              <a:lnSpc>
                <a:spcPct val="70000"/>
              </a:lnSpc>
              <a:spcBef>
                <a:spcPts val="0"/>
              </a:spcBef>
              <a:buNone/>
            </a:pPr>
            <a:endParaRPr lang="en-US" sz="2000" dirty="0"/>
          </a:p>
          <a:p>
            <a:pPr marL="0" indent="0">
              <a:lnSpc>
                <a:spcPct val="70000"/>
              </a:lnSpc>
              <a:spcBef>
                <a:spcPts val="0"/>
              </a:spcBef>
              <a:buNone/>
            </a:pPr>
            <a:endParaRPr lang="en-US" sz="2000" dirty="0"/>
          </a:p>
          <a:p>
            <a:pPr marL="0" indent="0">
              <a:lnSpc>
                <a:spcPct val="70000"/>
              </a:lnSpc>
              <a:spcBef>
                <a:spcPts val="0"/>
              </a:spcBef>
              <a:buNone/>
            </a:pPr>
            <a:endParaRPr lang="en-US" sz="2000" dirty="0"/>
          </a:p>
          <a:p>
            <a:pPr marL="0" indent="0">
              <a:lnSpc>
                <a:spcPct val="70000"/>
              </a:lnSpc>
              <a:spcBef>
                <a:spcPts val="0"/>
              </a:spcBef>
              <a:buNone/>
            </a:pPr>
            <a:endParaRPr lang="en-US" sz="2000" dirty="0"/>
          </a:p>
          <a:p>
            <a:pPr marL="0" indent="0">
              <a:lnSpc>
                <a:spcPct val="70000"/>
              </a:lnSpc>
              <a:spcBef>
                <a:spcPts val="0"/>
              </a:spcBef>
              <a:buNone/>
            </a:pPr>
            <a:endParaRPr lang="en-US" sz="2000" dirty="0"/>
          </a:p>
          <a:p>
            <a:pPr marL="0" indent="0">
              <a:lnSpc>
                <a:spcPct val="70000"/>
              </a:lnSpc>
              <a:spcBef>
                <a:spcPts val="0"/>
              </a:spcBef>
              <a:buNone/>
            </a:pPr>
            <a:endParaRPr lang="en-US" sz="2000" dirty="0"/>
          </a:p>
          <a:p>
            <a:pPr marL="0" indent="0">
              <a:lnSpc>
                <a:spcPct val="70000"/>
              </a:lnSpc>
              <a:spcBef>
                <a:spcPts val="0"/>
              </a:spcBef>
              <a:buNone/>
            </a:pPr>
            <a:endParaRPr lang="en-US" sz="2000" dirty="0"/>
          </a:p>
          <a:p>
            <a:pPr marL="0" indent="0">
              <a:lnSpc>
                <a:spcPct val="70000"/>
              </a:lnSpc>
              <a:spcBef>
                <a:spcPts val="0"/>
              </a:spcBef>
              <a:buNone/>
            </a:pPr>
            <a:endParaRPr lang="en-US" sz="2000" dirty="0"/>
          </a:p>
          <a:p>
            <a:pPr marL="0" indent="0">
              <a:lnSpc>
                <a:spcPct val="70000"/>
              </a:lnSpc>
              <a:spcBef>
                <a:spcPts val="0"/>
              </a:spcBef>
              <a:buNone/>
            </a:pPr>
            <a:endParaRPr lang="en-US" sz="2000" dirty="0"/>
          </a:p>
          <a:p>
            <a:pPr marL="0" indent="0">
              <a:lnSpc>
                <a:spcPct val="70000"/>
              </a:lnSpc>
              <a:spcBef>
                <a:spcPts val="0"/>
              </a:spcBef>
              <a:buNone/>
            </a:pPr>
            <a:endParaRPr lang="en-US" sz="2000" dirty="0"/>
          </a:p>
          <a:p>
            <a:pPr marL="0" indent="0">
              <a:lnSpc>
                <a:spcPct val="70000"/>
              </a:lnSpc>
              <a:spcBef>
                <a:spcPts val="0"/>
              </a:spcBef>
              <a:buNone/>
            </a:pPr>
            <a:endParaRPr lang="en-US" sz="2000" dirty="0"/>
          </a:p>
          <a:p>
            <a:pPr marL="0" indent="0">
              <a:lnSpc>
                <a:spcPct val="70000"/>
              </a:lnSpc>
              <a:spcBef>
                <a:spcPts val="0"/>
              </a:spcBef>
              <a:buNone/>
            </a:pPr>
            <a:endParaRPr lang="en-US" sz="2000" dirty="0"/>
          </a:p>
          <a:p>
            <a:pPr marL="0" indent="0">
              <a:lnSpc>
                <a:spcPct val="70000"/>
              </a:lnSpc>
              <a:spcBef>
                <a:spcPts val="0"/>
              </a:spcBef>
              <a:buNone/>
            </a:pPr>
            <a:endParaRPr lang="en-US" sz="2000" dirty="0"/>
          </a:p>
          <a:p>
            <a:pPr marL="0" indent="0">
              <a:lnSpc>
                <a:spcPct val="70000"/>
              </a:lnSpc>
              <a:spcBef>
                <a:spcPts val="0"/>
              </a:spcBef>
              <a:buNone/>
            </a:pPr>
            <a:endParaRPr lang="en-US" sz="2000" dirty="0"/>
          </a:p>
          <a:p>
            <a:pPr marL="0" indent="0">
              <a:lnSpc>
                <a:spcPct val="70000"/>
              </a:lnSpc>
              <a:spcBef>
                <a:spcPts val="0"/>
              </a:spcBef>
              <a:buNone/>
            </a:pPr>
            <a:endParaRPr lang="en-US" sz="2000" dirty="0"/>
          </a:p>
          <a:p>
            <a:pPr marL="0" indent="0">
              <a:lnSpc>
                <a:spcPct val="70000"/>
              </a:lnSpc>
              <a:spcBef>
                <a:spcPts val="0"/>
              </a:spcBef>
              <a:buNone/>
            </a:pPr>
            <a:endParaRPr lang="en-US" sz="2000" dirty="0"/>
          </a:p>
          <a:p>
            <a:pPr marL="0" indent="0">
              <a:lnSpc>
                <a:spcPct val="70000"/>
              </a:lnSpc>
              <a:spcBef>
                <a:spcPts val="0"/>
              </a:spcBef>
              <a:buNone/>
            </a:pPr>
            <a:endParaRPr lang="en-US" sz="2000" dirty="0"/>
          </a:p>
          <a:p>
            <a:pPr marL="0" indent="0">
              <a:lnSpc>
                <a:spcPct val="70000"/>
              </a:lnSpc>
              <a:spcBef>
                <a:spcPts val="0"/>
              </a:spcBef>
              <a:buNone/>
            </a:pPr>
            <a:endParaRPr lang="en-US" sz="2000" dirty="0"/>
          </a:p>
          <a:p>
            <a:pPr marL="0" indent="0" algn="ctr">
              <a:lnSpc>
                <a:spcPct val="100000"/>
              </a:lnSpc>
              <a:spcBef>
                <a:spcPts val="0"/>
              </a:spcBef>
              <a:spcAft>
                <a:spcPts val="1200"/>
              </a:spcAft>
              <a:buNone/>
            </a:pPr>
            <a:r>
              <a:rPr lang="en-US" sz="1600" i="1" dirty="0"/>
              <a:t>*If no drop-down has been selected in TIDE, the system will automatically default to “</a:t>
            </a:r>
            <a:r>
              <a:rPr lang="en-US" sz="1600" i="1" dirty="0">
                <a:solidFill>
                  <a:srgbClr val="FF0000"/>
                </a:solidFill>
              </a:rPr>
              <a:t>No</a:t>
            </a:r>
            <a:r>
              <a:rPr lang="en-US" sz="1600" i="1" dirty="0"/>
              <a:t>”. </a:t>
            </a:r>
          </a:p>
          <a:p>
            <a:pPr marL="0" indent="0" algn="ctr">
              <a:lnSpc>
                <a:spcPct val="100000"/>
              </a:lnSpc>
              <a:spcBef>
                <a:spcPts val="0"/>
              </a:spcBef>
              <a:buNone/>
            </a:pPr>
            <a:r>
              <a:rPr lang="en-US" sz="1600" i="1" dirty="0"/>
              <a:t>However, DTCs, STCs, or TAs should verify this TIDE setting is accurately set prior to remote administration based on the Parent Guardian Remoter Testing Administration Agreement Form. </a:t>
            </a:r>
          </a:p>
          <a:p>
            <a:pPr marL="0" indent="0">
              <a:lnSpc>
                <a:spcPct val="70000"/>
              </a:lnSpc>
              <a:spcBef>
                <a:spcPts val="0"/>
              </a:spcBef>
              <a:buNone/>
            </a:pPr>
            <a:endParaRPr lang="en-US" sz="2000" dirty="0"/>
          </a:p>
        </p:txBody>
      </p:sp>
      <p:sp>
        <p:nvSpPr>
          <p:cNvPr id="3" name="Slide Number Placeholder 2">
            <a:extLst>
              <a:ext uri="{FF2B5EF4-FFF2-40B4-BE49-F238E27FC236}">
                <a16:creationId xmlns:a16="http://schemas.microsoft.com/office/drawing/2014/main" id="{23024EB3-5005-40F1-B9BE-999B27614C96}"/>
              </a:ext>
              <a:ext uri="{C183D7F6-B498-43B3-948B-1728B52AA6E4}">
                <adec:decorative xmlns:adec="http://schemas.microsoft.com/office/drawing/2017/decorative" val="1"/>
              </a:ext>
            </a:extLst>
          </p:cNvPr>
          <p:cNvSpPr>
            <a:spLocks noGrp="1"/>
          </p:cNvSpPr>
          <p:nvPr>
            <p:ph type="sldNum" sz="quarter" idx="12"/>
          </p:nvPr>
        </p:nvSpPr>
        <p:spPr/>
        <p:txBody>
          <a:bodyPr/>
          <a:lstStyle/>
          <a:p>
            <a:fld id="{58AE716E-68DD-2249-A7FA-8AEF0B14DF81}" type="slidenum">
              <a:rPr lang="en-US" smtClean="0"/>
              <a:pPr/>
              <a:t>13</a:t>
            </a:fld>
            <a:endParaRPr lang="en-US" dirty="0"/>
          </a:p>
        </p:txBody>
      </p:sp>
      <p:pic>
        <p:nvPicPr>
          <p:cNvPr id="6" name="Picture 5">
            <a:extLst>
              <a:ext uri="{FF2B5EF4-FFF2-40B4-BE49-F238E27FC236}">
                <a16:creationId xmlns:a16="http://schemas.microsoft.com/office/drawing/2014/main" id="{59A05345-856A-43AD-B97B-F0501BCEA44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022805" y="2720334"/>
            <a:ext cx="6139649" cy="2136145"/>
          </a:xfrm>
          <a:prstGeom prst="rect">
            <a:avLst/>
          </a:prstGeom>
          <a:ln w="19050">
            <a:solidFill>
              <a:schemeClr val="tx1"/>
            </a:solidFill>
          </a:ln>
        </p:spPr>
      </p:pic>
    </p:spTree>
    <p:extLst>
      <p:ext uri="{BB962C8B-B14F-4D97-AF65-F5344CB8AC3E}">
        <p14:creationId xmlns:p14="http://schemas.microsoft.com/office/powerpoint/2010/main" val="2833083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4800" dirty="0"/>
              <a:t>Remote Testing Administration Guidance</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pPr/>
              <a:t>14</a:t>
            </a:fld>
            <a:endParaRPr lang="en-US" dirty="0"/>
          </a:p>
        </p:txBody>
      </p:sp>
    </p:spTree>
    <p:extLst>
      <p:ext uri="{BB962C8B-B14F-4D97-AF65-F5344CB8AC3E}">
        <p14:creationId xmlns:p14="http://schemas.microsoft.com/office/powerpoint/2010/main" val="336245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normAutofit fontScale="90000"/>
          </a:bodyPr>
          <a:lstStyle/>
          <a:p>
            <a:r>
              <a:rPr lang="en-US" dirty="0"/>
              <a:t>Remote Test Administration Formats within the Oregon Statewide Assessment System (OSAS)</a:t>
            </a:r>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
          </p:nvPr>
        </p:nvSpPr>
        <p:spPr>
          <a:xfrm>
            <a:off x="481263" y="1825625"/>
            <a:ext cx="11249526" cy="4450767"/>
          </a:xfrm>
        </p:spPr>
        <p:txBody>
          <a:bodyPr>
            <a:normAutofit fontScale="92500" lnSpcReduction="10000"/>
          </a:bodyPr>
          <a:lstStyle/>
          <a:p>
            <a:pPr marL="0" indent="0">
              <a:lnSpc>
                <a:spcPct val="100000"/>
              </a:lnSpc>
              <a:buNone/>
            </a:pPr>
            <a:r>
              <a:rPr lang="en-US" sz="3200" dirty="0"/>
              <a:t>There are two pathways for remote test administration.</a:t>
            </a:r>
          </a:p>
          <a:p>
            <a:pPr lvl="1">
              <a:lnSpc>
                <a:spcPct val="100000"/>
              </a:lnSpc>
            </a:pPr>
            <a:endParaRPr lang="en-US" sz="3200" dirty="0"/>
          </a:p>
          <a:p>
            <a:pPr lvl="1">
              <a:lnSpc>
                <a:spcPct val="100000"/>
              </a:lnSpc>
            </a:pPr>
            <a:endParaRPr lang="en-US" sz="3200" dirty="0"/>
          </a:p>
          <a:p>
            <a:pPr lvl="1">
              <a:lnSpc>
                <a:spcPct val="100000"/>
              </a:lnSpc>
            </a:pPr>
            <a:r>
              <a:rPr lang="en-US" sz="3200" dirty="0"/>
              <a:t>OSAS Secure Browser</a:t>
            </a:r>
          </a:p>
          <a:p>
            <a:pPr marL="457200" lvl="1" indent="0">
              <a:lnSpc>
                <a:spcPct val="100000"/>
              </a:lnSpc>
              <a:buNone/>
            </a:pPr>
            <a:endParaRPr lang="en-US" sz="3200" dirty="0"/>
          </a:p>
          <a:p>
            <a:pPr marL="457200" lvl="1" indent="0">
              <a:lnSpc>
                <a:spcPct val="100000"/>
              </a:lnSpc>
              <a:buNone/>
            </a:pPr>
            <a:endParaRPr lang="en-US" sz="3200" dirty="0"/>
          </a:p>
          <a:p>
            <a:pPr marL="457200" lvl="1" indent="0">
              <a:lnSpc>
                <a:spcPct val="100000"/>
              </a:lnSpc>
              <a:buNone/>
            </a:pPr>
            <a:endParaRPr lang="en-US" sz="3200" dirty="0"/>
          </a:p>
          <a:p>
            <a:pPr lvl="1">
              <a:lnSpc>
                <a:spcPct val="100000"/>
              </a:lnSpc>
            </a:pPr>
            <a:r>
              <a:rPr lang="en-US" sz="3200" dirty="0"/>
              <a:t>Remote Student Testing Web Link</a:t>
            </a:r>
          </a:p>
          <a:p>
            <a:pPr marL="457200" lvl="1" indent="0">
              <a:lnSpc>
                <a:spcPct val="100000"/>
              </a:lnSpc>
              <a:buNone/>
            </a:pPr>
            <a:r>
              <a:rPr lang="en-US" sz="3200" dirty="0"/>
              <a:t>	</a:t>
            </a:r>
            <a:endParaRPr lang="en-US" sz="2600" i="1" dirty="0"/>
          </a:p>
        </p:txBody>
      </p:sp>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p:txBody>
          <a:bodyPr/>
          <a:lstStyle/>
          <a:p>
            <a:fld id="{C26AAFF7-C4D7-4A72-B8FA-A17532192431}" type="slidenum">
              <a:rPr lang="en-US" smtClean="0"/>
              <a:pPr/>
              <a:t>15</a:t>
            </a:fld>
            <a:endParaRPr lang="en-US" dirty="0"/>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933652" y="2656655"/>
            <a:ext cx="2891840" cy="1712065"/>
          </a:xfrm>
          <a:prstGeom prst="rect">
            <a:avLst/>
          </a:prstGeom>
          <a:ln w="19050">
            <a:solidFill>
              <a:schemeClr val="tx1"/>
            </a:solidFill>
          </a:ln>
        </p:spPr>
      </p:pic>
      <p:pic>
        <p:nvPicPr>
          <p:cNvPr id="4" name="Picture 3">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610600" y="2792943"/>
            <a:ext cx="1259555" cy="1439491"/>
          </a:xfrm>
          <a:prstGeom prst="rect">
            <a:avLst/>
          </a:prstGeom>
          <a:ln>
            <a:solidFill>
              <a:schemeClr val="tx1"/>
            </a:solidFill>
          </a:ln>
        </p:spPr>
      </p:pic>
      <p:pic>
        <p:nvPicPr>
          <p:cNvPr id="3" name="Picture 8">
            <a:extLst>
              <a:ext uri="{FF2B5EF4-FFF2-40B4-BE49-F238E27FC236}">
                <a16:creationId xmlns:a16="http://schemas.microsoft.com/office/drawing/2014/main" id="{0F84920B-0433-AEBE-43D0-D3CA09055262}"/>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6509" y="4688735"/>
            <a:ext cx="2427313" cy="17120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172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normAutofit/>
          </a:bodyPr>
          <a:lstStyle/>
          <a:p>
            <a:r>
              <a:rPr lang="en-US" dirty="0"/>
              <a:t>Remote Administration: OSAS Secure Browser</a:t>
            </a:r>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
          </p:nvPr>
        </p:nvSpPr>
        <p:spPr>
          <a:xfrm>
            <a:off x="481263" y="1825624"/>
            <a:ext cx="9573126" cy="4587207"/>
          </a:xfrm>
        </p:spPr>
        <p:txBody>
          <a:bodyPr vert="horz" lIns="91440" tIns="45720" rIns="91440" bIns="45720" rtlCol="0" anchor="t">
            <a:normAutofit fontScale="85000" lnSpcReduction="10000"/>
          </a:bodyPr>
          <a:lstStyle/>
          <a:p>
            <a:pPr marL="0" indent="0">
              <a:lnSpc>
                <a:spcPct val="100000"/>
              </a:lnSpc>
              <a:buNone/>
            </a:pPr>
            <a:r>
              <a:rPr lang="en-US" sz="3500" b="1" dirty="0"/>
              <a:t>All Oregon Statewide Summative Assessments are required to be administered using the OSAS Secure Browser:</a:t>
            </a:r>
          </a:p>
          <a:p>
            <a:pPr>
              <a:lnSpc>
                <a:spcPct val="100000"/>
              </a:lnSpc>
            </a:pPr>
            <a:r>
              <a:rPr lang="en-US" sz="3500" dirty="0"/>
              <a:t>ELPA </a:t>
            </a:r>
          </a:p>
          <a:p>
            <a:pPr>
              <a:lnSpc>
                <a:spcPct val="100000"/>
              </a:lnSpc>
            </a:pPr>
            <a:r>
              <a:rPr lang="en-US" sz="3500" dirty="0"/>
              <a:t>OSAS ELA</a:t>
            </a:r>
          </a:p>
          <a:p>
            <a:pPr>
              <a:lnSpc>
                <a:spcPct val="100000"/>
              </a:lnSpc>
            </a:pPr>
            <a:r>
              <a:rPr lang="en-US" sz="3500" dirty="0"/>
              <a:t>OSAS Math</a:t>
            </a:r>
          </a:p>
          <a:p>
            <a:pPr>
              <a:lnSpc>
                <a:spcPct val="100000"/>
              </a:lnSpc>
            </a:pPr>
            <a:r>
              <a:rPr lang="en-US" sz="3500" dirty="0"/>
              <a:t>OSAS Science</a:t>
            </a:r>
          </a:p>
          <a:p>
            <a:pPr>
              <a:lnSpc>
                <a:spcPct val="100000"/>
              </a:lnSpc>
            </a:pPr>
            <a:endParaRPr lang="en-US" sz="3200" dirty="0"/>
          </a:p>
          <a:p>
            <a:pPr marL="0" indent="0" algn="ctr">
              <a:lnSpc>
                <a:spcPct val="100000"/>
              </a:lnSpc>
              <a:buNone/>
            </a:pPr>
            <a:r>
              <a:rPr lang="en-US" sz="2600" i="1" dirty="0"/>
              <a:t>* The SEED Survey and Interim Assessment can be administered remotely using either the OSAS Secure Browser or the Remote Student Testing Web Link.</a:t>
            </a:r>
          </a:p>
        </p:txBody>
      </p:sp>
      <p:sp>
        <p:nvSpPr>
          <p:cNvPr id="2" name="Slide Number Placeholder 1">
            <a:extLst>
              <a:ext uri="{FF2B5EF4-FFF2-40B4-BE49-F238E27FC236}">
                <a16:creationId xmlns:a16="http://schemas.microsoft.com/office/drawing/2014/main" id="{BACBF217-7B15-4F7F-A661-977B390A1A4F}"/>
              </a:ext>
              <a:ext uri="{C183D7F6-B498-43B3-948B-1728B52AA6E4}">
                <adec:decorative xmlns:adec="http://schemas.microsoft.com/office/drawing/2017/decorative" val="1"/>
              </a:ext>
            </a:extLst>
          </p:cNvPr>
          <p:cNvSpPr>
            <a:spLocks noGrp="1"/>
          </p:cNvSpPr>
          <p:nvPr>
            <p:ph type="sldNum" sz="quarter" idx="12"/>
          </p:nvPr>
        </p:nvSpPr>
        <p:spPr/>
        <p:txBody>
          <a:bodyPr/>
          <a:lstStyle/>
          <a:p>
            <a:fld id="{C26AAFF7-C4D7-4A72-B8FA-A17532192431}" type="slidenum">
              <a:rPr lang="en-US" smtClean="0"/>
              <a:pPr/>
              <a:t>16</a:t>
            </a:fld>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42163" y="1825625"/>
            <a:ext cx="1259555" cy="1439491"/>
          </a:xfrm>
          <a:prstGeom prst="rect">
            <a:avLst/>
          </a:prstGeom>
          <a:ln>
            <a:solidFill>
              <a:schemeClr val="tx1"/>
            </a:solidFill>
          </a:ln>
        </p:spPr>
      </p:pic>
    </p:spTree>
    <p:extLst>
      <p:ext uri="{BB962C8B-B14F-4D97-AF65-F5344CB8AC3E}">
        <p14:creationId xmlns:p14="http://schemas.microsoft.com/office/powerpoint/2010/main" val="2957486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normAutofit fontScale="90000"/>
          </a:bodyPr>
          <a:lstStyle/>
          <a:p>
            <a:r>
              <a:rPr lang="en-US" dirty="0"/>
              <a:t>Remote Administration: </a:t>
            </a:r>
            <a:br>
              <a:rPr lang="en-US" dirty="0"/>
            </a:br>
            <a:r>
              <a:rPr lang="en-US" dirty="0"/>
              <a:t>Remote Student Testing Site</a:t>
            </a:r>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
          </p:nvPr>
        </p:nvSpPr>
        <p:spPr>
          <a:xfrm>
            <a:off x="481263" y="1825624"/>
            <a:ext cx="9276348" cy="4587207"/>
          </a:xfrm>
        </p:spPr>
        <p:txBody>
          <a:bodyPr>
            <a:normAutofit fontScale="92500" lnSpcReduction="10000"/>
          </a:bodyPr>
          <a:lstStyle/>
          <a:p>
            <a:pPr marL="0" indent="0">
              <a:lnSpc>
                <a:spcPct val="100000"/>
              </a:lnSpc>
              <a:spcAft>
                <a:spcPts val="1200"/>
              </a:spcAft>
              <a:buNone/>
            </a:pPr>
            <a:r>
              <a:rPr lang="en-US" sz="3500" dirty="0"/>
              <a:t>The </a:t>
            </a:r>
            <a:r>
              <a:rPr lang="en-US" sz="3600" dirty="0"/>
              <a:t>SEED Survey and Interim Assessment are the </a:t>
            </a:r>
            <a:r>
              <a:rPr lang="en-US" sz="3600" b="1" u="sng" dirty="0"/>
              <a:t>only</a:t>
            </a:r>
            <a:r>
              <a:rPr lang="en-US" sz="3600" dirty="0"/>
              <a:t> two components that can be administered remotely using a </a:t>
            </a:r>
            <a:r>
              <a:rPr lang="en-US" sz="3200" dirty="0"/>
              <a:t>Remote Student Testing Web Link.</a:t>
            </a:r>
          </a:p>
          <a:p>
            <a:pPr lvl="1">
              <a:lnSpc>
                <a:spcPct val="100000"/>
              </a:lnSpc>
            </a:pPr>
            <a:r>
              <a:rPr lang="en-US" sz="2600" i="1" dirty="0"/>
              <a:t>The SEED Survey also allows a remote assignment feature, which is explained in the Remote Testing Certification Course</a:t>
            </a:r>
          </a:p>
          <a:p>
            <a:pPr marL="0" indent="0">
              <a:lnSpc>
                <a:spcPct val="100000"/>
              </a:lnSpc>
              <a:buNone/>
            </a:pPr>
            <a:endParaRPr lang="en-US" sz="3200" dirty="0"/>
          </a:p>
          <a:p>
            <a:pPr marL="0" indent="0" algn="ctr">
              <a:lnSpc>
                <a:spcPct val="100000"/>
              </a:lnSpc>
              <a:buNone/>
            </a:pPr>
            <a:r>
              <a:rPr lang="en-US" sz="3200" i="1" dirty="0"/>
              <a:t>* Oregon Statewide Summative Assessments (ELPA, OSAS ELA, OSAS Math, and OSAS Science) </a:t>
            </a:r>
            <a:r>
              <a:rPr lang="en-US" sz="3200" b="1" i="1" dirty="0">
                <a:solidFill>
                  <a:srgbClr val="FF0000"/>
                </a:solidFill>
              </a:rPr>
              <a:t>CAN NOT </a:t>
            </a:r>
            <a:r>
              <a:rPr lang="en-US" sz="3200" i="1" dirty="0"/>
              <a:t>be administered using </a:t>
            </a:r>
            <a:r>
              <a:rPr lang="en-US" sz="3600" dirty="0"/>
              <a:t>a </a:t>
            </a:r>
            <a:r>
              <a:rPr lang="en-US" sz="3200" dirty="0"/>
              <a:t>Remote Student Testing Web Link</a:t>
            </a:r>
            <a:r>
              <a:rPr lang="en-US" sz="3200" i="1" dirty="0"/>
              <a:t>.</a:t>
            </a:r>
          </a:p>
          <a:p>
            <a:pPr marL="0" indent="0" algn="ctr">
              <a:lnSpc>
                <a:spcPct val="100000"/>
              </a:lnSpc>
              <a:buNone/>
            </a:pPr>
            <a:endParaRPr lang="en-US" sz="2600" i="1" dirty="0"/>
          </a:p>
        </p:txBody>
      </p:sp>
      <p:sp>
        <p:nvSpPr>
          <p:cNvPr id="2" name="Slide Number Placeholder 1">
            <a:extLst>
              <a:ext uri="{FF2B5EF4-FFF2-40B4-BE49-F238E27FC236}">
                <a16:creationId xmlns:a16="http://schemas.microsoft.com/office/drawing/2014/main" id="{BACBF217-7B15-4F7F-A661-977B390A1A4F}"/>
              </a:ext>
              <a:ext uri="{C183D7F6-B498-43B3-948B-1728B52AA6E4}">
                <adec:decorative xmlns:adec="http://schemas.microsoft.com/office/drawing/2017/decorative" val="1"/>
              </a:ext>
            </a:extLst>
          </p:cNvPr>
          <p:cNvSpPr>
            <a:spLocks noGrp="1"/>
          </p:cNvSpPr>
          <p:nvPr>
            <p:ph type="sldNum" sz="quarter" idx="12"/>
          </p:nvPr>
        </p:nvSpPr>
        <p:spPr/>
        <p:txBody>
          <a:bodyPr/>
          <a:lstStyle/>
          <a:p>
            <a:fld id="{C26AAFF7-C4D7-4A72-B8FA-A17532192431}" type="slidenum">
              <a:rPr lang="en-US" smtClean="0"/>
              <a:pPr/>
              <a:t>17</a:t>
            </a:fld>
            <a:endParaRPr lang="en-US" dirty="0"/>
          </a:p>
        </p:txBody>
      </p:sp>
      <p:pic>
        <p:nvPicPr>
          <p:cNvPr id="3" name="Picture 8" descr="Screen shot of the Remote Student Testing web link within the TA testing platform">
            <a:extLst>
              <a:ext uri="{FF2B5EF4-FFF2-40B4-BE49-F238E27FC236}">
                <a16:creationId xmlns:a16="http://schemas.microsoft.com/office/drawing/2014/main" id="{16D8CACB-28C2-C6B5-8C0D-36A8F58D7F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6008" y="1483660"/>
            <a:ext cx="2427313" cy="17120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431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normAutofit fontScale="90000"/>
          </a:bodyPr>
          <a:lstStyle/>
          <a:p>
            <a:r>
              <a:rPr lang="en-US" dirty="0"/>
              <a:t>Remote Administration Guidance: </a:t>
            </a:r>
            <a:br>
              <a:rPr lang="en-US" dirty="0"/>
            </a:br>
            <a:r>
              <a:rPr lang="en-US" dirty="0"/>
              <a:t>Proctoring to A Group of Students</a:t>
            </a:r>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
          </p:nvPr>
        </p:nvSpPr>
        <p:spPr>
          <a:xfrm>
            <a:off x="481262" y="1825624"/>
            <a:ext cx="11155009" cy="4587207"/>
          </a:xfrm>
        </p:spPr>
        <p:txBody>
          <a:bodyPr vert="horz" lIns="91440" tIns="45720" rIns="91440" bIns="45720" rtlCol="0" anchor="t">
            <a:normAutofit/>
          </a:bodyPr>
          <a:lstStyle/>
          <a:p>
            <a:pPr marL="0" indent="0">
              <a:lnSpc>
                <a:spcPct val="100000"/>
              </a:lnSpc>
              <a:spcAft>
                <a:spcPts val="1200"/>
              </a:spcAft>
              <a:buNone/>
            </a:pPr>
            <a:r>
              <a:rPr lang="en-US" sz="3500" dirty="0"/>
              <a:t>ODE and Cambium Assessment recommend that a TA test no more than </a:t>
            </a:r>
            <a:r>
              <a:rPr lang="en-US" sz="3500" u="sng" dirty="0"/>
              <a:t>five</a:t>
            </a:r>
            <a:r>
              <a:rPr lang="en-US" sz="3500" dirty="0"/>
              <a:t> students at a time during one active remote session.</a:t>
            </a:r>
          </a:p>
          <a:p>
            <a:pPr marL="457200" lvl="1" indent="0">
              <a:lnSpc>
                <a:spcPct val="100000"/>
              </a:lnSpc>
              <a:spcBef>
                <a:spcPts val="0"/>
              </a:spcBef>
              <a:buNone/>
            </a:pPr>
            <a:endParaRPr lang="en-US" sz="2800" dirty="0"/>
          </a:p>
          <a:p>
            <a:pPr marL="457200" lvl="1" indent="0">
              <a:lnSpc>
                <a:spcPct val="100000"/>
              </a:lnSpc>
              <a:spcBef>
                <a:spcPts val="0"/>
              </a:spcBef>
              <a:buNone/>
            </a:pPr>
            <a:r>
              <a:rPr lang="en-US" sz="2800" dirty="0"/>
              <a:t>TAs will be able to communicate with a</a:t>
            </a:r>
          </a:p>
          <a:p>
            <a:pPr marL="457200" lvl="1" indent="0">
              <a:lnSpc>
                <a:spcPct val="100000"/>
              </a:lnSpc>
              <a:spcBef>
                <a:spcPts val="0"/>
              </a:spcBef>
              <a:buNone/>
            </a:pPr>
            <a:r>
              <a:rPr lang="en-US" sz="2800" dirty="0"/>
              <a:t>group or individual students via </a:t>
            </a:r>
            <a:r>
              <a:rPr lang="en-US" sz="2800" b="1" dirty="0"/>
              <a:t>chat</a:t>
            </a:r>
            <a:r>
              <a:rPr lang="en-US" sz="2800" dirty="0"/>
              <a:t> </a:t>
            </a:r>
          </a:p>
          <a:p>
            <a:pPr marL="457200" lvl="1" indent="0">
              <a:lnSpc>
                <a:spcPct val="100000"/>
              </a:lnSpc>
              <a:spcBef>
                <a:spcPts val="0"/>
              </a:spcBef>
              <a:buNone/>
            </a:pPr>
            <a:r>
              <a:rPr lang="en-US" sz="2800" dirty="0"/>
              <a:t>or </a:t>
            </a:r>
            <a:r>
              <a:rPr lang="en-US" sz="2800" b="1" dirty="0"/>
              <a:t>video/audio</a:t>
            </a:r>
            <a:r>
              <a:rPr lang="en-US" sz="2800" dirty="0"/>
              <a:t> if enabled.</a:t>
            </a:r>
          </a:p>
          <a:p>
            <a:pPr marL="457200" lvl="1" indent="0">
              <a:lnSpc>
                <a:spcPct val="100000"/>
              </a:lnSpc>
              <a:spcBef>
                <a:spcPts val="0"/>
              </a:spcBef>
              <a:buNone/>
            </a:pPr>
            <a:endParaRPr lang="en-US" sz="2800" dirty="0"/>
          </a:p>
          <a:p>
            <a:pPr marL="0" indent="0">
              <a:lnSpc>
                <a:spcPct val="100000"/>
              </a:lnSpc>
              <a:spcBef>
                <a:spcPts val="0"/>
              </a:spcBef>
              <a:buNone/>
            </a:pPr>
            <a:endParaRPr lang="en-US" sz="1800" dirty="0"/>
          </a:p>
          <a:p>
            <a:pPr marL="0" indent="0">
              <a:lnSpc>
                <a:spcPct val="100000"/>
              </a:lnSpc>
              <a:spcBef>
                <a:spcPts val="0"/>
              </a:spcBef>
              <a:buNone/>
            </a:pPr>
            <a:r>
              <a:rPr lang="en-US" sz="1800" i="1" dirty="0"/>
              <a:t>Specific guidance is provided in the Remote Testing Certification Course</a:t>
            </a:r>
          </a:p>
          <a:p>
            <a:pPr marL="457200" lvl="1" indent="0">
              <a:lnSpc>
                <a:spcPct val="100000"/>
              </a:lnSpc>
              <a:spcBef>
                <a:spcPts val="1200"/>
              </a:spcBef>
              <a:buNone/>
            </a:pPr>
            <a:endParaRPr lang="en-US" sz="2800" dirty="0"/>
          </a:p>
        </p:txBody>
      </p:sp>
      <p:sp>
        <p:nvSpPr>
          <p:cNvPr id="2" name="Slide Number Placeholder 1">
            <a:extLst>
              <a:ext uri="{FF2B5EF4-FFF2-40B4-BE49-F238E27FC236}">
                <a16:creationId xmlns:a16="http://schemas.microsoft.com/office/drawing/2014/main" id="{BACBF217-7B15-4F7F-A661-977B390A1A4F}"/>
              </a:ext>
              <a:ext uri="{C183D7F6-B498-43B3-948B-1728B52AA6E4}">
                <adec:decorative xmlns:adec="http://schemas.microsoft.com/office/drawing/2017/decorative" val="1"/>
              </a:ext>
            </a:extLst>
          </p:cNvPr>
          <p:cNvSpPr>
            <a:spLocks noGrp="1"/>
          </p:cNvSpPr>
          <p:nvPr>
            <p:ph type="sldNum" sz="quarter" idx="12"/>
          </p:nvPr>
        </p:nvSpPr>
        <p:spPr/>
        <p:txBody>
          <a:bodyPr/>
          <a:lstStyle/>
          <a:p>
            <a:fld id="{C26AAFF7-C4D7-4A72-B8FA-A17532192431}" type="slidenum">
              <a:rPr lang="en-US" smtClean="0"/>
              <a:pPr/>
              <a:t>18</a:t>
            </a:fld>
            <a:endParaRPr lang="en-US" dirty="0"/>
          </a:p>
        </p:txBody>
      </p:sp>
      <p:pic>
        <p:nvPicPr>
          <p:cNvPr id="3" name="Picture 2" descr="Image of the TA Testing platform and the numerous tools available to communicate with students">
            <a:extLst>
              <a:ext uri="{FF2B5EF4-FFF2-40B4-BE49-F238E27FC236}">
                <a16:creationId xmlns:a16="http://schemas.microsoft.com/office/drawing/2014/main" id="{CD6BFFAF-CEC2-BAA6-D1E3-E03EF514DD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329" y="3430398"/>
            <a:ext cx="3601673"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1910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normAutofit fontScale="90000"/>
          </a:bodyPr>
          <a:lstStyle/>
          <a:p>
            <a:r>
              <a:rPr lang="en-US" dirty="0"/>
              <a:t>Remote Administration Guidance: </a:t>
            </a:r>
            <a:br>
              <a:rPr lang="en-US" dirty="0"/>
            </a:br>
            <a:r>
              <a:rPr lang="en-US" dirty="0"/>
              <a:t>Remote Testing and Assessment Sessions</a:t>
            </a:r>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
          </p:nvPr>
        </p:nvSpPr>
        <p:spPr>
          <a:xfrm>
            <a:off x="481262" y="1726728"/>
            <a:ext cx="11155009" cy="4882470"/>
          </a:xfrm>
        </p:spPr>
        <p:txBody>
          <a:bodyPr vert="horz" lIns="91440" tIns="45720" rIns="91440" bIns="45720" rtlCol="0" anchor="t">
            <a:normAutofit/>
          </a:bodyPr>
          <a:lstStyle/>
          <a:p>
            <a:pPr>
              <a:lnSpc>
                <a:spcPct val="100000"/>
              </a:lnSpc>
              <a:spcAft>
                <a:spcPts val="600"/>
              </a:spcAft>
            </a:pPr>
            <a:r>
              <a:rPr lang="en-US" sz="3000" dirty="0"/>
              <a:t>Once a student begins a remote test, they must complete that test in its entirety in the remote format.</a:t>
            </a:r>
            <a:endParaRPr lang="en-US" sz="3000" dirty="0">
              <a:cs typeface="Calibri"/>
            </a:endParaRPr>
          </a:p>
          <a:p>
            <a:pPr lvl="1">
              <a:lnSpc>
                <a:spcPct val="100000"/>
              </a:lnSpc>
              <a:spcAft>
                <a:spcPts val="1200"/>
              </a:spcAft>
            </a:pPr>
            <a:r>
              <a:rPr lang="en-US" sz="1800" i="1" dirty="0"/>
              <a:t>If a student changes their location and tests at an in-person site, they will still need a remote testing session to complete their test started remotely.</a:t>
            </a:r>
          </a:p>
          <a:p>
            <a:pPr>
              <a:lnSpc>
                <a:spcPct val="100000"/>
              </a:lnSpc>
              <a:spcAft>
                <a:spcPts val="1200"/>
              </a:spcAft>
            </a:pPr>
            <a:r>
              <a:rPr lang="en-US" sz="3000" i="1" dirty="0"/>
              <a:t>The remote ELPA is broken out by domain. Each of these domain testing instances will require the student to log in anew.</a:t>
            </a:r>
          </a:p>
          <a:p>
            <a:pPr lvl="1">
              <a:lnSpc>
                <a:spcPct val="100000"/>
              </a:lnSpc>
              <a:spcBef>
                <a:spcPts val="0"/>
              </a:spcBef>
            </a:pPr>
            <a:r>
              <a:rPr lang="en-US" i="1" dirty="0"/>
              <a:t>Reading</a:t>
            </a:r>
          </a:p>
          <a:p>
            <a:pPr lvl="1">
              <a:lnSpc>
                <a:spcPct val="100000"/>
              </a:lnSpc>
              <a:spcBef>
                <a:spcPts val="0"/>
              </a:spcBef>
            </a:pPr>
            <a:r>
              <a:rPr lang="en-US" i="1" dirty="0"/>
              <a:t>Writing</a:t>
            </a:r>
          </a:p>
          <a:p>
            <a:pPr lvl="1">
              <a:lnSpc>
                <a:spcPct val="100000"/>
              </a:lnSpc>
              <a:spcBef>
                <a:spcPts val="0"/>
              </a:spcBef>
            </a:pPr>
            <a:r>
              <a:rPr lang="en-US" i="1" dirty="0"/>
              <a:t>Listening </a:t>
            </a:r>
          </a:p>
          <a:p>
            <a:pPr lvl="1">
              <a:lnSpc>
                <a:spcPct val="100000"/>
              </a:lnSpc>
              <a:spcBef>
                <a:spcPts val="0"/>
              </a:spcBef>
            </a:pPr>
            <a:r>
              <a:rPr lang="en-US" i="1" dirty="0"/>
              <a:t>Speaking</a:t>
            </a:r>
          </a:p>
        </p:txBody>
      </p:sp>
      <p:sp>
        <p:nvSpPr>
          <p:cNvPr id="2" name="Slide Number Placeholder 1">
            <a:extLst>
              <a:ext uri="{FF2B5EF4-FFF2-40B4-BE49-F238E27FC236}">
                <a16:creationId xmlns:a16="http://schemas.microsoft.com/office/drawing/2014/main" id="{BACBF217-7B15-4F7F-A661-977B390A1A4F}"/>
              </a:ext>
              <a:ext uri="{C183D7F6-B498-43B3-948B-1728B52AA6E4}">
                <adec:decorative xmlns:adec="http://schemas.microsoft.com/office/drawing/2017/decorative" val="1"/>
              </a:ext>
            </a:extLst>
          </p:cNvPr>
          <p:cNvSpPr>
            <a:spLocks noGrp="1"/>
          </p:cNvSpPr>
          <p:nvPr>
            <p:ph type="sldNum" sz="quarter" idx="12"/>
          </p:nvPr>
        </p:nvSpPr>
        <p:spPr/>
        <p:txBody>
          <a:bodyPr/>
          <a:lstStyle/>
          <a:p>
            <a:fld id="{C26AAFF7-C4D7-4A72-B8FA-A17532192431}" type="slidenum">
              <a:rPr lang="en-US" smtClean="0"/>
              <a:pPr/>
              <a:t>19</a:t>
            </a:fld>
            <a:endParaRPr lang="en-US" dirty="0"/>
          </a:p>
        </p:txBody>
      </p:sp>
    </p:spTree>
    <p:extLst>
      <p:ext uri="{BB962C8B-B14F-4D97-AF65-F5344CB8AC3E}">
        <p14:creationId xmlns:p14="http://schemas.microsoft.com/office/powerpoint/2010/main" val="8968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1CF35B-1FFC-419D-9E55-52A093A38BE3}"/>
              </a:ext>
              <a:ext uri="{C183D7F6-B498-43B3-948B-1728B52AA6E4}">
                <adec:decorative xmlns:adec="http://schemas.microsoft.com/office/drawing/2017/decorative" val="1"/>
              </a:ext>
            </a:extLst>
          </p:cNvPr>
          <p:cNvSpPr>
            <a:spLocks noGrp="1"/>
          </p:cNvSpPr>
          <p:nvPr>
            <p:ph type="sldNum" sz="quarter" idx="12"/>
          </p:nvPr>
        </p:nvSpPr>
        <p:spPr/>
        <p:txBody>
          <a:bodyPr/>
          <a:lstStyle/>
          <a:p>
            <a:fld id="{58AE716E-68DD-2249-A7FA-8AEF0B14DF81}" type="slidenum">
              <a:rPr lang="en-US" smtClean="0"/>
              <a:pPr/>
              <a:t>2</a:t>
            </a:fld>
            <a:endParaRPr lang="en-US" dirty="0"/>
          </a:p>
        </p:txBody>
      </p:sp>
      <p:sp>
        <p:nvSpPr>
          <p:cNvPr id="5" name="Title 4">
            <a:extLst>
              <a:ext uri="{FF2B5EF4-FFF2-40B4-BE49-F238E27FC236}">
                <a16:creationId xmlns:a16="http://schemas.microsoft.com/office/drawing/2014/main" id="{E5CEEC09-75D4-49BE-BBF9-D7B69953F393}"/>
              </a:ext>
            </a:extLst>
          </p:cNvPr>
          <p:cNvSpPr>
            <a:spLocks noGrp="1"/>
          </p:cNvSpPr>
          <p:nvPr>
            <p:ph type="title"/>
          </p:nvPr>
        </p:nvSpPr>
        <p:spPr/>
        <p:txBody>
          <a:bodyPr>
            <a:normAutofit/>
          </a:bodyPr>
          <a:lstStyle/>
          <a:p>
            <a:r>
              <a:rPr lang="en-US" dirty="0"/>
              <a:t>Objectives</a:t>
            </a:r>
          </a:p>
        </p:txBody>
      </p:sp>
      <p:graphicFrame>
        <p:nvGraphicFramePr>
          <p:cNvPr id="6" name="Content Placeholder 5" descr="Table listing the objectives for module 10 training"/>
          <p:cNvGraphicFramePr>
            <a:graphicFrameLocks noGrp="1"/>
          </p:cNvGraphicFramePr>
          <p:nvPr>
            <p:ph idx="1"/>
            <p:extLst>
              <p:ext uri="{D42A27DB-BD31-4B8C-83A1-F6EECF244321}">
                <p14:modId xmlns:p14="http://schemas.microsoft.com/office/powerpoint/2010/main" val="12655627"/>
              </p:ext>
            </p:extLst>
          </p:nvPr>
        </p:nvGraphicFramePr>
        <p:xfrm>
          <a:off x="488427" y="1803313"/>
          <a:ext cx="11242040" cy="4336480"/>
        </p:xfrm>
        <a:graphic>
          <a:graphicData uri="http://schemas.openxmlformats.org/drawingml/2006/table">
            <a:tbl>
              <a:tblPr firstRow="1" bandRow="1">
                <a:tableStyleId>{5C22544A-7EE6-4342-B048-85BDC9FD1C3A}</a:tableStyleId>
              </a:tblPr>
              <a:tblGrid>
                <a:gridCol w="5621020">
                  <a:extLst>
                    <a:ext uri="{9D8B030D-6E8A-4147-A177-3AD203B41FA5}">
                      <a16:colId xmlns:a16="http://schemas.microsoft.com/office/drawing/2014/main" val="1202743429"/>
                    </a:ext>
                  </a:extLst>
                </a:gridCol>
                <a:gridCol w="5621020">
                  <a:extLst>
                    <a:ext uri="{9D8B030D-6E8A-4147-A177-3AD203B41FA5}">
                      <a16:colId xmlns:a16="http://schemas.microsoft.com/office/drawing/2014/main" val="4099353579"/>
                    </a:ext>
                  </a:extLst>
                </a:gridCol>
              </a:tblGrid>
              <a:tr h="64859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700" dirty="0"/>
                        <a:t>This module will explain components of remote administration requirements: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dirty="0"/>
                    </a:p>
                  </a:txBody>
                  <a:tcPr/>
                </a:tc>
                <a:extLst>
                  <a:ext uri="{0D108BD9-81ED-4DB2-BD59-A6C34878D82A}">
                    <a16:rowId xmlns:a16="http://schemas.microsoft.com/office/drawing/2014/main" val="409480407"/>
                  </a:ext>
                </a:extLst>
              </a:tr>
              <a:tr h="833056">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Overview of Remote Administration Testing Window</a:t>
                      </a:r>
                    </a:p>
                  </a:txBody>
                  <a:tcPr anchor="ctr">
                    <a:lnL w="12700" cap="flat" cmpd="sng" algn="ctr">
                      <a:solidFill>
                        <a:schemeClr val="tx1"/>
                      </a:solidFill>
                      <a:prstDash val="solid"/>
                      <a:round/>
                      <a:headEnd type="none" w="med" len="med"/>
                      <a:tailEnd type="none" w="med" len="med"/>
                    </a:ln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Overview of Remote Testing </a:t>
                      </a:r>
                      <a:br>
                        <a:rPr lang="en-US" sz="2400" dirty="0"/>
                      </a:br>
                      <a:r>
                        <a:rPr lang="en-US" sz="2400" dirty="0"/>
                        <a:t>and Infrastructure</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68203512"/>
                  </a:ext>
                </a:extLst>
              </a:tr>
              <a:tr h="833056">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Student Eligibility for Remote Testing Participation</a:t>
                      </a:r>
                    </a:p>
                  </a:txBody>
                  <a:tcPr anchor="ctr">
                    <a:lnL w="12700" cap="flat" cmpd="sng" algn="ctr">
                      <a:solidFill>
                        <a:schemeClr val="tx1"/>
                      </a:solidFill>
                      <a:prstDash val="solid"/>
                      <a:round/>
                      <a:headEnd type="none" w="med" len="med"/>
                      <a:tailEnd type="none" w="med" len="med"/>
                    </a:ln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Preparing your Computer and Other Technology: Responsibilities and Expectations</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8669721"/>
                  </a:ext>
                </a:extLst>
              </a:tr>
              <a:tr h="833056">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Parent/Guardian Consent Requirements for Remote Testing Participation</a:t>
                      </a:r>
                    </a:p>
                  </a:txBody>
                  <a:tcPr anchor="ctr">
                    <a:lnL w="12700" cap="flat" cmpd="sng" algn="ctr">
                      <a:solidFill>
                        <a:schemeClr val="tx1"/>
                      </a:solidFill>
                      <a:prstDash val="solid"/>
                      <a:round/>
                      <a:headEnd type="none" w="med" len="med"/>
                      <a:tailEnd type="none" w="med" len="med"/>
                    </a:ln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Accessing the Remote Test Administration Certification Course</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43121401"/>
                  </a:ext>
                </a:extLst>
              </a:tr>
              <a:tr h="833056">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Remote Testing Administration Guidance</a:t>
                      </a:r>
                    </a:p>
                  </a:txBody>
                  <a:tcPr anchor="ctr">
                    <a:lnL w="12700" cap="flat" cmpd="sng" algn="ctr">
                      <a:solidFill>
                        <a:schemeClr val="tx1"/>
                      </a:solidFill>
                      <a:prstDash val="solid"/>
                      <a:round/>
                      <a:headEnd type="none" w="med" len="med"/>
                      <a:tailEnd type="none" w="med" len="med"/>
                    </a:ln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Checklist and Contact Information for Technical Support</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6367273"/>
                  </a:ext>
                </a:extLst>
              </a:tr>
            </a:tbl>
          </a:graphicData>
        </a:graphic>
      </p:graphicFrame>
    </p:spTree>
    <p:extLst>
      <p:ext uri="{BB962C8B-B14F-4D97-AF65-F5344CB8AC3E}">
        <p14:creationId xmlns:p14="http://schemas.microsoft.com/office/powerpoint/2010/main" val="3613073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normAutofit fontScale="90000"/>
          </a:bodyPr>
          <a:lstStyle/>
          <a:p>
            <a:r>
              <a:rPr lang="en-US" dirty="0"/>
              <a:t>Remote Administration Guidance: </a:t>
            </a:r>
            <a:br>
              <a:rPr lang="en-US" dirty="0"/>
            </a:br>
            <a:r>
              <a:rPr lang="en-US" dirty="0"/>
              <a:t>Accessibility Supports</a:t>
            </a:r>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
          </p:nvPr>
        </p:nvSpPr>
        <p:spPr>
          <a:xfrm>
            <a:off x="323229" y="1679945"/>
            <a:ext cx="7332213" cy="4882470"/>
          </a:xfrm>
        </p:spPr>
        <p:txBody>
          <a:bodyPr vert="horz" lIns="91440" tIns="45720" rIns="91440" bIns="45720" rtlCol="0" anchor="t">
            <a:normAutofit fontScale="70000" lnSpcReduction="20000"/>
          </a:bodyPr>
          <a:lstStyle/>
          <a:p>
            <a:pPr>
              <a:lnSpc>
                <a:spcPct val="120000"/>
              </a:lnSpc>
              <a:spcBef>
                <a:spcPts val="0"/>
              </a:spcBef>
              <a:spcAft>
                <a:spcPts val="3000"/>
              </a:spcAft>
            </a:pPr>
            <a:r>
              <a:rPr lang="en-US" sz="3300" dirty="0"/>
              <a:t>It is the responsibility of the District/school to ensure that all students have the appropriate accessibility supports in place during remote test administration </a:t>
            </a:r>
            <a:r>
              <a:rPr lang="en-US" sz="3300" i="1" dirty="0"/>
              <a:t>(This includes accommodations within an IEP or 504)</a:t>
            </a:r>
            <a:r>
              <a:rPr lang="en-US" sz="3300" dirty="0"/>
              <a:t>.</a:t>
            </a:r>
          </a:p>
          <a:p>
            <a:pPr>
              <a:lnSpc>
                <a:spcPct val="120000"/>
              </a:lnSpc>
              <a:spcBef>
                <a:spcPts val="0"/>
              </a:spcBef>
              <a:spcAft>
                <a:spcPts val="1800"/>
              </a:spcAft>
            </a:pPr>
            <a:r>
              <a:rPr lang="en-US" sz="3300" dirty="0"/>
              <a:t>For Oregon’s Statewide Assessments, districts and schools may </a:t>
            </a:r>
            <a:r>
              <a:rPr lang="en-US" sz="3300" b="1" dirty="0"/>
              <a:t>only</a:t>
            </a:r>
            <a:r>
              <a:rPr lang="en-US" sz="3300" dirty="0"/>
              <a:t> make available to students the universal tools, designated supports, and accommodations that are included in the OAM.</a:t>
            </a:r>
          </a:p>
          <a:p>
            <a:pPr marL="0" indent="0">
              <a:lnSpc>
                <a:spcPct val="120000"/>
              </a:lnSpc>
              <a:spcBef>
                <a:spcPts val="0"/>
              </a:spcBef>
              <a:spcAft>
                <a:spcPts val="1800"/>
              </a:spcAft>
              <a:buNone/>
            </a:pPr>
            <a:endParaRPr lang="en-US" sz="3300" dirty="0"/>
          </a:p>
          <a:p>
            <a:pPr marL="0" indent="0" algn="ctr">
              <a:lnSpc>
                <a:spcPct val="120000"/>
              </a:lnSpc>
              <a:spcAft>
                <a:spcPts val="600"/>
              </a:spcAft>
              <a:buNone/>
            </a:pPr>
            <a:r>
              <a:rPr lang="en-US" sz="2300" i="1" dirty="0"/>
              <a:t>* If access to necessary technologies cannot be provided to students at home, districts should work with their families to determine other options for taking the test.</a:t>
            </a:r>
          </a:p>
          <a:p>
            <a:pPr>
              <a:lnSpc>
                <a:spcPct val="100000"/>
              </a:lnSpc>
              <a:spcAft>
                <a:spcPts val="600"/>
              </a:spcAft>
            </a:pPr>
            <a:endParaRPr lang="en-US" dirty="0"/>
          </a:p>
        </p:txBody>
      </p:sp>
      <p:sp>
        <p:nvSpPr>
          <p:cNvPr id="2" name="Slide Number Placeholder 1">
            <a:extLst>
              <a:ext uri="{FF2B5EF4-FFF2-40B4-BE49-F238E27FC236}">
                <a16:creationId xmlns:a16="http://schemas.microsoft.com/office/drawing/2014/main" id="{BACBF217-7B15-4F7F-A661-977B390A1A4F}"/>
              </a:ext>
              <a:ext uri="{C183D7F6-B498-43B3-948B-1728B52AA6E4}">
                <adec:decorative xmlns:adec="http://schemas.microsoft.com/office/drawing/2017/decorative" val="1"/>
              </a:ext>
            </a:extLst>
          </p:cNvPr>
          <p:cNvSpPr>
            <a:spLocks noGrp="1"/>
          </p:cNvSpPr>
          <p:nvPr>
            <p:ph type="sldNum" sz="quarter" idx="12"/>
          </p:nvPr>
        </p:nvSpPr>
        <p:spPr/>
        <p:txBody>
          <a:bodyPr/>
          <a:lstStyle/>
          <a:p>
            <a:fld id="{C26AAFF7-C4D7-4A72-B8FA-A17532192431}" type="slidenum">
              <a:rPr lang="en-US" smtClean="0"/>
              <a:pPr/>
              <a:t>20</a:t>
            </a:fld>
            <a:endParaRPr lang="en-US" dirty="0"/>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61126" y="1216364"/>
            <a:ext cx="3481052" cy="4818676"/>
          </a:xfrm>
          <a:prstGeom prst="rect">
            <a:avLst/>
          </a:prstGeom>
          <a:ln w="19050">
            <a:solidFill>
              <a:schemeClr val="accent1">
                <a:lumMod val="50000"/>
              </a:schemeClr>
            </a:solidFill>
          </a:ln>
        </p:spPr>
      </p:pic>
      <p:sp>
        <p:nvSpPr>
          <p:cNvPr id="7" name="Rectangle 6">
            <a:extLst>
              <a:ext uri="{C183D7F6-B498-43B3-948B-1728B52AA6E4}">
                <adec:decorative xmlns:adec="http://schemas.microsoft.com/office/drawing/2017/decorative" val="1"/>
              </a:ext>
            </a:extLst>
          </p:cNvPr>
          <p:cNvSpPr/>
          <p:nvPr/>
        </p:nvSpPr>
        <p:spPr>
          <a:xfrm>
            <a:off x="8244114" y="1320800"/>
            <a:ext cx="849086" cy="224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8476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normAutofit fontScale="90000"/>
          </a:bodyPr>
          <a:lstStyle/>
          <a:p>
            <a:r>
              <a:rPr lang="en-US" dirty="0"/>
              <a:t>Remote Administration Guidance: </a:t>
            </a:r>
            <a:br>
              <a:rPr lang="en-US" dirty="0"/>
            </a:br>
            <a:r>
              <a:rPr lang="en-US" dirty="0"/>
              <a:t>Test Improprieties</a:t>
            </a:r>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
          </p:nvPr>
        </p:nvSpPr>
        <p:spPr>
          <a:xfrm>
            <a:off x="412544" y="1726728"/>
            <a:ext cx="7055766" cy="4882470"/>
          </a:xfrm>
        </p:spPr>
        <p:txBody>
          <a:bodyPr>
            <a:normAutofit fontScale="92500"/>
          </a:bodyPr>
          <a:lstStyle/>
          <a:p>
            <a:pPr>
              <a:lnSpc>
                <a:spcPct val="100000"/>
              </a:lnSpc>
              <a:spcAft>
                <a:spcPts val="600"/>
              </a:spcAft>
            </a:pPr>
            <a:r>
              <a:rPr lang="en-US" dirty="0"/>
              <a:t>Improprieties are behaviors prohibited during test administration, because they give a student an unfair advantage or they compromise the secure administration of the assessment.</a:t>
            </a:r>
          </a:p>
          <a:p>
            <a:pPr>
              <a:lnSpc>
                <a:spcPct val="100000"/>
              </a:lnSpc>
              <a:spcAft>
                <a:spcPts val="600"/>
              </a:spcAft>
            </a:pPr>
            <a:r>
              <a:rPr lang="en-US" dirty="0"/>
              <a:t>All test improprieties must be immediately reported to the DTC, even if you are unsure of the exact situation. </a:t>
            </a:r>
          </a:p>
          <a:p>
            <a:pPr>
              <a:lnSpc>
                <a:spcPct val="100000"/>
              </a:lnSpc>
              <a:spcAft>
                <a:spcPts val="600"/>
              </a:spcAft>
            </a:pPr>
            <a:r>
              <a:rPr lang="en-US" dirty="0"/>
              <a:t>When a test impropriety involves a student test, the district must ensure that the student discontinues remote testing pending the DTC’s investigation.</a:t>
            </a:r>
          </a:p>
          <a:p>
            <a:pPr>
              <a:lnSpc>
                <a:spcPct val="100000"/>
              </a:lnSpc>
              <a:spcAft>
                <a:spcPts val="600"/>
              </a:spcAft>
            </a:pPr>
            <a:r>
              <a:rPr lang="en-US" dirty="0"/>
              <a:t>If test improprieties occur during administration of a remote test, ODE may invalidate impacted tests, although invalidation will not occur automatically. </a:t>
            </a:r>
          </a:p>
        </p:txBody>
      </p:sp>
      <p:sp>
        <p:nvSpPr>
          <p:cNvPr id="2" name="Slide Number Placeholder 1">
            <a:extLst>
              <a:ext uri="{FF2B5EF4-FFF2-40B4-BE49-F238E27FC236}">
                <a16:creationId xmlns:a16="http://schemas.microsoft.com/office/drawing/2014/main" id="{BACBF217-7B15-4F7F-A661-977B390A1A4F}"/>
              </a:ext>
              <a:ext uri="{C183D7F6-B498-43B3-948B-1728B52AA6E4}">
                <adec:decorative xmlns:adec="http://schemas.microsoft.com/office/drawing/2017/decorative" val="1"/>
              </a:ext>
            </a:extLst>
          </p:cNvPr>
          <p:cNvSpPr>
            <a:spLocks noGrp="1"/>
          </p:cNvSpPr>
          <p:nvPr>
            <p:ph type="sldNum" sz="quarter" idx="12"/>
          </p:nvPr>
        </p:nvSpPr>
        <p:spPr/>
        <p:txBody>
          <a:bodyPr/>
          <a:lstStyle/>
          <a:p>
            <a:fld id="{C26AAFF7-C4D7-4A72-B8FA-A17532192431}" type="slidenum">
              <a:rPr lang="en-US" smtClean="0"/>
              <a:pPr/>
              <a:t>21</a:t>
            </a:fld>
            <a:endParaRPr lang="en-US" dirty="0"/>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523059" y="421049"/>
            <a:ext cx="3230525" cy="4432580"/>
          </a:xfrm>
          <a:prstGeom prst="rect">
            <a:avLst/>
          </a:prstGeom>
          <a:ln w="12700">
            <a:solidFill>
              <a:schemeClr val="tx1"/>
            </a:solidFill>
          </a:ln>
        </p:spPr>
      </p:pic>
      <p:pic>
        <p:nvPicPr>
          <p:cNvPr id="4" name="Picture 3">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697005" y="1726728"/>
            <a:ext cx="3403386" cy="4441003"/>
          </a:xfrm>
          <a:prstGeom prst="rect">
            <a:avLst/>
          </a:prstGeom>
          <a:ln w="12700">
            <a:solidFill>
              <a:schemeClr val="tx1"/>
            </a:solidFill>
          </a:ln>
        </p:spPr>
      </p:pic>
    </p:spTree>
    <p:extLst>
      <p:ext uri="{BB962C8B-B14F-4D97-AF65-F5344CB8AC3E}">
        <p14:creationId xmlns:p14="http://schemas.microsoft.com/office/powerpoint/2010/main" val="935207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4800" dirty="0"/>
              <a:t>Overview of Remote Testing </a:t>
            </a:r>
            <a:br>
              <a:rPr lang="en-US" sz="4800" dirty="0"/>
            </a:br>
            <a:r>
              <a:rPr lang="en-US" sz="4800" dirty="0"/>
              <a:t>and Infrastructure</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pPr/>
              <a:t>22</a:t>
            </a:fld>
            <a:endParaRPr lang="en-US" dirty="0"/>
          </a:p>
        </p:txBody>
      </p:sp>
    </p:spTree>
    <p:extLst>
      <p:ext uri="{BB962C8B-B14F-4D97-AF65-F5344CB8AC3E}">
        <p14:creationId xmlns:p14="http://schemas.microsoft.com/office/powerpoint/2010/main" val="3265972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9E54F1-70A5-4D2C-9AC4-22537A90C8CC}"/>
              </a:ext>
            </a:extLst>
          </p:cNvPr>
          <p:cNvSpPr>
            <a:spLocks noGrp="1"/>
          </p:cNvSpPr>
          <p:nvPr>
            <p:ph type="title"/>
          </p:nvPr>
        </p:nvSpPr>
        <p:spPr/>
        <p:txBody>
          <a:bodyPr/>
          <a:lstStyle/>
          <a:p>
            <a:r>
              <a:rPr lang="en-US" dirty="0"/>
              <a:t>Overview of Remote Testing</a:t>
            </a:r>
          </a:p>
        </p:txBody>
      </p:sp>
      <p:sp>
        <p:nvSpPr>
          <p:cNvPr id="22" name="Content Placeholder 21">
            <a:extLst>
              <a:ext uri="{FF2B5EF4-FFF2-40B4-BE49-F238E27FC236}">
                <a16:creationId xmlns:a16="http://schemas.microsoft.com/office/drawing/2014/main" id="{B9359AED-5BDD-428A-98E0-8C9A47266736}"/>
              </a:ext>
            </a:extLst>
          </p:cNvPr>
          <p:cNvSpPr>
            <a:spLocks noGrp="1"/>
          </p:cNvSpPr>
          <p:nvPr>
            <p:ph idx="1"/>
          </p:nvPr>
        </p:nvSpPr>
        <p:spPr>
          <a:xfrm>
            <a:off x="1497064" y="1746863"/>
            <a:ext cx="10092424" cy="4758055"/>
          </a:xfrm>
        </p:spPr>
        <p:txBody>
          <a:bodyPr vert="horz" lIns="91440" tIns="45720" rIns="91440" bIns="45720" rtlCol="0" anchor="t">
            <a:normAutofit fontScale="70000" lnSpcReduction="20000"/>
          </a:bodyPr>
          <a:lstStyle/>
          <a:p>
            <a:pPr marL="285750" indent="-285750">
              <a:lnSpc>
                <a:spcPct val="107000"/>
              </a:lnSpc>
              <a:spcAft>
                <a:spcPts val="800"/>
              </a:spcAft>
            </a:pPr>
            <a:r>
              <a:rPr lang="en-US" sz="3300" dirty="0">
                <a:ea typeface="Calibri" panose="020F0502020204030204" pitchFamily="34" charset="0"/>
                <a:cs typeface="Times New Roman"/>
              </a:rPr>
              <a:t>No additional software is needed to enable the remote testing capabilities for proctors. </a:t>
            </a:r>
            <a:r>
              <a:rPr lang="en-US" sz="2800" i="1" dirty="0">
                <a:ea typeface="Calibri" panose="020F0502020204030204" pitchFamily="34" charset="0"/>
                <a:cs typeface="Times New Roman"/>
              </a:rPr>
              <a:t>(Must be activated in TA TIDE settings)</a:t>
            </a:r>
          </a:p>
          <a:p>
            <a:pPr marL="285750" indent="-285750">
              <a:lnSpc>
                <a:spcPct val="107000"/>
              </a:lnSpc>
              <a:spcAft>
                <a:spcPts val="800"/>
              </a:spcAft>
            </a:pPr>
            <a:endParaRPr lang="en-US" sz="2800" i="1" dirty="0">
              <a:ea typeface="Calibri" panose="020F0502020204030204" pitchFamily="34" charset="0"/>
              <a:cs typeface="Times New Roman" panose="02020603050405020304" pitchFamily="18" charset="0"/>
            </a:endParaRPr>
          </a:p>
          <a:p>
            <a:pPr marL="285750" indent="-285750">
              <a:lnSpc>
                <a:spcPct val="107000"/>
              </a:lnSpc>
              <a:spcAft>
                <a:spcPts val="800"/>
              </a:spcAft>
            </a:pPr>
            <a:r>
              <a:rPr lang="en-US" sz="3300" dirty="0">
                <a:ea typeface="Calibri" panose="020F0502020204030204" pitchFamily="34" charset="0"/>
                <a:cs typeface="Times New Roman"/>
              </a:rPr>
              <a:t>Proctors log in to the same test administration site (OSAS Portal) they would use if students were testing in the classroom, or in-person. </a:t>
            </a:r>
            <a:endParaRPr lang="en-US" sz="3300" dirty="0">
              <a:ea typeface="Calibri" panose="020F0502020204030204" pitchFamily="34" charset="0"/>
              <a:cs typeface="Times New Roman" panose="02020603050405020304" pitchFamily="18" charset="0"/>
            </a:endParaRPr>
          </a:p>
          <a:p>
            <a:pPr marL="742950" lvl="1" indent="-285750">
              <a:lnSpc>
                <a:spcPct val="107000"/>
              </a:lnSpc>
              <a:spcAft>
                <a:spcPts val="800"/>
              </a:spcAft>
            </a:pPr>
            <a:r>
              <a:rPr lang="en-US" sz="2800" dirty="0">
                <a:ea typeface="Calibri" panose="020F0502020204030204" pitchFamily="34" charset="0"/>
                <a:cs typeface="Times New Roman"/>
              </a:rPr>
              <a:t>From this site, proctors will select a remote test session or an in-person test session </a:t>
            </a:r>
            <a:endParaRPr lang="en-US" sz="2800" dirty="0">
              <a:ea typeface="Calibri" panose="020F0502020204030204" pitchFamily="34" charset="0"/>
              <a:cs typeface="Times New Roman" panose="02020603050405020304" pitchFamily="18" charset="0"/>
            </a:endParaRPr>
          </a:p>
          <a:p>
            <a:pPr marL="742950" lvl="1" indent="-285750">
              <a:lnSpc>
                <a:spcPct val="107000"/>
              </a:lnSpc>
              <a:spcAft>
                <a:spcPts val="800"/>
              </a:spcAft>
            </a:pPr>
            <a:r>
              <a:rPr lang="en-US" sz="2800" dirty="0">
                <a:ea typeface="Calibri" panose="020F0502020204030204" pitchFamily="34" charset="0"/>
                <a:cs typeface="Times New Roman"/>
              </a:rPr>
              <a:t>Proctors can also schedule sessions in advance and provide a link for students to join the session when it starts</a:t>
            </a:r>
            <a:endParaRPr lang="en-US" sz="2800" dirty="0">
              <a:ea typeface="Calibri" panose="020F0502020204030204" pitchFamily="34" charset="0"/>
              <a:cs typeface="Times New Roman" panose="02020603050405020304" pitchFamily="18" charset="0"/>
            </a:endParaRPr>
          </a:p>
          <a:p>
            <a:pPr marL="285750" indent="-285750">
              <a:lnSpc>
                <a:spcPct val="107000"/>
              </a:lnSpc>
              <a:spcAft>
                <a:spcPts val="800"/>
              </a:spcAft>
            </a:pPr>
            <a:r>
              <a:rPr lang="en-US" sz="3600" dirty="0">
                <a:ea typeface="Calibri" panose="020F0502020204030204" pitchFamily="34" charset="0"/>
                <a:cs typeface="Times New Roman"/>
              </a:rPr>
              <a:t>Remote students should use the Secure Browser to access the same testing website they would access in school</a:t>
            </a:r>
          </a:p>
          <a:p>
            <a:pPr marL="742950" lvl="1" indent="-285750">
              <a:lnSpc>
                <a:spcPct val="107000"/>
              </a:lnSpc>
              <a:spcAft>
                <a:spcPts val="800"/>
              </a:spcAft>
            </a:pPr>
            <a:r>
              <a:rPr lang="en-US" sz="2900" dirty="0">
                <a:ea typeface="Calibri" panose="020F0502020204030204" pitchFamily="34" charset="0"/>
                <a:cs typeface="Times New Roman"/>
              </a:rPr>
              <a:t>If it is not possible to install the Secure Browser on a student's device, districts/schools should work with families to arrange for in-person testing.</a:t>
            </a:r>
            <a:endParaRPr lang="en-US" sz="2900" dirty="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53E7A2C7-E660-4D11-B552-6C52B25F6565}"/>
              </a:ext>
              <a:ext uri="{C183D7F6-B498-43B3-948B-1728B52AA6E4}">
                <adec:decorative xmlns:adec="http://schemas.microsoft.com/office/drawing/2017/decorative" val="1"/>
              </a:ext>
            </a:extLst>
          </p:cNvPr>
          <p:cNvSpPr>
            <a:spLocks noGrp="1"/>
          </p:cNvSpPr>
          <p:nvPr>
            <p:ph type="sldNum" sz="quarter" idx="12"/>
          </p:nvPr>
        </p:nvSpPr>
        <p:spPr/>
        <p:txBody>
          <a:bodyPr/>
          <a:lstStyle/>
          <a:p>
            <a:fld id="{58AE716E-68DD-2249-A7FA-8AEF0B14DF81}" type="slidenum">
              <a:rPr lang="en-US" smtClean="0"/>
              <a:pPr/>
              <a:t>23</a:t>
            </a:fld>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85200" y="3139295"/>
            <a:ext cx="1211863" cy="1135953"/>
          </a:xfrm>
          <a:prstGeom prst="rect">
            <a:avLst/>
          </a:prstGeom>
          <a:ln w="19050">
            <a:solidFill>
              <a:schemeClr val="accent1"/>
            </a:solidFill>
          </a:ln>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85201" y="1679900"/>
            <a:ext cx="1213330" cy="1093780"/>
          </a:xfrm>
          <a:prstGeom prst="rect">
            <a:avLst/>
          </a:prstGeom>
          <a:ln w="19050">
            <a:solidFill>
              <a:schemeClr val="accent1"/>
            </a:solidFill>
          </a:ln>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44782" y="5073554"/>
            <a:ext cx="1092702" cy="1248801"/>
          </a:xfrm>
          <a:prstGeom prst="rect">
            <a:avLst/>
          </a:prstGeom>
          <a:ln>
            <a:solidFill>
              <a:schemeClr val="tx1"/>
            </a:solidFill>
          </a:ln>
        </p:spPr>
      </p:pic>
    </p:spTree>
    <p:extLst>
      <p:ext uri="{BB962C8B-B14F-4D97-AF65-F5344CB8AC3E}">
        <p14:creationId xmlns:p14="http://schemas.microsoft.com/office/powerpoint/2010/main" val="178858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lstStyle/>
          <a:p>
            <a:r>
              <a:rPr lang="en-US" dirty="0"/>
              <a:t>Testing Infrastructure</a:t>
            </a:r>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
          </p:nvPr>
        </p:nvSpPr>
        <p:spPr>
          <a:xfrm>
            <a:off x="717175" y="1825625"/>
            <a:ext cx="10452505" cy="4640802"/>
          </a:xfrm>
        </p:spPr>
        <p:txBody>
          <a:bodyPr vert="horz" lIns="91440" tIns="45720" rIns="91440" bIns="45720" rtlCol="0" anchor="t">
            <a:normAutofit/>
          </a:bodyPr>
          <a:lstStyle/>
          <a:p>
            <a:pPr>
              <a:lnSpc>
                <a:spcPct val="100000"/>
              </a:lnSpc>
              <a:spcBef>
                <a:spcPts val="1800"/>
              </a:spcBef>
              <a:spcAft>
                <a:spcPts val="1800"/>
              </a:spcAft>
            </a:pPr>
            <a:r>
              <a:rPr lang="en-US" sz="3000" dirty="0"/>
              <a:t>Students should participate via Secure Browser</a:t>
            </a:r>
          </a:p>
          <a:p>
            <a:pPr lvl="1">
              <a:lnSpc>
                <a:spcPct val="100000"/>
              </a:lnSpc>
              <a:spcAft>
                <a:spcPts val="1200"/>
              </a:spcAft>
            </a:pPr>
            <a:r>
              <a:rPr lang="en-US" sz="2800" dirty="0"/>
              <a:t>TAs </a:t>
            </a:r>
            <a:r>
              <a:rPr lang="en-US" sz="2800" b="1" dirty="0"/>
              <a:t>securely </a:t>
            </a:r>
            <a:r>
              <a:rPr lang="en-US" sz="2800" dirty="0"/>
              <a:t>share login </a:t>
            </a:r>
            <a:r>
              <a:rPr lang="en-US" sz="2800" i="1" dirty="0"/>
              <a:t>(i.e., SSID and Session ID) </a:t>
            </a:r>
            <a:r>
              <a:rPr lang="en-US" sz="2800" dirty="0"/>
              <a:t>and test information </a:t>
            </a:r>
            <a:r>
              <a:rPr lang="en-US" sz="2800" i="1" dirty="0"/>
              <a:t>(i.e., dates, student supports, etc.)</a:t>
            </a:r>
            <a:r>
              <a:rPr lang="en-US" sz="2800" dirty="0"/>
              <a:t> beforehand</a:t>
            </a:r>
            <a:endParaRPr lang="en-US" sz="2800" dirty="0">
              <a:cs typeface="Calibri"/>
            </a:endParaRPr>
          </a:p>
          <a:p>
            <a:pPr lvl="1">
              <a:lnSpc>
                <a:spcPct val="100000"/>
              </a:lnSpc>
              <a:spcAft>
                <a:spcPts val="1200"/>
              </a:spcAft>
            </a:pPr>
            <a:r>
              <a:rPr lang="en-US" sz="2800" dirty="0"/>
              <a:t>If not already installed, district needs to install the secure browser or facilitate family installation</a:t>
            </a:r>
          </a:p>
          <a:p>
            <a:pPr lvl="1">
              <a:lnSpc>
                <a:spcPct val="100000"/>
              </a:lnSpc>
              <a:spcAft>
                <a:spcPts val="1200"/>
              </a:spcAft>
            </a:pPr>
            <a:r>
              <a:rPr lang="en-US" sz="2800" dirty="0"/>
              <a:t>All Oregon Statewide Summative Assessments must be administered using the OSAS Secure Browser</a:t>
            </a:r>
          </a:p>
          <a:p>
            <a:pPr marL="457200" lvl="1" indent="0" algn="ctr">
              <a:lnSpc>
                <a:spcPct val="100000"/>
              </a:lnSpc>
              <a:buNone/>
            </a:pPr>
            <a:r>
              <a:rPr lang="en-US" sz="1800" i="1" dirty="0"/>
              <a:t>* The SEED Survey and Interim Assessment can be administered remotely using the OSAS Secure Browser, but it is not required.</a:t>
            </a:r>
          </a:p>
        </p:txBody>
      </p:sp>
      <p:sp>
        <p:nvSpPr>
          <p:cNvPr id="2" name="Slide Number Placeholder 1">
            <a:extLst>
              <a:ext uri="{FF2B5EF4-FFF2-40B4-BE49-F238E27FC236}">
                <a16:creationId xmlns:a16="http://schemas.microsoft.com/office/drawing/2014/main" id="{BACBF217-7B15-4F7F-A661-977B390A1A4F}"/>
              </a:ext>
              <a:ext uri="{C183D7F6-B498-43B3-948B-1728B52AA6E4}">
                <adec:decorative xmlns:adec="http://schemas.microsoft.com/office/drawing/2017/decorative" val="1"/>
              </a:ext>
            </a:extLst>
          </p:cNvPr>
          <p:cNvSpPr>
            <a:spLocks noGrp="1"/>
          </p:cNvSpPr>
          <p:nvPr>
            <p:ph type="sldNum" sz="quarter" idx="12"/>
          </p:nvPr>
        </p:nvSpPr>
        <p:spPr/>
        <p:txBody>
          <a:bodyPr/>
          <a:lstStyle/>
          <a:p>
            <a:fld id="{C26AAFF7-C4D7-4A72-B8FA-A17532192431}" type="slidenum">
              <a:rPr lang="en-US" smtClean="0"/>
              <a:pPr/>
              <a:t>24</a:t>
            </a:fld>
            <a:endParaRPr lang="en-US" dirty="0"/>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911948" y="405995"/>
            <a:ext cx="1547292" cy="1768332"/>
          </a:xfrm>
          <a:prstGeom prst="rect">
            <a:avLst/>
          </a:prstGeom>
          <a:ln>
            <a:solidFill>
              <a:schemeClr val="tx1"/>
            </a:solidFill>
          </a:ln>
        </p:spPr>
      </p:pic>
    </p:spTree>
    <p:extLst>
      <p:ext uri="{BB962C8B-B14F-4D97-AF65-F5344CB8AC3E}">
        <p14:creationId xmlns:p14="http://schemas.microsoft.com/office/powerpoint/2010/main" val="3979434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lstStyle/>
          <a:p>
            <a:r>
              <a:rPr lang="en-US" dirty="0"/>
              <a:t>Testing Infrastructure Cont.</a:t>
            </a:r>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
          </p:nvPr>
        </p:nvSpPr>
        <p:spPr/>
        <p:txBody>
          <a:bodyPr>
            <a:noAutofit/>
          </a:bodyPr>
          <a:lstStyle/>
          <a:p>
            <a:r>
              <a:rPr lang="en-US" sz="3000" dirty="0"/>
              <a:t>Test administrators access remote testing via normal test delivery system</a:t>
            </a:r>
          </a:p>
          <a:p>
            <a:pPr lvl="1">
              <a:spcAft>
                <a:spcPts val="2400"/>
              </a:spcAft>
            </a:pPr>
            <a:r>
              <a:rPr lang="en-US" sz="2200" i="1" dirty="0"/>
              <a:t>The remote or hybrid option for summative tests will not be enabled until </a:t>
            </a:r>
            <a:r>
              <a:rPr lang="en-US" sz="2200" b="1" i="1" dirty="0"/>
              <a:t>4/11/22</a:t>
            </a:r>
          </a:p>
          <a:p>
            <a:pPr marL="228600" lvl="1">
              <a:spcBef>
                <a:spcPts val="1000"/>
              </a:spcBef>
            </a:pPr>
            <a:r>
              <a:rPr lang="en-US" sz="3000" dirty="0"/>
              <a:t>When students are remote, test administrators can interact via: </a:t>
            </a:r>
          </a:p>
          <a:p>
            <a:pPr marL="685800" lvl="2">
              <a:spcBef>
                <a:spcPts val="1000"/>
              </a:spcBef>
            </a:pPr>
            <a:r>
              <a:rPr lang="en-US" sz="2000" dirty="0"/>
              <a:t>Video (if enabled)</a:t>
            </a:r>
          </a:p>
          <a:p>
            <a:pPr marL="1143000" lvl="3">
              <a:spcBef>
                <a:spcPts val="1000"/>
              </a:spcBef>
            </a:pPr>
            <a:r>
              <a:rPr lang="en-US" sz="2000" dirty="0"/>
              <a:t>No audio without video </a:t>
            </a:r>
          </a:p>
          <a:p>
            <a:pPr marL="685800" lvl="2">
              <a:spcBef>
                <a:spcPts val="1000"/>
              </a:spcBef>
            </a:pPr>
            <a:r>
              <a:rPr lang="en-US" sz="2000" dirty="0"/>
              <a:t>Chat (message to individual student)</a:t>
            </a:r>
          </a:p>
          <a:p>
            <a:pPr marL="685800" lvl="2">
              <a:spcBef>
                <a:spcPts val="1000"/>
              </a:spcBef>
            </a:pPr>
            <a:r>
              <a:rPr lang="en-US" sz="2000" dirty="0"/>
              <a:t>Broadcast (message to all students in test session)</a:t>
            </a:r>
          </a:p>
          <a:p>
            <a:pPr marL="685800" lvl="2">
              <a:spcBef>
                <a:spcPts val="1000"/>
              </a:spcBef>
            </a:pPr>
            <a:r>
              <a:rPr lang="en-US" sz="2000" dirty="0"/>
              <a:t>Screen sharing feature </a:t>
            </a:r>
            <a:r>
              <a:rPr lang="en-US" sz="1400" i="1" dirty="0"/>
              <a:t>(Note: Screen share not available on Apple Mac or iPad devices)</a:t>
            </a:r>
          </a:p>
          <a:p>
            <a:pPr marL="0" lvl="1" indent="0">
              <a:spcBef>
                <a:spcPts val="1000"/>
              </a:spcBef>
              <a:buNone/>
            </a:pPr>
            <a:r>
              <a:rPr lang="en-US" sz="1400" i="1" dirty="0"/>
              <a:t>* Specific guidance is provided in the Remote Testing Certification Course</a:t>
            </a:r>
          </a:p>
          <a:p>
            <a:pPr marL="0" lvl="1" indent="0">
              <a:spcBef>
                <a:spcPts val="1000"/>
              </a:spcBef>
              <a:buNone/>
            </a:pPr>
            <a:endParaRPr lang="en-US" sz="2000" dirty="0"/>
          </a:p>
        </p:txBody>
      </p:sp>
      <p:sp>
        <p:nvSpPr>
          <p:cNvPr id="2" name="Slide Number Placeholder 1">
            <a:extLst>
              <a:ext uri="{FF2B5EF4-FFF2-40B4-BE49-F238E27FC236}">
                <a16:creationId xmlns:a16="http://schemas.microsoft.com/office/drawing/2014/main" id="{BACBF217-7B15-4F7F-A661-977B390A1A4F}"/>
              </a:ext>
              <a:ext uri="{C183D7F6-B498-43B3-948B-1728B52AA6E4}">
                <adec:decorative xmlns:adec="http://schemas.microsoft.com/office/drawing/2017/decorative" val="1"/>
              </a:ext>
            </a:extLst>
          </p:cNvPr>
          <p:cNvSpPr>
            <a:spLocks noGrp="1"/>
          </p:cNvSpPr>
          <p:nvPr>
            <p:ph type="sldNum" sz="quarter" idx="12"/>
          </p:nvPr>
        </p:nvSpPr>
        <p:spPr/>
        <p:txBody>
          <a:bodyPr/>
          <a:lstStyle/>
          <a:p>
            <a:fld id="{C26AAFF7-C4D7-4A72-B8FA-A17532192431}" type="slidenum">
              <a:rPr lang="en-US" smtClean="0"/>
              <a:pPr/>
              <a:t>25</a:t>
            </a:fld>
            <a:endParaRPr lang="en-US" dirty="0"/>
          </a:p>
        </p:txBody>
      </p:sp>
      <p:grpSp>
        <p:nvGrpSpPr>
          <p:cNvPr id="7" name="Group 6">
            <a:extLst>
              <a:ext uri="{FF2B5EF4-FFF2-40B4-BE49-F238E27FC236}">
                <a16:creationId xmlns:a16="http://schemas.microsoft.com/office/drawing/2014/main" id="{E68F7974-8ABF-4E86-84E2-FECB175DDA43}"/>
              </a:ext>
              <a:ext uri="{C183D7F6-B498-43B3-948B-1728B52AA6E4}">
                <adec:decorative xmlns:adec="http://schemas.microsoft.com/office/drawing/2017/decorative" val="1"/>
              </a:ext>
            </a:extLst>
          </p:cNvPr>
          <p:cNvGrpSpPr/>
          <p:nvPr/>
        </p:nvGrpSpPr>
        <p:grpSpPr>
          <a:xfrm>
            <a:off x="4490040" y="4039480"/>
            <a:ext cx="7074918" cy="1200329"/>
            <a:chOff x="5060465" y="3516792"/>
            <a:chExt cx="5515566" cy="1200329"/>
          </a:xfrm>
        </p:grpSpPr>
        <p:sp>
          <p:nvSpPr>
            <p:cNvPr id="3" name="TextBox 2" descr="&#10;">
              <a:extLst>
                <a:ext uri="{FF2B5EF4-FFF2-40B4-BE49-F238E27FC236}">
                  <a16:creationId xmlns:a16="http://schemas.microsoft.com/office/drawing/2014/main" id="{3409C695-A699-439F-BD4D-C4F11BF503CD}"/>
                </a:ext>
              </a:extLst>
            </p:cNvPr>
            <p:cNvSpPr txBox="1"/>
            <p:nvPr/>
          </p:nvSpPr>
          <p:spPr>
            <a:xfrm>
              <a:off x="6039199" y="3516792"/>
              <a:ext cx="4536832" cy="1200329"/>
            </a:xfrm>
            <a:prstGeom prst="rect">
              <a:avLst/>
            </a:prstGeom>
            <a:noFill/>
            <a:ln>
              <a:noFill/>
            </a:ln>
          </p:spPr>
          <p:txBody>
            <a:bodyPr wrap="square" rtlCol="0">
              <a:spAutoFit/>
            </a:bodyPr>
            <a:lstStyle/>
            <a:p>
              <a:pPr algn="ctr"/>
              <a:r>
                <a:rPr lang="en-US" i="1" dirty="0">
                  <a:solidFill>
                    <a:srgbClr val="FF0000"/>
                  </a:solidFill>
                </a:rPr>
                <a:t>Parents/Guardians will indicate whether they give permission for the video-enabled webcam option. Video/webcam use must be set in a student’s TIDE settings prior to remote testing.</a:t>
              </a:r>
            </a:p>
          </p:txBody>
        </p:sp>
        <p:sp>
          <p:nvSpPr>
            <p:cNvPr id="4" name="Arrow: Left 3">
              <a:extLst>
                <a:ext uri="{FF2B5EF4-FFF2-40B4-BE49-F238E27FC236}">
                  <a16:creationId xmlns:a16="http://schemas.microsoft.com/office/drawing/2014/main" id="{E8984DAC-5055-4E74-B8E8-F2841AA8C520}"/>
                </a:ext>
              </a:extLst>
            </p:cNvPr>
            <p:cNvSpPr/>
            <p:nvPr/>
          </p:nvSpPr>
          <p:spPr>
            <a:xfrm>
              <a:off x="5060465" y="3587912"/>
              <a:ext cx="1172790" cy="31212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81812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DFE08B-B3E1-4D36-BB36-D5819C207AB9}"/>
              </a:ext>
            </a:extLst>
          </p:cNvPr>
          <p:cNvSpPr>
            <a:spLocks noGrp="1"/>
          </p:cNvSpPr>
          <p:nvPr>
            <p:ph type="ctrTitle"/>
          </p:nvPr>
        </p:nvSpPr>
        <p:spPr/>
        <p:txBody>
          <a:bodyPr>
            <a:normAutofit fontScale="90000"/>
          </a:bodyPr>
          <a:lstStyle/>
          <a:p>
            <a:r>
              <a:rPr lang="en-US" sz="4800" dirty="0"/>
              <a:t>Preparing your Computer and Other Technology: Responsibilities and Expectations</a:t>
            </a:r>
          </a:p>
        </p:txBody>
      </p:sp>
      <p:sp>
        <p:nvSpPr>
          <p:cNvPr id="2" name="Slide Number Placeholder 1">
            <a:extLst>
              <a:ext uri="{FF2B5EF4-FFF2-40B4-BE49-F238E27FC236}">
                <a16:creationId xmlns:a16="http://schemas.microsoft.com/office/drawing/2014/main" id="{BACBF217-7B15-4F7F-A661-977B390A1A4F}"/>
              </a:ext>
              <a:ext uri="{C183D7F6-B498-43B3-948B-1728B52AA6E4}">
                <adec:decorative xmlns:adec="http://schemas.microsoft.com/office/drawing/2017/decorative" val="1"/>
              </a:ext>
            </a:extLst>
          </p:cNvPr>
          <p:cNvSpPr>
            <a:spLocks noGrp="1"/>
          </p:cNvSpPr>
          <p:nvPr>
            <p:ph type="sldNum" sz="quarter" idx="12"/>
          </p:nvPr>
        </p:nvSpPr>
        <p:spPr/>
        <p:txBody>
          <a:bodyPr/>
          <a:lstStyle/>
          <a:p>
            <a:fld id="{C26AAFF7-C4D7-4A72-B8FA-A17532192431}" type="slidenum">
              <a:rPr lang="en-US" smtClean="0"/>
              <a:pPr/>
              <a:t>26</a:t>
            </a:fld>
            <a:endParaRPr lang="en-US" dirty="0"/>
          </a:p>
        </p:txBody>
      </p:sp>
    </p:spTree>
    <p:extLst>
      <p:ext uri="{BB962C8B-B14F-4D97-AF65-F5344CB8AC3E}">
        <p14:creationId xmlns:p14="http://schemas.microsoft.com/office/powerpoint/2010/main" val="1221459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0CADE1-04ED-4A32-8E39-32324583B0BC}"/>
              </a:ext>
            </a:extLst>
          </p:cNvPr>
          <p:cNvSpPr>
            <a:spLocks noGrp="1"/>
          </p:cNvSpPr>
          <p:nvPr>
            <p:ph type="title"/>
          </p:nvPr>
        </p:nvSpPr>
        <p:spPr/>
        <p:txBody>
          <a:bodyPr>
            <a:normAutofit fontScale="90000"/>
          </a:bodyPr>
          <a:lstStyle/>
          <a:p>
            <a:r>
              <a:rPr lang="en-US" dirty="0">
                <a:ea typeface="Cambria"/>
              </a:rPr>
              <a:t>Ensuring that Proctor and Remote Student </a:t>
            </a:r>
            <a:br>
              <a:rPr lang="en-US" dirty="0">
                <a:ea typeface="Cambria"/>
              </a:rPr>
            </a:br>
            <a:r>
              <a:rPr lang="en-US" dirty="0">
                <a:ea typeface="Cambria"/>
              </a:rPr>
              <a:t>Have the Proper Hardware</a:t>
            </a:r>
          </a:p>
        </p:txBody>
      </p:sp>
      <p:sp>
        <p:nvSpPr>
          <p:cNvPr id="2" name="Content Placeholder 1">
            <a:extLst>
              <a:ext uri="{FF2B5EF4-FFF2-40B4-BE49-F238E27FC236}">
                <a16:creationId xmlns:a16="http://schemas.microsoft.com/office/drawing/2014/main" id="{92E864E0-047F-43EF-92FE-1414383DB629}"/>
              </a:ext>
            </a:extLst>
          </p:cNvPr>
          <p:cNvSpPr>
            <a:spLocks noGrp="1"/>
          </p:cNvSpPr>
          <p:nvPr>
            <p:ph idx="1"/>
          </p:nvPr>
        </p:nvSpPr>
        <p:spPr>
          <a:xfrm>
            <a:off x="311727" y="1569848"/>
            <a:ext cx="10448059" cy="4887007"/>
          </a:xfrm>
        </p:spPr>
        <p:txBody>
          <a:bodyPr vert="horz" lIns="91440" tIns="45720" rIns="91440" bIns="45720" rtlCol="0" anchor="t">
            <a:normAutofit fontScale="25000" lnSpcReduction="20000"/>
          </a:bodyPr>
          <a:lstStyle/>
          <a:p>
            <a:pPr>
              <a:lnSpc>
                <a:spcPct val="120000"/>
              </a:lnSpc>
              <a:spcAft>
                <a:spcPts val="1200"/>
              </a:spcAft>
            </a:pPr>
            <a:r>
              <a:rPr lang="en-US" sz="9600" dirty="0"/>
              <a:t>Before administering a remote test session, ensure you and your students have the following hardware and that it functions properly:</a:t>
            </a:r>
          </a:p>
          <a:p>
            <a:pPr lvl="1">
              <a:lnSpc>
                <a:spcPct val="120000"/>
              </a:lnSpc>
              <a:spcAft>
                <a:spcPts val="600"/>
              </a:spcAft>
            </a:pPr>
            <a:r>
              <a:rPr lang="en-US" sz="9600" b="1" dirty="0"/>
              <a:t>TA</a:t>
            </a:r>
            <a:r>
              <a:rPr lang="en-US" sz="9600" dirty="0"/>
              <a:t> computer has a secure web browser installed, access the test administration site (OSAS Portal)</a:t>
            </a:r>
          </a:p>
          <a:p>
            <a:pPr lvl="1">
              <a:lnSpc>
                <a:spcPct val="120000"/>
              </a:lnSpc>
              <a:spcAft>
                <a:spcPts val="600"/>
              </a:spcAft>
            </a:pPr>
            <a:r>
              <a:rPr lang="en-US" sz="9600" b="1" dirty="0"/>
              <a:t>TA</a:t>
            </a:r>
            <a:r>
              <a:rPr lang="en-US" sz="9600" dirty="0"/>
              <a:t> computer has a built-in or plug-in webcam, microphone, and speaker </a:t>
            </a:r>
          </a:p>
          <a:p>
            <a:pPr>
              <a:lnSpc>
                <a:spcPct val="120000"/>
              </a:lnSpc>
              <a:spcAft>
                <a:spcPts val="600"/>
              </a:spcAft>
            </a:pPr>
            <a:r>
              <a:rPr lang="en-US" sz="9600" dirty="0"/>
              <a:t>If necessary a TA can practice logging into a remote testing session by accessing the TA Practice Site. </a:t>
            </a:r>
            <a:r>
              <a:rPr lang="en-US" sz="9600" i="1" dirty="0"/>
              <a:t>This will allow both the TA and the student to test that hardware is operating appropriately and confirm that all settings have been updated in TIDE.</a:t>
            </a:r>
          </a:p>
          <a:p>
            <a:pPr marL="0" indent="0">
              <a:lnSpc>
                <a:spcPct val="120000"/>
              </a:lnSpc>
              <a:spcAft>
                <a:spcPts val="600"/>
              </a:spcAft>
              <a:buNone/>
            </a:pPr>
            <a:endParaRPr lang="en-US" sz="9600" dirty="0"/>
          </a:p>
        </p:txBody>
      </p:sp>
      <p:sp>
        <p:nvSpPr>
          <p:cNvPr id="3" name="Slide Number Placeholder 2">
            <a:extLst>
              <a:ext uri="{FF2B5EF4-FFF2-40B4-BE49-F238E27FC236}">
                <a16:creationId xmlns:a16="http://schemas.microsoft.com/office/drawing/2014/main" id="{B6FB0ADB-0576-47CA-BED6-1A89829109F8}"/>
              </a:ext>
              <a:ext uri="{C183D7F6-B498-43B3-948B-1728B52AA6E4}">
                <adec:decorative xmlns:adec="http://schemas.microsoft.com/office/drawing/2017/decorative" val="1"/>
              </a:ext>
            </a:extLst>
          </p:cNvPr>
          <p:cNvSpPr>
            <a:spLocks noGrp="1"/>
          </p:cNvSpPr>
          <p:nvPr>
            <p:ph type="sldNum" sz="quarter" idx="12"/>
          </p:nvPr>
        </p:nvSpPr>
        <p:spPr/>
        <p:txBody>
          <a:bodyPr/>
          <a:lstStyle/>
          <a:p>
            <a:fld id="{58AE716E-68DD-2249-A7FA-8AEF0B14DF81}" type="slidenum">
              <a:rPr lang="en-US" smtClean="0"/>
              <a:pPr/>
              <a:t>27</a:t>
            </a:fld>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85971" y="5614778"/>
            <a:ext cx="1048950" cy="932749"/>
          </a:xfrm>
          <a:prstGeom prst="rect">
            <a:avLst/>
          </a:prstGeom>
          <a:ln w="19050">
            <a:solidFill>
              <a:schemeClr val="tx1"/>
            </a:solidFill>
          </a:ln>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568785" y="5614778"/>
            <a:ext cx="1111456" cy="928265"/>
          </a:xfrm>
          <a:prstGeom prst="rect">
            <a:avLst/>
          </a:prstGeom>
          <a:ln w="19050">
            <a:solidFill>
              <a:schemeClr val="tx1"/>
            </a:solidFill>
          </a:ln>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432008" y="5614778"/>
            <a:ext cx="2378033" cy="932749"/>
          </a:xfrm>
          <a:prstGeom prst="rect">
            <a:avLst/>
          </a:prstGeom>
          <a:ln w="19050">
            <a:solidFill>
              <a:schemeClr val="tx1"/>
            </a:solidFill>
          </a:ln>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034339" y="5614778"/>
            <a:ext cx="1205398" cy="932749"/>
          </a:xfrm>
          <a:prstGeom prst="rect">
            <a:avLst/>
          </a:prstGeom>
          <a:ln w="19050">
            <a:solidFill>
              <a:schemeClr val="tx1"/>
            </a:solidFill>
          </a:ln>
        </p:spPr>
      </p:pic>
      <p:pic>
        <p:nvPicPr>
          <p:cNvPr id="10" name="Picture 9">
            <a:extLs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6464036" y="5614779"/>
            <a:ext cx="2918956" cy="928264"/>
          </a:xfrm>
          <a:prstGeom prst="rect">
            <a:avLst/>
          </a:prstGeom>
          <a:ln w="19050">
            <a:solidFill>
              <a:schemeClr val="tx1"/>
            </a:solidFill>
          </a:ln>
        </p:spPr>
      </p:pic>
    </p:spTree>
    <p:extLst>
      <p:ext uri="{BB962C8B-B14F-4D97-AF65-F5344CB8AC3E}">
        <p14:creationId xmlns:p14="http://schemas.microsoft.com/office/powerpoint/2010/main" val="2902806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0CADE1-04ED-4A32-8E39-32324583B0BC}"/>
              </a:ext>
            </a:extLst>
          </p:cNvPr>
          <p:cNvSpPr>
            <a:spLocks noGrp="1"/>
          </p:cNvSpPr>
          <p:nvPr>
            <p:ph type="title"/>
          </p:nvPr>
        </p:nvSpPr>
        <p:spPr/>
        <p:txBody>
          <a:bodyPr>
            <a:normAutofit fontScale="90000"/>
          </a:bodyPr>
          <a:lstStyle/>
          <a:p>
            <a:r>
              <a:rPr lang="en-US" dirty="0">
                <a:ea typeface="Cambria"/>
              </a:rPr>
              <a:t>Ensuring that Proctor and Remote Student </a:t>
            </a:r>
            <a:br>
              <a:rPr lang="en-US" dirty="0">
                <a:ea typeface="Cambria"/>
              </a:rPr>
            </a:br>
            <a:r>
              <a:rPr lang="en-US" dirty="0">
                <a:ea typeface="Cambria"/>
              </a:rPr>
              <a:t>Have the Proper Hardware</a:t>
            </a:r>
          </a:p>
        </p:txBody>
      </p:sp>
      <p:sp>
        <p:nvSpPr>
          <p:cNvPr id="2" name="Content Placeholder 1">
            <a:extLst>
              <a:ext uri="{FF2B5EF4-FFF2-40B4-BE49-F238E27FC236}">
                <a16:creationId xmlns:a16="http://schemas.microsoft.com/office/drawing/2014/main" id="{92E864E0-047F-43EF-92FE-1414383DB629}"/>
              </a:ext>
            </a:extLst>
          </p:cNvPr>
          <p:cNvSpPr>
            <a:spLocks noGrp="1"/>
          </p:cNvSpPr>
          <p:nvPr>
            <p:ph idx="1"/>
          </p:nvPr>
        </p:nvSpPr>
        <p:spPr>
          <a:xfrm>
            <a:off x="452208" y="1678952"/>
            <a:ext cx="8260569" cy="4887007"/>
          </a:xfrm>
        </p:spPr>
        <p:txBody>
          <a:bodyPr vert="horz" lIns="91440" tIns="45720" rIns="91440" bIns="45720" rtlCol="0" anchor="t">
            <a:noAutofit/>
          </a:bodyPr>
          <a:lstStyle/>
          <a:p>
            <a:pPr>
              <a:lnSpc>
                <a:spcPct val="120000"/>
              </a:lnSpc>
              <a:spcAft>
                <a:spcPts val="1200"/>
              </a:spcAft>
            </a:pPr>
            <a:r>
              <a:rPr lang="en-US" dirty="0"/>
              <a:t>Before administering a remote test session, ensure your students have the following hardware and that it functions properly:</a:t>
            </a:r>
          </a:p>
          <a:p>
            <a:pPr lvl="1">
              <a:lnSpc>
                <a:spcPct val="120000"/>
              </a:lnSpc>
              <a:spcAft>
                <a:spcPts val="600"/>
              </a:spcAft>
            </a:pPr>
            <a:r>
              <a:rPr lang="en-US" dirty="0"/>
              <a:t>Each remote </a:t>
            </a:r>
            <a:r>
              <a:rPr lang="en-US" b="1" dirty="0"/>
              <a:t>student’s</a:t>
            </a:r>
            <a:r>
              <a:rPr lang="en-US" dirty="0"/>
              <a:t> testing device has a Secure Browser installed so they can access the testing interface</a:t>
            </a:r>
          </a:p>
          <a:p>
            <a:pPr lvl="1">
              <a:lnSpc>
                <a:spcPct val="120000"/>
              </a:lnSpc>
              <a:spcAft>
                <a:spcPts val="600"/>
              </a:spcAft>
            </a:pPr>
            <a:r>
              <a:rPr lang="en-US" dirty="0"/>
              <a:t>Each remote </a:t>
            </a:r>
            <a:r>
              <a:rPr lang="en-US" b="1" dirty="0"/>
              <a:t>student’s</a:t>
            </a:r>
            <a:r>
              <a:rPr lang="en-US" dirty="0"/>
              <a:t> testing device has a built-in or plug-in microphone, speaker, and webcam, if approved</a:t>
            </a:r>
          </a:p>
          <a:p>
            <a:pPr marL="0" indent="0" algn="ctr">
              <a:lnSpc>
                <a:spcPct val="120000"/>
              </a:lnSpc>
              <a:buNone/>
            </a:pPr>
            <a:r>
              <a:rPr lang="en-US" b="1" i="1" dirty="0"/>
              <a:t>Remember: use of a student camera requires parent or guardian consent</a:t>
            </a:r>
          </a:p>
        </p:txBody>
      </p:sp>
      <p:sp>
        <p:nvSpPr>
          <p:cNvPr id="3" name="Slide Number Placeholder 2">
            <a:extLst>
              <a:ext uri="{FF2B5EF4-FFF2-40B4-BE49-F238E27FC236}">
                <a16:creationId xmlns:a16="http://schemas.microsoft.com/office/drawing/2014/main" id="{B6FB0ADB-0576-47CA-BED6-1A89829109F8}"/>
              </a:ext>
              <a:ext uri="{C183D7F6-B498-43B3-948B-1728B52AA6E4}">
                <adec:decorative xmlns:adec="http://schemas.microsoft.com/office/drawing/2017/decorative" val="1"/>
              </a:ext>
            </a:extLst>
          </p:cNvPr>
          <p:cNvSpPr>
            <a:spLocks noGrp="1"/>
          </p:cNvSpPr>
          <p:nvPr>
            <p:ph type="sldNum" sz="quarter" idx="12"/>
          </p:nvPr>
        </p:nvSpPr>
        <p:spPr/>
        <p:txBody>
          <a:bodyPr/>
          <a:lstStyle/>
          <a:p>
            <a:fld id="{58AE716E-68DD-2249-A7FA-8AEF0B14DF81}" type="slidenum">
              <a:rPr lang="en-US" smtClean="0"/>
              <a:pPr/>
              <a:t>28</a:t>
            </a:fld>
            <a:endParaRPr lang="en-US" dirty="0"/>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413224" y="1950017"/>
            <a:ext cx="1285869" cy="1469563"/>
          </a:xfrm>
          <a:prstGeom prst="rect">
            <a:avLst/>
          </a:prstGeom>
          <a:ln>
            <a:solidFill>
              <a:schemeClr val="tx1"/>
            </a:solidFill>
          </a:ln>
        </p:spPr>
      </p:pic>
      <p:pic>
        <p:nvPicPr>
          <p:cNvPr id="4" name="Picture 3">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278221" y="4167829"/>
            <a:ext cx="1556566" cy="1505607"/>
          </a:xfrm>
          <a:prstGeom prst="rect">
            <a:avLst/>
          </a:prstGeom>
          <a:ln w="19050">
            <a:solidFill>
              <a:schemeClr val="tx1"/>
            </a:solidFill>
          </a:ln>
        </p:spPr>
      </p:pic>
    </p:spTree>
    <p:extLst>
      <p:ext uri="{BB962C8B-B14F-4D97-AF65-F5344CB8AC3E}">
        <p14:creationId xmlns:p14="http://schemas.microsoft.com/office/powerpoint/2010/main" val="174450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97A16B-F60A-437E-A229-49685EB41BB5}"/>
              </a:ext>
            </a:extLst>
          </p:cNvPr>
          <p:cNvSpPr>
            <a:spLocks noGrp="1"/>
          </p:cNvSpPr>
          <p:nvPr>
            <p:ph type="title"/>
          </p:nvPr>
        </p:nvSpPr>
        <p:spPr/>
        <p:txBody>
          <a:bodyPr>
            <a:normAutofit fontScale="90000"/>
          </a:bodyPr>
          <a:lstStyle/>
          <a:p>
            <a:r>
              <a:rPr lang="en-US" dirty="0"/>
              <a:t>Consider Students Use of Assistive Technologies</a:t>
            </a:r>
          </a:p>
        </p:txBody>
      </p:sp>
      <p:sp>
        <p:nvSpPr>
          <p:cNvPr id="2" name="Content Placeholder 1">
            <a:extLst>
              <a:ext uri="{FF2B5EF4-FFF2-40B4-BE49-F238E27FC236}">
                <a16:creationId xmlns:a16="http://schemas.microsoft.com/office/drawing/2014/main" id="{73CDFAA3-069C-4A74-82FC-41490A8E874B}"/>
              </a:ext>
            </a:extLst>
          </p:cNvPr>
          <p:cNvSpPr>
            <a:spLocks noGrp="1"/>
          </p:cNvSpPr>
          <p:nvPr>
            <p:ph idx="1"/>
          </p:nvPr>
        </p:nvSpPr>
        <p:spPr>
          <a:xfrm>
            <a:off x="717176" y="1825625"/>
            <a:ext cx="10784542" cy="4728304"/>
          </a:xfrm>
        </p:spPr>
        <p:txBody>
          <a:bodyPr vert="horz" lIns="91440" tIns="45720" rIns="91440" bIns="45720" rtlCol="0" anchor="t">
            <a:normAutofit/>
          </a:bodyPr>
          <a:lstStyle/>
          <a:p>
            <a:pPr>
              <a:lnSpc>
                <a:spcPct val="110000"/>
              </a:lnSpc>
              <a:spcBef>
                <a:spcPts val="0"/>
              </a:spcBef>
              <a:spcAft>
                <a:spcPts val="3000"/>
              </a:spcAft>
            </a:pPr>
            <a:r>
              <a:rPr lang="en-US" sz="3000" dirty="0">
                <a:ea typeface="Calibri" panose="020F0502020204030204" pitchFamily="34" charset="0"/>
                <a:cs typeface="Times New Roman"/>
              </a:rPr>
              <a:t>Students who use assistive technologies during instruction should have access to the same or comparable approved assistive technologies when they take a test remotely</a:t>
            </a:r>
          </a:p>
          <a:p>
            <a:pPr>
              <a:lnSpc>
                <a:spcPct val="110000"/>
              </a:lnSpc>
              <a:spcBef>
                <a:spcPts val="0"/>
              </a:spcBef>
              <a:spcAft>
                <a:spcPts val="1800"/>
              </a:spcAft>
            </a:pPr>
            <a:r>
              <a:rPr lang="en-US" sz="3000" dirty="0"/>
              <a:t>District/school technology coordinators should work with families who are remote testing to set up any necessary assistive technologies</a:t>
            </a:r>
          </a:p>
          <a:p>
            <a:pPr marL="0" indent="0" algn="ctr">
              <a:lnSpc>
                <a:spcPct val="110000"/>
              </a:lnSpc>
              <a:buNone/>
            </a:pPr>
            <a:r>
              <a:rPr lang="en-US" sz="1800" dirty="0"/>
              <a:t>If access to necessary technologies </a:t>
            </a:r>
            <a:r>
              <a:rPr lang="en-US" sz="1800" b="1" dirty="0"/>
              <a:t>cannot be provided</a:t>
            </a:r>
            <a:r>
              <a:rPr lang="en-US" sz="1800" dirty="0"/>
              <a:t> to students testing remotely, districts should work with their families to determine other options for taking the test</a:t>
            </a:r>
          </a:p>
        </p:txBody>
      </p:sp>
      <p:sp>
        <p:nvSpPr>
          <p:cNvPr id="3" name="Slide Number Placeholder 2">
            <a:extLst>
              <a:ext uri="{FF2B5EF4-FFF2-40B4-BE49-F238E27FC236}">
                <a16:creationId xmlns:a16="http://schemas.microsoft.com/office/drawing/2014/main" id="{652E3FD0-633F-44CB-ADFD-9FD96CFB93B7}"/>
              </a:ext>
              <a:ext uri="{C183D7F6-B498-43B3-948B-1728B52AA6E4}">
                <adec:decorative xmlns:adec="http://schemas.microsoft.com/office/drawing/2017/decorative" val="1"/>
              </a:ext>
            </a:extLst>
          </p:cNvPr>
          <p:cNvSpPr>
            <a:spLocks noGrp="1"/>
          </p:cNvSpPr>
          <p:nvPr>
            <p:ph type="sldNum" sz="quarter" idx="12"/>
          </p:nvPr>
        </p:nvSpPr>
        <p:spPr/>
        <p:txBody>
          <a:bodyPr/>
          <a:lstStyle/>
          <a:p>
            <a:fld id="{58AE716E-68DD-2249-A7FA-8AEF0B14DF81}" type="slidenum">
              <a:rPr lang="en-US" smtClean="0"/>
              <a:pPr/>
              <a:t>29</a:t>
            </a:fld>
            <a:endParaRPr lang="en-US" dirty="0"/>
          </a:p>
        </p:txBody>
      </p:sp>
    </p:spTree>
    <p:extLst>
      <p:ext uri="{BB962C8B-B14F-4D97-AF65-F5344CB8AC3E}">
        <p14:creationId xmlns:p14="http://schemas.microsoft.com/office/powerpoint/2010/main" val="2729745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pPr/>
              <a:t>3</a:t>
            </a:fld>
            <a:endParaRPr lang="en-US" dirty="0"/>
          </a:p>
        </p:txBody>
      </p:sp>
      <p:sp>
        <p:nvSpPr>
          <p:cNvPr id="6" name="Title 5"/>
          <p:cNvSpPr>
            <a:spLocks noGrp="1"/>
          </p:cNvSpPr>
          <p:nvPr>
            <p:ph type="ctrTitle"/>
          </p:nvPr>
        </p:nvSpPr>
        <p:spPr/>
        <p:txBody>
          <a:bodyPr/>
          <a:lstStyle/>
          <a:p>
            <a:r>
              <a:rPr lang="en-US" sz="4800" dirty="0"/>
              <a:t>Overview of Remote Administration Testing Window</a:t>
            </a:r>
          </a:p>
        </p:txBody>
      </p:sp>
    </p:spTree>
    <p:extLst>
      <p:ext uri="{BB962C8B-B14F-4D97-AF65-F5344CB8AC3E}">
        <p14:creationId xmlns:p14="http://schemas.microsoft.com/office/powerpoint/2010/main" val="1755790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lstStyle/>
          <a:p>
            <a:r>
              <a:rPr lang="en-US" dirty="0"/>
              <a:t>Before Testing</a:t>
            </a:r>
          </a:p>
        </p:txBody>
      </p:sp>
      <p:sp>
        <p:nvSpPr>
          <p:cNvPr id="2" name="Slide Number Placeholder 1">
            <a:extLst>
              <a:ext uri="{FF2B5EF4-FFF2-40B4-BE49-F238E27FC236}">
                <a16:creationId xmlns:a16="http://schemas.microsoft.com/office/drawing/2014/main" id="{BACBF217-7B15-4F7F-A661-977B390A1A4F}"/>
              </a:ext>
              <a:ext uri="{C183D7F6-B498-43B3-948B-1728B52AA6E4}">
                <adec:decorative xmlns:adec="http://schemas.microsoft.com/office/drawing/2017/decorative" val="1"/>
              </a:ext>
            </a:extLst>
          </p:cNvPr>
          <p:cNvSpPr>
            <a:spLocks noGrp="1"/>
          </p:cNvSpPr>
          <p:nvPr>
            <p:ph type="sldNum" sz="quarter" idx="12"/>
          </p:nvPr>
        </p:nvSpPr>
        <p:spPr/>
        <p:txBody>
          <a:bodyPr/>
          <a:lstStyle/>
          <a:p>
            <a:fld id="{C26AAFF7-C4D7-4A72-B8FA-A17532192431}" type="slidenum">
              <a:rPr lang="en-US" smtClean="0"/>
              <a:pPr/>
              <a:t>30</a:t>
            </a:fld>
            <a:endParaRPr lang="en-US" dirty="0"/>
          </a:p>
        </p:txBody>
      </p:sp>
      <p:graphicFrame>
        <p:nvGraphicFramePr>
          <p:cNvPr id="8" name="Table 7" descr="table for besfore testing checklist">
            <a:extLst>
              <a:ext uri="{FF2B5EF4-FFF2-40B4-BE49-F238E27FC236}">
                <a16:creationId xmlns:a16="http://schemas.microsoft.com/office/drawing/2014/main" id="{4332A0DA-043B-4CB3-B765-2A0165F350EE}"/>
              </a:ext>
            </a:extLst>
          </p:cNvPr>
          <p:cNvGraphicFramePr>
            <a:graphicFrameLocks noGrp="1"/>
          </p:cNvGraphicFramePr>
          <p:nvPr>
            <p:extLst>
              <p:ext uri="{D42A27DB-BD31-4B8C-83A1-F6EECF244321}">
                <p14:modId xmlns:p14="http://schemas.microsoft.com/office/powerpoint/2010/main" val="977101420"/>
              </p:ext>
            </p:extLst>
          </p:nvPr>
        </p:nvGraphicFramePr>
        <p:xfrm>
          <a:off x="601880" y="1825625"/>
          <a:ext cx="10821085" cy="4273766"/>
        </p:xfrm>
        <a:graphic>
          <a:graphicData uri="http://schemas.openxmlformats.org/drawingml/2006/table">
            <a:tbl>
              <a:tblPr firstRow="1"/>
              <a:tblGrid>
                <a:gridCol w="1986575">
                  <a:extLst>
                    <a:ext uri="{9D8B030D-6E8A-4147-A177-3AD203B41FA5}">
                      <a16:colId xmlns:a16="http://schemas.microsoft.com/office/drawing/2014/main" val="90081516"/>
                    </a:ext>
                  </a:extLst>
                </a:gridCol>
                <a:gridCol w="8834510">
                  <a:extLst>
                    <a:ext uri="{9D8B030D-6E8A-4147-A177-3AD203B41FA5}">
                      <a16:colId xmlns:a16="http://schemas.microsoft.com/office/drawing/2014/main" val="1925721794"/>
                    </a:ext>
                  </a:extLst>
                </a:gridCol>
              </a:tblGrid>
              <a:tr h="444071">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Calibri" panose="020F0502020204030204" pitchFamily="34" charset="0"/>
                        </a:rPr>
                        <a:t>Responsibilities</a:t>
                      </a:r>
                      <a:r>
                        <a:rPr lang="en-US" sz="2000" b="1" i="0" u="none" strike="noStrike" baseline="0" dirty="0">
                          <a:solidFill>
                            <a:srgbClr val="000000"/>
                          </a:solidFill>
                          <a:effectLst/>
                          <a:latin typeface="Calibri" panose="020F0502020204030204" pitchFamily="34" charset="0"/>
                        </a:rPr>
                        <a:t> </a:t>
                      </a:r>
                      <a:r>
                        <a:rPr lang="en-US" sz="2000" b="1" i="0" u="none" strike="noStrike" dirty="0">
                          <a:solidFill>
                            <a:srgbClr val="000000"/>
                          </a:solidFill>
                          <a:effectLst/>
                          <a:latin typeface="Calibri" panose="020F0502020204030204" pitchFamily="34" charset="0"/>
                        </a:rPr>
                        <a:t>Before Testing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3616664"/>
                  </a:ext>
                </a:extLst>
              </a:tr>
              <a:tr h="823605">
                <a:tc>
                  <a:txBody>
                    <a:bodyPr/>
                    <a:lstStyle/>
                    <a:p>
                      <a:pPr algn="ctr" fontAlgn="b"/>
                      <a:r>
                        <a:rPr lang="en-US" sz="2400" b="1" i="0" u="none" strike="noStrike">
                          <a:solidFill>
                            <a:srgbClr val="000000"/>
                          </a:solidFill>
                          <a:effectLst/>
                          <a:latin typeface="Calibri" panose="020F0502020204030204" pitchFamily="34" charset="0"/>
                        </a:rPr>
                        <a:t>ODE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42950" lvl="1" indent="-285750" algn="l" fontAlgn="b">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Establish remote testing policy</a:t>
                      </a:r>
                    </a:p>
                    <a:p>
                      <a:pPr marL="742950" lvl="1" indent="-285750" algn="l" fontAlgn="b">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Develop an effective remote testing platform</a:t>
                      </a:r>
                    </a:p>
                    <a:p>
                      <a:pPr marL="742950" lvl="1" indent="-285750" algn="l" fontAlgn="b">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Develop and release remote testing training and guidance for districts, test administrators, and families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9051570"/>
                  </a:ext>
                </a:extLst>
              </a:tr>
              <a:tr h="1456094">
                <a:tc>
                  <a:txBody>
                    <a:bodyPr/>
                    <a:lstStyle/>
                    <a:p>
                      <a:pPr algn="ctr" fontAlgn="b"/>
                      <a:r>
                        <a:rPr lang="en-US" sz="2400" b="1" i="0" u="none" strike="noStrike" dirty="0">
                          <a:solidFill>
                            <a:srgbClr val="000000"/>
                          </a:solidFill>
                          <a:effectLst/>
                          <a:latin typeface="Calibri" panose="020F0502020204030204" pitchFamily="34" charset="0"/>
                        </a:rPr>
                        <a:t>Districts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42950" lvl="1" indent="-285750" algn="l" fontAlgn="b">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Consider the appropriateness of remote testing </a:t>
                      </a:r>
                    </a:p>
                    <a:p>
                      <a:pPr marL="742950" lvl="1" indent="-285750" algn="l" fontAlgn="b">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Review all remote administration documents posted at </a:t>
                      </a:r>
                      <a:r>
                        <a:rPr lang="en-US" sz="1400" b="0" i="0" u="none" strike="noStrike" dirty="0">
                          <a:solidFill>
                            <a:srgbClr val="000000"/>
                          </a:solidFill>
                          <a:effectLst/>
                          <a:latin typeface="Calibri" panose="020F0502020204030204" pitchFamily="34" charset="0"/>
                          <a:hlinkClick r:id="rId3"/>
                        </a:rPr>
                        <a:t>ODE - Test Administration web page</a:t>
                      </a:r>
                      <a:r>
                        <a:rPr lang="en-US" sz="1400" b="0" i="0" u="none" strike="noStrike" dirty="0">
                          <a:solidFill>
                            <a:srgbClr val="000000"/>
                          </a:solidFill>
                          <a:effectLst/>
                          <a:latin typeface="Calibri" panose="020F0502020204030204" pitchFamily="34" charset="0"/>
                        </a:rPr>
                        <a:t> </a:t>
                      </a:r>
                    </a:p>
                    <a:p>
                      <a:pPr marL="742950" lvl="1" indent="-285750" algn="l" fontAlgn="b">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Identify and communicate internally with TAs</a:t>
                      </a:r>
                      <a:r>
                        <a:rPr lang="en-US" sz="1400" b="0" i="0" u="none" strike="noStrike" baseline="0" dirty="0">
                          <a:solidFill>
                            <a:srgbClr val="000000"/>
                          </a:solidFill>
                          <a:effectLst/>
                          <a:latin typeface="Calibri" panose="020F0502020204030204" pitchFamily="34" charset="0"/>
                        </a:rPr>
                        <a:t> who will need to complete the Remote Testing Certification Course</a:t>
                      </a:r>
                    </a:p>
                    <a:p>
                      <a:pPr marL="742950" lvl="1" indent="-285750" algn="l" fontAlgn="b">
                        <a:buFont typeface="Arial" panose="020B0604020202020204" pitchFamily="34" charset="0"/>
                        <a:buChar char="•"/>
                      </a:pPr>
                      <a:r>
                        <a:rPr lang="en-US" sz="1400" b="0" i="0" u="none" strike="noStrike" baseline="0" dirty="0">
                          <a:solidFill>
                            <a:srgbClr val="000000"/>
                          </a:solidFill>
                          <a:effectLst/>
                          <a:latin typeface="Calibri" panose="020F0502020204030204" pitchFamily="34" charset="0"/>
                        </a:rPr>
                        <a:t>Develop a system of who is responsible for collecting parent permission forms and updating the Student TIDE settings prior to remote testing</a:t>
                      </a:r>
                    </a:p>
                    <a:p>
                      <a:pPr marL="742950" lvl="1" indent="-285750" algn="l" fontAlgn="b">
                        <a:buFont typeface="Arial" panose="020B0604020202020204" pitchFamily="34" charset="0"/>
                        <a:buChar char="•"/>
                      </a:pPr>
                      <a:endParaRPr lang="en-US"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8943531"/>
                  </a:ext>
                </a:extLst>
              </a:tr>
              <a:tr h="1332211">
                <a:tc>
                  <a:txBody>
                    <a:bodyPr/>
                    <a:lstStyle/>
                    <a:p>
                      <a:pPr algn="ctr" fontAlgn="b"/>
                      <a:r>
                        <a:rPr lang="en-US" sz="2400" b="1" i="0" u="none" strike="noStrike" dirty="0">
                          <a:solidFill>
                            <a:srgbClr val="000000"/>
                          </a:solidFill>
                          <a:effectLst/>
                          <a:latin typeface="Calibri" panose="020F0502020204030204" pitchFamily="34" charset="0"/>
                        </a:rPr>
                        <a:t>Teachers/Test Administrators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42950" lvl="1" indent="-285750" algn="l" fontAlgn="b">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Complete the Remote Testing Certification Course if planning to proctor any remote assessments </a:t>
                      </a:r>
                    </a:p>
                    <a:p>
                      <a:pPr marL="742950" lvl="1" indent="-285750" algn="l" fontAlgn="b">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Read all other remote testing documentation the district provides (as required)</a:t>
                      </a:r>
                    </a:p>
                    <a:p>
                      <a:pPr marL="742950" lvl="1" indent="-285750" algn="l" fontAlgn="b">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Ensure students have the opportunity to practice using the remote administration site</a:t>
                      </a:r>
                    </a:p>
                    <a:p>
                      <a:pPr marL="742950" lvl="1" indent="-285750" algn="l" fontAlgn="b">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Double check all students are listed with the corrects accommodations and settings in TIDE, including whether the student is eligible for remote testing (primary responsibility with DTC or STC)</a:t>
                      </a:r>
                    </a:p>
                    <a:p>
                      <a:pPr marL="742950" lvl="1" indent="-285750" algn="l" fontAlgn="b">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Talk with families of remote testing students beforehand </a:t>
                      </a:r>
                    </a:p>
                    <a:p>
                      <a:pPr marL="742950" lvl="1" indent="-285750" algn="l" fontAlgn="b">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Communicate test information </a:t>
                      </a:r>
                      <a:r>
                        <a:rPr lang="en-US" sz="1400" b="1" i="0" u="none" strike="noStrike" dirty="0">
                          <a:solidFill>
                            <a:srgbClr val="000000"/>
                          </a:solidFill>
                          <a:effectLst/>
                          <a:latin typeface="Calibri" panose="020F0502020204030204" pitchFamily="34" charset="0"/>
                        </a:rPr>
                        <a:t>securely</a:t>
                      </a:r>
                      <a:r>
                        <a:rPr lang="en-US" sz="1400" b="0" i="0" u="none" strike="noStrike" dirty="0">
                          <a:solidFill>
                            <a:srgbClr val="000000"/>
                          </a:solidFill>
                          <a:effectLst/>
                          <a:latin typeface="Calibri" panose="020F0502020204030204" pitchFamily="34" charset="0"/>
                        </a:rPr>
                        <a:t> with students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9684734"/>
                  </a:ext>
                </a:extLst>
              </a:tr>
            </a:tbl>
          </a:graphicData>
        </a:graphic>
      </p:graphicFrame>
    </p:spTree>
    <p:extLst>
      <p:ext uri="{BB962C8B-B14F-4D97-AF65-F5344CB8AC3E}">
        <p14:creationId xmlns:p14="http://schemas.microsoft.com/office/powerpoint/2010/main" val="1833489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normAutofit fontScale="90000"/>
          </a:bodyPr>
          <a:lstStyle/>
          <a:p>
            <a:r>
              <a:rPr lang="en-US" dirty="0"/>
              <a:t>Responsibilities and Expectations</a:t>
            </a:r>
            <a:br>
              <a:rPr lang="en-US" dirty="0"/>
            </a:br>
            <a:r>
              <a:rPr lang="en-US" dirty="0"/>
              <a:t>Student Directions</a:t>
            </a:r>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
          </p:nvPr>
        </p:nvSpPr>
        <p:spPr>
          <a:xfrm>
            <a:off x="594360" y="1717040"/>
            <a:ext cx="11043920" cy="4787877"/>
          </a:xfrm>
        </p:spPr>
        <p:txBody>
          <a:bodyPr>
            <a:normAutofit fontScale="92500"/>
          </a:bodyPr>
          <a:lstStyle/>
          <a:p>
            <a:pPr>
              <a:spcAft>
                <a:spcPts val="600"/>
              </a:spcAft>
            </a:pPr>
            <a:r>
              <a:rPr lang="en-US" sz="3200" dirty="0"/>
              <a:t>The remote testing platform provides two-way communication once students have logged in their test. </a:t>
            </a:r>
          </a:p>
          <a:p>
            <a:pPr lvl="1">
              <a:spcAft>
                <a:spcPts val="3000"/>
              </a:spcAft>
            </a:pPr>
            <a:r>
              <a:rPr lang="en-US" dirty="0"/>
              <a:t>Any communication needs required prior to student log-in should be completed using the local learning management system (LMS) </a:t>
            </a:r>
            <a:r>
              <a:rPr lang="en-US" i="1" dirty="0"/>
              <a:t>(e.g., Zoom, Google Classroom, etc.)</a:t>
            </a:r>
            <a:r>
              <a:rPr lang="en-US" dirty="0"/>
              <a:t>. </a:t>
            </a:r>
          </a:p>
          <a:p>
            <a:pPr>
              <a:spcAft>
                <a:spcPts val="1800"/>
              </a:spcAft>
            </a:pPr>
            <a:r>
              <a:rPr lang="en-US" sz="3200" dirty="0"/>
              <a:t>Communication needs such as student directions should be shared via a LMS and prior to students logging into the remote testing secure browser. </a:t>
            </a:r>
          </a:p>
          <a:p>
            <a:pPr lvl="1">
              <a:spcBef>
                <a:spcPts val="0"/>
              </a:spcBef>
              <a:spcAft>
                <a:spcPts val="1200"/>
              </a:spcAft>
            </a:pPr>
            <a:r>
              <a:rPr lang="en-US" dirty="0"/>
              <a:t>It is important that TAs review these directions with students prior to testing.</a:t>
            </a:r>
          </a:p>
          <a:p>
            <a:pPr lvl="1">
              <a:spcBef>
                <a:spcPts val="0"/>
              </a:spcBef>
              <a:spcAft>
                <a:spcPts val="600"/>
              </a:spcAft>
            </a:pPr>
            <a:r>
              <a:rPr lang="en-US" dirty="0"/>
              <a:t>The directions are organized to ensure that students understand which test they are taking and correctly log in to the proper test.</a:t>
            </a:r>
          </a:p>
        </p:txBody>
      </p:sp>
      <p:sp>
        <p:nvSpPr>
          <p:cNvPr id="2" name="Slide Number Placeholder 1">
            <a:extLst>
              <a:ext uri="{FF2B5EF4-FFF2-40B4-BE49-F238E27FC236}">
                <a16:creationId xmlns:a16="http://schemas.microsoft.com/office/drawing/2014/main" id="{BACBF217-7B15-4F7F-A661-977B390A1A4F}"/>
              </a:ext>
              <a:ext uri="{C183D7F6-B498-43B3-948B-1728B52AA6E4}">
                <adec:decorative xmlns:adec="http://schemas.microsoft.com/office/drawing/2017/decorative" val="1"/>
              </a:ext>
            </a:extLst>
          </p:cNvPr>
          <p:cNvSpPr>
            <a:spLocks noGrp="1"/>
          </p:cNvSpPr>
          <p:nvPr>
            <p:ph type="sldNum" sz="quarter" idx="12"/>
          </p:nvPr>
        </p:nvSpPr>
        <p:spPr/>
        <p:txBody>
          <a:bodyPr/>
          <a:lstStyle/>
          <a:p>
            <a:fld id="{C26AAFF7-C4D7-4A72-B8FA-A17532192431}" type="slidenum">
              <a:rPr lang="en-US" smtClean="0"/>
              <a:pPr/>
              <a:t>31</a:t>
            </a:fld>
            <a:endParaRPr lang="en-US" dirty="0"/>
          </a:p>
        </p:txBody>
      </p:sp>
    </p:spTree>
    <p:extLst>
      <p:ext uri="{BB962C8B-B14F-4D97-AF65-F5344CB8AC3E}">
        <p14:creationId xmlns:p14="http://schemas.microsoft.com/office/powerpoint/2010/main" val="1582168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lstStyle/>
          <a:p>
            <a:r>
              <a:rPr lang="en-US" dirty="0"/>
              <a:t>During Testing</a:t>
            </a:r>
          </a:p>
        </p:txBody>
      </p:sp>
      <p:sp>
        <p:nvSpPr>
          <p:cNvPr id="2" name="Slide Number Placeholder 1">
            <a:extLst>
              <a:ext uri="{FF2B5EF4-FFF2-40B4-BE49-F238E27FC236}">
                <a16:creationId xmlns:a16="http://schemas.microsoft.com/office/drawing/2014/main" id="{BACBF217-7B15-4F7F-A661-977B390A1A4F}"/>
              </a:ext>
              <a:ext uri="{C183D7F6-B498-43B3-948B-1728B52AA6E4}">
                <adec:decorative xmlns:adec="http://schemas.microsoft.com/office/drawing/2017/decorative" val="1"/>
              </a:ext>
            </a:extLst>
          </p:cNvPr>
          <p:cNvSpPr>
            <a:spLocks noGrp="1"/>
          </p:cNvSpPr>
          <p:nvPr>
            <p:ph type="sldNum" sz="quarter" idx="12"/>
          </p:nvPr>
        </p:nvSpPr>
        <p:spPr/>
        <p:txBody>
          <a:bodyPr/>
          <a:lstStyle/>
          <a:p>
            <a:fld id="{C26AAFF7-C4D7-4A72-B8FA-A17532192431}" type="slidenum">
              <a:rPr lang="en-US" smtClean="0"/>
              <a:pPr/>
              <a:t>32</a:t>
            </a:fld>
            <a:endParaRPr lang="en-US" dirty="0"/>
          </a:p>
        </p:txBody>
      </p:sp>
      <p:graphicFrame>
        <p:nvGraphicFramePr>
          <p:cNvPr id="8" name="Table 7" descr="table for during testing checklist">
            <a:extLst>
              <a:ext uri="{FF2B5EF4-FFF2-40B4-BE49-F238E27FC236}">
                <a16:creationId xmlns:a16="http://schemas.microsoft.com/office/drawing/2014/main" id="{4332A0DA-043B-4CB3-B765-2A0165F350EE}"/>
              </a:ext>
            </a:extLst>
          </p:cNvPr>
          <p:cNvGraphicFramePr>
            <a:graphicFrameLocks noGrp="1"/>
          </p:cNvGraphicFramePr>
          <p:nvPr>
            <p:extLst>
              <p:ext uri="{D42A27DB-BD31-4B8C-83A1-F6EECF244321}">
                <p14:modId xmlns:p14="http://schemas.microsoft.com/office/powerpoint/2010/main" val="935635691"/>
              </p:ext>
            </p:extLst>
          </p:nvPr>
        </p:nvGraphicFramePr>
        <p:xfrm>
          <a:off x="619381" y="1975579"/>
          <a:ext cx="10821085" cy="4055981"/>
        </p:xfrm>
        <a:graphic>
          <a:graphicData uri="http://schemas.openxmlformats.org/drawingml/2006/table">
            <a:tbl>
              <a:tblPr firstRow="1"/>
              <a:tblGrid>
                <a:gridCol w="1986575">
                  <a:extLst>
                    <a:ext uri="{9D8B030D-6E8A-4147-A177-3AD203B41FA5}">
                      <a16:colId xmlns:a16="http://schemas.microsoft.com/office/drawing/2014/main" val="90081516"/>
                    </a:ext>
                  </a:extLst>
                </a:gridCol>
                <a:gridCol w="8834510">
                  <a:extLst>
                    <a:ext uri="{9D8B030D-6E8A-4147-A177-3AD203B41FA5}">
                      <a16:colId xmlns:a16="http://schemas.microsoft.com/office/drawing/2014/main" val="1925721794"/>
                    </a:ext>
                  </a:extLst>
                </a:gridCol>
              </a:tblGrid>
              <a:tr h="444071">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Calibri" panose="020F0502020204030204" pitchFamily="34" charset="0"/>
                        </a:rPr>
                        <a:t>Responsibilities</a:t>
                      </a:r>
                      <a:r>
                        <a:rPr lang="en-US" sz="2000" b="1" i="0" u="none" strike="noStrike" baseline="0" dirty="0">
                          <a:solidFill>
                            <a:srgbClr val="000000"/>
                          </a:solidFill>
                          <a:effectLst/>
                          <a:latin typeface="Calibri" panose="020F0502020204030204" pitchFamily="34" charset="0"/>
                        </a:rPr>
                        <a:t> </a:t>
                      </a:r>
                      <a:r>
                        <a:rPr lang="en-US" sz="2000" b="1" i="0" u="none" strike="noStrike" dirty="0">
                          <a:solidFill>
                            <a:srgbClr val="000000"/>
                          </a:solidFill>
                          <a:effectLst/>
                          <a:latin typeface="Calibri" panose="020F0502020204030204" pitchFamily="34" charset="0"/>
                        </a:rPr>
                        <a:t>During Testing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3616664"/>
                  </a:ext>
                </a:extLst>
              </a:tr>
              <a:tr h="823605">
                <a:tc>
                  <a:txBody>
                    <a:bodyPr/>
                    <a:lstStyle/>
                    <a:p>
                      <a:pPr algn="ctr" fontAlgn="b"/>
                      <a:r>
                        <a:rPr lang="en-US" sz="2400" b="1" i="0" u="none" strike="noStrike">
                          <a:solidFill>
                            <a:srgbClr val="000000"/>
                          </a:solidFill>
                          <a:effectLst/>
                          <a:latin typeface="Calibri" panose="020F0502020204030204" pitchFamily="34" charset="0"/>
                        </a:rPr>
                        <a:t>ODE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42950" lvl="1" indent="-285750" algn="l" fontAlgn="b">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Provide support to the field</a:t>
                      </a:r>
                    </a:p>
                    <a:p>
                      <a:pPr marL="742950" lvl="1" indent="-285750" algn="l" fontAlgn="b">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Communicate any updates/issues/changes/etc.</a:t>
                      </a:r>
                    </a:p>
                    <a:p>
                      <a:pPr marL="742950" lvl="1" indent="-285750" algn="l" fontAlgn="b">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Monitor districts for reported testing improprieties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9051570"/>
                  </a:ext>
                </a:extLst>
              </a:tr>
              <a:tr h="1456094">
                <a:tc>
                  <a:txBody>
                    <a:bodyPr/>
                    <a:lstStyle/>
                    <a:p>
                      <a:pPr algn="ctr" fontAlgn="b"/>
                      <a:r>
                        <a:rPr lang="en-US" sz="2400" b="1" i="0" u="none" strike="noStrike" dirty="0">
                          <a:solidFill>
                            <a:srgbClr val="000000"/>
                          </a:solidFill>
                          <a:effectLst/>
                          <a:latin typeface="Calibri" panose="020F0502020204030204" pitchFamily="34" charset="0"/>
                        </a:rPr>
                        <a:t>Districts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42950" lvl="1" indent="-285750" algn="l" fontAlgn="b">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Support teachers, test administrators, students, and families testing remotely</a:t>
                      </a:r>
                    </a:p>
                    <a:p>
                      <a:pPr marL="742950" lvl="1" indent="-285750" algn="l" fontAlgn="b">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Ensure all administration policies continue to be followed </a:t>
                      </a:r>
                    </a:p>
                    <a:p>
                      <a:pPr marL="742950" lvl="1" indent="-285750" algn="l" fontAlgn="b">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Make sure students are assessed as identified by parent/guardian permissions</a:t>
                      </a:r>
                    </a:p>
                    <a:p>
                      <a:pPr marL="742950" lvl="1" indent="-285750" algn="l" fontAlgn="b">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Investigate and report any testing improprieties identified during testing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8943531"/>
                  </a:ext>
                </a:extLst>
              </a:tr>
              <a:tr h="1332211">
                <a:tc>
                  <a:txBody>
                    <a:bodyPr/>
                    <a:lstStyle/>
                    <a:p>
                      <a:pPr algn="ctr" fontAlgn="b"/>
                      <a:r>
                        <a:rPr lang="en-US" sz="2400" b="1" i="0" u="none" strike="noStrike" dirty="0">
                          <a:solidFill>
                            <a:srgbClr val="000000"/>
                          </a:solidFill>
                          <a:effectLst/>
                          <a:latin typeface="Calibri" panose="020F0502020204030204" pitchFamily="34" charset="0"/>
                        </a:rPr>
                        <a:t>Teachers/Test Administrators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42950" lvl="1" indent="-285750" algn="l" fontAlgn="b">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Monitor and support students participating in the assessment</a:t>
                      </a:r>
                    </a:p>
                    <a:p>
                      <a:pPr marL="742950" lvl="1" indent="-285750" algn="l" fontAlgn="b">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Provide technical assistance as needed to support hardware and/or</a:t>
                      </a:r>
                      <a:r>
                        <a:rPr lang="en-US" sz="1400" b="0" i="0" u="none" strike="noStrike" baseline="0" dirty="0">
                          <a:solidFill>
                            <a:srgbClr val="000000"/>
                          </a:solidFill>
                          <a:effectLst/>
                          <a:latin typeface="Calibri" panose="020F0502020204030204" pitchFamily="34" charset="0"/>
                        </a:rPr>
                        <a:t> the remote testing platform</a:t>
                      </a:r>
                      <a:endParaRPr lang="en-US" sz="1400" b="0" i="0" u="none" strike="noStrike" dirty="0">
                        <a:solidFill>
                          <a:srgbClr val="000000"/>
                        </a:solidFill>
                        <a:effectLst/>
                        <a:latin typeface="Calibri" panose="020F0502020204030204" pitchFamily="34" charset="0"/>
                      </a:endParaRPr>
                    </a:p>
                    <a:p>
                      <a:pPr marL="742950" lvl="1" indent="-285750" algn="l" fontAlgn="b">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Immediately respond to any test improprieties following the guidelines in the Test Administration Manual </a:t>
                      </a:r>
                    </a:p>
                    <a:p>
                      <a:pPr marL="742950" lvl="1" indent="-285750" algn="l" fontAlgn="b">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Monitor testing progress to ensure all students have the opportunity to complete their</a:t>
                      </a:r>
                      <a:r>
                        <a:rPr lang="en-US" sz="1400" b="0" i="0" u="none" strike="noStrike" baseline="0" dirty="0">
                          <a:solidFill>
                            <a:srgbClr val="000000"/>
                          </a:solidFill>
                          <a:effectLst/>
                          <a:latin typeface="Calibri" panose="020F0502020204030204" pitchFamily="34" charset="0"/>
                        </a:rPr>
                        <a:t> assessment</a:t>
                      </a:r>
                      <a:endParaRPr lang="en-US"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9684734"/>
                  </a:ext>
                </a:extLst>
              </a:tr>
            </a:tbl>
          </a:graphicData>
        </a:graphic>
      </p:graphicFrame>
    </p:spTree>
    <p:extLst>
      <p:ext uri="{BB962C8B-B14F-4D97-AF65-F5344CB8AC3E}">
        <p14:creationId xmlns:p14="http://schemas.microsoft.com/office/powerpoint/2010/main" val="25703028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lstStyle/>
          <a:p>
            <a:r>
              <a:rPr lang="en-US" dirty="0"/>
              <a:t>After Testing</a:t>
            </a:r>
          </a:p>
        </p:txBody>
      </p:sp>
      <p:sp>
        <p:nvSpPr>
          <p:cNvPr id="2" name="Slide Number Placeholder 1">
            <a:extLst>
              <a:ext uri="{FF2B5EF4-FFF2-40B4-BE49-F238E27FC236}">
                <a16:creationId xmlns:a16="http://schemas.microsoft.com/office/drawing/2014/main" id="{BACBF217-7B15-4F7F-A661-977B390A1A4F}"/>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US" dirty="0"/>
              <a:t> </a:t>
            </a:r>
            <a:fld id="{C26AAFF7-C4D7-4A72-B8FA-A17532192431}" type="slidenum">
              <a:rPr lang="en-US" smtClean="0"/>
              <a:pPr/>
              <a:t>33</a:t>
            </a:fld>
            <a:endParaRPr lang="en-US" dirty="0"/>
          </a:p>
        </p:txBody>
      </p:sp>
      <p:graphicFrame>
        <p:nvGraphicFramePr>
          <p:cNvPr id="8" name="Table 7" descr="table for after testing checklist">
            <a:extLst>
              <a:ext uri="{FF2B5EF4-FFF2-40B4-BE49-F238E27FC236}">
                <a16:creationId xmlns:a16="http://schemas.microsoft.com/office/drawing/2014/main" id="{4332A0DA-043B-4CB3-B765-2A0165F350EE}"/>
              </a:ext>
            </a:extLst>
          </p:cNvPr>
          <p:cNvGraphicFramePr>
            <a:graphicFrameLocks noGrp="1"/>
          </p:cNvGraphicFramePr>
          <p:nvPr>
            <p:extLst>
              <p:ext uri="{D42A27DB-BD31-4B8C-83A1-F6EECF244321}">
                <p14:modId xmlns:p14="http://schemas.microsoft.com/office/powerpoint/2010/main" val="3387887773"/>
              </p:ext>
            </p:extLst>
          </p:nvPr>
        </p:nvGraphicFramePr>
        <p:xfrm>
          <a:off x="589121" y="1942104"/>
          <a:ext cx="10821085" cy="4055981"/>
        </p:xfrm>
        <a:graphic>
          <a:graphicData uri="http://schemas.openxmlformats.org/drawingml/2006/table">
            <a:tbl>
              <a:tblPr firstRow="1"/>
              <a:tblGrid>
                <a:gridCol w="1986575">
                  <a:extLst>
                    <a:ext uri="{9D8B030D-6E8A-4147-A177-3AD203B41FA5}">
                      <a16:colId xmlns:a16="http://schemas.microsoft.com/office/drawing/2014/main" val="90081516"/>
                    </a:ext>
                  </a:extLst>
                </a:gridCol>
                <a:gridCol w="8834510">
                  <a:extLst>
                    <a:ext uri="{9D8B030D-6E8A-4147-A177-3AD203B41FA5}">
                      <a16:colId xmlns:a16="http://schemas.microsoft.com/office/drawing/2014/main" val="1925721794"/>
                    </a:ext>
                  </a:extLst>
                </a:gridCol>
              </a:tblGrid>
              <a:tr h="444071">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Calibri" panose="020F0502020204030204" pitchFamily="34" charset="0"/>
                        </a:rPr>
                        <a:t>Responsibilities</a:t>
                      </a:r>
                      <a:r>
                        <a:rPr lang="en-US" sz="2000" b="1" i="0" u="none" strike="noStrike" baseline="0" dirty="0">
                          <a:solidFill>
                            <a:srgbClr val="000000"/>
                          </a:solidFill>
                          <a:effectLst/>
                          <a:latin typeface="Calibri" panose="020F0502020204030204" pitchFamily="34" charset="0"/>
                        </a:rPr>
                        <a:t> </a:t>
                      </a:r>
                      <a:r>
                        <a:rPr lang="en-US" sz="2000" b="1" i="0" u="none" strike="noStrike" dirty="0">
                          <a:solidFill>
                            <a:srgbClr val="000000"/>
                          </a:solidFill>
                          <a:effectLst/>
                          <a:latin typeface="Calibri" panose="020F0502020204030204" pitchFamily="34" charset="0"/>
                        </a:rPr>
                        <a:t>After Testing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3616664"/>
                  </a:ext>
                </a:extLst>
              </a:tr>
              <a:tr h="823605">
                <a:tc>
                  <a:txBody>
                    <a:bodyPr/>
                    <a:lstStyle/>
                    <a:p>
                      <a:pPr algn="ctr" fontAlgn="b"/>
                      <a:r>
                        <a:rPr lang="en-US" sz="2400" b="1" i="0" u="none" strike="noStrike">
                          <a:solidFill>
                            <a:srgbClr val="000000"/>
                          </a:solidFill>
                          <a:effectLst/>
                          <a:latin typeface="Calibri" panose="020F0502020204030204" pitchFamily="34" charset="0"/>
                        </a:rPr>
                        <a:t>ODE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42950" marR="0" lvl="1"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dirty="0">
                          <a:solidFill>
                            <a:srgbClr val="000000"/>
                          </a:solidFill>
                          <a:effectLst/>
                          <a:latin typeface="Calibri" panose="020F0502020204030204" pitchFamily="34" charset="0"/>
                        </a:rPr>
                        <a:t>Receive and consider feedback from stakeholders about the remote testing experience</a:t>
                      </a:r>
                    </a:p>
                    <a:p>
                      <a:pPr marL="742950" lvl="1" indent="-285750" algn="l" fontAlgn="b">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Ensure test completion is displayed in TIDE and reported in the Centralized Reporting System</a:t>
                      </a:r>
                    </a:p>
                    <a:p>
                      <a:pPr marL="742950" lvl="1" indent="-285750" algn="l" fontAlgn="b">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Analyze and publish the statewide assessment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9051570"/>
                  </a:ext>
                </a:extLst>
              </a:tr>
              <a:tr h="1456094">
                <a:tc>
                  <a:txBody>
                    <a:bodyPr/>
                    <a:lstStyle/>
                    <a:p>
                      <a:pPr algn="ctr" fontAlgn="b"/>
                      <a:r>
                        <a:rPr lang="en-US" sz="2400" b="1" i="0" u="none" strike="noStrike">
                          <a:solidFill>
                            <a:srgbClr val="000000"/>
                          </a:solidFill>
                          <a:effectLst/>
                          <a:latin typeface="Calibri" panose="020F0502020204030204" pitchFamily="34" charset="0"/>
                        </a:rPr>
                        <a:t>Districts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42950" lvl="1" indent="-285750" algn="l" fontAlgn="b">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Analyze</a:t>
                      </a:r>
                      <a:r>
                        <a:rPr lang="en-US" sz="1400" b="0" i="0" u="none" strike="noStrike" baseline="0" dirty="0">
                          <a:solidFill>
                            <a:srgbClr val="000000"/>
                          </a:solidFill>
                          <a:effectLst/>
                          <a:latin typeface="Calibri" panose="020F0502020204030204" pitchFamily="34" charset="0"/>
                        </a:rPr>
                        <a:t> test participation to ensure identified students have completed their assessments as outlined by parent guardian testing permission.</a:t>
                      </a:r>
                    </a:p>
                    <a:p>
                      <a:pPr marL="742950" lvl="1" indent="-285750" algn="l" fontAlgn="b">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Work with teachers and test administrators to make certain that their post-testing responsibilities are complete</a:t>
                      </a:r>
                    </a:p>
                    <a:p>
                      <a:pPr marL="742950" lvl="1" indent="-285750" algn="l" fontAlgn="b">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Coordinate internally as needed to analyze and report statewide summative assessment data.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8943531"/>
                  </a:ext>
                </a:extLst>
              </a:tr>
              <a:tr h="1332211">
                <a:tc>
                  <a:txBody>
                    <a:bodyPr/>
                    <a:lstStyle/>
                    <a:p>
                      <a:pPr algn="ctr" fontAlgn="b"/>
                      <a:r>
                        <a:rPr lang="en-US" sz="2400" b="1" i="0" u="none" strike="noStrike">
                          <a:solidFill>
                            <a:srgbClr val="000000"/>
                          </a:solidFill>
                          <a:effectLst/>
                          <a:latin typeface="Calibri" panose="020F0502020204030204" pitchFamily="34" charset="0"/>
                        </a:rPr>
                        <a:t>Teachers/Test Administrators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42950" lvl="1" indent="-285750" algn="l" fontAlgn="b">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Make sure test materials used remotely are returned/destroyed</a:t>
                      </a:r>
                    </a:p>
                    <a:p>
                      <a:pPr marL="742950" lvl="1" indent="-285750" algn="l" fontAlgn="b">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Ensure any test incidents are reported appropriately, again as outlined in the Test Administration Manual</a:t>
                      </a:r>
                      <a:endParaRPr lang="en-US" sz="1400" b="0" i="0" u="none" strike="noStrike" dirty="0">
                        <a:solidFill>
                          <a:srgbClr val="000000"/>
                        </a:solidFill>
                        <a:effectLst/>
                        <a:latin typeface="Calibri" panose="020F0502020204030204" pitchFamily="34" charset="0"/>
                        <a:hlinkClick r:id="rId3"/>
                      </a:endParaRPr>
                    </a:p>
                    <a:p>
                      <a:pPr marL="742950" lvl="1" indent="-285750" algn="l" fontAlgn="b">
                        <a:buFont typeface="Arial" panose="020B0604020202020204" pitchFamily="34" charset="0"/>
                        <a:buChar char="•"/>
                      </a:pPr>
                      <a:r>
                        <a:rPr lang="en-US" sz="1400" b="0" i="0" u="none" strike="noStrike" kern="1200" dirty="0">
                          <a:solidFill>
                            <a:srgbClr val="000000"/>
                          </a:solidFill>
                          <a:effectLst/>
                          <a:latin typeface="Calibri" panose="020F0502020204030204" pitchFamily="34" charset="0"/>
                          <a:ea typeface="+mn-ea"/>
                          <a:cs typeface="+mn-cs"/>
                        </a:rPr>
                        <a:t>Review student supports for future assessment supports or guidance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9684734"/>
                  </a:ext>
                </a:extLst>
              </a:tr>
            </a:tbl>
          </a:graphicData>
        </a:graphic>
      </p:graphicFrame>
    </p:spTree>
    <p:extLst>
      <p:ext uri="{BB962C8B-B14F-4D97-AF65-F5344CB8AC3E}">
        <p14:creationId xmlns:p14="http://schemas.microsoft.com/office/powerpoint/2010/main" val="17798090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4800" dirty="0"/>
              <a:t>Accessing the Remote Test Administration Certification Course</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pPr/>
              <a:t>34</a:t>
            </a:fld>
            <a:endParaRPr lang="en-US" dirty="0"/>
          </a:p>
        </p:txBody>
      </p:sp>
    </p:spTree>
    <p:extLst>
      <p:ext uri="{BB962C8B-B14F-4D97-AF65-F5344CB8AC3E}">
        <p14:creationId xmlns:p14="http://schemas.microsoft.com/office/powerpoint/2010/main" val="16574702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normAutofit fontScale="90000"/>
          </a:bodyPr>
          <a:lstStyle/>
          <a:p>
            <a:r>
              <a:rPr lang="en-US" dirty="0"/>
              <a:t>Remote Test Administration Certification Course</a:t>
            </a:r>
          </a:p>
        </p:txBody>
      </p:sp>
      <p:sp>
        <p:nvSpPr>
          <p:cNvPr id="4" name="Content Placeholder 3">
            <a:extLst>
              <a:ext uri="{FF2B5EF4-FFF2-40B4-BE49-F238E27FC236}">
                <a16:creationId xmlns:a16="http://schemas.microsoft.com/office/drawing/2014/main" id="{030AB470-A7D6-4CD7-9699-E37981397919}"/>
              </a:ext>
            </a:extLst>
          </p:cNvPr>
          <p:cNvSpPr>
            <a:spLocks noGrp="1"/>
          </p:cNvSpPr>
          <p:nvPr>
            <p:ph idx="1"/>
          </p:nvPr>
        </p:nvSpPr>
        <p:spPr>
          <a:xfrm>
            <a:off x="717176" y="1825624"/>
            <a:ext cx="10784542" cy="4679293"/>
          </a:xfrm>
        </p:spPr>
        <p:txBody>
          <a:bodyPr>
            <a:normAutofit/>
          </a:bodyPr>
          <a:lstStyle/>
          <a:p>
            <a:pPr marL="0" indent="0">
              <a:lnSpc>
                <a:spcPct val="120000"/>
              </a:lnSpc>
              <a:buNone/>
            </a:pPr>
            <a:r>
              <a:rPr lang="en-US" sz="2800" dirty="0"/>
              <a:t>To administer tests to students who are remote, </a:t>
            </a:r>
            <a:r>
              <a:rPr lang="en-US" sz="2800" b="1" dirty="0"/>
              <a:t>TAs must complete the and pass </a:t>
            </a:r>
            <a:r>
              <a:rPr lang="en-US" sz="2800" dirty="0"/>
              <a:t>the </a:t>
            </a:r>
            <a:r>
              <a:rPr lang="en-US" sz="2800" i="1" dirty="0"/>
              <a:t>Remote Test Administration Certification Course</a:t>
            </a:r>
            <a:r>
              <a:rPr lang="en-US" sz="2800" dirty="0"/>
              <a:t>.</a:t>
            </a:r>
          </a:p>
          <a:p>
            <a:pPr>
              <a:lnSpc>
                <a:spcPct val="120000"/>
              </a:lnSpc>
            </a:pPr>
            <a:r>
              <a:rPr lang="en-US" dirty="0"/>
              <a:t>This course is only required for those TAs that will be administering the remote testing session.</a:t>
            </a:r>
          </a:p>
          <a:p>
            <a:pPr marL="0" indent="0">
              <a:lnSpc>
                <a:spcPct val="120000"/>
              </a:lnSpc>
              <a:buNone/>
            </a:pPr>
            <a:r>
              <a:rPr lang="en-US" sz="2800" dirty="0"/>
              <a:t>The course will walk you through how </a:t>
            </a:r>
          </a:p>
          <a:p>
            <a:pPr marL="0" indent="0">
              <a:lnSpc>
                <a:spcPct val="120000"/>
              </a:lnSpc>
              <a:buNone/>
            </a:pPr>
            <a:r>
              <a:rPr lang="en-US" sz="2800" dirty="0"/>
              <a:t>to administer remote assessments to </a:t>
            </a:r>
          </a:p>
          <a:p>
            <a:pPr marL="0" indent="0">
              <a:lnSpc>
                <a:spcPct val="120000"/>
              </a:lnSpc>
              <a:buNone/>
            </a:pPr>
            <a:r>
              <a:rPr lang="en-US" sz="2800" dirty="0"/>
              <a:t>students and can be accessed via the </a:t>
            </a:r>
          </a:p>
          <a:p>
            <a:pPr marL="0" indent="0">
              <a:lnSpc>
                <a:spcPct val="120000"/>
              </a:lnSpc>
              <a:buNone/>
            </a:pPr>
            <a:r>
              <a:rPr lang="en-US" sz="2800" dirty="0"/>
              <a:t>OSAS Portal under the Test Administrators tab. </a:t>
            </a:r>
          </a:p>
        </p:txBody>
      </p:sp>
      <p:sp>
        <p:nvSpPr>
          <p:cNvPr id="2" name="Slide Number Placeholder 1">
            <a:extLst>
              <a:ext uri="{FF2B5EF4-FFF2-40B4-BE49-F238E27FC236}">
                <a16:creationId xmlns:a16="http://schemas.microsoft.com/office/drawing/2014/main" id="{BACBF217-7B15-4F7F-A661-977B390A1A4F}"/>
              </a:ext>
              <a:ext uri="{C183D7F6-B498-43B3-948B-1728B52AA6E4}">
                <adec:decorative xmlns:adec="http://schemas.microsoft.com/office/drawing/2017/decorative" val="1"/>
              </a:ext>
            </a:extLst>
          </p:cNvPr>
          <p:cNvSpPr>
            <a:spLocks noGrp="1"/>
          </p:cNvSpPr>
          <p:nvPr>
            <p:ph type="sldNum" sz="quarter" idx="12"/>
          </p:nvPr>
        </p:nvSpPr>
        <p:spPr/>
        <p:txBody>
          <a:bodyPr/>
          <a:lstStyle/>
          <a:p>
            <a:fld id="{C26AAFF7-C4D7-4A72-B8FA-A17532192431}" type="slidenum">
              <a:rPr lang="en-US" smtClean="0"/>
              <a:pPr/>
              <a:t>35</a:t>
            </a:fld>
            <a:endParaRPr lang="en-US" dirty="0"/>
          </a:p>
        </p:txBody>
      </p:sp>
      <p:grpSp>
        <p:nvGrpSpPr>
          <p:cNvPr id="8" name="Group 7">
            <a:extLst>
              <a:ext uri="{C183D7F6-B498-43B3-948B-1728B52AA6E4}">
                <adec:decorative xmlns:adec="http://schemas.microsoft.com/office/drawing/2017/decorative" val="1"/>
              </a:ext>
            </a:extLst>
          </p:cNvPr>
          <p:cNvGrpSpPr/>
          <p:nvPr/>
        </p:nvGrpSpPr>
        <p:grpSpPr>
          <a:xfrm>
            <a:off x="6796329" y="4240415"/>
            <a:ext cx="4654351" cy="1667034"/>
            <a:chOff x="3877879" y="5052950"/>
            <a:chExt cx="4463136" cy="1539235"/>
          </a:xfrm>
        </p:grpSpPr>
        <p:pic>
          <p:nvPicPr>
            <p:cNvPr id="6" name="Picture 5" descr=" the remote testing certification course tile on the o s a s portal"/>
            <p:cNvPicPr>
              <a:picLocks noChangeAspect="1"/>
            </p:cNvPicPr>
            <p:nvPr/>
          </p:nvPicPr>
          <p:blipFill>
            <a:blip r:embed="rId3"/>
            <a:stretch>
              <a:fillRect/>
            </a:stretch>
          </p:blipFill>
          <p:spPr>
            <a:xfrm>
              <a:off x="3877879" y="5052950"/>
              <a:ext cx="4463136" cy="1539235"/>
            </a:xfrm>
            <a:prstGeom prst="rect">
              <a:avLst/>
            </a:prstGeom>
            <a:ln w="19050">
              <a:solidFill>
                <a:schemeClr val="tx1"/>
              </a:solidFill>
            </a:ln>
          </p:spPr>
        </p:pic>
        <p:sp>
          <p:nvSpPr>
            <p:cNvPr id="7" name="Rectangle 6"/>
            <p:cNvSpPr/>
            <p:nvPr/>
          </p:nvSpPr>
          <p:spPr>
            <a:xfrm>
              <a:off x="6830355" y="5188688"/>
              <a:ext cx="1458787" cy="13482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134464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normAutofit fontScale="90000"/>
          </a:bodyPr>
          <a:lstStyle/>
          <a:p>
            <a:r>
              <a:rPr lang="en-US" dirty="0"/>
              <a:t>Remote Test Administration Certification Course Cont.</a:t>
            </a:r>
          </a:p>
        </p:txBody>
      </p:sp>
      <p:sp>
        <p:nvSpPr>
          <p:cNvPr id="4" name="Content Placeholder 3">
            <a:extLst>
              <a:ext uri="{FF2B5EF4-FFF2-40B4-BE49-F238E27FC236}">
                <a16:creationId xmlns:a16="http://schemas.microsoft.com/office/drawing/2014/main" id="{030AB470-A7D6-4CD7-9699-E37981397919}"/>
              </a:ext>
            </a:extLst>
          </p:cNvPr>
          <p:cNvSpPr>
            <a:spLocks noGrp="1"/>
          </p:cNvSpPr>
          <p:nvPr>
            <p:ph idx="1"/>
          </p:nvPr>
        </p:nvSpPr>
        <p:spPr>
          <a:xfrm>
            <a:off x="331737" y="1825624"/>
            <a:ext cx="8278863" cy="4679293"/>
          </a:xfrm>
        </p:spPr>
        <p:txBody>
          <a:bodyPr>
            <a:normAutofit fontScale="77500" lnSpcReduction="20000"/>
          </a:bodyPr>
          <a:lstStyle/>
          <a:p>
            <a:pPr marL="0" indent="0">
              <a:lnSpc>
                <a:spcPct val="120000"/>
              </a:lnSpc>
              <a:spcAft>
                <a:spcPts val="1200"/>
              </a:spcAft>
              <a:buNone/>
            </a:pPr>
            <a:r>
              <a:rPr lang="en-US" sz="3300" i="1" dirty="0"/>
              <a:t>The Remote Test Administration Certification Course explains how TAs can:</a:t>
            </a:r>
          </a:p>
          <a:p>
            <a:pPr>
              <a:lnSpc>
                <a:spcPct val="120000"/>
              </a:lnSpc>
            </a:pPr>
            <a:r>
              <a:rPr lang="en-US" sz="2800" dirty="0"/>
              <a:t>Prepare your computer, webcam, microphone, and speakers before testing.</a:t>
            </a:r>
          </a:p>
          <a:p>
            <a:pPr>
              <a:lnSpc>
                <a:spcPct val="120000"/>
              </a:lnSpc>
            </a:pPr>
            <a:r>
              <a:rPr lang="en-US" sz="2800" dirty="0"/>
              <a:t>Access the remote proctoring test administration site from home.</a:t>
            </a:r>
          </a:p>
          <a:p>
            <a:pPr>
              <a:lnSpc>
                <a:spcPct val="120000"/>
              </a:lnSpc>
            </a:pPr>
            <a:r>
              <a:rPr lang="en-US" sz="2800" dirty="0"/>
              <a:t>Schedule a remote test or modify a scheduled remote session.</a:t>
            </a:r>
          </a:p>
          <a:p>
            <a:pPr>
              <a:lnSpc>
                <a:spcPct val="120000"/>
              </a:lnSpc>
            </a:pPr>
            <a:r>
              <a:rPr lang="en-US" sz="2800" dirty="0"/>
              <a:t>Convey remote test session information to remote students.</a:t>
            </a:r>
          </a:p>
          <a:p>
            <a:pPr>
              <a:lnSpc>
                <a:spcPct val="120000"/>
              </a:lnSpc>
            </a:pPr>
            <a:r>
              <a:rPr lang="en-US" sz="2800" dirty="0"/>
              <a:t>Join and begin a remote session that was scheduled in advance.</a:t>
            </a:r>
          </a:p>
          <a:p>
            <a:pPr>
              <a:lnSpc>
                <a:spcPct val="120000"/>
              </a:lnSpc>
            </a:pPr>
            <a:r>
              <a:rPr lang="en-US" sz="2800" dirty="0"/>
              <a:t>Communicate with and assist remote students during a test session.</a:t>
            </a:r>
          </a:p>
          <a:p>
            <a:pPr>
              <a:lnSpc>
                <a:spcPct val="120000"/>
              </a:lnSpc>
            </a:pPr>
            <a:r>
              <a:rPr lang="en-US" sz="2800" dirty="0"/>
              <a:t>Pause and Stop a remote test session.</a:t>
            </a:r>
          </a:p>
          <a:p>
            <a:pPr marL="0" indent="0">
              <a:lnSpc>
                <a:spcPct val="120000"/>
              </a:lnSpc>
              <a:buNone/>
            </a:pPr>
            <a:endParaRPr lang="en-US" sz="2800" dirty="0"/>
          </a:p>
        </p:txBody>
      </p:sp>
      <p:sp>
        <p:nvSpPr>
          <p:cNvPr id="2" name="Slide Number Placeholder 1">
            <a:extLst>
              <a:ext uri="{FF2B5EF4-FFF2-40B4-BE49-F238E27FC236}">
                <a16:creationId xmlns:a16="http://schemas.microsoft.com/office/drawing/2014/main" id="{BACBF217-7B15-4F7F-A661-977B390A1A4F}"/>
              </a:ext>
              <a:ext uri="{C183D7F6-B498-43B3-948B-1728B52AA6E4}">
                <adec:decorative xmlns:adec="http://schemas.microsoft.com/office/drawing/2017/decorative" val="1"/>
              </a:ext>
            </a:extLst>
          </p:cNvPr>
          <p:cNvSpPr>
            <a:spLocks noGrp="1"/>
          </p:cNvSpPr>
          <p:nvPr>
            <p:ph type="sldNum" sz="quarter" idx="12"/>
          </p:nvPr>
        </p:nvSpPr>
        <p:spPr/>
        <p:txBody>
          <a:bodyPr/>
          <a:lstStyle/>
          <a:p>
            <a:fld id="{C26AAFF7-C4D7-4A72-B8FA-A17532192431}" type="slidenum">
              <a:rPr lang="en-US" smtClean="0"/>
              <a:pPr/>
              <a:t>36</a:t>
            </a:fld>
            <a:endParaRPr lang="en-US" dirty="0"/>
          </a:p>
        </p:txBody>
      </p:sp>
      <p:pic>
        <p:nvPicPr>
          <p:cNvPr id="9" name="Picture 8">
            <a:extLst>
              <a:ext uri="{C183D7F6-B498-43B3-948B-1728B52AA6E4}">
                <adec:decorative xmlns:adec="http://schemas.microsoft.com/office/drawing/2017/decorative" val="1"/>
              </a:ext>
            </a:extLst>
          </p:cNvPr>
          <p:cNvPicPr/>
          <p:nvPr/>
        </p:nvPicPr>
        <p:blipFill>
          <a:blip r:embed="rId3"/>
          <a:stretch>
            <a:fillRect/>
          </a:stretch>
        </p:blipFill>
        <p:spPr>
          <a:xfrm>
            <a:off x="8761228" y="1951091"/>
            <a:ext cx="2943093" cy="2214179"/>
          </a:xfrm>
          <a:prstGeom prst="rect">
            <a:avLst/>
          </a:prstGeom>
          <a:ln w="19050">
            <a:solidFill>
              <a:schemeClr val="tx1"/>
            </a:solidFill>
          </a:ln>
        </p:spPr>
      </p:pic>
    </p:spTree>
    <p:extLst>
      <p:ext uri="{BB962C8B-B14F-4D97-AF65-F5344CB8AC3E}">
        <p14:creationId xmlns:p14="http://schemas.microsoft.com/office/powerpoint/2010/main" val="25857217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4800" dirty="0"/>
              <a:t>Checklist and Contact Information for Technical Support</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pPr/>
              <a:t>37</a:t>
            </a:fld>
            <a:endParaRPr lang="en-US" dirty="0"/>
          </a:p>
        </p:txBody>
      </p:sp>
    </p:spTree>
    <p:extLst>
      <p:ext uri="{BB962C8B-B14F-4D97-AF65-F5344CB8AC3E}">
        <p14:creationId xmlns:p14="http://schemas.microsoft.com/office/powerpoint/2010/main" val="2270043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normAutofit fontScale="90000"/>
          </a:bodyPr>
          <a:lstStyle/>
          <a:p>
            <a:r>
              <a:rPr lang="en-US" dirty="0"/>
              <a:t>Quick Checklist: Preparing for Remote Proctoring</a:t>
            </a:r>
          </a:p>
        </p:txBody>
      </p:sp>
      <p:sp>
        <p:nvSpPr>
          <p:cNvPr id="4" name="Content Placeholder 3">
            <a:extLst>
              <a:ext uri="{FF2B5EF4-FFF2-40B4-BE49-F238E27FC236}">
                <a16:creationId xmlns:a16="http://schemas.microsoft.com/office/drawing/2014/main" id="{030AB470-A7D6-4CD7-9699-E37981397919}"/>
              </a:ext>
            </a:extLst>
          </p:cNvPr>
          <p:cNvSpPr>
            <a:spLocks noGrp="1"/>
          </p:cNvSpPr>
          <p:nvPr>
            <p:ph idx="1"/>
          </p:nvPr>
        </p:nvSpPr>
        <p:spPr>
          <a:xfrm>
            <a:off x="717176" y="1825624"/>
            <a:ext cx="10784542" cy="4679293"/>
          </a:xfrm>
        </p:spPr>
        <p:txBody>
          <a:bodyPr>
            <a:normAutofit fontScale="70000" lnSpcReduction="20000"/>
          </a:bodyPr>
          <a:lstStyle/>
          <a:p>
            <a:pPr marL="742950" indent="-742950">
              <a:lnSpc>
                <a:spcPct val="120000"/>
              </a:lnSpc>
              <a:buFont typeface="+mj-lt"/>
              <a:buAutoNum type="arabicPeriod"/>
            </a:pPr>
            <a:r>
              <a:rPr lang="en-US" sz="3600" dirty="0"/>
              <a:t>Parent has completed and returned the ODE Parent/Guardian Remote Test Administration Agreement Form or permission using the process your DTC has provided to obtain consent.</a:t>
            </a:r>
          </a:p>
          <a:p>
            <a:pPr marL="742950" indent="-742950">
              <a:lnSpc>
                <a:spcPct val="120000"/>
              </a:lnSpc>
              <a:buFont typeface="+mj-lt"/>
              <a:buAutoNum type="arabicPeriod"/>
            </a:pPr>
            <a:r>
              <a:rPr lang="en-US" sz="3600" u="sng" dirty="0"/>
              <a:t>Both</a:t>
            </a:r>
            <a:r>
              <a:rPr lang="en-US" sz="3600" b="1" dirty="0"/>
              <a:t> </a:t>
            </a:r>
            <a:r>
              <a:rPr lang="en-US" sz="3600" dirty="0"/>
              <a:t>Parental Consent for Remote Testing and video attribute has been set in TIDE.</a:t>
            </a:r>
          </a:p>
          <a:p>
            <a:pPr marL="742950" indent="-742950">
              <a:lnSpc>
                <a:spcPct val="120000"/>
              </a:lnSpc>
              <a:buFont typeface="+mj-lt"/>
              <a:buAutoNum type="arabicPeriod"/>
            </a:pPr>
            <a:r>
              <a:rPr lang="en-US" sz="3600" dirty="0"/>
              <a:t>All Student Test Settings and Tools have been set in TIDE. </a:t>
            </a:r>
          </a:p>
          <a:p>
            <a:pPr marL="742950" indent="-742950">
              <a:lnSpc>
                <a:spcPct val="120000"/>
              </a:lnSpc>
              <a:buFont typeface="+mj-lt"/>
              <a:buAutoNum type="arabicPeriod"/>
            </a:pPr>
            <a:r>
              <a:rPr lang="en-US" sz="3600" dirty="0"/>
              <a:t>TA has taken </a:t>
            </a:r>
            <a:r>
              <a:rPr lang="en-US" sz="3600" i="1" dirty="0"/>
              <a:t>(and passed) </a:t>
            </a:r>
            <a:r>
              <a:rPr lang="en-US" sz="3600" dirty="0"/>
              <a:t>Remote TA Certification Course.</a:t>
            </a:r>
          </a:p>
          <a:p>
            <a:pPr marL="742950" indent="-742950">
              <a:lnSpc>
                <a:spcPct val="120000"/>
              </a:lnSpc>
              <a:buFont typeface="+mj-lt"/>
              <a:buAutoNum type="arabicPeriod"/>
            </a:pPr>
            <a:r>
              <a:rPr lang="en-US" sz="3600" dirty="0"/>
              <a:t>Diagnostic Checks have been completed and verified – TA’s and Student’s Machine.</a:t>
            </a:r>
          </a:p>
          <a:p>
            <a:pPr marL="742950" indent="-742950">
              <a:lnSpc>
                <a:spcPct val="120000"/>
              </a:lnSpc>
              <a:buFont typeface="+mj-lt"/>
              <a:buAutoNum type="arabicPeriod"/>
            </a:pPr>
            <a:r>
              <a:rPr lang="en-US" sz="3600" dirty="0"/>
              <a:t>Test Session date &amp; time set with student </a:t>
            </a:r>
            <a:r>
              <a:rPr lang="en-US" sz="3600" i="1" dirty="0"/>
              <a:t>(and parent)</a:t>
            </a:r>
            <a:r>
              <a:rPr lang="en-US" sz="3600" dirty="0"/>
              <a:t>.</a:t>
            </a:r>
          </a:p>
        </p:txBody>
      </p:sp>
      <p:sp>
        <p:nvSpPr>
          <p:cNvPr id="2" name="Slide Number Placeholder 1">
            <a:extLst>
              <a:ext uri="{FF2B5EF4-FFF2-40B4-BE49-F238E27FC236}">
                <a16:creationId xmlns:a16="http://schemas.microsoft.com/office/drawing/2014/main" id="{BACBF217-7B15-4F7F-A661-977B390A1A4F}"/>
              </a:ext>
              <a:ext uri="{C183D7F6-B498-43B3-948B-1728B52AA6E4}">
                <adec:decorative xmlns:adec="http://schemas.microsoft.com/office/drawing/2017/decorative" val="1"/>
              </a:ext>
            </a:extLst>
          </p:cNvPr>
          <p:cNvSpPr>
            <a:spLocks noGrp="1"/>
          </p:cNvSpPr>
          <p:nvPr>
            <p:ph type="sldNum" sz="quarter" idx="12"/>
          </p:nvPr>
        </p:nvSpPr>
        <p:spPr/>
        <p:txBody>
          <a:bodyPr/>
          <a:lstStyle/>
          <a:p>
            <a:fld id="{C26AAFF7-C4D7-4A72-B8FA-A17532192431}" type="slidenum">
              <a:rPr lang="en-US" smtClean="0"/>
              <a:pPr/>
              <a:t>38</a:t>
            </a:fld>
            <a:endParaRPr lang="en-US" dirty="0"/>
          </a:p>
        </p:txBody>
      </p:sp>
    </p:spTree>
    <p:extLst>
      <p:ext uri="{BB962C8B-B14F-4D97-AF65-F5344CB8AC3E}">
        <p14:creationId xmlns:p14="http://schemas.microsoft.com/office/powerpoint/2010/main" val="29308588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6DBA33-6AE6-48EB-BA36-8BFEEF59D2F5}"/>
              </a:ext>
            </a:extLst>
          </p:cNvPr>
          <p:cNvSpPr>
            <a:spLocks noGrp="1"/>
          </p:cNvSpPr>
          <p:nvPr>
            <p:ph type="title"/>
          </p:nvPr>
        </p:nvSpPr>
        <p:spPr/>
        <p:txBody>
          <a:bodyPr>
            <a:noAutofit/>
          </a:bodyPr>
          <a:lstStyle/>
          <a:p>
            <a:r>
              <a:rPr lang="en-US" sz="4000" dirty="0"/>
              <a:t>Contact Information and Technical Support</a:t>
            </a:r>
          </a:p>
        </p:txBody>
      </p:sp>
      <p:sp>
        <p:nvSpPr>
          <p:cNvPr id="2" name="Content Placeholder 1">
            <a:extLst>
              <a:ext uri="{FF2B5EF4-FFF2-40B4-BE49-F238E27FC236}">
                <a16:creationId xmlns:a16="http://schemas.microsoft.com/office/drawing/2014/main" id="{D71B0BFC-0F3C-4661-B955-C18F9A1C6A78}"/>
              </a:ext>
            </a:extLst>
          </p:cNvPr>
          <p:cNvSpPr>
            <a:spLocks noGrp="1"/>
          </p:cNvSpPr>
          <p:nvPr>
            <p:ph idx="1"/>
          </p:nvPr>
        </p:nvSpPr>
        <p:spPr>
          <a:xfrm>
            <a:off x="1044096" y="1868155"/>
            <a:ext cx="10130701" cy="4636763"/>
          </a:xfrm>
        </p:spPr>
        <p:txBody>
          <a:bodyPr vert="horz" lIns="91440" tIns="45720" rIns="91440" bIns="45720" rtlCol="0" anchor="t">
            <a:normAutofit fontScale="77500" lnSpcReduction="20000"/>
          </a:bodyPr>
          <a:lstStyle/>
          <a:p>
            <a:pPr>
              <a:lnSpc>
                <a:spcPct val="120000"/>
              </a:lnSpc>
              <a:spcBef>
                <a:spcPts val="0"/>
              </a:spcBef>
              <a:spcAft>
                <a:spcPts val="2400"/>
              </a:spcAft>
            </a:pPr>
            <a:r>
              <a:rPr lang="en-US" sz="3200" dirty="0"/>
              <a:t>If you need additional information or have questions, please contact your District Testing Coordinator (DTC) or consult the resources posted on the </a:t>
            </a:r>
            <a:r>
              <a:rPr lang="en-US" sz="3200" dirty="0">
                <a:hlinkClick r:id="rId3"/>
              </a:rPr>
              <a:t>ODE Test Administration website</a:t>
            </a:r>
            <a:r>
              <a:rPr lang="en-US" sz="3200" dirty="0"/>
              <a:t> under the Remote Testing Resource section</a:t>
            </a:r>
          </a:p>
          <a:p>
            <a:pPr>
              <a:lnSpc>
                <a:spcPct val="120000"/>
              </a:lnSpc>
              <a:spcBef>
                <a:spcPts val="0"/>
              </a:spcBef>
              <a:spcAft>
                <a:spcPts val="2400"/>
              </a:spcAft>
            </a:pPr>
            <a:r>
              <a:rPr lang="en-US" sz="3200" dirty="0">
                <a:ea typeface="+mn-lt"/>
                <a:cs typeface="+mn-lt"/>
              </a:rPr>
              <a:t>For Content Specific Support or Questions, please refer to the </a:t>
            </a:r>
            <a:r>
              <a:rPr lang="en-US" sz="3200" dirty="0">
                <a:ea typeface="+mn-lt"/>
                <a:cs typeface="+mn-lt"/>
                <a:hlinkClick r:id="rId4"/>
              </a:rPr>
              <a:t>ODE Assessment Help webpage.</a:t>
            </a:r>
            <a:endParaRPr lang="en-US" sz="3200" dirty="0">
              <a:ea typeface="+mn-lt"/>
              <a:cs typeface="+mn-lt"/>
            </a:endParaRPr>
          </a:p>
          <a:p>
            <a:pPr>
              <a:lnSpc>
                <a:spcPct val="120000"/>
              </a:lnSpc>
            </a:pPr>
            <a:r>
              <a:rPr lang="en-US" sz="3200" dirty="0"/>
              <a:t>If you need technical assistance, you can contact the OSAS Help Desk</a:t>
            </a:r>
            <a:endParaRPr lang="en-US" sz="2600" dirty="0"/>
          </a:p>
          <a:p>
            <a:pPr marL="0" indent="0" algn="ctr">
              <a:lnSpc>
                <a:spcPct val="120000"/>
              </a:lnSpc>
              <a:spcBef>
                <a:spcPts val="0"/>
              </a:spcBef>
              <a:buNone/>
            </a:pPr>
            <a:r>
              <a:rPr lang="en-US" sz="2800" dirty="0"/>
              <a:t>Email: </a:t>
            </a:r>
            <a:r>
              <a:rPr lang="en-US" sz="2800" dirty="0">
                <a:hlinkClick r:id="rId5"/>
              </a:rPr>
              <a:t>osashelpdesk@cambiumassessment.com</a:t>
            </a:r>
            <a:r>
              <a:rPr lang="en-US" sz="2800" dirty="0"/>
              <a:t> </a:t>
            </a:r>
          </a:p>
          <a:p>
            <a:pPr marL="0" indent="0" algn="ctr">
              <a:lnSpc>
                <a:spcPct val="120000"/>
              </a:lnSpc>
              <a:spcBef>
                <a:spcPts val="0"/>
              </a:spcBef>
              <a:buNone/>
            </a:pPr>
            <a:r>
              <a:rPr lang="en-US" sz="2800" dirty="0"/>
              <a:t>Customer Support Phone:  1 - (866) 509 - 6257</a:t>
            </a:r>
          </a:p>
          <a:p>
            <a:pPr marL="0" indent="0" algn="ctr">
              <a:lnSpc>
                <a:spcPct val="120000"/>
              </a:lnSpc>
              <a:spcBef>
                <a:spcPts val="0"/>
              </a:spcBef>
              <a:buNone/>
            </a:pPr>
            <a:r>
              <a:rPr lang="en-US" sz="2800" dirty="0"/>
              <a:t>Customer Support Fax:  1 - (877) 218 - 7663</a:t>
            </a:r>
          </a:p>
          <a:p>
            <a:pPr marL="0" indent="0">
              <a:buNone/>
            </a:pPr>
            <a:endParaRPr lang="en-US" sz="2600" dirty="0"/>
          </a:p>
        </p:txBody>
      </p:sp>
      <p:sp>
        <p:nvSpPr>
          <p:cNvPr id="3" name="Slide Number Placeholder 2">
            <a:extLst>
              <a:ext uri="{FF2B5EF4-FFF2-40B4-BE49-F238E27FC236}">
                <a16:creationId xmlns:a16="http://schemas.microsoft.com/office/drawing/2014/main" id="{5CCDB79E-DECF-44EE-BDEF-3127BD014109}"/>
              </a:ext>
              <a:ext uri="{C183D7F6-B498-43B3-948B-1728B52AA6E4}">
                <adec:decorative xmlns:adec="http://schemas.microsoft.com/office/drawing/2017/decorative" val="1"/>
              </a:ext>
            </a:extLst>
          </p:cNvPr>
          <p:cNvSpPr>
            <a:spLocks noGrp="1"/>
          </p:cNvSpPr>
          <p:nvPr>
            <p:ph type="sldNum" sz="quarter" idx="12"/>
          </p:nvPr>
        </p:nvSpPr>
        <p:spPr/>
        <p:txBody>
          <a:bodyPr/>
          <a:lstStyle/>
          <a:p>
            <a:fld id="{58AE716E-68DD-2249-A7FA-8AEF0B14DF81}" type="slidenum">
              <a:rPr lang="en-US" smtClean="0"/>
              <a:pPr/>
              <a:t>39</a:t>
            </a:fld>
            <a:endParaRPr lang="en-US" dirty="0"/>
          </a:p>
        </p:txBody>
      </p:sp>
    </p:spTree>
    <p:extLst>
      <p:ext uri="{BB962C8B-B14F-4D97-AF65-F5344CB8AC3E}">
        <p14:creationId xmlns:p14="http://schemas.microsoft.com/office/powerpoint/2010/main" val="1690470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 uri="{C183D7F6-B498-43B3-948B-1728B52AA6E4}">
                <adec:decorative xmlns:adec="http://schemas.microsoft.com/office/drawing/2017/decorative" val="1"/>
              </a:ext>
            </a:extLst>
          </p:cNvPr>
          <p:cNvSpPr>
            <a:spLocks noGrp="1"/>
          </p:cNvSpPr>
          <p:nvPr>
            <p:ph type="sldNum" sz="quarter" idx="12"/>
          </p:nvPr>
        </p:nvSpPr>
        <p:spPr/>
        <p:txBody>
          <a:bodyPr/>
          <a:lstStyle/>
          <a:p>
            <a:fld id="{C26AAFF7-C4D7-4A72-B8FA-A17532192431}" type="slidenum">
              <a:rPr lang="en-US" smtClean="0"/>
              <a:pPr/>
              <a:t>4</a:t>
            </a:fld>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lstStyle/>
          <a:p>
            <a:r>
              <a:rPr lang="en-US" dirty="0"/>
              <a:t>Rationale</a:t>
            </a:r>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
          </p:nvPr>
        </p:nvSpPr>
        <p:spPr/>
        <p:txBody>
          <a:bodyPr vert="horz" lIns="91440" tIns="45720" rIns="91440" bIns="45720" rtlCol="0" anchor="t">
            <a:normAutofit fontScale="92500" lnSpcReduction="20000"/>
          </a:bodyPr>
          <a:lstStyle/>
          <a:p>
            <a:pPr>
              <a:spcAft>
                <a:spcPts val="1200"/>
              </a:spcAft>
            </a:pPr>
            <a:r>
              <a:rPr lang="en-US" sz="3600" dirty="0"/>
              <a:t>States must assess students in order to:</a:t>
            </a:r>
          </a:p>
          <a:p>
            <a:pPr lvl="1">
              <a:spcAft>
                <a:spcPts val="1200"/>
              </a:spcAft>
            </a:pPr>
            <a:r>
              <a:rPr lang="en-US" sz="3600" dirty="0"/>
              <a:t>Meet ESSA statewide assessment requirements</a:t>
            </a:r>
            <a:endParaRPr lang="en-US" sz="3600" dirty="0">
              <a:cs typeface="Calibri"/>
            </a:endParaRPr>
          </a:p>
          <a:p>
            <a:pPr lvl="1"/>
            <a:r>
              <a:rPr lang="en-US" sz="3600" dirty="0"/>
              <a:t>Provide data to help families, schools, districts, and the state understand and improve student academic achievement</a:t>
            </a:r>
            <a:endParaRPr lang="en-US" sz="3600" dirty="0">
              <a:cs typeface="Calibri"/>
            </a:endParaRPr>
          </a:p>
          <a:p>
            <a:pPr marL="457200" lvl="1" indent="0">
              <a:buNone/>
            </a:pPr>
            <a:endParaRPr lang="en-US" dirty="0"/>
          </a:p>
          <a:p>
            <a:pPr marL="457200" lvl="1" indent="0">
              <a:buNone/>
            </a:pPr>
            <a:endParaRPr lang="en-US" dirty="0"/>
          </a:p>
          <a:p>
            <a:pPr marL="0" lvl="1" indent="0" algn="ctr">
              <a:spcBef>
                <a:spcPts val="1000"/>
              </a:spcBef>
              <a:buNone/>
            </a:pPr>
            <a:r>
              <a:rPr lang="en-US" sz="3000" i="1" dirty="0"/>
              <a:t>Remote administration provides additional access to statewide assessments for schools who deliver instruction using remote, virtual, or online models</a:t>
            </a:r>
            <a:endParaRPr lang="en-US" sz="3000" i="1" dirty="0">
              <a:cs typeface="Calibri"/>
            </a:endParaRPr>
          </a:p>
        </p:txBody>
      </p:sp>
    </p:spTree>
    <p:extLst>
      <p:ext uri="{BB962C8B-B14F-4D97-AF65-F5344CB8AC3E}">
        <p14:creationId xmlns:p14="http://schemas.microsoft.com/office/powerpoint/2010/main" val="4121335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 uri="{C183D7F6-B498-43B3-948B-1728B52AA6E4}">
                <adec:decorative xmlns:adec="http://schemas.microsoft.com/office/drawing/2017/decorative" val="1"/>
              </a:ext>
            </a:extLst>
          </p:cNvPr>
          <p:cNvSpPr>
            <a:spLocks noGrp="1"/>
          </p:cNvSpPr>
          <p:nvPr>
            <p:ph type="sldNum" sz="quarter" idx="12"/>
          </p:nvPr>
        </p:nvSpPr>
        <p:spPr/>
        <p:txBody>
          <a:bodyPr/>
          <a:lstStyle/>
          <a:p>
            <a:fld id="{C26AAFF7-C4D7-4A72-B8FA-A17532192431}" type="slidenum">
              <a:rPr lang="en-US" smtClean="0"/>
              <a:pPr/>
              <a:t>5</a:t>
            </a:fld>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lstStyle/>
          <a:p>
            <a:r>
              <a:rPr lang="en-US" dirty="0"/>
              <a:t>Remote Testing Test Window</a:t>
            </a:r>
          </a:p>
        </p:txBody>
      </p:sp>
      <p:graphicFrame>
        <p:nvGraphicFramePr>
          <p:cNvPr id="3" name="Table 2" descr="table listing the test windows for the oregon statewide assessment system"/>
          <p:cNvGraphicFramePr>
            <a:graphicFrameLocks noGrp="1"/>
          </p:cNvGraphicFramePr>
          <p:nvPr>
            <p:extLst>
              <p:ext uri="{D42A27DB-BD31-4B8C-83A1-F6EECF244321}">
                <p14:modId xmlns:p14="http://schemas.microsoft.com/office/powerpoint/2010/main" val="2033537732"/>
              </p:ext>
            </p:extLst>
          </p:nvPr>
        </p:nvGraphicFramePr>
        <p:xfrm>
          <a:off x="426720" y="1767840"/>
          <a:ext cx="11277600" cy="4094872"/>
        </p:xfrm>
        <a:graphic>
          <a:graphicData uri="http://schemas.openxmlformats.org/drawingml/2006/table">
            <a:tbl>
              <a:tblPr firstRow="1" bandRow="1">
                <a:tableStyleId>{5C22544A-7EE6-4342-B048-85BDC9FD1C3A}</a:tableStyleId>
              </a:tblPr>
              <a:tblGrid>
                <a:gridCol w="4191000">
                  <a:extLst>
                    <a:ext uri="{9D8B030D-6E8A-4147-A177-3AD203B41FA5}">
                      <a16:colId xmlns:a16="http://schemas.microsoft.com/office/drawing/2014/main" val="2442873603"/>
                    </a:ext>
                  </a:extLst>
                </a:gridCol>
                <a:gridCol w="3327400">
                  <a:extLst>
                    <a:ext uri="{9D8B030D-6E8A-4147-A177-3AD203B41FA5}">
                      <a16:colId xmlns:a16="http://schemas.microsoft.com/office/drawing/2014/main" val="2309413056"/>
                    </a:ext>
                  </a:extLst>
                </a:gridCol>
                <a:gridCol w="3759200">
                  <a:extLst>
                    <a:ext uri="{9D8B030D-6E8A-4147-A177-3AD203B41FA5}">
                      <a16:colId xmlns:a16="http://schemas.microsoft.com/office/drawing/2014/main" val="1429241405"/>
                    </a:ext>
                  </a:extLst>
                </a:gridCol>
              </a:tblGrid>
              <a:tr h="488072">
                <a:tc>
                  <a:txBody>
                    <a:bodyPr/>
                    <a:lstStyle/>
                    <a:p>
                      <a:pPr algn="ctr"/>
                      <a:r>
                        <a:rPr lang="en-US" sz="2400" dirty="0"/>
                        <a:t>Assessment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i="1" dirty="0"/>
                        <a:t>Assessed Grade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Test Window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890134"/>
                  </a:ext>
                </a:extLst>
              </a:tr>
              <a:tr h="685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mn-lt"/>
                        </a:rPr>
                        <a:t>OSAS ELA, Math, and Science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i="1" dirty="0">
                          <a:latin typeface="+mn-lt"/>
                        </a:rPr>
                        <a:t>Grade 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a:latin typeface="+mn-lt"/>
                        </a:rPr>
                        <a:t>2/6/24 – 6/14/24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58325640"/>
                  </a:ext>
                </a:extLst>
              </a:tr>
              <a:tr h="685800">
                <a:tc>
                  <a:txBody>
                    <a:bodyPr/>
                    <a:lstStyle/>
                    <a:p>
                      <a:pPr algn="l"/>
                      <a:r>
                        <a:rPr lang="en-US" sz="2000" b="1" dirty="0">
                          <a:latin typeface="+mn-lt"/>
                        </a:rPr>
                        <a:t>ELPA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i="1" dirty="0">
                          <a:latin typeface="+mn-lt"/>
                        </a:rPr>
                        <a:t>K, 1, 2-3, 4-5, 6-8, 9-12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mn-lt"/>
                          <a:ea typeface="+mn-ea"/>
                          <a:cs typeface="+mn-cs"/>
                        </a:rPr>
                        <a:t>3/5/24 – 4/12/24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4049142"/>
                  </a:ext>
                </a:extLst>
              </a:tr>
              <a:tr h="680720">
                <a:tc>
                  <a:txBody>
                    <a:bodyPr/>
                    <a:lstStyle/>
                    <a:p>
                      <a:pPr algn="l"/>
                      <a:r>
                        <a:rPr lang="en-US" sz="2000" b="1" dirty="0">
                          <a:latin typeface="+mn-lt"/>
                        </a:rPr>
                        <a:t>OSAS Science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D4E3"/>
                    </a:solidFill>
                  </a:tcPr>
                </a:tc>
                <a:tc>
                  <a:txBody>
                    <a:bodyPr/>
                    <a:lstStyle/>
                    <a:p>
                      <a:pPr algn="ctr"/>
                      <a:r>
                        <a:rPr lang="en-US" sz="2000" b="1" i="1" dirty="0">
                          <a:latin typeface="+mn-lt"/>
                        </a:rPr>
                        <a:t>Grade 5 and 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D4E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mn-lt"/>
                          <a:ea typeface="+mn-ea"/>
                          <a:cs typeface="+mn-cs"/>
                        </a:rPr>
                        <a:t>3/5/24 – 6/14/24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D4E3"/>
                    </a:solidFill>
                  </a:tcPr>
                </a:tc>
                <a:extLst>
                  <a:ext uri="{0D108BD9-81ED-4DB2-BD59-A6C34878D82A}">
                    <a16:rowId xmlns:a16="http://schemas.microsoft.com/office/drawing/2014/main" val="1853389954"/>
                  </a:ext>
                </a:extLst>
              </a:tr>
              <a:tr h="868680">
                <a:tc>
                  <a:txBody>
                    <a:bodyPr/>
                    <a:lstStyle/>
                    <a:p>
                      <a:pPr algn="l"/>
                      <a:r>
                        <a:rPr lang="en-US" sz="2000" b="1" dirty="0">
                          <a:latin typeface="+mn-lt"/>
                        </a:rPr>
                        <a:t>Student Educational Equity Development Surveys (SEED)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D4E3"/>
                    </a:solidFill>
                  </a:tcPr>
                </a:tc>
                <a:tc>
                  <a:txBody>
                    <a:bodyPr/>
                    <a:lstStyle/>
                    <a:p>
                      <a:pPr algn="ctr"/>
                      <a:r>
                        <a:rPr lang="en-US" sz="2000" b="1" i="1" dirty="0">
                          <a:latin typeface="+mn-lt"/>
                        </a:rPr>
                        <a:t>Grade 3 – 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D4E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mn-lt"/>
                          <a:ea typeface="+mn-ea"/>
                          <a:cs typeface="+mn-cs"/>
                        </a:rPr>
                        <a:t>3/5/24 – 6/14/24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D4E3"/>
                    </a:solidFill>
                  </a:tcPr>
                </a:tc>
                <a:extLst>
                  <a:ext uri="{0D108BD9-81ED-4DB2-BD59-A6C34878D82A}">
                    <a16:rowId xmlns:a16="http://schemas.microsoft.com/office/drawing/2014/main" val="3199877941"/>
                  </a:ext>
                </a:extLst>
              </a:tr>
              <a:tr h="685800">
                <a:tc>
                  <a:txBody>
                    <a:bodyPr/>
                    <a:lstStyle/>
                    <a:p>
                      <a:pPr algn="l"/>
                      <a:r>
                        <a:rPr lang="en-US" sz="2000" b="1" dirty="0">
                          <a:latin typeface="+mn-lt"/>
                        </a:rPr>
                        <a:t>OSAS ELA and Math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BF1"/>
                    </a:solidFill>
                  </a:tcPr>
                </a:tc>
                <a:tc>
                  <a:txBody>
                    <a:bodyPr/>
                    <a:lstStyle/>
                    <a:p>
                      <a:pPr algn="ctr"/>
                      <a:r>
                        <a:rPr lang="en-US" sz="2000" b="1" i="1" dirty="0">
                          <a:latin typeface="+mn-lt"/>
                        </a:rPr>
                        <a:t>Grade 3 – 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B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mn-lt"/>
                          <a:ea typeface="+mn-ea"/>
                          <a:cs typeface="+mn-cs"/>
                        </a:rPr>
                        <a:t>4/2/24 – 6/14/24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BF1"/>
                    </a:solidFill>
                  </a:tcPr>
                </a:tc>
                <a:extLst>
                  <a:ext uri="{0D108BD9-81ED-4DB2-BD59-A6C34878D82A}">
                    <a16:rowId xmlns:a16="http://schemas.microsoft.com/office/drawing/2014/main" val="2755596288"/>
                  </a:ext>
                </a:extLst>
              </a:tr>
            </a:tbl>
          </a:graphicData>
        </a:graphic>
      </p:graphicFrame>
    </p:spTree>
    <p:extLst>
      <p:ext uri="{BB962C8B-B14F-4D97-AF65-F5344CB8AC3E}">
        <p14:creationId xmlns:p14="http://schemas.microsoft.com/office/powerpoint/2010/main" val="2095155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pPr/>
              <a:t>6</a:t>
            </a:fld>
            <a:endParaRPr lang="en-US" dirty="0"/>
          </a:p>
        </p:txBody>
      </p:sp>
      <p:sp>
        <p:nvSpPr>
          <p:cNvPr id="6" name="Title 5"/>
          <p:cNvSpPr>
            <a:spLocks noGrp="1"/>
          </p:cNvSpPr>
          <p:nvPr>
            <p:ph type="ctrTitle"/>
          </p:nvPr>
        </p:nvSpPr>
        <p:spPr/>
        <p:txBody>
          <a:bodyPr/>
          <a:lstStyle/>
          <a:p>
            <a:r>
              <a:rPr lang="en-US" sz="4800" dirty="0"/>
              <a:t>School Eligibility for</a:t>
            </a:r>
            <a:br>
              <a:rPr lang="en-US" sz="4800" dirty="0"/>
            </a:br>
            <a:r>
              <a:rPr lang="en-US" sz="4800" dirty="0"/>
              <a:t>Offering Remote Testing</a:t>
            </a:r>
          </a:p>
        </p:txBody>
      </p:sp>
    </p:spTree>
    <p:extLst>
      <p:ext uri="{BB962C8B-B14F-4D97-AF65-F5344CB8AC3E}">
        <p14:creationId xmlns:p14="http://schemas.microsoft.com/office/powerpoint/2010/main" val="949014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lstStyle/>
          <a:p>
            <a:r>
              <a:rPr lang="en-US" dirty="0"/>
              <a:t>Remote Testing Eligibility</a:t>
            </a:r>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
          </p:nvPr>
        </p:nvSpPr>
        <p:spPr/>
        <p:txBody>
          <a:bodyPr vert="horz" lIns="91440" tIns="45720" rIns="91440" bIns="45720" rtlCol="0" anchor="t">
            <a:noAutofit/>
          </a:bodyPr>
          <a:lstStyle/>
          <a:p>
            <a:pPr marL="0" indent="0">
              <a:spcAft>
                <a:spcPts val="1200"/>
              </a:spcAft>
              <a:buNone/>
            </a:pPr>
            <a:r>
              <a:rPr lang="en-US" sz="3200" dirty="0"/>
              <a:t>Most students across Oregon will test in-person. Administration of the Oregon Statewide Summative Assessments should align to a school’s instructional model.</a:t>
            </a:r>
          </a:p>
          <a:p>
            <a:pPr>
              <a:spcAft>
                <a:spcPts val="1200"/>
              </a:spcAft>
            </a:pPr>
            <a:r>
              <a:rPr lang="en-US" sz="2800" dirty="0"/>
              <a:t>If a school predominantly provides students </a:t>
            </a:r>
            <a:r>
              <a:rPr lang="en-US" sz="2800" i="1" dirty="0"/>
              <a:t>in-person instruction</a:t>
            </a:r>
            <a:r>
              <a:rPr lang="en-US" sz="2800" dirty="0"/>
              <a:t>, students will test in-person </a:t>
            </a:r>
            <a:r>
              <a:rPr lang="en-US" sz="2800" i="1" dirty="0"/>
              <a:t>(even individual students who may receive instruction remotely)</a:t>
            </a:r>
            <a:r>
              <a:rPr lang="en-US" sz="2800" dirty="0"/>
              <a:t>. </a:t>
            </a:r>
          </a:p>
          <a:p>
            <a:r>
              <a:rPr lang="en-US" sz="2800" dirty="0"/>
              <a:t>If a school provides a student predominantly </a:t>
            </a:r>
            <a:r>
              <a:rPr lang="en-US" sz="2800" i="1" dirty="0"/>
              <a:t>remote or online instruction,</a:t>
            </a:r>
            <a:r>
              <a:rPr lang="en-US" sz="2800" dirty="0"/>
              <a:t> </a:t>
            </a:r>
            <a:r>
              <a:rPr lang="en-US" sz="2800" b="1" u="sng" dirty="0"/>
              <a:t>they may offer</a:t>
            </a:r>
            <a:r>
              <a:rPr lang="en-US" sz="2800" b="1" dirty="0"/>
              <a:t> </a:t>
            </a:r>
            <a:r>
              <a:rPr lang="en-US" sz="2800" dirty="0"/>
              <a:t>that student summative assessments remotely. </a:t>
            </a:r>
          </a:p>
        </p:txBody>
      </p:sp>
      <p:sp>
        <p:nvSpPr>
          <p:cNvPr id="2" name="Slide Number Placeholder 1">
            <a:extLst>
              <a:ext uri="{FF2B5EF4-FFF2-40B4-BE49-F238E27FC236}">
                <a16:creationId xmlns:a16="http://schemas.microsoft.com/office/drawing/2014/main" id="{BACBF217-7B15-4F7F-A661-977B390A1A4F}"/>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US" dirty="0"/>
              <a:t>| </a:t>
            </a:r>
            <a:fld id="{C26AAFF7-C4D7-4A72-B8FA-A17532192431}" type="slidenum">
              <a:rPr lang="en-US" smtClean="0"/>
              <a:pPr/>
              <a:t>7</a:t>
            </a:fld>
            <a:endParaRPr lang="en-US" dirty="0"/>
          </a:p>
        </p:txBody>
      </p:sp>
    </p:spTree>
    <p:extLst>
      <p:ext uri="{BB962C8B-B14F-4D97-AF65-F5344CB8AC3E}">
        <p14:creationId xmlns:p14="http://schemas.microsoft.com/office/powerpoint/2010/main" val="1533251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lstStyle/>
          <a:p>
            <a:r>
              <a:rPr lang="en-US" dirty="0"/>
              <a:t>Remote Testing Eligibility Cont. </a:t>
            </a:r>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
          </p:nvPr>
        </p:nvSpPr>
        <p:spPr>
          <a:xfrm>
            <a:off x="457199" y="1684421"/>
            <a:ext cx="11313695" cy="4820497"/>
          </a:xfrm>
        </p:spPr>
        <p:txBody>
          <a:bodyPr vert="horz" lIns="91440" tIns="45720" rIns="91440" bIns="45720" rtlCol="0" anchor="t">
            <a:normAutofit fontScale="85000" lnSpcReduction="20000"/>
          </a:bodyPr>
          <a:lstStyle/>
          <a:p>
            <a:pPr marL="0" indent="0">
              <a:spcAft>
                <a:spcPts val="1800"/>
              </a:spcAft>
              <a:buNone/>
            </a:pPr>
            <a:r>
              <a:rPr lang="en-US" sz="3300" dirty="0"/>
              <a:t>Even if a school that delivers remote or online instruction </a:t>
            </a:r>
            <a:r>
              <a:rPr lang="en-US" sz="3300" b="1" dirty="0">
                <a:solidFill>
                  <a:srgbClr val="FF0000"/>
                </a:solidFill>
              </a:rPr>
              <a:t>may not </a:t>
            </a:r>
            <a:r>
              <a:rPr lang="en-US" sz="3300" dirty="0"/>
              <a:t>be able to offer remote testing to a given student if the following apply:</a:t>
            </a:r>
          </a:p>
          <a:p>
            <a:pPr>
              <a:spcBef>
                <a:spcPts val="1200"/>
              </a:spcBef>
            </a:pPr>
            <a:r>
              <a:rPr lang="en-US" sz="3100" b="1" dirty="0"/>
              <a:t>Technology limitations for the TA or the Student </a:t>
            </a:r>
          </a:p>
          <a:p>
            <a:pPr marL="457200" lvl="1" indent="0">
              <a:spcAft>
                <a:spcPts val="600"/>
              </a:spcAft>
              <a:buNone/>
            </a:pPr>
            <a:r>
              <a:rPr lang="en-US" sz="3100" i="1" dirty="0"/>
              <a:t>(i.e., limited broadband, hardware requirements, or assistive technology)</a:t>
            </a:r>
          </a:p>
          <a:p>
            <a:r>
              <a:rPr lang="en-US" sz="3100" b="1" dirty="0"/>
              <a:t>Accessibility needs cannot be supported</a:t>
            </a:r>
            <a:r>
              <a:rPr lang="en-US" sz="3100" dirty="0"/>
              <a:t> </a:t>
            </a:r>
          </a:p>
          <a:p>
            <a:pPr marL="457200" lvl="1" indent="0">
              <a:spcAft>
                <a:spcPts val="600"/>
              </a:spcAft>
              <a:buNone/>
            </a:pPr>
            <a:r>
              <a:rPr lang="en-US" sz="3100" i="1" dirty="0"/>
              <a:t>(i.e., Designated or Accommodation Supports)</a:t>
            </a:r>
          </a:p>
          <a:p>
            <a:pPr>
              <a:spcAft>
                <a:spcPts val="600"/>
              </a:spcAft>
            </a:pPr>
            <a:r>
              <a:rPr lang="en-US" sz="3100" b="1" dirty="0"/>
              <a:t>Student is participating in </a:t>
            </a:r>
          </a:p>
          <a:p>
            <a:pPr lvl="1">
              <a:spcAft>
                <a:spcPts val="1200"/>
              </a:spcAft>
            </a:pPr>
            <a:r>
              <a:rPr lang="en-US" sz="3100" i="1" dirty="0"/>
              <a:t>Oregon Extended Assessment or the Alternate ELPA </a:t>
            </a:r>
          </a:p>
          <a:p>
            <a:pPr lvl="1">
              <a:spcBef>
                <a:spcPts val="0"/>
              </a:spcBef>
              <a:spcAft>
                <a:spcPts val="1800"/>
              </a:spcAft>
            </a:pPr>
            <a:r>
              <a:rPr lang="en-US" sz="3100" i="1" dirty="0"/>
              <a:t>Oregon’s Statewide Assessments Braille version</a:t>
            </a:r>
            <a:r>
              <a:rPr lang="en-US" sz="3300" i="1" dirty="0"/>
              <a:t> </a:t>
            </a:r>
            <a:endParaRPr lang="en-US" sz="3300" i="1" dirty="0">
              <a:cs typeface="Calibri"/>
            </a:endParaRPr>
          </a:p>
          <a:p>
            <a:pPr marL="0" indent="0">
              <a:spcBef>
                <a:spcPts val="0"/>
              </a:spcBef>
              <a:spcAft>
                <a:spcPts val="1200"/>
              </a:spcAft>
              <a:buNone/>
            </a:pPr>
            <a:r>
              <a:rPr lang="en-US" sz="2600" i="1" dirty="0"/>
              <a:t>If any of the following apply a district/school personnel should work with the student and family to schedule the tests at an alternate location (i.e., district, or school site).</a:t>
            </a:r>
          </a:p>
        </p:txBody>
      </p:sp>
      <p:sp>
        <p:nvSpPr>
          <p:cNvPr id="2" name="Slide Number Placeholder 1">
            <a:extLst>
              <a:ext uri="{FF2B5EF4-FFF2-40B4-BE49-F238E27FC236}">
                <a16:creationId xmlns:a16="http://schemas.microsoft.com/office/drawing/2014/main" id="{BACBF217-7B15-4F7F-A661-977B390A1A4F}"/>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US" dirty="0"/>
              <a:t>| </a:t>
            </a:r>
            <a:fld id="{C26AAFF7-C4D7-4A72-B8FA-A17532192431}" type="slidenum">
              <a:rPr lang="en-US" smtClean="0"/>
              <a:pPr/>
              <a:t>8</a:t>
            </a:fld>
            <a:endParaRPr lang="en-US" dirty="0"/>
          </a:p>
        </p:txBody>
      </p:sp>
    </p:spTree>
    <p:extLst>
      <p:ext uri="{BB962C8B-B14F-4D97-AF65-F5344CB8AC3E}">
        <p14:creationId xmlns:p14="http://schemas.microsoft.com/office/powerpoint/2010/main" val="389674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4800" dirty="0"/>
              <a:t>Parent/Guardian Consent Requirements for Remote Testing Participation</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pPr/>
              <a:t>9</a:t>
            </a:fld>
            <a:endParaRPr lang="en-US" dirty="0"/>
          </a:p>
        </p:txBody>
      </p:sp>
    </p:spTree>
    <p:extLst>
      <p:ext uri="{BB962C8B-B14F-4D97-AF65-F5344CB8AC3E}">
        <p14:creationId xmlns:p14="http://schemas.microsoft.com/office/powerpoint/2010/main" val="2208928654"/>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Building Block slides [Read-Only]" id="{BABB4061-A641-433D-AE0D-69884C325802}" vid="{CB27EC1B-AEAF-40BC-B6E0-F8F8A7EEF5F1}"/>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Building Block slides [Read-Only]" id="{BABB4061-A641-433D-AE0D-69884C325802}" vid="{13328A15-D75C-459C-8AA4-82F34844FE1B}"/>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Building Block slides [Read-Only]" id="{BABB4061-A641-433D-AE0D-69884C325802}" vid="{B286A5D2-15A4-41D1-8564-02EEFFFA116F}"/>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Building Block slides [Read-Only]" id="{BABB4061-A641-433D-AE0D-69884C325802}" vid="{19640A6B-AAF8-4218-A9EC-6BD5DDF9108F}"/>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Building Block slides [Read-Only]" id="{BABB4061-A641-433D-AE0D-69884C325802}" vid="{BD288583-56C6-472B-96C5-D52CDDAB7307}"/>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Building Block slides [Read-Only]" id="{BABB4061-A641-433D-AE0D-69884C325802}" vid="{36377052-6E8A-492E-8071-9B53782DBF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Estimated_x0020_Creation_x0020_Date xmlns="826a7eb6-1fc1-4229-aedf-6a10bdcdc31e" xsi:nil="true"/>
    <Remediation_x0020_Date xmlns="826a7eb6-1fc1-4229-aedf-6a10bdcdc31e">2023-07-18T14:33:01+00:00</Remediation_x0020_Date>
    <PublishingExpirationDate xmlns="http://schemas.microsoft.com/sharepoint/v3" xsi:nil="true"/>
    <PublishingStartDate xmlns="http://schemas.microsoft.com/sharepoint/v3" xsi:nil="true"/>
    <Priority xmlns="826a7eb6-1fc1-4229-aedf-6a10bdcdc31e">New</Priorit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CE426A0BE1DCD4282029129806F0353" ma:contentTypeVersion="8" ma:contentTypeDescription="Create a new document." ma:contentTypeScope="" ma:versionID="2fa6e710697f4022c0d5a648e4491bb5">
  <xsd:schema xmlns:xsd="http://www.w3.org/2001/XMLSchema" xmlns:xs="http://www.w3.org/2001/XMLSchema" xmlns:p="http://schemas.microsoft.com/office/2006/metadata/properties" xmlns:ns1="http://schemas.microsoft.com/sharepoint/v3" xmlns:ns2="826a7eb6-1fc1-4229-aedf-6a10bdcdc31e" xmlns:ns3="54031767-dd6d-417c-ab73-583408f47564" targetNamespace="http://schemas.microsoft.com/office/2006/metadata/properties" ma:root="true" ma:fieldsID="256e605d0e29d97c9081fe2632c68745" ns1:_="" ns2:_="" ns3:_="">
    <xsd:import namespace="http://schemas.microsoft.com/sharepoint/v3"/>
    <xsd:import namespace="826a7eb6-1fc1-4229-aedf-6a10bdcdc31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a7eb6-1fc1-4229-aedf-6a10bdcdc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E9B9AF-DEAD-441C-A1AB-BF331A25F370}">
  <ds:schemaRefs>
    <ds:schemaRef ds:uri="http://schemas.microsoft.com/sharepoint/v3/contenttype/forms"/>
  </ds:schemaRefs>
</ds:datastoreItem>
</file>

<file path=customXml/itemProps2.xml><?xml version="1.0" encoding="utf-8"?>
<ds:datastoreItem xmlns:ds="http://schemas.openxmlformats.org/officeDocument/2006/customXml" ds:itemID="{8B9B8DF8-5999-41EF-83A9-6E25237A82F3}">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cff768f0-15bc-4a4d-af58-1e3581e35e48"/>
    <ds:schemaRef ds:uri="35c482b7-3342-4aed-a937-806bb302c8cb"/>
    <ds:schemaRef ds:uri="http://www.w3.org/XML/1998/namespace"/>
    <ds:schemaRef ds:uri="http://purl.org/dc/dcmitype/"/>
  </ds:schemaRefs>
</ds:datastoreItem>
</file>

<file path=customXml/itemProps3.xml><?xml version="1.0" encoding="utf-8"?>
<ds:datastoreItem xmlns:ds="http://schemas.openxmlformats.org/officeDocument/2006/customXml" ds:itemID="{569662B4-1FCB-48EA-B037-B4B4FAD925C7}"/>
</file>

<file path=docProps/app.xml><?xml version="1.0" encoding="utf-8"?>
<Properties xmlns="http://schemas.openxmlformats.org/officeDocument/2006/extended-properties" xmlns:vt="http://schemas.openxmlformats.org/officeDocument/2006/docPropsVTypes">
  <Template>ODE PowerPoint Building Block Template</Template>
  <TotalTime>14709</TotalTime>
  <Words>6945</Words>
  <Application>Microsoft Office PowerPoint</Application>
  <PresentationFormat>Widescreen</PresentationFormat>
  <Paragraphs>569</Paragraphs>
  <Slides>39</Slides>
  <Notes>39</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39</vt:i4>
      </vt:variant>
    </vt:vector>
  </HeadingPairs>
  <TitlesOfParts>
    <vt:vector size="49" baseType="lpstr">
      <vt:lpstr>Arial</vt:lpstr>
      <vt:lpstr>Calibri</vt:lpstr>
      <vt:lpstr>Cambria</vt:lpstr>
      <vt:lpstr>Franklin Gothic Book</vt:lpstr>
      <vt:lpstr>2021ODE</vt:lpstr>
      <vt:lpstr>Green_2021ODE</vt:lpstr>
      <vt:lpstr>Gold_2021ODE</vt:lpstr>
      <vt:lpstr>Orange_2021ODE</vt:lpstr>
      <vt:lpstr>Red_2021ODE</vt:lpstr>
      <vt:lpstr>Teal_2021ODE</vt:lpstr>
      <vt:lpstr>Training Module 10</vt:lpstr>
      <vt:lpstr>Objectives</vt:lpstr>
      <vt:lpstr>Overview of Remote Administration Testing Window</vt:lpstr>
      <vt:lpstr>Rationale</vt:lpstr>
      <vt:lpstr>Remote Testing Test Window</vt:lpstr>
      <vt:lpstr>School Eligibility for Offering Remote Testing</vt:lpstr>
      <vt:lpstr>Remote Testing Eligibility</vt:lpstr>
      <vt:lpstr>Remote Testing Eligibility Cont. </vt:lpstr>
      <vt:lpstr>Parent/Guardian Consent Requirements for Remote Testing Participation</vt:lpstr>
      <vt:lpstr>Obtaining Parent/Guardian Consent</vt:lpstr>
      <vt:lpstr>Parent/Guardian Consent  and Remote Test Settings in TIDE</vt:lpstr>
      <vt:lpstr>Obtaining Parent/Guardian Consent Cont.</vt:lpstr>
      <vt:lpstr>Obtaining Parent/Guardian Consent Cont.</vt:lpstr>
      <vt:lpstr>Remote Testing Administration Guidance</vt:lpstr>
      <vt:lpstr>Remote Test Administration Formats within the Oregon Statewide Assessment System (OSAS)</vt:lpstr>
      <vt:lpstr>Remote Administration: OSAS Secure Browser</vt:lpstr>
      <vt:lpstr>Remote Administration:  Remote Student Testing Site</vt:lpstr>
      <vt:lpstr>Remote Administration Guidance:  Proctoring to A Group of Students</vt:lpstr>
      <vt:lpstr>Remote Administration Guidance:  Remote Testing and Assessment Sessions</vt:lpstr>
      <vt:lpstr>Remote Administration Guidance:  Accessibility Supports</vt:lpstr>
      <vt:lpstr>Remote Administration Guidance:  Test Improprieties</vt:lpstr>
      <vt:lpstr>Overview of Remote Testing  and Infrastructure</vt:lpstr>
      <vt:lpstr>Overview of Remote Testing</vt:lpstr>
      <vt:lpstr>Testing Infrastructure</vt:lpstr>
      <vt:lpstr>Testing Infrastructure Cont.</vt:lpstr>
      <vt:lpstr>Preparing your Computer and Other Technology: Responsibilities and Expectations</vt:lpstr>
      <vt:lpstr>Ensuring that Proctor and Remote Student  Have the Proper Hardware</vt:lpstr>
      <vt:lpstr>Ensuring that Proctor and Remote Student  Have the Proper Hardware</vt:lpstr>
      <vt:lpstr>Consider Students Use of Assistive Technologies</vt:lpstr>
      <vt:lpstr>Before Testing</vt:lpstr>
      <vt:lpstr>Responsibilities and Expectations Student Directions</vt:lpstr>
      <vt:lpstr>During Testing</vt:lpstr>
      <vt:lpstr>After Testing</vt:lpstr>
      <vt:lpstr>Accessing the Remote Test Administration Certification Course</vt:lpstr>
      <vt:lpstr>Remote Test Administration Certification Course</vt:lpstr>
      <vt:lpstr>Remote Test Administration Certification Course Cont.</vt:lpstr>
      <vt:lpstr>Checklist and Contact Information for Technical Support</vt:lpstr>
      <vt:lpstr>Quick Checklist: Preparing for Remote Proctoring</vt:lpstr>
      <vt:lpstr>Contact Information and Technical Support</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Remote Testing</dc:title>
  <dc:creator>BERTRAND Tony * ODE</dc:creator>
  <cp:lastModifiedBy>BERTRAND Tony * ODE</cp:lastModifiedBy>
  <cp:revision>142</cp:revision>
  <dcterms:created xsi:type="dcterms:W3CDTF">2021-12-13T17:20:29Z</dcterms:created>
  <dcterms:modified xsi:type="dcterms:W3CDTF">2023-07-14T18:11:12Z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0x010100ACE426A0BE1DCD4282029129806F0353</vt:lpwstr>
  </property>
</Properties>
</file>