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53.xml" ContentType="application/vnd.openxmlformats-officedocument.presentationml.slideLayout+xml"/>
  <Override PartName="/ppt/slideLayouts/slideLayout50.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0.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1.xml" ContentType="application/vnd.openxmlformats-officedocument.presentationml.slideLayout+xml"/>
  <Override PartName="/ppt/slideLayouts/slideLayout59.xml" ContentType="application/vnd.openxmlformats-officedocument.presentationml.slideLayout+xml"/>
  <Override PartName="/ppt/slideLayouts/slideLayout64.xml" ContentType="application/vnd.openxmlformats-officedocument.presentationml.slideLayout+xml"/>
  <Override PartName="/ppt/slideLayouts/slideLayout66.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69.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heme/theme5.xml" ContentType="application/vnd.openxmlformats-officedocument.theme+xml"/>
  <Override PartName="/ppt/notesMasters/notesMaster1.xml" ContentType="application/vnd.openxmlformats-officedocument.presentationml.notesMaster+xml"/>
  <Override PartName="/ppt/theme/theme6.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8" r:id="rId2"/>
    <p:sldMasterId id="2147483700" r:id="rId3"/>
    <p:sldMasterId id="2147483712" r:id="rId4"/>
    <p:sldMasterId id="2147483724" r:id="rId5"/>
    <p:sldMasterId id="2147483736" r:id="rId6"/>
  </p:sldMasterIdLst>
  <p:notesMasterIdLst>
    <p:notesMasterId r:id="rId22"/>
  </p:notesMasterIdLst>
  <p:sldIdLst>
    <p:sldId id="257" r:id="rId7"/>
    <p:sldId id="258" r:id="rId8"/>
    <p:sldId id="272" r:id="rId9"/>
    <p:sldId id="260" r:id="rId10"/>
    <p:sldId id="261" r:id="rId11"/>
    <p:sldId id="262" r:id="rId12"/>
    <p:sldId id="273" r:id="rId13"/>
    <p:sldId id="266" r:id="rId14"/>
    <p:sldId id="275" r:id="rId15"/>
    <p:sldId id="274" r:id="rId16"/>
    <p:sldId id="268" r:id="rId17"/>
    <p:sldId id="269" r:id="rId18"/>
    <p:sldId id="271" r:id="rId19"/>
    <p:sldId id="270"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YERLEY Andrew * ODE" initials="BA*O" lastIdx="1" clrIdx="0">
    <p:extLst>
      <p:ext uri="{19B8F6BF-5375-455C-9EA6-DF929625EA0E}">
        <p15:presenceInfo xmlns:p15="http://schemas.microsoft.com/office/powerpoint/2012/main" userId="S-1-5-21-2237050375-1962090969-1930583096-484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6" autoAdjust="0"/>
    <p:restoredTop sz="53257" autoAdjust="0"/>
  </p:normalViewPr>
  <p:slideViewPr>
    <p:cSldViewPr snapToGrid="0">
      <p:cViewPr varScale="1">
        <p:scale>
          <a:sx n="61" d="100"/>
          <a:sy n="61" d="100"/>
        </p:scale>
        <p:origin x="330" y="72"/>
      </p:cViewPr>
      <p:guideLst/>
    </p:cSldViewPr>
  </p:slideViewPr>
  <p:notesTextViewPr>
    <p:cViewPr>
      <p:scale>
        <a:sx n="170" d="100"/>
        <a:sy n="17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F165A-F36C-45D0-8857-DC4E93D453AF}" type="datetimeFigureOut">
              <a:rPr lang="en-US" smtClean="0"/>
              <a:t>8/14/2023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2FC95-0C67-4599-AF03-112A060D86AA}" type="slidenum">
              <a:rPr lang="en-US" smtClean="0"/>
              <a:t>‹#›</a:t>
            </a:fld>
            <a:endParaRPr lang="en-US"/>
          </a:p>
        </p:txBody>
      </p:sp>
    </p:spTree>
    <p:extLst>
      <p:ext uri="{BB962C8B-B14F-4D97-AF65-F5344CB8AC3E}">
        <p14:creationId xmlns:p14="http://schemas.microsoft.com/office/powerpoint/2010/main" val="2749223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Welcome</a:t>
            </a:r>
            <a:r>
              <a:rPr lang="en-US" altLang="en-US" baseline="0" dirty="0" smtClean="0"/>
              <a:t> to </a:t>
            </a:r>
            <a:r>
              <a:rPr lang="en-US" altLang="en-US" dirty="0" smtClean="0"/>
              <a:t>the OSAS Science State Test training module, required </a:t>
            </a:r>
            <a:r>
              <a:rPr lang="en-US" altLang="en-US" dirty="0"/>
              <a:t>for all district and school test coordinators, as well as Science test administrators</a:t>
            </a:r>
            <a:r>
              <a:rPr lang="en-US" altLang="en-US" dirty="0" smtClean="0"/>
              <a:t>.</a:t>
            </a:r>
            <a:endParaRPr lang="en-US" altLang="en-US" dirty="0"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55650" indent="-290513" defTabSz="931863" eaLnBrk="0" hangingPunct="0">
              <a:spcBef>
                <a:spcPct val="30000"/>
              </a:spcBef>
              <a:defRPr sz="1200">
                <a:solidFill>
                  <a:schemeClr val="tx1"/>
                </a:solidFill>
                <a:latin typeface="Times New Roman" panose="02020603050405020304" pitchFamily="18" charset="0"/>
              </a:defRPr>
            </a:lvl2pPr>
            <a:lvl3pPr marL="1163638" indent="-231775" defTabSz="931863" eaLnBrk="0" hangingPunct="0">
              <a:spcBef>
                <a:spcPct val="30000"/>
              </a:spcBef>
              <a:defRPr sz="1200">
                <a:solidFill>
                  <a:schemeClr val="tx1"/>
                </a:solidFill>
                <a:latin typeface="Times New Roman" panose="02020603050405020304" pitchFamily="18" charset="0"/>
              </a:defRPr>
            </a:lvl3pPr>
            <a:lvl4pPr marL="1630363" indent="-231775" defTabSz="931863" eaLnBrk="0" hangingPunct="0">
              <a:spcBef>
                <a:spcPct val="30000"/>
              </a:spcBef>
              <a:defRPr sz="1200">
                <a:solidFill>
                  <a:schemeClr val="tx1"/>
                </a:solidFill>
                <a:latin typeface="Times New Roman" panose="02020603050405020304" pitchFamily="18" charset="0"/>
              </a:defRPr>
            </a:lvl4pPr>
            <a:lvl5pPr marL="2095500" indent="-231775" defTabSz="931863" eaLnBrk="0" hangingPunct="0">
              <a:spcBef>
                <a:spcPct val="30000"/>
              </a:spcBef>
              <a:defRPr sz="1200">
                <a:solidFill>
                  <a:schemeClr val="tx1"/>
                </a:solidFill>
                <a:latin typeface="Times New Roman" panose="02020603050405020304" pitchFamily="18" charset="0"/>
              </a:defRPr>
            </a:lvl5pPr>
            <a:lvl6pPr marL="2552700" indent="-231775"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D17624E-A621-4190-92EB-6E1A95ADD71E}" type="slidenum">
              <a:rPr lang="en-US" altLang="en-US"/>
              <a:pPr eaLnBrk="1" hangingPunct="1">
                <a:spcBef>
                  <a:spcPct val="0"/>
                </a:spcBef>
              </a:pPr>
              <a:t>1</a:t>
            </a:fld>
            <a:endParaRPr lang="en-US" altLang="en-US"/>
          </a:p>
        </p:txBody>
      </p:sp>
    </p:spTree>
    <p:extLst>
      <p:ext uri="{BB962C8B-B14F-4D97-AF65-F5344CB8AC3E}">
        <p14:creationId xmlns:p14="http://schemas.microsoft.com/office/powerpoint/2010/main" val="2234696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Oregon provides several support resources</a:t>
            </a:r>
            <a:r>
              <a:rPr lang="en-US" baseline="0" dirty="0" smtClean="0"/>
              <a:t> that can adequately prepare both teachers and students</a:t>
            </a:r>
            <a:endParaRPr lang="en-US" dirty="0"/>
          </a:p>
        </p:txBody>
      </p:sp>
      <p:sp>
        <p:nvSpPr>
          <p:cNvPr id="4" name="Slide Number Placeholder 3"/>
          <p:cNvSpPr>
            <a:spLocks noGrp="1"/>
          </p:cNvSpPr>
          <p:nvPr>
            <p:ph type="sldNum" sz="quarter" idx="5"/>
          </p:nvPr>
        </p:nvSpPr>
        <p:spPr/>
        <p:txBody>
          <a:bodyPr/>
          <a:lstStyle/>
          <a:p>
            <a:fld id="{1B12FC95-0C67-4599-AF03-112A060D86AA}" type="slidenum">
              <a:rPr lang="en-US" smtClean="0"/>
              <a:t>10</a:t>
            </a:fld>
            <a:endParaRPr lang="en-US"/>
          </a:p>
        </p:txBody>
      </p:sp>
    </p:spTree>
    <p:extLst>
      <p:ext uri="{BB962C8B-B14F-4D97-AF65-F5344CB8AC3E}">
        <p14:creationId xmlns:p14="http://schemas.microsoft.com/office/powerpoint/2010/main" val="1212624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a:t>
            </a:r>
            <a:r>
              <a:rPr lang="en-US" altLang="en-US" dirty="0" smtClean="0"/>
              <a:t>OSAS science sample </a:t>
            </a:r>
            <a:r>
              <a:rPr lang="en-US" altLang="en-US" dirty="0"/>
              <a:t>tests are available </a:t>
            </a:r>
            <a:r>
              <a:rPr lang="en-US" altLang="en-US" dirty="0" smtClean="0"/>
              <a:t>on the OSAS Portal at </a:t>
            </a:r>
            <a:r>
              <a:rPr lang="en-US" altLang="en-US" dirty="0"/>
              <a:t>osasportal.org. Sample </a:t>
            </a:r>
            <a:r>
              <a:rPr lang="en-US" altLang="en-US" dirty="0" smtClean="0"/>
              <a:t>tests provide </a:t>
            </a:r>
            <a:r>
              <a:rPr lang="en-US" altLang="en-US" dirty="0"/>
              <a:t>examples of the types of test items students will see </a:t>
            </a:r>
            <a:r>
              <a:rPr lang="en-US" altLang="en-US" dirty="0" smtClean="0"/>
              <a:t>in </a:t>
            </a:r>
            <a:r>
              <a:rPr lang="en-US" altLang="en-US" dirty="0"/>
              <a:t>each grade band </a:t>
            </a:r>
            <a:r>
              <a:rPr lang="en-US" altLang="en-US" dirty="0" smtClean="0"/>
              <a:t>of </a:t>
            </a:r>
            <a:r>
              <a:rPr lang="en-US" altLang="en-US" dirty="0"/>
              <a:t>the </a:t>
            </a:r>
            <a:r>
              <a:rPr lang="en-US" altLang="en-US" dirty="0" smtClean="0"/>
              <a:t>OSAS </a:t>
            </a:r>
            <a:r>
              <a:rPr lang="en-US" altLang="en-US" dirty="0"/>
              <a:t>Science </a:t>
            </a:r>
            <a:r>
              <a:rPr lang="en-US" altLang="en-US" dirty="0" smtClean="0"/>
              <a:t>Test, </a:t>
            </a:r>
            <a:r>
              <a:rPr lang="en-US" altLang="en-US" dirty="0"/>
              <a:t>and should be used to help students become more familiar with the format of the test. The sample tests also allow an opportunity for </a:t>
            </a:r>
            <a:r>
              <a:rPr lang="en-US" altLang="en-US" dirty="0" smtClean="0"/>
              <a:t>test</a:t>
            </a:r>
            <a:r>
              <a:rPr lang="en-US" altLang="en-US" baseline="0" dirty="0" smtClean="0"/>
              <a:t> administrators</a:t>
            </a:r>
            <a:r>
              <a:rPr lang="en-US" altLang="en-US" dirty="0" smtClean="0"/>
              <a:t> </a:t>
            </a:r>
            <a:r>
              <a:rPr lang="en-US" altLang="en-US" dirty="0"/>
              <a:t>and students to try out accessibility supports before using them on the actual OSAS Science </a:t>
            </a:r>
            <a:r>
              <a:rPr lang="en-US" altLang="en-US" dirty="0" smtClean="0"/>
              <a:t>Test.</a:t>
            </a:r>
            <a:endParaRPr lang="en-US" altLang="en-US" dirty="0"/>
          </a:p>
          <a:p>
            <a:endParaRPr lang="en-US" altLang="en-US" dirty="0"/>
          </a:p>
          <a:p>
            <a:r>
              <a:rPr lang="en-US" altLang="en-US" dirty="0"/>
              <a:t>In addition to the sample tests, the OSAS Portal also includes links to the calculators students will encounter in the science assessment. </a:t>
            </a:r>
            <a:r>
              <a:rPr lang="en-US" altLang="en-US" dirty="0" smtClean="0"/>
              <a:t>The calculators embedded in the OSAS</a:t>
            </a:r>
            <a:r>
              <a:rPr lang="en-US" altLang="en-US" baseline="0" dirty="0" smtClean="0"/>
              <a:t> Science Tests are the same ones embedded in the OSAS Math Tests in grades 6 and up.</a:t>
            </a:r>
            <a:endParaRPr lang="en-US" altLang="en-US" dirty="0"/>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altLang="en-US" b="1" dirty="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E319747-85A1-4B3A-8E30-C35D747E2118}"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3273177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It’s </a:t>
            </a:r>
            <a:r>
              <a:rPr lang="en-US" altLang="en-US" dirty="0"/>
              <a:t>very important that students have time to practice with </a:t>
            </a:r>
            <a:r>
              <a:rPr lang="en-US" altLang="en-US" dirty="0" smtClean="0"/>
              <a:t>science </a:t>
            </a:r>
            <a:r>
              <a:rPr lang="en-US" altLang="en-US" dirty="0"/>
              <a:t>item types. Before testing begins, point out the grouping of information on the left hand side of the screen and the questions on the right hand side of the screen. There </a:t>
            </a:r>
            <a:r>
              <a:rPr lang="en-US" altLang="en-US" dirty="0" smtClean="0"/>
              <a:t>can</a:t>
            </a:r>
            <a:r>
              <a:rPr lang="en-US" altLang="en-US" baseline="0" dirty="0" smtClean="0"/>
              <a:t> be</a:t>
            </a:r>
            <a:r>
              <a:rPr lang="en-US" altLang="en-US" dirty="0" smtClean="0"/>
              <a:t> </a:t>
            </a:r>
            <a:r>
              <a:rPr lang="en-US" altLang="en-US" dirty="0"/>
              <a:t>a lot of information for students to process on a single screen. Some </a:t>
            </a:r>
            <a:r>
              <a:rPr lang="en-US" altLang="en-US" dirty="0" smtClean="0"/>
              <a:t>students will interact with items that contain simulations. </a:t>
            </a:r>
            <a:r>
              <a:rPr lang="en-US" altLang="en-US" dirty="0"/>
              <a:t>Students should practice with </a:t>
            </a:r>
            <a:r>
              <a:rPr lang="en-US" altLang="en-US" dirty="0" smtClean="0"/>
              <a:t>these items </a:t>
            </a:r>
            <a:r>
              <a:rPr lang="en-US" altLang="en-US" dirty="0"/>
              <a:t>in the sample test to familiarize themselves with some of the technical aspects of </a:t>
            </a:r>
            <a:r>
              <a:rPr lang="en-US" altLang="en-US" dirty="0" smtClean="0"/>
              <a:t>simulations,` </a:t>
            </a:r>
            <a:r>
              <a:rPr lang="en-US" altLang="en-US" dirty="0"/>
              <a:t>and become more comfortable manipulating the simulations prior to sitting down to take the </a:t>
            </a:r>
            <a:r>
              <a:rPr lang="en-US" altLang="en-US" dirty="0" smtClean="0"/>
              <a:t>actual test.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While they can</a:t>
            </a:r>
            <a:r>
              <a:rPr lang="en-US" altLang="en-US" baseline="0" dirty="0" smtClean="0"/>
              <a:t> be used to inform teaching and learning, s</a:t>
            </a:r>
            <a:r>
              <a:rPr lang="en-US" altLang="en-US" dirty="0" smtClean="0"/>
              <a:t>ample </a:t>
            </a:r>
            <a:r>
              <a:rPr lang="en-US" altLang="en-US" dirty="0"/>
              <a:t>tests should never be used to evaluate student academic performance. </a:t>
            </a:r>
          </a:p>
          <a:p>
            <a:endParaRPr lang="en-US" altLang="en-US" dirty="0"/>
          </a:p>
          <a:p>
            <a:endParaRPr lang="en-US" altLang="en-US" dirty="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50E4470-65C8-41CE-B48A-40DA486E9918}"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3329840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Several resources exist to support teachers and students in understanding and preparing</a:t>
            </a:r>
            <a:r>
              <a:rPr lang="en-US" altLang="en-US" baseline="0" dirty="0" smtClean="0"/>
              <a:t> for the</a:t>
            </a:r>
            <a:r>
              <a:rPr lang="en-US" altLang="en-US" dirty="0" smtClean="0"/>
              <a:t> OSAS Science Test.</a:t>
            </a:r>
          </a:p>
          <a:p>
            <a:endParaRPr lang="en-US" altLang="en-US" dirty="0" smtClean="0"/>
          </a:p>
          <a:p>
            <a:r>
              <a:rPr lang="en-US" altLang="en-US" dirty="0" smtClean="0"/>
              <a:t>The</a:t>
            </a:r>
            <a:r>
              <a:rPr lang="en-US" altLang="en-US" baseline="0" dirty="0" smtClean="0"/>
              <a:t> Test Administration Manual, Oregon Accessibility Manual, and OSAS Portal have been referenced on previous slides and are linked here.</a:t>
            </a:r>
            <a:endParaRPr lang="en-US" altLang="en-US" dirty="0" smtClean="0"/>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Links to the science test blueprint summary and item specifications are also provided here. These resources can help teachers better understand the OSAS Science Test and inform their instruction to better prepare students for success. </a:t>
            </a:r>
          </a:p>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55650" indent="-290513" defTabSz="931863" eaLnBrk="0" hangingPunct="0">
              <a:spcBef>
                <a:spcPct val="30000"/>
              </a:spcBef>
              <a:defRPr sz="1200">
                <a:solidFill>
                  <a:schemeClr val="tx1"/>
                </a:solidFill>
                <a:latin typeface="Times New Roman" panose="02020603050405020304" pitchFamily="18" charset="0"/>
              </a:defRPr>
            </a:lvl2pPr>
            <a:lvl3pPr marL="1163638" indent="-231775" defTabSz="931863" eaLnBrk="0" hangingPunct="0">
              <a:spcBef>
                <a:spcPct val="30000"/>
              </a:spcBef>
              <a:defRPr sz="1200">
                <a:solidFill>
                  <a:schemeClr val="tx1"/>
                </a:solidFill>
                <a:latin typeface="Times New Roman" panose="02020603050405020304" pitchFamily="18" charset="0"/>
              </a:defRPr>
            </a:lvl3pPr>
            <a:lvl4pPr marL="1630363" indent="-231775" defTabSz="931863" eaLnBrk="0" hangingPunct="0">
              <a:spcBef>
                <a:spcPct val="30000"/>
              </a:spcBef>
              <a:defRPr sz="1200">
                <a:solidFill>
                  <a:schemeClr val="tx1"/>
                </a:solidFill>
                <a:latin typeface="Times New Roman" panose="02020603050405020304" pitchFamily="18" charset="0"/>
              </a:defRPr>
            </a:lvl4pPr>
            <a:lvl5pPr marL="2095500" indent="-231775" defTabSz="931863" eaLnBrk="0" hangingPunct="0">
              <a:spcBef>
                <a:spcPct val="30000"/>
              </a:spcBef>
              <a:defRPr sz="1200">
                <a:solidFill>
                  <a:schemeClr val="tx1"/>
                </a:solidFill>
                <a:latin typeface="Times New Roman" panose="02020603050405020304" pitchFamily="18" charset="0"/>
              </a:defRPr>
            </a:lvl5pPr>
            <a:lvl6pPr marL="2552700" indent="-231775"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CBB8968-B916-460C-AA5B-3CDF8F2D3538}"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4046370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This is an optional point in the required training to pause and discuss </a:t>
            </a:r>
            <a:r>
              <a:rPr lang="en-US" altLang="en-US" b="1" dirty="0" smtClean="0"/>
              <a:t>these or other questions, as well as to ask questions of your District or School Test</a:t>
            </a:r>
            <a:r>
              <a:rPr lang="en-US" altLang="en-US" b="1" baseline="0" dirty="0" smtClean="0"/>
              <a:t> Coordinator</a:t>
            </a:r>
            <a:r>
              <a:rPr lang="en-US" altLang="en-US" b="1" dirty="0" smtClean="0"/>
              <a:t>.</a:t>
            </a:r>
            <a:endParaRPr lang="en-US" altLang="en-US" dirty="0"/>
          </a:p>
          <a:p>
            <a:endParaRPr lang="en-US" altLang="en-US" dirty="0"/>
          </a:p>
          <a:p>
            <a:r>
              <a:rPr lang="en-US" altLang="en-US" dirty="0"/>
              <a:t>Suggested activities:</a:t>
            </a:r>
          </a:p>
          <a:p>
            <a:r>
              <a:rPr lang="en-US" altLang="en-US" dirty="0"/>
              <a:t>-Small groups: use post-its to capture local considerations and challenges, one per sheet. Mount post-its.</a:t>
            </a:r>
          </a:p>
          <a:p>
            <a:r>
              <a:rPr lang="en-US" altLang="en-US" dirty="0"/>
              <a:t>-Large group: facilitate review/summary of considerations/challenges from across the large group</a:t>
            </a:r>
          </a:p>
          <a:p>
            <a:r>
              <a:rPr lang="en-US" altLang="en-US" dirty="0"/>
              <a:t>-Small groups: share effective approaches, look at artifacts</a:t>
            </a:r>
          </a:p>
          <a:p>
            <a:r>
              <a:rPr lang="en-US" altLang="en-US" dirty="0"/>
              <a:t>-Large group: facilitate share out, writing down approaches via chart pack</a:t>
            </a:r>
          </a:p>
          <a:p>
            <a:r>
              <a:rPr lang="en-US" altLang="en-US" dirty="0"/>
              <a:t>-Small group or individual: use note organizer to capture take-homes, next steps</a:t>
            </a:r>
          </a:p>
          <a:p>
            <a:endParaRPr lang="en-US" alt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53A59C3-BB8B-4DE5-8168-223C2B937945}" type="slidenum">
              <a:rPr lang="en-US" altLang="en-US">
                <a:solidFill>
                  <a:srgbClr val="000000"/>
                </a:solidFill>
              </a:rPr>
              <a:pPr eaLnBrk="1" hangingPunct="1">
                <a:spcBef>
                  <a:spcPct val="0"/>
                </a:spcBef>
              </a:pPr>
              <a:t>14</a:t>
            </a:fld>
            <a:endParaRPr lang="en-US" altLang="en-US">
              <a:solidFill>
                <a:srgbClr val="000000"/>
              </a:solidFill>
            </a:endParaRPr>
          </a:p>
        </p:txBody>
      </p:sp>
    </p:spTree>
    <p:extLst>
      <p:ext uri="{BB962C8B-B14F-4D97-AF65-F5344CB8AC3E}">
        <p14:creationId xmlns:p14="http://schemas.microsoft.com/office/powerpoint/2010/main" val="3946552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We’ve</a:t>
            </a:r>
            <a:r>
              <a:rPr lang="en-US" baseline="0" dirty="0" smtClean="0"/>
              <a:t> reached the end of the </a:t>
            </a:r>
            <a:r>
              <a:rPr lang="en-US" sz="1200" dirty="0" smtClean="0"/>
              <a:t>OSAS Science State</a:t>
            </a:r>
            <a:r>
              <a:rPr lang="en-US" sz="1200" baseline="0" dirty="0" smtClean="0"/>
              <a:t> Test </a:t>
            </a:r>
            <a:r>
              <a:rPr lang="en-US" altLang="en-US" sz="1200" dirty="0" smtClean="0"/>
              <a:t>training module.</a:t>
            </a:r>
            <a:endParaRPr lang="en-US" altLang="en-US" sz="1200" dirty="0"/>
          </a:p>
          <a:p>
            <a:pPr algn="l"/>
            <a:r>
              <a:rPr lang="en-US" altLang="en-US" sz="1200" dirty="0" smtClean="0"/>
              <a:t>Please reach out to your District or School Test Coordinator, or the</a:t>
            </a:r>
            <a:r>
              <a:rPr lang="en-US" altLang="en-US" sz="1200" baseline="0" dirty="0" smtClean="0"/>
              <a:t> specialist on this slide with questions. </a:t>
            </a:r>
          </a:p>
          <a:p>
            <a:pPr algn="l"/>
            <a:r>
              <a:rPr lang="en-US" altLang="en-US" sz="1200" dirty="0" smtClean="0"/>
              <a:t>Thank </a:t>
            </a:r>
            <a:r>
              <a:rPr lang="en-US" altLang="en-US" sz="1200" dirty="0"/>
              <a:t>you </a:t>
            </a:r>
            <a:r>
              <a:rPr lang="en-US" altLang="en-US" sz="1200" dirty="0" smtClean="0"/>
              <a:t>for</a:t>
            </a:r>
            <a:r>
              <a:rPr lang="en-US" altLang="en-US" sz="1200" baseline="0" dirty="0" smtClean="0"/>
              <a:t> your attention!</a:t>
            </a:r>
            <a:endParaRPr lang="en-US" altLang="en-US" sz="1200" dirty="0"/>
          </a:p>
          <a:p>
            <a:r>
              <a:rPr lang="en-US" sz="1200" dirty="0"/>
              <a:t/>
            </a:r>
            <a:br>
              <a:rPr lang="en-US" sz="1200" dirty="0"/>
            </a:br>
            <a:endParaRPr lang="en-US" dirty="0"/>
          </a:p>
        </p:txBody>
      </p:sp>
      <p:sp>
        <p:nvSpPr>
          <p:cNvPr id="4" name="Slide Number Placeholder 3"/>
          <p:cNvSpPr>
            <a:spLocks noGrp="1"/>
          </p:cNvSpPr>
          <p:nvPr>
            <p:ph type="sldNum" sz="quarter" idx="5"/>
          </p:nvPr>
        </p:nvSpPr>
        <p:spPr/>
        <p:txBody>
          <a:bodyPr/>
          <a:lstStyle/>
          <a:p>
            <a:fld id="{1B12FC95-0C67-4599-AF03-112A060D86AA}" type="slidenum">
              <a:rPr lang="en-US" smtClean="0"/>
              <a:t>15</a:t>
            </a:fld>
            <a:endParaRPr lang="en-US"/>
          </a:p>
        </p:txBody>
      </p:sp>
    </p:spTree>
    <p:extLst>
      <p:ext uri="{BB962C8B-B14F-4D97-AF65-F5344CB8AC3E}">
        <p14:creationId xmlns:p14="http://schemas.microsoft.com/office/powerpoint/2010/main" val="286724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three topics we will be covering in this module include: scheduling, test administration, and additional resources.</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5F3ADE3-E31C-48E9-B2DB-A8BD9700B877}" type="slidenum">
              <a:rPr lang="en-US" altLang="en-US"/>
              <a:pPr eaLnBrk="1" hangingPunct="1">
                <a:spcBef>
                  <a:spcPct val="0"/>
                </a:spcBef>
              </a:pPr>
              <a:t>2</a:t>
            </a:fld>
            <a:endParaRPr lang="en-US" altLang="en-US"/>
          </a:p>
        </p:txBody>
      </p:sp>
    </p:spTree>
    <p:extLst>
      <p:ext uri="{BB962C8B-B14F-4D97-AF65-F5344CB8AC3E}">
        <p14:creationId xmlns:p14="http://schemas.microsoft.com/office/powerpoint/2010/main" val="886035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Planning for test scheduling </a:t>
            </a:r>
            <a:r>
              <a:rPr lang="en-US" sz="1200" i="0" dirty="0" smtClean="0"/>
              <a:t>e</a:t>
            </a:r>
            <a:r>
              <a:rPr lang="en-US" altLang="en-US" sz="1200" i="0" dirty="0" smtClean="0"/>
              <a:t>nsures students have sufficient time and resources to complete the test.</a:t>
            </a:r>
          </a:p>
          <a:p>
            <a:endParaRPr lang="en-US" dirty="0"/>
          </a:p>
        </p:txBody>
      </p:sp>
      <p:sp>
        <p:nvSpPr>
          <p:cNvPr id="4" name="Slide Number Placeholder 3"/>
          <p:cNvSpPr>
            <a:spLocks noGrp="1"/>
          </p:cNvSpPr>
          <p:nvPr>
            <p:ph type="sldNum" sz="quarter" idx="5"/>
          </p:nvPr>
        </p:nvSpPr>
        <p:spPr/>
        <p:txBody>
          <a:bodyPr/>
          <a:lstStyle/>
          <a:p>
            <a:fld id="{1B12FC95-0C67-4599-AF03-112A060D86AA}" type="slidenum">
              <a:rPr lang="en-US" smtClean="0"/>
              <a:t>3</a:t>
            </a:fld>
            <a:endParaRPr lang="en-US"/>
          </a:p>
        </p:txBody>
      </p:sp>
    </p:spTree>
    <p:extLst>
      <p:ext uri="{BB962C8B-B14F-4D97-AF65-F5344CB8AC3E}">
        <p14:creationId xmlns:p14="http://schemas.microsoft.com/office/powerpoint/2010/main" val="2636905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defRPr/>
            </a:pPr>
            <a:r>
              <a:rPr lang="en-US" altLang="en-US" dirty="0" smtClean="0">
                <a:cs typeface="Times New Roman" panose="02020603050405020304" pitchFamily="18" charset="0"/>
              </a:rPr>
              <a:t>-The OSAS statewide test windows for the</a:t>
            </a:r>
            <a:r>
              <a:rPr lang="en-US" altLang="en-US" baseline="0" dirty="0" smtClean="0">
                <a:cs typeface="Times New Roman" panose="02020603050405020304" pitchFamily="18" charset="0"/>
              </a:rPr>
              <a:t> current academic </a:t>
            </a:r>
            <a:r>
              <a:rPr lang="en-US" altLang="en-US" dirty="0" smtClean="0">
                <a:cs typeface="Times New Roman" panose="02020603050405020304" pitchFamily="18" charset="0"/>
              </a:rPr>
              <a:t>year are listed on this slide</a:t>
            </a:r>
            <a:r>
              <a:rPr lang="en-US" baseline="0" dirty="0" smtClean="0">
                <a:solidFill>
                  <a:schemeClr val="tx1">
                    <a:lumMod val="50000"/>
                  </a:schemeClr>
                </a:solidFill>
                <a:cs typeface="Times New Roman" panose="02020603050405020304" pitchFamily="18" charset="0"/>
              </a:rPr>
              <a:t>. </a:t>
            </a:r>
          </a:p>
          <a:p>
            <a:pPr marL="0" lvl="1">
              <a:defRPr/>
            </a:pPr>
            <a:endParaRPr lang="en-US" dirty="0">
              <a:solidFill>
                <a:schemeClr val="tx1">
                  <a:lumMod val="50000"/>
                </a:schemeClr>
              </a:solidFill>
              <a:cs typeface="Times New Roman" panose="02020603050405020304" pitchFamily="18" charset="0"/>
            </a:endParaRPr>
          </a:p>
          <a:p>
            <a:pPr marL="0" lvl="1">
              <a:defRPr/>
            </a:pPr>
            <a:r>
              <a:rPr lang="en-US" altLang="en-US" dirty="0" smtClean="0">
                <a:cs typeface="Times New Roman" panose="02020603050405020304" pitchFamily="18" charset="0"/>
              </a:rPr>
              <a:t>-</a:t>
            </a:r>
            <a:r>
              <a:rPr lang="en-US" altLang="en-US" dirty="0">
                <a:cs typeface="Times New Roman" panose="02020603050405020304" pitchFamily="18" charset="0"/>
              </a:rPr>
              <a:t>Each test opportunity is subject to a </a:t>
            </a:r>
            <a:r>
              <a:rPr lang="en-US" altLang="en-US" dirty="0" smtClean="0">
                <a:cs typeface="Times New Roman" panose="02020603050405020304" pitchFamily="18" charset="0"/>
              </a:rPr>
              <a:t>20-day </a:t>
            </a:r>
            <a:r>
              <a:rPr lang="en-US" altLang="en-US" dirty="0">
                <a:cs typeface="Times New Roman" panose="02020603050405020304" pitchFamily="18" charset="0"/>
              </a:rPr>
              <a:t>expiration period which begins the moment the student first logs into the test</a:t>
            </a:r>
            <a:r>
              <a:rPr lang="en-US" altLang="en-US" dirty="0" smtClean="0">
                <a:cs typeface="Times New Roman" panose="02020603050405020304" pitchFamily="18" charset="0"/>
              </a:rPr>
              <a:t>.</a:t>
            </a:r>
          </a:p>
          <a:p>
            <a:pPr marL="0" lvl="1">
              <a:defRPr/>
            </a:pPr>
            <a:endParaRPr lang="en-US" altLang="en-US" dirty="0" smtClean="0">
              <a:cs typeface="Times New Roman" panose="02020603050405020304" pitchFamily="18" charset="0"/>
            </a:endParaRPr>
          </a:p>
          <a:p>
            <a:pPr marL="0" lvl="1">
              <a:defRPr/>
            </a:pPr>
            <a:r>
              <a:rPr lang="en-US" altLang="en-US" dirty="0" smtClean="0">
                <a:cs typeface="Times New Roman" panose="02020603050405020304" pitchFamily="18" charset="0"/>
              </a:rPr>
              <a:t>For more</a:t>
            </a:r>
            <a:r>
              <a:rPr lang="en-US" altLang="en-US" baseline="0" dirty="0" smtClean="0">
                <a:cs typeface="Times New Roman" panose="02020603050405020304" pitchFamily="18" charset="0"/>
              </a:rPr>
              <a:t> test window information, please see Appendix A of Oregon’s Test Administration Manual, and for more information on pause rules and test expirations, refer to Section 6.4. </a:t>
            </a:r>
            <a:endParaRPr lang="en-US" altLang="en-US" dirty="0">
              <a:cs typeface="Times New Roman" panose="02020603050405020304" pitchFamily="18" charset="0"/>
            </a:endParaRPr>
          </a:p>
          <a:p>
            <a:pPr>
              <a:defRPr/>
            </a:pPr>
            <a:endParaRPr lang="en-US" alt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55650" indent="-290513" defTabSz="931863" eaLnBrk="0" hangingPunct="0">
              <a:spcBef>
                <a:spcPct val="30000"/>
              </a:spcBef>
              <a:defRPr sz="1200">
                <a:solidFill>
                  <a:schemeClr val="tx1"/>
                </a:solidFill>
                <a:latin typeface="Times New Roman" panose="02020603050405020304" pitchFamily="18" charset="0"/>
              </a:defRPr>
            </a:lvl2pPr>
            <a:lvl3pPr marL="1163638" indent="-231775" defTabSz="931863" eaLnBrk="0" hangingPunct="0">
              <a:spcBef>
                <a:spcPct val="30000"/>
              </a:spcBef>
              <a:defRPr sz="1200">
                <a:solidFill>
                  <a:schemeClr val="tx1"/>
                </a:solidFill>
                <a:latin typeface="Times New Roman" panose="02020603050405020304" pitchFamily="18" charset="0"/>
              </a:defRPr>
            </a:lvl3pPr>
            <a:lvl4pPr marL="1630363" indent="-231775" defTabSz="931863" eaLnBrk="0" hangingPunct="0">
              <a:spcBef>
                <a:spcPct val="30000"/>
              </a:spcBef>
              <a:defRPr sz="1200">
                <a:solidFill>
                  <a:schemeClr val="tx1"/>
                </a:solidFill>
                <a:latin typeface="Times New Roman" panose="02020603050405020304" pitchFamily="18" charset="0"/>
              </a:defRPr>
            </a:lvl4pPr>
            <a:lvl5pPr marL="2095500" indent="-231775" defTabSz="931863" eaLnBrk="0" hangingPunct="0">
              <a:spcBef>
                <a:spcPct val="30000"/>
              </a:spcBef>
              <a:defRPr sz="1200">
                <a:solidFill>
                  <a:schemeClr val="tx1"/>
                </a:solidFill>
                <a:latin typeface="Times New Roman" panose="02020603050405020304" pitchFamily="18" charset="0"/>
              </a:defRPr>
            </a:lvl5pPr>
            <a:lvl6pPr marL="2552700" indent="-231775"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AADE5A9-795D-43E7-865A-1FBDE3248DA5}" type="slidenum">
              <a:rPr lang="en-US" altLang="en-US"/>
              <a:pPr eaLnBrk="1" hangingPunct="1">
                <a:spcBef>
                  <a:spcPct val="0"/>
                </a:spcBef>
              </a:pPr>
              <a:t>4</a:t>
            </a:fld>
            <a:endParaRPr lang="en-US" altLang="en-US"/>
          </a:p>
        </p:txBody>
      </p:sp>
    </p:spTree>
    <p:extLst>
      <p:ext uri="{BB962C8B-B14F-4D97-AF65-F5344CB8AC3E}">
        <p14:creationId xmlns:p14="http://schemas.microsoft.com/office/powerpoint/2010/main" val="357917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Students in grades 5, 8, and 11 take the OSAS science </a:t>
            </a:r>
            <a:r>
              <a:rPr lang="en-US" altLang="en-US" dirty="0" smtClean="0"/>
              <a:t>test, </a:t>
            </a:r>
            <a:r>
              <a:rPr lang="en-US" altLang="en-US" dirty="0"/>
              <a:t>with the expectation that at least 95% of students participate. This requirement is the same as previous years. </a:t>
            </a:r>
            <a:endParaRPr lang="en-US" altLang="en-US" dirty="0" smtClean="0"/>
          </a:p>
          <a:p>
            <a:endParaRPr lang="en-US" altLang="en-US" dirty="0" smtClean="0"/>
          </a:p>
          <a:p>
            <a:r>
              <a:rPr lang="en-US" altLang="en-US" dirty="0" smtClean="0"/>
              <a:t>Students</a:t>
            </a:r>
            <a:r>
              <a:rPr lang="en-US" altLang="en-US" baseline="0" dirty="0" smtClean="0"/>
              <a:t> in Grade 10</a:t>
            </a:r>
            <a:r>
              <a:rPr lang="en-US" altLang="en-US" dirty="0" smtClean="0"/>
              <a:t> who</a:t>
            </a:r>
            <a:r>
              <a:rPr lang="en-US" altLang="en-US" baseline="0" dirty="0" smtClean="0"/>
              <a:t> have completed</a:t>
            </a:r>
            <a:r>
              <a:rPr lang="en-US" altLang="en-US" dirty="0" smtClean="0"/>
              <a:t> advanced</a:t>
            </a:r>
            <a:r>
              <a:rPr lang="en-US" altLang="en-US" baseline="0" dirty="0" smtClean="0"/>
              <a:t> course work in science </a:t>
            </a:r>
            <a:r>
              <a:rPr lang="en-US" altLang="en-US" dirty="0" smtClean="0"/>
              <a:t>may “challenge up” and bank </a:t>
            </a:r>
            <a:r>
              <a:rPr lang="en-US" altLang="en-US" dirty="0"/>
              <a:t>a passing </a:t>
            </a:r>
            <a:r>
              <a:rPr lang="en-US" altLang="en-US" dirty="0" smtClean="0"/>
              <a:t>score to fulfill their Grade 11 testing requirement.</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Test</a:t>
            </a:r>
            <a:r>
              <a:rPr lang="en-US" altLang="en-US" baseline="0" dirty="0" smtClean="0"/>
              <a:t> administrators</a:t>
            </a:r>
            <a:r>
              <a:rPr lang="en-US" altLang="en-US" dirty="0" smtClean="0"/>
              <a:t> should contact their district test coordinator regarding the challenge up process. District test coordinators who need assistance should contact their ESD Partner.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Finally, Grade 12</a:t>
            </a:r>
            <a:r>
              <a:rPr lang="en-US" altLang="en-US" baseline="0" dirty="0" smtClean="0"/>
              <a:t> students who did not get their Grade 11 opportunity may also test. </a:t>
            </a:r>
            <a:endParaRPr lang="en-US" altLang="en-US" dirty="0" smtClean="0"/>
          </a:p>
          <a:p>
            <a:endParaRPr lang="en-US" altLang="en-US" dirty="0" smtClean="0"/>
          </a:p>
          <a:p>
            <a:r>
              <a:rPr lang="en-US" altLang="en-US" dirty="0" smtClean="0"/>
              <a:t>More information about requirements for statewide</a:t>
            </a:r>
            <a:r>
              <a:rPr lang="en-US" altLang="en-US" baseline="0" dirty="0" smtClean="0"/>
              <a:t> testing </a:t>
            </a:r>
            <a:r>
              <a:rPr lang="en-US" altLang="en-US" dirty="0" smtClean="0"/>
              <a:t>can</a:t>
            </a:r>
            <a:r>
              <a:rPr lang="en-US" altLang="en-US" baseline="0" dirty="0" smtClean="0"/>
              <a:t> be found in Appendix A of Oregon’s Test Administration Manual. </a:t>
            </a:r>
            <a:endParaRPr lang="en-US" alt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55650" indent="-290513" defTabSz="931863" eaLnBrk="0" hangingPunct="0">
              <a:spcBef>
                <a:spcPct val="30000"/>
              </a:spcBef>
              <a:defRPr sz="1200">
                <a:solidFill>
                  <a:schemeClr val="tx1"/>
                </a:solidFill>
                <a:latin typeface="Times New Roman" panose="02020603050405020304" pitchFamily="18" charset="0"/>
              </a:defRPr>
            </a:lvl2pPr>
            <a:lvl3pPr marL="1163638" indent="-231775" defTabSz="931863" eaLnBrk="0" hangingPunct="0">
              <a:spcBef>
                <a:spcPct val="30000"/>
              </a:spcBef>
              <a:defRPr sz="1200">
                <a:solidFill>
                  <a:schemeClr val="tx1"/>
                </a:solidFill>
                <a:latin typeface="Times New Roman" panose="02020603050405020304" pitchFamily="18" charset="0"/>
              </a:defRPr>
            </a:lvl3pPr>
            <a:lvl4pPr marL="1630363" indent="-231775" defTabSz="931863" eaLnBrk="0" hangingPunct="0">
              <a:spcBef>
                <a:spcPct val="30000"/>
              </a:spcBef>
              <a:defRPr sz="1200">
                <a:solidFill>
                  <a:schemeClr val="tx1"/>
                </a:solidFill>
                <a:latin typeface="Times New Roman" panose="02020603050405020304" pitchFamily="18" charset="0"/>
              </a:defRPr>
            </a:lvl4pPr>
            <a:lvl5pPr marL="2095500" indent="-231775" defTabSz="931863" eaLnBrk="0" hangingPunct="0">
              <a:spcBef>
                <a:spcPct val="30000"/>
              </a:spcBef>
              <a:defRPr sz="1200">
                <a:solidFill>
                  <a:schemeClr val="tx1"/>
                </a:solidFill>
                <a:latin typeface="Times New Roman" panose="02020603050405020304" pitchFamily="18" charset="0"/>
              </a:defRPr>
            </a:lvl5pPr>
            <a:lvl6pPr marL="2552700" indent="-231775"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77636B6-978D-4DEA-AA6F-DF8F2FD5EA04}" type="slidenum">
              <a:rPr lang="en-US" altLang="en-US"/>
              <a:pPr eaLnBrk="1" hangingPunct="1">
                <a:spcBef>
                  <a:spcPct val="0"/>
                </a:spcBef>
              </a:pPr>
              <a:t>5</a:t>
            </a:fld>
            <a:endParaRPr lang="en-US" altLang="en-US"/>
          </a:p>
        </p:txBody>
      </p:sp>
    </p:spTree>
    <p:extLst>
      <p:ext uri="{BB962C8B-B14F-4D97-AF65-F5344CB8AC3E}">
        <p14:creationId xmlns:p14="http://schemas.microsoft.com/office/powerpoint/2010/main" val="57943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Students in grades 5, 8, and 11 will have one </a:t>
            </a:r>
            <a:r>
              <a:rPr lang="en-US" altLang="en-US" dirty="0" smtClean="0"/>
              <a:t>OSAS Science Test opportunity in</a:t>
            </a:r>
            <a:r>
              <a:rPr lang="en-US" altLang="en-US" baseline="0" dirty="0" smtClean="0"/>
              <a:t> that</a:t>
            </a:r>
            <a:r>
              <a:rPr lang="en-US" altLang="en-US" dirty="0" smtClean="0"/>
              <a:t> academic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More information about testing time and recommended order of administration can be found in Section 5.1 of Oregon’s</a:t>
            </a:r>
            <a:r>
              <a:rPr lang="en-US" altLang="en-US" baseline="0" dirty="0" smtClean="0"/>
              <a:t> Test Administration Manual. Student inclusion information can be found in Appendix B. </a:t>
            </a:r>
            <a:endParaRPr lang="en-US" alt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56BC64B-2C49-4D71-972D-A9D04B145A92}"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449098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 for Test Administration ensures equitable access for all students</a:t>
            </a:r>
            <a:endParaRPr lang="en-US" dirty="0"/>
          </a:p>
        </p:txBody>
      </p:sp>
      <p:sp>
        <p:nvSpPr>
          <p:cNvPr id="4" name="Slide Number Placeholder 3"/>
          <p:cNvSpPr>
            <a:spLocks noGrp="1"/>
          </p:cNvSpPr>
          <p:nvPr>
            <p:ph type="sldNum" sz="quarter" idx="5"/>
          </p:nvPr>
        </p:nvSpPr>
        <p:spPr/>
        <p:txBody>
          <a:bodyPr/>
          <a:lstStyle/>
          <a:p>
            <a:fld id="{1B12FC95-0C67-4599-AF03-112A060D86AA}" type="slidenum">
              <a:rPr lang="en-US" smtClean="0"/>
              <a:t>7</a:t>
            </a:fld>
            <a:endParaRPr lang="en-US"/>
          </a:p>
        </p:txBody>
      </p:sp>
    </p:spTree>
    <p:extLst>
      <p:ext uri="{BB962C8B-B14F-4D97-AF65-F5344CB8AC3E}">
        <p14:creationId xmlns:p14="http://schemas.microsoft.com/office/powerpoint/2010/main" val="123351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During testing, students may </a:t>
            </a:r>
            <a:r>
              <a:rPr lang="en-US" altLang="en-US" b="1" u="sng" dirty="0" smtClean="0"/>
              <a:t>only</a:t>
            </a:r>
            <a:r>
              <a:rPr lang="en-US" altLang="en-US" dirty="0" smtClean="0"/>
              <a:t> access materials explicitly </a:t>
            </a:r>
            <a:r>
              <a:rPr lang="en-US" altLang="en-US" dirty="0"/>
              <a:t>identified </a:t>
            </a:r>
            <a:r>
              <a:rPr lang="en-US" altLang="en-US" dirty="0" smtClean="0"/>
              <a:t>in </a:t>
            </a:r>
            <a:r>
              <a:rPr lang="en-US" altLang="en-US" dirty="0"/>
              <a:t>the </a:t>
            </a:r>
            <a:r>
              <a:rPr lang="en-US" altLang="en-US" dirty="0" smtClean="0"/>
              <a:t>detailed list of content area accessibility </a:t>
            </a:r>
            <a:r>
              <a:rPr lang="en-US" altLang="en-US" dirty="0"/>
              <a:t>supports </a:t>
            </a:r>
            <a:r>
              <a:rPr lang="en-US" altLang="en-US" dirty="0" smtClean="0"/>
              <a:t>found </a:t>
            </a:r>
            <a:r>
              <a:rPr lang="en-US" altLang="en-US" baseline="0" dirty="0" smtClean="0"/>
              <a:t>in the </a:t>
            </a:r>
            <a:r>
              <a:rPr lang="en-US" altLang="en-US" dirty="0" smtClean="0"/>
              <a:t>Oregon </a:t>
            </a:r>
            <a:r>
              <a:rPr lang="en-US" altLang="en-US" dirty="0"/>
              <a:t>Accessibility Manual. For example, students </a:t>
            </a:r>
            <a:r>
              <a:rPr lang="en-US" altLang="en-US" u="sng" dirty="0"/>
              <a:t>may not</a:t>
            </a:r>
            <a:r>
              <a:rPr lang="en-US" altLang="en-US" dirty="0"/>
              <a:t> access materials such as class notes, electronic translation devices, or cell phones during testing. </a:t>
            </a:r>
            <a:endParaRPr lang="en-US" altLang="en-US" dirty="0" smtClean="0"/>
          </a:p>
          <a:p>
            <a:pPr eaLnBrk="1" hangingPunct="1"/>
            <a:endParaRPr lang="en-US" altLang="en-US" dirty="0" smtClean="0"/>
          </a:p>
          <a:p>
            <a:pPr eaLnBrk="1" hangingPunct="1"/>
            <a:r>
              <a:rPr lang="en-US" altLang="en-US" dirty="0" smtClean="0"/>
              <a:t>Before a test is paused, students should be allowed to </a:t>
            </a:r>
            <a:r>
              <a:rPr lang="en-US" altLang="en-US" dirty="0"/>
              <a:t>finish responding to the items presented on the </a:t>
            </a:r>
            <a:r>
              <a:rPr lang="en-US" altLang="en-US" dirty="0" smtClean="0"/>
              <a:t>screen, </a:t>
            </a:r>
            <a:r>
              <a:rPr lang="en-US" altLang="en-US" dirty="0"/>
              <a:t>if </a:t>
            </a:r>
            <a:r>
              <a:rPr lang="en-US" altLang="en-US" dirty="0" smtClean="0"/>
              <a:t>possible.</a:t>
            </a:r>
          </a:p>
          <a:p>
            <a:pPr eaLnBrk="1" hangingPunct="1"/>
            <a:endParaRPr lang="en-US" altLang="en-US" dirty="0" smtClean="0"/>
          </a:p>
          <a:p>
            <a:pPr eaLnBrk="1" hangingPunct="1"/>
            <a:r>
              <a:rPr lang="en-US" altLang="en-US" dirty="0" smtClean="0"/>
              <a:t>If </a:t>
            </a:r>
            <a:r>
              <a:rPr lang="en-US" altLang="en-US" dirty="0"/>
              <a:t>the student pauses the test for </a:t>
            </a:r>
            <a:r>
              <a:rPr lang="en-US" altLang="en-US" b="1" u="sng" dirty="0" smtClean="0"/>
              <a:t>fewer</a:t>
            </a:r>
            <a:r>
              <a:rPr lang="en-US" altLang="en-US" dirty="0" smtClean="0"/>
              <a:t> </a:t>
            </a:r>
            <a:r>
              <a:rPr lang="en-US" altLang="en-US" dirty="0"/>
              <a:t>than 20 minutes, they </a:t>
            </a:r>
            <a:r>
              <a:rPr lang="en-US" altLang="en-US" b="1" u="sng" dirty="0"/>
              <a:t>will</a:t>
            </a:r>
            <a:r>
              <a:rPr lang="en-US" altLang="en-US" dirty="0"/>
              <a:t> be able to review or change </a:t>
            </a:r>
            <a:r>
              <a:rPr lang="en-US" altLang="en-US" dirty="0" smtClean="0"/>
              <a:t>any</a:t>
            </a:r>
            <a:r>
              <a:rPr lang="en-US" altLang="en-US" baseline="0" dirty="0" smtClean="0"/>
              <a:t> items they’ve</a:t>
            </a:r>
            <a:r>
              <a:rPr lang="en-US" altLang="en-US" dirty="0" smtClean="0"/>
              <a:t> </a:t>
            </a:r>
            <a:r>
              <a:rPr lang="en-US" altLang="en-US" dirty="0"/>
              <a:t>already completed when they resume the test.</a:t>
            </a:r>
          </a:p>
          <a:p>
            <a:pPr eaLnBrk="1" hangingPunct="1"/>
            <a:endParaRPr lang="en-US" altLang="en-US" dirty="0"/>
          </a:p>
          <a:p>
            <a:pPr eaLnBrk="1" hangingPunct="1"/>
            <a:r>
              <a:rPr lang="en-US" altLang="en-US" dirty="0"/>
              <a:t>If a student pauses for </a:t>
            </a:r>
            <a:r>
              <a:rPr lang="en-US" altLang="en-US" b="1" u="sng" dirty="0"/>
              <a:t>more</a:t>
            </a:r>
            <a:r>
              <a:rPr lang="en-US" altLang="en-US" dirty="0"/>
              <a:t> than 20 minutes, they </a:t>
            </a:r>
            <a:r>
              <a:rPr lang="en-US" altLang="en-US" b="1" i="0" u="sng" dirty="0"/>
              <a:t>will not </a:t>
            </a:r>
            <a:r>
              <a:rPr lang="en-US" altLang="en-US" dirty="0"/>
              <a:t>be able to return to the previously </a:t>
            </a:r>
            <a:r>
              <a:rPr lang="en-US" altLang="en-US" b="0" dirty="0"/>
              <a:t>completed</a:t>
            </a:r>
            <a:r>
              <a:rPr lang="en-US" altLang="en-US" dirty="0"/>
              <a:t> items </a:t>
            </a:r>
            <a:r>
              <a:rPr lang="en-US" altLang="en-US" dirty="0" smtClean="0"/>
              <a:t>when </a:t>
            </a:r>
            <a:r>
              <a:rPr lang="en-US" altLang="en-US" dirty="0"/>
              <a:t>they log back into the test. </a:t>
            </a:r>
          </a:p>
          <a:p>
            <a:pPr eaLnBrk="1" hangingPunct="1"/>
            <a:endParaRPr lang="en-US" altLang="en-US" dirty="0"/>
          </a:p>
          <a:p>
            <a:pPr eaLnBrk="1" hangingPunct="1"/>
            <a:r>
              <a:rPr lang="en-US" altLang="en-US" dirty="0"/>
              <a:t>It is important to note that if a student pauses the science test for </a:t>
            </a:r>
            <a:r>
              <a:rPr lang="en-US" altLang="en-US" b="0" u="none" dirty="0"/>
              <a:t>more than 20 minutes</a:t>
            </a:r>
            <a:r>
              <a:rPr lang="en-US" altLang="en-US" b="1" u="none" dirty="0"/>
              <a:t> </a:t>
            </a:r>
            <a:r>
              <a:rPr lang="en-US" altLang="en-US" dirty="0"/>
              <a:t>while working in a </a:t>
            </a:r>
            <a:r>
              <a:rPr lang="en-US" altLang="en-US" dirty="0" smtClean="0"/>
              <a:t>cluster item they did </a:t>
            </a:r>
            <a:r>
              <a:rPr lang="en-US" altLang="en-US" dirty="0"/>
              <a:t>not </a:t>
            </a:r>
            <a:r>
              <a:rPr lang="en-US" altLang="en-US" dirty="0" smtClean="0"/>
              <a:t>previously complete, </a:t>
            </a:r>
            <a:r>
              <a:rPr lang="en-US" altLang="en-US" dirty="0"/>
              <a:t>they </a:t>
            </a:r>
            <a:r>
              <a:rPr lang="en-US" altLang="en-US" u="sng" dirty="0"/>
              <a:t>will be</a:t>
            </a:r>
            <a:r>
              <a:rPr lang="en-US" altLang="en-US" u="none" dirty="0"/>
              <a:t> </a:t>
            </a:r>
            <a:r>
              <a:rPr lang="en-US" altLang="en-US" dirty="0"/>
              <a:t>allowed to continue working through </a:t>
            </a:r>
            <a:r>
              <a:rPr lang="en-US" altLang="en-US" dirty="0" smtClean="0"/>
              <a:t>that item </a:t>
            </a:r>
            <a:r>
              <a:rPr lang="en-US" altLang="en-US" dirty="0"/>
              <a:t>when they resume </a:t>
            </a:r>
            <a:r>
              <a:rPr lang="en-US" altLang="en-US" dirty="0" smtClean="0"/>
              <a:t>the </a:t>
            </a:r>
            <a:r>
              <a:rPr lang="en-US" altLang="en-US" dirty="0"/>
              <a:t>test because it had not yet been completed. </a:t>
            </a:r>
            <a:endParaRPr lang="en-US" altLang="en-US" u="sng" dirty="0">
              <a:solidFill>
                <a:srgbClr val="FFFF00"/>
              </a:solidFill>
            </a:endParaRPr>
          </a:p>
          <a:p>
            <a:pPr eaLnBrk="1" hangingPunct="1"/>
            <a:endParaRPr lang="en-US" altLang="en-US" dirty="0"/>
          </a:p>
          <a:p>
            <a:pPr eaLnBrk="1" hangingPunct="1"/>
            <a:r>
              <a:rPr lang="en-US" altLang="en-US" dirty="0"/>
              <a:t>For more information on test administration, consult the sections of </a:t>
            </a:r>
            <a:r>
              <a:rPr lang="en-US" altLang="en-US" dirty="0" smtClean="0"/>
              <a:t>Oregon’s Test Administration Manual </a:t>
            </a:r>
            <a:r>
              <a:rPr lang="en-US" altLang="en-US" dirty="0"/>
              <a:t>referenced at the bottom the slide.</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55650" indent="-290513" defTabSz="931863" eaLnBrk="0" hangingPunct="0">
              <a:spcBef>
                <a:spcPct val="30000"/>
              </a:spcBef>
              <a:defRPr sz="1200">
                <a:solidFill>
                  <a:schemeClr val="tx1"/>
                </a:solidFill>
                <a:latin typeface="Times New Roman" panose="02020603050405020304" pitchFamily="18" charset="0"/>
              </a:defRPr>
            </a:lvl2pPr>
            <a:lvl3pPr marL="1163638" indent="-231775" defTabSz="931863" eaLnBrk="0" hangingPunct="0">
              <a:spcBef>
                <a:spcPct val="30000"/>
              </a:spcBef>
              <a:defRPr sz="1200">
                <a:solidFill>
                  <a:schemeClr val="tx1"/>
                </a:solidFill>
                <a:latin typeface="Times New Roman" panose="02020603050405020304" pitchFamily="18" charset="0"/>
              </a:defRPr>
            </a:lvl3pPr>
            <a:lvl4pPr marL="1630363" indent="-231775" defTabSz="931863" eaLnBrk="0" hangingPunct="0">
              <a:spcBef>
                <a:spcPct val="30000"/>
              </a:spcBef>
              <a:defRPr sz="1200">
                <a:solidFill>
                  <a:schemeClr val="tx1"/>
                </a:solidFill>
                <a:latin typeface="Times New Roman" panose="02020603050405020304" pitchFamily="18" charset="0"/>
              </a:defRPr>
            </a:lvl4pPr>
            <a:lvl5pPr marL="2095500" indent="-231775" defTabSz="931863" eaLnBrk="0" hangingPunct="0">
              <a:spcBef>
                <a:spcPct val="30000"/>
              </a:spcBef>
              <a:defRPr sz="1200">
                <a:solidFill>
                  <a:schemeClr val="tx1"/>
                </a:solidFill>
                <a:latin typeface="Times New Roman" panose="02020603050405020304" pitchFamily="18" charset="0"/>
              </a:defRPr>
            </a:lvl5pPr>
            <a:lvl6pPr marL="2552700" indent="-231775"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FDC8456-0A5C-48C7-BE03-0E6F7F83E1C5}"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1650288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Scratch paper </a:t>
            </a:r>
            <a:r>
              <a:rPr lang="en-US" dirty="0" smtClean="0"/>
              <a:t>is a </a:t>
            </a:r>
            <a:r>
              <a:rPr lang="en-US" dirty="0"/>
              <a:t>non-embedded universal </a:t>
            </a:r>
            <a:r>
              <a:rPr lang="en-US" dirty="0" smtClean="0"/>
              <a:t>tool that</a:t>
            </a:r>
            <a:r>
              <a:rPr lang="en-US" baseline="0" dirty="0" smtClean="0"/>
              <a:t> should be made available to all students throughout the duration of the test</a:t>
            </a:r>
            <a:r>
              <a:rPr lang="en-US" dirty="0" smtClean="0"/>
              <a:t>. Scratch </a:t>
            </a:r>
            <a:r>
              <a:rPr lang="en-US" dirty="0"/>
              <a:t>paper may be retained </a:t>
            </a:r>
            <a:r>
              <a:rPr lang="en-US" dirty="0" smtClean="0"/>
              <a:t>between test sessions to allow students</a:t>
            </a:r>
            <a:r>
              <a:rPr lang="en-US" baseline="0" dirty="0" smtClean="0"/>
              <a:t> access to their notes for any tasks still in progress. If retained, scratch paper </a:t>
            </a:r>
            <a:r>
              <a:rPr lang="en-US" dirty="0" smtClean="0"/>
              <a:t>must be securely stored between test sessions.</a:t>
            </a:r>
            <a:endParaRPr lang="en-US" dirty="0"/>
          </a:p>
          <a:p>
            <a:endParaRPr lang="en-US" dirty="0"/>
          </a:p>
          <a:p>
            <a:r>
              <a:rPr lang="en-US" dirty="0" smtClean="0"/>
              <a:t>When retaining </a:t>
            </a:r>
            <a:r>
              <a:rPr lang="en-US" dirty="0"/>
              <a:t>scratch paper, TAs </a:t>
            </a:r>
            <a:r>
              <a:rPr lang="en-US" dirty="0" smtClean="0"/>
              <a:t>should </a:t>
            </a:r>
            <a:r>
              <a:rPr lang="en-US" dirty="0"/>
              <a:t>direct students to write their names (or </a:t>
            </a:r>
            <a:r>
              <a:rPr lang="en-US" dirty="0" smtClean="0"/>
              <a:t>other appropriate </a:t>
            </a:r>
            <a:r>
              <a:rPr lang="en-US" dirty="0"/>
              <a:t>identifying information) on </a:t>
            </a:r>
            <a:r>
              <a:rPr lang="en-US" dirty="0" smtClean="0"/>
              <a:t>the paper</a:t>
            </a:r>
            <a:r>
              <a:rPr lang="en-US" dirty="0"/>
              <a:t>, </a:t>
            </a:r>
            <a:r>
              <a:rPr lang="en-US" dirty="0" smtClean="0"/>
              <a:t>then </a:t>
            </a:r>
            <a:r>
              <a:rPr lang="en-US" dirty="0"/>
              <a:t>collect and inventory the </a:t>
            </a:r>
            <a:r>
              <a:rPr lang="en-US" dirty="0" smtClean="0"/>
              <a:t>paper </a:t>
            </a:r>
            <a:r>
              <a:rPr lang="en-US" dirty="0"/>
              <a:t>at the end of each test session. </a:t>
            </a:r>
            <a:endParaRPr lang="en-US" dirty="0" smtClean="0"/>
          </a:p>
          <a:p>
            <a:endParaRPr lang="en-US" dirty="0" smtClean="0"/>
          </a:p>
          <a:p>
            <a:r>
              <a:rPr lang="en-US" dirty="0" smtClean="0"/>
              <a:t>Retained </a:t>
            </a:r>
            <a:r>
              <a:rPr lang="en-US" dirty="0"/>
              <a:t>scratch paper must be kept in a securely locked room or cabinet that can only be opened by authorized staff. Upon completion of the test, </a:t>
            </a:r>
            <a:r>
              <a:rPr lang="en-US" dirty="0" smtClean="0"/>
              <a:t>scratch paper </a:t>
            </a:r>
            <a:r>
              <a:rPr lang="en-US" dirty="0"/>
              <a:t>must be securely destroyed. </a:t>
            </a:r>
            <a:endParaRPr lang="en-US" dirty="0" smtClean="0"/>
          </a:p>
          <a:p>
            <a:endParaRPr lang="en-US" dirty="0" smtClean="0"/>
          </a:p>
          <a:p>
            <a:r>
              <a:rPr lang="en-US" dirty="0" smtClean="0"/>
              <a:t>More information about</a:t>
            </a:r>
            <a:r>
              <a:rPr lang="en-US" baseline="0" dirty="0" smtClean="0"/>
              <a:t> secure handling of test materials can be found in Section 2.4 of the TAM.</a:t>
            </a:r>
            <a:endParaRPr lang="en-US" dirty="0"/>
          </a:p>
        </p:txBody>
      </p:sp>
      <p:sp>
        <p:nvSpPr>
          <p:cNvPr id="4" name="Slide Number Placeholder 3"/>
          <p:cNvSpPr>
            <a:spLocks noGrp="1"/>
          </p:cNvSpPr>
          <p:nvPr>
            <p:ph type="sldNum" sz="quarter" idx="5"/>
          </p:nvPr>
        </p:nvSpPr>
        <p:spPr/>
        <p:txBody>
          <a:bodyPr/>
          <a:lstStyle/>
          <a:p>
            <a:fld id="{1B12FC95-0C67-4599-AF03-112A060D86AA}" type="slidenum">
              <a:rPr lang="en-US" smtClean="0"/>
              <a:t>9</a:t>
            </a:fld>
            <a:endParaRPr lang="en-US"/>
          </a:p>
        </p:txBody>
      </p:sp>
    </p:spTree>
    <p:extLst>
      <p:ext uri="{BB962C8B-B14F-4D97-AF65-F5344CB8AC3E}">
        <p14:creationId xmlns:p14="http://schemas.microsoft.com/office/powerpoint/2010/main" val="2479949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636799-E85F-4E38-8E23-26D2CC5E4888}"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03672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6F88D825-5696-40E7-966A-BA380D65EC0F}"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226388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547FA2F2-2B11-4AFD-9840-3AE7464CF93E}"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1976765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1_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31228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lstStyle>
            <a:lvl1pPr algn="ctr">
              <a:defRPr sz="32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2865291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lstStyle>
            <a:lvl1pPr algn="ctr">
              <a:defRPr sz="32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1122089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5FBF7B-9142-4927-B5B5-467322AB5C59}"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500509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9D251EAF-D440-40B2-BC00-A2E7B7F93AFC}" type="datetime1">
              <a:rPr lang="en-US" smtClean="0"/>
              <a:t>8/14/2023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481634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3A1730-E384-4037-8D97-7D1E2685E1AC}"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2781402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74BB15-A3CE-42AD-8555-78DF29F517E9}"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71279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D30C70-E21B-4195-A7A6-D8E6642ED108}"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306680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6E155E05-3EF9-4676-B09A-B45D1D6B88A7}" type="datetime1">
              <a:rPr lang="en-US" smtClean="0"/>
              <a:t>8/14/2023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498702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F8A542-D728-4064-B8F8-9C655FB35BDC}"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669298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BC1D4C-03E0-41E9-BFDD-FD5417B42EA7}" type="datetime1">
              <a:rPr lang="en-US" smtClean="0"/>
              <a:t>8/14/2023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191413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5F478C78-1CF8-4166-B36A-9A7531DBAD29}" type="datetime1">
              <a:rPr lang="en-US" smtClean="0"/>
              <a:t>8/14/2023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242104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CD776FC4-D73A-4D90-B0FA-9D72A3AA6F4F}" type="datetime1">
              <a:rPr lang="en-US" smtClean="0"/>
              <a:t>8/14/2023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7831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39B1A82-AF95-4A68-93D4-E07037BC2174}"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99270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14BA2766-0400-4F27-84B4-6CD3DAF5E582}"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512167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F161F1-5104-4401-BA70-4B78AB4BA84F}"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59377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C2195810-5E27-4D20-9382-A507FA0CFCC3}" type="datetime1">
              <a:rPr lang="en-US" smtClean="0"/>
              <a:t>8/14/2023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413200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61181F-912E-4DB7-9E88-F1876A3110A9}"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5518970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60445A-5E46-43EB-8305-55200052B3C1}"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3668543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1D0397-CA31-432F-A68F-BE9778072142}"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5079603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386F5B-C604-42DF-BCD5-ED520198B65F}"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427069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44F41B-4A70-4F83-A112-20903DCF5D32}"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848802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59AB20-4F67-4911-BE03-5A6D7C007D2F}" type="datetime1">
              <a:rPr lang="en-US" smtClean="0"/>
              <a:t>8/14/2023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6251357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804595BA-6833-4A84-88E4-6763D9B3AF3B}" type="datetime1">
              <a:rPr lang="en-US" smtClean="0"/>
              <a:t>8/14/2023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613537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7DA35CB7-1213-4AEE-BBA9-D5906B1F83EF}" type="datetime1">
              <a:rPr lang="en-US" smtClean="0"/>
              <a:t>8/14/2023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44685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5CC0F63E-8824-4DB3-A81B-B3153D423003}"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86372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2662186F-E2F4-4F2E-B026-56687CAD4A0F}"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807138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65FE1E-5272-43C8-A759-3A95A681E1AB}"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96495011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C782ABD0-DDBC-4D0D-ADFD-018D28B4CF16}" type="datetime1">
              <a:rPr lang="en-US" smtClean="0"/>
              <a:t>8/14/2023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2947563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657A39-D6D7-47CB-893B-4F4A1DC00089}"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3673359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73A05E-12CE-4D66-B4C1-735AA95D9AD6}"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42379264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DCE2DF-3EEB-469E-A628-E4DB83CEBE12}"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393856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69303D-E8F1-4C84-BD41-B75B91F56E2E}"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173093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C2B082-9406-4F4E-9471-008DE8F075BF}"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06249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95A972-C697-4A7F-B407-A02B91C546C5}" type="datetime1">
              <a:rPr lang="en-US" smtClean="0"/>
              <a:t>8/14/2023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412046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359D4374-252E-4392-9E40-3502C0FCC1E1}" type="datetime1">
              <a:rPr lang="en-US" smtClean="0"/>
              <a:t>8/14/2023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984496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B16D4B1C-A835-4521-BA59-DB425D1B2C10}" type="datetime1">
              <a:rPr lang="en-US" smtClean="0"/>
              <a:t>8/14/2023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90522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D2D30740-2D15-486C-A118-7DBB23F1579B}"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193431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90C4A924-4CEF-4136-ACC5-6A3A96FEFA14}"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8299942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A9937D-E3D8-4001-BCDC-3F976E6A6BE7}"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5873990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330D2EA0-DEDA-49EC-9248-5C5DD45CE4B8}" type="datetime1">
              <a:rPr lang="en-US" smtClean="0"/>
              <a:t>8/14/2023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2604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0D960D-DFF2-40AC-A1D2-9BD03FEA988D}"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113805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8FF9D-DDCB-4C01-8CCD-F947D1F9C033}"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40396323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5A1D3E-DACF-463B-AAE9-D3C9CC0B54FE}"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8519968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2A80A9-36C2-4212-AB47-79D3E1E32AFD}"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1791330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ECCB5F-49E6-4A2C-B5E0-AC9839EDA842}"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197324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0266ED-FFE7-4A6B-9E2A-47E43C39B6DC}" type="datetime1">
              <a:rPr lang="en-US" smtClean="0"/>
              <a:t>8/14/2023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0475523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AA185CB0-F67D-4CDD-8E39-84CF5E1B54CF}" type="datetime1">
              <a:rPr lang="en-US" smtClean="0"/>
              <a:t>8/14/2023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5549451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A8507FDC-1D77-4CC6-867F-7FDEFE24C003}" type="datetime1">
              <a:rPr lang="en-US" smtClean="0"/>
              <a:t>8/14/2023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86837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6420E95E-DB25-4CAD-901F-C520EACA54ED}"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399111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35679B46-116F-49DC-A645-8BBB590CBB8B}"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5260142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7594B2-57BE-42ED-BB5E-76B0C1BDE45A}"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030161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2BC202-6297-471F-9A60-350FE576531E}"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0224598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8E811987-EE4C-4770-A2F9-7F20EEBB7B06}" type="datetime1">
              <a:rPr lang="en-US" smtClean="0"/>
              <a:t>8/14/2023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492922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2A0541-0065-4125-9371-66A4CC372EC0}"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69950530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9C6655-C06B-4136-97B9-3A8BE300A489}"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836061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1FB49F-F6FA-4A5B-9566-3883D3B3F1D1}"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3960981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941207-8F44-40E7-BBCB-29E9B680C762}"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591523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9230E6-609A-4C0F-8C0F-AEC5FE2C3CE3}" type="datetime1">
              <a:rPr lang="en-US" smtClean="0"/>
              <a:t>8/14/2023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8535242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11B58E44-8904-404F-BDCD-7D3E3512FD2D}" type="datetime1">
              <a:rPr lang="en-US" smtClean="0"/>
              <a:t>8/14/2023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066120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7BFF1647-D62C-411A-A190-DEE576F324A6}" type="datetime1">
              <a:rPr lang="en-US" smtClean="0"/>
              <a:t>8/14/2023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80102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A69E042F-7F6A-4986-AA1D-194CDE07180A}"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5327005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BBF6AE6A-5AE8-4F88-9029-6911C19B16E9}"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80402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0C794C-D5CC-4A76-95DE-6D6FCEE17FA6}" type="datetime1">
              <a:rPr lang="en-US" smtClean="0"/>
              <a:t>8/14/2023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1798255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37CFDAC4-A5BF-4DA5-9454-B3C762BAB61E}" type="datetime1">
              <a:rPr lang="en-US" smtClean="0"/>
              <a:t>8/14/2023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010635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ABB3E486-1376-4B0A-96F1-BD3816F16584}" type="datetime1">
              <a:rPr lang="en-US" smtClean="0"/>
              <a:t>8/14/2023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3932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A668A229-EF63-4981-AC4B-CE42B2889482}" type="datetime1">
              <a:rPr lang="en-US" smtClean="0"/>
              <a:t>8/14/2023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31375729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61" r:id="rId13"/>
    <p:sldLayoutId id="2147483662" r:id="rId1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A9EA2EDF-3B1C-48E8-8777-B4A6FCE04ADB}" type="datetime1">
              <a:rPr lang="en-US" smtClean="0"/>
              <a:t>8/14/2023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7128461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1E8F0EB6-6CB0-4BAE-BEA1-D4A9FABDA538}" type="datetime1">
              <a:rPr lang="en-US" smtClean="0"/>
              <a:t>8/14/2023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05099327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A01B3AD-794C-4FB0-8C09-AF5B5827D5C2}" type="datetime1">
              <a:rPr lang="en-US" smtClean="0"/>
              <a:t>8/14/2023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33545422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E2289266-A894-45E8-8D2B-F06EAD8907FB}" type="datetime1">
              <a:rPr lang="en-US" smtClean="0"/>
              <a:t>8/14/2023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3132557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3047AE5C-9F8A-4EAF-83FA-B0D50FDDDC36}" type="datetime1">
              <a:rPr lang="en-US" smtClean="0"/>
              <a:t>8/14/2023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45009326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osasportal.org/"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oaksportal.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oaksportal.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oregon.gov/ode/educator-resources/assessment/Pages/Assessment-Administration.aspx"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www.oregon.gov/ode/educator-resources/assessment/Pages/Science.aspx" TargetMode="External"/><Relationship Id="rId5" Type="http://schemas.openxmlformats.org/officeDocument/2006/relationships/hyperlink" Target="https://www.oregon.gov/ode/educator-resources/assessment/Documents/Oregon_Science_Assessment_Blueprint_Summary.pdf" TargetMode="External"/><Relationship Id="rId4" Type="http://schemas.openxmlformats.org/officeDocument/2006/relationships/hyperlink" Target="http://oaksportal.org/student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mariela.salas.bao@ode.oregon.gov"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508000" y="2407459"/>
            <a:ext cx="11290300" cy="1893888"/>
          </a:xfrm>
        </p:spPr>
        <p:txBody>
          <a:bodyPr>
            <a:noAutofit/>
          </a:bodyPr>
          <a:lstStyle/>
          <a:p>
            <a:pPr>
              <a:lnSpc>
                <a:spcPct val="100000"/>
              </a:lnSpc>
              <a:defRPr/>
            </a:pPr>
            <a:r>
              <a:rPr lang="en-US" dirty="0"/>
              <a:t>Oregon Statewide Assessment System</a:t>
            </a:r>
            <a:r>
              <a:rPr lang="en-US" sz="3200" dirty="0"/>
              <a:t/>
            </a:r>
            <a:br>
              <a:rPr lang="en-US" sz="3200" dirty="0"/>
            </a:br>
            <a:r>
              <a:rPr lang="en-US" sz="3200" dirty="0" smtClean="0"/>
              <a:t/>
            </a:r>
            <a:br>
              <a:rPr lang="en-US" sz="3200" dirty="0" smtClean="0"/>
            </a:br>
            <a:r>
              <a:rPr lang="en-US" sz="4400" dirty="0" smtClean="0"/>
              <a:t>Science State Test Training</a:t>
            </a:r>
            <a:endParaRPr lang="en-US" sz="4400" dirty="0"/>
          </a:p>
        </p:txBody>
      </p:sp>
      <p:sp>
        <p:nvSpPr>
          <p:cNvPr id="10" name="Subtitle 2"/>
          <p:cNvSpPr>
            <a:spLocks noGrp="1"/>
          </p:cNvSpPr>
          <p:nvPr>
            <p:ph type="subTitle" idx="1"/>
          </p:nvPr>
        </p:nvSpPr>
        <p:spPr>
          <a:xfrm>
            <a:off x="1735791" y="4957529"/>
            <a:ext cx="8834718" cy="699399"/>
          </a:xfrm>
        </p:spPr>
        <p:txBody>
          <a:bodyPr>
            <a:normAutofit/>
          </a:bodyPr>
          <a:lstStyle/>
          <a:p>
            <a:pPr algn="ctr"/>
            <a:r>
              <a:rPr lang="en-US" altLang="en-US" sz="3200" dirty="0"/>
              <a:t>Required for DTCs, STCs, and </a:t>
            </a:r>
            <a:r>
              <a:rPr lang="en-US" altLang="en-US" sz="3200" dirty="0" smtClean="0"/>
              <a:t>Science TAs</a:t>
            </a: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1922839714"/>
      </p:ext>
    </p:extLst>
  </p:cSld>
  <p:clrMapOvr>
    <a:masterClrMapping/>
  </p:clrMapOvr>
  <mc:AlternateContent xmlns:mc="http://schemas.openxmlformats.org/markup-compatibility/2006">
    <mc:Choice xmlns:p14="http://schemas.microsoft.com/office/powerpoint/2010/main" Requires="p14">
      <p:transition spd="slow" p14:dur="2000" advTm="17807"/>
    </mc:Choice>
    <mc:Fallback>
      <p:transition spd="slow" advTm="1780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Resources</a:t>
            </a:r>
          </a:p>
        </p:txBody>
      </p:sp>
      <p:sp>
        <p:nvSpPr>
          <p:cNvPr id="3" name="Content Placeholder 2"/>
          <p:cNvSpPr>
            <a:spLocks noGrp="1"/>
          </p:cNvSpPr>
          <p:nvPr>
            <p:ph idx="4294967295"/>
          </p:nvPr>
        </p:nvSpPr>
        <p:spPr>
          <a:xfrm>
            <a:off x="717176" y="4636113"/>
            <a:ext cx="10783887" cy="1302998"/>
          </a:xfrm>
        </p:spPr>
        <p:txBody>
          <a:bodyPr>
            <a:normAutofit/>
          </a:bodyPr>
          <a:lstStyle/>
          <a:p>
            <a:pPr marL="0" indent="0" algn="ctr">
              <a:buNone/>
            </a:pPr>
            <a:r>
              <a:rPr lang="en-US" altLang="en-US" sz="3600" i="1" dirty="0"/>
              <a:t>A</a:t>
            </a:r>
            <a:r>
              <a:rPr lang="en-US" altLang="en-US" sz="3600" i="1" dirty="0" smtClean="0"/>
              <a:t>dequately </a:t>
            </a:r>
            <a:r>
              <a:rPr lang="en-US" altLang="en-US" sz="3600" i="1" dirty="0"/>
              <a:t>prepare both teachers and students.</a:t>
            </a:r>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10</a:t>
            </a:fld>
            <a:endParaRPr lang="en-US" dirty="0"/>
          </a:p>
        </p:txBody>
      </p:sp>
    </p:spTree>
    <p:extLst>
      <p:ext uri="{BB962C8B-B14F-4D97-AF65-F5344CB8AC3E}">
        <p14:creationId xmlns:p14="http://schemas.microsoft.com/office/powerpoint/2010/main" val="260549404"/>
      </p:ext>
    </p:extLst>
  </p:cSld>
  <p:clrMapOvr>
    <a:masterClrMapping/>
  </p:clrMapOvr>
  <mc:AlternateContent xmlns:mc="http://schemas.openxmlformats.org/markup-compatibility/2006">
    <mc:Choice xmlns:p14="http://schemas.microsoft.com/office/powerpoint/2010/main" Requires="p14">
      <p:transition spd="slow" p14:dur="2000" advTm="8636"/>
    </mc:Choice>
    <mc:Fallback>
      <p:transition spd="slow" advTm="863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p:txBody>
          <a:bodyPr vert="horz" wrap="square" lIns="91440" tIns="45720" rIns="91440" bIns="45720" numCol="1" rtlCol="0" anchor="b" anchorCtr="0" compatLnSpc="1">
            <a:prstTxWarp prst="textNoShape">
              <a:avLst/>
            </a:prstTxWarp>
            <a:noAutofit/>
          </a:bodyPr>
          <a:lstStyle/>
          <a:p>
            <a:pPr>
              <a:defRPr/>
            </a:pPr>
            <a:r>
              <a:rPr lang="en-US" altLang="en-US" dirty="0">
                <a:cs typeface="Times New Roman" pitchFamily="18" charset="0"/>
              </a:rPr>
              <a:t>Sample</a:t>
            </a:r>
            <a:r>
              <a:rPr altLang="en-US" dirty="0">
                <a:cs typeface="Times New Roman" pitchFamily="18" charset="0"/>
              </a:rPr>
              <a:t> Tests</a:t>
            </a:r>
          </a:p>
        </p:txBody>
      </p:sp>
      <p:sp>
        <p:nvSpPr>
          <p:cNvPr id="25603" name="Content Placeholder 2"/>
          <p:cNvSpPr>
            <a:spLocks noGrp="1"/>
          </p:cNvSpPr>
          <p:nvPr>
            <p:ph idx="1"/>
          </p:nvPr>
        </p:nvSpPr>
        <p:spPr/>
        <p:txBody>
          <a:bodyPr>
            <a:normAutofit/>
          </a:bodyPr>
          <a:lstStyle/>
          <a:p>
            <a:pPr marL="511175" lvl="1" indent="-511175">
              <a:spcBef>
                <a:spcPts val="0"/>
              </a:spcBef>
              <a:buSzPct val="100000"/>
              <a:defRPr/>
            </a:pPr>
            <a:r>
              <a:rPr lang="en-US" altLang="en-US" sz="2800" dirty="0">
                <a:solidFill>
                  <a:schemeClr val="tx1">
                    <a:lumMod val="50000"/>
                  </a:schemeClr>
                </a:solidFill>
              </a:rPr>
              <a:t>Sample tests can be found in the </a:t>
            </a:r>
            <a:r>
              <a:rPr lang="en-US" altLang="en-US" sz="2800" dirty="0">
                <a:solidFill>
                  <a:schemeClr val="tx1">
                    <a:lumMod val="50000"/>
                  </a:schemeClr>
                </a:solidFill>
                <a:hlinkClick r:id="rId3"/>
              </a:rPr>
              <a:t>OSAS </a:t>
            </a:r>
            <a:r>
              <a:rPr lang="en-US" altLang="en-US" sz="2800" dirty="0" smtClean="0">
                <a:solidFill>
                  <a:schemeClr val="tx1">
                    <a:lumMod val="50000"/>
                  </a:schemeClr>
                </a:solidFill>
                <a:hlinkClick r:id="rId3"/>
              </a:rPr>
              <a:t>Portal</a:t>
            </a:r>
            <a:endParaRPr lang="en-US" altLang="en-US" sz="2800" dirty="0">
              <a:solidFill>
                <a:schemeClr val="tx1">
                  <a:lumMod val="50000"/>
                </a:schemeClr>
              </a:solidFill>
            </a:endParaRPr>
          </a:p>
          <a:p>
            <a:pPr marL="968363" lvl="2" indent="-511175">
              <a:spcBef>
                <a:spcPts val="0"/>
              </a:spcBef>
              <a:buSzPct val="100000"/>
              <a:defRPr/>
            </a:pPr>
            <a:r>
              <a:rPr lang="en-US" altLang="en-US" sz="2400" dirty="0">
                <a:solidFill>
                  <a:schemeClr val="tx1">
                    <a:lumMod val="50000"/>
                  </a:schemeClr>
                </a:solidFill>
              </a:rPr>
              <a:t>Organized by grade level</a:t>
            </a:r>
          </a:p>
          <a:p>
            <a:pPr marL="968363" lvl="2" indent="-511175">
              <a:spcBef>
                <a:spcPts val="0"/>
              </a:spcBef>
              <a:buSzPct val="100000"/>
              <a:defRPr/>
            </a:pPr>
            <a:r>
              <a:rPr lang="en-US" altLang="en-US" sz="2400" dirty="0">
                <a:solidFill>
                  <a:schemeClr val="tx1">
                    <a:lumMod val="50000"/>
                  </a:schemeClr>
                </a:solidFill>
              </a:rPr>
              <a:t>Provide example questions </a:t>
            </a:r>
          </a:p>
          <a:p>
            <a:pPr marL="968363" lvl="2" indent="-511175">
              <a:spcBef>
                <a:spcPts val="0"/>
              </a:spcBef>
              <a:buSzPct val="100000"/>
              <a:defRPr/>
            </a:pPr>
            <a:r>
              <a:rPr lang="en-US" altLang="en-US" sz="2400" dirty="0">
                <a:solidFill>
                  <a:schemeClr val="tx1">
                    <a:lumMod val="50000"/>
                  </a:schemeClr>
                </a:solidFill>
              </a:rPr>
              <a:t>Include all embedded universal tools, designated supports, accommodations, and language supports</a:t>
            </a:r>
          </a:p>
          <a:p>
            <a:pPr marL="511175" lvl="1" indent="-511175">
              <a:spcBef>
                <a:spcPts val="0"/>
              </a:spcBef>
              <a:buSzPct val="100000"/>
              <a:defRPr/>
            </a:pPr>
            <a:endParaRPr lang="en-US" altLang="en-US" sz="800" dirty="0">
              <a:solidFill>
                <a:schemeClr val="tx1">
                  <a:lumMod val="50000"/>
                </a:schemeClr>
              </a:solidFill>
            </a:endParaRPr>
          </a:p>
          <a:p>
            <a:pPr marL="511175" lvl="1" indent="-511175">
              <a:spcBef>
                <a:spcPts val="0"/>
              </a:spcBef>
              <a:buSzPct val="100000"/>
              <a:defRPr/>
            </a:pPr>
            <a:r>
              <a:rPr lang="en-US" altLang="en-US" sz="2800" dirty="0">
                <a:solidFill>
                  <a:schemeClr val="tx1">
                    <a:lumMod val="50000"/>
                  </a:schemeClr>
                </a:solidFill>
              </a:rPr>
              <a:t>Sample tests can be used to communicate to teachers and students the importance of practicing with science item types.</a:t>
            </a:r>
          </a:p>
          <a:p>
            <a:pPr marL="511175" lvl="1" indent="-511175">
              <a:spcBef>
                <a:spcPts val="0"/>
              </a:spcBef>
              <a:buSzPct val="100000"/>
              <a:defRPr/>
            </a:pPr>
            <a:endParaRPr lang="en-US" altLang="en-US" sz="800" dirty="0">
              <a:solidFill>
                <a:schemeClr val="tx1">
                  <a:lumMod val="50000"/>
                </a:schemeClr>
              </a:solidFill>
            </a:endParaRPr>
          </a:p>
          <a:p>
            <a:pPr marL="511175" lvl="1" indent="-511175">
              <a:spcBef>
                <a:spcPts val="0"/>
              </a:spcBef>
              <a:buSzPct val="100000"/>
              <a:defRPr/>
            </a:pPr>
            <a:r>
              <a:rPr lang="en-US" altLang="en-US" sz="2800" dirty="0">
                <a:solidFill>
                  <a:schemeClr val="tx1">
                    <a:lumMod val="50000"/>
                  </a:schemeClr>
                </a:solidFill>
              </a:rPr>
              <a:t>Item types include questions and simulations to assess the </a:t>
            </a:r>
            <a:r>
              <a:rPr lang="en-US" altLang="en-US" sz="2800" dirty="0" smtClean="0">
                <a:solidFill>
                  <a:schemeClr val="tx1">
                    <a:lumMod val="50000"/>
                  </a:schemeClr>
                </a:solidFill>
              </a:rPr>
              <a:t>three </a:t>
            </a:r>
            <a:r>
              <a:rPr lang="en-US" altLang="en-US" sz="2800" dirty="0">
                <a:solidFill>
                  <a:schemeClr val="tx1">
                    <a:lumMod val="50000"/>
                  </a:schemeClr>
                </a:solidFill>
              </a:rPr>
              <a:t>dimensions of NGSS (Disciplinary Core Ideas, Science and Engineering Practices, Cross-cutting Concepts)</a:t>
            </a:r>
          </a:p>
        </p:txBody>
      </p:sp>
      <p:sp>
        <p:nvSpPr>
          <p:cNvPr id="32773" name="TextBox 5"/>
          <p:cNvSpPr txBox="1">
            <a:spLocks noChangeArrowheads="1"/>
          </p:cNvSpPr>
          <p:nvPr/>
        </p:nvSpPr>
        <p:spPr bwMode="auto">
          <a:xfrm>
            <a:off x="7284155" y="5719077"/>
            <a:ext cx="411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2000" i="1" dirty="0">
                <a:solidFill>
                  <a:srgbClr val="C00000"/>
                </a:solidFill>
                <a:latin typeface="Times New Roman" panose="02020603050405020304" pitchFamily="18" charset="0"/>
                <a:hlinkClick r:id="rId4"/>
              </a:rPr>
              <a:t>OSAS Portal</a:t>
            </a:r>
            <a:endParaRPr lang="en-US" altLang="en-US" sz="2000" dirty="0">
              <a:latin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11</a:t>
            </a:fld>
            <a:endParaRPr lang="en-US" dirty="0"/>
          </a:p>
        </p:txBody>
      </p:sp>
    </p:spTree>
    <p:extLst>
      <p:ext uri="{BB962C8B-B14F-4D97-AF65-F5344CB8AC3E}">
        <p14:creationId xmlns:p14="http://schemas.microsoft.com/office/powerpoint/2010/main" val="992548587"/>
      </p:ext>
    </p:extLst>
  </p:cSld>
  <p:clrMapOvr>
    <a:masterClrMapping/>
  </p:clrMapOvr>
  <mc:AlternateContent xmlns:mc="http://schemas.openxmlformats.org/markup-compatibility/2006">
    <mc:Choice xmlns:p14="http://schemas.microsoft.com/office/powerpoint/2010/main" Requires="p14">
      <p:transition spd="slow" p14:dur="2000" advTm="55572"/>
    </mc:Choice>
    <mc:Fallback>
      <p:transition spd="slow" advTm="5557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706489" y="169374"/>
            <a:ext cx="10784542" cy="1026460"/>
          </a:xfrm>
        </p:spPr>
        <p:txBody>
          <a:bodyPr vert="horz" wrap="square" lIns="91440" tIns="45720" rIns="91440" bIns="45720" numCol="1" rtlCol="0" anchor="ctr" anchorCtr="0" compatLnSpc="1">
            <a:prstTxWarp prst="textNoShape">
              <a:avLst/>
            </a:prstTxWarp>
            <a:noAutofit/>
          </a:bodyPr>
          <a:lstStyle/>
          <a:p>
            <a:pPr algn="ctr">
              <a:defRPr/>
            </a:pPr>
            <a:r>
              <a:rPr altLang="en-US" sz="4000" dirty="0">
                <a:cs typeface="Times New Roman" pitchFamily="18" charset="0"/>
              </a:rPr>
              <a:t>NGSS </a:t>
            </a:r>
            <a:r>
              <a:rPr lang="en-US" altLang="en-US" sz="4000" dirty="0">
                <a:cs typeface="Times New Roman" pitchFamily="18" charset="0"/>
              </a:rPr>
              <a:t>Sample Cluster/Task </a:t>
            </a:r>
            <a:r>
              <a:rPr altLang="en-US" sz="4000" dirty="0">
                <a:cs typeface="Times New Roman" pitchFamily="18" charset="0"/>
              </a:rPr>
              <a:t>Item</a:t>
            </a:r>
          </a:p>
        </p:txBody>
      </p:sp>
      <p:pic>
        <p:nvPicPr>
          <p:cNvPr id="2" name="Picture 1" descr="Please not the stimulus information on the left and the student interaction information on the right. " title="NGSS Sample cluster task item"/>
          <p:cNvPicPr>
            <a:picLocks noChangeAspect="1"/>
          </p:cNvPicPr>
          <p:nvPr/>
        </p:nvPicPr>
        <p:blipFill>
          <a:blip r:embed="rId3"/>
          <a:stretch>
            <a:fillRect/>
          </a:stretch>
        </p:blipFill>
        <p:spPr>
          <a:xfrm>
            <a:off x="338369" y="955632"/>
            <a:ext cx="11391176" cy="5259843"/>
          </a:xfrm>
          <a:prstGeom prst="rect">
            <a:avLst/>
          </a:prstGeom>
        </p:spPr>
      </p:pic>
      <p:sp>
        <p:nvSpPr>
          <p:cNvPr id="33796" name="TextBox 5"/>
          <p:cNvSpPr txBox="1">
            <a:spLocks noChangeArrowheads="1"/>
          </p:cNvSpPr>
          <p:nvPr/>
        </p:nvSpPr>
        <p:spPr bwMode="auto">
          <a:xfrm>
            <a:off x="7005145" y="6185338"/>
            <a:ext cx="411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2000" i="1" dirty="0">
                <a:solidFill>
                  <a:srgbClr val="C00000"/>
                </a:solidFill>
                <a:latin typeface="Times New Roman" panose="02020603050405020304" pitchFamily="18" charset="0"/>
                <a:hlinkClick r:id="rId4"/>
              </a:rPr>
              <a:t>Testing Portal</a:t>
            </a:r>
            <a:endParaRPr lang="en-US" altLang="en-US" sz="2000" dirty="0">
              <a:latin typeface="Times New Roman" panose="02020603050405020304" pitchFamily="18" charset="0"/>
            </a:endParaRPr>
          </a:p>
        </p:txBody>
      </p:sp>
    </p:spTree>
    <p:extLst>
      <p:ext uri="{BB962C8B-B14F-4D97-AF65-F5344CB8AC3E}">
        <p14:creationId xmlns:p14="http://schemas.microsoft.com/office/powerpoint/2010/main" val="4140002045"/>
      </p:ext>
    </p:extLst>
  </p:cSld>
  <p:clrMapOvr>
    <a:masterClrMapping/>
  </p:clrMapOvr>
  <mc:AlternateContent xmlns:mc="http://schemas.openxmlformats.org/markup-compatibility/2006">
    <mc:Choice xmlns:p14="http://schemas.microsoft.com/office/powerpoint/2010/main" Requires="p14">
      <p:transition spd="slow" p14:dur="2000" advTm="53560"/>
    </mc:Choice>
    <mc:Fallback>
      <p:transition spd="slow" advTm="5356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Online </a:t>
            </a:r>
            <a:r>
              <a:rPr lang="en-US" altLang="en-US" dirty="0" smtClean="0"/>
              <a:t>OSAS Science Test Resources</a:t>
            </a:r>
            <a:endParaRPr lang="en-US" dirty="0"/>
          </a:p>
        </p:txBody>
      </p:sp>
      <p:sp>
        <p:nvSpPr>
          <p:cNvPr id="8194" name="Rectangle 4"/>
          <p:cNvSpPr>
            <a:spLocks noGrp="1" noChangeArrowheads="1"/>
          </p:cNvSpPr>
          <p:nvPr>
            <p:ph idx="1"/>
          </p:nvPr>
        </p:nvSpPr>
        <p:spPr/>
        <p:txBody>
          <a:bodyPr>
            <a:normAutofit/>
          </a:bodyPr>
          <a:lstStyle/>
          <a:p>
            <a:pPr lvl="1">
              <a:lnSpc>
                <a:spcPct val="100000"/>
              </a:lnSpc>
              <a:spcAft>
                <a:spcPts val="600"/>
              </a:spcAft>
            </a:pPr>
            <a:r>
              <a:rPr lang="en-US" sz="3600" dirty="0">
                <a:hlinkClick r:id="rId3"/>
              </a:rPr>
              <a:t>Test Administration </a:t>
            </a:r>
            <a:r>
              <a:rPr lang="en-US" sz="3600" dirty="0" smtClean="0">
                <a:hlinkClick r:id="rId3"/>
              </a:rPr>
              <a:t>Manual</a:t>
            </a:r>
            <a:r>
              <a:rPr lang="en-US" sz="3600" dirty="0" smtClean="0"/>
              <a:t> (TAM)</a:t>
            </a:r>
            <a:endParaRPr lang="en-US" sz="3600" dirty="0"/>
          </a:p>
          <a:p>
            <a:pPr lvl="1">
              <a:lnSpc>
                <a:spcPct val="100000"/>
              </a:lnSpc>
              <a:spcAft>
                <a:spcPts val="600"/>
              </a:spcAft>
            </a:pPr>
            <a:r>
              <a:rPr lang="en-US" sz="3600" dirty="0">
                <a:hlinkClick r:id="rId3"/>
              </a:rPr>
              <a:t>Oregon Accessibility </a:t>
            </a:r>
            <a:r>
              <a:rPr lang="en-US" sz="3600" dirty="0" smtClean="0">
                <a:hlinkClick r:id="rId3"/>
              </a:rPr>
              <a:t>Manual</a:t>
            </a:r>
            <a:r>
              <a:rPr lang="en-US" sz="3600" dirty="0" smtClean="0"/>
              <a:t> (OAM)</a:t>
            </a:r>
            <a:endParaRPr lang="en-US" sz="3600" dirty="0"/>
          </a:p>
          <a:p>
            <a:pPr lvl="1">
              <a:lnSpc>
                <a:spcPct val="100000"/>
              </a:lnSpc>
              <a:spcAft>
                <a:spcPts val="600"/>
              </a:spcAft>
            </a:pPr>
            <a:r>
              <a:rPr lang="en-US" sz="3600" dirty="0" smtClean="0">
                <a:hlinkClick r:id="rId4"/>
              </a:rPr>
              <a:t>OSAS Portal</a:t>
            </a:r>
            <a:r>
              <a:rPr lang="en-US" sz="3600" dirty="0" smtClean="0"/>
              <a:t> </a:t>
            </a:r>
            <a:r>
              <a:rPr lang="en-US" sz="3600" dirty="0"/>
              <a:t>(Sample Tests)</a:t>
            </a:r>
          </a:p>
          <a:p>
            <a:pPr lvl="1">
              <a:lnSpc>
                <a:spcPct val="100000"/>
              </a:lnSpc>
              <a:spcAft>
                <a:spcPts val="600"/>
              </a:spcAft>
            </a:pPr>
            <a:r>
              <a:rPr lang="en-US" sz="3600" dirty="0">
                <a:hlinkClick r:id="rId5"/>
              </a:rPr>
              <a:t>OSAS Science Blueprint Summary</a:t>
            </a:r>
            <a:endParaRPr lang="en-US" sz="3600" dirty="0"/>
          </a:p>
          <a:p>
            <a:pPr lvl="1">
              <a:lnSpc>
                <a:spcPct val="100000"/>
              </a:lnSpc>
              <a:spcAft>
                <a:spcPts val="600"/>
              </a:spcAft>
            </a:pPr>
            <a:r>
              <a:rPr lang="en-US" sz="3600" dirty="0">
                <a:hlinkClick r:id="rId6"/>
              </a:rPr>
              <a:t>Item Specifications</a:t>
            </a:r>
            <a:endParaRPr lang="en-US" sz="3600" dirty="0"/>
          </a:p>
          <a:p>
            <a:pPr lvl="1"/>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13</a:t>
            </a:fld>
            <a:endParaRPr lang="en-US" dirty="0"/>
          </a:p>
        </p:txBody>
      </p:sp>
    </p:spTree>
    <p:extLst>
      <p:ext uri="{BB962C8B-B14F-4D97-AF65-F5344CB8AC3E}">
        <p14:creationId xmlns:p14="http://schemas.microsoft.com/office/powerpoint/2010/main" val="3294961059"/>
      </p:ext>
    </p:extLst>
  </p:cSld>
  <p:clrMapOvr>
    <a:masterClrMapping/>
  </p:clrMapOvr>
  <mc:AlternateContent xmlns:mc="http://schemas.openxmlformats.org/markup-compatibility/2006">
    <mc:Choice xmlns:p14="http://schemas.microsoft.com/office/powerpoint/2010/main" Requires="p14">
      <p:transition spd="slow" p14:dur="2000" advTm="36080"/>
    </mc:Choice>
    <mc:Fallback>
      <p:transition spd="slow" advTm="3608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dirty="0">
                <a:ea typeface="+mn-ea"/>
                <a:cs typeface="+mn-cs"/>
              </a:rPr>
              <a:t>Q&amp;A Discussion</a:t>
            </a:r>
          </a:p>
        </p:txBody>
      </p:sp>
      <p:sp>
        <p:nvSpPr>
          <p:cNvPr id="34819" name="Content Placeholder 2"/>
          <p:cNvSpPr>
            <a:spLocks noGrp="1"/>
          </p:cNvSpPr>
          <p:nvPr>
            <p:ph idx="1"/>
          </p:nvPr>
        </p:nvSpPr>
        <p:spPr/>
        <p:txBody>
          <a:bodyPr>
            <a:normAutofit/>
          </a:bodyPr>
          <a:lstStyle/>
          <a:p>
            <a:pPr>
              <a:spcAft>
                <a:spcPts val="1200"/>
              </a:spcAft>
            </a:pPr>
            <a:r>
              <a:rPr altLang="en-US" sz="3200" dirty="0"/>
              <a:t>What are the local considerations and challenges around scheduling the </a:t>
            </a:r>
            <a:r>
              <a:rPr altLang="en-US" sz="3200" dirty="0" smtClean="0"/>
              <a:t>OSAS Science Test </a:t>
            </a:r>
            <a:r>
              <a:rPr altLang="en-US" sz="3200" dirty="0"/>
              <a:t>within your school or district?</a:t>
            </a:r>
          </a:p>
          <a:p>
            <a:pPr>
              <a:spcAft>
                <a:spcPts val="1200"/>
              </a:spcAft>
            </a:pPr>
            <a:r>
              <a:rPr altLang="en-US" sz="3200" dirty="0"/>
              <a:t>What are some effective approaches you could use to address these challenges?</a:t>
            </a:r>
          </a:p>
          <a:p>
            <a:pPr>
              <a:spcAft>
                <a:spcPts val="1200"/>
              </a:spcAft>
            </a:pPr>
            <a:r>
              <a:rPr altLang="en-US" sz="3200" dirty="0"/>
              <a:t>What resources or strategies do you plan to use to prepare for administering the </a:t>
            </a:r>
            <a:r>
              <a:rPr altLang="en-US" sz="3200" dirty="0" smtClean="0"/>
              <a:t>OSAS Science Test?</a:t>
            </a:r>
            <a:endParaRPr altLang="en-US" sz="3200"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14</a:t>
            </a:fld>
            <a:endParaRPr lang="en-US" dirty="0"/>
          </a:p>
        </p:txBody>
      </p:sp>
    </p:spTree>
    <p:extLst>
      <p:ext uri="{BB962C8B-B14F-4D97-AF65-F5344CB8AC3E}">
        <p14:creationId xmlns:p14="http://schemas.microsoft.com/office/powerpoint/2010/main" val="3357170963"/>
      </p:ext>
    </p:extLst>
  </p:cSld>
  <p:clrMapOvr>
    <a:masterClrMapping/>
  </p:clrMapOvr>
  <mc:AlternateContent xmlns:mc="http://schemas.openxmlformats.org/markup-compatibility/2006" xmlns:p14="http://schemas.microsoft.com/office/powerpoint/2010/main">
    <mc:Choice Requires="p14">
      <p:transition spd="slow" p14:dur="2000" advTm="15881"/>
    </mc:Choice>
    <mc:Fallback xmlns="">
      <p:transition spd="slow" advTm="1588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39CC-921C-1148-89F4-B21346CBBF88}"/>
              </a:ext>
            </a:extLst>
          </p:cNvPr>
          <p:cNvSpPr>
            <a:spLocks noGrp="1"/>
          </p:cNvSpPr>
          <p:nvPr>
            <p:ph type="title"/>
          </p:nvPr>
        </p:nvSpPr>
        <p:spPr/>
        <p:txBody>
          <a:bodyPr/>
          <a:lstStyle/>
          <a:p>
            <a:r>
              <a:rPr lang="en-US" dirty="0"/>
              <a:t>Thank </a:t>
            </a:r>
            <a:r>
              <a:rPr lang="en-US" dirty="0" smtClean="0"/>
              <a:t>you!</a:t>
            </a:r>
            <a:endParaRPr lang="en-US" dirty="0"/>
          </a:p>
        </p:txBody>
      </p:sp>
      <p:sp>
        <p:nvSpPr>
          <p:cNvPr id="3" name="Content Placeholder 2">
            <a:extLst>
              <a:ext uri="{FF2B5EF4-FFF2-40B4-BE49-F238E27FC236}">
                <a16:creationId xmlns:a16="http://schemas.microsoft.com/office/drawing/2014/main" id="{AA3B1769-480D-0E43-8E98-62FCB16B34F6}"/>
              </a:ext>
            </a:extLst>
          </p:cNvPr>
          <p:cNvSpPr>
            <a:spLocks noGrp="1"/>
          </p:cNvSpPr>
          <p:nvPr>
            <p:ph idx="1"/>
          </p:nvPr>
        </p:nvSpPr>
        <p:spPr>
          <a:xfrm>
            <a:off x="717176" y="2390659"/>
            <a:ext cx="10784542" cy="3543975"/>
          </a:xfrm>
        </p:spPr>
        <p:txBody>
          <a:bodyPr>
            <a:normAutofit/>
          </a:bodyPr>
          <a:lstStyle/>
          <a:p>
            <a:pPr marL="0" indent="0" algn="ctr">
              <a:buNone/>
            </a:pPr>
            <a:r>
              <a:rPr lang="en-US" sz="4000" dirty="0" smtClean="0"/>
              <a:t>Mariela Salas </a:t>
            </a:r>
            <a:r>
              <a:rPr lang="en-US" sz="4000" dirty="0" err="1" smtClean="0"/>
              <a:t>Bao</a:t>
            </a:r>
            <a:r>
              <a:rPr lang="en-US" sz="4000" dirty="0" smtClean="0"/>
              <a:t>, </a:t>
            </a:r>
            <a:r>
              <a:rPr lang="en-US" sz="4000" dirty="0" err="1" smtClean="0"/>
              <a:t>Ed.D</a:t>
            </a:r>
            <a:r>
              <a:rPr lang="en-US" sz="4000" dirty="0" smtClean="0"/>
              <a:t>.</a:t>
            </a:r>
            <a:endParaRPr lang="en-US" sz="4000" dirty="0"/>
          </a:p>
          <a:p>
            <a:pPr marL="0" indent="0" algn="ctr">
              <a:buNone/>
            </a:pPr>
            <a:r>
              <a:rPr lang="en-US" sz="3200" dirty="0" smtClean="0"/>
              <a:t>Science </a:t>
            </a:r>
            <a:r>
              <a:rPr lang="en-US" sz="3200" dirty="0"/>
              <a:t>Assessment Specialist</a:t>
            </a:r>
          </a:p>
          <a:p>
            <a:pPr marL="0" indent="0" algn="ctr">
              <a:buNone/>
            </a:pPr>
            <a:r>
              <a:rPr lang="en-US" sz="3200" dirty="0" smtClean="0">
                <a:hlinkClick r:id="rId3"/>
              </a:rPr>
              <a:t>mariela.salas.bao@ode.oregon.gov</a:t>
            </a:r>
            <a:r>
              <a:rPr lang="en-US" sz="3200" dirty="0" smtClean="0"/>
              <a:t> </a:t>
            </a:r>
            <a:endParaRPr lang="en-US" sz="3200"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15</a:t>
            </a:fld>
            <a:endParaRPr lang="en-US" dirty="0"/>
          </a:p>
        </p:txBody>
      </p:sp>
    </p:spTree>
    <p:extLst>
      <p:ext uri="{BB962C8B-B14F-4D97-AF65-F5344CB8AC3E}">
        <p14:creationId xmlns:p14="http://schemas.microsoft.com/office/powerpoint/2010/main" val="3732785549"/>
      </p:ext>
    </p:extLst>
  </p:cSld>
  <p:clrMapOvr>
    <a:masterClrMapping/>
  </p:clrMapOvr>
  <mc:AlternateContent xmlns:mc="http://schemas.openxmlformats.org/markup-compatibility/2006">
    <mc:Choice xmlns:p14="http://schemas.microsoft.com/office/powerpoint/2010/main" Requires="p14">
      <p:transition spd="slow" p14:dur="2000" advTm="18913"/>
    </mc:Choice>
    <mc:Fallback>
      <p:transition spd="slow" advTm="1891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7F5B69-6281-4C1F-8C38-6DA0F56DA430}" type="slidenum">
              <a:rPr lang="en-US" smtClean="0"/>
              <a:t>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22531" name="Content Placeholder 2"/>
          <p:cNvSpPr>
            <a:spLocks noGrp="1"/>
          </p:cNvSpPr>
          <p:nvPr>
            <p:ph idx="1"/>
          </p:nvPr>
        </p:nvSpPr>
        <p:spPr/>
        <p:txBody>
          <a:bodyPr>
            <a:noAutofit/>
          </a:bodyPr>
          <a:lstStyle/>
          <a:p>
            <a:pPr marL="511175" lvl="1" indent="-511175">
              <a:lnSpc>
                <a:spcPts val="3000"/>
              </a:lnSpc>
              <a:spcBef>
                <a:spcPts val="600"/>
              </a:spcBef>
              <a:spcAft>
                <a:spcPts val="1200"/>
              </a:spcAft>
              <a:buSzPct val="100000"/>
              <a:defRPr/>
            </a:pPr>
            <a:r>
              <a:rPr lang="en-US" altLang="en-US" sz="3600" dirty="0">
                <a:solidFill>
                  <a:schemeClr val="tx1">
                    <a:lumMod val="50000"/>
                  </a:schemeClr>
                </a:solidFill>
              </a:rPr>
              <a:t>Scheduling</a:t>
            </a:r>
            <a:endParaRPr lang="en-US" altLang="en-US" sz="800" dirty="0">
              <a:solidFill>
                <a:schemeClr val="tx1">
                  <a:lumMod val="50000"/>
                </a:schemeClr>
              </a:solidFill>
            </a:endParaRPr>
          </a:p>
          <a:p>
            <a:pPr marL="511175" lvl="1" indent="-511175">
              <a:lnSpc>
                <a:spcPts val="3000"/>
              </a:lnSpc>
              <a:spcBef>
                <a:spcPts val="600"/>
              </a:spcBef>
              <a:spcAft>
                <a:spcPts val="1200"/>
              </a:spcAft>
              <a:buSzPct val="100000"/>
              <a:defRPr/>
            </a:pPr>
            <a:r>
              <a:rPr lang="en-US" altLang="en-US" sz="3600" dirty="0">
                <a:solidFill>
                  <a:schemeClr val="tx1">
                    <a:lumMod val="50000"/>
                  </a:schemeClr>
                </a:solidFill>
              </a:rPr>
              <a:t>Administration</a:t>
            </a:r>
          </a:p>
          <a:p>
            <a:pPr marL="511175" lvl="1" indent="-511175">
              <a:lnSpc>
                <a:spcPts val="3000"/>
              </a:lnSpc>
              <a:spcBef>
                <a:spcPts val="600"/>
              </a:spcBef>
              <a:spcAft>
                <a:spcPts val="1200"/>
              </a:spcAft>
              <a:buSzPct val="100000"/>
              <a:defRPr/>
            </a:pPr>
            <a:r>
              <a:rPr lang="en-US" altLang="en-US" sz="3600" dirty="0">
                <a:solidFill>
                  <a:schemeClr val="tx1">
                    <a:lumMod val="50000"/>
                  </a:schemeClr>
                </a:solidFill>
              </a:rPr>
              <a:t>Resources</a:t>
            </a:r>
          </a:p>
        </p:txBody>
      </p:sp>
      <p:sp>
        <p:nvSpPr>
          <p:cNvPr id="2" name="Title 1"/>
          <p:cNvSpPr>
            <a:spLocks noGrp="1"/>
          </p:cNvSpPr>
          <p:nvPr>
            <p:ph type="title"/>
          </p:nvPr>
        </p:nvSpPr>
        <p:spPr/>
        <p:txBody>
          <a:bodyPr/>
          <a:lstStyle/>
          <a:p>
            <a:pPr>
              <a:defRPr/>
            </a:pPr>
            <a:r>
              <a:rPr lang="en-US" dirty="0" smtClean="0">
                <a:latin typeface="+mj-lt"/>
              </a:rPr>
              <a:t>Module </a:t>
            </a:r>
            <a:r>
              <a:rPr dirty="0" smtClean="0">
                <a:latin typeface="+mj-lt"/>
              </a:rPr>
              <a:t>Topics</a:t>
            </a:r>
            <a:endParaRPr dirty="0">
              <a:latin typeface="+mj-lt"/>
            </a:endParaRPr>
          </a:p>
        </p:txBody>
      </p:sp>
    </p:spTree>
    <p:extLst>
      <p:ext uri="{BB962C8B-B14F-4D97-AF65-F5344CB8AC3E}">
        <p14:creationId xmlns:p14="http://schemas.microsoft.com/office/powerpoint/2010/main" val="849472743"/>
      </p:ext>
    </p:extLst>
  </p:cSld>
  <p:clrMapOvr>
    <a:masterClrMapping/>
  </p:clrMapOvr>
  <mc:AlternateContent xmlns:mc="http://schemas.openxmlformats.org/markup-compatibility/2006">
    <mc:Choice xmlns:p14="http://schemas.microsoft.com/office/powerpoint/2010/main" Requires="p14">
      <p:transition spd="slow" p14:dur="2000" advTm="12542"/>
    </mc:Choice>
    <mc:Fallback>
      <p:transition spd="slow" advTm="1254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Scheduling</a:t>
            </a:r>
          </a:p>
        </p:txBody>
      </p:sp>
      <p:sp>
        <p:nvSpPr>
          <p:cNvPr id="3" name="Content Placeholder 2"/>
          <p:cNvSpPr>
            <a:spLocks noGrp="1"/>
          </p:cNvSpPr>
          <p:nvPr>
            <p:ph idx="4294967295"/>
          </p:nvPr>
        </p:nvSpPr>
        <p:spPr>
          <a:xfrm>
            <a:off x="1934323" y="4766098"/>
            <a:ext cx="8350250" cy="1173013"/>
          </a:xfrm>
        </p:spPr>
        <p:txBody>
          <a:bodyPr>
            <a:normAutofit/>
          </a:bodyPr>
          <a:lstStyle/>
          <a:p>
            <a:pPr marL="0" indent="0" algn="ctr">
              <a:buNone/>
            </a:pPr>
            <a:r>
              <a:rPr lang="en-US" altLang="en-US" sz="3600" i="1" dirty="0" smtClean="0"/>
              <a:t>Ensure </a:t>
            </a:r>
            <a:r>
              <a:rPr lang="en-US" altLang="en-US" sz="3600" i="1" dirty="0"/>
              <a:t>students have sufficient time and resources to complete the </a:t>
            </a:r>
            <a:r>
              <a:rPr lang="en-US" altLang="en-US" sz="3600" i="1" dirty="0" smtClean="0"/>
              <a:t>test.</a:t>
            </a:r>
            <a:endParaRPr lang="en-US" altLang="en-US" sz="3600" i="1"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3059933872"/>
      </p:ext>
    </p:extLst>
  </p:cSld>
  <p:clrMapOvr>
    <a:masterClrMapping/>
  </p:clrMapOvr>
  <mc:AlternateContent xmlns:mc="http://schemas.openxmlformats.org/markup-compatibility/2006">
    <mc:Choice xmlns:p14="http://schemas.microsoft.com/office/powerpoint/2010/main" Requires="p14">
      <p:transition spd="slow" p14:dur="2000" advTm="8349"/>
    </mc:Choice>
    <mc:Fallback>
      <p:transition spd="slow" advTm="834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dirty="0"/>
              <a:t>Test Window</a:t>
            </a:r>
            <a:endParaRPr lang="en-US" dirty="0"/>
          </a:p>
        </p:txBody>
      </p:sp>
      <p:sp>
        <p:nvSpPr>
          <p:cNvPr id="12290" name="Content Placeholder 2"/>
          <p:cNvSpPr>
            <a:spLocks noGrp="1"/>
          </p:cNvSpPr>
          <p:nvPr>
            <p:ph idx="1"/>
          </p:nvPr>
        </p:nvSpPr>
        <p:spPr/>
        <p:txBody>
          <a:bodyPr>
            <a:noAutofit/>
          </a:bodyPr>
          <a:lstStyle/>
          <a:p>
            <a:pPr marL="457200" lvl="1" indent="0">
              <a:lnSpc>
                <a:spcPct val="100000"/>
              </a:lnSpc>
              <a:spcAft>
                <a:spcPts val="1200"/>
              </a:spcAft>
              <a:buNone/>
            </a:pPr>
            <a:r>
              <a:rPr lang="en-US" sz="3600" dirty="0" smtClean="0"/>
              <a:t>2023-24 </a:t>
            </a:r>
            <a:r>
              <a:rPr lang="en-US" sz="3600" dirty="0"/>
              <a:t>Statewide </a:t>
            </a:r>
            <a:r>
              <a:rPr lang="en-US" sz="3600" dirty="0" smtClean="0"/>
              <a:t>Test </a:t>
            </a:r>
            <a:r>
              <a:rPr lang="en-US" sz="3600" dirty="0" smtClean="0"/>
              <a:t>Window for both in-person and remote administration: </a:t>
            </a:r>
            <a:endParaRPr lang="en-US" sz="3600" dirty="0"/>
          </a:p>
          <a:p>
            <a:pPr lvl="2">
              <a:lnSpc>
                <a:spcPct val="100000"/>
              </a:lnSpc>
              <a:spcAft>
                <a:spcPts val="1200"/>
              </a:spcAft>
            </a:pPr>
            <a:r>
              <a:rPr lang="en-US" sz="2800" dirty="0" smtClean="0"/>
              <a:t>Grade 11: February 6, 2024 – June 14, 2024</a:t>
            </a:r>
          </a:p>
          <a:p>
            <a:pPr lvl="2">
              <a:lnSpc>
                <a:spcPct val="100000"/>
              </a:lnSpc>
              <a:spcAft>
                <a:spcPts val="1200"/>
              </a:spcAft>
            </a:pPr>
            <a:r>
              <a:rPr lang="en-US" sz="2800" dirty="0" smtClean="0"/>
              <a:t>Grades 5 &amp; 8: March 5, 2024 – June 14, 2024</a:t>
            </a:r>
            <a:endParaRPr lang="en-US" sz="2800" dirty="0"/>
          </a:p>
        </p:txBody>
      </p:sp>
      <p:sp>
        <p:nvSpPr>
          <p:cNvPr id="24581" name="TextBox 3"/>
          <p:cNvSpPr txBox="1">
            <a:spLocks noChangeArrowheads="1"/>
          </p:cNvSpPr>
          <p:nvPr/>
        </p:nvSpPr>
        <p:spPr bwMode="auto">
          <a:xfrm>
            <a:off x="9880358" y="5420725"/>
            <a:ext cx="19870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2000" i="1" dirty="0">
                <a:solidFill>
                  <a:schemeClr val="accent6"/>
                </a:solidFill>
                <a:latin typeface="Times New Roman" panose="02020603050405020304" pitchFamily="18" charset="0"/>
              </a:rPr>
              <a:t>TAM, Appendix </a:t>
            </a:r>
            <a:r>
              <a:rPr lang="en-US" altLang="en-US" sz="2000" i="1" dirty="0" smtClean="0">
                <a:solidFill>
                  <a:schemeClr val="accent6"/>
                </a:solidFill>
                <a:latin typeface="Times New Roman" panose="02020603050405020304" pitchFamily="18" charset="0"/>
              </a:rPr>
              <a:t>A</a:t>
            </a:r>
            <a:endParaRPr lang="en-US" altLang="en-US" sz="2000" i="1" dirty="0">
              <a:solidFill>
                <a:schemeClr val="accent6"/>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4</a:t>
            </a:fld>
            <a:endParaRPr lang="en-US" dirty="0"/>
          </a:p>
        </p:txBody>
      </p:sp>
    </p:spTree>
    <p:extLst>
      <p:ext uri="{BB962C8B-B14F-4D97-AF65-F5344CB8AC3E}">
        <p14:creationId xmlns:p14="http://schemas.microsoft.com/office/powerpoint/2010/main" val="1299521200"/>
      </p:ext>
    </p:extLst>
  </p:cSld>
  <p:clrMapOvr>
    <a:masterClrMapping/>
  </p:clrMapOvr>
  <mc:AlternateContent xmlns:mc="http://schemas.openxmlformats.org/markup-compatibility/2006">
    <mc:Choice xmlns:p14="http://schemas.microsoft.com/office/powerpoint/2010/main" Requires="p14">
      <p:transition spd="slow" p14:dur="2000" advTm="30539"/>
    </mc:Choice>
    <mc:Fallback>
      <p:transition spd="slow" advTm="3053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dirty="0"/>
              <a:t>Test Requirements</a:t>
            </a:r>
            <a:endParaRPr lang="en-US" dirty="0"/>
          </a:p>
        </p:txBody>
      </p:sp>
      <p:sp>
        <p:nvSpPr>
          <p:cNvPr id="12290" name="Content Placeholder 2"/>
          <p:cNvSpPr>
            <a:spLocks noGrp="1"/>
          </p:cNvSpPr>
          <p:nvPr>
            <p:ph idx="1"/>
          </p:nvPr>
        </p:nvSpPr>
        <p:spPr/>
        <p:txBody>
          <a:bodyPr>
            <a:normAutofit/>
          </a:bodyPr>
          <a:lstStyle/>
          <a:p>
            <a:pPr lvl="1">
              <a:lnSpc>
                <a:spcPct val="100000"/>
              </a:lnSpc>
              <a:spcAft>
                <a:spcPts val="600"/>
              </a:spcAft>
            </a:pPr>
            <a:r>
              <a:rPr lang="en-US" sz="3500" dirty="0"/>
              <a:t>The </a:t>
            </a:r>
            <a:r>
              <a:rPr lang="en-US" sz="3500" dirty="0" smtClean="0"/>
              <a:t>OSAS Science Test </a:t>
            </a:r>
            <a:r>
              <a:rPr lang="en-US" sz="3500" dirty="0"/>
              <a:t>is required to be given to every student in grades 5, 8, and 11.</a:t>
            </a:r>
          </a:p>
          <a:p>
            <a:pPr lvl="1">
              <a:lnSpc>
                <a:spcPct val="100000"/>
              </a:lnSpc>
              <a:spcAft>
                <a:spcPts val="600"/>
              </a:spcAft>
            </a:pPr>
            <a:r>
              <a:rPr lang="en-US" sz="3500" dirty="0" smtClean="0"/>
              <a:t>Grade 10 students may challenge up to the Grade 11 test. Banked passing scores fulfill </a:t>
            </a:r>
            <a:r>
              <a:rPr lang="en-US" sz="3500" dirty="0"/>
              <a:t>the </a:t>
            </a:r>
            <a:r>
              <a:rPr lang="en-US" sz="3500" dirty="0" smtClean="0"/>
              <a:t>Grade 11 requirement.</a:t>
            </a:r>
          </a:p>
          <a:p>
            <a:pPr marL="457189" lvl="1" indent="0">
              <a:buNone/>
            </a:pPr>
            <a:endParaRPr lang="en-US" sz="3500" dirty="0"/>
          </a:p>
          <a:p>
            <a:pPr lvl="1"/>
            <a:endParaRPr lang="en-US" dirty="0"/>
          </a:p>
        </p:txBody>
      </p:sp>
      <p:sp>
        <p:nvSpPr>
          <p:cNvPr id="25604" name="TextBox 1"/>
          <p:cNvSpPr txBox="1">
            <a:spLocks noChangeArrowheads="1"/>
          </p:cNvSpPr>
          <p:nvPr/>
        </p:nvSpPr>
        <p:spPr bwMode="auto">
          <a:xfrm>
            <a:off x="7974293" y="5681777"/>
            <a:ext cx="3527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2000" i="1" dirty="0">
                <a:solidFill>
                  <a:schemeClr val="accent6"/>
                </a:solidFill>
                <a:latin typeface="Times New Roman" panose="02020603050405020304" pitchFamily="18" charset="0"/>
              </a:rPr>
              <a:t>TAM, Appendix A: Test Schedule</a:t>
            </a:r>
            <a:endParaRPr lang="en-US" altLang="en-US" sz="2000" dirty="0">
              <a:solidFill>
                <a:schemeClr val="accent6"/>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5</a:t>
            </a:fld>
            <a:endParaRPr lang="en-US" dirty="0"/>
          </a:p>
        </p:txBody>
      </p:sp>
    </p:spTree>
    <p:extLst>
      <p:ext uri="{BB962C8B-B14F-4D97-AF65-F5344CB8AC3E}">
        <p14:creationId xmlns:p14="http://schemas.microsoft.com/office/powerpoint/2010/main" val="1589910486"/>
      </p:ext>
    </p:extLst>
  </p:cSld>
  <p:clrMapOvr>
    <a:masterClrMapping/>
  </p:clrMapOvr>
  <mc:AlternateContent xmlns:mc="http://schemas.openxmlformats.org/markup-compatibility/2006">
    <mc:Choice xmlns:p14="http://schemas.microsoft.com/office/powerpoint/2010/main" Requires="p14">
      <p:transition spd="slow" p14:dur="2000" advTm="57391"/>
    </mc:Choice>
    <mc:Fallback>
      <p:transition spd="slow" advTm="5739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Test Opportunities</a:t>
            </a:r>
            <a:endParaRPr lang="en-US" dirty="0"/>
          </a:p>
        </p:txBody>
      </p:sp>
      <p:sp>
        <p:nvSpPr>
          <p:cNvPr id="7" name="Content Placeholder 6"/>
          <p:cNvSpPr>
            <a:spLocks noGrp="1"/>
          </p:cNvSpPr>
          <p:nvPr>
            <p:ph idx="1"/>
          </p:nvPr>
        </p:nvSpPr>
        <p:spPr/>
        <p:txBody>
          <a:bodyPr>
            <a:normAutofit/>
          </a:bodyPr>
          <a:lstStyle/>
          <a:p>
            <a:pPr>
              <a:lnSpc>
                <a:spcPct val="100000"/>
              </a:lnSpc>
            </a:pPr>
            <a:r>
              <a:rPr lang="en-US" altLang="en-US" sz="3200" dirty="0">
                <a:solidFill>
                  <a:schemeClr val="tx1">
                    <a:lumMod val="50000"/>
                  </a:schemeClr>
                </a:solidFill>
              </a:rPr>
              <a:t>Students in grades 5, 8, and 11 will have </a:t>
            </a:r>
            <a:r>
              <a:rPr lang="en-US" altLang="en-US" sz="3200" b="1" dirty="0">
                <a:solidFill>
                  <a:schemeClr val="tx1">
                    <a:lumMod val="50000"/>
                  </a:schemeClr>
                </a:solidFill>
              </a:rPr>
              <a:t>one annual opportunity </a:t>
            </a:r>
            <a:r>
              <a:rPr lang="en-US" altLang="en-US" sz="3200" dirty="0">
                <a:solidFill>
                  <a:schemeClr val="tx1">
                    <a:lumMod val="50000"/>
                  </a:schemeClr>
                </a:solidFill>
              </a:rPr>
              <a:t>for the </a:t>
            </a:r>
            <a:r>
              <a:rPr lang="en-US" altLang="en-US" sz="3200" dirty="0" smtClean="0">
                <a:solidFill>
                  <a:schemeClr val="tx1">
                    <a:lumMod val="50000"/>
                  </a:schemeClr>
                </a:solidFill>
              </a:rPr>
              <a:t>OSAS Science Test. </a:t>
            </a:r>
            <a:endParaRPr lang="en-US" altLang="en-US" sz="800" dirty="0">
              <a:solidFill>
                <a:schemeClr val="tx1">
                  <a:lumMod val="50000"/>
                </a:schemeClr>
              </a:solidFill>
            </a:endParaRPr>
          </a:p>
        </p:txBody>
      </p:sp>
      <p:sp>
        <p:nvSpPr>
          <p:cNvPr id="26628" name="TextBox 2"/>
          <p:cNvSpPr txBox="1">
            <a:spLocks noChangeArrowheads="1"/>
          </p:cNvSpPr>
          <p:nvPr/>
        </p:nvSpPr>
        <p:spPr bwMode="auto">
          <a:xfrm>
            <a:off x="3729318" y="5288523"/>
            <a:ext cx="7772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TAM, Section 5.1: Testing Time and Recommended Order of Administration</a:t>
            </a:r>
          </a:p>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TAM, Appendix B: Student Inclusion</a:t>
            </a:r>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6</a:t>
            </a:fld>
            <a:endParaRPr lang="en-US" dirty="0"/>
          </a:p>
        </p:txBody>
      </p:sp>
    </p:spTree>
    <p:extLst>
      <p:ext uri="{BB962C8B-B14F-4D97-AF65-F5344CB8AC3E}">
        <p14:creationId xmlns:p14="http://schemas.microsoft.com/office/powerpoint/2010/main" val="3835705781"/>
      </p:ext>
    </p:extLst>
  </p:cSld>
  <p:clrMapOvr>
    <a:masterClrMapping/>
  </p:clrMapOvr>
  <mc:AlternateContent xmlns:mc="http://schemas.openxmlformats.org/markup-compatibility/2006">
    <mc:Choice xmlns:p14="http://schemas.microsoft.com/office/powerpoint/2010/main" Requires="p14">
      <p:transition spd="slow" p14:dur="2000" advTm="26458"/>
    </mc:Choice>
    <mc:Fallback>
      <p:transition spd="slow" advTm="2645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Administration</a:t>
            </a:r>
          </a:p>
        </p:txBody>
      </p:sp>
      <p:sp>
        <p:nvSpPr>
          <p:cNvPr id="3" name="Content Placeholder 2"/>
          <p:cNvSpPr>
            <a:spLocks noGrp="1"/>
          </p:cNvSpPr>
          <p:nvPr>
            <p:ph idx="4294967295"/>
          </p:nvPr>
        </p:nvSpPr>
        <p:spPr>
          <a:xfrm>
            <a:off x="2101808" y="4777063"/>
            <a:ext cx="8015280" cy="727794"/>
          </a:xfrm>
        </p:spPr>
        <p:txBody>
          <a:bodyPr>
            <a:noAutofit/>
          </a:bodyPr>
          <a:lstStyle/>
          <a:p>
            <a:pPr marL="0" indent="0" algn="ctr">
              <a:buNone/>
            </a:pPr>
            <a:r>
              <a:rPr lang="en-US" altLang="en-US" sz="3600" i="1" dirty="0" smtClean="0"/>
              <a:t>Ensure </a:t>
            </a:r>
            <a:r>
              <a:rPr lang="en-US" altLang="en-US" sz="3600" i="1" dirty="0"/>
              <a:t>equitable access for all students.</a:t>
            </a:r>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7</a:t>
            </a:fld>
            <a:endParaRPr lang="en-US" dirty="0"/>
          </a:p>
        </p:txBody>
      </p:sp>
    </p:spTree>
    <p:extLst>
      <p:ext uri="{BB962C8B-B14F-4D97-AF65-F5344CB8AC3E}">
        <p14:creationId xmlns:p14="http://schemas.microsoft.com/office/powerpoint/2010/main" val="2914546011"/>
      </p:ext>
    </p:extLst>
  </p:cSld>
  <p:clrMapOvr>
    <a:masterClrMapping/>
  </p:clrMapOvr>
  <mc:AlternateContent xmlns:mc="http://schemas.openxmlformats.org/markup-compatibility/2006">
    <mc:Choice xmlns:p14="http://schemas.microsoft.com/office/powerpoint/2010/main" Requires="p14">
      <p:transition spd="slow" p14:dur="2000" advTm="6374"/>
    </mc:Choice>
    <mc:Fallback>
      <p:transition spd="slow" advTm="637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Test Administration</a:t>
            </a:r>
            <a:endParaRPr lang="en-US" dirty="0"/>
          </a:p>
        </p:txBody>
      </p:sp>
      <p:sp>
        <p:nvSpPr>
          <p:cNvPr id="14340" name="Rectangle 4"/>
          <p:cNvSpPr>
            <a:spLocks noGrp="1" noChangeArrowheads="1"/>
          </p:cNvSpPr>
          <p:nvPr>
            <p:ph idx="1"/>
          </p:nvPr>
        </p:nvSpPr>
        <p:spPr/>
        <p:txBody>
          <a:bodyPr>
            <a:normAutofit fontScale="92500" lnSpcReduction="20000"/>
          </a:bodyPr>
          <a:lstStyle/>
          <a:p>
            <a:pPr marL="511175" lvl="1" indent="-511175">
              <a:lnSpc>
                <a:spcPct val="110000"/>
              </a:lnSpc>
              <a:spcBef>
                <a:spcPts val="600"/>
              </a:spcBef>
              <a:spcAft>
                <a:spcPts val="1200"/>
              </a:spcAft>
              <a:buSzPct val="100000"/>
              <a:defRPr/>
            </a:pPr>
            <a:r>
              <a:rPr lang="en-US" dirty="0">
                <a:solidFill>
                  <a:schemeClr val="tx1">
                    <a:lumMod val="50000"/>
                  </a:schemeClr>
                </a:solidFill>
              </a:rPr>
              <a:t>Monitor to ensure that students only have access to the accessibility supports listed in the Oregon Accessibility Manual </a:t>
            </a:r>
          </a:p>
          <a:p>
            <a:pPr marL="511175" lvl="1" indent="-511175">
              <a:lnSpc>
                <a:spcPct val="110000"/>
              </a:lnSpc>
              <a:spcBef>
                <a:spcPts val="600"/>
              </a:spcBef>
              <a:spcAft>
                <a:spcPts val="1200"/>
              </a:spcAft>
              <a:buSzPct val="100000"/>
              <a:defRPr/>
            </a:pPr>
            <a:r>
              <a:rPr lang="en-US" dirty="0">
                <a:solidFill>
                  <a:schemeClr val="tx1">
                    <a:lumMod val="50000"/>
                  </a:schemeClr>
                </a:solidFill>
              </a:rPr>
              <a:t>Cover or remove instructional visual stimuli/posters from the testing environment</a:t>
            </a:r>
          </a:p>
          <a:p>
            <a:pPr marL="511175" lvl="1" indent="-511175">
              <a:lnSpc>
                <a:spcPct val="110000"/>
              </a:lnSpc>
              <a:spcBef>
                <a:spcPts val="600"/>
              </a:spcBef>
              <a:spcAft>
                <a:spcPts val="1200"/>
              </a:spcAft>
              <a:buSzPct val="100000"/>
              <a:defRPr/>
            </a:pPr>
            <a:r>
              <a:rPr lang="en-US" dirty="0">
                <a:solidFill>
                  <a:schemeClr val="tx1">
                    <a:lumMod val="50000"/>
                  </a:schemeClr>
                </a:solidFill>
              </a:rPr>
              <a:t>If breaking up the test into multiple sessions, allow students to finish all presented items on the screen before pausing the test. </a:t>
            </a:r>
          </a:p>
          <a:p>
            <a:pPr marL="511175" lvl="1" indent="-511175">
              <a:lnSpc>
                <a:spcPct val="110000"/>
              </a:lnSpc>
              <a:spcBef>
                <a:spcPts val="600"/>
              </a:spcBef>
              <a:spcAft>
                <a:spcPts val="1200"/>
              </a:spcAft>
              <a:buSzPct val="100000"/>
              <a:defRPr/>
            </a:pPr>
            <a:r>
              <a:rPr lang="en-US" dirty="0">
                <a:solidFill>
                  <a:schemeClr val="tx1">
                    <a:lumMod val="50000"/>
                  </a:schemeClr>
                </a:solidFill>
              </a:rPr>
              <a:t>If students pause the test for </a:t>
            </a:r>
            <a:r>
              <a:rPr lang="en-US" dirty="0" smtClean="0">
                <a:solidFill>
                  <a:schemeClr val="tx1">
                    <a:lumMod val="50000"/>
                  </a:schemeClr>
                </a:solidFill>
              </a:rPr>
              <a:t>fewer </a:t>
            </a:r>
            <a:r>
              <a:rPr lang="en-US" dirty="0">
                <a:solidFill>
                  <a:schemeClr val="tx1">
                    <a:lumMod val="50000"/>
                  </a:schemeClr>
                </a:solidFill>
              </a:rPr>
              <a:t>than 20 minutes, they will be able to review or change </a:t>
            </a:r>
            <a:r>
              <a:rPr lang="en-US" dirty="0" smtClean="0">
                <a:solidFill>
                  <a:schemeClr val="tx1">
                    <a:lumMod val="50000"/>
                  </a:schemeClr>
                </a:solidFill>
              </a:rPr>
              <a:t>answers to items </a:t>
            </a:r>
            <a:r>
              <a:rPr lang="en-US" dirty="0">
                <a:solidFill>
                  <a:schemeClr val="tx1">
                    <a:lumMod val="50000"/>
                  </a:schemeClr>
                </a:solidFill>
              </a:rPr>
              <a:t>already completed.</a:t>
            </a:r>
          </a:p>
          <a:p>
            <a:pPr marL="511175" lvl="1" indent="-511175">
              <a:lnSpc>
                <a:spcPct val="110000"/>
              </a:lnSpc>
              <a:spcBef>
                <a:spcPts val="600"/>
              </a:spcBef>
              <a:spcAft>
                <a:spcPts val="1200"/>
              </a:spcAft>
              <a:buSzPct val="100000"/>
              <a:defRPr/>
            </a:pPr>
            <a:r>
              <a:rPr lang="en-US" dirty="0">
                <a:solidFill>
                  <a:schemeClr val="tx1">
                    <a:lumMod val="50000"/>
                  </a:schemeClr>
                </a:solidFill>
              </a:rPr>
              <a:t>If students pause the test for more than 20 minutes, they will no longer be able to return to previously completed items when they log back in. </a:t>
            </a:r>
          </a:p>
          <a:p>
            <a:pPr marL="0" lvl="1" indent="0">
              <a:lnSpc>
                <a:spcPct val="110000"/>
              </a:lnSpc>
              <a:spcBef>
                <a:spcPts val="600"/>
              </a:spcBef>
              <a:spcAft>
                <a:spcPts val="1200"/>
              </a:spcAft>
              <a:buSzPct val="100000"/>
              <a:buNone/>
              <a:defRPr/>
            </a:pPr>
            <a:endParaRPr lang="en-US" sz="2200" dirty="0">
              <a:solidFill>
                <a:schemeClr val="tx1">
                  <a:lumMod val="50000"/>
                </a:schemeClr>
              </a:solidFill>
            </a:endParaRPr>
          </a:p>
          <a:p>
            <a:pPr marL="511175" lvl="1" indent="-511175">
              <a:lnSpc>
                <a:spcPct val="110000"/>
              </a:lnSpc>
              <a:spcBef>
                <a:spcPts val="600"/>
              </a:spcBef>
              <a:spcAft>
                <a:spcPts val="1200"/>
              </a:spcAft>
              <a:buSzPct val="100000"/>
              <a:defRPr/>
            </a:pPr>
            <a:endParaRPr lang="en-US" sz="2200" dirty="0">
              <a:solidFill>
                <a:schemeClr val="tx1">
                  <a:lumMod val="50000"/>
                </a:schemeClr>
              </a:solidFill>
            </a:endParaRPr>
          </a:p>
          <a:p>
            <a:pPr marL="511175" lvl="1" indent="-511175">
              <a:lnSpc>
                <a:spcPct val="110000"/>
              </a:lnSpc>
              <a:spcBef>
                <a:spcPts val="600"/>
              </a:spcBef>
              <a:spcAft>
                <a:spcPts val="1200"/>
              </a:spcAft>
              <a:buSzPct val="100000"/>
              <a:defRPr/>
            </a:pPr>
            <a:endParaRPr lang="en-US" sz="2200" dirty="0">
              <a:solidFill>
                <a:srgbClr val="C00000"/>
              </a:solidFill>
            </a:endParaRPr>
          </a:p>
        </p:txBody>
      </p:sp>
      <p:sp>
        <p:nvSpPr>
          <p:cNvPr id="30725" name="TextBox 1"/>
          <p:cNvSpPr txBox="1">
            <a:spLocks noChangeArrowheads="1"/>
          </p:cNvSpPr>
          <p:nvPr/>
        </p:nvSpPr>
        <p:spPr bwMode="auto">
          <a:xfrm>
            <a:off x="3959799" y="5550835"/>
            <a:ext cx="73384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None/>
            </a:pPr>
            <a:r>
              <a:rPr lang="en-US" altLang="en-US" sz="1800" i="1" dirty="0">
                <a:solidFill>
                  <a:schemeClr val="accent6"/>
                </a:solidFill>
                <a:latin typeface="Times New Roman" panose="02020603050405020304" pitchFamily="18" charset="0"/>
              </a:rPr>
              <a:t>TAM, Section 2.4: Secure Handling of Printed Test Materials and Note Paper</a:t>
            </a:r>
          </a:p>
          <a:p>
            <a:pPr algn="r" eaLnBrk="1" hangingPunct="1">
              <a:spcBef>
                <a:spcPct val="0"/>
              </a:spcBef>
              <a:buClrTx/>
              <a:buSzTx/>
              <a:buNone/>
            </a:pPr>
            <a:r>
              <a:rPr lang="en-US" altLang="en-US" sz="1800" i="1" dirty="0" smtClean="0">
                <a:solidFill>
                  <a:schemeClr val="accent6"/>
                </a:solidFill>
                <a:latin typeface="Times New Roman" panose="02020603050405020304" pitchFamily="18" charset="0"/>
              </a:rPr>
              <a:t>TAM</a:t>
            </a:r>
            <a:r>
              <a:rPr lang="en-US" altLang="en-US" sz="1800" i="1" dirty="0">
                <a:solidFill>
                  <a:schemeClr val="accent6"/>
                </a:solidFill>
                <a:latin typeface="Times New Roman" panose="02020603050405020304" pitchFamily="18" charset="0"/>
              </a:rPr>
              <a:t>, Section 6.4: Pause Rules and Test </a:t>
            </a:r>
            <a:r>
              <a:rPr lang="en-US" altLang="en-US" sz="1800" i="1" dirty="0" smtClean="0">
                <a:solidFill>
                  <a:schemeClr val="accent6"/>
                </a:solidFill>
                <a:latin typeface="Times New Roman" panose="02020603050405020304" pitchFamily="18" charset="0"/>
              </a:rPr>
              <a:t>Expirations</a:t>
            </a:r>
          </a:p>
          <a:p>
            <a:pPr algn="r" eaLnBrk="1" hangingPunct="1">
              <a:spcBef>
                <a:spcPct val="0"/>
              </a:spcBef>
              <a:buClrTx/>
              <a:buSzTx/>
              <a:buNone/>
            </a:pPr>
            <a:r>
              <a:rPr lang="en-US" altLang="en-US" sz="1800" i="1" dirty="0" smtClean="0">
                <a:solidFill>
                  <a:schemeClr val="accent6"/>
                </a:solidFill>
                <a:latin typeface="Times New Roman" panose="02020603050405020304" pitchFamily="18" charset="0"/>
              </a:rPr>
              <a:t>TAM</a:t>
            </a:r>
            <a:r>
              <a:rPr lang="en-US" altLang="en-US" sz="1800" i="1" dirty="0">
                <a:solidFill>
                  <a:schemeClr val="accent6"/>
                </a:solidFill>
                <a:latin typeface="Times New Roman" panose="02020603050405020304" pitchFamily="18" charset="0"/>
              </a:rPr>
              <a:t>, Section 7.3: Testing Over Multiple Sessions or </a:t>
            </a:r>
            <a:r>
              <a:rPr lang="en-US" altLang="en-US" sz="1800" i="1" dirty="0" smtClean="0">
                <a:solidFill>
                  <a:schemeClr val="accent6"/>
                </a:solidFill>
                <a:latin typeface="Times New Roman" panose="02020603050405020304" pitchFamily="18" charset="0"/>
              </a:rPr>
              <a:t>Days</a:t>
            </a:r>
            <a:endParaRPr lang="en-US" altLang="en-US" sz="1800" i="1" dirty="0">
              <a:solidFill>
                <a:schemeClr val="accent6"/>
              </a:solidFill>
              <a:latin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8</a:t>
            </a:fld>
            <a:endParaRPr lang="en-US" dirty="0"/>
          </a:p>
        </p:txBody>
      </p:sp>
    </p:spTree>
    <p:extLst>
      <p:ext uri="{BB962C8B-B14F-4D97-AF65-F5344CB8AC3E}">
        <p14:creationId xmlns:p14="http://schemas.microsoft.com/office/powerpoint/2010/main" val="2046118063"/>
      </p:ext>
    </p:extLst>
  </p:cSld>
  <p:clrMapOvr>
    <a:masterClrMapping/>
  </p:clrMapOvr>
  <mc:AlternateContent xmlns:mc="http://schemas.openxmlformats.org/markup-compatibility/2006">
    <mc:Choice xmlns:p14="http://schemas.microsoft.com/office/powerpoint/2010/main" Requires="p14">
      <p:transition spd="slow" p14:dur="2000" advTm="92892"/>
    </mc:Choice>
    <mc:Fallback>
      <p:transition spd="slow" advTm="9289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6381-F318-BE4D-AE21-8C948DB6F7ED}"/>
              </a:ext>
            </a:extLst>
          </p:cNvPr>
          <p:cNvSpPr>
            <a:spLocks noGrp="1"/>
          </p:cNvSpPr>
          <p:nvPr>
            <p:ph type="title"/>
          </p:nvPr>
        </p:nvSpPr>
        <p:spPr/>
        <p:txBody>
          <a:bodyPr/>
          <a:lstStyle/>
          <a:p>
            <a:r>
              <a:rPr lang="en-US" dirty="0"/>
              <a:t>Scratch Paper</a:t>
            </a:r>
          </a:p>
        </p:txBody>
      </p:sp>
      <p:sp>
        <p:nvSpPr>
          <p:cNvPr id="3" name="Content Placeholder 2">
            <a:extLst>
              <a:ext uri="{FF2B5EF4-FFF2-40B4-BE49-F238E27FC236}">
                <a16:creationId xmlns:a16="http://schemas.microsoft.com/office/drawing/2014/main" id="{0B4F057A-5895-7A4D-B25A-202A7F201D14}"/>
              </a:ext>
            </a:extLst>
          </p:cNvPr>
          <p:cNvSpPr>
            <a:spLocks noGrp="1"/>
          </p:cNvSpPr>
          <p:nvPr>
            <p:ph idx="1"/>
          </p:nvPr>
        </p:nvSpPr>
        <p:spPr/>
        <p:txBody>
          <a:bodyPr>
            <a:normAutofit/>
          </a:bodyPr>
          <a:lstStyle/>
          <a:p>
            <a:pPr>
              <a:lnSpc>
                <a:spcPct val="100000"/>
              </a:lnSpc>
              <a:spcAft>
                <a:spcPts val="600"/>
              </a:spcAft>
            </a:pPr>
            <a:r>
              <a:rPr lang="en-US" sz="3200" dirty="0"/>
              <a:t>Scratch paper is a non-embedded universal tool available to all students.</a:t>
            </a:r>
          </a:p>
          <a:p>
            <a:pPr>
              <a:lnSpc>
                <a:spcPct val="100000"/>
              </a:lnSpc>
              <a:spcAft>
                <a:spcPts val="600"/>
              </a:spcAft>
            </a:pPr>
            <a:r>
              <a:rPr lang="en-US" sz="3200" b="1" dirty="0" smtClean="0"/>
              <a:t>PLEASE </a:t>
            </a:r>
            <a:r>
              <a:rPr lang="en-US" sz="3200" b="1" dirty="0"/>
              <a:t>NOTE: </a:t>
            </a:r>
            <a:r>
              <a:rPr lang="en-US" sz="3200" dirty="0"/>
              <a:t>Scratch paper used for notes on the </a:t>
            </a:r>
            <a:r>
              <a:rPr lang="en-US" sz="3200" dirty="0" smtClean="0"/>
              <a:t>OSAS Science Test </a:t>
            </a:r>
            <a:r>
              <a:rPr lang="en-US" sz="3200" dirty="0"/>
              <a:t>can be retained and securely stored between test sessions.</a:t>
            </a:r>
          </a:p>
        </p:txBody>
      </p:sp>
      <p:sp>
        <p:nvSpPr>
          <p:cNvPr id="4" name="TextBox 3">
            <a:extLst>
              <a:ext uri="{FF2B5EF4-FFF2-40B4-BE49-F238E27FC236}">
                <a16:creationId xmlns:a16="http://schemas.microsoft.com/office/drawing/2014/main" id="{5605C0F6-8918-3A4B-B520-BCA5DA9F77D2}"/>
              </a:ext>
            </a:extLst>
          </p:cNvPr>
          <p:cNvSpPr txBox="1"/>
          <p:nvPr/>
        </p:nvSpPr>
        <p:spPr>
          <a:xfrm>
            <a:off x="4379391" y="5770461"/>
            <a:ext cx="7629993" cy="369332"/>
          </a:xfrm>
          <a:prstGeom prst="rect">
            <a:avLst/>
          </a:prstGeom>
          <a:noFill/>
        </p:spPr>
        <p:txBody>
          <a:bodyPr wrap="square" rtlCol="0">
            <a:spAutoFit/>
          </a:bodyPr>
          <a:lstStyle/>
          <a:p>
            <a:r>
              <a:rPr lang="en-US" altLang="en-US" i="1" dirty="0">
                <a:solidFill>
                  <a:schemeClr val="accent6"/>
                </a:solidFill>
                <a:latin typeface="Times New Roman" panose="02020603050405020304" pitchFamily="18" charset="0"/>
              </a:rPr>
              <a:t>TAM, Section 2.4: Secure Handling of Printed Test Materials and Note Paper</a:t>
            </a:r>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9</a:t>
            </a:fld>
            <a:endParaRPr lang="en-US" dirty="0"/>
          </a:p>
        </p:txBody>
      </p:sp>
    </p:spTree>
    <p:extLst>
      <p:ext uri="{BB962C8B-B14F-4D97-AF65-F5344CB8AC3E}">
        <p14:creationId xmlns:p14="http://schemas.microsoft.com/office/powerpoint/2010/main" val="652569878"/>
      </p:ext>
    </p:extLst>
  </p:cSld>
  <p:clrMapOvr>
    <a:masterClrMapping/>
  </p:clrMapOvr>
  <mc:AlternateContent xmlns:mc="http://schemas.openxmlformats.org/markup-compatibility/2006">
    <mc:Choice xmlns:p14="http://schemas.microsoft.com/office/powerpoint/2010/main" Requires="p14">
      <p:transition spd="slow" p14:dur="2000" advTm="64132"/>
    </mc:Choice>
    <mc:Fallback>
      <p:transition spd="slow" advTm="64132"/>
    </mc:Fallback>
  </mc:AlternateContent>
  <p:timing>
    <p:tnLst>
      <p:par>
        <p:cTn id="1" dur="indefinite" restart="never" nodeType="tmRoot"/>
      </p:par>
    </p:tnLst>
  </p:timing>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EB67050E-0E24-4803-A5FA-A7DAB8675003}"/>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697ED0C2-6A2F-44BD-A89B-AB51946EBEAC}"/>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BFF507A3-746C-4A8E-AC20-2966B2C8A103}"/>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47491027-B441-47A4-BE8F-967E7F9DFD6B}"/>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AEBF3550-3ED6-42D9-9388-1BD7DEB20E28}"/>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89E1311E-2E1D-4481-BE67-5562D085D4A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2023-08-15T20:43:53+00:00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9EB8BDC1-0D5A-4A1D-9479-3A4FF32C1D40}"/>
</file>

<file path=customXml/itemProps2.xml><?xml version="1.0" encoding="utf-8"?>
<ds:datastoreItem xmlns:ds="http://schemas.openxmlformats.org/officeDocument/2006/customXml" ds:itemID="{135E6776-8203-4D5C-947F-AAB872D3975C}"/>
</file>

<file path=customXml/itemProps3.xml><?xml version="1.0" encoding="utf-8"?>
<ds:datastoreItem xmlns:ds="http://schemas.openxmlformats.org/officeDocument/2006/customXml" ds:itemID="{0DF34BBD-7E4D-4A38-A7B2-DB5EA798E3A7}"/>
</file>

<file path=docProps/app.xml><?xml version="1.0" encoding="utf-8"?>
<Properties xmlns="http://schemas.openxmlformats.org/officeDocument/2006/extended-properties" xmlns:vt="http://schemas.openxmlformats.org/officeDocument/2006/docPropsVTypes">
  <Template>ODE-PowerPoint-Template</Template>
  <TotalTime>10217</TotalTime>
  <Words>1830</Words>
  <Application>Microsoft Office PowerPoint</Application>
  <PresentationFormat>Widescreen</PresentationFormat>
  <Paragraphs>172</Paragraphs>
  <Slides>15</Slides>
  <Notes>15</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15</vt:i4>
      </vt:variant>
    </vt:vector>
  </HeadingPairs>
  <TitlesOfParts>
    <vt:vector size="25" baseType="lpstr">
      <vt:lpstr>Arial</vt:lpstr>
      <vt:lpstr>Calibri</vt:lpstr>
      <vt:lpstr>Times New Roman</vt:lpstr>
      <vt:lpstr>Wingdings</vt:lpstr>
      <vt:lpstr>2021ODE</vt:lpstr>
      <vt:lpstr>Green_2021ODE</vt:lpstr>
      <vt:lpstr>Gold_2021ODE</vt:lpstr>
      <vt:lpstr>Orange_2021ODE</vt:lpstr>
      <vt:lpstr>Red_2021ODE</vt:lpstr>
      <vt:lpstr>Teal_2021ODE</vt:lpstr>
      <vt:lpstr>Oregon Statewide Assessment System  Science State Test Training</vt:lpstr>
      <vt:lpstr>Module Topics</vt:lpstr>
      <vt:lpstr>Scheduling</vt:lpstr>
      <vt:lpstr>Test Window</vt:lpstr>
      <vt:lpstr>Test Requirements</vt:lpstr>
      <vt:lpstr>Test Opportunities</vt:lpstr>
      <vt:lpstr>Administration</vt:lpstr>
      <vt:lpstr>Test Administration</vt:lpstr>
      <vt:lpstr>Scratch Paper</vt:lpstr>
      <vt:lpstr>Resources</vt:lpstr>
      <vt:lpstr>Sample Tests</vt:lpstr>
      <vt:lpstr>NGSS Sample Cluster/Task Item</vt:lpstr>
      <vt:lpstr>Online OSAS Science Test Resources</vt:lpstr>
      <vt:lpstr>Q&amp;A Discussion</vt:lpstr>
      <vt:lpstr>Thank you!</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OSAS Science Test Training Module</dc:title>
  <dc:creator>WOLCOTT Ben - ODE</dc:creator>
  <cp:lastModifiedBy>SALAS BAO Mariela * ODE</cp:lastModifiedBy>
  <cp:revision>149</cp:revision>
  <cp:lastPrinted>2019-08-26T22:19:01Z</cp:lastPrinted>
  <dcterms:created xsi:type="dcterms:W3CDTF">2018-06-18T20:19:09Z</dcterms:created>
  <dcterms:modified xsi:type="dcterms:W3CDTF">2023-08-15T17:00:59Z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