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slides/slide19.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0.xml" ContentType="application/vnd.openxmlformats-officedocument.presentationml.notesSlide+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61.xml" ContentType="application/vnd.openxmlformats-officedocument.presentationml.slideLayout+xml"/>
  <Override PartName="/ppt/slideLayouts/slideLayout63.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2.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notesMasters/notesMaster1.xml" ContentType="application/vnd.openxmlformats-officedocument.presentationml.notesMaster+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 id="2147483697" r:id="rId3"/>
    <p:sldMasterId id="2147483709" r:id="rId4"/>
    <p:sldMasterId id="2147483721" r:id="rId5"/>
    <p:sldMasterId id="2147483733" r:id="rId6"/>
  </p:sldMasterIdLst>
  <p:notesMasterIdLst>
    <p:notesMasterId r:id="rId27"/>
  </p:notesMasterIdLst>
  <p:sldIdLst>
    <p:sldId id="257" r:id="rId7"/>
    <p:sldId id="258" r:id="rId8"/>
    <p:sldId id="276" r:id="rId9"/>
    <p:sldId id="260" r:id="rId10"/>
    <p:sldId id="277" r:id="rId11"/>
    <p:sldId id="273" r:id="rId12"/>
    <p:sldId id="262" r:id="rId13"/>
    <p:sldId id="274" r:id="rId14"/>
    <p:sldId id="282" r:id="rId15"/>
    <p:sldId id="283" r:id="rId16"/>
    <p:sldId id="280" r:id="rId17"/>
    <p:sldId id="284" r:id="rId18"/>
    <p:sldId id="285" r:id="rId19"/>
    <p:sldId id="266" r:id="rId20"/>
    <p:sldId id="275" r:id="rId21"/>
    <p:sldId id="268" r:id="rId22"/>
    <p:sldId id="269" r:id="rId23"/>
    <p:sldId id="270" r:id="rId24"/>
    <p:sldId id="271" r:id="rId25"/>
    <p:sldId id="27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7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77" autoAdjust="0"/>
    <p:restoredTop sz="71008" autoAdjust="0"/>
  </p:normalViewPr>
  <p:slideViewPr>
    <p:cSldViewPr snapToGrid="0">
      <p:cViewPr varScale="1">
        <p:scale>
          <a:sx n="83" d="100"/>
          <a:sy n="83" d="100"/>
        </p:scale>
        <p:origin x="2116" y="68"/>
      </p:cViewPr>
      <p:guideLst/>
    </p:cSldViewPr>
  </p:slid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34CD2-8B09-45E9-ACDA-3206FDD59CBC}"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2600E5-7CD5-4619-ACF9-2B7B5BE03BA2}" type="slidenum">
              <a:rPr lang="en-US" smtClean="0"/>
              <a:t>‹#›</a:t>
            </a:fld>
            <a:endParaRPr lang="en-US"/>
          </a:p>
        </p:txBody>
      </p:sp>
    </p:spTree>
    <p:extLst>
      <p:ext uri="{BB962C8B-B14F-4D97-AF65-F5344CB8AC3E}">
        <p14:creationId xmlns:p14="http://schemas.microsoft.com/office/powerpoint/2010/main" val="83862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is the test security training module for Oregon’s statewide assessment system, required for all district and school test coordinators, as well as all test administrators.</a:t>
            </a:r>
          </a:p>
          <a:p>
            <a:endParaRPr lang="en-US" altLang="en-US"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69A1A7F7-26E8-4C60-9C3F-301B9DA16F31}" type="slidenum">
              <a:rPr lang="en-US" altLang="en-US"/>
              <a:pPr eaLnBrk="1" hangingPunct="1">
                <a:spcBef>
                  <a:spcPct val="0"/>
                </a:spcBef>
              </a:pPr>
              <a:t>1</a:t>
            </a:fld>
            <a:endParaRPr lang="en-US" altLang="en-US"/>
          </a:p>
        </p:txBody>
      </p:sp>
    </p:spTree>
    <p:extLst>
      <p:ext uri="{BB962C8B-B14F-4D97-AF65-F5344CB8AC3E}">
        <p14:creationId xmlns:p14="http://schemas.microsoft.com/office/powerpoint/2010/main" val="2602192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on prior slides, our impropriety data consistently shows that about two-thirds of improprieties are adult-initiated. This presents us with important training opportunities that we need to make sure are well understood by STCs and </a:t>
            </a:r>
            <a:r>
              <a:rPr lang="en-US" dirty="0" err="1"/>
              <a:t>TAs.</a:t>
            </a:r>
            <a:r>
              <a:rPr lang="en-US" dirty="0"/>
              <a:t> ODE receives about 1,500 testing impropriety reports per year, which often include multiple improprieties. The number of tests impacted by impropriety reports </a:t>
            </a:r>
            <a:r>
              <a:rPr lang="en-US" dirty="0" smtClean="0"/>
              <a:t>fluctuates</a:t>
            </a:r>
            <a:r>
              <a:rPr lang="en-US" baseline="0" dirty="0" smtClean="0"/>
              <a:t> from year to year</a:t>
            </a:r>
            <a:r>
              <a:rPr lang="en-US" dirty="0" smtClean="0"/>
              <a:t>.</a:t>
            </a:r>
            <a:endParaRPr lang="en-US" dirty="0"/>
          </a:p>
        </p:txBody>
      </p:sp>
      <p:sp>
        <p:nvSpPr>
          <p:cNvPr id="4" name="Slide Number Placeholder 3"/>
          <p:cNvSpPr>
            <a:spLocks noGrp="1"/>
          </p:cNvSpPr>
          <p:nvPr>
            <p:ph type="sldNum" sz="quarter" idx="5"/>
          </p:nvPr>
        </p:nvSpPr>
        <p:spPr/>
        <p:txBody>
          <a:bodyPr/>
          <a:lstStyle/>
          <a:p>
            <a:fld id="{202600E5-7CD5-4619-ACF9-2B7B5BE03BA2}" type="slidenum">
              <a:rPr lang="en-US" smtClean="0"/>
              <a:t>10</a:t>
            </a:fld>
            <a:endParaRPr lang="en-US"/>
          </a:p>
        </p:txBody>
      </p:sp>
    </p:spTree>
    <p:extLst>
      <p:ext uri="{BB962C8B-B14F-4D97-AF65-F5344CB8AC3E}">
        <p14:creationId xmlns:p14="http://schemas.microsoft.com/office/powerpoint/2010/main" val="614938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ODE tracks the type of impropriety reported in an effort to understand the critical areas of concern that can be emphasized during training. </a:t>
            </a:r>
            <a:r>
              <a:rPr lang="en-US" dirty="0" smtClean="0"/>
              <a:t>The most common </a:t>
            </a:r>
            <a:r>
              <a:rPr lang="en-US" dirty="0"/>
              <a:t>improprieties </a:t>
            </a:r>
            <a:r>
              <a:rPr lang="en-US" dirty="0" smtClean="0"/>
              <a:t>are mishandling </a:t>
            </a:r>
            <a:r>
              <a:rPr lang="en-US" dirty="0"/>
              <a:t>secure materials, accidental submissions, technology issues, and testing outside of the test window. </a:t>
            </a:r>
            <a:r>
              <a:rPr lang="en-US" dirty="0" smtClean="0"/>
              <a:t>While </a:t>
            </a:r>
            <a:r>
              <a:rPr lang="en-US" dirty="0"/>
              <a:t>all improprieties are concerning, we continue to receive reports of non-allowable resources being provided as well. </a:t>
            </a:r>
            <a:r>
              <a:rPr lang="en-US" dirty="0" smtClean="0"/>
              <a:t>If non-allowable resources were a single category, they would rate among the</a:t>
            </a:r>
            <a:r>
              <a:rPr lang="en-US" baseline="0" dirty="0" smtClean="0"/>
              <a:t> top five most common impropriety categories</a:t>
            </a:r>
            <a:r>
              <a:rPr lang="en-US" dirty="0" smtClean="0"/>
              <a:t>. </a:t>
            </a:r>
            <a:r>
              <a:rPr lang="en-US" dirty="0"/>
              <a:t>Please work with your staff to decrease these inappropriate practices. ODE for our part continues to work on decreasing those that result from technology challenges.</a:t>
            </a:r>
          </a:p>
        </p:txBody>
      </p:sp>
      <p:sp>
        <p:nvSpPr>
          <p:cNvPr id="4" name="Slide Number Placeholder 3"/>
          <p:cNvSpPr>
            <a:spLocks noGrp="1"/>
          </p:cNvSpPr>
          <p:nvPr>
            <p:ph type="sldNum" sz="quarter" idx="5"/>
          </p:nvPr>
        </p:nvSpPr>
        <p:spPr/>
        <p:txBody>
          <a:bodyPr/>
          <a:lstStyle/>
          <a:p>
            <a:fld id="{202600E5-7CD5-4619-ACF9-2B7B5BE03BA2}" type="slidenum">
              <a:rPr lang="en-US" smtClean="0"/>
              <a:t>11</a:t>
            </a:fld>
            <a:endParaRPr lang="en-US"/>
          </a:p>
        </p:txBody>
      </p:sp>
    </p:spTree>
    <p:extLst>
      <p:ext uri="{BB962C8B-B14F-4D97-AF65-F5344CB8AC3E}">
        <p14:creationId xmlns:p14="http://schemas.microsoft.com/office/powerpoint/2010/main" val="2857253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ODE typically respond after receiving impropriety reports? In most cases, ODE determines that the event did not impact the construct being measured – resulting in a </a:t>
            </a:r>
            <a:r>
              <a:rPr lang="en-US" dirty="0" smtClean="0"/>
              <a:t>resum</a:t>
            </a:r>
            <a:r>
              <a:rPr lang="en-US" baseline="0" dirty="0" smtClean="0"/>
              <a:t>e testing</a:t>
            </a:r>
            <a:r>
              <a:rPr lang="en-US" dirty="0" smtClean="0"/>
              <a:t> </a:t>
            </a:r>
            <a:r>
              <a:rPr lang="en-US" dirty="0"/>
              <a:t>determination. Less than one half of one percent of the tests administered in Oregon need to be invalidated because of the impropriety identified. ODE is often able to reset or reopen student’s </a:t>
            </a:r>
            <a:r>
              <a:rPr lang="en-US" dirty="0" smtClean="0"/>
              <a:t>assessments. In 2022-23, the No Impact category was renamed to "Resume Testing". See TAM Section 3.0 for details.</a:t>
            </a:r>
          </a:p>
        </p:txBody>
      </p:sp>
      <p:sp>
        <p:nvSpPr>
          <p:cNvPr id="4" name="Slide Number Placeholder 3"/>
          <p:cNvSpPr>
            <a:spLocks noGrp="1"/>
          </p:cNvSpPr>
          <p:nvPr>
            <p:ph type="sldNum" sz="quarter" idx="5"/>
          </p:nvPr>
        </p:nvSpPr>
        <p:spPr/>
        <p:txBody>
          <a:bodyPr/>
          <a:lstStyle/>
          <a:p>
            <a:fld id="{202600E5-7CD5-4619-ACF9-2B7B5BE03BA2}" type="slidenum">
              <a:rPr lang="en-US" smtClean="0"/>
              <a:t>12</a:t>
            </a:fld>
            <a:endParaRPr lang="en-US"/>
          </a:p>
        </p:txBody>
      </p:sp>
    </p:spTree>
    <p:extLst>
      <p:ext uri="{BB962C8B-B14F-4D97-AF65-F5344CB8AC3E}">
        <p14:creationId xmlns:p14="http://schemas.microsoft.com/office/powerpoint/2010/main" val="230518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tables in Sections </a:t>
            </a:r>
            <a:r>
              <a:rPr lang="en-US" altLang="en-US" dirty="0" smtClean="0"/>
              <a:t>3.0 </a:t>
            </a:r>
            <a:r>
              <a:rPr lang="en-US" altLang="en-US" dirty="0"/>
              <a:t>of the TAM provide multiple, though not exhaustive, examples of </a:t>
            </a:r>
            <a:r>
              <a:rPr lang="en-US" altLang="en-US" dirty="0" smtClean="0"/>
              <a:t>test practices</a:t>
            </a:r>
            <a:r>
              <a:rPr lang="en-US" altLang="en-US" baseline="0" dirty="0" smtClean="0"/>
              <a:t> which will reduce the likelihood of an impropriety</a:t>
            </a:r>
            <a:r>
              <a:rPr lang="en-US" altLang="en-US" dirty="0" smtClean="0"/>
              <a:t>. </a:t>
            </a:r>
            <a:r>
              <a:rPr lang="en-US" altLang="en-US" dirty="0"/>
              <a:t>These examples should be reviewed with all test </a:t>
            </a:r>
            <a:r>
              <a:rPr lang="en-US" altLang="en-US" dirty="0" smtClean="0"/>
              <a:t>administrators. </a:t>
            </a:r>
            <a:r>
              <a:rPr lang="en-US" altLang="en-US" dirty="0"/>
              <a:t>Please emphasize the importance of covering up materials that are posted on the walls, whether in classrooms, computer labs, libraries, or other testing locations. If there is any doubt, please cover it up. </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6D548B12-F173-46A0-85CD-9BE39323E182}"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4214439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This is an optional point in the required training to pause and discuss the questions provided or a locally developed set of relevant questions. If you would like to pause, please pause now.</a:t>
            </a:r>
            <a:endParaRPr lang="en-US" altLang="en-US" dirty="0"/>
          </a:p>
          <a:p>
            <a:endParaRPr lang="en-US" altLang="en-US" dirty="0"/>
          </a:p>
          <a:p>
            <a:r>
              <a:rPr lang="en-US" altLang="en-US" dirty="0"/>
              <a:t>Suggested activities:</a:t>
            </a:r>
          </a:p>
          <a:p>
            <a:r>
              <a:rPr lang="en-US" altLang="en-US" dirty="0"/>
              <a:t>-Small groups: use post-its to capture local considerations and challenges, one per sheet. Mount post-its.</a:t>
            </a:r>
          </a:p>
          <a:p>
            <a:r>
              <a:rPr lang="en-US" altLang="en-US" dirty="0"/>
              <a:t>-Large group: facilitate review/summary of considerations/challenges from across the large group</a:t>
            </a:r>
          </a:p>
          <a:p>
            <a:r>
              <a:rPr lang="en-US" altLang="en-US" dirty="0"/>
              <a:t>-Small groups: share effective approaches, look at artifacts</a:t>
            </a:r>
          </a:p>
          <a:p>
            <a:r>
              <a:rPr lang="en-US" altLang="en-US" dirty="0"/>
              <a:t>-Large group: facilitate share out, writing down approaches via chart pack</a:t>
            </a:r>
          </a:p>
          <a:p>
            <a:r>
              <a:rPr lang="en-US" altLang="en-US" dirty="0"/>
              <a:t>-Small group or individual: use note organizer to capture take-homes, next steps</a:t>
            </a:r>
          </a:p>
          <a:p>
            <a:endParaRPr lang="en-US" altLang="en-US" dirty="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0C22E05-75DA-46F3-94D4-62DB4AC82A7E}" type="slidenum">
              <a:rPr lang="en-US" altLang="en-US"/>
              <a:pPr eaLnBrk="1" hangingPunct="1">
                <a:spcBef>
                  <a:spcPct val="0"/>
                </a:spcBef>
              </a:pPr>
              <a:t>14</a:t>
            </a:fld>
            <a:endParaRPr lang="en-US" altLang="en-US"/>
          </a:p>
        </p:txBody>
      </p:sp>
    </p:spTree>
    <p:extLst>
      <p:ext uri="{BB962C8B-B14F-4D97-AF65-F5344CB8AC3E}">
        <p14:creationId xmlns:p14="http://schemas.microsoft.com/office/powerpoint/2010/main" val="873064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we will review how to report improprieties.</a:t>
            </a:r>
            <a:endParaRPr lang="en-US" dirty="0"/>
          </a:p>
        </p:txBody>
      </p:sp>
      <p:sp>
        <p:nvSpPr>
          <p:cNvPr id="4" name="Slide Number Placeholder 3"/>
          <p:cNvSpPr>
            <a:spLocks noGrp="1"/>
          </p:cNvSpPr>
          <p:nvPr>
            <p:ph type="sldNum" sz="quarter" idx="10"/>
          </p:nvPr>
        </p:nvSpPr>
        <p:spPr/>
        <p:txBody>
          <a:bodyPr/>
          <a:lstStyle/>
          <a:p>
            <a:fld id="{202600E5-7CD5-4619-ACF9-2B7B5BE03BA2}" type="slidenum">
              <a:rPr lang="en-US" smtClean="0"/>
              <a:t>15</a:t>
            </a:fld>
            <a:endParaRPr lang="en-US"/>
          </a:p>
        </p:txBody>
      </p:sp>
    </p:spTree>
    <p:extLst>
      <p:ext uri="{BB962C8B-B14F-4D97-AF65-F5344CB8AC3E}">
        <p14:creationId xmlns:p14="http://schemas.microsoft.com/office/powerpoint/2010/main" val="1708394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When a potential test impropriety or irregularity occurs, it is essential that the first course of action is to pause all impacted tests until the incident is reported, investigated, and resolved. Any potential test impropriety or irregularity must be reported up the chain of communication so that the incident may be investigated in a timely manner and the appropriate outcome identified as quickly as possible. Typically, TAs or other staff who may observe what they believe to be a test impropriety or irregularity report the incident to their STC. STCs then report to the DTC, who makes the formal initial report of a potential test impropriety or irregularity to ODE Test Security. The DTC is responsible for coordinating with ODE and conducting any necessary investigation. </a:t>
            </a:r>
          </a:p>
          <a:p>
            <a:endParaRPr lang="en-US" altLang="en-US" dirty="0"/>
          </a:p>
          <a:p>
            <a:r>
              <a:rPr lang="en-US" altLang="en-US" i="1" dirty="0"/>
              <a:t>[TCs may insert local policies/protocols for internally reporting potential test improprieties and irregularities at this point in the training.]</a:t>
            </a:r>
          </a:p>
          <a:p>
            <a:endParaRPr lang="en-US" altLang="en-US" dirty="0"/>
          </a:p>
          <a:p>
            <a:r>
              <a:rPr lang="en-US" altLang="en-US" dirty="0"/>
              <a:t>Immediately pausing tests impacted by a potential test impropriety or irregularity and not resuming testing before the DTC’s full investigation and confirmation from ODE regarding the outcome mitigates impact on students. In some cases, allowing a student to continue testing before resolving the issue can significantly limit the options available to that student. Resuming testing before resolution can make the difference between whether the tests impacted can be reset and remain valid or must be invalidated and that testing opportunity lost to the student or students. I</a:t>
            </a:r>
            <a:r>
              <a:rPr lang="en-US" altLang="en-US" dirty="0">
                <a:solidFill>
                  <a:schemeClr val="bg2"/>
                </a:solidFill>
              </a:rPr>
              <a:t>f there is any doubt about whether an incident or behavior is permissible, either for students or adults, always check the TAM and/or seek clarification.</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E82A398B-9F04-43C1-A361-459639BC8FE1}" type="slidenum">
              <a:rPr lang="en-US" altLang="en-US"/>
              <a:pPr eaLnBrk="1" hangingPunct="1">
                <a:spcBef>
                  <a:spcPct val="0"/>
                </a:spcBef>
              </a:pPr>
              <a:t>16</a:t>
            </a:fld>
            <a:endParaRPr lang="en-US" altLang="en-US"/>
          </a:p>
        </p:txBody>
      </p:sp>
    </p:spTree>
    <p:extLst>
      <p:ext uri="{BB962C8B-B14F-4D97-AF65-F5344CB8AC3E}">
        <p14:creationId xmlns:p14="http://schemas.microsoft.com/office/powerpoint/2010/main" val="2288131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DTCs must submit an initial report for all potential test improprieties to ODE within one day of learning of the potential test impropriety. Similarly, DTCs must report all test irregularities that impact either test security or test validity. Based on the initial report, ODE may request further investigation by the DTC, in which case the DTC must provide results to ODE within 30 calendar days. These expectations are unchanged from previous years</a:t>
            </a:r>
          </a:p>
          <a:p>
            <a:endParaRPr lang="en-US" altLang="en-US" dirty="0"/>
          </a:p>
          <a:p>
            <a:r>
              <a:rPr lang="en-US" altLang="en-US" dirty="0"/>
              <a:t>DTCs submit their initial report electronically using an online form available at the link shown at the bottom of the slide. A step-by-step guide and how-to </a:t>
            </a:r>
            <a:r>
              <a:rPr lang="en-US" altLang="en-US" dirty="0" smtClean="0"/>
              <a:t>slides</a:t>
            </a:r>
            <a:r>
              <a:rPr lang="en-US" altLang="en-US" baseline="0" dirty="0" smtClean="0"/>
              <a:t> </a:t>
            </a:r>
            <a:r>
              <a:rPr lang="en-US" altLang="en-US" dirty="0" smtClean="0"/>
              <a:t>are </a:t>
            </a:r>
            <a:r>
              <a:rPr lang="en-US" altLang="en-US" dirty="0"/>
              <a:t>also available at this link to assist DTCs with using the online form and submission process. </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779F4A7F-2B34-4B84-B5D4-A0B1DD5FA785}" type="slidenum">
              <a:rPr lang="en-US" altLang="en-US"/>
              <a:pPr eaLnBrk="1" hangingPunct="1">
                <a:spcBef>
                  <a:spcPct val="0"/>
                </a:spcBef>
              </a:pPr>
              <a:t>17</a:t>
            </a:fld>
            <a:endParaRPr lang="en-US" altLang="en-US"/>
          </a:p>
        </p:txBody>
      </p:sp>
    </p:spTree>
    <p:extLst>
      <p:ext uri="{BB962C8B-B14F-4D97-AF65-F5344CB8AC3E}">
        <p14:creationId xmlns:p14="http://schemas.microsoft.com/office/powerpoint/2010/main" val="591407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When an impropriety occurs, ODE will work with the DTC to confirm the appropriate outcome. Potential outcomes are summarized in Table 14 of Section 3.6 of the TAM, shown here on this slide. Although ODE works to mitigate impact on students, due to the severity of the incident the impacted tests must be invalidated. Under certain conditions, as described in Table 14, it is possible that a test may be eligible to be reset, reopened, or</a:t>
            </a:r>
            <a:r>
              <a:rPr lang="en-US" altLang="en-US" baseline="0" dirty="0" smtClean="0"/>
              <a:t> that testing may resume without further action</a:t>
            </a:r>
            <a:r>
              <a:rPr lang="en-US" altLang="en-US" dirty="0" smtClean="0"/>
              <a:t>. As mentioned earlier, allowing a student or students to continue testing before the appropriate outcome is determined may negatively impact the options available, even eliminating the possibility of resetting or reopening a test.</a:t>
            </a:r>
            <a:endParaRPr lang="en-US" altLang="en-US"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A4D22CB-1455-4CAE-90E3-522147B4DC16}" type="slidenum">
              <a:rPr lang="en-US" altLang="en-US"/>
              <a:pPr eaLnBrk="1" hangingPunct="1">
                <a:spcBef>
                  <a:spcPct val="0"/>
                </a:spcBef>
              </a:pPr>
              <a:t>18</a:t>
            </a:fld>
            <a:endParaRPr lang="en-US" altLang="en-US"/>
          </a:p>
        </p:txBody>
      </p:sp>
    </p:spTree>
    <p:extLst>
      <p:ext uri="{BB962C8B-B14F-4D97-AF65-F5344CB8AC3E}">
        <p14:creationId xmlns:p14="http://schemas.microsoft.com/office/powerpoint/2010/main" val="972388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This is an optional point in the required training to pause and discuss the questions provided or a locally developed set of relevant questions. If you would like to pause, please pause now.</a:t>
            </a:r>
            <a:endParaRPr lang="en-US" altLang="en-US"/>
          </a:p>
          <a:p>
            <a:endParaRPr lang="en-US" altLang="en-US"/>
          </a:p>
          <a:p>
            <a:r>
              <a:rPr lang="en-US" altLang="en-US" i="1"/>
              <a:t>Suggested activities:</a:t>
            </a:r>
          </a:p>
          <a:p>
            <a:r>
              <a:rPr lang="en-US" altLang="en-US" i="1"/>
              <a:t>-Small groups: use post-its to capture local considerations and challenges, one per sheet. Mount post-its.</a:t>
            </a:r>
          </a:p>
          <a:p>
            <a:r>
              <a:rPr lang="en-US" altLang="en-US" i="1"/>
              <a:t>-Large group: facilitate review/summary of considerations/challenges from across the large group</a:t>
            </a:r>
          </a:p>
          <a:p>
            <a:r>
              <a:rPr lang="en-US" altLang="en-US" i="1"/>
              <a:t>-Small groups: share effective approaches, look at artifacts</a:t>
            </a:r>
          </a:p>
          <a:p>
            <a:r>
              <a:rPr lang="en-US" altLang="en-US" i="1"/>
              <a:t>-Large group: facilitate share out, writing down approaches via chart pack</a:t>
            </a:r>
          </a:p>
          <a:p>
            <a:r>
              <a:rPr lang="en-US" altLang="en-US" i="1"/>
              <a:t>-Small group or individual: use note organizer to capture take-homes, next steps</a:t>
            </a:r>
          </a:p>
          <a:p>
            <a:endParaRPr lang="en-US" alt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A0FD159E-D031-427A-82F5-DADA64BF0CB1}" type="slidenum">
              <a:rPr lang="en-US" altLang="en-US"/>
              <a:pPr eaLnBrk="1" hangingPunct="1">
                <a:spcBef>
                  <a:spcPct val="0"/>
                </a:spcBef>
              </a:pPr>
              <a:t>19</a:t>
            </a:fld>
            <a:endParaRPr lang="en-US" altLang="en-US"/>
          </a:p>
        </p:txBody>
      </p:sp>
    </p:spTree>
    <p:extLst>
      <p:ext uri="{BB962C8B-B14F-4D97-AF65-F5344CB8AC3E}">
        <p14:creationId xmlns:p14="http://schemas.microsoft.com/office/powerpoint/2010/main" val="423251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topics that this module will cover include the requirements for a secure testing environment, handling and disposal of hard copies of secure test materials, identifying and preventing testing improprieties and irregularities, as well as reporting any potential improprieties or irregularities. </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45E19A5-C368-4856-AB17-BE8FDCCBE32E}" type="slidenum">
              <a:rPr lang="en-US" altLang="en-US"/>
              <a:pPr eaLnBrk="1" hangingPunct="1">
                <a:spcBef>
                  <a:spcPct val="0"/>
                </a:spcBef>
              </a:pPr>
              <a:t>2</a:t>
            </a:fld>
            <a:endParaRPr lang="en-US" altLang="en-US"/>
          </a:p>
        </p:txBody>
      </p:sp>
    </p:spTree>
    <p:extLst>
      <p:ext uri="{BB962C8B-B14F-4D97-AF65-F5344CB8AC3E}">
        <p14:creationId xmlns:p14="http://schemas.microsoft.com/office/powerpoint/2010/main" val="3882939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Finally, on this slide additional resources available to assist you in your role throughout the year are listed. This concludes the test security module.</a:t>
            </a:r>
          </a:p>
          <a:p>
            <a:endParaRPr lang="en-US" altLang="en-US"/>
          </a:p>
          <a:p>
            <a:r>
              <a:rPr lang="en-US" altLang="en-US" i="1"/>
              <a:t>[TCs may insert locally developed resources relating to test security at this point in the training.]</a:t>
            </a:r>
          </a:p>
          <a:p>
            <a:endParaRPr lang="en-US" altLang="en-US"/>
          </a:p>
          <a:p>
            <a:endParaRPr lang="en-US" alt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13DFC702-97E7-45E1-A4BC-8593D676388C}" type="slidenum">
              <a:rPr lang="en-US" altLang="en-US"/>
              <a:pPr eaLnBrk="1" hangingPunct="1">
                <a:spcBef>
                  <a:spcPct val="0"/>
                </a:spcBef>
              </a:pPr>
              <a:t>20</a:t>
            </a:fld>
            <a:endParaRPr lang="en-US" altLang="en-US"/>
          </a:p>
        </p:txBody>
      </p:sp>
    </p:spTree>
    <p:extLst>
      <p:ext uri="{BB962C8B-B14F-4D97-AF65-F5344CB8AC3E}">
        <p14:creationId xmlns:p14="http://schemas.microsoft.com/office/powerpoint/2010/main" val="3271033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800" dirty="0">
                <a:solidFill>
                  <a:schemeClr val="bg2"/>
                </a:solidFill>
              </a:rPr>
              <a:t>The first topic is secure testing environment requirements, which is important for multiple reasons. First, we must ensure the results of the assessment are valid for accountability purposes by having consistency in administration practices across schools and districts. Second, maintaining the security of test items (questions) and stimuli (reading passages) is necessary so that these items and stimuli can be used in future years to maintain measure comparability and use the results to identify trends in performance. Ultimately, the goal of maintaining a secure testing environment ensures that no students have an unfair advantage or disadvantage during testing. Section 2.2 of the TAM addresses the requirements for maintaining security of the test environment.</a:t>
            </a:r>
            <a:endParaRPr lang="en-US" altLang="en-US" sz="800" b="1" u="sng" dirty="0">
              <a:solidFill>
                <a:schemeClr val="bg2"/>
              </a:solidFill>
            </a:endParaRPr>
          </a:p>
          <a:p>
            <a:endParaRPr lang="en-US" dirty="0"/>
          </a:p>
        </p:txBody>
      </p:sp>
      <p:sp>
        <p:nvSpPr>
          <p:cNvPr id="4" name="Slide Number Placeholder 3"/>
          <p:cNvSpPr>
            <a:spLocks noGrp="1"/>
          </p:cNvSpPr>
          <p:nvPr>
            <p:ph type="sldNum" sz="quarter" idx="10"/>
          </p:nvPr>
        </p:nvSpPr>
        <p:spPr/>
        <p:txBody>
          <a:bodyPr/>
          <a:lstStyle/>
          <a:p>
            <a:fld id="{202600E5-7CD5-4619-ACF9-2B7B5BE03BA2}" type="slidenum">
              <a:rPr lang="en-US" smtClean="0"/>
              <a:t>3</a:t>
            </a:fld>
            <a:endParaRPr lang="en-US"/>
          </a:p>
        </p:txBody>
      </p:sp>
    </p:spTree>
    <p:extLst>
      <p:ext uri="{BB962C8B-B14F-4D97-AF65-F5344CB8AC3E}">
        <p14:creationId xmlns:p14="http://schemas.microsoft.com/office/powerpoint/2010/main" val="327031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Test security generally involves who has access to secure test materials, what students can see and hear while testing, and what resources students can access while testing. To ensure a secure test environment, there are requirements that must be met in preparation for testing, during testing, and once testing has been completed. Table 10 included in Section 2.2 of the TAM provides a list of requirements that must be met during these three phases to maintain the security of test materials and the security and validity of student responses from start to finish, and is an excellent resource to consult at each phase. Please note that a secure testing environment refers to the conditions under which the tests are administered and do not imply or require a specific location. Within the same school, a secure testing environment could be created in multiple locations, such as a classroom, library, small conference room, or multi-purpose room. A secure testing environment is expected for all tests, every testing session.</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C390D45E-8BB2-454F-AF05-D8066E90431C}" type="slidenum">
              <a:rPr lang="en-US" altLang="en-US"/>
              <a:pPr eaLnBrk="1" hangingPunct="1">
                <a:spcBef>
                  <a:spcPct val="0"/>
                </a:spcBef>
              </a:pPr>
              <a:t>4</a:t>
            </a:fld>
            <a:endParaRPr lang="en-US" altLang="en-US"/>
          </a:p>
        </p:txBody>
      </p:sp>
    </p:spTree>
    <p:extLst>
      <p:ext uri="{BB962C8B-B14F-4D97-AF65-F5344CB8AC3E}">
        <p14:creationId xmlns:p14="http://schemas.microsoft.com/office/powerpoint/2010/main" val="716170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Testing improprieties can be eliminated with sufficient training and understanding. Each year, ODE receives reports of materials having been left up on the walls in classrooms that may have provided students in those rooms with an unfair advantage. This oftentimes affects multiple classrooms of students. Please cover or remove </a:t>
            </a:r>
            <a:r>
              <a:rPr lang="en-US" dirty="0" smtClean="0"/>
              <a:t>instructional</a:t>
            </a:r>
            <a:r>
              <a:rPr lang="en-US" baseline="0" dirty="0" smtClean="0"/>
              <a:t> materials or other academic resources on the wall</a:t>
            </a:r>
            <a:r>
              <a:rPr lang="en-US" dirty="0" smtClean="0"/>
              <a:t>. Failure</a:t>
            </a:r>
            <a:r>
              <a:rPr lang="en-US" baseline="0" dirty="0" smtClean="0"/>
              <a:t> to cover or remove these instructional materials can result in </a:t>
            </a:r>
            <a:r>
              <a:rPr lang="en-US" dirty="0" smtClean="0"/>
              <a:t>entire </a:t>
            </a:r>
            <a:r>
              <a:rPr lang="en-US" dirty="0"/>
              <a:t>classrooms of students </a:t>
            </a:r>
            <a:r>
              <a:rPr lang="en-US" dirty="0" smtClean="0"/>
              <a:t>being </a:t>
            </a:r>
            <a:r>
              <a:rPr lang="en-US" dirty="0"/>
              <a:t>invalidated. The other considerations listed here are also avoidable with appropriate practice and training. Please make sure that you understand what TAs and students are allowed to do nor not allowed to do during testing. Consult the TAM for additional information.</a:t>
            </a:r>
          </a:p>
        </p:txBody>
      </p:sp>
      <p:sp>
        <p:nvSpPr>
          <p:cNvPr id="4" name="Slide Number Placeholder 3"/>
          <p:cNvSpPr>
            <a:spLocks noGrp="1"/>
          </p:cNvSpPr>
          <p:nvPr>
            <p:ph type="sldNum" sz="quarter" idx="5"/>
          </p:nvPr>
        </p:nvSpPr>
        <p:spPr/>
        <p:txBody>
          <a:bodyPr/>
          <a:lstStyle/>
          <a:p>
            <a:fld id="{202600E5-7CD5-4619-ACF9-2B7B5BE03BA2}" type="slidenum">
              <a:rPr lang="en-US" smtClean="0"/>
              <a:t>5</a:t>
            </a:fld>
            <a:endParaRPr lang="en-US"/>
          </a:p>
        </p:txBody>
      </p:sp>
    </p:spTree>
    <p:extLst>
      <p:ext uri="{BB962C8B-B14F-4D97-AF65-F5344CB8AC3E}">
        <p14:creationId xmlns:p14="http://schemas.microsoft.com/office/powerpoint/2010/main" val="692333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it</a:t>
            </a:r>
            <a:r>
              <a:rPr lang="en-US" baseline="0" dirty="0" smtClean="0"/>
              <a:t> is time to review how to Handle Secure Test Materials.</a:t>
            </a:r>
            <a:endParaRPr lang="en-US" dirty="0"/>
          </a:p>
        </p:txBody>
      </p:sp>
      <p:sp>
        <p:nvSpPr>
          <p:cNvPr id="4" name="Slide Number Placeholder 3"/>
          <p:cNvSpPr>
            <a:spLocks noGrp="1"/>
          </p:cNvSpPr>
          <p:nvPr>
            <p:ph type="sldNum" sz="quarter" idx="10"/>
          </p:nvPr>
        </p:nvSpPr>
        <p:spPr/>
        <p:txBody>
          <a:bodyPr/>
          <a:lstStyle/>
          <a:p>
            <a:fld id="{202600E5-7CD5-4619-ACF9-2B7B5BE03BA2}" type="slidenum">
              <a:rPr lang="en-US" smtClean="0"/>
              <a:t>6</a:t>
            </a:fld>
            <a:endParaRPr lang="en-US"/>
          </a:p>
        </p:txBody>
      </p:sp>
    </p:spTree>
    <p:extLst>
      <p:ext uri="{BB962C8B-B14F-4D97-AF65-F5344CB8AC3E}">
        <p14:creationId xmlns:p14="http://schemas.microsoft.com/office/powerpoint/2010/main" val="2884278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2.4 of the TAM specifically addresses the requirements in place around handling secure printed test materials, including printed items and stimuli, student notes and rough drafts, and scratch paper. It is critical each school have protocols in place, and ensure they are followed, that ensure only the student and authorized staff who have signed an Assurance of Test Security form have access to these secure materials. This is referred to as maintaining a secure chain of custody of printed secure materials, from printing or writing (in the case of scratch paper) to secure disposal. This protocol should include both test administrators and non-TAs who may be assisting with the storage and/or destruction of secure materials. ODE has posted a promising practice around maintaining the security of printed test materials to the link at the bottom of the slide. </a:t>
            </a:r>
          </a:p>
          <a:p>
            <a:endParaRPr lang="en-US" altLang="en-US" dirty="0"/>
          </a:p>
          <a:p>
            <a:r>
              <a:rPr lang="en-US" altLang="en-US" i="1" dirty="0"/>
              <a:t>[TCs may insert local policies/protocols for maintaining security of test materials at this point in the training.]</a:t>
            </a:r>
          </a:p>
          <a:p>
            <a:endParaRPr lang="en-US" altLang="en-US" dirty="0"/>
          </a:p>
          <a:p>
            <a:r>
              <a:rPr lang="en-US" altLang="en-US" dirty="0"/>
              <a:t>It is also important that all individuals who will be handling secure test materials, including students, understand what must be securely destroyed immediately following the end of each test session and what may be securely retained between sessions until the student completes that test. Please refer to Section 2.4 of the TAM for a complete description of these criteria.</a:t>
            </a:r>
          </a:p>
          <a:p>
            <a:endParaRPr lang="en-US" alt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7B940E7-CB74-4E31-AAFF-5A066B28AB7B}" type="slidenum">
              <a:rPr lang="en-US" altLang="en-US"/>
              <a:pPr eaLnBrk="1" hangingPunct="1">
                <a:spcBef>
                  <a:spcPct val="0"/>
                </a:spcBef>
              </a:pPr>
              <a:t>7</a:t>
            </a:fld>
            <a:endParaRPr lang="en-US" altLang="en-US"/>
          </a:p>
        </p:txBody>
      </p:sp>
    </p:spTree>
    <p:extLst>
      <p:ext uri="{BB962C8B-B14F-4D97-AF65-F5344CB8AC3E}">
        <p14:creationId xmlns:p14="http://schemas.microsoft.com/office/powerpoint/2010/main" val="2979202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will review how to Identify</a:t>
            </a:r>
            <a:r>
              <a:rPr lang="en-US" baseline="0" dirty="0" smtClean="0"/>
              <a:t> and prevent Improprieties.</a:t>
            </a:r>
            <a:endParaRPr lang="en-US" dirty="0"/>
          </a:p>
        </p:txBody>
      </p:sp>
      <p:sp>
        <p:nvSpPr>
          <p:cNvPr id="4" name="Slide Number Placeholder 3"/>
          <p:cNvSpPr>
            <a:spLocks noGrp="1"/>
          </p:cNvSpPr>
          <p:nvPr>
            <p:ph type="sldNum" sz="quarter" idx="10"/>
          </p:nvPr>
        </p:nvSpPr>
        <p:spPr/>
        <p:txBody>
          <a:bodyPr/>
          <a:lstStyle/>
          <a:p>
            <a:fld id="{202600E5-7CD5-4619-ACF9-2B7B5BE03BA2}" type="slidenum">
              <a:rPr lang="en-US" smtClean="0"/>
              <a:t>8</a:t>
            </a:fld>
            <a:endParaRPr lang="en-US"/>
          </a:p>
        </p:txBody>
      </p:sp>
    </p:spTree>
    <p:extLst>
      <p:ext uri="{BB962C8B-B14F-4D97-AF65-F5344CB8AC3E}">
        <p14:creationId xmlns:p14="http://schemas.microsoft.com/office/powerpoint/2010/main" val="3494404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An Impropriety is any b</a:t>
            </a:r>
            <a:r>
              <a:rPr lang="en-US" altLang="en-US" dirty="0">
                <a:solidFill>
                  <a:schemeClr val="bg2"/>
                </a:solidFill>
              </a:rPr>
              <a:t>ehavior that is prohibited because it gives students an unfair </a:t>
            </a:r>
            <a:r>
              <a:rPr lang="en-US" altLang="en-US" dirty="0" smtClean="0">
                <a:solidFill>
                  <a:schemeClr val="bg2"/>
                </a:solidFill>
              </a:rPr>
              <a:t>advantage or disadvantage, </a:t>
            </a:r>
            <a:r>
              <a:rPr lang="en-US" altLang="en-US" dirty="0">
                <a:solidFill>
                  <a:schemeClr val="bg2"/>
                </a:solidFill>
              </a:rPr>
              <a:t>or compromises the security or validity of the test. This includes behaviors committed by either adults or students, whether intentionally or by accident. Section </a:t>
            </a:r>
            <a:r>
              <a:rPr lang="en-US" altLang="en-US" dirty="0" smtClean="0">
                <a:solidFill>
                  <a:schemeClr val="bg2"/>
                </a:solidFill>
              </a:rPr>
              <a:t>3.0 of </a:t>
            </a:r>
            <a:r>
              <a:rPr lang="en-US" altLang="en-US" dirty="0">
                <a:solidFill>
                  <a:schemeClr val="bg2"/>
                </a:solidFill>
              </a:rPr>
              <a:t>the TAM </a:t>
            </a:r>
            <a:r>
              <a:rPr lang="en-US" altLang="en-US" dirty="0" smtClean="0">
                <a:solidFill>
                  <a:schemeClr val="bg2"/>
                </a:solidFill>
              </a:rPr>
              <a:t>provides explanations</a:t>
            </a:r>
            <a:r>
              <a:rPr lang="en-US" altLang="en-US" baseline="0" dirty="0" smtClean="0">
                <a:solidFill>
                  <a:schemeClr val="bg2"/>
                </a:solidFill>
              </a:rPr>
              <a:t> and </a:t>
            </a:r>
            <a:r>
              <a:rPr lang="en-US" altLang="en-US" dirty="0" smtClean="0">
                <a:solidFill>
                  <a:schemeClr val="bg2"/>
                </a:solidFill>
              </a:rPr>
              <a:t>examples </a:t>
            </a:r>
            <a:r>
              <a:rPr lang="en-US" altLang="en-US" dirty="0">
                <a:solidFill>
                  <a:schemeClr val="bg2"/>
                </a:solidFill>
              </a:rPr>
              <a:t>of common adult- and student-initiated test improprieties. </a:t>
            </a:r>
            <a:r>
              <a:rPr lang="en-US" altLang="en-US" dirty="0" smtClean="0">
                <a:solidFill>
                  <a:schemeClr val="bg2"/>
                </a:solidFill>
              </a:rPr>
              <a:t>Note</a:t>
            </a:r>
            <a:r>
              <a:rPr lang="en-US" altLang="en-US" baseline="0" dirty="0" smtClean="0">
                <a:solidFill>
                  <a:schemeClr val="bg2"/>
                </a:solidFill>
              </a:rPr>
              <a:t> that the examples given in the TAM </a:t>
            </a:r>
            <a:r>
              <a:rPr lang="en-US" altLang="en-US" dirty="0" smtClean="0">
                <a:solidFill>
                  <a:schemeClr val="bg2"/>
                </a:solidFill>
              </a:rPr>
              <a:t>are </a:t>
            </a:r>
            <a:r>
              <a:rPr lang="en-US" altLang="en-US" dirty="0">
                <a:solidFill>
                  <a:schemeClr val="bg2"/>
                </a:solidFill>
              </a:rPr>
              <a:t>not exhaustive. </a:t>
            </a:r>
          </a:p>
          <a:p>
            <a:endParaRPr lang="en-US" altLang="en-US" dirty="0">
              <a:solidFill>
                <a:schemeClr val="bg2"/>
              </a:solidFill>
            </a:endParaRPr>
          </a:p>
          <a:p>
            <a:r>
              <a:rPr lang="en-US" altLang="en-US" dirty="0" smtClean="0">
                <a:solidFill>
                  <a:schemeClr val="bg2"/>
                </a:solidFill>
              </a:rPr>
              <a:t>The </a:t>
            </a:r>
            <a:r>
              <a:rPr lang="en-US" altLang="en-US" dirty="0">
                <a:solidFill>
                  <a:schemeClr val="bg2"/>
                </a:solidFill>
              </a:rPr>
              <a:t>following </a:t>
            </a:r>
            <a:r>
              <a:rPr lang="en-US" altLang="en-US" dirty="0" smtClean="0">
                <a:solidFill>
                  <a:schemeClr val="bg2"/>
                </a:solidFill>
              </a:rPr>
              <a:t>practices </a:t>
            </a:r>
            <a:r>
              <a:rPr lang="en-US" altLang="en-US" dirty="0">
                <a:solidFill>
                  <a:schemeClr val="bg2"/>
                </a:solidFill>
              </a:rPr>
              <a:t>can go a long way </a:t>
            </a:r>
            <a:r>
              <a:rPr lang="en-US" altLang="en-US" dirty="0" smtClean="0">
                <a:solidFill>
                  <a:schemeClr val="bg2"/>
                </a:solidFill>
              </a:rPr>
              <a:t>toward </a:t>
            </a:r>
            <a:r>
              <a:rPr lang="en-US" altLang="en-US" dirty="0">
                <a:solidFill>
                  <a:schemeClr val="bg2"/>
                </a:solidFill>
              </a:rPr>
              <a:t>preventing many improprieties. </a:t>
            </a:r>
            <a:r>
              <a:rPr lang="en-US" altLang="en-US" dirty="0" smtClean="0">
                <a:solidFill>
                  <a:schemeClr val="bg2"/>
                </a:solidFill>
              </a:rPr>
              <a:t>Since</a:t>
            </a:r>
            <a:r>
              <a:rPr lang="en-US" altLang="en-US" baseline="0" dirty="0" smtClean="0">
                <a:solidFill>
                  <a:schemeClr val="bg2"/>
                </a:solidFill>
              </a:rPr>
              <a:t> a large majority of </a:t>
            </a:r>
            <a:r>
              <a:rPr lang="en-US" altLang="en-US" dirty="0" smtClean="0">
                <a:solidFill>
                  <a:schemeClr val="bg2"/>
                </a:solidFill>
              </a:rPr>
              <a:t>improprieties </a:t>
            </a:r>
            <a:r>
              <a:rPr lang="en-US" altLang="en-US" dirty="0">
                <a:solidFill>
                  <a:schemeClr val="bg2"/>
                </a:solidFill>
              </a:rPr>
              <a:t>are </a:t>
            </a:r>
            <a:r>
              <a:rPr lang="en-US" altLang="en-US" dirty="0" smtClean="0">
                <a:solidFill>
                  <a:schemeClr val="bg2"/>
                </a:solidFill>
              </a:rPr>
              <a:t>adult-initiated, </a:t>
            </a:r>
            <a:r>
              <a:rPr lang="en-US" altLang="en-US" dirty="0">
                <a:solidFill>
                  <a:schemeClr val="bg2"/>
                </a:solidFill>
              </a:rPr>
              <a:t>preventative protocols and procedures </a:t>
            </a:r>
            <a:r>
              <a:rPr lang="en-US" altLang="en-US" dirty="0" smtClean="0">
                <a:solidFill>
                  <a:schemeClr val="bg2"/>
                </a:solidFill>
              </a:rPr>
              <a:t>can be highly effective.</a:t>
            </a:r>
            <a:endParaRPr lang="en-US" altLang="en-US" dirty="0">
              <a:solidFill>
                <a:schemeClr val="bg2"/>
              </a:solidFill>
            </a:endParaRPr>
          </a:p>
          <a:p>
            <a:pPr marL="628650" lvl="1" indent="-171450">
              <a:buFontTx/>
              <a:buChar char="•"/>
            </a:pPr>
            <a:r>
              <a:rPr lang="en-US" altLang="en-US" dirty="0">
                <a:solidFill>
                  <a:schemeClr val="bg2"/>
                </a:solidFill>
              </a:rPr>
              <a:t>Ensure all adults and students are aware of the testing environment rules and expectation before testing begins. This can help to prevent many accidental improprieties by both adults and students.</a:t>
            </a:r>
          </a:p>
          <a:p>
            <a:pPr marL="628650" lvl="1" indent="-171450">
              <a:buFontTx/>
              <a:buChar char="•"/>
            </a:pPr>
            <a:r>
              <a:rPr lang="en-US" altLang="en-US" dirty="0">
                <a:solidFill>
                  <a:schemeClr val="bg2"/>
                </a:solidFill>
              </a:rPr>
              <a:t>Check the test environment to make sure it is secure before, during, and after testing. This includes checking ahead of time to ensure there are no non-allowable resources posted or available for students, that there is sufficient spacing and visual barriers between student testing stations, and that the environment is quiet and void of distractions (e.g., no through traffic, restricted access to authorized individuals only)</a:t>
            </a:r>
          </a:p>
          <a:p>
            <a:pPr marL="628650" lvl="1" indent="-171450">
              <a:buFontTx/>
              <a:buChar char="•"/>
            </a:pPr>
            <a:r>
              <a:rPr lang="en-US" altLang="en-US" dirty="0">
                <a:solidFill>
                  <a:schemeClr val="bg2"/>
                </a:solidFill>
              </a:rPr>
              <a:t>Finally, TAs need to closely supervise the test environment while testing is in progress to make sure that the environment remains secure and that students are following the rules.</a:t>
            </a:r>
          </a:p>
          <a:p>
            <a:endParaRPr lang="en-US" altLang="en-US" dirty="0">
              <a:solidFill>
                <a:schemeClr val="bg2"/>
              </a:solidFill>
            </a:endParaRPr>
          </a:p>
          <a:p>
            <a:r>
              <a:rPr lang="en-US" altLang="en-US" dirty="0">
                <a:solidFill>
                  <a:schemeClr val="bg2"/>
                </a:solidFill>
              </a:rPr>
              <a:t>Always check the TAM and seek clarification before testing begins if there is any doubt about whether a particular resource or behavior is permissible, either for students or adults. </a:t>
            </a:r>
          </a:p>
          <a:p>
            <a:endParaRPr lang="en-US" altLang="en-US" dirty="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panose="02020603050405020304" pitchFamily="18" charset="0"/>
              </a:defRPr>
            </a:lvl1pPr>
            <a:lvl2pPr marL="742950" indent="-285750" defTabSz="931863" eaLnBrk="0" hangingPunct="0">
              <a:spcBef>
                <a:spcPct val="30000"/>
              </a:spcBef>
              <a:defRPr sz="1200">
                <a:solidFill>
                  <a:schemeClr val="tx1"/>
                </a:solidFill>
                <a:latin typeface="Times New Roman" panose="02020603050405020304" pitchFamily="18" charset="0"/>
              </a:defRPr>
            </a:lvl2pPr>
            <a:lvl3pPr marL="1143000" indent="-228600" defTabSz="931863" eaLnBrk="0" hangingPunct="0">
              <a:spcBef>
                <a:spcPct val="30000"/>
              </a:spcBef>
              <a:defRPr sz="1200">
                <a:solidFill>
                  <a:schemeClr val="tx1"/>
                </a:solidFill>
                <a:latin typeface="Times New Roman" panose="02020603050405020304" pitchFamily="18" charset="0"/>
              </a:defRPr>
            </a:lvl3pPr>
            <a:lvl4pPr marL="1600200" indent="-228600" defTabSz="931863" eaLnBrk="0" hangingPunct="0">
              <a:spcBef>
                <a:spcPct val="30000"/>
              </a:spcBef>
              <a:defRPr sz="1200">
                <a:solidFill>
                  <a:schemeClr val="tx1"/>
                </a:solidFill>
                <a:latin typeface="Times New Roman" panose="02020603050405020304" pitchFamily="18" charset="0"/>
              </a:defRPr>
            </a:lvl4pPr>
            <a:lvl5pPr marL="2057400" indent="-228600" defTabSz="931863" eaLnBrk="0" hangingPunct="0">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DEC410A-DFBD-439E-82E5-B25D2C3F8D97}"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2998524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E36E30-1790-4529-935E-24A60C1E620D}"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49136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A3D93D5-615C-477B-88EE-D40CD40E0BB9}"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9468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4FD6433F-A27E-49EA-A06D-6BD5F00BF492}"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522569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3CDD90-B124-413A-8EA0-C2DB3357FBE9}"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9102464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39D1E589-C212-4689-8D52-FCA3CB2F6166}" type="datetime1">
              <a:rPr lang="en-US" smtClean="0"/>
              <a:t>8/14/2023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60322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F85E73-73F2-46BA-9B4D-AFEBE360C3DA}"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7122510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3F46B5-0868-4D58-B18D-4D6E22A678C1}"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19756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DB10D-A642-4409-A300-B658D28E723A}"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75314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998792-9A2F-4C5F-BCF0-81E04858C40E}"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728787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935705-B70E-4FD7-9161-073E019E5458}" type="datetime1">
              <a:rPr lang="en-US" smtClean="0"/>
              <a:t>8/14/2023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838220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D3DDDB81-CB38-41B7-86B9-B650C1184F57}" type="datetime1">
              <a:rPr lang="en-US" smtClean="0"/>
              <a:t>8/14/2023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34516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DC0A131E-4821-46FC-B876-F8FEB067BFC2}" type="datetime1">
              <a:rPr lang="en-US" smtClean="0"/>
              <a:t>8/14/2023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881634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F4BACACF-BC6C-43F5-A9A3-B4D23FA2A8D6}" type="datetime1">
              <a:rPr lang="en-US" smtClean="0"/>
              <a:t>8/14/2023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06149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0961183F-F818-4474-B2D1-2D4A8846EE1F}"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199698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456F4FEE-DCED-4BB3-A97F-CB02779CE4E2}"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449655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83BE58-001B-45E1-84C5-2EF1DF7EE612}"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0319908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0ADC82FF-36BE-4F63-94B1-1C85862AE784}" type="datetime1">
              <a:rPr lang="en-US" smtClean="0"/>
              <a:t>8/14/2023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101450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69FA3C-950E-4CC4-80E3-53C672F3E49F}"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408120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BB48E6-5553-4B07-B006-FAE7BF48B59D}"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9145437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7E14E0-B1A5-4540-A191-31C9C28AF35F}"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651331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E5DAA-000A-4FEC-93E6-3BFED1B2C575}"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45927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12C186-45A7-4D2A-A961-17AA204B25C5}" type="datetime1">
              <a:rPr lang="en-US" smtClean="0"/>
              <a:t>8/14/2023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134773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048C00-348C-45B6-9A43-4FE0F65B772F}"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99713041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3EDE5B8-49B0-4928-8305-EE5403941BF3}" type="datetime1">
              <a:rPr lang="en-US" smtClean="0"/>
              <a:t>8/14/2023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5043794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E1AB1B2-5E2E-4A18-84A0-2B00093CD02A}" type="datetime1">
              <a:rPr lang="en-US" smtClean="0"/>
              <a:t>8/14/2023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720253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86021A85-26EC-41DE-A47E-327895BF70D4}"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258857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0D530B9-81B6-4DD2-B0BA-1A596E276057}"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6098682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80DDB9-99A5-4236-8CEB-B736766FBED5}"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2032742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2517383-1672-4581-A5F9-AF85215FCCF7}" type="datetime1">
              <a:rPr lang="en-US" smtClean="0"/>
              <a:t>8/14/2023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6350999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AA1301-B547-47A0-A4AD-33EE629B38DE}"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59600758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C0C53A-3B89-43E7-B120-9F76E34A3BA0}"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24957947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17877F-2F80-4BE1-946E-BCC48A48BA2F}"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14803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CBC377-8CEC-4FBF-BE17-F5D144D6BD65}"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42600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94CF7C-8A46-487A-BE75-B37504275E8B}"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5799543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1C594-4619-4AEB-9D70-8B86D4887233}" type="datetime1">
              <a:rPr lang="en-US" smtClean="0"/>
              <a:t>8/14/2023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7124178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77F294F8-C0F7-415D-A17A-F6C7099F6294}" type="datetime1">
              <a:rPr lang="en-US" smtClean="0"/>
              <a:t>8/14/2023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5373143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389D16B2-84B9-499E-8DA0-E932BECD1D86}" type="datetime1">
              <a:rPr lang="en-US" smtClean="0"/>
              <a:t>8/14/2023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411021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EEFEA98F-40C0-469F-B7C7-D188B8B738B9}"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9297663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BF892FDD-94D6-4BA9-90CF-1D68F6C73223}"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9898122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A1A385-93FA-46ED-9A9B-F1FF646D69B6}"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6629921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D7435303-AD37-48DD-878A-A0F2EC6DC589}" type="datetime1">
              <a:rPr lang="en-US" smtClean="0"/>
              <a:t>8/14/2023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4183105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8646CD-E753-4B25-8C0F-272670E01901}"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17868915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96E04F-9122-4653-B0FC-8E09FF7B19C7}"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25820416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FA548F-2C71-4485-ACB4-D243C9898B89}"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476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5EA5C-8EC7-4872-9953-6EE63F88B178}"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5203831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A7A05E-52B7-4D03-9B75-39419701B6CD}"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801829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D5B48-270C-4146-8226-E89169F0E913}" type="datetime1">
              <a:rPr lang="en-US" smtClean="0"/>
              <a:t>8/14/2023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045671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427ABC6E-B9D2-44E9-9C3E-36D199A1E6B0}" type="datetime1">
              <a:rPr lang="en-US" smtClean="0"/>
              <a:t>8/14/2023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367433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CC947C76-7269-4EEE-8AD9-D8EB37662A27}" type="datetime1">
              <a:rPr lang="en-US" smtClean="0"/>
              <a:t>8/14/2023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92256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63536CD5-0BF5-43D8-8F8F-8946622AF27A}"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4345484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8C8D9621-D94F-41A4-ABDB-759262A9A05B}"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921570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1C801E-8963-4A37-93A9-2F151AC2E5E6}"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14422350"/>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E95235D4-8295-4A63-BD61-BBFC6E5EA3FD}" type="datetime1">
              <a:rPr lang="en-US" smtClean="0"/>
              <a:t>8/14/2023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8913103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419415-6862-4967-98A7-0ACAAE1C9AA4}"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043477605"/>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99127C-04F2-415F-92B4-6CD9BFD4A480}"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16746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AA8E7-7791-4849-B7BA-D43207D376F3}"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809957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5BC1EF-007C-405F-B270-96C6CCEA0877}"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6661485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C249C-FA84-4732-90C9-4417715C2958}" type="datetime1">
              <a:rPr lang="en-US" smtClean="0"/>
              <a:t>8/14/2023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674536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9AE456-0256-4A62-A669-D059EE8C7D44}" type="datetime1">
              <a:rPr lang="en-US" smtClean="0"/>
              <a:t>8/14/2023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6211132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0E18B0FD-D6E3-46D6-BA39-029E638345B9}" type="datetime1">
              <a:rPr lang="en-US" smtClean="0"/>
              <a:t>8/14/2023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267942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D54390D3-FD0A-4934-AC4B-DA117676A5EB}" type="datetime1">
              <a:rPr lang="en-US" smtClean="0"/>
              <a:t>8/14/2023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3777684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15C4039E-44BD-492B-B3AE-A9725ED3E93C}"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3958531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8D2F4E73-4051-44C3-BD00-D5C4D735E803}" type="datetime1">
              <a:rPr lang="en-US" smtClean="0"/>
              <a:t>8/14/2023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376322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E1F734-424D-45C6-B996-C4E4744D1A45}" type="datetime1">
              <a:rPr lang="en-US" smtClean="0"/>
              <a:t>8/14/2023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97900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11F2FA2-0955-47B4-B0B0-D7B378F7D7A7}" type="datetime1">
              <a:rPr lang="en-US" smtClean="0"/>
              <a:t>8/14/2023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2271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D9E37212-95B2-4ADB-BDA4-7449910B0964}" type="datetime1">
              <a:rPr lang="en-US" smtClean="0"/>
              <a:t>8/14/2023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3722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BA491B35-E38D-48BF-996B-61567978B5EC}" type="datetime1">
              <a:rPr lang="en-US" smtClean="0"/>
              <a:t>8/14/2023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78663777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10AC5DB-202A-42EC-9BA7-2F41E58936DE}" type="datetime1">
              <a:rPr lang="en-US" smtClean="0"/>
              <a:t>8/14/2023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81472982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E26DEDF-8649-46C8-84F6-4C4203EC114C}" type="datetime1">
              <a:rPr lang="en-US" smtClean="0"/>
              <a:t>8/14/2023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0581972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AC8B979F-B649-4551-9526-7B7BA1B9EC5A}" type="datetime1">
              <a:rPr lang="en-US" smtClean="0"/>
              <a:t>8/14/2023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49012510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1B6E715F-90E1-437D-82BC-1FFF3E700818}" type="datetime1">
              <a:rPr lang="en-US" smtClean="0"/>
              <a:t>8/14/2023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50271714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5745FDA-2E96-4A67-AC97-21DE124B264A}" type="datetime1">
              <a:rPr lang="en-US" smtClean="0"/>
              <a:t>8/14/2023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02346246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0.xml"/><Relationship Id="rId1" Type="http://schemas.openxmlformats.org/officeDocument/2006/relationships/slideLayout" Target="../slideLayouts/slideLayout25.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3" Type="http://schemas.openxmlformats.org/officeDocument/2006/relationships/hyperlink" Target="https://www.oregon.gov/ode/educator-resources/assessment/Documents/process_submitting_test_impropriety.pdf" TargetMode="External"/><Relationship Id="rId7" Type="http://schemas.openxmlformats.org/officeDocument/2006/relationships/hyperlink" Target="https://app.smartsheet.com/b/form?EQBCT=24a13544b66748589270272ce51241e0" TargetMode="External"/><Relationship Id="rId2" Type="http://schemas.openxmlformats.org/officeDocument/2006/relationships/notesSlide" Target="../notesSlides/notesSlide17.xml"/><Relationship Id="rId1" Type="http://schemas.openxmlformats.org/officeDocument/2006/relationships/slideLayout" Target="../slideLayouts/slideLayout58.xml"/><Relationship Id="rId6" Type="http://schemas.openxmlformats.org/officeDocument/2006/relationships/image" Target="../media/image10.png"/><Relationship Id="rId5" Type="http://schemas.openxmlformats.org/officeDocument/2006/relationships/hyperlink" Target="https://www.oregon.gov/ode/educator-resources/assessment/Pages/Assessment-Administration.aspx" TargetMode="External"/><Relationship Id="rId4" Type="http://schemas.openxmlformats.org/officeDocument/2006/relationships/hyperlink" Target="https://www.oregon.gov/ode/educator-resources/assessment/Documents/tutorial_submitting_test_impropriety.pptx"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oregon.gov/ode/educator-resources/assessment/Pages/Assessment-Administration.aspx" TargetMode="External"/><Relationship Id="rId2" Type="http://schemas.openxmlformats.org/officeDocument/2006/relationships/notesSlide" Target="../notesSlides/notesSlide20.xml"/><Relationship Id="rId1" Type="http://schemas.openxmlformats.org/officeDocument/2006/relationships/slideLayout" Target="../slideLayouts/slideLayout36.xml"/><Relationship Id="rId6" Type="http://schemas.openxmlformats.org/officeDocument/2006/relationships/hyperlink" Target="https://app.smartsheet.com/b/form?EQBCT=24a13544b66748589270272ce51241e0" TargetMode="External"/><Relationship Id="rId5" Type="http://schemas.openxmlformats.org/officeDocument/2006/relationships/hyperlink" Target="http://www.oregon.gov/ode/educator-resources/assessment/Pages/Assessment-Administration.aspx#Forms" TargetMode="External"/><Relationship Id="rId4" Type="http://schemas.openxmlformats.org/officeDocument/2006/relationships/hyperlink" Target="http://www.oregon.gov/ode/educator-resources/assessment/Pages/Assessment-Administration-Resources.aspx#PromisingPracti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oregon.gov/ode/educator-resources/assessment/Pages/Assessment-Administration-Resources.aspx#PromisingPractices"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1884" y="2433935"/>
            <a:ext cx="11697195" cy="769441"/>
          </a:xfrm>
          <a:prstGeom prst="rect">
            <a:avLst/>
          </a:prstGeom>
          <a:noFill/>
        </p:spPr>
        <p:txBody>
          <a:bodyPr wrap="square">
            <a:spAutoFit/>
          </a:bodyPr>
          <a:lstStyle/>
          <a:p>
            <a:pPr algn="ctr">
              <a:defRPr/>
            </a:pPr>
            <a:r>
              <a:rPr lang="en-US" sz="4400" b="1" dirty="0">
                <a:solidFill>
                  <a:srgbClr val="1B75BC"/>
                </a:solidFill>
                <a:latin typeface="+mj-lt"/>
                <a:ea typeface="+mj-ea"/>
                <a:cs typeface="+mj-cs"/>
              </a:rPr>
              <a:t>Oregon Statewide Assessment System (OSAS)</a:t>
            </a:r>
          </a:p>
        </p:txBody>
      </p:sp>
      <p:sp>
        <p:nvSpPr>
          <p:cNvPr id="2" name="Rectangle 2"/>
          <p:cNvSpPr>
            <a:spLocks noGrp="1" noChangeArrowheads="1"/>
          </p:cNvSpPr>
          <p:nvPr>
            <p:ph type="ctrTitle"/>
          </p:nvPr>
        </p:nvSpPr>
        <p:spPr>
          <a:xfrm>
            <a:off x="2662052" y="3774961"/>
            <a:ext cx="6705600" cy="880753"/>
          </a:xfrm>
        </p:spPr>
        <p:txBody>
          <a:bodyPr>
            <a:normAutofit/>
          </a:bodyPr>
          <a:lstStyle/>
          <a:p>
            <a:pPr>
              <a:defRPr/>
            </a:pPr>
            <a:r>
              <a:rPr lang="en-US" sz="4000" dirty="0"/>
              <a:t>Test Security Training</a:t>
            </a:r>
          </a:p>
        </p:txBody>
      </p:sp>
      <p:sp>
        <p:nvSpPr>
          <p:cNvPr id="6147" name="Subtitle 3"/>
          <p:cNvSpPr>
            <a:spLocks noGrp="1"/>
          </p:cNvSpPr>
          <p:nvPr>
            <p:ph type="subTitle" idx="1"/>
          </p:nvPr>
        </p:nvSpPr>
        <p:spPr>
          <a:xfrm>
            <a:off x="2928752" y="4826001"/>
            <a:ext cx="6172200" cy="635000"/>
          </a:xfrm>
        </p:spPr>
        <p:txBody>
          <a:bodyPr>
            <a:noAutofit/>
          </a:bodyPr>
          <a:lstStyle/>
          <a:p>
            <a:r>
              <a:rPr lang="en-US" altLang="en-US" dirty="0"/>
              <a:t>Required for DTCs</a:t>
            </a:r>
            <a:r>
              <a:rPr lang="en-US" altLang="en-US" dirty="0" smtClean="0"/>
              <a:t>, STCs</a:t>
            </a:r>
            <a:r>
              <a:rPr lang="en-US" altLang="en-US" dirty="0"/>
              <a:t>, and TAs</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extLst>
      <p:ext uri="{BB962C8B-B14F-4D97-AF65-F5344CB8AC3E}">
        <p14:creationId xmlns:p14="http://schemas.microsoft.com/office/powerpoint/2010/main" val="3843898257"/>
      </p:ext>
    </p:extLst>
  </p:cSld>
  <p:clrMapOvr>
    <a:masterClrMapping/>
  </p:clrMapOvr>
  <mc:AlternateContent xmlns:mc="http://schemas.openxmlformats.org/markup-compatibility/2006" xmlns:p14="http://schemas.microsoft.com/office/powerpoint/2010/main">
    <mc:Choice Requires="p14">
      <p:transition spd="slow" p14:dur="2000" advClick="0" advTm="14000"/>
    </mc:Choice>
    <mc:Fallback xmlns="">
      <p:transition spd="slow" advClick="0" advTm="14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FE02A4-37A0-F44E-8F02-45EEF625AADE}"/>
              </a:ext>
            </a:extLst>
          </p:cNvPr>
          <p:cNvSpPr>
            <a:spLocks noGrp="1"/>
          </p:cNvSpPr>
          <p:nvPr>
            <p:ph type="title"/>
          </p:nvPr>
        </p:nvSpPr>
        <p:spPr/>
        <p:txBody>
          <a:bodyPr>
            <a:normAutofit/>
          </a:bodyPr>
          <a:lstStyle/>
          <a:p>
            <a:r>
              <a:rPr lang="en-US" sz="3600" dirty="0"/>
              <a:t>Most Improprieties are Adult </a:t>
            </a:r>
            <a:r>
              <a:rPr lang="en-US" sz="3600" dirty="0" smtClean="0"/>
              <a:t>Initiated</a:t>
            </a:r>
            <a:endParaRPr lang="en-US" sz="3600" dirty="0"/>
          </a:p>
        </p:txBody>
      </p:sp>
      <p:pic>
        <p:nvPicPr>
          <p:cNvPr id="6" name="Content Placeholder 5" title="Pie chart showing Adult vs student initiated improprities with adult at 64% and student at 36%">
            <a:extLst>
              <a:ext uri="{FF2B5EF4-FFF2-40B4-BE49-F238E27FC236}">
                <a16:creationId xmlns:a16="http://schemas.microsoft.com/office/drawing/2014/main" id="{BF72D881-3FE2-8443-B759-836905A43370}"/>
              </a:ext>
            </a:extLst>
          </p:cNvPr>
          <p:cNvPicPr>
            <a:picLocks noGrp="1" noChangeAspect="1"/>
          </p:cNvPicPr>
          <p:nvPr>
            <p:ph idx="1"/>
          </p:nvPr>
        </p:nvPicPr>
        <p:blipFill>
          <a:blip r:embed="rId3"/>
          <a:stretch>
            <a:fillRect/>
          </a:stretch>
        </p:blipFill>
        <p:spPr>
          <a:xfrm>
            <a:off x="1222802" y="1940531"/>
            <a:ext cx="2505075" cy="2124075"/>
          </a:xfrm>
          <a:prstGeom prst="rect">
            <a:avLst/>
          </a:prstGeom>
        </p:spPr>
      </p:pic>
      <p:sp>
        <p:nvSpPr>
          <p:cNvPr id="2" name="TextBox 1"/>
          <p:cNvSpPr txBox="1"/>
          <p:nvPr/>
        </p:nvSpPr>
        <p:spPr>
          <a:xfrm>
            <a:off x="714898" y="4805737"/>
            <a:ext cx="5653314" cy="461665"/>
          </a:xfrm>
          <a:prstGeom prst="rect">
            <a:avLst/>
          </a:prstGeom>
          <a:noFill/>
        </p:spPr>
        <p:txBody>
          <a:bodyPr wrap="square" rtlCol="0">
            <a:spAutoFit/>
          </a:bodyPr>
          <a:lstStyle/>
          <a:p>
            <a:r>
              <a:rPr lang="en-US" sz="2400" b="1" dirty="0" smtClean="0"/>
              <a:t>Sample data from prior school year</a:t>
            </a:r>
            <a:endParaRPr lang="en-US" sz="2400" b="1" dirty="0"/>
          </a:p>
        </p:txBody>
      </p:sp>
      <p:pic>
        <p:nvPicPr>
          <p:cNvPr id="3" name="Picture 2" title="Graph showing number of improprieties and irregularities"/>
          <p:cNvPicPr>
            <a:picLocks noChangeAspect="1"/>
          </p:cNvPicPr>
          <p:nvPr/>
        </p:nvPicPr>
        <p:blipFill>
          <a:blip r:embed="rId4"/>
          <a:stretch>
            <a:fillRect/>
          </a:stretch>
        </p:blipFill>
        <p:spPr>
          <a:xfrm>
            <a:off x="6926783" y="1940531"/>
            <a:ext cx="2286319" cy="3019846"/>
          </a:xfrm>
          <a:prstGeom prst="rect">
            <a:avLst/>
          </a:prstGeom>
        </p:spPr>
      </p:pic>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10</a:t>
            </a:fld>
            <a:endParaRPr lang="en-US" dirty="0"/>
          </a:p>
        </p:txBody>
      </p:sp>
    </p:spTree>
    <p:extLst>
      <p:ext uri="{BB962C8B-B14F-4D97-AF65-F5344CB8AC3E}">
        <p14:creationId xmlns:p14="http://schemas.microsoft.com/office/powerpoint/2010/main" val="370107669"/>
      </p:ext>
    </p:extLst>
  </p:cSld>
  <p:clrMapOvr>
    <a:masterClrMapping/>
  </p:clrMapOvr>
  <mc:AlternateContent xmlns:mc="http://schemas.openxmlformats.org/markup-compatibility/2006" xmlns:p14="http://schemas.microsoft.com/office/powerpoint/2010/main">
    <mc:Choice Requires="p14">
      <p:transition spd="slow" p14:dur="2000" advClick="0" advTm="38000"/>
    </mc:Choice>
    <mc:Fallback xmlns="">
      <p:transition spd="slow" advClick="0" advTm="38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FE02A4-37A0-F44E-8F02-45EEF625AADE}"/>
              </a:ext>
            </a:extLst>
          </p:cNvPr>
          <p:cNvSpPr>
            <a:spLocks noGrp="1"/>
          </p:cNvSpPr>
          <p:nvPr>
            <p:ph type="title"/>
          </p:nvPr>
        </p:nvSpPr>
        <p:spPr/>
        <p:txBody>
          <a:bodyPr>
            <a:normAutofit/>
          </a:bodyPr>
          <a:lstStyle/>
          <a:p>
            <a:r>
              <a:rPr lang="en-US" sz="3600" dirty="0"/>
              <a:t>Impropriety </a:t>
            </a:r>
            <a:r>
              <a:rPr lang="en-US" sz="3600" dirty="0" smtClean="0"/>
              <a:t>Types</a:t>
            </a:r>
            <a:endParaRPr lang="en-US" sz="3600" dirty="0"/>
          </a:p>
        </p:txBody>
      </p:sp>
      <p:pic>
        <p:nvPicPr>
          <p:cNvPr id="9" name="Picture 8" descr="330 accidental submission, 238 adult coaching, 206 IEP violation, 161 incorrect test format given, 161 limited time, 391 mishandleing of secure materials, 170 cell phone, 88 book/material, 37 calculator, 119 other, 294 non-secure environment, 14 parent opt-out, 34 student cheated, 172 student given incorrect test, 14 student tested under incorrect ID, 197 students talking, 319 tech issues, 313 students tested outside of window, 285 unanticipated school absence, 165 untrained TA" title="Test Impropriety histogram by types">
            <a:extLst>
              <a:ext uri="{FF2B5EF4-FFF2-40B4-BE49-F238E27FC236}">
                <a16:creationId xmlns:a16="http://schemas.microsoft.com/office/drawing/2014/main" id="{325F3A41-D239-3648-ADAF-639AC7574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920" y="1732376"/>
            <a:ext cx="11460480" cy="3388015"/>
          </a:xfrm>
          <a:prstGeom prst="rect">
            <a:avLst/>
          </a:prstGeom>
        </p:spPr>
      </p:pic>
      <p:sp>
        <p:nvSpPr>
          <p:cNvPr id="6" name="TextBox 5"/>
          <p:cNvSpPr txBox="1"/>
          <p:nvPr/>
        </p:nvSpPr>
        <p:spPr>
          <a:xfrm>
            <a:off x="1212224" y="5399259"/>
            <a:ext cx="5653314" cy="461665"/>
          </a:xfrm>
          <a:prstGeom prst="rect">
            <a:avLst/>
          </a:prstGeom>
          <a:noFill/>
        </p:spPr>
        <p:txBody>
          <a:bodyPr wrap="square" rtlCol="0">
            <a:spAutoFit/>
          </a:bodyPr>
          <a:lstStyle/>
          <a:p>
            <a:r>
              <a:rPr lang="en-US" sz="2400" b="1" dirty="0" smtClean="0"/>
              <a:t>Sample data from prior school year</a:t>
            </a:r>
            <a:endParaRPr lang="en-US" sz="2400" b="1"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11</a:t>
            </a:fld>
            <a:endParaRPr lang="en-US" dirty="0"/>
          </a:p>
        </p:txBody>
      </p:sp>
    </p:spTree>
    <p:extLst>
      <p:ext uri="{BB962C8B-B14F-4D97-AF65-F5344CB8AC3E}">
        <p14:creationId xmlns:p14="http://schemas.microsoft.com/office/powerpoint/2010/main" val="3535494892"/>
      </p:ext>
    </p:extLst>
  </p:cSld>
  <p:clrMapOvr>
    <a:masterClrMapping/>
  </p:clrMapOvr>
  <mc:AlternateContent xmlns:mc="http://schemas.openxmlformats.org/markup-compatibility/2006" xmlns:p14="http://schemas.microsoft.com/office/powerpoint/2010/main">
    <mc:Choice Requires="p14">
      <p:transition spd="slow" p14:dur="2000" advClick="0" advTm="50342"/>
    </mc:Choice>
    <mc:Fallback xmlns="">
      <p:transition spd="slow" advClick="0" advTm="5034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FE02A4-37A0-F44E-8F02-45EEF625AADE}"/>
              </a:ext>
            </a:extLst>
          </p:cNvPr>
          <p:cNvSpPr>
            <a:spLocks noGrp="1"/>
          </p:cNvSpPr>
          <p:nvPr>
            <p:ph type="title"/>
          </p:nvPr>
        </p:nvSpPr>
        <p:spPr/>
        <p:txBody>
          <a:bodyPr>
            <a:normAutofit/>
          </a:bodyPr>
          <a:lstStyle/>
          <a:p>
            <a:r>
              <a:rPr lang="en-US" sz="3600" dirty="0"/>
              <a:t>Impropriety </a:t>
            </a:r>
            <a:r>
              <a:rPr lang="en-US" sz="3600" dirty="0" smtClean="0"/>
              <a:t>Responses</a:t>
            </a:r>
            <a:endParaRPr lang="en-US" sz="3600" dirty="0"/>
          </a:p>
        </p:txBody>
      </p:sp>
      <p:pic>
        <p:nvPicPr>
          <p:cNvPr id="11" name="Picture 10" descr="bar graph representing number of reports per category" title="ODE Approve Outcomes "/>
          <p:cNvPicPr>
            <a:picLocks noChangeAspect="1"/>
          </p:cNvPicPr>
          <p:nvPr/>
        </p:nvPicPr>
        <p:blipFill rotWithShape="1">
          <a:blip r:embed="rId3"/>
          <a:srcRect l="1901" r="1791"/>
          <a:stretch/>
        </p:blipFill>
        <p:spPr>
          <a:xfrm>
            <a:off x="717176" y="1764752"/>
            <a:ext cx="5542947" cy="3403228"/>
          </a:xfrm>
          <a:prstGeom prst="rect">
            <a:avLst/>
          </a:prstGeom>
        </p:spPr>
      </p:pic>
      <p:sp>
        <p:nvSpPr>
          <p:cNvPr id="6" name="TextBox 5"/>
          <p:cNvSpPr txBox="1"/>
          <p:nvPr/>
        </p:nvSpPr>
        <p:spPr>
          <a:xfrm>
            <a:off x="498323" y="5397036"/>
            <a:ext cx="5653314" cy="461665"/>
          </a:xfrm>
          <a:prstGeom prst="rect">
            <a:avLst/>
          </a:prstGeom>
          <a:noFill/>
        </p:spPr>
        <p:txBody>
          <a:bodyPr wrap="square" rtlCol="0">
            <a:spAutoFit/>
          </a:bodyPr>
          <a:lstStyle/>
          <a:p>
            <a:r>
              <a:rPr lang="en-US" sz="2400" b="1" dirty="0" smtClean="0"/>
              <a:t>Sample data from prior school year</a:t>
            </a:r>
            <a:endParaRPr lang="en-US" sz="2400" b="1" dirty="0"/>
          </a:p>
        </p:txBody>
      </p:sp>
      <p:sp>
        <p:nvSpPr>
          <p:cNvPr id="7" name="Footer Placeholder 6"/>
          <p:cNvSpPr>
            <a:spLocks noGrp="1"/>
          </p:cNvSpPr>
          <p:nvPr>
            <p:ph type="ftr" sz="quarter" idx="11"/>
          </p:nvPr>
        </p:nvSpPr>
        <p:spPr/>
        <p:txBody>
          <a:bodyPr/>
          <a:lstStyle/>
          <a:p>
            <a:r>
              <a:rPr lang="en-US" smtClean="0"/>
              <a:t>Oregon Department of Education</a:t>
            </a:r>
            <a:endParaRPr lang="en-US" dirty="0"/>
          </a:p>
        </p:txBody>
      </p:sp>
      <p:sp>
        <p:nvSpPr>
          <p:cNvPr id="8" name="Slide Number Placeholder 7"/>
          <p:cNvSpPr>
            <a:spLocks noGrp="1"/>
          </p:cNvSpPr>
          <p:nvPr>
            <p:ph type="sldNum" sz="quarter" idx="12"/>
          </p:nvPr>
        </p:nvSpPr>
        <p:spPr/>
        <p:txBody>
          <a:bodyPr/>
          <a:lstStyle/>
          <a:p>
            <a:fld id="{357F5B69-6281-4C1F-8C38-6DA0F56DA430}" type="slidenum">
              <a:rPr lang="en-US" smtClean="0"/>
              <a:t>12</a:t>
            </a:fld>
            <a:endParaRPr lang="en-US" dirty="0"/>
          </a:p>
        </p:txBody>
      </p:sp>
    </p:spTree>
    <p:extLst>
      <p:ext uri="{BB962C8B-B14F-4D97-AF65-F5344CB8AC3E}">
        <p14:creationId xmlns:p14="http://schemas.microsoft.com/office/powerpoint/2010/main" val="3411308772"/>
      </p:ext>
    </p:extLst>
  </p:cSld>
  <p:clrMapOvr>
    <a:masterClrMapping/>
  </p:clrMapOvr>
  <mc:AlternateContent xmlns:mc="http://schemas.openxmlformats.org/markup-compatibility/2006" xmlns:p14="http://schemas.microsoft.com/office/powerpoint/2010/main">
    <mc:Choice Requires="p14">
      <p:transition spd="slow" p14:dur="2000" advClick="0" advTm="42000"/>
    </mc:Choice>
    <mc:Fallback xmlns="">
      <p:transition spd="slow" advClick="0" advTm="42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Title 1"/>
          <p:cNvSpPr>
            <a:spLocks noGrp="1"/>
          </p:cNvSpPr>
          <p:nvPr>
            <p:ph type="title"/>
          </p:nvPr>
        </p:nvSpPr>
        <p:spPr/>
        <p:txBody>
          <a:bodyPr>
            <a:noAutofit/>
          </a:bodyPr>
          <a:lstStyle/>
          <a:p>
            <a:r>
              <a:rPr lang="en-US" altLang="en-US" sz="3600" dirty="0"/>
              <a:t>Avoiding Test Improprieties</a:t>
            </a:r>
          </a:p>
        </p:txBody>
      </p:sp>
      <p:pic>
        <p:nvPicPr>
          <p:cNvPr id="2" name="Picture 1" title="Screenshot of Table 12 from the TAM"/>
          <p:cNvPicPr>
            <a:picLocks noChangeAspect="1"/>
          </p:cNvPicPr>
          <p:nvPr/>
        </p:nvPicPr>
        <p:blipFill>
          <a:blip r:embed="rId3"/>
          <a:stretch>
            <a:fillRect/>
          </a:stretch>
        </p:blipFill>
        <p:spPr>
          <a:xfrm>
            <a:off x="458948" y="1730866"/>
            <a:ext cx="10853741" cy="4190963"/>
          </a:xfrm>
          <a:prstGeom prst="rect">
            <a:avLst/>
          </a:prstGeom>
        </p:spPr>
      </p:pic>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13</a:t>
            </a:fld>
            <a:endParaRPr lang="en-US" dirty="0"/>
          </a:p>
        </p:txBody>
      </p:sp>
    </p:spTree>
    <p:extLst>
      <p:ext uri="{BB962C8B-B14F-4D97-AF65-F5344CB8AC3E}">
        <p14:creationId xmlns:p14="http://schemas.microsoft.com/office/powerpoint/2010/main" val="441979713"/>
      </p:ext>
    </p:extLst>
  </p:cSld>
  <p:clrMapOvr>
    <a:masterClrMapping/>
  </p:clrMapOvr>
  <mc:AlternateContent xmlns:mc="http://schemas.openxmlformats.org/markup-compatibility/2006" xmlns:p14="http://schemas.microsoft.com/office/powerpoint/2010/main">
    <mc:Choice Requires="p14">
      <p:transition spd="slow" p14:dur="2000" advClick="0" advTm="32000"/>
    </mc:Choice>
    <mc:Fallback xmlns="">
      <p:transition spd="slow" advClick="0" advTm="32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sz="3600" dirty="0">
                <a:solidFill>
                  <a:srgbClr val="0070C0"/>
                </a:solidFill>
                <a:ea typeface="+mn-ea"/>
                <a:cs typeface="+mn-cs"/>
              </a:rPr>
              <a:t>Q&amp;A Discussion</a:t>
            </a:r>
          </a:p>
        </p:txBody>
      </p:sp>
      <p:sp>
        <p:nvSpPr>
          <p:cNvPr id="15363" name="Content Placeholder 2"/>
          <p:cNvSpPr>
            <a:spLocks noGrp="1"/>
          </p:cNvSpPr>
          <p:nvPr>
            <p:ph idx="1"/>
          </p:nvPr>
        </p:nvSpPr>
        <p:spPr/>
        <p:txBody>
          <a:bodyPr>
            <a:normAutofit/>
          </a:bodyPr>
          <a:lstStyle/>
          <a:p>
            <a:pPr>
              <a:spcAft>
                <a:spcPts val="1200"/>
              </a:spcAft>
            </a:pPr>
            <a:r>
              <a:rPr altLang="en-US" dirty="0"/>
              <a:t>What are the local considerations and challenges around maintaining test security within your school or district?</a:t>
            </a:r>
          </a:p>
          <a:p>
            <a:pPr>
              <a:spcAft>
                <a:spcPts val="1200"/>
              </a:spcAft>
            </a:pPr>
            <a:r>
              <a:rPr altLang="en-US" dirty="0"/>
              <a:t>What are some effective approaches you could use to avoid adult-initiated improprieties in your school or district?</a:t>
            </a:r>
          </a:p>
          <a:p>
            <a:pPr>
              <a:spcAft>
                <a:spcPts val="1200"/>
              </a:spcAft>
            </a:pPr>
            <a:r>
              <a:rPr altLang="en-US" dirty="0"/>
              <a:t>What are some effective approaches you could use to avoid student-initiated improprieties in your school or district?</a:t>
            </a:r>
          </a:p>
          <a:p>
            <a:pPr>
              <a:spcAft>
                <a:spcPts val="1200"/>
              </a:spcAft>
            </a:pPr>
            <a:r>
              <a:rPr altLang="en-US" dirty="0"/>
              <a:t>What resources do you plan to use to assist you in maintaining test security?</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14</a:t>
            </a:fld>
            <a:endParaRPr lang="en-US" dirty="0"/>
          </a:p>
        </p:txBody>
      </p:sp>
    </p:spTree>
    <p:extLst>
      <p:ext uri="{BB962C8B-B14F-4D97-AF65-F5344CB8AC3E}">
        <p14:creationId xmlns:p14="http://schemas.microsoft.com/office/powerpoint/2010/main" val="3105706283"/>
      </p:ext>
    </p:extLst>
  </p:cSld>
  <p:clrMapOvr>
    <a:masterClrMapping/>
  </p:clrMapOvr>
  <mc:AlternateContent xmlns:mc="http://schemas.openxmlformats.org/markup-compatibility/2006" xmlns:p14="http://schemas.microsoft.com/office/powerpoint/2010/main">
    <mc:Choice Requires="p14">
      <p:transition spd="slow" p14:dur="2000" advClick="0" advTm="17000"/>
    </mc:Choice>
    <mc:Fallback xmlns="">
      <p:transition spd="slow" advClick="0" advTm="17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Reporting Improprieties</a:t>
            </a:r>
          </a:p>
        </p:txBody>
      </p:sp>
      <p:sp>
        <p:nvSpPr>
          <p:cNvPr id="3" name="Content Placeholder 2"/>
          <p:cNvSpPr>
            <a:spLocks noGrp="1"/>
          </p:cNvSpPr>
          <p:nvPr>
            <p:ph idx="4294967295"/>
          </p:nvPr>
        </p:nvSpPr>
        <p:spPr>
          <a:xfrm>
            <a:off x="717831" y="4708403"/>
            <a:ext cx="10783887" cy="923925"/>
          </a:xfrm>
        </p:spPr>
        <p:txBody>
          <a:bodyPr>
            <a:normAutofit/>
          </a:bodyPr>
          <a:lstStyle/>
          <a:p>
            <a:pPr marL="0" indent="0" algn="ctr">
              <a:buNone/>
            </a:pPr>
            <a:r>
              <a:rPr lang="en-US" altLang="en-US" sz="2400" i="1" dirty="0"/>
              <a:t>Immediate reporting gives the student the best opportunity to continue testing with no impact.</a:t>
            </a:r>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15</a:t>
            </a:fld>
            <a:endParaRPr lang="en-US" dirty="0"/>
          </a:p>
        </p:txBody>
      </p:sp>
    </p:spTree>
    <p:extLst>
      <p:ext uri="{BB962C8B-B14F-4D97-AF65-F5344CB8AC3E}">
        <p14:creationId xmlns:p14="http://schemas.microsoft.com/office/powerpoint/2010/main" val="3064604978"/>
      </p:ext>
    </p:extLst>
  </p:cSld>
  <p:clrMapOvr>
    <a:masterClrMapping/>
  </p:clrMapOvr>
  <mc:AlternateContent xmlns:mc="http://schemas.openxmlformats.org/markup-compatibility/2006" xmlns:p14="http://schemas.microsoft.com/office/powerpoint/2010/main">
    <mc:Choice Requires="p14">
      <p:transition spd="slow" p14:dur="2000" advClick="0" advTm="11000"/>
    </mc:Choice>
    <mc:Fallback xmlns="">
      <p:transition spd="slow" advClick="0" advTm="11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altLang="en-US" sz="3600" dirty="0"/>
              <a:t>Reminder of Requirements</a:t>
            </a:r>
          </a:p>
        </p:txBody>
      </p:sp>
      <p:sp>
        <p:nvSpPr>
          <p:cNvPr id="17413" name="Content Placeholder 2"/>
          <p:cNvSpPr>
            <a:spLocks noGrp="1"/>
          </p:cNvSpPr>
          <p:nvPr>
            <p:ph idx="1"/>
          </p:nvPr>
        </p:nvSpPr>
        <p:spPr/>
        <p:txBody>
          <a:bodyPr>
            <a:noAutofit/>
          </a:bodyPr>
          <a:lstStyle/>
          <a:p>
            <a:r>
              <a:rPr lang="en-US" altLang="en-US" sz="3200" dirty="0"/>
              <a:t>Immediately report all potential test improprieties, even if you are unsure of all of the details</a:t>
            </a:r>
          </a:p>
          <a:p>
            <a:r>
              <a:rPr lang="en-US" altLang="en-US" sz="3200" dirty="0"/>
              <a:t>Pause the student’s test pending the DTC’s investigation and authorization from ODE</a:t>
            </a:r>
          </a:p>
          <a:p>
            <a:r>
              <a:rPr lang="en-US" altLang="en-US" sz="3200" dirty="0"/>
              <a:t>DTCs are responsible for submitting the report to ODE</a:t>
            </a:r>
          </a:p>
        </p:txBody>
      </p:sp>
      <p:sp>
        <p:nvSpPr>
          <p:cNvPr id="17411" name="TextBox 3"/>
          <p:cNvSpPr txBox="1">
            <a:spLocks noChangeArrowheads="1"/>
          </p:cNvSpPr>
          <p:nvPr/>
        </p:nvSpPr>
        <p:spPr bwMode="auto">
          <a:xfrm>
            <a:off x="5249044" y="5747866"/>
            <a:ext cx="62526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1800" i="1" dirty="0">
                <a:solidFill>
                  <a:schemeClr val="accent6"/>
                </a:solidFill>
                <a:latin typeface="Times New Roman" panose="02020603050405020304" pitchFamily="18" charset="0"/>
              </a:rPr>
              <a:t>TAM, Section </a:t>
            </a:r>
            <a:r>
              <a:rPr lang="en-US" altLang="en-US" sz="1800" i="1" dirty="0" smtClean="0">
                <a:solidFill>
                  <a:schemeClr val="accent6"/>
                </a:solidFill>
                <a:latin typeface="Times New Roman" panose="02020603050405020304" pitchFamily="18" charset="0"/>
              </a:rPr>
              <a:t>3.5: </a:t>
            </a:r>
            <a:r>
              <a:rPr lang="en-US" altLang="en-US" sz="1800" i="1" dirty="0">
                <a:solidFill>
                  <a:schemeClr val="accent6"/>
                </a:solidFill>
                <a:latin typeface="Times New Roman" panose="02020603050405020304" pitchFamily="18" charset="0"/>
              </a:rPr>
              <a:t>Reporting Test Improprieties and Irregularities</a:t>
            </a:r>
          </a:p>
        </p:txBody>
      </p:sp>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t>16</a:t>
            </a:fld>
            <a:endParaRPr lang="en-US" dirty="0"/>
          </a:p>
        </p:txBody>
      </p:sp>
    </p:spTree>
    <p:extLst>
      <p:ext uri="{BB962C8B-B14F-4D97-AF65-F5344CB8AC3E}">
        <p14:creationId xmlns:p14="http://schemas.microsoft.com/office/powerpoint/2010/main" val="698271943"/>
      </p:ext>
    </p:extLst>
  </p:cSld>
  <p:clrMapOvr>
    <a:masterClrMapping/>
  </p:clrMapOvr>
  <mc:AlternateContent xmlns:mc="http://schemas.openxmlformats.org/markup-compatibility/2006" xmlns:p14="http://schemas.microsoft.com/office/powerpoint/2010/main">
    <mc:Choice Requires="p14">
      <p:transition spd="slow" p14:dur="2000" advClick="0" advTm="116619"/>
    </mc:Choice>
    <mc:Fallback xmlns="">
      <p:transition spd="slow" advClick="0" advTm="116619"/>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r>
              <a:rPr lang="en-US" altLang="en-US" sz="3600" dirty="0"/>
              <a:t>Reporting </a:t>
            </a:r>
            <a:r>
              <a:rPr lang="en-US" altLang="en-US" sz="3600" dirty="0" smtClean="0"/>
              <a:t>Process (</a:t>
            </a:r>
            <a:r>
              <a:rPr lang="en-US" altLang="en-US" sz="3600" dirty="0"/>
              <a:t>For DTCs Only)</a:t>
            </a:r>
          </a:p>
        </p:txBody>
      </p:sp>
      <p:sp>
        <p:nvSpPr>
          <p:cNvPr id="18438" name="Content Placeholder 2"/>
          <p:cNvSpPr>
            <a:spLocks noGrp="1"/>
          </p:cNvSpPr>
          <p:nvPr>
            <p:ph idx="1"/>
          </p:nvPr>
        </p:nvSpPr>
        <p:spPr>
          <a:xfrm>
            <a:off x="717177" y="1825625"/>
            <a:ext cx="6246332" cy="4109010"/>
          </a:xfrm>
        </p:spPr>
        <p:txBody>
          <a:bodyPr>
            <a:noAutofit/>
          </a:bodyPr>
          <a:lstStyle/>
          <a:p>
            <a:r>
              <a:rPr lang="en-US" altLang="en-US" sz="3200" dirty="0"/>
              <a:t>DTCs use a web form to  submit all potential test improprieties and irregularities</a:t>
            </a:r>
          </a:p>
          <a:p>
            <a:r>
              <a:rPr lang="en-US" altLang="en-US" sz="3200" dirty="0">
                <a:hlinkClick r:id="rId3"/>
              </a:rPr>
              <a:t>How-to document </a:t>
            </a:r>
            <a:r>
              <a:rPr lang="en-US" altLang="en-US" sz="3200" dirty="0"/>
              <a:t>and </a:t>
            </a:r>
            <a:r>
              <a:rPr lang="en-US" altLang="en-US" sz="3200" dirty="0">
                <a:hlinkClick r:id="rId4"/>
              </a:rPr>
              <a:t>tutorial</a:t>
            </a:r>
            <a:r>
              <a:rPr lang="en-US" altLang="en-US" sz="3200" dirty="0"/>
              <a:t> </a:t>
            </a:r>
            <a:r>
              <a:rPr lang="en-US" altLang="en-US" sz="3200" dirty="0" smtClean="0"/>
              <a:t>available </a:t>
            </a:r>
            <a:r>
              <a:rPr lang="en-US" altLang="en-US" sz="3200" dirty="0"/>
              <a:t>on </a:t>
            </a:r>
            <a:r>
              <a:rPr lang="en-US" altLang="en-US" sz="3200" dirty="0">
                <a:hlinkClick r:id="rId5"/>
              </a:rPr>
              <a:t>Test Administration</a:t>
            </a:r>
            <a:r>
              <a:rPr lang="en-US" altLang="en-US" sz="3200" dirty="0"/>
              <a:t> web page</a:t>
            </a:r>
          </a:p>
        </p:txBody>
      </p:sp>
      <p:pic>
        <p:nvPicPr>
          <p:cNvPr id="2" name="Picture 1" descr="Test Impropriety Reporting Form screenshot"/>
          <p:cNvPicPr>
            <a:picLocks noChangeAspect="1"/>
          </p:cNvPicPr>
          <p:nvPr/>
        </p:nvPicPr>
        <p:blipFill>
          <a:blip r:embed="rId6"/>
          <a:stretch>
            <a:fillRect/>
          </a:stretch>
        </p:blipFill>
        <p:spPr>
          <a:xfrm>
            <a:off x="7136358" y="750277"/>
            <a:ext cx="4774806" cy="5053268"/>
          </a:xfrm>
          <a:prstGeom prst="rect">
            <a:avLst/>
          </a:prstGeom>
        </p:spPr>
      </p:pic>
      <p:sp>
        <p:nvSpPr>
          <p:cNvPr id="18435" name="TextBox 3"/>
          <p:cNvSpPr txBox="1">
            <a:spLocks noChangeArrowheads="1"/>
          </p:cNvSpPr>
          <p:nvPr/>
        </p:nvSpPr>
        <p:spPr bwMode="auto">
          <a:xfrm>
            <a:off x="4899073" y="5855009"/>
            <a:ext cx="61970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1800" i="1" dirty="0">
                <a:solidFill>
                  <a:schemeClr val="accent6"/>
                </a:solidFill>
                <a:latin typeface="Times New Roman" panose="02020603050405020304" pitchFamily="18" charset="0"/>
              </a:rPr>
              <a:t>TAM, Section </a:t>
            </a:r>
            <a:r>
              <a:rPr lang="en-US" altLang="en-US" sz="1800" i="1" dirty="0" smtClean="0">
                <a:solidFill>
                  <a:schemeClr val="accent6"/>
                </a:solidFill>
                <a:latin typeface="Times New Roman" panose="02020603050405020304" pitchFamily="18" charset="0"/>
              </a:rPr>
              <a:t>3.5: </a:t>
            </a:r>
            <a:r>
              <a:rPr lang="en-US" altLang="en-US" sz="1800" i="1" dirty="0">
                <a:solidFill>
                  <a:schemeClr val="accent6"/>
                </a:solidFill>
                <a:latin typeface="Times New Roman" panose="02020603050405020304" pitchFamily="18" charset="0"/>
              </a:rPr>
              <a:t>Reporting Test Improprieties and Irregularities</a:t>
            </a:r>
          </a:p>
          <a:p>
            <a:pPr algn="r" eaLnBrk="1" hangingPunct="1">
              <a:spcBef>
                <a:spcPct val="0"/>
              </a:spcBef>
              <a:buClrTx/>
              <a:buSzTx/>
              <a:buFont typeface="Wingdings" panose="05000000000000000000" pitchFamily="2" charset="2"/>
              <a:buNone/>
            </a:pPr>
            <a:r>
              <a:rPr lang="en-US" altLang="en-US" sz="1800" i="1" dirty="0">
                <a:solidFill>
                  <a:srgbClr val="AF2B15"/>
                </a:solidFill>
                <a:latin typeface="Times New Roman" panose="02020603050405020304" pitchFamily="18" charset="0"/>
                <a:hlinkClick r:id="rId7"/>
              </a:rPr>
              <a:t>Test Impropriety Report Form</a:t>
            </a:r>
            <a:endParaRPr lang="en-US" altLang="en-US" sz="1800" dirty="0">
              <a:solidFill>
                <a:schemeClr val="bg2"/>
              </a:solidFill>
            </a:endParaRP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17</a:t>
            </a:fld>
            <a:endParaRPr lang="en-US" dirty="0"/>
          </a:p>
        </p:txBody>
      </p:sp>
    </p:spTree>
    <p:extLst>
      <p:ext uri="{BB962C8B-B14F-4D97-AF65-F5344CB8AC3E}">
        <p14:creationId xmlns:p14="http://schemas.microsoft.com/office/powerpoint/2010/main" val="4159750596"/>
      </p:ext>
    </p:extLst>
  </p:cSld>
  <p:clrMapOvr>
    <a:masterClrMapping/>
  </p:clrMapOvr>
  <mc:AlternateContent xmlns:mc="http://schemas.openxmlformats.org/markup-compatibility/2006" xmlns:p14="http://schemas.microsoft.com/office/powerpoint/2010/main">
    <mc:Choice Requires="p14">
      <p:transition spd="slow" p14:dur="2000" advClick="0" advTm="62000"/>
    </mc:Choice>
    <mc:Fallback xmlns="">
      <p:transition spd="slow" advClick="0" advTm="62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itle 1"/>
          <p:cNvSpPr>
            <a:spLocks noGrp="1"/>
          </p:cNvSpPr>
          <p:nvPr>
            <p:ph type="title"/>
          </p:nvPr>
        </p:nvSpPr>
        <p:spPr/>
        <p:txBody>
          <a:bodyPr>
            <a:normAutofit/>
          </a:bodyPr>
          <a:lstStyle/>
          <a:p>
            <a:r>
              <a:rPr lang="en-US" altLang="en-US" sz="3600" dirty="0"/>
              <a:t>Potential Consequences</a:t>
            </a:r>
          </a:p>
        </p:txBody>
      </p:sp>
      <p:sp>
        <p:nvSpPr>
          <p:cNvPr id="19462" name="Content Placeholder 2"/>
          <p:cNvSpPr>
            <a:spLocks noGrp="1"/>
          </p:cNvSpPr>
          <p:nvPr>
            <p:ph idx="1"/>
          </p:nvPr>
        </p:nvSpPr>
        <p:spPr>
          <a:xfrm>
            <a:off x="717176" y="1825625"/>
            <a:ext cx="5707070" cy="4109010"/>
          </a:xfrm>
        </p:spPr>
        <p:txBody>
          <a:bodyPr>
            <a:normAutofit/>
          </a:bodyPr>
          <a:lstStyle/>
          <a:p>
            <a:r>
              <a:rPr lang="en-US" altLang="en-US" dirty="0"/>
              <a:t>Impacted tests may be invalidated, meaning the student loses their test opportunity</a:t>
            </a:r>
          </a:p>
          <a:p>
            <a:r>
              <a:rPr lang="en-US" altLang="en-US" dirty="0" smtClean="0"/>
              <a:t>When appropriate, </a:t>
            </a:r>
            <a:r>
              <a:rPr lang="en-US" altLang="en-US" dirty="0"/>
              <a:t>tests may be reset</a:t>
            </a:r>
          </a:p>
          <a:p>
            <a:r>
              <a:rPr lang="en-US" altLang="en-US" dirty="0"/>
              <a:t>Significant breaches of security could result in disciplinary action by the Teacher Standards and Practices Commission (TSPC) or the district</a:t>
            </a:r>
          </a:p>
          <a:p>
            <a:endParaRPr lang="en-US" altLang="en-US" sz="2000" dirty="0"/>
          </a:p>
        </p:txBody>
      </p:sp>
      <p:pic>
        <p:nvPicPr>
          <p:cNvPr id="24581" name="Picture 4" descr="Screenshot of section 3.5 of the TAM"/>
          <p:cNvPicPr>
            <a:picLocks noChangeAspect="1" noChangeArrowheads="1"/>
          </p:cNvPicPr>
          <p:nvPr/>
        </p:nvPicPr>
        <p:blipFill>
          <a:blip r:embed="rId3"/>
          <a:srcRect l="56749" t="24310" r="14659" b="6023"/>
          <a:stretch>
            <a:fillRect/>
          </a:stretch>
        </p:blipFill>
        <p:spPr bwMode="auto">
          <a:xfrm>
            <a:off x="6543742" y="348502"/>
            <a:ext cx="5292658" cy="5765061"/>
          </a:xfrm>
          <a:prstGeom prst="rect">
            <a:avLst/>
          </a:prstGeom>
          <a:ln w="9525">
            <a:solidFill>
              <a:srgbClr val="000000"/>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19458" name="TextBox 3"/>
          <p:cNvSpPr txBox="1">
            <a:spLocks noChangeArrowheads="1"/>
          </p:cNvSpPr>
          <p:nvPr/>
        </p:nvSpPr>
        <p:spPr bwMode="auto">
          <a:xfrm>
            <a:off x="4288538" y="6161815"/>
            <a:ext cx="68874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1800" i="1" dirty="0">
                <a:solidFill>
                  <a:schemeClr val="accent6"/>
                </a:solidFill>
                <a:latin typeface="Times New Roman" panose="02020603050405020304" pitchFamily="18" charset="0"/>
              </a:rPr>
              <a:t>TAM, Section 3.5: Consequences of Test Improprieties and Irregularities</a:t>
            </a:r>
          </a:p>
        </p:txBody>
      </p:sp>
      <p:sp>
        <p:nvSpPr>
          <p:cNvPr id="3" name="Slide Number Placeholder 2"/>
          <p:cNvSpPr>
            <a:spLocks noGrp="1"/>
          </p:cNvSpPr>
          <p:nvPr>
            <p:ph type="sldNum" sz="quarter" idx="12"/>
          </p:nvPr>
        </p:nvSpPr>
        <p:spPr>
          <a:xfrm>
            <a:off x="8742082" y="6203090"/>
            <a:ext cx="2891118" cy="365125"/>
          </a:xfrm>
        </p:spPr>
        <p:txBody>
          <a:bodyPr/>
          <a:lstStyle/>
          <a:p>
            <a:fld id="{357F5B69-6281-4C1F-8C38-6DA0F56DA430}" type="slidenum">
              <a:rPr lang="en-US" smtClean="0"/>
              <a:t>18</a:t>
            </a:fld>
            <a:endParaRPr lang="en-US" dirty="0"/>
          </a:p>
        </p:txBody>
      </p:sp>
    </p:spTree>
    <p:extLst>
      <p:ext uri="{BB962C8B-B14F-4D97-AF65-F5344CB8AC3E}">
        <p14:creationId xmlns:p14="http://schemas.microsoft.com/office/powerpoint/2010/main" val="4280573801"/>
      </p:ext>
    </p:extLst>
  </p:cSld>
  <p:clrMapOvr>
    <a:masterClrMapping/>
  </p:clrMapOvr>
  <mc:AlternateContent xmlns:mc="http://schemas.openxmlformats.org/markup-compatibility/2006" xmlns:p14="http://schemas.microsoft.com/office/powerpoint/2010/main">
    <mc:Choice Requires="p14">
      <p:transition spd="slow" p14:dur="2000" advClick="0" advTm="58000"/>
    </mc:Choice>
    <mc:Fallback xmlns="">
      <p:transition spd="slow" advClick="0" advTm="58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sz="3600" dirty="0" smtClean="0"/>
              <a:t>Q</a:t>
            </a:r>
            <a:r>
              <a:rPr lang="en-US" sz="3600" dirty="0" smtClean="0"/>
              <a:t> and </a:t>
            </a:r>
            <a:r>
              <a:rPr sz="3600" dirty="0" smtClean="0"/>
              <a:t>A </a:t>
            </a:r>
            <a:r>
              <a:rPr sz="3600" dirty="0"/>
              <a:t>Discussion</a:t>
            </a:r>
            <a:endParaRPr sz="3600" dirty="0">
              <a:ea typeface="+mn-ea"/>
              <a:cs typeface="+mn-cs"/>
            </a:endParaRPr>
          </a:p>
        </p:txBody>
      </p:sp>
      <p:sp>
        <p:nvSpPr>
          <p:cNvPr id="20483" name="Content Placeholder 2"/>
          <p:cNvSpPr>
            <a:spLocks noGrp="1"/>
          </p:cNvSpPr>
          <p:nvPr>
            <p:ph idx="1"/>
          </p:nvPr>
        </p:nvSpPr>
        <p:spPr/>
        <p:txBody>
          <a:bodyPr>
            <a:noAutofit/>
          </a:bodyPr>
          <a:lstStyle/>
          <a:p>
            <a:pPr>
              <a:spcAft>
                <a:spcPts val="1200"/>
              </a:spcAft>
            </a:pPr>
            <a:r>
              <a:rPr altLang="en-US" dirty="0"/>
              <a:t>When a test impropriety or irregularity occurs, what are the immediate steps that you need to take based on </a:t>
            </a:r>
            <a:r>
              <a:rPr altLang="en-US" b="1" dirty="0"/>
              <a:t>your role</a:t>
            </a:r>
            <a:r>
              <a:rPr altLang="en-US" dirty="0"/>
              <a:t> in your school or district?</a:t>
            </a:r>
          </a:p>
          <a:p>
            <a:pPr>
              <a:spcAft>
                <a:spcPts val="1200"/>
              </a:spcAft>
            </a:pPr>
            <a:r>
              <a:rPr altLang="en-US" dirty="0"/>
              <a:t>Based on </a:t>
            </a:r>
            <a:r>
              <a:rPr altLang="en-US" b="1" dirty="0"/>
              <a:t>your role</a:t>
            </a:r>
            <a:r>
              <a:rPr altLang="en-US" dirty="0"/>
              <a:t> in your school or district, if you become aware of a potential test impropriety or irregularity, who do you need to report it to?</a:t>
            </a:r>
          </a:p>
          <a:p>
            <a:pPr>
              <a:spcAft>
                <a:spcPts val="1200"/>
              </a:spcAft>
            </a:pPr>
            <a:r>
              <a:rPr altLang="en-US" dirty="0"/>
              <a:t>What resources will you use to assist you in responding to a test impropriety or irregularity?</a:t>
            </a:r>
          </a:p>
        </p:txBody>
      </p:sp>
      <p:sp>
        <p:nvSpPr>
          <p:cNvPr id="4" name="Slide Number Placeholder 3"/>
          <p:cNvSpPr>
            <a:spLocks noGrp="1"/>
          </p:cNvSpPr>
          <p:nvPr>
            <p:ph type="sldNum" sz="quarter" idx="12"/>
          </p:nvPr>
        </p:nvSpPr>
        <p:spPr/>
        <p:txBody>
          <a:bodyPr/>
          <a:lstStyle/>
          <a:p>
            <a:fld id="{357F5B69-6281-4C1F-8C38-6DA0F56DA430}" type="slidenum">
              <a:rPr lang="en-US" smtClean="0"/>
              <a:t>19</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Tree>
    <p:extLst>
      <p:ext uri="{BB962C8B-B14F-4D97-AF65-F5344CB8AC3E}">
        <p14:creationId xmlns:p14="http://schemas.microsoft.com/office/powerpoint/2010/main" val="1310231741"/>
      </p:ext>
    </p:extLst>
  </p:cSld>
  <p:clrMapOvr>
    <a:masterClrMapping/>
  </p:clrMapOvr>
  <mc:AlternateContent xmlns:mc="http://schemas.openxmlformats.org/markup-compatibility/2006" xmlns:p14="http://schemas.microsoft.com/office/powerpoint/2010/main">
    <mc:Choice Requires="p14">
      <p:transition spd="slow" p14:dur="2000" advClick="0" advTm="16781"/>
    </mc:Choice>
    <mc:Fallback xmlns="">
      <p:transition spd="slow" advClick="0" advTm="1678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altLang="en-US" sz="3600" dirty="0">
                <a:solidFill>
                  <a:srgbClr val="1B75BC"/>
                </a:solidFill>
              </a:rPr>
              <a:t>Topics</a:t>
            </a:r>
            <a:endParaRPr lang="en-US" altLang="en-US" sz="2800" dirty="0">
              <a:solidFill>
                <a:srgbClr val="1B75BC"/>
              </a:solidFill>
            </a:endParaRPr>
          </a:p>
        </p:txBody>
      </p:sp>
      <p:sp>
        <p:nvSpPr>
          <p:cNvPr id="7171" name="Content Placeholder 2"/>
          <p:cNvSpPr>
            <a:spLocks noGrp="1"/>
          </p:cNvSpPr>
          <p:nvPr>
            <p:ph idx="1"/>
          </p:nvPr>
        </p:nvSpPr>
        <p:spPr/>
        <p:txBody>
          <a:bodyPr>
            <a:noAutofit/>
          </a:bodyPr>
          <a:lstStyle/>
          <a:p>
            <a:r>
              <a:rPr lang="en-US" altLang="en-US" sz="3600" dirty="0"/>
              <a:t>Secure Testing Environment Requirements</a:t>
            </a:r>
          </a:p>
          <a:p>
            <a:r>
              <a:rPr lang="en-US" altLang="en-US" sz="3600" dirty="0"/>
              <a:t>Handling Secure Printed Test Materials</a:t>
            </a:r>
          </a:p>
          <a:p>
            <a:r>
              <a:rPr lang="en-US" altLang="en-US" sz="3600" dirty="0"/>
              <a:t>Identifying and Preventing Improprieties</a:t>
            </a:r>
          </a:p>
          <a:p>
            <a:r>
              <a:rPr lang="en-US" altLang="en-US" sz="3600" dirty="0"/>
              <a:t>Reporting Improprieties</a:t>
            </a:r>
          </a:p>
        </p:txBody>
      </p:sp>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t>2</a:t>
            </a:fld>
            <a:endParaRPr lang="en-US" dirty="0"/>
          </a:p>
        </p:txBody>
      </p:sp>
    </p:spTree>
    <p:extLst>
      <p:ext uri="{BB962C8B-B14F-4D97-AF65-F5344CB8AC3E}">
        <p14:creationId xmlns:p14="http://schemas.microsoft.com/office/powerpoint/2010/main" val="427449850"/>
      </p:ext>
    </p:extLst>
  </p:cSld>
  <p:clrMapOvr>
    <a:masterClrMapping/>
  </p:clrMapOvr>
  <mc:AlternateContent xmlns:mc="http://schemas.openxmlformats.org/markup-compatibility/2006" xmlns:p14="http://schemas.microsoft.com/office/powerpoint/2010/main">
    <mc:Choice Requires="p14">
      <p:transition spd="slow" p14:dur="2000" advTm="28000"/>
    </mc:Choice>
    <mc:Fallback xmlns="">
      <p:transition spd="slow" advTm="28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altLang="en-US" sz="3600" dirty="0">
                <a:solidFill>
                  <a:srgbClr val="0070C0"/>
                </a:solidFill>
              </a:rPr>
              <a:t>Online Resources</a:t>
            </a:r>
          </a:p>
        </p:txBody>
      </p:sp>
      <p:sp>
        <p:nvSpPr>
          <p:cNvPr id="21507" name="Content Placeholder 2"/>
          <p:cNvSpPr>
            <a:spLocks noGrp="1"/>
          </p:cNvSpPr>
          <p:nvPr>
            <p:ph idx="1"/>
          </p:nvPr>
        </p:nvSpPr>
        <p:spPr/>
        <p:txBody>
          <a:bodyPr>
            <a:normAutofit/>
          </a:bodyPr>
          <a:lstStyle/>
          <a:p>
            <a:r>
              <a:rPr lang="en-US" altLang="en-US" sz="3200" dirty="0">
                <a:hlinkClick r:id="rId3"/>
              </a:rPr>
              <a:t>Test Administration Manual</a:t>
            </a:r>
            <a:r>
              <a:rPr lang="en-US" altLang="en-US" sz="3200" dirty="0"/>
              <a:t> </a:t>
            </a:r>
          </a:p>
          <a:p>
            <a:r>
              <a:rPr lang="en-US" altLang="en-US" sz="3200" dirty="0">
                <a:hlinkClick r:id="rId3"/>
              </a:rPr>
              <a:t>Oregon Accessibility Manual</a:t>
            </a:r>
            <a:endParaRPr lang="en-US" altLang="en-US" sz="3200" dirty="0"/>
          </a:p>
          <a:p>
            <a:r>
              <a:rPr lang="en-US" altLang="en-US" sz="3200" dirty="0">
                <a:hlinkClick r:id="rId4"/>
              </a:rPr>
              <a:t>Promising Practices to Avoid Improprieties</a:t>
            </a:r>
            <a:r>
              <a:rPr lang="en-US" altLang="en-US" sz="3200" dirty="0"/>
              <a:t> </a:t>
            </a:r>
          </a:p>
          <a:p>
            <a:r>
              <a:rPr lang="en-US" altLang="en-US" sz="3200" dirty="0">
                <a:hlinkClick r:id="rId5"/>
              </a:rPr>
              <a:t>Test Security Assurance Forms</a:t>
            </a:r>
            <a:endParaRPr lang="en-US" altLang="en-US" sz="3200" dirty="0"/>
          </a:p>
          <a:p>
            <a:r>
              <a:rPr lang="en-US" altLang="en-US" sz="3200" dirty="0">
                <a:hlinkClick r:id="rId6"/>
              </a:rPr>
              <a:t>Test Impropriety Report </a:t>
            </a:r>
            <a:r>
              <a:rPr lang="en-US" altLang="en-US" sz="3200" dirty="0" smtClean="0">
                <a:hlinkClick r:id="rId6"/>
              </a:rPr>
              <a:t>Form</a:t>
            </a:r>
            <a:endParaRPr lang="en-US" altLang="en-US" dirty="0"/>
          </a:p>
          <a:p>
            <a:endParaRPr lang="en-US" altLang="en-US" dirty="0"/>
          </a:p>
          <a:p>
            <a:endParaRPr lang="en-US" altLang="en-US" dirty="0"/>
          </a:p>
          <a:p>
            <a:endParaRPr lang="en-US" altLang="en-US" dirty="0"/>
          </a:p>
        </p:txBody>
      </p:sp>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t>20</a:t>
            </a:fld>
            <a:endParaRPr lang="en-US" dirty="0"/>
          </a:p>
        </p:txBody>
      </p:sp>
    </p:spTree>
    <p:extLst>
      <p:ext uri="{BB962C8B-B14F-4D97-AF65-F5344CB8AC3E}">
        <p14:creationId xmlns:p14="http://schemas.microsoft.com/office/powerpoint/2010/main" val="1552434318"/>
      </p:ext>
    </p:extLst>
  </p:cSld>
  <p:clrMapOvr>
    <a:masterClrMapping/>
  </p:clrMapOvr>
  <mc:AlternateContent xmlns:mc="http://schemas.openxmlformats.org/markup-compatibility/2006" xmlns:p14="http://schemas.microsoft.com/office/powerpoint/2010/main">
    <mc:Choice Requires="p14">
      <p:transition spd="slow" p14:dur="2000" advClick="0" advTm="14731"/>
    </mc:Choice>
    <mc:Fallback xmlns="">
      <p:transition spd="slow" advClick="0" advTm="1473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2AEB-1DDB-9D42-8D2C-3F2DCC68F02B}"/>
              </a:ext>
            </a:extLst>
          </p:cNvPr>
          <p:cNvSpPr>
            <a:spLocks noGrp="1"/>
          </p:cNvSpPr>
          <p:nvPr>
            <p:ph type="title"/>
          </p:nvPr>
        </p:nvSpPr>
        <p:spPr/>
        <p:txBody>
          <a:bodyPr>
            <a:normAutofit/>
          </a:bodyPr>
          <a:lstStyle/>
          <a:p>
            <a:r>
              <a:rPr lang="en-US" altLang="en-US" sz="3600" dirty="0"/>
              <a:t>Secure Testing Environment Requirements</a:t>
            </a:r>
            <a:endParaRPr lang="en-US" sz="3600" dirty="0"/>
          </a:p>
        </p:txBody>
      </p:sp>
      <p:sp>
        <p:nvSpPr>
          <p:cNvPr id="3" name="Content Placeholder 2">
            <a:extLst>
              <a:ext uri="{FF2B5EF4-FFF2-40B4-BE49-F238E27FC236}">
                <a16:creationId xmlns:a16="http://schemas.microsoft.com/office/drawing/2014/main" id="{F8958624-6879-294F-82B1-2F8F22D1A03A}"/>
              </a:ext>
            </a:extLst>
          </p:cNvPr>
          <p:cNvSpPr>
            <a:spLocks noGrp="1"/>
          </p:cNvSpPr>
          <p:nvPr>
            <p:ph idx="1"/>
          </p:nvPr>
        </p:nvSpPr>
        <p:spPr/>
        <p:txBody>
          <a:bodyPr>
            <a:normAutofit/>
          </a:bodyPr>
          <a:lstStyle/>
          <a:p>
            <a:pPr marL="0" indent="0">
              <a:buNone/>
            </a:pPr>
            <a:r>
              <a:rPr lang="en-US" altLang="en-US" sz="3200" dirty="0"/>
              <a:t>A secure testing environment is needed to ensure the assessment data used for accountability purposes are valid and accurate, that test items can be used across years to allow for year-to-year comparability as well as protect investment in test development, and that no student receives an unfair advantage or disadvantage during testing.</a:t>
            </a:r>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3</a:t>
            </a:fld>
            <a:endParaRPr lang="en-US" dirty="0"/>
          </a:p>
        </p:txBody>
      </p:sp>
    </p:spTree>
    <p:extLst>
      <p:ext uri="{BB962C8B-B14F-4D97-AF65-F5344CB8AC3E}">
        <p14:creationId xmlns:p14="http://schemas.microsoft.com/office/powerpoint/2010/main" val="2906962699"/>
      </p:ext>
    </p:extLst>
  </p:cSld>
  <p:clrMapOvr>
    <a:masterClrMapping/>
  </p:clrMapOvr>
  <mc:AlternateContent xmlns:mc="http://schemas.openxmlformats.org/markup-compatibility/2006" xmlns:p14="http://schemas.microsoft.com/office/powerpoint/2010/main">
    <mc:Choice Requires="p14">
      <p:transition spd="slow" p14:dur="2000" advTm="63000"/>
    </mc:Choice>
    <mc:Fallback xmlns="">
      <p:transition spd="slow" advTm="63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itle 1"/>
          <p:cNvSpPr>
            <a:spLocks noGrp="1"/>
          </p:cNvSpPr>
          <p:nvPr>
            <p:ph type="title"/>
          </p:nvPr>
        </p:nvSpPr>
        <p:spPr/>
        <p:txBody>
          <a:bodyPr>
            <a:noAutofit/>
          </a:bodyPr>
          <a:lstStyle/>
          <a:p>
            <a:r>
              <a:rPr lang="en-US" altLang="en-US" sz="4000" dirty="0" smtClean="0"/>
              <a:t>Secure Test Environment</a:t>
            </a:r>
            <a:endParaRPr lang="en-US" altLang="en-US" sz="4000" dirty="0"/>
          </a:p>
        </p:txBody>
      </p:sp>
      <p:sp>
        <p:nvSpPr>
          <p:cNvPr id="4" name="TextBox 3"/>
          <p:cNvSpPr txBox="1"/>
          <p:nvPr/>
        </p:nvSpPr>
        <p:spPr>
          <a:xfrm>
            <a:off x="524363" y="1796335"/>
            <a:ext cx="11319294" cy="3354765"/>
          </a:xfrm>
          <a:prstGeom prst="rect">
            <a:avLst/>
          </a:prstGeom>
          <a:noFill/>
        </p:spPr>
        <p:txBody>
          <a:bodyPr wrap="square">
            <a:spAutoFit/>
          </a:bodyPr>
          <a:lstStyle/>
          <a:p>
            <a:pPr eaLnBrk="0" hangingPunct="0">
              <a:spcBef>
                <a:spcPts val="600"/>
              </a:spcBef>
              <a:buSzPct val="100000"/>
              <a:defRPr/>
            </a:pPr>
            <a:r>
              <a:rPr lang="en-US" altLang="en-US" sz="3200" dirty="0"/>
              <a:t>Security refers to:</a:t>
            </a:r>
            <a:endParaRPr lang="en-US" sz="3200" dirty="0" smtClean="0"/>
          </a:p>
          <a:p>
            <a:pPr marL="457200" indent="-457200" eaLnBrk="0" hangingPunct="0">
              <a:spcBef>
                <a:spcPts val="600"/>
              </a:spcBef>
              <a:buSzPct val="100000"/>
              <a:buFont typeface="Arial" panose="020B0604020202020204" pitchFamily="34" charset="0"/>
              <a:buChar char="•"/>
              <a:defRPr/>
            </a:pPr>
            <a:r>
              <a:rPr lang="en-US" sz="3200" dirty="0" smtClean="0"/>
              <a:t>Who </a:t>
            </a:r>
            <a:r>
              <a:rPr lang="en-US" sz="3200" dirty="0"/>
              <a:t>has access to secure test materials</a:t>
            </a:r>
          </a:p>
          <a:p>
            <a:pPr marL="457200" indent="-457200" eaLnBrk="0" hangingPunct="0">
              <a:spcBef>
                <a:spcPts val="600"/>
              </a:spcBef>
              <a:buSzPct val="100000"/>
              <a:buFont typeface="Arial" panose="020B0604020202020204" pitchFamily="34" charset="0"/>
              <a:buChar char="•"/>
              <a:defRPr/>
            </a:pPr>
            <a:r>
              <a:rPr lang="en-US" sz="3200" dirty="0"/>
              <a:t>What students can see and hear while testing</a:t>
            </a:r>
          </a:p>
          <a:p>
            <a:pPr marL="457200" indent="-457200" eaLnBrk="0" hangingPunct="0">
              <a:spcBef>
                <a:spcPts val="600"/>
              </a:spcBef>
              <a:buSzPct val="100000"/>
              <a:buFont typeface="Arial" panose="020B0604020202020204" pitchFamily="34" charset="0"/>
              <a:buChar char="•"/>
              <a:defRPr/>
            </a:pPr>
            <a:r>
              <a:rPr lang="en-US" sz="3200" dirty="0"/>
              <a:t>What resources students can access while </a:t>
            </a:r>
            <a:r>
              <a:rPr lang="en-US" sz="3200" dirty="0" smtClean="0"/>
              <a:t>testing</a:t>
            </a:r>
            <a:endParaRPr lang="en-US" sz="3200" dirty="0"/>
          </a:p>
          <a:p>
            <a:pPr eaLnBrk="0" hangingPunct="0">
              <a:spcBef>
                <a:spcPts val="600"/>
              </a:spcBef>
              <a:buSzPct val="100000"/>
              <a:defRPr/>
            </a:pPr>
            <a:r>
              <a:rPr lang="en-US" altLang="en-US" sz="3200" dirty="0">
                <a:solidFill>
                  <a:schemeClr val="tx1">
                    <a:lumMod val="50000"/>
                  </a:schemeClr>
                </a:solidFill>
              </a:rPr>
              <a:t>A secure environment refers to the </a:t>
            </a:r>
            <a:r>
              <a:rPr lang="en-US" altLang="en-US" sz="3200" i="1" dirty="0">
                <a:solidFill>
                  <a:schemeClr val="tx1">
                    <a:lumMod val="50000"/>
                  </a:schemeClr>
                </a:solidFill>
              </a:rPr>
              <a:t>conditions</a:t>
            </a:r>
            <a:r>
              <a:rPr lang="en-US" altLang="en-US" sz="3200" dirty="0">
                <a:solidFill>
                  <a:schemeClr val="tx1">
                    <a:lumMod val="50000"/>
                  </a:schemeClr>
                </a:solidFill>
              </a:rPr>
              <a:t> under which tests are administered, not a specific </a:t>
            </a:r>
            <a:r>
              <a:rPr lang="en-US" altLang="en-US" sz="3200" dirty="0" smtClean="0">
                <a:solidFill>
                  <a:schemeClr val="tx1">
                    <a:lumMod val="50000"/>
                  </a:schemeClr>
                </a:solidFill>
              </a:rPr>
              <a:t>location</a:t>
            </a:r>
            <a:endParaRPr lang="en-US" altLang="en-US" sz="3200" dirty="0">
              <a:solidFill>
                <a:schemeClr val="tx1">
                  <a:lumMod val="50000"/>
                </a:schemeClr>
              </a:solidFill>
            </a:endParaRPr>
          </a:p>
        </p:txBody>
      </p:sp>
      <p:sp>
        <p:nvSpPr>
          <p:cNvPr id="9218" name="TextBox 3"/>
          <p:cNvSpPr txBox="1">
            <a:spLocks noChangeArrowheads="1"/>
          </p:cNvSpPr>
          <p:nvPr/>
        </p:nvSpPr>
        <p:spPr bwMode="auto">
          <a:xfrm>
            <a:off x="6599799" y="5646454"/>
            <a:ext cx="4901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1800" i="1" dirty="0">
                <a:solidFill>
                  <a:schemeClr val="accent1"/>
                </a:solidFill>
                <a:latin typeface="Times New Roman" panose="02020603050405020304" pitchFamily="18" charset="0"/>
              </a:rPr>
              <a:t>TAM, Section 2.2: Security of the Test Environment</a:t>
            </a:r>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4</a:t>
            </a:fld>
            <a:endParaRPr lang="en-US" dirty="0"/>
          </a:p>
        </p:txBody>
      </p:sp>
    </p:spTree>
    <p:extLst>
      <p:ext uri="{BB962C8B-B14F-4D97-AF65-F5344CB8AC3E}">
        <p14:creationId xmlns:p14="http://schemas.microsoft.com/office/powerpoint/2010/main" val="3265991437"/>
      </p:ext>
    </p:extLst>
  </p:cSld>
  <p:clrMapOvr>
    <a:masterClrMapping/>
  </p:clrMapOvr>
  <mc:AlternateContent xmlns:mc="http://schemas.openxmlformats.org/markup-compatibility/2006" xmlns:p14="http://schemas.microsoft.com/office/powerpoint/2010/main">
    <mc:Choice Requires="p14">
      <p:transition spd="slow" p14:dur="2000" advTm="79000"/>
    </mc:Choice>
    <mc:Fallback xmlns="">
      <p:transition spd="slow" advTm="79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8F38-EE70-3541-A2A8-D932013A32A4}"/>
              </a:ext>
            </a:extLst>
          </p:cNvPr>
          <p:cNvSpPr>
            <a:spLocks noGrp="1"/>
          </p:cNvSpPr>
          <p:nvPr>
            <p:ph type="title"/>
          </p:nvPr>
        </p:nvSpPr>
        <p:spPr/>
        <p:txBody>
          <a:bodyPr>
            <a:noAutofit/>
          </a:bodyPr>
          <a:lstStyle/>
          <a:p>
            <a:r>
              <a:rPr lang="en-US" sz="3600" dirty="0"/>
              <a:t>Impropriety Considerations in the Testing Environment</a:t>
            </a:r>
          </a:p>
        </p:txBody>
      </p:sp>
      <p:sp>
        <p:nvSpPr>
          <p:cNvPr id="3" name="Content Placeholder 2">
            <a:extLst>
              <a:ext uri="{FF2B5EF4-FFF2-40B4-BE49-F238E27FC236}">
                <a16:creationId xmlns:a16="http://schemas.microsoft.com/office/drawing/2014/main" id="{6B517A1A-6AA6-584B-919A-AB4388D6F919}"/>
              </a:ext>
            </a:extLst>
          </p:cNvPr>
          <p:cNvSpPr>
            <a:spLocks noGrp="1"/>
          </p:cNvSpPr>
          <p:nvPr>
            <p:ph idx="1"/>
          </p:nvPr>
        </p:nvSpPr>
        <p:spPr/>
        <p:txBody>
          <a:bodyPr>
            <a:noAutofit/>
          </a:bodyPr>
          <a:lstStyle/>
          <a:p>
            <a:r>
              <a:rPr lang="en-US" sz="3200" dirty="0"/>
              <a:t>Academic content visible in the testing environment</a:t>
            </a:r>
          </a:p>
          <a:p>
            <a:r>
              <a:rPr lang="en-US" sz="3200" dirty="0"/>
              <a:t>Student talking</a:t>
            </a:r>
          </a:p>
          <a:p>
            <a:r>
              <a:rPr lang="en-US" sz="3200" dirty="0"/>
              <a:t>Untrained TA</a:t>
            </a:r>
          </a:p>
          <a:p>
            <a:r>
              <a:rPr lang="en-US" sz="3200" dirty="0"/>
              <a:t>TA leaving the testing environment (students unsupervised)</a:t>
            </a:r>
          </a:p>
          <a:p>
            <a:r>
              <a:rPr lang="en-US" sz="3200" dirty="0"/>
              <a:t>Coaching</a:t>
            </a:r>
          </a:p>
          <a:p>
            <a:r>
              <a:rPr lang="en-US" sz="3200" dirty="0"/>
              <a:t>Non-allowable resource</a:t>
            </a:r>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5</a:t>
            </a:fld>
            <a:endParaRPr lang="en-US" dirty="0"/>
          </a:p>
        </p:txBody>
      </p:sp>
    </p:spTree>
    <p:extLst>
      <p:ext uri="{BB962C8B-B14F-4D97-AF65-F5344CB8AC3E}">
        <p14:creationId xmlns:p14="http://schemas.microsoft.com/office/powerpoint/2010/main" val="3371392011"/>
      </p:ext>
    </p:extLst>
  </p:cSld>
  <p:clrMapOvr>
    <a:masterClrMapping/>
  </p:clrMapOvr>
  <mc:AlternateContent xmlns:mc="http://schemas.openxmlformats.org/markup-compatibility/2006" xmlns:p14="http://schemas.microsoft.com/office/powerpoint/2010/main">
    <mc:Choice Requires="p14">
      <p:transition spd="slow" p14:dur="2000" advClick="0" advTm="56000"/>
    </mc:Choice>
    <mc:Fallback xmlns="">
      <p:transition spd="slow" advClick="0" advTm="56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Handling Secure Test Materials</a:t>
            </a:r>
          </a:p>
        </p:txBody>
      </p:sp>
      <p:sp>
        <p:nvSpPr>
          <p:cNvPr id="3" name="Content Placeholder 2"/>
          <p:cNvSpPr>
            <a:spLocks noGrp="1"/>
          </p:cNvSpPr>
          <p:nvPr>
            <p:ph idx="4294967295"/>
          </p:nvPr>
        </p:nvSpPr>
        <p:spPr>
          <a:xfrm>
            <a:off x="986118" y="4389120"/>
            <a:ext cx="10515600" cy="1454150"/>
          </a:xfrm>
        </p:spPr>
        <p:txBody>
          <a:bodyPr>
            <a:normAutofit/>
          </a:bodyPr>
          <a:lstStyle/>
          <a:p>
            <a:pPr marL="0" indent="0" algn="ctr">
              <a:buNone/>
            </a:pPr>
            <a:r>
              <a:rPr lang="en-US" altLang="en-US" sz="2400" i="1" dirty="0"/>
              <a:t>Printed assessment materials include secure test items and/or reading passages that need to be handled properly so that the test items can be used across years to allow for year-to-year comparability as well as protect investment in test development.</a:t>
            </a:r>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6</a:t>
            </a:fld>
            <a:endParaRPr lang="en-US" dirty="0"/>
          </a:p>
        </p:txBody>
      </p:sp>
    </p:spTree>
    <p:extLst>
      <p:ext uri="{BB962C8B-B14F-4D97-AF65-F5344CB8AC3E}">
        <p14:creationId xmlns:p14="http://schemas.microsoft.com/office/powerpoint/2010/main" val="317958924"/>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1"/>
          <p:cNvSpPr>
            <a:spLocks noGrp="1"/>
          </p:cNvSpPr>
          <p:nvPr>
            <p:ph type="title"/>
          </p:nvPr>
        </p:nvSpPr>
        <p:spPr/>
        <p:txBody>
          <a:bodyPr>
            <a:normAutofit/>
          </a:bodyPr>
          <a:lstStyle/>
          <a:p>
            <a:r>
              <a:rPr lang="en-US" altLang="en-US" sz="3600" dirty="0"/>
              <a:t>Reminder of Requirements</a:t>
            </a:r>
          </a:p>
        </p:txBody>
      </p:sp>
      <p:sp>
        <p:nvSpPr>
          <p:cNvPr id="11269" name="Content Placeholder 2"/>
          <p:cNvSpPr>
            <a:spLocks noGrp="1"/>
          </p:cNvSpPr>
          <p:nvPr>
            <p:ph idx="1"/>
          </p:nvPr>
        </p:nvSpPr>
        <p:spPr/>
        <p:txBody>
          <a:bodyPr>
            <a:noAutofit/>
          </a:bodyPr>
          <a:lstStyle/>
          <a:p>
            <a:r>
              <a:rPr lang="en-US" altLang="en-US" sz="2400" dirty="0"/>
              <a:t>Ensure only the student and authorized staff have access</a:t>
            </a:r>
          </a:p>
          <a:p>
            <a:r>
              <a:rPr lang="en-US" altLang="en-US" sz="2400" dirty="0"/>
              <a:t>Maintain chain of custody from printing to shredding, using consistent protocols to collect and inventory all materials</a:t>
            </a:r>
          </a:p>
          <a:p>
            <a:r>
              <a:rPr lang="en-US" altLang="en-US" sz="2400" dirty="0"/>
              <a:t>Ensure all materials are securely destroyed:</a:t>
            </a:r>
          </a:p>
          <a:p>
            <a:pPr lvl="1"/>
            <a:r>
              <a:rPr lang="en-US" altLang="en-US" dirty="0"/>
              <a:t>at the end of each test session (printed items and stimuli, notes, and scratch paper)</a:t>
            </a:r>
          </a:p>
          <a:p>
            <a:pPr lvl="1"/>
            <a:r>
              <a:rPr lang="en-US" altLang="en-US" dirty="0"/>
              <a:t>upon test completion (for ELPA, ELA and Mathematics PT items, and paper/pencil Oregon Extended assessments)</a:t>
            </a:r>
          </a:p>
        </p:txBody>
      </p:sp>
      <p:sp>
        <p:nvSpPr>
          <p:cNvPr id="11266" name="TextBox 3"/>
          <p:cNvSpPr txBox="1">
            <a:spLocks noChangeArrowheads="1"/>
          </p:cNvSpPr>
          <p:nvPr/>
        </p:nvSpPr>
        <p:spPr bwMode="auto">
          <a:xfrm>
            <a:off x="5815013" y="5391966"/>
            <a:ext cx="5818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1800" i="1" dirty="0">
                <a:solidFill>
                  <a:schemeClr val="accent6"/>
                </a:solidFill>
                <a:latin typeface="Times New Roman" panose="02020603050405020304" pitchFamily="18" charset="0"/>
              </a:rPr>
              <a:t>TAM, Section 2.4: </a:t>
            </a:r>
            <a:r>
              <a:rPr lang="en-US" altLang="en-US" sz="1800" i="1" dirty="0">
                <a:solidFill>
                  <a:srgbClr val="AF2B15"/>
                </a:solidFill>
                <a:latin typeface="Times New Roman" panose="02020603050405020304" pitchFamily="18" charset="0"/>
                <a:hlinkClick r:id="rId3"/>
              </a:rPr>
              <a:t>Secure Handling of Printed Test Materials</a:t>
            </a:r>
          </a:p>
          <a:p>
            <a:pPr algn="r" eaLnBrk="1" hangingPunct="1">
              <a:spcBef>
                <a:spcPct val="0"/>
              </a:spcBef>
              <a:buClrTx/>
              <a:buSzTx/>
              <a:buFont typeface="Wingdings" panose="05000000000000000000" pitchFamily="2" charset="2"/>
              <a:buNone/>
            </a:pPr>
            <a:r>
              <a:rPr lang="en-US" altLang="en-US" sz="1800" i="1" dirty="0">
                <a:solidFill>
                  <a:srgbClr val="AF2B15"/>
                </a:solidFill>
                <a:latin typeface="Times New Roman" panose="02020603050405020304" pitchFamily="18" charset="0"/>
                <a:hlinkClick r:id="rId3"/>
              </a:rPr>
              <a:t>Promising Practices Webpage</a:t>
            </a:r>
            <a:endParaRPr lang="en-US" altLang="en-US" sz="1800" i="1" dirty="0">
              <a:solidFill>
                <a:srgbClr val="AF2B15"/>
              </a:solidFill>
              <a:latin typeface="Times New Roman" panose="02020603050405020304" pitchFamily="18" charset="0"/>
            </a:endParaRPr>
          </a:p>
        </p:txBody>
      </p:sp>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t>7</a:t>
            </a:fld>
            <a:endParaRPr lang="en-US" dirty="0"/>
          </a:p>
        </p:txBody>
      </p:sp>
    </p:spTree>
    <p:extLst>
      <p:ext uri="{BB962C8B-B14F-4D97-AF65-F5344CB8AC3E}">
        <p14:creationId xmlns:p14="http://schemas.microsoft.com/office/powerpoint/2010/main" val="2930896093"/>
      </p:ext>
    </p:extLst>
  </p:cSld>
  <p:clrMapOvr>
    <a:masterClrMapping/>
  </p:clrMapOvr>
  <mc:AlternateContent xmlns:mc="http://schemas.openxmlformats.org/markup-compatibility/2006" xmlns:p14="http://schemas.microsoft.com/office/powerpoint/2010/main">
    <mc:Choice Requires="p14">
      <p:transition spd="slow" p14:dur="2000" advTm="93860"/>
    </mc:Choice>
    <mc:Fallback xmlns="">
      <p:transition spd="slow" advTm="9386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Identifying and Preventing Improprieties</a:t>
            </a:r>
          </a:p>
        </p:txBody>
      </p:sp>
      <p:sp>
        <p:nvSpPr>
          <p:cNvPr id="3" name="Content Placeholder 2"/>
          <p:cNvSpPr>
            <a:spLocks noGrp="1"/>
          </p:cNvSpPr>
          <p:nvPr>
            <p:ph idx="4294967295"/>
          </p:nvPr>
        </p:nvSpPr>
        <p:spPr>
          <a:xfrm>
            <a:off x="849313" y="4736612"/>
            <a:ext cx="10783887" cy="1055688"/>
          </a:xfrm>
        </p:spPr>
        <p:txBody>
          <a:bodyPr>
            <a:normAutofit/>
          </a:bodyPr>
          <a:lstStyle/>
          <a:p>
            <a:pPr marL="0" indent="0" algn="ctr">
              <a:buNone/>
            </a:pPr>
            <a:r>
              <a:rPr lang="en-US" altLang="en-US" sz="2400" i="1" dirty="0"/>
              <a:t>Ensures all student results are valid and can be submitted for scoring and that no student receives an unfair advantage or disadvantage during testing.</a:t>
            </a:r>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8</a:t>
            </a:fld>
            <a:endParaRPr lang="en-US" dirty="0"/>
          </a:p>
        </p:txBody>
      </p:sp>
    </p:spTree>
    <p:extLst>
      <p:ext uri="{BB962C8B-B14F-4D97-AF65-F5344CB8AC3E}">
        <p14:creationId xmlns:p14="http://schemas.microsoft.com/office/powerpoint/2010/main" val="3433733626"/>
      </p:ext>
    </p:extLst>
  </p:cSld>
  <p:clrMapOvr>
    <a:masterClrMapping/>
  </p:clrMapOvr>
  <mc:AlternateContent xmlns:mc="http://schemas.openxmlformats.org/markup-compatibility/2006" xmlns:p14="http://schemas.microsoft.com/office/powerpoint/2010/main">
    <mc:Choice Requires="p14">
      <p:transition spd="slow" p14:dur="2000" advTm="6531"/>
    </mc:Choice>
    <mc:Fallback xmlns="">
      <p:transition spd="slow" advTm="653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altLang="en-US" sz="3600" dirty="0"/>
              <a:t>Reminder of Requirements</a:t>
            </a:r>
          </a:p>
        </p:txBody>
      </p:sp>
      <p:sp>
        <p:nvSpPr>
          <p:cNvPr id="13315" name="Content Placeholder 1"/>
          <p:cNvSpPr>
            <a:spLocks noGrp="1"/>
          </p:cNvSpPr>
          <p:nvPr>
            <p:ph idx="1"/>
          </p:nvPr>
        </p:nvSpPr>
        <p:spPr/>
        <p:txBody>
          <a:bodyPr>
            <a:normAutofit/>
          </a:bodyPr>
          <a:lstStyle/>
          <a:p>
            <a:r>
              <a:rPr lang="en-US" altLang="en-US" sz="2200" dirty="0"/>
              <a:t>An impropriety </a:t>
            </a:r>
            <a:r>
              <a:rPr lang="en-US" altLang="en-US" sz="2200" dirty="0" smtClean="0"/>
              <a:t>is </a:t>
            </a:r>
            <a:r>
              <a:rPr lang="en-US" altLang="en-US" sz="2200" dirty="0"/>
              <a:t>any </a:t>
            </a:r>
            <a:r>
              <a:rPr lang="en-US" altLang="en-US" sz="2200" dirty="0" smtClean="0"/>
              <a:t>behavior that is prohibited </a:t>
            </a:r>
            <a:r>
              <a:rPr lang="en-US" altLang="en-US" sz="2200" dirty="0"/>
              <a:t>because </a:t>
            </a:r>
            <a:r>
              <a:rPr lang="en-US" altLang="en-US" sz="2200" dirty="0" smtClean="0"/>
              <a:t>it gives </a:t>
            </a:r>
            <a:r>
              <a:rPr lang="en-US" altLang="en-US" sz="2200" dirty="0"/>
              <a:t>students an unfair </a:t>
            </a:r>
            <a:r>
              <a:rPr lang="en-US" altLang="en-US" sz="2200" dirty="0" smtClean="0"/>
              <a:t>advantage or disadvantage, </a:t>
            </a:r>
            <a:r>
              <a:rPr lang="en-US" altLang="en-US" sz="2200" dirty="0"/>
              <a:t>or </a:t>
            </a:r>
            <a:r>
              <a:rPr lang="en-US" altLang="en-US" sz="2200" dirty="0" smtClean="0"/>
              <a:t>compromises </a:t>
            </a:r>
            <a:r>
              <a:rPr lang="en-US" altLang="en-US" sz="2200" dirty="0"/>
              <a:t>the security or validity of the test</a:t>
            </a:r>
          </a:p>
          <a:p>
            <a:r>
              <a:rPr lang="en-US" altLang="en-US" sz="2200" dirty="0"/>
              <a:t>Improprieties can be:</a:t>
            </a:r>
          </a:p>
          <a:p>
            <a:pPr lvl="1"/>
            <a:r>
              <a:rPr lang="en-US" altLang="en-US" sz="2100" dirty="0"/>
              <a:t>Committed by a student or an adult</a:t>
            </a:r>
          </a:p>
          <a:p>
            <a:pPr lvl="1"/>
            <a:r>
              <a:rPr lang="en-US" altLang="en-US" sz="2100" dirty="0"/>
              <a:t>Intentional or accidental</a:t>
            </a:r>
          </a:p>
          <a:p>
            <a:pPr lvl="1"/>
            <a:r>
              <a:rPr lang="en-US" altLang="en-US" sz="2100" dirty="0"/>
              <a:t>Affect a single student or a group of students</a:t>
            </a:r>
          </a:p>
          <a:p>
            <a:r>
              <a:rPr lang="en-US" altLang="en-US" sz="2200" dirty="0"/>
              <a:t>Strategies to prevent improprieties:</a:t>
            </a:r>
          </a:p>
          <a:p>
            <a:pPr lvl="1"/>
            <a:r>
              <a:rPr lang="en-US" altLang="en-US" sz="2100" dirty="0"/>
              <a:t>Know the rules and make sure students know the rules</a:t>
            </a:r>
          </a:p>
          <a:p>
            <a:pPr lvl="1"/>
            <a:r>
              <a:rPr lang="en-US" altLang="en-US" sz="2100" dirty="0"/>
              <a:t>Check the test environment to make sure it meets the security criteria</a:t>
            </a:r>
          </a:p>
          <a:p>
            <a:pPr lvl="1"/>
            <a:r>
              <a:rPr lang="en-US" altLang="en-US" sz="2100" dirty="0"/>
              <a:t>Ensure the test environment and the students are closely supervised</a:t>
            </a:r>
          </a:p>
          <a:p>
            <a:r>
              <a:rPr lang="en-US" altLang="en-US" sz="2200" dirty="0"/>
              <a:t>When in doubt, check the TAM and seek clarification before testing!</a:t>
            </a:r>
          </a:p>
          <a:p>
            <a:endParaRPr lang="en-US" altLang="en-US" sz="2100" dirty="0"/>
          </a:p>
        </p:txBody>
      </p:sp>
      <p:sp>
        <p:nvSpPr>
          <p:cNvPr id="13316" name="TextBox 3"/>
          <p:cNvSpPr txBox="1">
            <a:spLocks noChangeArrowheads="1"/>
          </p:cNvSpPr>
          <p:nvPr/>
        </p:nvSpPr>
        <p:spPr bwMode="auto">
          <a:xfrm>
            <a:off x="6937826" y="5812318"/>
            <a:ext cx="42260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chemeClr val="tx1"/>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chemeClr val="accent2"/>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r" eaLnBrk="1" hangingPunct="1">
              <a:spcBef>
                <a:spcPct val="0"/>
              </a:spcBef>
              <a:buClrTx/>
              <a:buSzTx/>
              <a:buFontTx/>
              <a:buNone/>
            </a:pPr>
            <a:r>
              <a:rPr lang="en-US" altLang="en-US" sz="1800" i="1" dirty="0">
                <a:solidFill>
                  <a:schemeClr val="accent6"/>
                </a:solidFill>
                <a:latin typeface="Times New Roman" panose="02020603050405020304" pitchFamily="18" charset="0"/>
              </a:rPr>
              <a:t>TAM, Section 3: </a:t>
            </a:r>
            <a:r>
              <a:rPr lang="en-US" altLang="en-US" sz="1800" i="1" dirty="0" smtClean="0">
                <a:solidFill>
                  <a:schemeClr val="accent6"/>
                </a:solidFill>
                <a:latin typeface="Times New Roman" panose="02020603050405020304" pitchFamily="18" charset="0"/>
              </a:rPr>
              <a:t>Appropriate Test Preparation and Practices</a:t>
            </a:r>
            <a:endParaRPr lang="en-US" altLang="en-US" sz="1800" i="1" dirty="0">
              <a:solidFill>
                <a:schemeClr val="accent6"/>
              </a:solidFill>
              <a:latin typeface="Times New Roman" panose="02020603050405020304" pitchFamily="18" charset="0"/>
            </a:endParaRPr>
          </a:p>
        </p:txBody>
      </p:sp>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t>9</a:t>
            </a:fld>
            <a:endParaRPr lang="en-US" dirty="0"/>
          </a:p>
        </p:txBody>
      </p:sp>
    </p:spTree>
    <p:extLst>
      <p:ext uri="{BB962C8B-B14F-4D97-AF65-F5344CB8AC3E}">
        <p14:creationId xmlns:p14="http://schemas.microsoft.com/office/powerpoint/2010/main" val="2300229040"/>
      </p:ext>
    </p:extLst>
  </p:cSld>
  <p:clrMapOvr>
    <a:masterClrMapping/>
  </p:clrMapOvr>
  <mc:AlternateContent xmlns:mc="http://schemas.openxmlformats.org/markup-compatibility/2006" xmlns:p14="http://schemas.microsoft.com/office/powerpoint/2010/main">
    <mc:Choice Requires="p14">
      <p:transition spd="slow" p14:dur="2000" advClick="0" advTm="124000"/>
    </mc:Choice>
    <mc:Fallback xmlns="">
      <p:transition spd="slow" advClick="0" advTm="124000"/>
    </mc:Fallback>
  </mc:AlternateContent>
  <p:timing>
    <p:tnLst>
      <p:par>
        <p:cTn id="1" dur="indefinite" restart="never" nodeType="tmRoot"/>
      </p:par>
    </p:tnLst>
  </p:timing>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EB67050E-0E24-4803-A5FA-A7DAB8675003}"/>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697ED0C2-6A2F-44BD-A89B-AB51946EBEAC}"/>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BFF507A3-746C-4A8E-AC20-2966B2C8A103}"/>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47491027-B441-47A4-BE8F-967E7F9DFD6B}"/>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AEBF3550-3ED6-42D9-9388-1BD7DEB20E28}"/>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89E1311E-2E1D-4481-BE67-5562D085D4A5}"/>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2023-08-15T14:15:06+00:00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D51102DF-41FA-4253-A2C4-4218A2B25052}"/>
</file>

<file path=customXml/itemProps2.xml><?xml version="1.0" encoding="utf-8"?>
<ds:datastoreItem xmlns:ds="http://schemas.openxmlformats.org/officeDocument/2006/customXml" ds:itemID="{203A595D-CADD-43D4-A40A-B353CD9BDDC6}"/>
</file>

<file path=customXml/itemProps3.xml><?xml version="1.0" encoding="utf-8"?>
<ds:datastoreItem xmlns:ds="http://schemas.openxmlformats.org/officeDocument/2006/customXml" ds:itemID="{14AF66C6-3FEB-43A3-A06E-B486DDF4BAED}"/>
</file>

<file path=docProps/app.xml><?xml version="1.0" encoding="utf-8"?>
<Properties xmlns="http://schemas.openxmlformats.org/officeDocument/2006/extended-properties" xmlns:vt="http://schemas.openxmlformats.org/officeDocument/2006/docPropsVTypes">
  <Template>ODE-PowerPoint-Template</Template>
  <TotalTime>1372</TotalTime>
  <Words>3135</Words>
  <Application>Microsoft Office PowerPoint</Application>
  <PresentationFormat>Widescreen</PresentationFormat>
  <Paragraphs>201</Paragraphs>
  <Slides>20</Slides>
  <Notes>20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20</vt:i4>
      </vt:variant>
    </vt:vector>
  </HeadingPairs>
  <TitlesOfParts>
    <vt:vector size="31" baseType="lpstr">
      <vt:lpstr>Arial</vt:lpstr>
      <vt:lpstr>Calibri</vt:lpstr>
      <vt:lpstr>Century Schoolbook</vt:lpstr>
      <vt:lpstr>Times New Roman</vt:lpstr>
      <vt:lpstr>Wingdings</vt:lpstr>
      <vt:lpstr>2021ODE</vt:lpstr>
      <vt:lpstr>Green_2021ODE</vt:lpstr>
      <vt:lpstr>Gold_2021ODE</vt:lpstr>
      <vt:lpstr>Orange_2021ODE</vt:lpstr>
      <vt:lpstr>Red_2021ODE</vt:lpstr>
      <vt:lpstr>Teal_2021ODE</vt:lpstr>
      <vt:lpstr>Test Security Training</vt:lpstr>
      <vt:lpstr>Topics</vt:lpstr>
      <vt:lpstr>Secure Testing Environment Requirements</vt:lpstr>
      <vt:lpstr>Secure Test Environment</vt:lpstr>
      <vt:lpstr>Impropriety Considerations in the Testing Environment</vt:lpstr>
      <vt:lpstr>Handling Secure Test Materials</vt:lpstr>
      <vt:lpstr>Reminder of Requirements</vt:lpstr>
      <vt:lpstr>Identifying and Preventing Improprieties</vt:lpstr>
      <vt:lpstr>Reminder of Requirements</vt:lpstr>
      <vt:lpstr>Most Improprieties are Adult Initiated</vt:lpstr>
      <vt:lpstr>Impropriety Types</vt:lpstr>
      <vt:lpstr>Impropriety Responses</vt:lpstr>
      <vt:lpstr>Avoiding Test Improprieties</vt:lpstr>
      <vt:lpstr>Q&amp;A Discussion</vt:lpstr>
      <vt:lpstr>Reporting Improprieties</vt:lpstr>
      <vt:lpstr>Reminder of Requirements</vt:lpstr>
      <vt:lpstr>Reporting Process (For DTCs Only)</vt:lpstr>
      <vt:lpstr>Potential Consequences</vt:lpstr>
      <vt:lpstr>Q and A Discussion</vt:lpstr>
      <vt:lpstr>Online Resources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Security Training</dc:title>
  <dc:creator>WOLCOTT Ben - ODE</dc:creator>
  <cp:lastModifiedBy>FEARN Sody * ODE</cp:lastModifiedBy>
  <cp:revision>126</cp:revision>
  <dcterms:created xsi:type="dcterms:W3CDTF">2018-06-15T23:45:52Z</dcterms:created>
  <dcterms:modified xsi:type="dcterms:W3CDTF">2023-08-14T22:27:35Z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