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entation.xml" ContentType="application/vnd.openxmlformats-officedocument.presentationml.presentation.main+xml"/>
  <Override PartName="/ppt/slideMasters/slideMaster6.xml" ContentType="application/vnd.openxmlformats-officedocument.presentationml.slideMaster+xml"/>
  <Override PartName="/ppt/slideLayouts/slideLayout6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theme/theme2.xml" ContentType="application/vnd.openxmlformats-officedocument.theme+xml"/>
  <Override PartName="/ppt/theme/theme7.xml" ContentType="application/vnd.openxmlformats-officedocument.theme+xml"/>
  <Override PartName="/ppt/theme/theme1.xml" ContentType="application/vnd.openxmlformats-officedocument.theme+xml"/>
  <Override PartName="/ppt/theme/theme6.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2" r:id="rId2"/>
    <p:sldMasterId id="2147483704" r:id="rId3"/>
    <p:sldMasterId id="2147483716" r:id="rId4"/>
    <p:sldMasterId id="2147483728" r:id="rId5"/>
    <p:sldMasterId id="2147483740" r:id="rId6"/>
  </p:sldMasterIdLst>
  <p:notesMasterIdLst>
    <p:notesMasterId r:id="rId35"/>
  </p:notesMasterIdLst>
  <p:sldIdLst>
    <p:sldId id="257" r:id="rId7"/>
    <p:sldId id="284" r:id="rId8"/>
    <p:sldId id="258" r:id="rId9"/>
    <p:sldId id="259" r:id="rId10"/>
    <p:sldId id="260" r:id="rId11"/>
    <p:sldId id="280" r:id="rId12"/>
    <p:sldId id="262" r:id="rId13"/>
    <p:sldId id="288" r:id="rId14"/>
    <p:sldId id="291" r:id="rId15"/>
    <p:sldId id="263" r:id="rId16"/>
    <p:sldId id="264" r:id="rId17"/>
    <p:sldId id="281" r:id="rId18"/>
    <p:sldId id="266" r:id="rId19"/>
    <p:sldId id="282" r:id="rId20"/>
    <p:sldId id="268" r:id="rId21"/>
    <p:sldId id="285" r:id="rId22"/>
    <p:sldId id="270" r:id="rId23"/>
    <p:sldId id="271" r:id="rId24"/>
    <p:sldId id="286" r:id="rId25"/>
    <p:sldId id="287" r:id="rId26"/>
    <p:sldId id="290" r:id="rId27"/>
    <p:sldId id="272" r:id="rId28"/>
    <p:sldId id="274" r:id="rId29"/>
    <p:sldId id="275" r:id="rId30"/>
    <p:sldId id="276" r:id="rId31"/>
    <p:sldId id="277" r:id="rId32"/>
    <p:sldId id="283" r:id="rId33"/>
    <p:sldId id="27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TRAND Tony - ODE" initials="BT-O" lastIdx="2" clrIdx="0">
    <p:extLst>
      <p:ext uri="{19B8F6BF-5375-455C-9EA6-DF929625EA0E}">
        <p15:presenceInfo xmlns:p15="http://schemas.microsoft.com/office/powerpoint/2012/main" userId="S-1-5-21-2237050375-1962090969-1930583096-449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377" autoAdjust="0"/>
    <p:restoredTop sz="71093" autoAdjust="0"/>
  </p:normalViewPr>
  <p:slideViewPr>
    <p:cSldViewPr snapToGrid="0">
      <p:cViewPr varScale="1">
        <p:scale>
          <a:sx n="81" d="100"/>
          <a:sy n="81" d="100"/>
        </p:scale>
        <p:origin x="1038" y="84"/>
      </p:cViewPr>
      <p:guideLst/>
    </p:cSldViewPr>
  </p:slideViewPr>
  <p:notesTextViewPr>
    <p:cViewPr>
      <p:scale>
        <a:sx n="140" d="100"/>
        <a:sy n="14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theme" Target="theme/theme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ustomXml" Target="../customXml/item2.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C82E63-DABB-4BC4-95C9-A1F01DDB4625}" type="datetimeFigureOut">
              <a:rPr lang="en-US" smtClean="0"/>
              <a:t>10/23/2023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2FCAB-B3A6-438F-B6B4-1AAA1EC793BD}" type="slidenum">
              <a:rPr lang="en-US" smtClean="0"/>
              <a:t>‹#›</a:t>
            </a:fld>
            <a:endParaRPr lang="en-US"/>
          </a:p>
        </p:txBody>
      </p:sp>
    </p:spTree>
    <p:extLst>
      <p:ext uri="{BB962C8B-B14F-4D97-AF65-F5344CB8AC3E}">
        <p14:creationId xmlns:p14="http://schemas.microsoft.com/office/powerpoint/2010/main" val="1920988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is the test administrator training module for Oregon’s statewide assessment system, required for all district and school test coordinators, as well as all test administrators.</a:t>
            </a:r>
          </a:p>
          <a:p>
            <a:endParaRPr lang="en-US" altLang="en-US" dirty="0"/>
          </a:p>
          <a:p>
            <a:endParaRPr lang="en-US" altLang="en-US" dirty="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BF88F87-43D6-453C-9219-BBEADCD671BC}" type="slidenum">
              <a:rPr lang="en-US" altLang="en-US"/>
              <a:pPr eaLnBrk="1" hangingPunct="1">
                <a:spcBef>
                  <a:spcPct val="0"/>
                </a:spcBef>
              </a:pPr>
              <a:t>1</a:t>
            </a:fld>
            <a:endParaRPr lang="en-US" altLang="en-US"/>
          </a:p>
        </p:txBody>
      </p:sp>
    </p:spTree>
    <p:extLst>
      <p:ext uri="{BB962C8B-B14F-4D97-AF65-F5344CB8AC3E}">
        <p14:creationId xmlns:p14="http://schemas.microsoft.com/office/powerpoint/2010/main" val="3540313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This is an optional point in the required training to pause and discuss the questions provided or a locally developed set of relevant questions. If you would like to pause, please pause now.</a:t>
            </a:r>
            <a:endParaRPr lang="en-US" altLang="en-US" dirty="0"/>
          </a:p>
          <a:p>
            <a:endParaRPr lang="en-US" altLang="en-US" dirty="0"/>
          </a:p>
          <a:p>
            <a:r>
              <a:rPr lang="en-US" altLang="en-US" dirty="0"/>
              <a:t>Suggested activities:</a:t>
            </a:r>
          </a:p>
          <a:p>
            <a:r>
              <a:rPr lang="en-US" altLang="en-US" dirty="0"/>
              <a:t>-Small groups: use post-its to capture local considerations and challenges, one per sheet. Mount post-its.</a:t>
            </a:r>
          </a:p>
          <a:p>
            <a:r>
              <a:rPr lang="en-US" altLang="en-US" dirty="0"/>
              <a:t>-Large group: facilitate review/summary of considerations/challenges from across the large group</a:t>
            </a:r>
          </a:p>
          <a:p>
            <a:r>
              <a:rPr lang="en-US" altLang="en-US" dirty="0"/>
              <a:t>-Small groups: share effective approaches, look at artifacts</a:t>
            </a:r>
          </a:p>
          <a:p>
            <a:r>
              <a:rPr lang="en-US" altLang="en-US" dirty="0"/>
              <a:t>-Large group: facilitate share out, writing down approaches via chart pack</a:t>
            </a:r>
          </a:p>
          <a:p>
            <a:r>
              <a:rPr lang="en-US" altLang="en-US" dirty="0"/>
              <a:t>-Small group or individual: use note organizer to capture take-homes, next steps</a:t>
            </a:r>
          </a:p>
          <a:p>
            <a:endParaRPr lang="en-US" altLang="en-US" dirty="0"/>
          </a:p>
        </p:txBody>
      </p:sp>
      <p:sp>
        <p:nvSpPr>
          <p:cNvPr id="43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EB77656-E9D9-49B9-AD00-A8E078649ABC}" type="slidenum">
              <a:rPr lang="en-US" altLang="en-US">
                <a:solidFill>
                  <a:srgbClr val="000000"/>
                </a:solidFill>
              </a:rPr>
              <a:pPr eaLnBrk="1" hangingPunct="1">
                <a:spcBef>
                  <a:spcPct val="0"/>
                </a:spcBef>
              </a:pPr>
              <a:t>11</a:t>
            </a:fld>
            <a:endParaRPr lang="en-US" altLang="en-US">
              <a:solidFill>
                <a:srgbClr val="000000"/>
              </a:solidFill>
            </a:endParaRPr>
          </a:p>
        </p:txBody>
      </p:sp>
    </p:spTree>
    <p:extLst>
      <p:ext uri="{BB962C8B-B14F-4D97-AF65-F5344CB8AC3E}">
        <p14:creationId xmlns:p14="http://schemas.microsoft.com/office/powerpoint/2010/main" val="2296787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After the trained TA sets up the testing session and students begin testing, those students must be supervised by the TA until the end of the testing session. The testing environment must be quiet and void of distractions or</a:t>
            </a:r>
            <a:r>
              <a:rPr lang="en-US" altLang="en-US" baseline="0" dirty="0"/>
              <a:t> educational materials posted on the walls that might provide students with an advantage</a:t>
            </a:r>
            <a:r>
              <a:rPr lang="en-US" altLang="en-US" dirty="0"/>
              <a:t>. Students may only have access to supports from the Oregon Accessibility Manual that are administered according to the rules set out in the manual. TAs need to limit their interaction with students to ensure consistency in testing environments across schools and districts. This includes reading the student directions verbatim, following the TAM and OAM, and never coaching students. To facilitate this limited interaction during testing, it is a best practice to prepare students before testing by explaining what will be allowed and what will not be allowed in the testing environment. A secure testing environment will be addressed in more depth in the test security training module.</a:t>
            </a:r>
          </a:p>
        </p:txBody>
      </p:sp>
      <p:sp>
        <p:nvSpPr>
          <p:cNvPr id="45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FB196CB-B22D-44A8-B945-0968C720DCBA}"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3203569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t>The Oregon Statewide Assessment System (OSAS) Portal is accessible to adult users by visiting </a:t>
            </a:r>
            <a:r>
              <a:rPr lang="en-US" altLang="en-US" b="0" dirty="0" err="1"/>
              <a:t>osasportal.org</a:t>
            </a:r>
            <a:r>
              <a:rPr lang="en-US" altLang="en-US" b="0" dirty="0"/>
              <a:t>. Students only use </a:t>
            </a:r>
            <a:r>
              <a:rPr lang="en-US" altLang="en-US" b="0" dirty="0" err="1"/>
              <a:t>osasportal.org</a:t>
            </a:r>
            <a:r>
              <a:rPr lang="en-US" altLang="en-US" b="0" dirty="0"/>
              <a:t> to access the sample tests.</a:t>
            </a:r>
            <a:r>
              <a:rPr lang="en-US" altLang="en-US" b="0" baseline="0" dirty="0"/>
              <a:t> </a:t>
            </a:r>
            <a:r>
              <a:rPr lang="en-US" altLang="en-US" b="0" dirty="0"/>
              <a:t>Announcements that impact the portal or testing are posted to the landing page and anyone may register to receive automatic alerts for these announcements. </a:t>
            </a:r>
          </a:p>
          <a:p>
            <a:endParaRPr lang="en-US" altLang="en-US" b="0" dirty="0"/>
          </a:p>
          <a:p>
            <a:r>
              <a:rPr lang="en-US" altLang="en-US" b="0" dirty="0"/>
              <a:t>A TA user account includes access to multiple components within the OSAS Portal. The Test Information Distribution Engine (TIDE) is used to view and edit student test settings as well as monitor testing progress.  The TA Interface is used to create a testing session to administer tests. The Centralized Reporting System (ORS) is used to view performance reports. TA user accounts are granted by TCs after the completion of the annual required training and submission</a:t>
            </a:r>
            <a:r>
              <a:rPr lang="en-US" altLang="en-US" b="0" baseline="0" dirty="0"/>
              <a:t> of</a:t>
            </a:r>
            <a:r>
              <a:rPr lang="en-US" altLang="en-US" b="0" dirty="0"/>
              <a:t> a signed Assurance of Test Security form. Please consult your locally developed processes and procedures for obtaining an OSAS Portal user account for the current school year.</a:t>
            </a:r>
          </a:p>
        </p:txBody>
      </p:sp>
      <p:sp>
        <p:nvSpPr>
          <p:cNvPr id="47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FE7ED69-2FEF-44D8-991D-A2E4E68F898D}"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7220961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t>Here is a screenshot of the options presented to a TA after selecting Test Administrator on the OSAS Portal landing page. In section 1 a user may select TIDE to edit student settings or access the training site to build familiarity with the testing interface before administering an operational test, in section 2 TAs will</a:t>
            </a:r>
            <a:r>
              <a:rPr lang="en-US" altLang="en-US" b="0" baseline="0" dirty="0"/>
              <a:t> </a:t>
            </a:r>
            <a:r>
              <a:rPr lang="en-US" altLang="en-US" b="0" dirty="0"/>
              <a:t>set up an active operational testing session and administer tests using the TA interface or access the ELPA Braille data entry interface, section 3 allows the</a:t>
            </a:r>
            <a:r>
              <a:rPr lang="en-US" altLang="en-US" b="0" baseline="0" dirty="0"/>
              <a:t> user</a:t>
            </a:r>
            <a:r>
              <a:rPr lang="en-US" altLang="en-US" b="0" dirty="0"/>
              <a:t> to access reports to view participation and performance results.</a:t>
            </a:r>
          </a:p>
        </p:txBody>
      </p:sp>
      <p:sp>
        <p:nvSpPr>
          <p:cNvPr id="48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1C87845-6918-4121-88A1-060BF29ABBFD}"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5581082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US" altLang="en-US" sz="1000" b="0" dirty="0"/>
              <a:t>This is a screenshot of the Reset Your Password page. </a:t>
            </a:r>
          </a:p>
          <a:p>
            <a:pPr>
              <a:defRPr/>
            </a:pPr>
            <a:endParaRPr lang="en-US" altLang="en-US" sz="1000" b="0" dirty="0"/>
          </a:p>
          <a:p>
            <a:pPr>
              <a:defRPr/>
            </a:pPr>
            <a:r>
              <a:rPr lang="en-US" altLang="en-US" sz="1000" b="0" dirty="0"/>
              <a:t>As mentioned before, TA user accounts are granted by TCs after the completion of the annually required training. User accounts granted during a previous school year have been</a:t>
            </a:r>
            <a:r>
              <a:rPr lang="en-US" altLang="en-US" sz="1000" b="0" baseline="0" dirty="0"/>
              <a:t> rolled over into the new academic year</a:t>
            </a:r>
            <a:r>
              <a:rPr lang="en-US" altLang="en-US" sz="1000" b="0" dirty="0"/>
              <a:t>.  Once the TC </a:t>
            </a:r>
            <a:r>
              <a:rPr lang="en-US" sz="1000" b="0" dirty="0"/>
              <a:t>creates your account TIDE sends you an activation email. This email contains a link that takes you to the </a:t>
            </a:r>
            <a:r>
              <a:rPr lang="en-US" sz="1000" b="0" i="1" dirty="0"/>
              <a:t>Reset Your Password</a:t>
            </a:r>
            <a:r>
              <a:rPr lang="en-US" sz="1000" b="0" dirty="0"/>
              <a:t> page in TIDE where you can set up your password for logging in to TIDE and other applicable Cambium systems. This link expires 15 minutes after the email was sent. If you do not set up your password within 15 minutes, you need to request a new link. If you do not receive an activation email, check your spam folder. Emails are sent from donotreply@cambiumast.com, so you may need to add this address to your contact list.</a:t>
            </a:r>
          </a:p>
          <a:p>
            <a:pPr>
              <a:defRPr/>
            </a:pPr>
            <a:endParaRPr lang="en-US" altLang="en-US" sz="1000" b="0" dirty="0"/>
          </a:p>
          <a:p>
            <a:pPr>
              <a:buFont typeface="Arial" panose="020B0604020202020204" pitchFamily="34" charset="0"/>
              <a:buNone/>
              <a:defRPr/>
            </a:pPr>
            <a:r>
              <a:rPr lang="en-US" sz="1000" b="0" dirty="0"/>
              <a:t>You need to request a password reset in any of the following situations:</a:t>
            </a:r>
          </a:p>
          <a:p>
            <a:pPr marL="171450" indent="-171450">
              <a:buFont typeface="Arial" panose="020B0604020202020204" pitchFamily="34" charset="0"/>
              <a:buChar char="•"/>
              <a:defRPr/>
            </a:pPr>
            <a:r>
              <a:rPr lang="en-US" sz="1000" b="0" dirty="0"/>
              <a:t>You forgot your password.</a:t>
            </a:r>
          </a:p>
          <a:p>
            <a:pPr marL="171450" indent="-171450">
              <a:buFont typeface="Arial" panose="020B0604020202020204" pitchFamily="34" charset="0"/>
              <a:buChar char="•"/>
              <a:defRPr/>
            </a:pPr>
            <a:r>
              <a:rPr lang="en-US" sz="1000" b="0" dirty="0"/>
              <a:t>You didn’t activate your account within 15 minutes of receiving the activation email.</a:t>
            </a:r>
          </a:p>
          <a:p>
            <a:pPr marL="171450" indent="-171450">
              <a:buFont typeface="Arial" panose="020B0604020202020204" pitchFamily="34" charset="0"/>
              <a:buChar char="•"/>
              <a:defRPr/>
            </a:pPr>
            <a:r>
              <a:rPr lang="en-US" sz="1000" b="0" dirty="0"/>
              <a:t>The TIDE administrator locked your account. </a:t>
            </a:r>
          </a:p>
          <a:p>
            <a:pPr>
              <a:defRPr/>
            </a:pPr>
            <a:r>
              <a:rPr lang="en-US" sz="1000" b="0" i="1" dirty="0"/>
              <a:t>To request a password reset:</a:t>
            </a:r>
          </a:p>
          <a:p>
            <a:pPr>
              <a:defRPr/>
            </a:pPr>
            <a:r>
              <a:rPr lang="en-US" sz="1000" b="0" dirty="0"/>
              <a:t>Click either of the links included in the activation email, or go to the TIDE </a:t>
            </a:r>
            <a:r>
              <a:rPr lang="en-US" sz="1000" b="0" i="1" dirty="0"/>
              <a:t>Login</a:t>
            </a:r>
            <a:r>
              <a:rPr lang="en-US" sz="1000" b="0" dirty="0"/>
              <a:t> page and click Forgot Your Password? The </a:t>
            </a:r>
            <a:r>
              <a:rPr lang="en-US" sz="1000" b="0" i="1" dirty="0"/>
              <a:t>Reset Your Password: Find Account</a:t>
            </a:r>
            <a:r>
              <a:rPr lang="en-US" sz="1000" b="0" dirty="0"/>
              <a:t> page appears. </a:t>
            </a:r>
          </a:p>
          <a:p>
            <a:pPr>
              <a:defRPr/>
            </a:pPr>
            <a:r>
              <a:rPr lang="en-US" sz="1000" b="0" dirty="0"/>
              <a:t>Enter your TIDE email address, and click Submit.</a:t>
            </a:r>
          </a:p>
          <a:p>
            <a:pPr marL="628650" lvl="1" indent="-171450">
              <a:buFont typeface="Arial" panose="020B0604020202020204" pitchFamily="34" charset="0"/>
              <a:buChar char="•"/>
              <a:defRPr/>
            </a:pPr>
            <a:r>
              <a:rPr lang="en-US" sz="1000" b="0" dirty="0"/>
              <a:t>If you have already activated your account, your security question appears.  Enter the response to the security question, and click Submit. TIDE sends you an email containing a link to reset your password.</a:t>
            </a:r>
          </a:p>
          <a:p>
            <a:pPr marL="628650" lvl="1" indent="-171450">
              <a:buFont typeface="Arial" panose="020B0604020202020204" pitchFamily="34" charset="0"/>
              <a:buChar char="•"/>
              <a:defRPr/>
            </a:pPr>
            <a:r>
              <a:rPr lang="en-US" sz="1000" b="0" dirty="0"/>
              <a:t>If you have not yet activated your account, TIDE sends you an email containing a link to reset your password.</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D6D7EF2-2AD9-4709-A11B-DF5342ADBDE5}"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7505852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TAs access the test delivery system through the OSAS Portal. The student interface can only be accessed through the current-year secure browser. The secure browser for all supported operating systems can be downloaded from the OSAS Portal. </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55650" indent="-290513" defTabSz="931863" eaLnBrk="0" hangingPunct="0">
              <a:spcBef>
                <a:spcPct val="30000"/>
              </a:spcBef>
              <a:defRPr sz="1200">
                <a:solidFill>
                  <a:schemeClr val="tx1"/>
                </a:solidFill>
                <a:latin typeface="Times New Roman" panose="02020603050405020304" pitchFamily="18" charset="0"/>
              </a:defRPr>
            </a:lvl2pPr>
            <a:lvl3pPr marL="1163638" indent="-231775" defTabSz="931863" eaLnBrk="0" hangingPunct="0">
              <a:spcBef>
                <a:spcPct val="30000"/>
              </a:spcBef>
              <a:defRPr sz="1200">
                <a:solidFill>
                  <a:schemeClr val="tx1"/>
                </a:solidFill>
                <a:latin typeface="Times New Roman" panose="02020603050405020304" pitchFamily="18" charset="0"/>
              </a:defRPr>
            </a:lvl3pPr>
            <a:lvl4pPr marL="1630363" indent="-231775" defTabSz="931863" eaLnBrk="0" hangingPunct="0">
              <a:spcBef>
                <a:spcPct val="30000"/>
              </a:spcBef>
              <a:defRPr sz="1200">
                <a:solidFill>
                  <a:schemeClr val="tx1"/>
                </a:solidFill>
                <a:latin typeface="Times New Roman" panose="02020603050405020304" pitchFamily="18" charset="0"/>
              </a:defRPr>
            </a:lvl4pPr>
            <a:lvl5pPr marL="2095500" indent="-231775" defTabSz="931863" eaLnBrk="0" hangingPunct="0">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50FF6C6-70F5-4401-9945-BB115E580DFC}" type="slidenum">
              <a:rPr lang="en-US" altLang="en-US">
                <a:solidFill>
                  <a:srgbClr val="000000"/>
                </a:solidFill>
              </a:rPr>
              <a:pPr eaLnBrk="1" hangingPunct="1">
                <a:spcBef>
                  <a:spcPct val="0"/>
                </a:spcBef>
              </a:pPr>
              <a:t>18</a:t>
            </a:fld>
            <a:endParaRPr lang="en-US" altLang="en-US">
              <a:solidFill>
                <a:srgbClr val="000000"/>
              </a:solidFill>
            </a:endParaRPr>
          </a:p>
        </p:txBody>
      </p:sp>
    </p:spTree>
    <p:extLst>
      <p:ext uri="{BB962C8B-B14F-4D97-AF65-F5344CB8AC3E}">
        <p14:creationId xmlns:p14="http://schemas.microsoft.com/office/powerpoint/2010/main" val="13271776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0" dirty="0"/>
              <a:t>The TA interface is accessed through the Test Administration option in the OSAS Portal. The screenshot shown on this slide is the Proctor Application</a:t>
            </a:r>
            <a:r>
              <a:rPr lang="en-US" altLang="en-US" b="0" baseline="0" dirty="0"/>
              <a:t> </a:t>
            </a:r>
            <a:r>
              <a:rPr lang="en-US" altLang="en-US" b="0" dirty="0"/>
              <a:t>landing page TAs will see when first logging into the Test Delivery System. </a:t>
            </a:r>
          </a:p>
          <a:p>
            <a:pPr eaLnBrk="1" hangingPunct="1"/>
            <a:endParaRPr lang="en-US" altLang="en-US" b="0" dirty="0"/>
          </a:p>
          <a:p>
            <a:pPr eaLnBrk="1" hangingPunct="1"/>
            <a:r>
              <a:rPr lang="en-US" altLang="en-US" b="0" dirty="0"/>
              <a:t>TAs will create a test session by selecting</a:t>
            </a:r>
            <a:r>
              <a:rPr lang="en-US" altLang="en-US" b="0" baseline="0" dirty="0"/>
              <a:t> the Start a New Session Now button in the lower right hand corner of the landing page.</a:t>
            </a:r>
          </a:p>
          <a:p>
            <a:pPr eaLnBrk="1" hangingPunct="1"/>
            <a:endParaRPr lang="en-US" altLang="en-US" b="0" baseline="0" dirty="0"/>
          </a:p>
          <a:p>
            <a:pPr eaLnBrk="1" hangingPunct="1"/>
            <a:r>
              <a:rPr lang="en-US" altLang="en-US" b="0" baseline="0" dirty="0"/>
              <a:t>The green Assignment tab at the top of the page is an available remote option for administering the SEED Survey. For more information specific to administering the SEED survey using the assignment option, please refer to the SEED Survey Training Module 9.</a:t>
            </a:r>
            <a:endParaRPr lang="en-US" altLang="en-US" b="0" dirty="0"/>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F80D589-15A6-4519-9A4D-17D66E757A79}" type="slidenum">
              <a:rPr lang="en-US" altLang="en-US"/>
              <a:pPr eaLnBrk="1" hangingPunct="1">
                <a:spcBef>
                  <a:spcPct val="0"/>
                </a:spcBef>
              </a:pPr>
              <a:t>19</a:t>
            </a:fld>
            <a:endParaRPr lang="en-US" altLang="en-US"/>
          </a:p>
        </p:txBody>
      </p:sp>
    </p:spTree>
    <p:extLst>
      <p:ext uri="{BB962C8B-B14F-4D97-AF65-F5344CB8AC3E}">
        <p14:creationId xmlns:p14="http://schemas.microsoft.com/office/powerpoint/2010/main" val="27859698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To create a testing session, the TA selects Create and Manage Test Session. Then a list of available tests will automatically display. Click on the plus symbol to expand any test to see more detail and locate the specific grade level and/or test that will be administered during the testing session. Only select the specific tests that are expected to be taken by students during the testing session to avoid students from accidentally starting the incorrect test. </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33331E2-E9AF-42B6-A076-598F73A134BF}" type="slidenum">
              <a:rPr lang="en-US" altLang="en-US"/>
              <a:pPr eaLnBrk="1" hangingPunct="1">
                <a:spcBef>
                  <a:spcPct val="0"/>
                </a:spcBef>
              </a:pPr>
              <a:t>20</a:t>
            </a:fld>
            <a:endParaRPr lang="en-US" altLang="en-US"/>
          </a:p>
        </p:txBody>
      </p:sp>
    </p:spTree>
    <p:extLst>
      <p:ext uri="{BB962C8B-B14F-4D97-AF65-F5344CB8AC3E}">
        <p14:creationId xmlns:p14="http://schemas.microsoft.com/office/powerpoint/2010/main" val="2450438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To create a testing session, the TA selects Create and Manage Test Session. Then a list of available tests will automatically display. Click on the plus symbol to expand any test to see more detail and locate the specific grade level and/or test that will be administered during the testing session. Only select the specific tests that are expected to be taken by students during the testing session to avoid students from accidentally starting the incorrect test. After the TA selects Start Session, the system will automatically generate a unique testing session ID that students will need in order to log in. The test session will remain open until ended by the TA or when the TA logs out. Once a session is ended, it may not be resumed and a new session must be started. Students may resume a paused testing in any new test session as long as the applicable test is included in the session. For example, if a TA creates a test session for students on a Tuesday, to resume testing the next day the TA will need to create a new test session for students to resume testing. Also, a new test session is needed for each new group of students if a TA is testing different groups of students in the same day.</a:t>
            </a:r>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33331E2-E9AF-42B6-A076-598F73A134BF}" type="slidenum">
              <a:rPr lang="en-US" altLang="en-US"/>
              <a:pPr eaLnBrk="1" hangingPunct="1">
                <a:spcBef>
                  <a:spcPct val="0"/>
                </a:spcBef>
              </a:pPr>
              <a:t>21</a:t>
            </a:fld>
            <a:endParaRPr lang="en-US" altLang="en-US"/>
          </a:p>
        </p:txBody>
      </p:sp>
    </p:spTree>
    <p:extLst>
      <p:ext uri="{BB962C8B-B14F-4D97-AF65-F5344CB8AC3E}">
        <p14:creationId xmlns:p14="http://schemas.microsoft.com/office/powerpoint/2010/main" val="188153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The TA interface is accessed through the Test Administration option in the OSAS Portal. The screenshot shown on this slide is an example of a sample test session. It is through this interface that a TA can view the session ID, which student need approval to begin testing in the session, those who have tests in progress, and which students have submitted a print request. The following slides will walk through setting up a testing session.</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7F80D589-15A6-4519-9A4D-17D66E757A79}" type="slidenum">
              <a:rPr lang="en-US" altLang="en-US"/>
              <a:pPr eaLnBrk="1" hangingPunct="1">
                <a:spcBef>
                  <a:spcPct val="0"/>
                </a:spcBef>
              </a:pPr>
              <a:t>22</a:t>
            </a:fld>
            <a:endParaRPr lang="en-US" altLang="en-US"/>
          </a:p>
        </p:txBody>
      </p:sp>
    </p:spTree>
    <p:extLst>
      <p:ext uri="{BB962C8B-B14F-4D97-AF65-F5344CB8AC3E}">
        <p14:creationId xmlns:p14="http://schemas.microsoft.com/office/powerpoint/2010/main" val="139073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Oregon Department of Education developed a guidance document in 2019 ”The Right Assessment for the Right Purpose”. This guidance document is available on the Assessment Team’s website within the Test Administration Resources section. The document provides definitions for critical terms in our Oregon Statewide assessment System (OSAS) and in other areas where Oregon students are assessed in terms of academic achievement, behavior, or other constructs as part of their instructional programs. </a:t>
            </a:r>
          </a:p>
          <a:p>
            <a:endParaRPr lang="en-US" dirty="0"/>
          </a:p>
          <a:p>
            <a:r>
              <a:rPr lang="en-US" dirty="0"/>
              <a:t>The document also addresses current questions and appropriate uses and, perhaps just as importantly, misuses of statewide summative assessment data. It is critical that educators in Oregon use assessments for the purposes for which they are designed and have sufficient technical adequacy documentation.</a:t>
            </a:r>
          </a:p>
          <a:p>
            <a:endParaRPr lang="en-US" sz="1200" kern="1200" dirty="0">
              <a:solidFill>
                <a:schemeClr val="tx1"/>
              </a:solidFill>
              <a:effectLst/>
              <a:latin typeface="+mn-lt"/>
              <a:ea typeface="+mn-ea"/>
              <a:cs typeface="+mn-cs"/>
            </a:endParaRPr>
          </a:p>
          <a:p>
            <a:r>
              <a:rPr lang="en-US" dirty="0"/>
              <a:t>It is published with the intended goal of beginning conversations about assessment literacy, which we know will evolve and increase in accuracy and complexity over time.</a:t>
            </a:r>
          </a:p>
        </p:txBody>
      </p:sp>
      <p:sp>
        <p:nvSpPr>
          <p:cNvPr id="4" name="Slide Number Placeholder 3"/>
          <p:cNvSpPr>
            <a:spLocks noGrp="1"/>
          </p:cNvSpPr>
          <p:nvPr>
            <p:ph type="sldNum" sz="quarter" idx="10"/>
          </p:nvPr>
        </p:nvSpPr>
        <p:spPr/>
        <p:txBody>
          <a:bodyPr/>
          <a:lstStyle/>
          <a:p>
            <a:fld id="{24D0B110-AE8B-457A-95E4-31627FECAF4E}" type="slidenum">
              <a:rPr lang="en-US" smtClean="0"/>
              <a:t>2</a:t>
            </a:fld>
            <a:endParaRPr lang="en-US"/>
          </a:p>
        </p:txBody>
      </p:sp>
    </p:spTree>
    <p:extLst>
      <p:ext uri="{BB962C8B-B14F-4D97-AF65-F5344CB8AC3E}">
        <p14:creationId xmlns:p14="http://schemas.microsoft.com/office/powerpoint/2010/main" val="25772589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After a test session is set up and students log in, the TA must approve students before they will be able to begin testing. A TA may approve all students at once or one at a time. This final confirmation is an important step as it is the last opportunity the TA has to ensure each student is beginning the correct test and that all settings are correct. </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CE5AD74A-6467-4F77-BF90-7B5D428AA6C7}" type="slidenum">
              <a:rPr lang="en-US" altLang="en-US"/>
              <a:pPr eaLnBrk="1" hangingPunct="1">
                <a:spcBef>
                  <a:spcPct val="0"/>
                </a:spcBef>
              </a:pPr>
              <a:t>23</a:t>
            </a:fld>
            <a:endParaRPr lang="en-US" altLang="en-US"/>
          </a:p>
        </p:txBody>
      </p:sp>
    </p:spTree>
    <p:extLst>
      <p:ext uri="{BB962C8B-B14F-4D97-AF65-F5344CB8AC3E}">
        <p14:creationId xmlns:p14="http://schemas.microsoft.com/office/powerpoint/2010/main" val="2510560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The student settings may be accessed by clicking on the view or eye symbol. This will open a new window where all settings can be viewed and some may be changed. Please consult the proper documentation and the OAM when changing accessibility support settings for students. After a student begins a test, the options for addressing any errors are drastically reduced. Errors in test settings caught after a student begins a test may constitute an impropriety and result in invalidation of the student’s test and loss of the students’ testing opportunity.</a:t>
            </a:r>
          </a:p>
          <a:p>
            <a:endParaRPr lang="en-US" altLang="en-US" dirty="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9EA74BD-3179-46AA-9FDB-E427B762D00C}" type="slidenum">
              <a:rPr lang="en-US" altLang="en-US"/>
              <a:pPr eaLnBrk="1" hangingPunct="1">
                <a:spcBef>
                  <a:spcPct val="0"/>
                </a:spcBef>
              </a:pPr>
              <a:t>24</a:t>
            </a:fld>
            <a:endParaRPr lang="en-US" altLang="en-US"/>
          </a:p>
        </p:txBody>
      </p:sp>
    </p:spTree>
    <p:extLst>
      <p:ext uri="{BB962C8B-B14F-4D97-AF65-F5344CB8AC3E}">
        <p14:creationId xmlns:p14="http://schemas.microsoft.com/office/powerpoint/2010/main" val="3025450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This slide shows the 5-step student login process with screenshots of what the student will see at each step. Note in step 1 that each student will need the unique session ID. Also, student names must be typed in exactly how the name is entered in the system. After signing in, additional information, such as the student’s birthday and school, will be displayed so that the student can confirm they are logging into their own account. Once confirmed, the student will be presented with a list of tests that they have access to. It is important to be aware that students will not be able to select a test if it was not included in the session, even if that student is eligible for that test. After the student selects the test, they will be shown the “waiting for approval” screen until the TA approves their test. After approval, the student will be shown one more confirmation screen that will include the test settings. This is the final opportunity for the student to ensure they have the correct settings. </a:t>
            </a:r>
          </a:p>
          <a:p>
            <a:endParaRPr lang="en-US" altLang="en-US" dirty="0"/>
          </a:p>
          <a:p>
            <a:r>
              <a:rPr lang="en-US" altLang="en-US" dirty="0">
                <a:solidFill>
                  <a:srgbClr val="FF0000"/>
                </a:solidFill>
              </a:rPr>
              <a:t>As a note, for Science and ELPA assessments, instead of the </a:t>
            </a:r>
            <a:r>
              <a:rPr lang="en-US" altLang="en-US" b="1" i="1" dirty="0">
                <a:solidFill>
                  <a:srgbClr val="FF0000"/>
                </a:solidFill>
              </a:rPr>
              <a:t>Audio Playback Check</a:t>
            </a:r>
            <a:r>
              <a:rPr lang="en-US" altLang="en-US" dirty="0">
                <a:solidFill>
                  <a:srgbClr val="FF0000"/>
                </a:solidFill>
              </a:rPr>
              <a:t> page, students will see a </a:t>
            </a:r>
            <a:r>
              <a:rPr lang="en-US" altLang="en-US" b="1" i="1" dirty="0">
                <a:solidFill>
                  <a:srgbClr val="FF0000"/>
                </a:solidFill>
              </a:rPr>
              <a:t>Sound and Video Playback Check</a:t>
            </a:r>
            <a:r>
              <a:rPr lang="en-US" altLang="en-US" dirty="0">
                <a:solidFill>
                  <a:srgbClr val="FF0000"/>
                </a:solidFill>
              </a:rPr>
              <a:t> page that will ask students to verify that they can view the sample video and hear its associated sound.</a:t>
            </a:r>
          </a:p>
          <a:p>
            <a:endParaRPr lang="en-US" altLang="en-US" dirty="0"/>
          </a:p>
        </p:txBody>
      </p:sp>
      <p:sp>
        <p:nvSpPr>
          <p:cNvPr id="553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A255D1D-09BA-4518-8313-7936D853ED78}" type="slidenum">
              <a:rPr lang="en-US" altLang="en-US"/>
              <a:pPr eaLnBrk="1" hangingPunct="1">
                <a:spcBef>
                  <a:spcPct val="0"/>
                </a:spcBef>
              </a:pPr>
              <a:t>25</a:t>
            </a:fld>
            <a:endParaRPr lang="en-US" altLang="en-US"/>
          </a:p>
        </p:txBody>
      </p:sp>
    </p:spTree>
    <p:extLst>
      <p:ext uri="{BB962C8B-B14F-4D97-AF65-F5344CB8AC3E}">
        <p14:creationId xmlns:p14="http://schemas.microsoft.com/office/powerpoint/2010/main" val="36458603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a:t>This is an optional point in the required training to pause and discuss the questions provided or a locally developed set of relevant questions. If you would like to pause, please pause now.</a:t>
            </a:r>
            <a:endParaRPr lang="en-US" altLang="en-US" dirty="0"/>
          </a:p>
          <a:p>
            <a:endParaRPr lang="en-US" altLang="en-US" dirty="0"/>
          </a:p>
          <a:p>
            <a:r>
              <a:rPr lang="en-US" altLang="en-US" dirty="0"/>
              <a:t>Suggested activities:</a:t>
            </a:r>
          </a:p>
          <a:p>
            <a:r>
              <a:rPr lang="en-US" altLang="en-US" dirty="0"/>
              <a:t>-Small groups: use post-its to capture local considerations and challenges, one per sheet. Mount post-its.</a:t>
            </a:r>
          </a:p>
          <a:p>
            <a:r>
              <a:rPr lang="en-US" altLang="en-US" dirty="0"/>
              <a:t>-Large group: facilitate review/summary of considerations/challenges from across the large group</a:t>
            </a:r>
          </a:p>
          <a:p>
            <a:r>
              <a:rPr lang="en-US" altLang="en-US" dirty="0"/>
              <a:t>-Small groups: share effective approaches, look at artifacts</a:t>
            </a:r>
          </a:p>
          <a:p>
            <a:r>
              <a:rPr lang="en-US" altLang="en-US" dirty="0"/>
              <a:t>-Large group: facilitate share out, writing down approaches via chart pack</a:t>
            </a:r>
          </a:p>
          <a:p>
            <a:r>
              <a:rPr lang="en-US" altLang="en-US" dirty="0"/>
              <a:t>-Small group or individual: use note organizer to capture take-homes, next steps</a:t>
            </a:r>
          </a:p>
          <a:p>
            <a:endParaRPr lang="en-US" altLang="en-US" dirty="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549FFFD3-5D59-451F-A05C-6233F23898EA}" type="slidenum">
              <a:rPr lang="en-US" altLang="en-US">
                <a:solidFill>
                  <a:srgbClr val="000000"/>
                </a:solidFill>
              </a:rPr>
              <a:pPr eaLnBrk="1" hangingPunct="1">
                <a:spcBef>
                  <a:spcPct val="0"/>
                </a:spcBef>
              </a:pPr>
              <a:t>26</a:t>
            </a:fld>
            <a:endParaRPr lang="en-US" altLang="en-US">
              <a:solidFill>
                <a:srgbClr val="000000"/>
              </a:solidFill>
            </a:endParaRPr>
          </a:p>
        </p:txBody>
      </p:sp>
    </p:spTree>
    <p:extLst>
      <p:ext uri="{BB962C8B-B14F-4D97-AF65-F5344CB8AC3E}">
        <p14:creationId xmlns:p14="http://schemas.microsoft.com/office/powerpoint/2010/main" val="438349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r>
              <a:rPr lang="en-US" dirty="0"/>
              <a:t>Here are the reading requirements for test administrators.</a:t>
            </a:r>
          </a:p>
        </p:txBody>
      </p:sp>
      <p:sp>
        <p:nvSpPr>
          <p:cNvPr id="4" name="Slide Number Placeholder 3"/>
          <p:cNvSpPr>
            <a:spLocks noGrp="1"/>
          </p:cNvSpPr>
          <p:nvPr>
            <p:ph type="sldNum" sz="quarter" idx="10"/>
          </p:nvPr>
        </p:nvSpPr>
        <p:spPr/>
        <p:txBody>
          <a:bodyPr/>
          <a:lstStyle/>
          <a:p>
            <a:fld id="{0292FCAB-B3A6-438F-B6B4-1AAA1EC793BD}" type="slidenum">
              <a:rPr lang="en-US" smtClean="0"/>
              <a:t>27</a:t>
            </a:fld>
            <a:endParaRPr lang="en-US"/>
          </a:p>
        </p:txBody>
      </p:sp>
    </p:spTree>
    <p:extLst>
      <p:ext uri="{BB962C8B-B14F-4D97-AF65-F5344CB8AC3E}">
        <p14:creationId xmlns:p14="http://schemas.microsoft.com/office/powerpoint/2010/main" val="26940475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Finally, the links to the resources referenced on previous slides are provided here. This concludes the test administrator training module.</a:t>
            </a:r>
          </a:p>
          <a:p>
            <a:endParaRPr lang="en-US" altLang="en-US" dirty="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91E2E389-4556-4E1F-BA7B-C3A2521B6609}" type="slidenum">
              <a:rPr lang="en-US" altLang="en-US"/>
              <a:pPr eaLnBrk="1" hangingPunct="1">
                <a:spcBef>
                  <a:spcPct val="0"/>
                </a:spcBef>
              </a:pPr>
              <a:t>28</a:t>
            </a:fld>
            <a:endParaRPr lang="en-US" altLang="en-US"/>
          </a:p>
        </p:txBody>
      </p:sp>
    </p:spTree>
    <p:extLst>
      <p:ext uri="{BB962C8B-B14F-4D97-AF65-F5344CB8AC3E}">
        <p14:creationId xmlns:p14="http://schemas.microsoft.com/office/powerpoint/2010/main" val="92643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training module is the first of the required modules for Test Administrators, which should be followed with the training modules that cover accessibility supports and test security. Additionally, TAs are required to review the module(s) for the specific assessment(s) they will be administering. Each training module is intended to provide an overview of the major topics as well as an orientation to the manuals and other resources available to support TAs before, during, and after testing. </a:t>
            </a:r>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55650" indent="-290513" defTabSz="931863" eaLnBrk="0" hangingPunct="0">
              <a:spcBef>
                <a:spcPct val="30000"/>
              </a:spcBef>
              <a:defRPr sz="1200">
                <a:solidFill>
                  <a:schemeClr val="tx1"/>
                </a:solidFill>
                <a:latin typeface="Times New Roman" panose="02020603050405020304" pitchFamily="18" charset="0"/>
              </a:defRPr>
            </a:lvl2pPr>
            <a:lvl3pPr marL="1163638" indent="-231775" defTabSz="931863" eaLnBrk="0" hangingPunct="0">
              <a:spcBef>
                <a:spcPct val="30000"/>
              </a:spcBef>
              <a:defRPr sz="1200">
                <a:solidFill>
                  <a:schemeClr val="tx1"/>
                </a:solidFill>
                <a:latin typeface="Times New Roman" panose="02020603050405020304" pitchFamily="18" charset="0"/>
              </a:defRPr>
            </a:lvl3pPr>
            <a:lvl4pPr marL="1630363" indent="-231775" defTabSz="931863" eaLnBrk="0" hangingPunct="0">
              <a:spcBef>
                <a:spcPct val="30000"/>
              </a:spcBef>
              <a:defRPr sz="1200">
                <a:solidFill>
                  <a:schemeClr val="tx1"/>
                </a:solidFill>
                <a:latin typeface="Times New Roman" panose="02020603050405020304" pitchFamily="18" charset="0"/>
              </a:defRPr>
            </a:lvl4pPr>
            <a:lvl5pPr marL="2095500" indent="-231775" defTabSz="931863" eaLnBrk="0" hangingPunct="0">
              <a:spcBef>
                <a:spcPct val="30000"/>
              </a:spcBef>
              <a:defRPr sz="1200">
                <a:solidFill>
                  <a:schemeClr val="tx1"/>
                </a:solidFill>
                <a:latin typeface="Times New Roman" panose="02020603050405020304" pitchFamily="18" charset="0"/>
              </a:defRPr>
            </a:lvl5pPr>
            <a:lvl6pPr marL="2552700" indent="-231775"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3009900" indent="-231775"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67100" indent="-231775"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924300" indent="-231775"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21CA709D-DAC7-4B5B-9A07-38C34F93B150}"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239551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This training module includes an overview of the roles and responsibilities for test administrators, student participation in statewide assessments, testing environment requirements, and additional resources.</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4C62F857-D868-4C65-A245-D641143B2E59}" type="slidenum">
              <a:rPr lang="en-US" altLang="en-US"/>
              <a:pPr eaLnBrk="1" hangingPunct="1">
                <a:spcBef>
                  <a:spcPct val="0"/>
                </a:spcBef>
              </a:pPr>
              <a:t>4</a:t>
            </a:fld>
            <a:endParaRPr lang="en-US" altLang="en-US"/>
          </a:p>
        </p:txBody>
      </p:sp>
    </p:spTree>
    <p:extLst>
      <p:ext uri="{BB962C8B-B14F-4D97-AF65-F5344CB8AC3E}">
        <p14:creationId xmlns:p14="http://schemas.microsoft.com/office/powerpoint/2010/main" val="327298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t>The responsibilities of a test administrator are not limited to testing day. Preparation before testing should include providing students with an opportunity to become familiar with testing format, consulting all relevant documentation for identifying which students to test and which accessibility supports to provide, as well as making arrangements for students who are not testing such as students who finish earlier than their peers during a testing session. During testing, it is the TA’s responsibility to ensure students receive the appropriate test and actively monitor students to maintain a secure testing environment. After testing, TAs can check participation reports to monitor student progress and completion of tests. </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B60F5A50-C467-48B0-90F7-26E1DA62E9B2}" type="slidenum">
              <a:rPr lang="en-US" altLang="en-US"/>
              <a:pPr eaLnBrk="1" hangingPunct="1">
                <a:spcBef>
                  <a:spcPct val="0"/>
                </a:spcBef>
              </a:pPr>
              <a:t>5</a:t>
            </a:fld>
            <a:endParaRPr lang="en-US" altLang="en-US"/>
          </a:p>
        </p:txBody>
      </p:sp>
    </p:spTree>
    <p:extLst>
      <p:ext uri="{BB962C8B-B14F-4D97-AF65-F5344CB8AC3E}">
        <p14:creationId xmlns:p14="http://schemas.microsoft.com/office/powerpoint/2010/main" val="1344075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0" dirty="0">
                <a:solidFill>
                  <a:srgbClr val="FF0000"/>
                </a:solidFill>
              </a:rPr>
              <a:t>The expected participation by grade level for each tested subject is shown on this slide. Please note that participation requirements are set by federal statute and a 95% threshold is expected for subject areas, except the English Language Proficiency Assessment (ELPA) where every student meeting the inclusion requirements is expected to participate. </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04929615-17F9-4CA5-BC06-3832FC0C5BE3}"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3945744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Assessment Bill of Rights permits parents to annually opt their student(s) out of statewide summative  assessments in English Language Arts and Mathematics. This right applies to both general and alternate (Oregon Extended) assessments. </a:t>
            </a:r>
          </a:p>
          <a:p>
            <a:endParaRPr lang="en-US" dirty="0"/>
          </a:p>
          <a:p>
            <a:r>
              <a:rPr lang="en-US" dirty="0"/>
              <a:t>For all other required statewide assessments (OSAS Science, ELPA Screener, ELPA Summative, Alt ELPA, and the </a:t>
            </a:r>
            <a:r>
              <a:rPr lang="en-US" dirty="0" err="1"/>
              <a:t>ORExt</a:t>
            </a:r>
            <a:r>
              <a:rPr lang="en-US" dirty="0"/>
              <a:t> Science Assessment), parents may request that their student be exempted from state testing based on either disability or religion. NOTE: Appropriate school personnel must evaluate and approve the parent request.</a:t>
            </a:r>
          </a:p>
          <a:p>
            <a:endParaRPr lang="en-US" dirty="0"/>
          </a:p>
          <a:p>
            <a:r>
              <a:rPr lang="en-US" dirty="0"/>
              <a:t>As a reminder, this is an annual process and prior year forms and exemptions expire at the end of the testing window.</a:t>
            </a:r>
          </a:p>
          <a:p>
            <a:endParaRPr lang="en-US" dirty="0"/>
          </a:p>
          <a:p>
            <a:r>
              <a:rPr lang="en-US" dirty="0"/>
              <a:t>While districts may communicate with parents using existing communication protocols, it also important that parents, adult students, or non-adult students are not subjected to undue influence by educators or staff during working hours. </a:t>
            </a:r>
          </a:p>
          <a:p>
            <a:endParaRPr lang="en-US" dirty="0"/>
          </a:p>
          <a:p>
            <a:r>
              <a:rPr lang="en-US" dirty="0"/>
              <a:t>The table shown here provides a few examples of appropriate and inappropriate communications.</a:t>
            </a:r>
          </a:p>
          <a:p>
            <a:endParaRPr lang="en-US" dirty="0"/>
          </a:p>
          <a:p>
            <a:endParaRPr lang="en-US" dirty="0"/>
          </a:p>
        </p:txBody>
      </p:sp>
      <p:sp>
        <p:nvSpPr>
          <p:cNvPr id="4" name="Slide Number Placeholder 3"/>
          <p:cNvSpPr>
            <a:spLocks noGrp="1"/>
          </p:cNvSpPr>
          <p:nvPr>
            <p:ph type="sldNum" sz="quarter" idx="5"/>
          </p:nvPr>
        </p:nvSpPr>
        <p:spPr/>
        <p:txBody>
          <a:bodyPr/>
          <a:lstStyle/>
          <a:p>
            <a:fld id="{0292FCAB-B3A6-438F-B6B4-1AAA1EC793BD}" type="slidenum">
              <a:rPr lang="en-US" smtClean="0"/>
              <a:t>8</a:t>
            </a:fld>
            <a:endParaRPr lang="en-US"/>
          </a:p>
        </p:txBody>
      </p:sp>
    </p:spTree>
    <p:extLst>
      <p:ext uri="{BB962C8B-B14F-4D97-AF65-F5344CB8AC3E}">
        <p14:creationId xmlns:p14="http://schemas.microsoft.com/office/powerpoint/2010/main" val="1343675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rPr>
              <a:t>Opt-out and exemption requests may be made at any time before the end of the test window, even if the student has partially or fully completed the test.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dirty="0">
              <a:solidFill>
                <a:schemeClr val="bg1"/>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dirty="0">
                <a:solidFill>
                  <a:schemeClr val="bg1"/>
                </a:solidFill>
                <a:effectLst/>
              </a:rPr>
              <a:t>Administering a test which has an opt-out or exemption request is an irregularity and must be immediately reported to the STC or DTC.</a:t>
            </a:r>
            <a:endParaRPr lang="en-US" sz="1200" b="0" dirty="0">
              <a:solidFill>
                <a:schemeClr val="bg1"/>
              </a:solidFill>
              <a:effectLst/>
            </a:endParaRPr>
          </a:p>
          <a:p>
            <a:pPr marL="171450" lvl="0" indent="-171450">
              <a:buFont typeface="Arial" panose="020B0604020202020204" pitchFamily="34" charset="0"/>
              <a:buChar char="•"/>
            </a:pPr>
            <a:r>
              <a:rPr lang="en-US" dirty="0"/>
              <a:t>In order to honor an opt-out or exemption, an employee of the district must have physically or electronically received </a:t>
            </a:r>
            <a:r>
              <a:rPr lang="en-US" sz="1200" b="0" i="0" u="none" strike="noStrike" dirty="0">
                <a:solidFill>
                  <a:srgbClr val="000000"/>
                </a:solidFill>
                <a:effectLst/>
              </a:rPr>
              <a:t>a </a:t>
            </a:r>
            <a:r>
              <a:rPr lang="en-US" sz="1200" b="1" i="1" u="sng" strike="noStrike" dirty="0">
                <a:solidFill>
                  <a:srgbClr val="000000"/>
                </a:solidFill>
                <a:effectLst/>
              </a:rPr>
              <a:t>signed form</a:t>
            </a:r>
            <a:r>
              <a:rPr lang="en-US" sz="1200" b="1" i="1" strike="noStrike" dirty="0">
                <a:solidFill>
                  <a:srgbClr val="000000"/>
                </a:solidFill>
                <a:effectLst/>
              </a:rPr>
              <a:t> </a:t>
            </a:r>
            <a:r>
              <a:rPr lang="en-US" sz="1200" b="0" i="0" u="none" strike="noStrike" dirty="0">
                <a:solidFill>
                  <a:srgbClr val="000000"/>
                </a:solidFill>
                <a:effectLst/>
              </a:rPr>
              <a:t>(opt-out) or </a:t>
            </a:r>
            <a:r>
              <a:rPr lang="en-US" sz="1200" b="1" i="1" u="sng" strike="noStrike" dirty="0">
                <a:solidFill>
                  <a:srgbClr val="000000"/>
                </a:solidFill>
                <a:effectLst/>
              </a:rPr>
              <a:t>district-approved written request</a:t>
            </a:r>
            <a:r>
              <a:rPr lang="en-US" sz="1200" b="1" i="1" u="none" strike="noStrike" dirty="0">
                <a:solidFill>
                  <a:srgbClr val="000000"/>
                </a:solidFill>
                <a:effectLst/>
              </a:rPr>
              <a:t> </a:t>
            </a:r>
            <a:r>
              <a:rPr lang="en-US" sz="1200" b="0" i="0" u="none" strike="noStrike" dirty="0">
                <a:solidFill>
                  <a:srgbClr val="000000"/>
                </a:solidFill>
                <a:effectLst/>
              </a:rPr>
              <a:t>(exemption)</a:t>
            </a:r>
          </a:p>
          <a:p>
            <a:pPr marL="171450" lvl="0" indent="-171450">
              <a:buFont typeface="Arial" panose="020B0604020202020204" pitchFamily="34" charset="0"/>
              <a:buChar char="•"/>
            </a:pPr>
            <a:r>
              <a:rPr lang="en-US" sz="1200" b="0" i="0" u="none" strike="noStrike" dirty="0">
                <a:solidFill>
                  <a:srgbClr val="000000"/>
                </a:solidFill>
                <a:effectLst/>
              </a:rPr>
              <a:t>Verbal communication of the request does not meet the documented requirement.</a:t>
            </a:r>
          </a:p>
          <a:p>
            <a:pPr marL="628650" lvl="1" indent="-171450">
              <a:buFont typeface="Arial" panose="020B0604020202020204" pitchFamily="34" charset="0"/>
              <a:buChar char="•"/>
            </a:pPr>
            <a:r>
              <a:rPr lang="en-US" sz="1200" b="0" i="1" u="none" strike="noStrike" dirty="0">
                <a:solidFill>
                  <a:srgbClr val="000000"/>
                </a:solidFill>
                <a:effectLst/>
              </a:rPr>
              <a:t>Please note districts must retain student records, such as parent-submitted opt-out forms, for at least three years after the record was created.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u="none" strike="noStrike" dirty="0">
                <a:solidFill>
                  <a:srgbClr val="000000"/>
                </a:solidFill>
                <a:effectLst/>
              </a:rPr>
              <a:t>Notify STC or DTC immediately of the opt-out or exemption request and provide form or written request to DTC.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dirty="0">
              <a:solidFill>
                <a:srgbClr val="000000"/>
              </a:solidFill>
              <a:effectLst/>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dirty="0">
                <a:solidFill>
                  <a:srgbClr val="000000"/>
                </a:solidFill>
                <a:effectLst/>
              </a:rPr>
              <a:t>If received prior to testing, please consult with your DTC about district policies regarding blocking tests which have opt-out or exemption requests that are received prior to testing.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0" i="0" u="none" strike="noStrike" dirty="0">
                <a:solidFill>
                  <a:srgbClr val="000000"/>
                </a:solidFill>
                <a:effectLst/>
              </a:rPr>
              <a:t>If the student has already started or completed testing, this constitutes a testing irregularity and must be reported as such to your STC or DTC, even if the test was administered in good faith. </a:t>
            </a:r>
          </a:p>
          <a:p>
            <a:pPr marL="685800" marR="0" lvl="1"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dirty="0">
                <a:solidFill>
                  <a:srgbClr val="000000"/>
                </a:solidFill>
                <a:effectLst/>
              </a:rPr>
              <a:t>In the case that a student is actively testing, please have the student stop testing and wait for confirmation from DTC before resuming testing for the concerned student.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u="none" strike="noStrike" dirty="0">
              <a:solidFill>
                <a:srgbClr val="000000"/>
              </a:solidFill>
              <a:effectLst/>
            </a:endParaRPr>
          </a:p>
        </p:txBody>
      </p:sp>
      <p:sp>
        <p:nvSpPr>
          <p:cNvPr id="4" name="Slide Number Placeholder 3"/>
          <p:cNvSpPr>
            <a:spLocks noGrp="1"/>
          </p:cNvSpPr>
          <p:nvPr>
            <p:ph type="sldNum" sz="quarter" idx="5"/>
          </p:nvPr>
        </p:nvSpPr>
        <p:spPr/>
        <p:txBody>
          <a:bodyPr/>
          <a:lstStyle/>
          <a:p>
            <a:fld id="{0292FCAB-B3A6-438F-B6B4-1AAA1EC793BD}" type="slidenum">
              <a:rPr lang="en-US" smtClean="0"/>
              <a:t>9</a:t>
            </a:fld>
            <a:endParaRPr lang="en-US"/>
          </a:p>
        </p:txBody>
      </p:sp>
    </p:spTree>
    <p:extLst>
      <p:ext uri="{BB962C8B-B14F-4D97-AF65-F5344CB8AC3E}">
        <p14:creationId xmlns:p14="http://schemas.microsoft.com/office/powerpoint/2010/main" val="1845829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Locally developed testing schedules that adhere to the statewide assessment windows should guide TAs as to which assessments will be administered to which students and when. Consult the locally developed testing plans to ensure students are administered the right test at the right time. </a:t>
            </a:r>
          </a:p>
          <a:p>
            <a:pPr eaLnBrk="1" hangingPunct="1"/>
            <a:r>
              <a:rPr lang="en-US" altLang="en-US" dirty="0"/>
              <a:t>Prior to testing, TAs must be aware of which supports students will need and that all preparations have been made to ensure those supports are available during testing. Awareness and planning in these areas contribute to increased student participation. </a:t>
            </a:r>
          </a:p>
          <a:p>
            <a:pPr eaLnBrk="1" hangingPunct="1"/>
            <a:endParaRPr lang="en-US" altLang="en-US" dirty="0">
              <a:solidFill>
                <a:srgbClr val="FFFF00"/>
              </a:solidFill>
            </a:endParaRPr>
          </a:p>
          <a:p>
            <a:pPr eaLnBrk="1" hangingPunct="1"/>
            <a:r>
              <a:rPr lang="en-US" altLang="en-US" dirty="0">
                <a:solidFill>
                  <a:srgbClr val="FFFF00"/>
                </a:solidFill>
              </a:rPr>
              <a:t>Consult Section 6:</a:t>
            </a:r>
            <a:r>
              <a:rPr lang="en-US" altLang="en-US" dirty="0"/>
              <a:t> Planning for Test Administration in the TAM for more information. In addition to Section 6, </a:t>
            </a:r>
            <a:r>
              <a:rPr lang="en-US" altLang="en-US" i="0" dirty="0"/>
              <a:t>A</a:t>
            </a:r>
            <a:r>
              <a:rPr lang="en-US" altLang="en-US" i="0" dirty="0">
                <a:solidFill>
                  <a:schemeClr val="tx1">
                    <a:lumMod val="50000"/>
                  </a:schemeClr>
                </a:solidFill>
              </a:rPr>
              <a:t>dditional test administration factors will apply for some students. See Appendix B: Student Inclusion in the TAM for more information.</a:t>
            </a:r>
            <a:endParaRPr lang="en-US" altLang="en-US" i="0" dirty="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spcBef>
                <a:spcPct val="30000"/>
              </a:spcBef>
              <a:defRPr sz="1200">
                <a:solidFill>
                  <a:schemeClr val="tx1"/>
                </a:solidFill>
                <a:latin typeface="Times New Roman" panose="02020603050405020304" pitchFamily="18" charset="0"/>
              </a:defRPr>
            </a:lvl1pPr>
            <a:lvl2pPr marL="742950" indent="-285750" defTabSz="931863" eaLnBrk="0" hangingPunct="0">
              <a:spcBef>
                <a:spcPct val="30000"/>
              </a:spcBef>
              <a:defRPr sz="1200">
                <a:solidFill>
                  <a:schemeClr val="tx1"/>
                </a:solidFill>
                <a:latin typeface="Times New Roman" panose="02020603050405020304" pitchFamily="18" charset="0"/>
              </a:defRPr>
            </a:lvl2pPr>
            <a:lvl3pPr marL="1143000" indent="-228600" defTabSz="931863" eaLnBrk="0" hangingPunct="0">
              <a:spcBef>
                <a:spcPct val="30000"/>
              </a:spcBef>
              <a:defRPr sz="1200">
                <a:solidFill>
                  <a:schemeClr val="tx1"/>
                </a:solidFill>
                <a:latin typeface="Times New Roman" panose="02020603050405020304" pitchFamily="18" charset="0"/>
              </a:defRPr>
            </a:lvl3pPr>
            <a:lvl4pPr marL="1600200" indent="-228600" defTabSz="931863" eaLnBrk="0" hangingPunct="0">
              <a:spcBef>
                <a:spcPct val="30000"/>
              </a:spcBef>
              <a:defRPr sz="1200">
                <a:solidFill>
                  <a:schemeClr val="tx1"/>
                </a:solidFill>
                <a:latin typeface="Times New Roman" panose="02020603050405020304" pitchFamily="18" charset="0"/>
              </a:defRPr>
            </a:lvl4pPr>
            <a:lvl5pPr marL="2057400" indent="-228600" defTabSz="931863" eaLnBrk="0" hangingPunct="0">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D337993-6F90-49DB-8F53-3907222D4B25}" type="slidenum">
              <a:rPr lang="en-US" altLang="en-US">
                <a:solidFill>
                  <a:srgbClr val="000000"/>
                </a:solidFill>
              </a:rPr>
              <a:pPr eaLnBrk="1" hangingPunct="1">
                <a:spcBef>
                  <a:spcPct val="0"/>
                </a:spcBef>
              </a:pPr>
              <a:t>10</a:t>
            </a:fld>
            <a:endParaRPr lang="en-US" altLang="en-US">
              <a:solidFill>
                <a:srgbClr val="000000"/>
              </a:solidFill>
            </a:endParaRPr>
          </a:p>
        </p:txBody>
      </p:sp>
    </p:spTree>
    <p:extLst>
      <p:ext uri="{BB962C8B-B14F-4D97-AF65-F5344CB8AC3E}">
        <p14:creationId xmlns:p14="http://schemas.microsoft.com/office/powerpoint/2010/main" val="29328186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2BB9ACE-4E6B-4C1C-9D16-BF390F06315D}"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670268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E6215972-A05F-450F-8284-C2F444510732}"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142986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48ADE3D7-40C4-4374-AABA-D7308AB56288}"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5905750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cSld name="1_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681159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b="1"/>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189164221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b="1"/>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98274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b="1"/>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35849737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4" name="Straight Connector 3"/>
          <p:cNvSpPr>
            <a:spLocks noChangeShapeType="1"/>
          </p:cNvSpPr>
          <p:nvPr userDrawn="1"/>
        </p:nvSpPr>
        <p:spPr bwMode="auto">
          <a:xfrm>
            <a:off x="1215178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sz="1800"/>
          </a:p>
        </p:txBody>
      </p:sp>
      <p:sp>
        <p:nvSpPr>
          <p:cNvPr id="5" name="Oval 4"/>
          <p:cNvSpPr/>
          <p:nvPr userDrawn="1"/>
        </p:nvSpPr>
        <p:spPr bwMode="auto">
          <a:xfrm>
            <a:off x="5181601" y="3505200"/>
            <a:ext cx="918633" cy="688975"/>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dirty="0"/>
          </a:p>
        </p:txBody>
      </p:sp>
      <p:pic>
        <p:nvPicPr>
          <p:cNvPr id="6" name="Picture 2" descr="OAKS Tree Only Paper_2014"/>
          <p:cNvPicPr>
            <a:picLocks noChangeAspect="1" noChangeArrowheads="1"/>
          </p:cNvPicPr>
          <p:nvPr userDrawn="1"/>
        </p:nvPicPr>
        <p:blipFill>
          <a:blip r:embed="rId2">
            <a:extLst>
              <a:ext uri="{28A0092B-C50C-407E-A947-70E740481C1C}">
                <a14:useLocalDpi xmlns:a14="http://schemas.microsoft.com/office/drawing/2010/main" val="0"/>
              </a:ext>
            </a:extLst>
          </a:blip>
          <a:srcRect l="27104" t="1495" r="28221" b="39485"/>
          <a:stretch>
            <a:fillRect/>
          </a:stretch>
        </p:blipFill>
        <p:spPr bwMode="auto">
          <a:xfrm>
            <a:off x="5240867" y="3516313"/>
            <a:ext cx="85513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7"/>
          <p:cNvSpPr>
            <a:spLocks noGrp="1"/>
          </p:cNvSpPr>
          <p:nvPr>
            <p:ph type="ctrTitle"/>
          </p:nvPr>
        </p:nvSpPr>
        <p:spPr>
          <a:xfrm>
            <a:off x="1524000" y="1371600"/>
            <a:ext cx="8229600" cy="1371600"/>
          </a:xfrm>
        </p:spPr>
        <p:txBody>
          <a:bodyPr/>
          <a:lstStyle>
            <a:lvl1pPr algn="ctr">
              <a:defRPr b="1"/>
            </a:lvl1pPr>
          </a:lstStyle>
          <a:p>
            <a:r>
              <a:rPr lang="en-US" dirty="0"/>
              <a:t>Click to edit Master title style</a:t>
            </a:r>
          </a:p>
        </p:txBody>
      </p:sp>
      <p:sp>
        <p:nvSpPr>
          <p:cNvPr id="10" name="Content Placeholder 7"/>
          <p:cNvSpPr>
            <a:spLocks noGrp="1"/>
          </p:cNvSpPr>
          <p:nvPr>
            <p:ph sz="quarter" idx="1"/>
          </p:nvPr>
        </p:nvSpPr>
        <p:spPr>
          <a:xfrm>
            <a:off x="1524000" y="2743200"/>
            <a:ext cx="8229600" cy="457200"/>
          </a:xfrm>
        </p:spPr>
        <p:txBody>
          <a:bodyPr/>
          <a:lstStyle>
            <a:lvl1pPr marL="0" indent="0" algn="ctr">
              <a:buFont typeface="Wingdings" panose="05000000000000000000" pitchFamily="2" charset="2"/>
              <a:buNone/>
              <a:defRPr sz="1900" i="1"/>
            </a:lvl1pPr>
            <a:lvl2pPr marL="639763" indent="-273050">
              <a:buFont typeface="Wingdings" panose="05000000000000000000" pitchFamily="2" charset="2"/>
              <a:buChar char="Ø"/>
              <a:defRPr/>
            </a:lvl2pPr>
          </a:lstStyle>
          <a:p>
            <a:pPr lvl="0"/>
            <a:r>
              <a:rPr lang="en-US" dirty="0"/>
              <a:t>Click to edit Master text styles</a:t>
            </a:r>
          </a:p>
        </p:txBody>
      </p:sp>
    </p:spTree>
    <p:extLst>
      <p:ext uri="{BB962C8B-B14F-4D97-AF65-F5344CB8AC3E}">
        <p14:creationId xmlns:p14="http://schemas.microsoft.com/office/powerpoint/2010/main" val="4909646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492C3F-1320-4C85-B8E9-876827B05F65}"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2819513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C47A793E-CE26-49F6-BF1D-BE068E2D5FCB}" type="datetime1">
              <a:rPr lang="en-US" smtClean="0"/>
              <a:t>10/23/2023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903756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EC6743-4301-4F04-8333-D0860817D367}"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91213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CDCFA82C-39C5-4A59-9F5D-B5F78998E617}" type="datetime1">
              <a:rPr lang="en-US" smtClean="0"/>
              <a:t>10/23/2023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95511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3D650C-41CE-4DC6-98D8-EA9ADB26F189}" type="datetime1">
              <a:rPr lang="en-US" smtClean="0"/>
              <a:t>10/23/2023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37788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2A0E7A-B48E-4095-8CD3-62951C03644F}"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76147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8BD26D-584E-43D1-91E9-C4CA2EC285C4}" type="datetime1">
              <a:rPr lang="en-US" smtClean="0"/>
              <a:t>10/23/2023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759222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721035-2054-4B6B-B233-5099CC786B29}" type="datetime1">
              <a:rPr lang="en-US" smtClean="0"/>
              <a:t>10/23/2023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4884496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C3E58BFB-F046-495C-96B3-BEB81CA095F1}" type="datetime1">
              <a:rPr lang="en-US" smtClean="0"/>
              <a:t>10/23/2023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5080285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5344ADB8-BB34-4B72-ABE6-D963BA6FC2DD}" type="datetime1">
              <a:rPr lang="en-US" smtClean="0"/>
              <a:t>10/23/2023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991733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F493D1CD-698E-4FB7-B677-ED9AFBE40AFE}"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210953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8113E92C-0843-4C75-9431-6A91F9184BF4}"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1801356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9D2C60-6D52-4290-AB97-35DCB3F0DF20}"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689979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073A06C9-AD8D-4E79-AB4B-F5D8D8E6FBA6}" type="datetime1">
              <a:rPr lang="en-US" smtClean="0"/>
              <a:t>10/23/2023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47508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F883E3-6C2B-4D03-A881-1B5429901380}"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17988473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6059E0-F53D-4612-B2EA-8B0EB98C1596}"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40602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61C5AE-92C6-45D3-81F1-312ED819E4B1}" type="datetime1">
              <a:rPr lang="en-US" smtClean="0"/>
              <a:t>10/23/2023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279456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AD5353-A417-4F1D-993A-EF05775EA2D4}"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276752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77B655-3D6C-4D4C-BB39-A7506862A99A}" type="datetime1">
              <a:rPr lang="en-US" smtClean="0"/>
              <a:t>10/23/2023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229640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2AABBC6-84D8-4F38-BDDF-2E742DFA7014}" type="datetime1">
              <a:rPr lang="en-US" smtClean="0"/>
              <a:t>10/23/2023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596924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5504906E-9BE3-4757-A1CD-B30004F48755}" type="datetime1">
              <a:rPr lang="en-US" smtClean="0"/>
              <a:t>10/23/2023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4894489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6F4620E1-EF8D-4F73-BA30-0756634A48CA}" type="datetime1">
              <a:rPr lang="en-US" smtClean="0"/>
              <a:t>10/23/2023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54112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90460C63-2B18-49DA-83AD-573FF1288FF3}"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50783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F49AC3F4-C4C9-4DF2-9A9D-E8A4C78B7894}"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8457464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103A13-B45A-4193-976B-C4B8797E9E5F}"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06638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CE1DA7-F019-433D-A4A1-FE6A36E2D9F0}" type="datetime1">
              <a:rPr lang="en-US" smtClean="0"/>
              <a:t>10/23/2023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0094566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FA25274-BD11-4B1D-BD90-B41094D0556F}" type="datetime1">
              <a:rPr lang="en-US" smtClean="0"/>
              <a:t>10/23/2023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4572618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C2BBA4-8E15-4B0D-8805-0FBCFAF02ADA}"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13715856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143A717-A9B4-471B-9636-8C6CDCEF74D8}" type="datetime1">
              <a:rPr lang="en-US" smtClean="0"/>
              <a:t>10/23/2023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9303449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E0650F-A963-4F5A-909D-DDBF6E366015}"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22769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1A39FE-8B3B-477D-BA76-27147AA1105A}" type="datetime1">
              <a:rPr lang="en-US" smtClean="0"/>
              <a:t>10/23/2023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82783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54301B-FD31-48E7-B74A-9558192A9E9B}" type="datetime1">
              <a:rPr lang="en-US" smtClean="0"/>
              <a:t>10/23/2023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1481439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64C8F3E6-3BB0-4D1A-BF1C-BFA726B1814F}" type="datetime1">
              <a:rPr lang="en-US" smtClean="0"/>
              <a:t>10/23/2023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320295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1B1F88FE-4CEC-4BB8-97AD-27FC941E9E42}" type="datetime1">
              <a:rPr lang="en-US" smtClean="0"/>
              <a:t>10/23/2023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007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AC8F2EA-6B60-42B6-8F93-DA6026BF07B6}"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11049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BED969DC-A002-4022-9CEB-1BAAFF16E7C3}"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864434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5E22606-329E-466D-BDC7-DD7EDCF6FD8B}"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7335153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A0FAA87-56E5-4DA5-8D24-74AB622F6278}"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08105294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A3868B4C-14F7-4573-A519-9EC1846C0943}" type="datetime1">
              <a:rPr lang="en-US" smtClean="0"/>
              <a:t>10/23/2023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977143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4A3BD9-A817-4A7B-B9FD-205BB86631F5}"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19000641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CAE0958-C200-47F4-9C8E-219BA676C5FA}" type="datetime1">
              <a:rPr lang="en-US" smtClean="0"/>
              <a:t>10/23/2023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259474510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EEA414-C11F-48DA-BFD2-5FD11560C71B}"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880147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7D6CBD-0F2A-4554-AE8C-A60C5FD9CC4B}" type="datetime1">
              <a:rPr lang="en-US" smtClean="0"/>
              <a:t>10/23/2023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9757144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00E070-5B99-4F2C-90C3-ADFB17E297F8}" type="datetime1">
              <a:rPr lang="en-US" smtClean="0"/>
              <a:t>10/23/2023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821531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7A5D87C2-0C15-4E5B-9376-625B3D57F78C}" type="datetime1">
              <a:rPr lang="en-US" smtClean="0"/>
              <a:t>10/23/2023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36343395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96EA832A-0249-4300-B377-07FB3545BD2B}" type="datetime1">
              <a:rPr lang="en-US" smtClean="0"/>
              <a:t>10/23/2023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255966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B13CAC78-25EC-4941-8768-98B10D1B293A}"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80649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DD9E5C-11E2-46EE-9F3D-07B77CFF6F1D}" type="datetime1">
              <a:rPr lang="en-US" smtClean="0"/>
              <a:t>10/23/2023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42455579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33E1DD05-8B61-438C-A6DD-E549C6A059D1}"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9125395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52CA4B-685E-4308-9F8D-09262F5526DB}"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797967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98913302-DCE3-4CEA-9A96-8E6B94E0C88B}" type="datetime1">
              <a:rPr lang="en-US" smtClean="0"/>
              <a:t>10/23/2023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429094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7C0613-A1DE-4550-9448-CE8AF9E57D44}"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9362932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FF1CE35-C910-43DF-BBB4-A2D1BB40A38F}" type="datetime1">
              <a:rPr lang="en-US" smtClean="0"/>
              <a:t>10/23/2023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302433138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47BEFB-2899-4B5A-AF35-3097F79D2AD4}"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79635454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BCBC8D8-BE08-459A-BB7A-CAEE9D86B378}" type="datetime1">
              <a:rPr lang="en-US" smtClean="0"/>
              <a:t>10/23/2023</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686515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A73601-531E-4182-92B3-A31066F18214}" type="datetime1">
              <a:rPr lang="en-US" smtClean="0"/>
              <a:t>10/23/2023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199058318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F635190E-3ED5-40DD-AF3F-525F04A31E8C}" type="datetime1">
              <a:rPr lang="en-US" smtClean="0"/>
              <a:t>10/23/2023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8512254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C9C55622-1721-4A71-8076-260DF1EC5E2D}" type="datetime1">
              <a:rPr lang="en-US" smtClean="0"/>
              <a:t>10/23/2023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528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B1A0B7-3650-441C-A886-9BAE2D0EE1CC}" type="datetime1">
              <a:rPr lang="en-US" smtClean="0"/>
              <a:t>10/23/2023</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15787436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DD33F9BE-9D7D-4D62-BC21-3F9AFC6FE52E}"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4947446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A3A6D483-0160-4A29-A4EE-5B445D88F9F6}" type="datetime1">
              <a:rPr lang="en-US" smtClean="0"/>
              <a:t>10/23/2023</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94281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A6FD328A-2D9D-440A-9E20-1B6B0555206A}" type="datetime1">
              <a:rPr lang="en-US" smtClean="0"/>
              <a:t>10/23/2023</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75541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F5825EE3-A1A3-4AAD-83AF-454CF2C16445}" type="datetime1">
              <a:rPr lang="en-US" smtClean="0"/>
              <a:t>10/23/2023</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15273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BCB75DB4-E292-455D-A038-6563D7BE9092}" type="datetime1">
              <a:rPr lang="en-US" smtClean="0"/>
              <a:t>10/23/2023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924014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61" r:id="rId14"/>
    <p:sldLayoutId id="2147483662" r:id="rId15"/>
    <p:sldLayoutId id="2147483663" r:id="rId16"/>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0FAED14C-1003-4042-8E6D-B96834F3EE16}" type="datetime1">
              <a:rPr lang="en-US" smtClean="0"/>
              <a:t>10/23/2023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50083881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B422FA35-853C-478F-A7EB-40BE50424FDB}" type="datetime1">
              <a:rPr lang="en-US" smtClean="0"/>
              <a:t>10/23/2023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6159906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6BF99804-11AA-41C4-BA85-9F3714457C3F}" type="datetime1">
              <a:rPr lang="en-US" smtClean="0"/>
              <a:t>10/23/2023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99301511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E03BF866-BBB4-4BA0-831C-BCABD95AEE23}" type="datetime1">
              <a:rPr lang="en-US" smtClean="0"/>
              <a:t>10/23/2023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75743899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F28F4156-072E-4492-82F3-AD327EB3C805}" type="datetime1">
              <a:rPr lang="en-US" smtClean="0"/>
              <a:t>10/23/2023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799201194"/>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3" Type="http://schemas.openxmlformats.org/officeDocument/2006/relationships/hyperlink" Target="https://osasportal.org/" TargetMode="External"/><Relationship Id="rId2" Type="http://schemas.openxmlformats.org/officeDocument/2006/relationships/notesSlide" Target="../notesSlides/notesSlide12.xml"/><Relationship Id="rId1" Type="http://schemas.openxmlformats.org/officeDocument/2006/relationships/slideLayout" Target="../slideLayouts/slideLayout6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hyperlink" Target="https://www.oregon.gov/ode/educator-resources/assessment/Documents/RightAssessmentRightPurpose.pdf"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65.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6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6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hyperlink" Target="https://www.oregon.gov/ode/educator-resources/assessment/Pages/Interim_Assessments.aspx" TargetMode="External"/><Relationship Id="rId3" Type="http://schemas.openxmlformats.org/officeDocument/2006/relationships/hyperlink" Target="http://www.oregon.gov/ode/educator-resources/assessment/Pages/Assessment-Administration.aspx" TargetMode="External"/><Relationship Id="rId7" Type="http://schemas.openxmlformats.org/officeDocument/2006/relationships/hyperlink" Target="https://www.oregon.gov/ode/educator-resources/assessment/Documents/User_Guide_For_TAs_Remote_Summative_Administration.pdf" TargetMode="External"/><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hyperlink" Target="http://www.oregon.gov/ode/educator-resources/assessment/Pages/Assessment-Administration.aspx#UserGuides" TargetMode="External"/><Relationship Id="rId5" Type="http://schemas.openxmlformats.org/officeDocument/2006/relationships/hyperlink" Target="http://www.oregon.gov/ode/educator-resources/assessment/Pages/Assessment-Administration-Resources.aspx#PromisingPractices" TargetMode="External"/><Relationship Id="rId4" Type="http://schemas.openxmlformats.org/officeDocument/2006/relationships/hyperlink" Target="https://www.oregon.gov/ode/educator-resources/assessment/Documents/RightAssessmentRightPurpose.pdf" TargetMode="External"/><Relationship Id="rId9" Type="http://schemas.openxmlformats.org/officeDocument/2006/relationships/hyperlink" Target="http://oaksportal.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6028" y="2362441"/>
            <a:ext cx="10794124" cy="769441"/>
          </a:xfrm>
          <a:prstGeom prst="rect">
            <a:avLst/>
          </a:prstGeom>
          <a:noFill/>
        </p:spPr>
        <p:txBody>
          <a:bodyPr wrap="square">
            <a:spAutoFit/>
          </a:bodyPr>
          <a:lstStyle/>
          <a:p>
            <a:pPr algn="ctr">
              <a:defRPr/>
            </a:pPr>
            <a:r>
              <a:rPr lang="en-US" sz="4400" b="1" dirty="0">
                <a:solidFill>
                  <a:schemeClr val="accent1"/>
                </a:solidFill>
                <a:latin typeface="+mj-lt"/>
                <a:ea typeface="+mj-ea"/>
                <a:cs typeface="+mj-cs"/>
              </a:rPr>
              <a:t>Oregon Statewide Assessment System (OSAS)</a:t>
            </a:r>
          </a:p>
        </p:txBody>
      </p:sp>
      <p:sp>
        <p:nvSpPr>
          <p:cNvPr id="2" name="Rectangle 2"/>
          <p:cNvSpPr>
            <a:spLocks noGrp="1" noChangeArrowheads="1"/>
          </p:cNvSpPr>
          <p:nvPr>
            <p:ph type="ctrTitle"/>
          </p:nvPr>
        </p:nvSpPr>
        <p:spPr>
          <a:xfrm>
            <a:off x="536028" y="3947142"/>
            <a:ext cx="10794124" cy="1373627"/>
          </a:xfrm>
        </p:spPr>
        <p:txBody>
          <a:bodyPr anchor="t">
            <a:normAutofit/>
          </a:bodyPr>
          <a:lstStyle/>
          <a:p>
            <a:pPr>
              <a:lnSpc>
                <a:spcPct val="80000"/>
              </a:lnSpc>
              <a:defRPr/>
            </a:pPr>
            <a:r>
              <a:rPr sz="4000" dirty="0"/>
              <a:t>Test Administrator Training</a:t>
            </a:r>
          </a:p>
        </p:txBody>
      </p:sp>
      <p:sp>
        <p:nvSpPr>
          <p:cNvPr id="11267" name="Subtitle 2"/>
          <p:cNvSpPr>
            <a:spLocks noGrp="1"/>
          </p:cNvSpPr>
          <p:nvPr>
            <p:ph type="subTitle" idx="1"/>
          </p:nvPr>
        </p:nvSpPr>
        <p:spPr>
          <a:xfrm>
            <a:off x="2846990" y="4683639"/>
            <a:ext cx="6172200" cy="552450"/>
          </a:xfrm>
        </p:spPr>
        <p:txBody>
          <a:bodyPr/>
          <a:lstStyle/>
          <a:p>
            <a:r>
              <a:rPr lang="en-US" altLang="en-US" dirty="0"/>
              <a:t>Required for DTCs, STCs, and TAs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a:t>
            </a:fld>
            <a:endParaRPr lang="en-US" dirty="0"/>
          </a:p>
        </p:txBody>
      </p:sp>
    </p:spTree>
    <p:extLst>
      <p:ext uri="{BB962C8B-B14F-4D97-AF65-F5344CB8AC3E}">
        <p14:creationId xmlns:p14="http://schemas.microsoft.com/office/powerpoint/2010/main" val="200691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pPr eaLnBrk="1" hangingPunct="1">
              <a:lnSpc>
                <a:spcPct val="90000"/>
              </a:lnSpc>
              <a:spcBef>
                <a:spcPct val="35000"/>
              </a:spcBef>
              <a:defRPr/>
            </a:pPr>
            <a:r>
              <a:rPr sz="3600" dirty="0">
                <a:ea typeface="+mn-ea"/>
                <a:cs typeface="+mn-cs"/>
              </a:rPr>
              <a:t>Planning that Impacts Participation</a:t>
            </a:r>
          </a:p>
        </p:txBody>
      </p:sp>
      <p:sp>
        <p:nvSpPr>
          <p:cNvPr id="17410" name="Rectangle 3"/>
          <p:cNvSpPr>
            <a:spLocks noGrp="1" noChangeArrowheads="1"/>
          </p:cNvSpPr>
          <p:nvPr>
            <p:ph idx="1"/>
          </p:nvPr>
        </p:nvSpPr>
        <p:spPr/>
        <p:txBody>
          <a:bodyPr>
            <a:normAutofit/>
          </a:bodyPr>
          <a:lstStyle/>
          <a:p>
            <a:pPr>
              <a:spcAft>
                <a:spcPts val="600"/>
              </a:spcAft>
              <a:defRPr/>
            </a:pPr>
            <a:r>
              <a:rPr lang="en-US" altLang="en-US" dirty="0">
                <a:solidFill>
                  <a:schemeClr val="tx1">
                    <a:lumMod val="50000"/>
                  </a:schemeClr>
                </a:solidFill>
              </a:rPr>
              <a:t>Refer to your school’s test schedule and ensure that students take the right test at the right time</a:t>
            </a:r>
          </a:p>
          <a:p>
            <a:pPr>
              <a:defRPr/>
            </a:pPr>
            <a:r>
              <a:rPr lang="en-US" altLang="en-US" dirty="0">
                <a:solidFill>
                  <a:schemeClr val="tx1">
                    <a:lumMod val="50000"/>
                  </a:schemeClr>
                </a:solidFill>
              </a:rPr>
              <a:t>Verify the test settings for your students before testing begins</a:t>
            </a:r>
          </a:p>
          <a:p>
            <a:pPr lvl="1">
              <a:defRPr/>
            </a:pPr>
            <a:r>
              <a:rPr lang="en-US" altLang="en-US" dirty="0">
                <a:solidFill>
                  <a:schemeClr val="tx1">
                    <a:lumMod val="50000"/>
                  </a:schemeClr>
                </a:solidFill>
              </a:rPr>
              <a:t>Check IEPs and 504 Plans as applicable to identify supports</a:t>
            </a:r>
          </a:p>
          <a:p>
            <a:pPr lvl="1">
              <a:defRPr/>
            </a:pPr>
            <a:r>
              <a:rPr lang="en-US" altLang="en-US" dirty="0">
                <a:solidFill>
                  <a:schemeClr val="tx1">
                    <a:lumMod val="50000"/>
                  </a:schemeClr>
                </a:solidFill>
              </a:rPr>
              <a:t>Check TIDE to ensure that test settings match the students’ identified supports</a:t>
            </a:r>
          </a:p>
          <a:p>
            <a:pPr>
              <a:defRPr/>
            </a:pPr>
            <a:endParaRPr lang="en-US" altLang="en-US" dirty="0">
              <a:solidFill>
                <a:schemeClr val="tx1">
                  <a:lumMod val="50000"/>
                </a:schemeClr>
              </a:solidFill>
            </a:endParaRPr>
          </a:p>
          <a:p>
            <a:pPr marL="0" indent="0">
              <a:buNone/>
              <a:defRPr/>
            </a:pPr>
            <a:r>
              <a:rPr lang="en-US" altLang="en-US" b="1" i="1" dirty="0">
                <a:solidFill>
                  <a:srgbClr val="FF0000"/>
                </a:solidFill>
              </a:rPr>
              <a:t>Note: </a:t>
            </a:r>
            <a:r>
              <a:rPr lang="en-US" altLang="en-US" i="1" dirty="0"/>
              <a:t>A</a:t>
            </a:r>
            <a:r>
              <a:rPr lang="en-US" altLang="en-US" i="1" dirty="0">
                <a:solidFill>
                  <a:schemeClr val="tx1">
                    <a:lumMod val="50000"/>
                  </a:schemeClr>
                </a:solidFill>
              </a:rPr>
              <a:t>dditional test administration factors will apply for some students. See Appendix B in the TAM for more information.</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10</a:t>
            </a:fld>
            <a:endParaRPr lang="en-US" dirty="0"/>
          </a:p>
        </p:txBody>
      </p:sp>
      <p:sp>
        <p:nvSpPr>
          <p:cNvPr id="17411" name="TextBox 3"/>
          <p:cNvSpPr txBox="1">
            <a:spLocks noChangeArrowheads="1"/>
          </p:cNvSpPr>
          <p:nvPr/>
        </p:nvSpPr>
        <p:spPr bwMode="auto">
          <a:xfrm>
            <a:off x="6736375" y="5216463"/>
            <a:ext cx="476534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Section 6: Planning for Test Administration</a:t>
            </a:r>
          </a:p>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Appendix B</a:t>
            </a:r>
            <a:br>
              <a:rPr lang="en-US" altLang="en-US" sz="1800" i="1" dirty="0">
                <a:solidFill>
                  <a:schemeClr val="accent6"/>
                </a:solidFill>
                <a:latin typeface="Times New Roman" panose="02020603050405020304" pitchFamily="18" charset="0"/>
              </a:rPr>
            </a:br>
            <a:r>
              <a:rPr lang="en-US" altLang="en-US" sz="1800" i="1" dirty="0">
                <a:solidFill>
                  <a:schemeClr val="accent6"/>
                </a:solidFill>
                <a:latin typeface="Times New Roman" panose="02020603050405020304" pitchFamily="18" charset="0"/>
              </a:rPr>
              <a:t>TIDE User Guide</a:t>
            </a:r>
          </a:p>
        </p:txBody>
      </p:sp>
    </p:spTree>
    <p:extLst>
      <p:ext uri="{BB962C8B-B14F-4D97-AF65-F5344CB8AC3E}">
        <p14:creationId xmlns:p14="http://schemas.microsoft.com/office/powerpoint/2010/main" val="263145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defRPr/>
            </a:pPr>
            <a:r>
              <a:rPr sz="3600" dirty="0">
                <a:ea typeface="+mn-ea"/>
                <a:cs typeface="+mn-cs"/>
              </a:rPr>
              <a:t>Q&amp;A Discussion</a:t>
            </a:r>
          </a:p>
        </p:txBody>
      </p:sp>
      <p:sp>
        <p:nvSpPr>
          <p:cNvPr id="18435" name="Content Placeholder 2"/>
          <p:cNvSpPr>
            <a:spLocks noGrp="1"/>
          </p:cNvSpPr>
          <p:nvPr>
            <p:ph idx="1"/>
          </p:nvPr>
        </p:nvSpPr>
        <p:spPr/>
        <p:txBody>
          <a:bodyPr>
            <a:noAutofit/>
          </a:bodyPr>
          <a:lstStyle/>
          <a:p>
            <a:pPr>
              <a:spcAft>
                <a:spcPts val="1200"/>
              </a:spcAft>
            </a:pPr>
            <a:r>
              <a:rPr altLang="en-US" dirty="0"/>
              <a:t>What are the local considerations and challenges around monitoring student participation within your school or district?</a:t>
            </a:r>
          </a:p>
          <a:p>
            <a:pPr>
              <a:spcAft>
                <a:spcPts val="1200"/>
              </a:spcAft>
            </a:pPr>
            <a:r>
              <a:rPr altLang="en-US" dirty="0"/>
              <a:t>What are some effective approaches you could use to ensure all eligible students are tested in your school or district?</a:t>
            </a:r>
          </a:p>
          <a:p>
            <a:pPr>
              <a:spcAft>
                <a:spcPts val="1200"/>
              </a:spcAft>
            </a:pPr>
            <a:r>
              <a:rPr altLang="en-US" dirty="0"/>
              <a:t>What resources do you plan to use to assist you in monitoring student participation?</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11</a:t>
            </a:fld>
            <a:endParaRPr lang="en-US" dirty="0"/>
          </a:p>
        </p:txBody>
      </p:sp>
    </p:spTree>
    <p:extLst>
      <p:ext uri="{BB962C8B-B14F-4D97-AF65-F5344CB8AC3E}">
        <p14:creationId xmlns:p14="http://schemas.microsoft.com/office/powerpoint/2010/main" val="313993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a:t>Test Environment</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12</a:t>
            </a:fld>
            <a:endParaRPr lang="en-US" dirty="0"/>
          </a:p>
        </p:txBody>
      </p:sp>
      <p:sp>
        <p:nvSpPr>
          <p:cNvPr id="3" name="Content Placeholder 2"/>
          <p:cNvSpPr>
            <a:spLocks noGrp="1"/>
          </p:cNvSpPr>
          <p:nvPr>
            <p:ph idx="4294967295"/>
          </p:nvPr>
        </p:nvSpPr>
        <p:spPr>
          <a:xfrm>
            <a:off x="1408113" y="4533900"/>
            <a:ext cx="10783887" cy="935038"/>
          </a:xfrm>
        </p:spPr>
        <p:txBody>
          <a:bodyPr>
            <a:normAutofit/>
          </a:bodyPr>
          <a:lstStyle/>
          <a:p>
            <a:pPr marL="0" indent="0" algn="ctr">
              <a:buNone/>
            </a:pPr>
            <a:r>
              <a:rPr lang="en-US" altLang="en-US" i="1" dirty="0"/>
              <a:t>ensures validity of student results and that no students have an unfair advantage or disadvantage during testing.</a:t>
            </a:r>
          </a:p>
        </p:txBody>
      </p:sp>
    </p:spTree>
    <p:extLst>
      <p:ext uri="{BB962C8B-B14F-4D97-AF65-F5344CB8AC3E}">
        <p14:creationId xmlns:p14="http://schemas.microsoft.com/office/powerpoint/2010/main" val="17328054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sz="3600" dirty="0">
                <a:solidFill>
                  <a:schemeClr val="tx1"/>
                </a:solidFill>
                <a:ea typeface="+mn-ea"/>
                <a:cs typeface="+mn-cs"/>
              </a:rPr>
              <a:t>Requirements</a:t>
            </a:r>
          </a:p>
        </p:txBody>
      </p:sp>
      <p:sp>
        <p:nvSpPr>
          <p:cNvPr id="20483" name="Content Placeholder 2"/>
          <p:cNvSpPr>
            <a:spLocks noGrp="1"/>
          </p:cNvSpPr>
          <p:nvPr>
            <p:ph idx="1"/>
          </p:nvPr>
        </p:nvSpPr>
        <p:spPr/>
        <p:txBody>
          <a:bodyPr>
            <a:noAutofit/>
          </a:bodyPr>
          <a:lstStyle/>
          <a:p>
            <a:pPr marL="458788" indent="-458788">
              <a:spcBef>
                <a:spcPts val="0"/>
              </a:spcBef>
              <a:spcAft>
                <a:spcPts val="600"/>
              </a:spcAft>
              <a:defRPr/>
            </a:pPr>
            <a:r>
              <a:rPr lang="en-US" altLang="en-US" dirty="0">
                <a:solidFill>
                  <a:schemeClr val="tx1">
                    <a:lumMod val="50000"/>
                  </a:schemeClr>
                </a:solidFill>
              </a:rPr>
              <a:t>Supervision at all times by a trained TA</a:t>
            </a:r>
          </a:p>
          <a:p>
            <a:pPr marL="458788" indent="-458788">
              <a:spcBef>
                <a:spcPts val="0"/>
              </a:spcBef>
              <a:spcAft>
                <a:spcPts val="600"/>
              </a:spcAft>
              <a:defRPr/>
            </a:pPr>
            <a:r>
              <a:rPr lang="en-US" altLang="en-US" dirty="0">
                <a:solidFill>
                  <a:schemeClr val="tx1">
                    <a:lumMod val="50000"/>
                  </a:schemeClr>
                </a:solidFill>
              </a:rPr>
              <a:t>Remove or cover educational materials posted on the walls that might provide students with an advantage</a:t>
            </a:r>
          </a:p>
          <a:p>
            <a:pPr marL="458788" indent="-458788">
              <a:spcBef>
                <a:spcPts val="0"/>
              </a:spcBef>
              <a:spcAft>
                <a:spcPts val="600"/>
              </a:spcAft>
              <a:defRPr/>
            </a:pPr>
            <a:r>
              <a:rPr lang="en-US" altLang="en-US" dirty="0">
                <a:solidFill>
                  <a:schemeClr val="tx1">
                    <a:lumMod val="50000"/>
                  </a:schemeClr>
                </a:solidFill>
              </a:rPr>
              <a:t>Quiet environment void of distractions </a:t>
            </a:r>
          </a:p>
          <a:p>
            <a:pPr marL="458788" indent="-458788">
              <a:spcBef>
                <a:spcPts val="0"/>
              </a:spcBef>
              <a:spcAft>
                <a:spcPts val="600"/>
              </a:spcAft>
              <a:defRPr/>
            </a:pPr>
            <a:r>
              <a:rPr lang="en-US" altLang="en-US" dirty="0">
                <a:solidFill>
                  <a:schemeClr val="tx1">
                    <a:lumMod val="50000"/>
                  </a:schemeClr>
                </a:solidFill>
              </a:rPr>
              <a:t>Only accessibility supports listed in OAM made available to students</a:t>
            </a:r>
          </a:p>
          <a:p>
            <a:pPr marL="458788" indent="-458788">
              <a:spcBef>
                <a:spcPts val="0"/>
              </a:spcBef>
              <a:defRPr/>
            </a:pPr>
            <a:r>
              <a:rPr lang="en-US" altLang="en-US" dirty="0">
                <a:solidFill>
                  <a:schemeClr val="tx1">
                    <a:lumMod val="50000"/>
                  </a:schemeClr>
                </a:solidFill>
              </a:rPr>
              <a:t>Limited interaction with students</a:t>
            </a:r>
          </a:p>
          <a:p>
            <a:pPr marL="1098550" lvl="1" indent="-457200">
              <a:spcBef>
                <a:spcPts val="0"/>
              </a:spcBef>
              <a:defRPr/>
            </a:pPr>
            <a:r>
              <a:rPr lang="en-US" altLang="en-US" dirty="0">
                <a:solidFill>
                  <a:schemeClr val="tx1">
                    <a:lumMod val="50000"/>
                  </a:schemeClr>
                </a:solidFill>
              </a:rPr>
              <a:t>Read student directions</a:t>
            </a:r>
          </a:p>
          <a:p>
            <a:pPr marL="1098550" lvl="1" indent="-457200">
              <a:spcBef>
                <a:spcPts val="0"/>
              </a:spcBef>
              <a:defRPr/>
            </a:pPr>
            <a:r>
              <a:rPr lang="en-US" altLang="en-US" dirty="0">
                <a:solidFill>
                  <a:schemeClr val="tx1">
                    <a:lumMod val="50000"/>
                  </a:schemeClr>
                </a:solidFill>
              </a:rPr>
              <a:t>Administer accessibility supports appropriately</a:t>
            </a:r>
          </a:p>
          <a:p>
            <a:pPr marL="1098550" lvl="1" indent="-457200">
              <a:spcBef>
                <a:spcPts val="0"/>
              </a:spcBef>
              <a:defRPr/>
            </a:pPr>
            <a:r>
              <a:rPr lang="en-US" altLang="en-US" dirty="0">
                <a:solidFill>
                  <a:schemeClr val="tx1">
                    <a:lumMod val="50000"/>
                  </a:schemeClr>
                </a:solidFill>
              </a:rPr>
              <a:t>No coaching</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13</a:t>
            </a:fld>
            <a:endParaRPr lang="en-US" dirty="0"/>
          </a:p>
        </p:txBody>
      </p:sp>
      <p:sp>
        <p:nvSpPr>
          <p:cNvPr id="20484" name="TextBox 3"/>
          <p:cNvSpPr txBox="1">
            <a:spLocks noChangeArrowheads="1"/>
          </p:cNvSpPr>
          <p:nvPr/>
        </p:nvSpPr>
        <p:spPr bwMode="auto">
          <a:xfrm>
            <a:off x="6599799" y="5770461"/>
            <a:ext cx="49019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Section 2.2: Security of the Test Environment</a:t>
            </a:r>
          </a:p>
        </p:txBody>
      </p:sp>
    </p:spTree>
    <p:extLst>
      <p:ext uri="{BB962C8B-B14F-4D97-AF65-F5344CB8AC3E}">
        <p14:creationId xmlns:p14="http://schemas.microsoft.com/office/powerpoint/2010/main" val="256722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a:t>Oregon Testing Portal</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14</a:t>
            </a:fld>
            <a:endParaRPr lang="en-US" dirty="0"/>
          </a:p>
        </p:txBody>
      </p:sp>
      <p:sp>
        <p:nvSpPr>
          <p:cNvPr id="3" name="Content Placeholder 2"/>
          <p:cNvSpPr>
            <a:spLocks noGrp="1"/>
          </p:cNvSpPr>
          <p:nvPr>
            <p:ph idx="4294967295"/>
          </p:nvPr>
        </p:nvSpPr>
        <p:spPr>
          <a:xfrm>
            <a:off x="1676400" y="4649788"/>
            <a:ext cx="10515600" cy="1228725"/>
          </a:xfrm>
        </p:spPr>
        <p:txBody>
          <a:bodyPr>
            <a:normAutofit/>
          </a:bodyPr>
          <a:lstStyle/>
          <a:p>
            <a:pPr marL="0" indent="0" algn="ctr">
              <a:buNone/>
            </a:pPr>
            <a:r>
              <a:rPr lang="en-US" altLang="en-US" i="1" dirty="0"/>
              <a:t>The web based system that is used for testing, test settings, and progress monitoring reports.</a:t>
            </a:r>
          </a:p>
        </p:txBody>
      </p:sp>
    </p:spTree>
    <p:extLst>
      <p:ext uri="{BB962C8B-B14F-4D97-AF65-F5344CB8AC3E}">
        <p14:creationId xmlns:p14="http://schemas.microsoft.com/office/powerpoint/2010/main" val="356005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Autofit/>
          </a:bodyPr>
          <a:lstStyle/>
          <a:p>
            <a:pPr>
              <a:defRPr/>
            </a:pPr>
            <a:r>
              <a:rPr sz="3600" dirty="0"/>
              <a:t>Accessing the </a:t>
            </a:r>
            <a:r>
              <a:rPr lang="en-US" sz="3600" dirty="0"/>
              <a:t>Testing</a:t>
            </a:r>
            <a:r>
              <a:rPr sz="3600" dirty="0"/>
              <a:t> Portal</a:t>
            </a:r>
          </a:p>
        </p:txBody>
      </p:sp>
      <p:sp>
        <p:nvSpPr>
          <p:cNvPr id="3" name="Content Placeholder 2"/>
          <p:cNvSpPr>
            <a:spLocks noGrp="1"/>
          </p:cNvSpPr>
          <p:nvPr>
            <p:ph idx="1"/>
          </p:nvPr>
        </p:nvSpPr>
        <p:spPr/>
        <p:txBody>
          <a:bodyPr>
            <a:noAutofit/>
          </a:bodyPr>
          <a:lstStyle/>
          <a:p>
            <a:pPr marL="457200" indent="-457200">
              <a:spcBef>
                <a:spcPct val="0"/>
              </a:spcBef>
              <a:spcAft>
                <a:spcPts val="600"/>
              </a:spcAft>
              <a:defRPr/>
            </a:pPr>
            <a:r>
              <a:rPr lang="en-US" altLang="en-US" dirty="0">
                <a:solidFill>
                  <a:schemeClr val="tx1">
                    <a:lumMod val="50000"/>
                  </a:schemeClr>
                </a:solidFill>
              </a:rPr>
              <a:t>Testing Portal URL: </a:t>
            </a:r>
            <a:r>
              <a:rPr lang="en-US" altLang="en-US" u="sng" dirty="0">
                <a:solidFill>
                  <a:schemeClr val="tx1">
                    <a:lumMod val="50000"/>
                  </a:schemeClr>
                </a:solidFill>
                <a:hlinkClick r:id="rId3"/>
              </a:rPr>
              <a:t>osasportal.org</a:t>
            </a:r>
            <a:endParaRPr lang="en-US" altLang="en-US" dirty="0">
              <a:solidFill>
                <a:schemeClr val="tx1">
                  <a:lumMod val="50000"/>
                </a:schemeClr>
              </a:solidFill>
            </a:endParaRPr>
          </a:p>
          <a:p>
            <a:pPr marL="457200" indent="-457200">
              <a:spcBef>
                <a:spcPct val="0"/>
              </a:spcBef>
              <a:spcAft>
                <a:spcPts val="600"/>
              </a:spcAft>
              <a:defRPr/>
            </a:pPr>
            <a:r>
              <a:rPr lang="en-US" altLang="en-US" dirty="0">
                <a:solidFill>
                  <a:schemeClr val="tx1">
                    <a:lumMod val="50000"/>
                  </a:schemeClr>
                </a:solidFill>
              </a:rPr>
              <a:t>Register to receive alerts when announcements or resources are posted on the portal</a:t>
            </a:r>
          </a:p>
          <a:p>
            <a:pPr marL="457200" indent="-457200">
              <a:spcBef>
                <a:spcPct val="0"/>
              </a:spcBef>
              <a:defRPr/>
            </a:pPr>
            <a:r>
              <a:rPr lang="en-US" altLang="en-US" dirty="0">
                <a:solidFill>
                  <a:schemeClr val="tx1">
                    <a:lumMod val="50000"/>
                  </a:schemeClr>
                </a:solidFill>
              </a:rPr>
              <a:t>TA user account provides access to:</a:t>
            </a:r>
          </a:p>
          <a:p>
            <a:pPr marL="823913" lvl="1" indent="-457200">
              <a:spcBef>
                <a:spcPct val="0"/>
              </a:spcBef>
              <a:defRPr/>
            </a:pPr>
            <a:r>
              <a:rPr lang="en-US" altLang="en-US" dirty="0">
                <a:solidFill>
                  <a:schemeClr val="tx1">
                    <a:lumMod val="50000"/>
                  </a:schemeClr>
                </a:solidFill>
              </a:rPr>
              <a:t>TIDE (view and edit student test settings)</a:t>
            </a:r>
          </a:p>
          <a:p>
            <a:pPr marL="823913" lvl="1" indent="-457200">
              <a:spcBef>
                <a:spcPct val="0"/>
              </a:spcBef>
              <a:defRPr/>
            </a:pPr>
            <a:r>
              <a:rPr lang="en-US" altLang="en-US" dirty="0">
                <a:solidFill>
                  <a:schemeClr val="tx1">
                    <a:lumMod val="50000"/>
                  </a:schemeClr>
                </a:solidFill>
              </a:rPr>
              <a:t>TA Interface (used to administer tests)</a:t>
            </a:r>
          </a:p>
          <a:p>
            <a:pPr marL="823913" lvl="1" indent="-457200">
              <a:spcBef>
                <a:spcPct val="0"/>
              </a:spcBef>
              <a:defRPr/>
            </a:pPr>
            <a:r>
              <a:rPr lang="en-US" altLang="en-US" dirty="0">
                <a:solidFill>
                  <a:schemeClr val="tx1">
                    <a:lumMod val="50000"/>
                  </a:schemeClr>
                </a:solidFill>
              </a:rPr>
              <a:t>Centralized Reporting System (view participation and performance reports)</a:t>
            </a:r>
          </a:p>
          <a:p>
            <a:pPr>
              <a:spcBef>
                <a:spcPct val="0"/>
              </a:spcBef>
              <a:defRPr/>
            </a:pPr>
            <a:endParaRPr lang="en-US" altLang="en-US" dirty="0">
              <a:solidFill>
                <a:schemeClr val="accent1">
                  <a:lumMod val="75000"/>
                </a:schemeClr>
              </a:solidFill>
            </a:endParaRPr>
          </a:p>
        </p:txBody>
      </p:sp>
      <p:sp>
        <p:nvSpPr>
          <p:cNvPr id="2" name="Footer Placeholder 1">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15</a:t>
            </a:fld>
            <a:endParaRPr lang="en-US" dirty="0"/>
          </a:p>
        </p:txBody>
      </p:sp>
      <p:sp>
        <p:nvSpPr>
          <p:cNvPr id="22533" name="TextBox 3"/>
          <p:cNvSpPr txBox="1">
            <a:spLocks noChangeArrowheads="1"/>
          </p:cNvSpPr>
          <p:nvPr/>
        </p:nvSpPr>
        <p:spPr bwMode="auto">
          <a:xfrm>
            <a:off x="9675577" y="5239905"/>
            <a:ext cx="182614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TIDE User Guide</a:t>
            </a:r>
          </a:p>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CRS User Guide</a:t>
            </a:r>
          </a:p>
        </p:txBody>
      </p:sp>
    </p:spTree>
    <p:extLst>
      <p:ext uri="{BB962C8B-B14F-4D97-AF65-F5344CB8AC3E}">
        <p14:creationId xmlns:p14="http://schemas.microsoft.com/office/powerpoint/2010/main" val="3565104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Autofit/>
          </a:bodyPr>
          <a:lstStyle/>
          <a:p>
            <a:pPr>
              <a:defRPr/>
            </a:pPr>
            <a:r>
              <a:rPr sz="3600" dirty="0"/>
              <a:t>Accessing the </a:t>
            </a:r>
            <a:r>
              <a:rPr lang="en-US" sz="3600" dirty="0"/>
              <a:t>Testing</a:t>
            </a:r>
            <a:r>
              <a:rPr sz="3600" dirty="0"/>
              <a:t> Portal</a:t>
            </a:r>
            <a:r>
              <a:rPr lang="en-US" sz="3600" dirty="0"/>
              <a:t>, cont</a:t>
            </a:r>
            <a:r>
              <a:rPr lang="en-US" sz="3600" dirty="0">
                <a:solidFill>
                  <a:schemeClr val="tx1"/>
                </a:solidFill>
              </a:rPr>
              <a:t>.</a:t>
            </a:r>
            <a:endParaRPr sz="3600" dirty="0">
              <a:solidFill>
                <a:schemeClr val="tx1"/>
              </a:solidFill>
            </a:endParaRPr>
          </a:p>
        </p:txBody>
      </p:sp>
      <p:sp>
        <p:nvSpPr>
          <p:cNvPr id="2" name="Content Placeholder 1"/>
          <p:cNvSpPr>
            <a:spLocks noGrp="1"/>
          </p:cNvSpPr>
          <p:nvPr>
            <p:ph idx="1"/>
          </p:nvPr>
        </p:nvSpPr>
        <p:spPr/>
        <p:txBody>
          <a:bodyPr>
            <a:normAutofit/>
          </a:bodyPr>
          <a:lstStyle/>
          <a:p>
            <a:endParaRPr lang="en-US" dirty="0"/>
          </a:p>
          <a:p>
            <a:r>
              <a:rPr lang="en-US" dirty="0"/>
              <a:t>Section 1: Preparing for Testing</a:t>
            </a:r>
          </a:p>
          <a:p>
            <a:endParaRPr lang="en-US" dirty="0"/>
          </a:p>
          <a:p>
            <a:r>
              <a:rPr lang="en-US" dirty="0"/>
              <a:t>Section 2: Administering Tests</a:t>
            </a:r>
          </a:p>
          <a:p>
            <a:endParaRPr lang="en-US" dirty="0"/>
          </a:p>
          <a:p>
            <a:r>
              <a:rPr lang="en-US" dirty="0"/>
              <a:t>Section 3: After Testing</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16</a:t>
            </a:fld>
            <a:endParaRPr lang="en-US" dirty="0"/>
          </a:p>
        </p:txBody>
      </p:sp>
      <p:pic>
        <p:nvPicPr>
          <p:cNvPr id="8" name="Picture 7" descr="Test Administrator webpage for accessing the testing portal "/>
          <p:cNvPicPr>
            <a:picLocks noChangeAspect="1"/>
          </p:cNvPicPr>
          <p:nvPr/>
        </p:nvPicPr>
        <p:blipFill>
          <a:blip r:embed="rId3"/>
          <a:stretch>
            <a:fillRect/>
          </a:stretch>
        </p:blipFill>
        <p:spPr>
          <a:xfrm>
            <a:off x="5740863" y="1483660"/>
            <a:ext cx="5273310" cy="5069540"/>
          </a:xfrm>
          <a:prstGeom prst="rect">
            <a:avLst/>
          </a:prstGeom>
        </p:spPr>
      </p:pic>
    </p:spTree>
    <p:extLst>
      <p:ext uri="{BB962C8B-B14F-4D97-AF65-F5344CB8AC3E}">
        <p14:creationId xmlns:p14="http://schemas.microsoft.com/office/powerpoint/2010/main" val="3717536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17176" y="5762512"/>
            <a:ext cx="7162800" cy="457200"/>
          </a:xfrm>
          <a:prstGeom prst="rect">
            <a:avLst/>
          </a:prstGeom>
        </p:spPr>
        <p:txBody>
          <a:bodyPr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fontAlgn="auto">
              <a:spcAft>
                <a:spcPts val="0"/>
              </a:spcAft>
              <a:defRPr/>
            </a:pPr>
            <a:r>
              <a:rPr lang="en-US" sz="2400" b="1" dirty="0">
                <a:solidFill>
                  <a:schemeClr val="accent1">
                    <a:lumMod val="40000"/>
                    <a:lumOff val="60000"/>
                  </a:schemeClr>
                </a:solidFill>
              </a:rPr>
              <a:t>Testing Portal</a:t>
            </a:r>
          </a:p>
        </p:txBody>
      </p:sp>
      <p:sp>
        <p:nvSpPr>
          <p:cNvPr id="24578" name="Title 1"/>
          <p:cNvSpPr>
            <a:spLocks noGrp="1"/>
          </p:cNvSpPr>
          <p:nvPr>
            <p:ph type="title"/>
          </p:nvPr>
        </p:nvSpPr>
        <p:spPr/>
        <p:txBody>
          <a:bodyPr>
            <a:normAutofit/>
          </a:bodyPr>
          <a:lstStyle/>
          <a:p>
            <a:pPr>
              <a:defRPr/>
            </a:pPr>
            <a:r>
              <a:rPr lang="en-US" sz="3600" dirty="0"/>
              <a:t>Resetting Your Password</a:t>
            </a:r>
            <a:endParaRPr sz="3600" dirty="0"/>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17</a:t>
            </a:fld>
            <a:endParaRPr lang="en-US" dirty="0"/>
          </a:p>
        </p:txBody>
      </p:sp>
      <p:pic>
        <p:nvPicPr>
          <p:cNvPr id="24580" name="Picture 4" descr="Screenshot of the reset your password screen on the testing port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78953" y="1715626"/>
            <a:ext cx="6561221" cy="3910986"/>
          </a:xfrm>
          <a:prstGeom prst="rect">
            <a:avLst/>
          </a:prstGeom>
          <a:noFill/>
          <a:ln w="9522">
            <a:solidFill>
              <a:srgbClr val="A6A6A6"/>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191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noAutofit/>
          </a:bodyPr>
          <a:lstStyle/>
          <a:p>
            <a:r>
              <a:rPr sz="3600" dirty="0"/>
              <a:t>Overview of Test Delivery System</a:t>
            </a:r>
          </a:p>
        </p:txBody>
      </p:sp>
      <p:sp>
        <p:nvSpPr>
          <p:cNvPr id="12290" name="Content Placeholder 2"/>
          <p:cNvSpPr>
            <a:spLocks noGrp="1"/>
          </p:cNvSpPr>
          <p:nvPr>
            <p:ph idx="1"/>
          </p:nvPr>
        </p:nvSpPr>
        <p:spPr/>
        <p:txBody>
          <a:bodyPr>
            <a:noAutofit/>
          </a:bodyPr>
          <a:lstStyle/>
          <a:p>
            <a:pPr marL="274320" indent="-274320">
              <a:spcBef>
                <a:spcPct val="0"/>
              </a:spcBef>
              <a:spcAft>
                <a:spcPts val="1200"/>
              </a:spcAft>
              <a:buNone/>
              <a:defRPr/>
            </a:pPr>
            <a:r>
              <a:rPr lang="en-US" b="1" dirty="0">
                <a:solidFill>
                  <a:schemeClr val="tx1">
                    <a:lumMod val="50000"/>
                  </a:schemeClr>
                </a:solidFill>
              </a:rPr>
              <a:t>TA Interface</a:t>
            </a:r>
          </a:p>
          <a:p>
            <a:pPr marL="457200" indent="-438150">
              <a:lnSpc>
                <a:spcPts val="2800"/>
              </a:lnSpc>
              <a:spcBef>
                <a:spcPct val="0"/>
              </a:spcBef>
              <a:spcAft>
                <a:spcPts val="600"/>
              </a:spcAft>
              <a:buSzPct val="100000"/>
              <a:defRPr/>
            </a:pPr>
            <a:r>
              <a:rPr lang="en-US" dirty="0">
                <a:solidFill>
                  <a:schemeClr val="tx1">
                    <a:lumMod val="50000"/>
                  </a:schemeClr>
                </a:solidFill>
              </a:rPr>
              <a:t>Administer online tests, track progress, and manage students testing in your session</a:t>
            </a:r>
          </a:p>
          <a:p>
            <a:pPr marL="457200" indent="-438150">
              <a:lnSpc>
                <a:spcPts val="2800"/>
              </a:lnSpc>
              <a:spcBef>
                <a:spcPct val="0"/>
              </a:spcBef>
              <a:spcAft>
                <a:spcPts val="600"/>
              </a:spcAft>
              <a:buSzPct val="100000"/>
              <a:defRPr/>
            </a:pPr>
            <a:r>
              <a:rPr lang="en-US" dirty="0">
                <a:solidFill>
                  <a:schemeClr val="tx1">
                    <a:lumMod val="50000"/>
                  </a:schemeClr>
                </a:solidFill>
              </a:rPr>
              <a:t>Adjust test settings for individual students before they are approved to start the test</a:t>
            </a:r>
          </a:p>
          <a:p>
            <a:pPr marL="457200" indent="-438150">
              <a:spcBef>
                <a:spcPct val="0"/>
              </a:spcBef>
              <a:spcAft>
                <a:spcPts val="1200"/>
              </a:spcAft>
              <a:buSzPct val="100000"/>
              <a:defRPr/>
            </a:pPr>
            <a:r>
              <a:rPr lang="en-US" dirty="0">
                <a:solidFill>
                  <a:schemeClr val="tx1">
                    <a:lumMod val="50000"/>
                  </a:schemeClr>
                </a:solidFill>
              </a:rPr>
              <a:t>Approve and submit print requests from students</a:t>
            </a:r>
          </a:p>
          <a:p>
            <a:pPr marL="274320" indent="-274320">
              <a:spcBef>
                <a:spcPct val="0"/>
              </a:spcBef>
              <a:spcAft>
                <a:spcPts val="1200"/>
              </a:spcAft>
              <a:buNone/>
              <a:defRPr/>
            </a:pPr>
            <a:r>
              <a:rPr lang="en-US" b="1" dirty="0">
                <a:solidFill>
                  <a:schemeClr val="tx1">
                    <a:lumMod val="50000"/>
                  </a:schemeClr>
                </a:solidFill>
              </a:rPr>
              <a:t>Student Interface</a:t>
            </a:r>
          </a:p>
          <a:p>
            <a:pPr marL="457200" indent="-457200">
              <a:lnSpc>
                <a:spcPts val="3000"/>
              </a:lnSpc>
              <a:spcBef>
                <a:spcPct val="0"/>
              </a:spcBef>
              <a:spcAft>
                <a:spcPts val="600"/>
              </a:spcAft>
              <a:buSzPct val="100000"/>
              <a:defRPr/>
            </a:pPr>
            <a:r>
              <a:rPr lang="en-US" dirty="0">
                <a:solidFill>
                  <a:schemeClr val="tx1">
                    <a:lumMod val="50000"/>
                  </a:schemeClr>
                </a:solidFill>
              </a:rPr>
              <a:t>Secure online test that must be accessed via a secure browser </a:t>
            </a:r>
          </a:p>
          <a:p>
            <a:pPr marL="823913" lvl="1" indent="-457200">
              <a:spcBef>
                <a:spcPct val="0"/>
              </a:spcBef>
              <a:defRPr/>
            </a:pPr>
            <a:r>
              <a:rPr lang="en-US" dirty="0">
                <a:solidFill>
                  <a:schemeClr val="tx1">
                    <a:lumMod val="50000"/>
                  </a:schemeClr>
                </a:solidFill>
              </a:rPr>
              <a:t>General Education Student Interface </a:t>
            </a:r>
          </a:p>
          <a:p>
            <a:pPr marL="823913" lvl="1" indent="-457200">
              <a:spcBef>
                <a:spcPct val="0"/>
              </a:spcBef>
              <a:defRPr/>
            </a:pPr>
            <a:r>
              <a:rPr lang="en-US" dirty="0">
                <a:solidFill>
                  <a:schemeClr val="tx1">
                    <a:lumMod val="50000"/>
                  </a:schemeClr>
                </a:solidFill>
              </a:rPr>
              <a:t>Braille Interface</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18</a:t>
            </a:fld>
            <a:endParaRPr lang="en-US" dirty="0"/>
          </a:p>
        </p:txBody>
      </p:sp>
      <p:sp>
        <p:nvSpPr>
          <p:cNvPr id="25605" name="TextBox 3"/>
          <p:cNvSpPr txBox="1">
            <a:spLocks noChangeArrowheads="1"/>
          </p:cNvSpPr>
          <p:nvPr/>
        </p:nvSpPr>
        <p:spPr bwMode="auto">
          <a:xfrm>
            <a:off x="9940521" y="5808763"/>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Tree>
    <p:extLst>
      <p:ext uri="{BB962C8B-B14F-4D97-AF65-F5344CB8AC3E}">
        <p14:creationId xmlns:p14="http://schemas.microsoft.com/office/powerpoint/2010/main" val="624186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sz="3600" dirty="0"/>
              <a:t>TA Proctor Application at a Glance</a:t>
            </a:r>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19</a:t>
            </a:fld>
            <a:endParaRPr lang="en-US" dirty="0"/>
          </a:p>
        </p:txBody>
      </p:sp>
      <p:sp>
        <p:nvSpPr>
          <p:cNvPr id="7" name="Rectangle 6"/>
          <p:cNvSpPr/>
          <p:nvPr/>
        </p:nvSpPr>
        <p:spPr>
          <a:xfrm>
            <a:off x="717176" y="1651505"/>
            <a:ext cx="8528935" cy="2062103"/>
          </a:xfrm>
          <a:prstGeom prst="rect">
            <a:avLst/>
          </a:prstGeom>
        </p:spPr>
        <p:txBody>
          <a:bodyPr wrap="square">
            <a:spAutoFit/>
          </a:bodyPr>
          <a:lstStyle/>
          <a:p>
            <a:pPr marL="361950" indent="-342900">
              <a:buSzPct val="100000"/>
              <a:buFont typeface="Arial" panose="020B0604020202020204" pitchFamily="34" charset="0"/>
              <a:buChar char="•"/>
              <a:defRPr/>
            </a:pPr>
            <a:r>
              <a:rPr lang="en-US" sz="3200" dirty="0">
                <a:solidFill>
                  <a:schemeClr val="tx1">
                    <a:lumMod val="50000"/>
                  </a:schemeClr>
                </a:solidFill>
              </a:rPr>
              <a:t>Used to create and manage test</a:t>
            </a:r>
          </a:p>
          <a:p>
            <a:pPr marL="819150" lvl="1" indent="-342900">
              <a:buSzPct val="100000"/>
              <a:buFont typeface="Arial" panose="020B0604020202020204" pitchFamily="34" charset="0"/>
              <a:buChar char="•"/>
              <a:defRPr/>
            </a:pPr>
            <a:r>
              <a:rPr lang="en-US" sz="3200" dirty="0">
                <a:solidFill>
                  <a:schemeClr val="tx1">
                    <a:lumMod val="50000"/>
                  </a:schemeClr>
                </a:solidFill>
              </a:rPr>
              <a:t>Summative Assessments</a:t>
            </a:r>
          </a:p>
          <a:p>
            <a:pPr marL="819150" lvl="1" indent="-342900">
              <a:buSzPct val="100000"/>
              <a:buFont typeface="Arial" panose="020B0604020202020204" pitchFamily="34" charset="0"/>
              <a:buChar char="•"/>
              <a:defRPr/>
            </a:pPr>
            <a:r>
              <a:rPr lang="en-US" sz="3200" dirty="0">
                <a:solidFill>
                  <a:schemeClr val="tx1">
                    <a:lumMod val="50000"/>
                  </a:schemeClr>
                </a:solidFill>
              </a:rPr>
              <a:t>ELPA Assessment and Screener</a:t>
            </a:r>
          </a:p>
          <a:p>
            <a:pPr marL="819150" lvl="1" indent="-342900">
              <a:buSzPct val="100000"/>
              <a:buFont typeface="Arial" panose="020B0604020202020204" pitchFamily="34" charset="0"/>
              <a:buChar char="•"/>
              <a:defRPr/>
            </a:pPr>
            <a:r>
              <a:rPr lang="en-US" sz="3200" dirty="0">
                <a:solidFill>
                  <a:schemeClr val="tx1">
                    <a:lumMod val="50000"/>
                  </a:schemeClr>
                </a:solidFill>
              </a:rPr>
              <a:t>SEED Survey</a:t>
            </a:r>
          </a:p>
        </p:txBody>
      </p:sp>
      <p:pic>
        <p:nvPicPr>
          <p:cNvPr id="5" name="Picture 4" descr="Image of the TA proctor Application which allows the TA to review active sessions or to create a new session">
            <a:extLst>
              <a:ext uri="{FF2B5EF4-FFF2-40B4-BE49-F238E27FC236}">
                <a16:creationId xmlns:a16="http://schemas.microsoft.com/office/drawing/2014/main" id="{F80C238D-DE96-8BD7-AF5C-3EFF88362DEC}"/>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717176" y="3881453"/>
            <a:ext cx="6593151" cy="2569455"/>
          </a:xfrm>
          <a:prstGeom prst="rect">
            <a:avLst/>
          </a:prstGeom>
          <a:ln w="28575">
            <a:solidFill>
              <a:srgbClr val="FF0000"/>
            </a:solidFill>
          </a:ln>
        </p:spPr>
      </p:pic>
      <p:pic>
        <p:nvPicPr>
          <p:cNvPr id="10" name="Picture 9" descr="Image the button used to create a new test session within the TA proctor application">
            <a:extLst>
              <a:ext uri="{FF2B5EF4-FFF2-40B4-BE49-F238E27FC236}">
                <a16:creationId xmlns:a16="http://schemas.microsoft.com/office/drawing/2014/main" id="{7E66A679-985B-4F7D-8221-928265396931}"/>
              </a:ext>
              <a:ext uri="{C183D7F6-B498-43B3-948B-1728B52AA6E4}">
                <adec:decorative xmlns:adec="http://schemas.microsoft.com/office/drawing/2017/decorative" val="0"/>
              </a:ext>
            </a:extLst>
          </p:cNvPr>
          <p:cNvPicPr>
            <a:picLocks noChangeAspect="1"/>
          </p:cNvPicPr>
          <p:nvPr/>
        </p:nvPicPr>
        <p:blipFill>
          <a:blip r:embed="rId4"/>
          <a:stretch>
            <a:fillRect/>
          </a:stretch>
        </p:blipFill>
        <p:spPr>
          <a:xfrm>
            <a:off x="8111721" y="3921767"/>
            <a:ext cx="1828800" cy="1781175"/>
          </a:xfrm>
          <a:prstGeom prst="rect">
            <a:avLst/>
          </a:prstGeom>
          <a:ln w="38100">
            <a:solidFill>
              <a:srgbClr val="FF0000"/>
            </a:solidFill>
          </a:ln>
        </p:spPr>
      </p:pic>
      <p:sp>
        <p:nvSpPr>
          <p:cNvPr id="26628" name="TextBox 4"/>
          <p:cNvSpPr txBox="1">
            <a:spLocks noChangeArrowheads="1"/>
          </p:cNvSpPr>
          <p:nvPr/>
        </p:nvSpPr>
        <p:spPr bwMode="auto">
          <a:xfrm>
            <a:off x="9940521" y="5804422"/>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Tree>
    <p:extLst>
      <p:ext uri="{BB962C8B-B14F-4D97-AF65-F5344CB8AC3E}">
        <p14:creationId xmlns:p14="http://schemas.microsoft.com/office/powerpoint/2010/main" val="214358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05B55-1DB8-5C47-B175-8F845B28C22E}"/>
              </a:ext>
            </a:extLst>
          </p:cNvPr>
          <p:cNvSpPr>
            <a:spLocks noGrp="1"/>
          </p:cNvSpPr>
          <p:nvPr>
            <p:ph type="title"/>
          </p:nvPr>
        </p:nvSpPr>
        <p:spPr/>
        <p:txBody>
          <a:bodyPr>
            <a:noAutofit/>
          </a:bodyPr>
          <a:lstStyle/>
          <a:p>
            <a:r>
              <a:rPr lang="en-US" sz="3600" dirty="0"/>
              <a:t>The Right Assessment for the Right Purpose</a:t>
            </a:r>
          </a:p>
        </p:txBody>
      </p:sp>
      <p:sp>
        <p:nvSpPr>
          <p:cNvPr id="3" name="Content Placeholder 2">
            <a:extLst>
              <a:ext uri="{FF2B5EF4-FFF2-40B4-BE49-F238E27FC236}">
                <a16:creationId xmlns:a16="http://schemas.microsoft.com/office/drawing/2014/main" id="{F55014B4-052B-3145-AF88-AFEF22A3A495}"/>
              </a:ext>
            </a:extLst>
          </p:cNvPr>
          <p:cNvSpPr>
            <a:spLocks noGrp="1"/>
          </p:cNvSpPr>
          <p:nvPr>
            <p:ph idx="1"/>
          </p:nvPr>
        </p:nvSpPr>
        <p:spPr/>
        <p:txBody>
          <a:bodyPr>
            <a:noAutofit/>
          </a:bodyPr>
          <a:lstStyle/>
          <a:p>
            <a:pPr lvl="1"/>
            <a:r>
              <a:rPr lang="en-US" dirty="0"/>
              <a:t>The Oregon Department of Education is committed to working with community partners to increase assessment literacy</a:t>
            </a:r>
          </a:p>
          <a:p>
            <a:pPr lvl="1"/>
            <a:r>
              <a:rPr lang="en-US" dirty="0"/>
              <a:t>The </a:t>
            </a:r>
            <a:r>
              <a:rPr lang="en-US" dirty="0">
                <a:hlinkClick r:id="rId3"/>
              </a:rPr>
              <a:t>Right Assessment for the Right Purpose</a:t>
            </a:r>
            <a:r>
              <a:rPr lang="en-US" dirty="0"/>
              <a:t> provides information in the following areas:</a:t>
            </a:r>
          </a:p>
          <a:p>
            <a:pPr lvl="2"/>
            <a:r>
              <a:rPr lang="en-US" dirty="0"/>
              <a:t>Shared understanding of a balanced approach to assessment</a:t>
            </a:r>
          </a:p>
          <a:p>
            <a:pPr lvl="2"/>
            <a:r>
              <a:rPr lang="en-US" dirty="0"/>
              <a:t>Common definitions for assessment types and purposes</a:t>
            </a:r>
          </a:p>
          <a:p>
            <a:pPr lvl="2"/>
            <a:r>
              <a:rPr lang="en-US" dirty="0"/>
              <a:t>Appropriate and inappropriate uses of assessment data</a:t>
            </a:r>
          </a:p>
          <a:p>
            <a:pPr lvl="2"/>
            <a:r>
              <a:rPr lang="en-US" dirty="0"/>
              <a:t>Critical considerations about testing time for our statewide summative assessments</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67588EAD-248F-3A47-A021-C7173770A4A3}"/>
              </a:ext>
              <a:ext uri="{C183D7F6-B498-43B3-948B-1728B52AA6E4}">
                <adec:decorative xmlns:adec="http://schemas.microsoft.com/office/drawing/2017/decorative" val="1"/>
              </a:ext>
            </a:extLst>
          </p:cNvPr>
          <p:cNvSpPr>
            <a:spLocks noGrp="1"/>
          </p:cNvSpPr>
          <p:nvPr>
            <p:ph type="sldNum" sz="quarter" idx="12"/>
          </p:nvPr>
        </p:nvSpPr>
        <p:spPr/>
        <p:txBody>
          <a:bodyPr/>
          <a:lstStyle/>
          <a:p>
            <a:fld id="{CEB2204D-2938-493C-86A2-C49CF71EEF58}" type="slidenum">
              <a:rPr lang="en-US" smtClean="0"/>
              <a:t>2</a:t>
            </a:fld>
            <a:endParaRPr lang="en-US"/>
          </a:p>
        </p:txBody>
      </p:sp>
    </p:spTree>
    <p:extLst>
      <p:ext uri="{BB962C8B-B14F-4D97-AF65-F5344CB8AC3E}">
        <p14:creationId xmlns:p14="http://schemas.microsoft.com/office/powerpoint/2010/main" val="29016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en-US" sz="3600" dirty="0"/>
              <a:t>Creating a Test Session</a:t>
            </a:r>
            <a:endParaRPr lang="en-US" sz="3600"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20</a:t>
            </a:fld>
            <a:endParaRPr lang="en-US" dirty="0"/>
          </a:p>
        </p:txBody>
      </p:sp>
      <p:sp>
        <p:nvSpPr>
          <p:cNvPr id="27655" name="TextBox 5"/>
          <p:cNvSpPr txBox="1">
            <a:spLocks noChangeArrowheads="1"/>
          </p:cNvSpPr>
          <p:nvPr/>
        </p:nvSpPr>
        <p:spPr bwMode="auto">
          <a:xfrm>
            <a:off x="753926" y="1791397"/>
            <a:ext cx="5260012" cy="396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buClrTx/>
              <a:buSzPct val="100000"/>
              <a:buFont typeface="Arial" panose="020B0604020202020204" pitchFamily="34" charset="0"/>
              <a:buChar char="•"/>
            </a:pPr>
            <a:r>
              <a:rPr lang="en-US" altLang="en-US" sz="2800" dirty="0">
                <a:latin typeface="+mn-lt"/>
              </a:rPr>
              <a:t>Create and Manage Test Sessions</a:t>
            </a:r>
          </a:p>
          <a:p>
            <a:pPr lvl="1">
              <a:buClrTx/>
              <a:buSzPct val="100000"/>
              <a:buFont typeface="Arial" panose="020B0604020202020204" pitchFamily="34" charset="0"/>
              <a:buChar char="•"/>
            </a:pPr>
            <a:r>
              <a:rPr lang="en-US" altLang="en-US" sz="2600" dirty="0">
                <a:latin typeface="+mn-lt"/>
              </a:rPr>
              <a:t>List of available tests automatically displays upon logging in</a:t>
            </a:r>
          </a:p>
          <a:p>
            <a:pPr lvl="1">
              <a:buClrTx/>
              <a:buSzPct val="100000"/>
              <a:buFont typeface="Arial" panose="020B0604020202020204" pitchFamily="34" charset="0"/>
              <a:buChar char="•"/>
            </a:pPr>
            <a:r>
              <a:rPr lang="en-US" altLang="en-US" sz="2600" dirty="0">
                <a:latin typeface="+mn-lt"/>
              </a:rPr>
              <a:t>Click Expand All to see more detail</a:t>
            </a:r>
          </a:p>
          <a:p>
            <a:pPr lvl="1">
              <a:buClrTx/>
              <a:buSzPct val="100000"/>
              <a:buFont typeface="Arial" panose="020B0604020202020204" pitchFamily="34" charset="0"/>
              <a:buChar char="•"/>
            </a:pPr>
            <a:r>
              <a:rPr lang="en-US" altLang="en-US" sz="2600" dirty="0">
                <a:latin typeface="+mn-lt"/>
              </a:rPr>
              <a:t>Select the tests for inclusion in the session and click [Start Session]</a:t>
            </a:r>
          </a:p>
        </p:txBody>
      </p:sp>
      <p:pic>
        <p:nvPicPr>
          <p:cNvPr id="11" name="Picture 10" descr="Screenshot of the T A interface that shows the selection accordions used for selecting an interim assessment for administration">
            <a:extLst>
              <a:ext uri="{FF2B5EF4-FFF2-40B4-BE49-F238E27FC236}">
                <a16:creationId xmlns:a16="http://schemas.microsoft.com/office/drawing/2014/main" id="{DFB18165-3873-021E-ECC1-44013F8B1178}"/>
              </a:ext>
            </a:extLst>
          </p:cNvPr>
          <p:cNvPicPr>
            <a:picLocks noChangeAspect="1"/>
          </p:cNvPicPr>
          <p:nvPr/>
        </p:nvPicPr>
        <p:blipFill>
          <a:blip r:embed="rId3"/>
          <a:stretch>
            <a:fillRect/>
          </a:stretch>
        </p:blipFill>
        <p:spPr>
          <a:xfrm>
            <a:off x="7015526" y="331181"/>
            <a:ext cx="4422547" cy="2475398"/>
          </a:xfrm>
          <a:prstGeom prst="rect">
            <a:avLst/>
          </a:prstGeom>
          <a:ln w="28575">
            <a:solidFill>
              <a:srgbClr val="FF0000"/>
            </a:solidFill>
          </a:ln>
        </p:spPr>
      </p:pic>
      <p:pic>
        <p:nvPicPr>
          <p:cNvPr id="3" name="Picture 2" descr="Screenshot of the the assessment subject dropdown menu for creating a testing session"/>
          <p:cNvPicPr>
            <a:picLocks noChangeAspect="1"/>
          </p:cNvPicPr>
          <p:nvPr/>
        </p:nvPicPr>
        <p:blipFill>
          <a:blip r:embed="rId4"/>
          <a:stretch>
            <a:fillRect/>
          </a:stretch>
        </p:blipFill>
        <p:spPr>
          <a:xfrm>
            <a:off x="7015527" y="3138058"/>
            <a:ext cx="4422546" cy="2696629"/>
          </a:xfrm>
          <a:prstGeom prst="rect">
            <a:avLst/>
          </a:prstGeom>
          <a:ln>
            <a:solidFill>
              <a:schemeClr val="tx1"/>
            </a:solidFill>
          </a:ln>
        </p:spPr>
      </p:pic>
      <p:sp>
        <p:nvSpPr>
          <p:cNvPr id="2" name="TextBox 5"/>
          <p:cNvSpPr txBox="1">
            <a:spLocks noChangeArrowheads="1"/>
          </p:cNvSpPr>
          <p:nvPr/>
        </p:nvSpPr>
        <p:spPr bwMode="auto">
          <a:xfrm>
            <a:off x="9940521" y="5824753"/>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Tree>
    <p:extLst>
      <p:ext uri="{BB962C8B-B14F-4D97-AF65-F5344CB8AC3E}">
        <p14:creationId xmlns:p14="http://schemas.microsoft.com/office/powerpoint/2010/main" val="1973248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altLang="en-US" sz="3600" dirty="0"/>
              <a:t>Managing a Test Session</a:t>
            </a:r>
            <a:endParaRPr lang="en-US" sz="3600" dirty="0"/>
          </a:p>
        </p:txBody>
      </p:sp>
      <p:sp>
        <p:nvSpPr>
          <p:cNvPr id="27650" name="Content Placeholder 2"/>
          <p:cNvSpPr>
            <a:spLocks noGrp="1"/>
          </p:cNvSpPr>
          <p:nvPr>
            <p:ph idx="1"/>
          </p:nvPr>
        </p:nvSpPr>
        <p:spPr>
          <a:xfrm>
            <a:off x="717176" y="1798700"/>
            <a:ext cx="10784542" cy="2089356"/>
          </a:xfrm>
        </p:spPr>
        <p:txBody>
          <a:bodyPr>
            <a:noAutofit/>
          </a:bodyPr>
          <a:lstStyle/>
          <a:p>
            <a:r>
              <a:rPr lang="en-US" altLang="en-US" sz="2800" dirty="0"/>
              <a:t>System generates Session ID that students will use to log in</a:t>
            </a:r>
          </a:p>
          <a:p>
            <a:r>
              <a:rPr lang="en-US" altLang="en-US" sz="2800" dirty="0"/>
              <a:t>Test sessions automatically expire upon TA logout</a:t>
            </a:r>
          </a:p>
          <a:p>
            <a:r>
              <a:rPr lang="en-US" altLang="en-US" sz="2800" dirty="0"/>
              <a:t>Sessions cannot be resumed</a:t>
            </a:r>
          </a:p>
          <a:p>
            <a:r>
              <a:rPr lang="en-US" altLang="en-US" sz="2800" dirty="0"/>
              <a:t>Students may resume a paused test in any new test session that includes the applicable test subject and grade</a:t>
            </a:r>
          </a:p>
          <a:p>
            <a:pPr lvl="1"/>
            <a:r>
              <a:rPr lang="en-US" altLang="en-US" sz="2800" i="1" dirty="0"/>
              <a:t>Example: TA creates a test session for  students on Tuesday. To resume testing on Wednesday, the TA will create another test session for students to resume testing </a:t>
            </a:r>
          </a:p>
          <a:p>
            <a:endParaRPr lang="en-US" altLang="en-US" sz="2000" dirty="0"/>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21</a:t>
            </a:fld>
            <a:endParaRPr lang="en-US" dirty="0"/>
          </a:p>
        </p:txBody>
      </p:sp>
      <p:pic>
        <p:nvPicPr>
          <p:cNvPr id="10" name="Picture 9" descr="Screenshot of test session code that appears on TA interface">
            <a:extLst>
              <a:ext uri="{FF2B5EF4-FFF2-40B4-BE49-F238E27FC236}">
                <a16:creationId xmlns:a16="http://schemas.microsoft.com/office/drawing/2014/main" id="{69CAF339-E6CB-8E30-19CC-3EFC8DF7BFDB}"/>
              </a:ext>
            </a:extLst>
          </p:cNvPr>
          <p:cNvPicPr>
            <a:picLocks noChangeAspect="1"/>
          </p:cNvPicPr>
          <p:nvPr/>
        </p:nvPicPr>
        <p:blipFill>
          <a:blip r:embed="rId3"/>
          <a:stretch>
            <a:fillRect/>
          </a:stretch>
        </p:blipFill>
        <p:spPr>
          <a:xfrm>
            <a:off x="8610600" y="540360"/>
            <a:ext cx="2716171" cy="1026460"/>
          </a:xfrm>
          <a:prstGeom prst="rect">
            <a:avLst/>
          </a:prstGeom>
          <a:ln w="57150">
            <a:solidFill>
              <a:schemeClr val="tx2"/>
            </a:solidFill>
          </a:ln>
        </p:spPr>
      </p:pic>
      <p:sp>
        <p:nvSpPr>
          <p:cNvPr id="2" name="TextBox 5"/>
          <p:cNvSpPr txBox="1">
            <a:spLocks noChangeArrowheads="1"/>
          </p:cNvSpPr>
          <p:nvPr/>
        </p:nvSpPr>
        <p:spPr bwMode="auto">
          <a:xfrm>
            <a:off x="9940521" y="5824753"/>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Tree>
    <p:extLst>
      <p:ext uri="{BB962C8B-B14F-4D97-AF65-F5344CB8AC3E}">
        <p14:creationId xmlns:p14="http://schemas.microsoft.com/office/powerpoint/2010/main" val="25290763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9" name="Slide Number Placeholder 8">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22</a:t>
            </a:fld>
            <a:endParaRPr lang="en-US" dirty="0"/>
          </a:p>
        </p:txBody>
      </p:sp>
      <p:sp>
        <p:nvSpPr>
          <p:cNvPr id="2" name="Title 1"/>
          <p:cNvSpPr>
            <a:spLocks noGrp="1"/>
          </p:cNvSpPr>
          <p:nvPr>
            <p:ph type="title"/>
          </p:nvPr>
        </p:nvSpPr>
        <p:spPr/>
        <p:txBody>
          <a:bodyPr>
            <a:normAutofit/>
          </a:bodyPr>
          <a:lstStyle/>
          <a:p>
            <a:pPr>
              <a:defRPr/>
            </a:pPr>
            <a:r>
              <a:rPr lang="en-US" altLang="en-US" sz="3600" dirty="0"/>
              <a:t>TA Interface at a Glance</a:t>
            </a:r>
          </a:p>
        </p:txBody>
      </p:sp>
      <p:sp>
        <p:nvSpPr>
          <p:cNvPr id="7" name="Rectangle 6"/>
          <p:cNvSpPr/>
          <p:nvPr/>
        </p:nvSpPr>
        <p:spPr>
          <a:xfrm>
            <a:off x="717176" y="1731960"/>
            <a:ext cx="8528935" cy="2308324"/>
          </a:xfrm>
          <a:prstGeom prst="rect">
            <a:avLst/>
          </a:prstGeom>
        </p:spPr>
        <p:txBody>
          <a:bodyPr wrap="square">
            <a:spAutoFit/>
          </a:bodyPr>
          <a:lstStyle/>
          <a:p>
            <a:pPr marL="457200" indent="-438150">
              <a:buSzPct val="65000"/>
              <a:buFont typeface="Arial" panose="020B0604020202020204" pitchFamily="34" charset="0"/>
              <a:buChar char="•"/>
              <a:defRPr/>
            </a:pPr>
            <a:r>
              <a:rPr lang="en-US" sz="2400" dirty="0">
                <a:solidFill>
                  <a:schemeClr val="tx1">
                    <a:lumMod val="50000"/>
                  </a:schemeClr>
                </a:solidFill>
              </a:rPr>
              <a:t>Used to create and manage test sessions and approve students </a:t>
            </a:r>
          </a:p>
          <a:p>
            <a:pPr marL="457200" indent="-438150">
              <a:buSzPct val="65000"/>
              <a:buFont typeface="Arial" panose="020B0604020202020204" pitchFamily="34" charset="0"/>
              <a:buChar char="•"/>
              <a:defRPr/>
            </a:pPr>
            <a:r>
              <a:rPr lang="en-US" sz="2400" dirty="0">
                <a:solidFill>
                  <a:schemeClr val="tx1">
                    <a:lumMod val="50000"/>
                  </a:schemeClr>
                </a:solidFill>
              </a:rPr>
              <a:t>All information is visible on one screen</a:t>
            </a:r>
          </a:p>
          <a:p>
            <a:pPr marL="800100" lvl="1" indent="-342900" eaLnBrk="0" hangingPunct="0">
              <a:buSzPct val="80000"/>
              <a:buFont typeface="Arial" panose="020B0604020202020204" pitchFamily="34" charset="0"/>
              <a:buChar char="•"/>
              <a:defRPr/>
            </a:pPr>
            <a:r>
              <a:rPr lang="en-US" sz="2400" dirty="0">
                <a:solidFill>
                  <a:schemeClr val="tx1">
                    <a:lumMod val="50000"/>
                  </a:schemeClr>
                </a:solidFill>
              </a:rPr>
              <a:t>Test Session ID</a:t>
            </a:r>
          </a:p>
          <a:p>
            <a:pPr marL="800100" lvl="1" indent="-342900" eaLnBrk="0" hangingPunct="0">
              <a:buSzPct val="80000"/>
              <a:buFont typeface="Arial" panose="020B0604020202020204" pitchFamily="34" charset="0"/>
              <a:buChar char="•"/>
              <a:defRPr/>
            </a:pPr>
            <a:r>
              <a:rPr lang="en-US" sz="2400" dirty="0">
                <a:solidFill>
                  <a:schemeClr val="tx1">
                    <a:lumMod val="50000"/>
                  </a:schemeClr>
                </a:solidFill>
              </a:rPr>
              <a:t>Students needing approval to start testing</a:t>
            </a:r>
          </a:p>
          <a:p>
            <a:pPr marL="800100" lvl="1" indent="-342900" eaLnBrk="0" hangingPunct="0">
              <a:buSzPct val="80000"/>
              <a:buFont typeface="Arial" panose="020B0604020202020204" pitchFamily="34" charset="0"/>
              <a:buChar char="•"/>
              <a:defRPr/>
            </a:pPr>
            <a:r>
              <a:rPr lang="en-US" sz="2400" dirty="0">
                <a:solidFill>
                  <a:schemeClr val="tx1">
                    <a:lumMod val="50000"/>
                  </a:schemeClr>
                </a:solidFill>
              </a:rPr>
              <a:t>Students with tests in progress</a:t>
            </a:r>
          </a:p>
          <a:p>
            <a:pPr marL="800100" lvl="1" indent="-342900" eaLnBrk="0" hangingPunct="0">
              <a:buSzPct val="80000"/>
              <a:buFont typeface="Arial" panose="020B0604020202020204" pitchFamily="34" charset="0"/>
              <a:buChar char="•"/>
              <a:defRPr/>
            </a:pPr>
            <a:r>
              <a:rPr lang="en-US" sz="2400" dirty="0">
                <a:solidFill>
                  <a:schemeClr val="tx1">
                    <a:lumMod val="50000"/>
                  </a:schemeClr>
                </a:solidFill>
              </a:rPr>
              <a:t>Print requests</a:t>
            </a:r>
          </a:p>
        </p:txBody>
      </p:sp>
      <p:pic>
        <p:nvPicPr>
          <p:cNvPr id="6" name="Picture 5" descr="Image of the Tools available for educators on the TA interface as described by the information on the slide">
            <a:extLst>
              <a:ext uri="{FF2B5EF4-FFF2-40B4-BE49-F238E27FC236}">
                <a16:creationId xmlns:a16="http://schemas.microsoft.com/office/drawing/2014/main" id="{7ED03AE5-076F-B590-8022-515C8AF68F94}"/>
              </a:ext>
            </a:extLst>
          </p:cNvPr>
          <p:cNvPicPr>
            <a:picLocks noChangeAspect="1"/>
          </p:cNvPicPr>
          <p:nvPr/>
        </p:nvPicPr>
        <p:blipFill>
          <a:blip r:embed="rId3"/>
          <a:stretch>
            <a:fillRect/>
          </a:stretch>
        </p:blipFill>
        <p:spPr>
          <a:xfrm>
            <a:off x="2303217" y="4288584"/>
            <a:ext cx="7119992" cy="1596703"/>
          </a:xfrm>
          <a:prstGeom prst="rect">
            <a:avLst/>
          </a:prstGeom>
          <a:ln w="57150">
            <a:solidFill>
              <a:schemeClr val="tx2"/>
            </a:solidFill>
          </a:ln>
        </p:spPr>
      </p:pic>
      <p:sp>
        <p:nvSpPr>
          <p:cNvPr id="26628" name="TextBox 4"/>
          <p:cNvSpPr txBox="1">
            <a:spLocks noChangeArrowheads="1"/>
          </p:cNvSpPr>
          <p:nvPr/>
        </p:nvSpPr>
        <p:spPr bwMode="auto">
          <a:xfrm>
            <a:off x="9940521" y="5753291"/>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Tree>
    <p:extLst>
      <p:ext uri="{BB962C8B-B14F-4D97-AF65-F5344CB8AC3E}">
        <p14:creationId xmlns:p14="http://schemas.microsoft.com/office/powerpoint/2010/main" val="3128073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p:cNvSpPr>
            <a:spLocks noGrp="1"/>
          </p:cNvSpPr>
          <p:nvPr>
            <p:ph type="title"/>
          </p:nvPr>
        </p:nvSpPr>
        <p:spPr/>
        <p:txBody>
          <a:bodyPr>
            <a:noAutofit/>
          </a:bodyPr>
          <a:lstStyle/>
          <a:p>
            <a:r>
              <a:rPr lang="en-US" altLang="en-US" sz="3600" dirty="0"/>
              <a:t>Student Test Settings</a:t>
            </a:r>
            <a:endParaRPr lang="en-US" sz="3600" dirty="0"/>
          </a:p>
        </p:txBody>
      </p:sp>
      <p:sp>
        <p:nvSpPr>
          <p:cNvPr id="3" name="Content Placeholder 2"/>
          <p:cNvSpPr>
            <a:spLocks noGrp="1"/>
          </p:cNvSpPr>
          <p:nvPr>
            <p:ph sz="half" idx="1"/>
          </p:nvPr>
        </p:nvSpPr>
        <p:spPr/>
        <p:txBody>
          <a:bodyPr>
            <a:normAutofit/>
          </a:bodyPr>
          <a:lstStyle/>
          <a:p>
            <a:pPr marL="0" indent="0">
              <a:buNone/>
              <a:defRPr/>
            </a:pPr>
            <a:r>
              <a:rPr lang="en-US" sz="2400" dirty="0"/>
              <a:t>Student Test Settings and Approvals</a:t>
            </a:r>
          </a:p>
          <a:p>
            <a:pPr>
              <a:defRPr/>
            </a:pPr>
            <a:r>
              <a:rPr lang="en-US" sz="2400" dirty="0"/>
              <a:t>The number in red next to the Approvals button shows the number of students waiting for approval</a:t>
            </a:r>
          </a:p>
          <a:p>
            <a:pPr>
              <a:defRPr/>
            </a:pPr>
            <a:r>
              <a:rPr lang="en-US" sz="2400" dirty="0"/>
              <a:t>Clicking on the Approvals button brings up the list of students who need to be approved to test. </a:t>
            </a:r>
          </a:p>
          <a:p>
            <a:pPr marL="0" indent="0">
              <a:buNone/>
              <a:defRPr/>
            </a:pPr>
            <a:endParaRPr lang="en-US"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23</a:t>
            </a:fld>
            <a:endParaRPr lang="en-US" dirty="0"/>
          </a:p>
        </p:txBody>
      </p:sp>
      <p:pic>
        <p:nvPicPr>
          <p:cNvPr id="9" name="Picture 8" descr="Screenshot of the student testing settings pop-up menu in the OSAS portal for verfiying student settings are correct prior to starting a session."/>
          <p:cNvPicPr>
            <a:picLocks noChangeAspect="1"/>
          </p:cNvPicPr>
          <p:nvPr/>
        </p:nvPicPr>
        <p:blipFill>
          <a:blip r:embed="rId3"/>
          <a:stretch>
            <a:fillRect/>
          </a:stretch>
        </p:blipFill>
        <p:spPr>
          <a:xfrm>
            <a:off x="6177886" y="311952"/>
            <a:ext cx="5709314" cy="4663832"/>
          </a:xfrm>
          <a:prstGeom prst="rect">
            <a:avLst/>
          </a:prstGeom>
        </p:spPr>
      </p:pic>
      <p:sp>
        <p:nvSpPr>
          <p:cNvPr id="28674" name="TextBox 6"/>
          <p:cNvSpPr txBox="1">
            <a:spLocks noChangeArrowheads="1"/>
          </p:cNvSpPr>
          <p:nvPr/>
        </p:nvSpPr>
        <p:spPr bwMode="auto">
          <a:xfrm>
            <a:off x="9940521" y="5810321"/>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Tree>
    <p:extLst>
      <p:ext uri="{BB962C8B-B14F-4D97-AF65-F5344CB8AC3E}">
        <p14:creationId xmlns:p14="http://schemas.microsoft.com/office/powerpoint/2010/main" val="1162737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3600" dirty="0">
                <a:solidFill>
                  <a:schemeClr val="tx2"/>
                </a:solidFill>
              </a:rPr>
              <a:t>Looking at Student Settings</a:t>
            </a:r>
            <a:endParaRPr lang="en-US" sz="3600" dirty="0">
              <a:solidFill>
                <a:schemeClr val="tx2"/>
              </a:solidFill>
            </a:endParaRPr>
          </a:p>
        </p:txBody>
      </p:sp>
      <p:pic>
        <p:nvPicPr>
          <p:cNvPr id="10" name="Picture 9" descr="Screenshot of the student testing settings pop-up menu in the OSAS portal for verfiying student settings are correct prior to starting a session."/>
          <p:cNvPicPr>
            <a:picLocks noChangeAspect="1"/>
          </p:cNvPicPr>
          <p:nvPr/>
        </p:nvPicPr>
        <p:blipFill>
          <a:blip r:embed="rId3"/>
          <a:stretch>
            <a:fillRect/>
          </a:stretch>
        </p:blipFill>
        <p:spPr>
          <a:xfrm>
            <a:off x="717176" y="1710748"/>
            <a:ext cx="5341710" cy="4363543"/>
          </a:xfrm>
          <a:prstGeom prst="rect">
            <a:avLst/>
          </a:prstGeom>
        </p:spPr>
      </p:pic>
      <p:sp>
        <p:nvSpPr>
          <p:cNvPr id="11" name="Oval 10" descr="Screenshot of the settings icon"/>
          <p:cNvSpPr/>
          <p:nvPr/>
        </p:nvSpPr>
        <p:spPr>
          <a:xfrm>
            <a:off x="4596206" y="2932965"/>
            <a:ext cx="741601" cy="73106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cxnSp>
        <p:nvCxnSpPr>
          <p:cNvPr id="15" name="Straight Arrow Connector 14">
            <a:extLst>
              <a:ext uri="{C183D7F6-B498-43B3-948B-1728B52AA6E4}">
                <adec:decorative xmlns:adec="http://schemas.microsoft.com/office/drawing/2017/decorative" val="1"/>
              </a:ext>
            </a:extLst>
          </p:cNvPr>
          <p:cNvCxnSpPr>
            <a:cxnSpLocks/>
          </p:cNvCxnSpPr>
          <p:nvPr/>
        </p:nvCxnSpPr>
        <p:spPr>
          <a:xfrm>
            <a:off x="5335558" y="3377150"/>
            <a:ext cx="2167735" cy="45531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9702" name="Content Placeholder 3" descr="Screenshot of the settings page"/>
          <p:cNvPicPr>
            <a:picLocks noGrp="1"/>
          </p:cNvPicPr>
          <p:nvPr/>
        </p:nvPicPr>
        <p:blipFill>
          <a:blip r:embed="rId4"/>
          <a:srcRect/>
          <a:stretch>
            <a:fillRect/>
          </a:stretch>
        </p:blipFill>
        <p:spPr bwMode="auto">
          <a:xfrm>
            <a:off x="7503293" y="2090083"/>
            <a:ext cx="3762375" cy="3443287"/>
          </a:xfrm>
          <a:prstGeom prst="rect">
            <a:avLst/>
          </a:prstGeom>
          <a:noFill/>
          <a:ln w="9525">
            <a:solidFill>
              <a:srgbClr val="000000"/>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9699" name="TextBox 7"/>
          <p:cNvSpPr txBox="1">
            <a:spLocks noChangeArrowheads="1"/>
          </p:cNvSpPr>
          <p:nvPr/>
        </p:nvSpPr>
        <p:spPr bwMode="auto">
          <a:xfrm>
            <a:off x="9940521" y="5812854"/>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24</a:t>
            </a:fld>
            <a:endParaRPr lang="en-US" dirty="0"/>
          </a:p>
        </p:txBody>
      </p:sp>
    </p:spTree>
    <p:extLst>
      <p:ext uri="{BB962C8B-B14F-4D97-AF65-F5344CB8AC3E}">
        <p14:creationId xmlns:p14="http://schemas.microsoft.com/office/powerpoint/2010/main" val="13788772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8" name="Slide Number Placeholder 7">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25</a:t>
            </a:fld>
            <a:endParaRPr lang="en-US" dirty="0"/>
          </a:p>
        </p:txBody>
      </p:sp>
      <p:sp>
        <p:nvSpPr>
          <p:cNvPr id="4" name="Title 3"/>
          <p:cNvSpPr>
            <a:spLocks noGrp="1"/>
          </p:cNvSpPr>
          <p:nvPr>
            <p:ph type="title"/>
          </p:nvPr>
        </p:nvSpPr>
        <p:spPr/>
        <p:txBody>
          <a:bodyPr>
            <a:normAutofit/>
          </a:bodyPr>
          <a:lstStyle/>
          <a:p>
            <a:r>
              <a:rPr lang="en-US" altLang="en-US" sz="3600" dirty="0"/>
              <a:t>Student Log-in</a:t>
            </a:r>
            <a:endParaRPr lang="en-US" sz="3600" dirty="0"/>
          </a:p>
        </p:txBody>
      </p:sp>
      <p:sp>
        <p:nvSpPr>
          <p:cNvPr id="30726" name="Rectangle 3"/>
          <p:cNvSpPr txBox="1">
            <a:spLocks noChangeArrowheads="1"/>
          </p:cNvSpPr>
          <p:nvPr/>
        </p:nvSpPr>
        <p:spPr bwMode="auto">
          <a:xfrm>
            <a:off x="509721" y="1765360"/>
            <a:ext cx="5140067" cy="3724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573088" indent="-225425"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lnSpc>
                <a:spcPts val="2100"/>
              </a:lnSpc>
              <a:spcBef>
                <a:spcPct val="20000"/>
              </a:spcBef>
              <a:spcAft>
                <a:spcPts val="1200"/>
              </a:spcAft>
              <a:buClrTx/>
              <a:buSzTx/>
              <a:buFont typeface="Calibri" pitchFamily="34" charset="0"/>
              <a:buAutoNum type="arabicPeriod"/>
              <a:defRPr/>
            </a:pPr>
            <a:r>
              <a:rPr lang="en-US" altLang="en-US" sz="2200" dirty="0">
                <a:solidFill>
                  <a:schemeClr val="tx1">
                    <a:lumMod val="50000"/>
                  </a:schemeClr>
                </a:solidFill>
                <a:latin typeface="+mn-lt"/>
              </a:rPr>
              <a:t>Log in using Last Name, SSID, Session ID</a:t>
            </a:r>
          </a:p>
          <a:p>
            <a:pPr eaLnBrk="1" hangingPunct="1">
              <a:lnSpc>
                <a:spcPts val="2100"/>
              </a:lnSpc>
              <a:spcBef>
                <a:spcPct val="20000"/>
              </a:spcBef>
              <a:buClrTx/>
              <a:buSzTx/>
              <a:buFont typeface="Calibri" pitchFamily="34" charset="0"/>
              <a:buAutoNum type="arabicPeriod"/>
              <a:defRPr/>
            </a:pPr>
            <a:r>
              <a:rPr lang="en-US" altLang="en-US" sz="2200" dirty="0">
                <a:solidFill>
                  <a:schemeClr val="tx1">
                    <a:lumMod val="50000"/>
                  </a:schemeClr>
                </a:solidFill>
                <a:latin typeface="+mn-lt"/>
              </a:rPr>
              <a:t>Confirm identity – “Is This You?” screen</a:t>
            </a:r>
          </a:p>
          <a:p>
            <a:pPr lvl="1" eaLnBrk="1" hangingPunct="1">
              <a:lnSpc>
                <a:spcPts val="2100"/>
              </a:lnSpc>
              <a:spcAft>
                <a:spcPts val="1200"/>
              </a:spcAft>
              <a:buClrTx/>
              <a:buSzTx/>
              <a:buFont typeface="Arial" charset="0"/>
              <a:buChar char="–"/>
              <a:defRPr/>
            </a:pPr>
            <a:r>
              <a:rPr lang="en-US" altLang="en-US">
                <a:solidFill>
                  <a:schemeClr val="tx1">
                    <a:lumMod val="50000"/>
                  </a:schemeClr>
                </a:solidFill>
                <a:latin typeface="+mn-lt"/>
              </a:rPr>
              <a:t>Last </a:t>
            </a:r>
            <a:r>
              <a:rPr lang="en-US" altLang="en-US" dirty="0">
                <a:solidFill>
                  <a:schemeClr val="tx1">
                    <a:lumMod val="50000"/>
                  </a:schemeClr>
                </a:solidFill>
                <a:latin typeface="+mn-lt"/>
              </a:rPr>
              <a:t>Name (same as in SSID upload), Enrolled Grade, DOB, School, SSID</a:t>
            </a:r>
          </a:p>
          <a:p>
            <a:pPr eaLnBrk="1" hangingPunct="1">
              <a:lnSpc>
                <a:spcPts val="2100"/>
              </a:lnSpc>
              <a:spcBef>
                <a:spcPct val="20000"/>
              </a:spcBef>
              <a:buClrTx/>
              <a:buSzTx/>
              <a:buFont typeface="Calibri" pitchFamily="34" charset="0"/>
              <a:buAutoNum type="arabicPeriod"/>
              <a:defRPr/>
            </a:pPr>
            <a:r>
              <a:rPr lang="en-US" altLang="en-US" sz="2200" dirty="0">
                <a:solidFill>
                  <a:schemeClr val="tx1">
                    <a:lumMod val="50000"/>
                  </a:schemeClr>
                </a:solidFill>
                <a:latin typeface="+mn-lt"/>
              </a:rPr>
              <a:t>Select Test </a:t>
            </a:r>
          </a:p>
          <a:p>
            <a:pPr lvl="1" eaLnBrk="1" hangingPunct="1">
              <a:lnSpc>
                <a:spcPts val="2100"/>
              </a:lnSpc>
              <a:spcAft>
                <a:spcPts val="1200"/>
              </a:spcAft>
              <a:buClrTx/>
              <a:buSzTx/>
              <a:buFont typeface="Arial" charset="0"/>
              <a:buChar char="–"/>
              <a:defRPr/>
            </a:pPr>
            <a:r>
              <a:rPr lang="en-US" altLang="en-US" dirty="0">
                <a:solidFill>
                  <a:schemeClr val="tx1">
                    <a:lumMod val="50000"/>
                  </a:schemeClr>
                </a:solidFill>
                <a:latin typeface="+mn-lt"/>
              </a:rPr>
              <a:t>Student will see available tests by subject</a:t>
            </a:r>
          </a:p>
          <a:p>
            <a:pPr eaLnBrk="1" hangingPunct="1">
              <a:lnSpc>
                <a:spcPts val="2100"/>
              </a:lnSpc>
              <a:spcBef>
                <a:spcPct val="20000"/>
              </a:spcBef>
              <a:spcAft>
                <a:spcPts val="1200"/>
              </a:spcAft>
              <a:buClrTx/>
              <a:buSzTx/>
              <a:buFont typeface="Calibri" pitchFamily="34" charset="0"/>
              <a:buAutoNum type="arabicPeriod"/>
              <a:defRPr/>
            </a:pPr>
            <a:r>
              <a:rPr lang="en-US" altLang="en-US" sz="2200" dirty="0">
                <a:solidFill>
                  <a:schemeClr val="tx1">
                    <a:lumMod val="50000"/>
                  </a:schemeClr>
                </a:solidFill>
                <a:latin typeface="+mn-lt"/>
              </a:rPr>
              <a:t>TA Approval required to start test </a:t>
            </a:r>
          </a:p>
          <a:p>
            <a:pPr eaLnBrk="1" hangingPunct="1">
              <a:lnSpc>
                <a:spcPts val="2100"/>
              </a:lnSpc>
              <a:spcBef>
                <a:spcPct val="20000"/>
              </a:spcBef>
              <a:buClrTx/>
              <a:buSzTx/>
              <a:buFont typeface="Calibri" pitchFamily="34" charset="0"/>
              <a:buAutoNum type="arabicPeriod"/>
              <a:defRPr/>
            </a:pPr>
            <a:r>
              <a:rPr lang="en-US" altLang="en-US" sz="2200" dirty="0">
                <a:solidFill>
                  <a:schemeClr val="tx1">
                    <a:lumMod val="50000"/>
                  </a:schemeClr>
                </a:solidFill>
                <a:latin typeface="+mn-lt"/>
              </a:rPr>
              <a:t>Confirm test -- “Is this your test?” screen</a:t>
            </a:r>
          </a:p>
        </p:txBody>
      </p:sp>
      <p:grpSp>
        <p:nvGrpSpPr>
          <p:cNvPr id="12" name="Group 11" descr="Image of the student sign in screen for logging into a test">
            <a:extLst>
              <a:ext uri="{FF2B5EF4-FFF2-40B4-BE49-F238E27FC236}">
                <a16:creationId xmlns:a16="http://schemas.microsoft.com/office/drawing/2014/main" id="{1C790E9E-172F-CDA7-D02D-E1AAF4D220E8}"/>
              </a:ext>
            </a:extLst>
          </p:cNvPr>
          <p:cNvGrpSpPr/>
          <p:nvPr/>
        </p:nvGrpSpPr>
        <p:grpSpPr>
          <a:xfrm>
            <a:off x="5649788" y="129757"/>
            <a:ext cx="2182770" cy="1936390"/>
            <a:chOff x="5649788" y="129757"/>
            <a:chExt cx="2500136" cy="2198392"/>
          </a:xfrm>
        </p:grpSpPr>
        <p:grpSp>
          <p:nvGrpSpPr>
            <p:cNvPr id="5" name="Group 4">
              <a:extLst>
                <a:ext uri="{FF2B5EF4-FFF2-40B4-BE49-F238E27FC236}">
                  <a16:creationId xmlns:a16="http://schemas.microsoft.com/office/drawing/2014/main" id="{FC67F745-8034-CB6B-4374-6B6A2DEB70FC}"/>
                </a:ext>
              </a:extLst>
            </p:cNvPr>
            <p:cNvGrpSpPr/>
            <p:nvPr/>
          </p:nvGrpSpPr>
          <p:grpSpPr>
            <a:xfrm>
              <a:off x="5649788" y="129757"/>
              <a:ext cx="2500136" cy="2198392"/>
              <a:chOff x="4095750" y="569913"/>
              <a:chExt cx="4377727" cy="4045452"/>
            </a:xfrm>
          </p:grpSpPr>
          <p:pic>
            <p:nvPicPr>
              <p:cNvPr id="10" name="Picture 2" descr="Screenshot of the &quot;Please Sign In&quot; page">
                <a:extLst>
                  <a:ext uri="{FF2B5EF4-FFF2-40B4-BE49-F238E27FC236}">
                    <a16:creationId xmlns:a16="http://schemas.microsoft.com/office/drawing/2014/main" id="{2FBF0419-41A8-92D4-4C2C-6E049A466A7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750" y="569913"/>
                <a:ext cx="4377727" cy="4045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39272D64-CCA9-CB99-F680-0B40CEA966EF}"/>
                  </a:ext>
                </a:extLst>
              </p:cNvPr>
              <p:cNvPicPr>
                <a:picLocks noChangeAspect="1"/>
              </p:cNvPicPr>
              <p:nvPr/>
            </p:nvPicPr>
            <p:blipFill>
              <a:blip r:embed="rId4"/>
              <a:stretch>
                <a:fillRect/>
              </a:stretch>
            </p:blipFill>
            <p:spPr>
              <a:xfrm>
                <a:off x="4394844" y="1419225"/>
                <a:ext cx="3402312" cy="1647435"/>
              </a:xfrm>
              <a:prstGeom prst="rect">
                <a:avLst/>
              </a:prstGeom>
            </p:spPr>
          </p:pic>
        </p:grpSp>
        <p:sp>
          <p:nvSpPr>
            <p:cNvPr id="30727" name="Oval 5"/>
            <p:cNvSpPr>
              <a:spLocks noChangeArrowheads="1"/>
            </p:cNvSpPr>
            <p:nvPr/>
          </p:nvSpPr>
          <p:spPr bwMode="auto">
            <a:xfrm>
              <a:off x="7637164" y="175500"/>
              <a:ext cx="503237" cy="466725"/>
            </a:xfrm>
            <a:prstGeom prst="ellipse">
              <a:avLst/>
            </a:prstGeom>
            <a:solidFill>
              <a:schemeClr val="accent1">
                <a:lumMod val="75000"/>
              </a:schemeClr>
            </a:solidFill>
            <a:ln w="9525">
              <a:solidFill>
                <a:schemeClr val="tx1">
                  <a:lumMod val="50000"/>
                </a:schemeClr>
              </a:solidFill>
              <a:round/>
              <a:headEnd/>
              <a:tailEnd/>
            </a:ln>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defRPr/>
              </a:pPr>
              <a:r>
                <a:rPr lang="en-US" altLang="en-US" sz="1800" b="1" dirty="0">
                  <a:solidFill>
                    <a:srgbClr val="FFFFFF"/>
                  </a:solidFill>
                  <a:latin typeface="Calibri" pitchFamily="34" charset="0"/>
                </a:rPr>
                <a:t>1</a:t>
              </a:r>
            </a:p>
          </p:txBody>
        </p:sp>
      </p:grpSp>
      <p:grpSp>
        <p:nvGrpSpPr>
          <p:cNvPr id="13" name="Group 12" descr="Image that students will see to confirm there personal information is correct prior to beginning their test">
            <a:extLst>
              <a:ext uri="{FF2B5EF4-FFF2-40B4-BE49-F238E27FC236}">
                <a16:creationId xmlns:a16="http://schemas.microsoft.com/office/drawing/2014/main" id="{FA3B7FE8-9644-DFC5-8EB4-90F12861F26F}"/>
              </a:ext>
            </a:extLst>
          </p:cNvPr>
          <p:cNvGrpSpPr/>
          <p:nvPr/>
        </p:nvGrpSpPr>
        <p:grpSpPr>
          <a:xfrm>
            <a:off x="8380093" y="484844"/>
            <a:ext cx="3432035" cy="1998381"/>
            <a:chOff x="8380093" y="484844"/>
            <a:chExt cx="3432035" cy="1998381"/>
          </a:xfrm>
        </p:grpSpPr>
        <p:pic>
          <p:nvPicPr>
            <p:cNvPr id="1026" name="Picture 55" descr="Is This You? page">
              <a:extLst>
                <a:ext uri="{FF2B5EF4-FFF2-40B4-BE49-F238E27FC236}">
                  <a16:creationId xmlns:a16="http://schemas.microsoft.com/office/drawing/2014/main" id="{1819B962-29D3-709F-061B-AA829186E8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0093" y="546835"/>
              <a:ext cx="3432035" cy="1936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Oval 7"/>
            <p:cNvSpPr>
              <a:spLocks noChangeArrowheads="1"/>
            </p:cNvSpPr>
            <p:nvPr/>
          </p:nvSpPr>
          <p:spPr bwMode="auto">
            <a:xfrm>
              <a:off x="11145672" y="484844"/>
              <a:ext cx="503237" cy="466725"/>
            </a:xfrm>
            <a:prstGeom prst="ellipse">
              <a:avLst/>
            </a:prstGeom>
            <a:solidFill>
              <a:schemeClr val="accent1">
                <a:lumMod val="75000"/>
              </a:schemeClr>
            </a:solidFill>
            <a:ln w="9525">
              <a:solidFill>
                <a:schemeClr val="tx1">
                  <a:lumMod val="50000"/>
                </a:schemeClr>
              </a:solidFill>
              <a:round/>
              <a:headEnd/>
              <a:tailEnd/>
            </a:ln>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defRPr/>
              </a:pPr>
              <a:r>
                <a:rPr lang="en-US" altLang="en-US" sz="1800" b="1" dirty="0">
                  <a:solidFill>
                    <a:srgbClr val="FFFFFF"/>
                  </a:solidFill>
                  <a:latin typeface="Calibri" pitchFamily="34" charset="0"/>
                </a:rPr>
                <a:t>2</a:t>
              </a:r>
            </a:p>
          </p:txBody>
        </p:sp>
      </p:grpSp>
      <p:grpSp>
        <p:nvGrpSpPr>
          <p:cNvPr id="14" name="Group 13" descr="Image the student test selection options to start a test">
            <a:extLst>
              <a:ext uri="{FF2B5EF4-FFF2-40B4-BE49-F238E27FC236}">
                <a16:creationId xmlns:a16="http://schemas.microsoft.com/office/drawing/2014/main" id="{839623B9-1442-6090-3005-0EB3761C49B2}"/>
              </a:ext>
            </a:extLst>
          </p:cNvPr>
          <p:cNvGrpSpPr/>
          <p:nvPr/>
        </p:nvGrpSpPr>
        <p:grpSpPr>
          <a:xfrm>
            <a:off x="5425779" y="1784223"/>
            <a:ext cx="4641959" cy="3062069"/>
            <a:chOff x="5425779" y="1784223"/>
            <a:chExt cx="4641959" cy="3062069"/>
          </a:xfrm>
        </p:grpSpPr>
        <p:pic>
          <p:nvPicPr>
            <p:cNvPr id="7" name="Picture 6" title="Tests available in TIDE">
              <a:extLst>
                <a:ext uri="{FF2B5EF4-FFF2-40B4-BE49-F238E27FC236}">
                  <a16:creationId xmlns:a16="http://schemas.microsoft.com/office/drawing/2014/main" id="{39736244-2FC1-7648-AD68-8715E53BE7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25779" y="1784223"/>
              <a:ext cx="4419732" cy="3062069"/>
            </a:xfrm>
            <a:prstGeom prst="rect">
              <a:avLst/>
            </a:prstGeom>
          </p:spPr>
        </p:pic>
        <p:sp>
          <p:nvSpPr>
            <p:cNvPr id="30730" name="Oval 10"/>
            <p:cNvSpPr>
              <a:spLocks noChangeArrowheads="1"/>
            </p:cNvSpPr>
            <p:nvPr/>
          </p:nvSpPr>
          <p:spPr bwMode="auto">
            <a:xfrm>
              <a:off x="9564501" y="2776768"/>
              <a:ext cx="503237" cy="466725"/>
            </a:xfrm>
            <a:prstGeom prst="ellipse">
              <a:avLst/>
            </a:prstGeom>
            <a:solidFill>
              <a:schemeClr val="accent1">
                <a:lumMod val="75000"/>
              </a:schemeClr>
            </a:solidFill>
            <a:ln w="9525">
              <a:solidFill>
                <a:schemeClr val="tx1">
                  <a:lumMod val="50000"/>
                </a:schemeClr>
              </a:solidFill>
              <a:round/>
              <a:headEnd/>
              <a:tailEnd/>
            </a:ln>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defRPr/>
              </a:pPr>
              <a:r>
                <a:rPr lang="en-US" altLang="en-US" sz="1800" b="1" dirty="0">
                  <a:solidFill>
                    <a:srgbClr val="FFFFFF"/>
                  </a:solidFill>
                  <a:latin typeface="Calibri" pitchFamily="34" charset="0"/>
                </a:rPr>
                <a:t>3</a:t>
              </a:r>
            </a:p>
          </p:txBody>
        </p:sp>
      </p:grpSp>
      <p:grpSp>
        <p:nvGrpSpPr>
          <p:cNvPr id="15" name="Group 14" descr="Image of the waiting for approval screen shown to students while waiting for the TA to approve their test">
            <a:extLst>
              <a:ext uri="{FF2B5EF4-FFF2-40B4-BE49-F238E27FC236}">
                <a16:creationId xmlns:a16="http://schemas.microsoft.com/office/drawing/2014/main" id="{5A1B0AE5-A9FF-FEDC-DEB0-C3349F422EAB}"/>
              </a:ext>
            </a:extLst>
          </p:cNvPr>
          <p:cNvGrpSpPr/>
          <p:nvPr/>
        </p:nvGrpSpPr>
        <p:grpSpPr>
          <a:xfrm>
            <a:off x="8556461" y="3486287"/>
            <a:ext cx="3506787" cy="1281112"/>
            <a:chOff x="8556461" y="3486287"/>
            <a:chExt cx="3506787" cy="1281112"/>
          </a:xfrm>
        </p:grpSpPr>
        <p:pic>
          <p:nvPicPr>
            <p:cNvPr id="19" name="Picture 18" descr="Screenshot of the &quot;Waiting for Approval&quot; screen">
              <a:extLst>
                <a:ext uri="{FF2B5EF4-FFF2-40B4-BE49-F238E27FC236}">
                  <a16:creationId xmlns:a16="http://schemas.microsoft.com/office/drawing/2014/main" id="{CFF82AE1-A9EF-49B0-B361-C8AFC42265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l="4340" r="5374" b="21394"/>
            <a:stretch>
              <a:fillRect/>
            </a:stretch>
          </p:blipFill>
          <p:spPr bwMode="auto">
            <a:xfrm>
              <a:off x="8556461" y="3486287"/>
              <a:ext cx="3506787" cy="1281112"/>
            </a:xfrm>
            <a:prstGeom prst="rect">
              <a:avLst/>
            </a:prstGeom>
            <a:noFill/>
            <a:ln w="9522" algn="ctr">
              <a:solidFill>
                <a:srgbClr val="A6A6A6"/>
              </a:solidFill>
              <a:round/>
              <a:headEnd/>
              <a:tailEnd/>
            </a:ln>
            <a:extLst>
              <a:ext uri="{909E8E84-426E-40DD-AFC4-6F175D3DCCD1}">
                <a14:hiddenFill xmlns:a14="http://schemas.microsoft.com/office/drawing/2010/main">
                  <a:solidFill>
                    <a:srgbClr val="FFFFFF"/>
                  </a:solidFill>
                </a14:hiddenFill>
              </a:ext>
            </a:extLst>
          </p:spPr>
        </p:pic>
        <p:sp>
          <p:nvSpPr>
            <p:cNvPr id="30732" name="Oval 12"/>
            <p:cNvSpPr>
              <a:spLocks noChangeArrowheads="1"/>
            </p:cNvSpPr>
            <p:nvPr/>
          </p:nvSpPr>
          <p:spPr bwMode="auto">
            <a:xfrm>
              <a:off x="11145673" y="4130634"/>
              <a:ext cx="503237" cy="466725"/>
            </a:xfrm>
            <a:prstGeom prst="ellipse">
              <a:avLst/>
            </a:prstGeom>
            <a:solidFill>
              <a:schemeClr val="accent1">
                <a:lumMod val="75000"/>
              </a:schemeClr>
            </a:solidFill>
            <a:ln w="9525">
              <a:solidFill>
                <a:schemeClr val="tx1">
                  <a:lumMod val="50000"/>
                </a:schemeClr>
              </a:solidFill>
              <a:round/>
              <a:headEnd/>
              <a:tailEnd/>
            </a:ln>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defRPr/>
              </a:pPr>
              <a:r>
                <a:rPr lang="en-US" altLang="en-US" sz="1800" b="1" dirty="0">
                  <a:solidFill>
                    <a:srgbClr val="FFFFFF"/>
                  </a:solidFill>
                  <a:latin typeface="Calibri" pitchFamily="34" charset="0"/>
                </a:rPr>
                <a:t>4</a:t>
              </a:r>
            </a:p>
          </p:txBody>
        </p:sp>
      </p:grpSp>
      <p:grpSp>
        <p:nvGrpSpPr>
          <p:cNvPr id="16" name="Group 15" descr="Image that students will see prior to starting their test which allows the student to confirm the right test has been approved with the correct settings">
            <a:extLst>
              <a:ext uri="{FF2B5EF4-FFF2-40B4-BE49-F238E27FC236}">
                <a16:creationId xmlns:a16="http://schemas.microsoft.com/office/drawing/2014/main" id="{9A757350-D632-227D-0AD7-41F32F16BF9E}"/>
              </a:ext>
            </a:extLst>
          </p:cNvPr>
          <p:cNvGrpSpPr/>
          <p:nvPr/>
        </p:nvGrpSpPr>
        <p:grpSpPr>
          <a:xfrm>
            <a:off x="5878692" y="4035057"/>
            <a:ext cx="3495610" cy="2518143"/>
            <a:chOff x="6167825" y="3891766"/>
            <a:chExt cx="3495610" cy="2518143"/>
          </a:xfrm>
        </p:grpSpPr>
        <p:pic>
          <p:nvPicPr>
            <p:cNvPr id="9" name="Picture 8" title="How to choose setting in TIDE">
              <a:extLst>
                <a:ext uri="{FF2B5EF4-FFF2-40B4-BE49-F238E27FC236}">
                  <a16:creationId xmlns:a16="http://schemas.microsoft.com/office/drawing/2014/main" id="{6E3E6A0E-6858-8C43-874F-87415E54B15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7825" y="3891766"/>
              <a:ext cx="3313534" cy="2518143"/>
            </a:xfrm>
            <a:prstGeom prst="rect">
              <a:avLst/>
            </a:prstGeom>
          </p:spPr>
        </p:pic>
        <p:sp>
          <p:nvSpPr>
            <p:cNvPr id="30733" name="Oval 16"/>
            <p:cNvSpPr>
              <a:spLocks noChangeArrowheads="1"/>
            </p:cNvSpPr>
            <p:nvPr/>
          </p:nvSpPr>
          <p:spPr bwMode="auto">
            <a:xfrm>
              <a:off x="9160197" y="5136731"/>
              <a:ext cx="503238" cy="466725"/>
            </a:xfrm>
            <a:prstGeom prst="ellipse">
              <a:avLst/>
            </a:prstGeom>
            <a:solidFill>
              <a:schemeClr val="accent1">
                <a:lumMod val="75000"/>
              </a:schemeClr>
            </a:solidFill>
            <a:ln w="9525">
              <a:solidFill>
                <a:schemeClr val="tx1">
                  <a:lumMod val="50000"/>
                </a:schemeClr>
              </a:solidFill>
              <a:round/>
              <a:headEnd/>
              <a:tailEnd/>
            </a:ln>
          </p:spPr>
          <p:txBody>
            <a:bodyPr wrap="none" anchor="ct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algn="ctr" eaLnBrk="1" hangingPunct="1">
                <a:spcBef>
                  <a:spcPct val="0"/>
                </a:spcBef>
                <a:buClrTx/>
                <a:buSzTx/>
                <a:buFontTx/>
                <a:buNone/>
                <a:defRPr/>
              </a:pPr>
              <a:r>
                <a:rPr lang="en-US" altLang="en-US" sz="1800" b="1" dirty="0">
                  <a:solidFill>
                    <a:srgbClr val="FFFFFF"/>
                  </a:solidFill>
                  <a:latin typeface="Calibri" pitchFamily="34" charset="0"/>
                </a:rPr>
                <a:t>5</a:t>
              </a:r>
            </a:p>
          </p:txBody>
        </p:sp>
      </p:grpSp>
      <p:sp>
        <p:nvSpPr>
          <p:cNvPr id="2" name="TextBox 13"/>
          <p:cNvSpPr txBox="1">
            <a:spLocks noChangeArrowheads="1"/>
          </p:cNvSpPr>
          <p:nvPr/>
        </p:nvSpPr>
        <p:spPr bwMode="auto">
          <a:xfrm>
            <a:off x="9999396" y="5770461"/>
            <a:ext cx="15611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 User Guide</a:t>
            </a:r>
          </a:p>
        </p:txBody>
      </p:sp>
    </p:spTree>
    <p:extLst>
      <p:ext uri="{BB962C8B-B14F-4D97-AF65-F5344CB8AC3E}">
        <p14:creationId xmlns:p14="http://schemas.microsoft.com/office/powerpoint/2010/main" val="16928353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sz="3600" dirty="0">
                <a:solidFill>
                  <a:schemeClr val="tx1"/>
                </a:solidFill>
                <a:ea typeface="+mn-ea"/>
                <a:cs typeface="+mn-cs"/>
              </a:rPr>
              <a:t>Q&amp;A Discussion</a:t>
            </a:r>
          </a:p>
        </p:txBody>
      </p:sp>
      <p:sp>
        <p:nvSpPr>
          <p:cNvPr id="31747" name="Content Placeholder 2"/>
          <p:cNvSpPr>
            <a:spLocks noGrp="1"/>
          </p:cNvSpPr>
          <p:nvPr>
            <p:ph idx="1"/>
          </p:nvPr>
        </p:nvSpPr>
        <p:spPr/>
        <p:txBody>
          <a:bodyPr>
            <a:normAutofit/>
          </a:bodyPr>
          <a:lstStyle/>
          <a:p>
            <a:pPr>
              <a:spcAft>
                <a:spcPts val="1200"/>
              </a:spcAft>
            </a:pPr>
            <a:r>
              <a:rPr altLang="en-US" dirty="0"/>
              <a:t>What are the local considerations and challenges around use of the </a:t>
            </a:r>
            <a:r>
              <a:rPr lang="en-US" altLang="en-US" dirty="0"/>
              <a:t>Testing</a:t>
            </a:r>
            <a:r>
              <a:rPr altLang="en-US" dirty="0"/>
              <a:t> Portal?</a:t>
            </a:r>
          </a:p>
          <a:p>
            <a:pPr>
              <a:spcAft>
                <a:spcPts val="1200"/>
              </a:spcAft>
            </a:pPr>
            <a:r>
              <a:rPr altLang="en-US" dirty="0"/>
              <a:t>What resources do you plan to use to assist you in using the </a:t>
            </a:r>
            <a:r>
              <a:rPr lang="en-US" altLang="en-US" dirty="0"/>
              <a:t>Testing</a:t>
            </a:r>
            <a:r>
              <a:rPr altLang="en-US" dirty="0"/>
              <a:t> Portal?</a:t>
            </a: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26</a:t>
            </a:fld>
            <a:endParaRPr lang="en-US" dirty="0"/>
          </a:p>
        </p:txBody>
      </p:sp>
    </p:spTree>
    <p:extLst>
      <p:ext uri="{BB962C8B-B14F-4D97-AF65-F5344CB8AC3E}">
        <p14:creationId xmlns:p14="http://schemas.microsoft.com/office/powerpoint/2010/main" val="3304337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Related Reading Requirement by Role</a:t>
            </a:r>
          </a:p>
        </p:txBody>
      </p:sp>
      <p:graphicFrame>
        <p:nvGraphicFramePr>
          <p:cNvPr id="4" name="Table 3" descr="Table listing the Test Administrator role and a description"/>
          <p:cNvGraphicFramePr>
            <a:graphicFrameLocks noGrp="1"/>
          </p:cNvGraphicFramePr>
          <p:nvPr>
            <p:extLst>
              <p:ext uri="{D42A27DB-BD31-4B8C-83A1-F6EECF244321}">
                <p14:modId xmlns:p14="http://schemas.microsoft.com/office/powerpoint/2010/main" val="132484637"/>
              </p:ext>
            </p:extLst>
          </p:nvPr>
        </p:nvGraphicFramePr>
        <p:xfrm>
          <a:off x="717176" y="1798384"/>
          <a:ext cx="7402286" cy="3488155"/>
        </p:xfrm>
        <a:graphic>
          <a:graphicData uri="http://schemas.openxmlformats.org/drawingml/2006/table">
            <a:tbl>
              <a:tblPr firstRow="1"/>
              <a:tblGrid>
                <a:gridCol w="2237900">
                  <a:extLst>
                    <a:ext uri="{9D8B030D-6E8A-4147-A177-3AD203B41FA5}">
                      <a16:colId xmlns:a16="http://schemas.microsoft.com/office/drawing/2014/main" val="20000"/>
                    </a:ext>
                  </a:extLst>
                </a:gridCol>
                <a:gridCol w="5164386">
                  <a:extLst>
                    <a:ext uri="{9D8B030D-6E8A-4147-A177-3AD203B41FA5}">
                      <a16:colId xmlns:a16="http://schemas.microsoft.com/office/drawing/2014/main" val="20001"/>
                    </a:ext>
                  </a:extLst>
                </a:gridCol>
              </a:tblGrid>
              <a:tr h="226000">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defRPr sz="1600">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defRPr sz="16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altLang="en-US" sz="2000" b="1" i="0" u="none" strike="noStrike" cap="none" normalizeH="0" baseline="0" dirty="0">
                          <a:ln>
                            <a:noFill/>
                          </a:ln>
                          <a:solidFill>
                            <a:srgbClr val="FFFFFF"/>
                          </a:solidFill>
                          <a:effectLst/>
                          <a:latin typeface="Century Schoolbook" pitchFamily="18" charset="0"/>
                        </a:rPr>
                        <a:t>User Role</a:t>
                      </a:r>
                      <a:endParaRPr kumimoji="0" lang="en-US" altLang="en-US" sz="2000" b="1" i="0" u="none" strike="noStrike" cap="none" normalizeH="0" baseline="0" dirty="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defRPr sz="1600">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defRPr sz="16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9pPr>
                    </a:lstStyle>
                    <a:p>
                      <a:pPr marL="0" marR="0" lvl="0" indent="0" algn="ctr" defTabSz="914400" rtl="0" eaLnBrk="1" fontAlgn="base" latinLnBrk="0" hangingPunct="1">
                        <a:lnSpc>
                          <a:spcPct val="100000"/>
                        </a:lnSpc>
                        <a:spcBef>
                          <a:spcPts val="300"/>
                        </a:spcBef>
                        <a:spcAft>
                          <a:spcPts val="300"/>
                        </a:spcAft>
                        <a:buClrTx/>
                        <a:buSzTx/>
                        <a:buFontTx/>
                        <a:buNone/>
                        <a:tabLst/>
                      </a:pPr>
                      <a:r>
                        <a:rPr kumimoji="0" lang="en-US" altLang="en-US" sz="2000" b="1" i="0" u="none" strike="noStrike" cap="none" normalizeH="0" baseline="0" dirty="0">
                          <a:ln>
                            <a:noFill/>
                          </a:ln>
                          <a:solidFill>
                            <a:srgbClr val="FFFFFF"/>
                          </a:solidFill>
                          <a:effectLst/>
                          <a:latin typeface="Century Schoolbook" pitchFamily="18" charset="0"/>
                        </a:rPr>
                        <a:t>Description</a:t>
                      </a:r>
                      <a:endParaRPr kumimoji="0" lang="en-US" altLang="en-US" sz="2000" b="1" i="0" u="none" strike="noStrike" cap="none" normalizeH="0" baseline="0" dirty="0">
                        <a:ln>
                          <a:noFill/>
                        </a:ln>
                        <a:solidFill>
                          <a:srgbClr val="FFFFFF"/>
                        </a:solidFill>
                        <a:effectLst/>
                        <a:latin typeface="Calibri" pitchFamily="34" charset="0"/>
                        <a:ea typeface="Calibri" pitchFamily="34" charset="0"/>
                        <a:cs typeface="Times New Roman" pitchFamily="18" charset="0"/>
                      </a:endParaRPr>
                    </a:p>
                  </a:txBody>
                  <a:tcPr marL="68580" marR="6858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3183355">
                <a:tc>
                  <a:txBody>
                    <a:bodyPr/>
                    <a:lstStyle>
                      <a:lvl1pPr marL="53975" eaLnBrk="0" hangingPunct="0">
                        <a:spcBef>
                          <a:spcPts val="600"/>
                        </a:spcBef>
                        <a:buClr>
                          <a:schemeClr val="accent1"/>
                        </a:buClr>
                        <a:buSzPct val="70000"/>
                        <a:buFont typeface="Wingdings" pitchFamily="2" charset="2"/>
                        <a:defRPr sz="20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defRPr sz="19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defRPr sz="1600">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defRPr sz="16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defRPr sz="14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defRPr sz="1400">
                          <a:solidFill>
                            <a:schemeClr val="tx1"/>
                          </a:solidFill>
                          <a:latin typeface="Century Schoolbook" pitchFamily="18" charset="0"/>
                        </a:defRPr>
                      </a:lvl9pPr>
                    </a:lstStyle>
                    <a:p>
                      <a:pPr marL="53975" marR="0" lvl="0" indent="0" algn="l" defTabSz="914400" rtl="0" eaLnBrk="1" fontAlgn="base" latinLnBrk="0" hangingPunct="1">
                        <a:lnSpc>
                          <a:spcPct val="100000"/>
                        </a:lnSpc>
                        <a:spcBef>
                          <a:spcPts val="600"/>
                        </a:spcBef>
                        <a:spcAft>
                          <a:spcPct val="0"/>
                        </a:spcAft>
                        <a:buClrTx/>
                        <a:buSzTx/>
                        <a:buFontTx/>
                        <a:buNone/>
                        <a:tabLst/>
                      </a:pPr>
                      <a:r>
                        <a:rPr kumimoji="0" lang="en-US" altLang="en-US" sz="1800" b="1" i="0" u="none" strike="noStrike" cap="none" normalizeH="0" baseline="0" dirty="0">
                          <a:ln>
                            <a:noFill/>
                          </a:ln>
                          <a:solidFill>
                            <a:srgbClr val="FFFFFF"/>
                          </a:solidFill>
                          <a:effectLst/>
                          <a:latin typeface="Century Schoolbook" pitchFamily="18" charset="0"/>
                        </a:rPr>
                        <a:t>Test Administrator</a:t>
                      </a:r>
                      <a:endParaRPr kumimoji="0" lang="en-US" altLang="en-US" sz="2400" b="1" i="0" u="none" strike="noStrike" cap="none" normalizeH="0" baseline="0" dirty="0">
                        <a:ln>
                          <a:noFill/>
                        </a:ln>
                        <a:solidFill>
                          <a:srgbClr val="FFFFFF"/>
                        </a:solidFill>
                        <a:effectLst/>
                        <a:latin typeface="Calibri" pitchFamily="34" charset="0"/>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marL="342900" indent="-342900" eaLnBrk="0" hangingPunct="0">
                        <a:spcBef>
                          <a:spcPts val="600"/>
                        </a:spcBef>
                        <a:buClr>
                          <a:schemeClr val="accent1"/>
                        </a:buClr>
                        <a:buSzPct val="70000"/>
                        <a:buFont typeface="Wingdings" pitchFamily="2" charset="2"/>
                        <a:tabLst>
                          <a:tab pos="914400" algn="l"/>
                        </a:tabLst>
                        <a:defRPr sz="20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tabLst>
                          <a:tab pos="914400" algn="l"/>
                        </a:tabLst>
                        <a:defRPr sz="19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tabLst>
                          <a:tab pos="914400" algn="l"/>
                        </a:tabLst>
                        <a:defRPr sz="1600">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tabLst>
                          <a:tab pos="914400" algn="l"/>
                        </a:tabLst>
                        <a:defRPr sz="1600">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tabLst>
                          <a:tab pos="914400" algn="l"/>
                        </a:tabLst>
                        <a:defRPr sz="14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tabLst>
                          <a:tab pos="914400" algn="l"/>
                        </a:tabLst>
                        <a:defRPr sz="14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tabLst>
                          <a:tab pos="914400" algn="l"/>
                        </a:tabLst>
                        <a:defRPr sz="14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tabLst>
                          <a:tab pos="914400" algn="l"/>
                        </a:tabLst>
                        <a:defRPr sz="14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tabLst>
                          <a:tab pos="914400" algn="l"/>
                        </a:tabLst>
                        <a:defRPr sz="1400">
                          <a:solidFill>
                            <a:schemeClr val="tx1"/>
                          </a:solidFill>
                          <a:latin typeface="Century Schoolbook" pitchFamily="18" charset="0"/>
                        </a:defRPr>
                      </a:lvl9pPr>
                    </a:lstStyle>
                    <a:p>
                      <a:pPr marL="342900" marR="0" lvl="0" indent="-342900" algn="l" defTabSz="914400" rtl="0" eaLnBrk="1" fontAlgn="base" latinLnBrk="0" hangingPunct="1">
                        <a:lnSpc>
                          <a:spcPct val="110000"/>
                        </a:lnSpc>
                        <a:spcBef>
                          <a:spcPts val="600"/>
                        </a:spcBef>
                        <a:spcAft>
                          <a:spcPts val="600"/>
                        </a:spcAft>
                        <a:buClrTx/>
                        <a:buSzTx/>
                        <a:buFont typeface="Symbol" pitchFamily="18" charset="2"/>
                        <a:buChar char=""/>
                        <a:tabLst>
                          <a:tab pos="914400" algn="l"/>
                        </a:tabLst>
                      </a:pPr>
                      <a:r>
                        <a:rPr kumimoji="0" lang="en-US" altLang="en-US" sz="2000" b="0" i="0" u="none" strike="noStrike" cap="none" normalizeH="0" baseline="0" dirty="0">
                          <a:ln>
                            <a:noFill/>
                          </a:ln>
                          <a:solidFill>
                            <a:srgbClr val="4A3927"/>
                          </a:solidFill>
                          <a:effectLst/>
                          <a:latin typeface="+mn-lt"/>
                        </a:rPr>
                        <a:t>Sections 1 – 7 of the TAM</a:t>
                      </a:r>
                    </a:p>
                    <a:p>
                      <a:pPr marL="342900" marR="0" lvl="0" indent="-342900" algn="l" defTabSz="914400" rtl="0" eaLnBrk="1" fontAlgn="base" latinLnBrk="0" hangingPunct="1">
                        <a:lnSpc>
                          <a:spcPct val="110000"/>
                        </a:lnSpc>
                        <a:spcBef>
                          <a:spcPts val="600"/>
                        </a:spcBef>
                        <a:spcAft>
                          <a:spcPts val="600"/>
                        </a:spcAft>
                        <a:buClrTx/>
                        <a:buSzTx/>
                        <a:buFont typeface="Symbol" pitchFamily="18" charset="2"/>
                        <a:buChar char=""/>
                        <a:tabLst>
                          <a:tab pos="914400" algn="l"/>
                        </a:tabLst>
                      </a:pPr>
                      <a:r>
                        <a:rPr kumimoji="0" lang="en-US" altLang="en-US" sz="2000" b="0" i="0" u="none" strike="noStrike" cap="none" normalizeH="0" baseline="0" dirty="0">
                          <a:ln>
                            <a:noFill/>
                          </a:ln>
                          <a:solidFill>
                            <a:srgbClr val="4A3927"/>
                          </a:solidFill>
                          <a:effectLst/>
                          <a:latin typeface="+mn-lt"/>
                        </a:rPr>
                        <a:t>Sections 8 – 11 of the TAM based  on the tests the TA will administer</a:t>
                      </a:r>
                    </a:p>
                    <a:p>
                      <a:pPr marL="342900" marR="0" lvl="0" indent="-342900" algn="l" defTabSz="914400" rtl="0" eaLnBrk="1" fontAlgn="base" latinLnBrk="0" hangingPunct="1">
                        <a:lnSpc>
                          <a:spcPct val="110000"/>
                        </a:lnSpc>
                        <a:spcBef>
                          <a:spcPts val="600"/>
                        </a:spcBef>
                        <a:spcAft>
                          <a:spcPts val="600"/>
                        </a:spcAft>
                        <a:buClrTx/>
                        <a:buSzTx/>
                        <a:buFont typeface="Symbol" pitchFamily="18" charset="2"/>
                        <a:buChar char=""/>
                        <a:tabLst>
                          <a:tab pos="914400" algn="l"/>
                        </a:tabLst>
                      </a:pPr>
                      <a:r>
                        <a:rPr kumimoji="0" lang="en-US" altLang="en-US" sz="2000" b="0" i="0" u="none" strike="noStrike" cap="none" normalizeH="0" baseline="0" dirty="0">
                          <a:ln>
                            <a:noFill/>
                          </a:ln>
                          <a:solidFill>
                            <a:srgbClr val="4A3927"/>
                          </a:solidFill>
                          <a:effectLst/>
                          <a:latin typeface="+mn-lt"/>
                        </a:rPr>
                        <a:t>Appendix A: Statewide Test Schedule of the TAM</a:t>
                      </a:r>
                    </a:p>
                    <a:p>
                      <a:pPr marL="342900" marR="0" lvl="0" indent="-342900" algn="l" defTabSz="914400" rtl="0" eaLnBrk="1" fontAlgn="base" latinLnBrk="0" hangingPunct="1">
                        <a:lnSpc>
                          <a:spcPct val="110000"/>
                        </a:lnSpc>
                        <a:spcBef>
                          <a:spcPts val="600"/>
                        </a:spcBef>
                        <a:spcAft>
                          <a:spcPts val="600"/>
                        </a:spcAft>
                        <a:buClrTx/>
                        <a:buSzTx/>
                        <a:buFont typeface="Symbol" pitchFamily="18" charset="2"/>
                        <a:buChar char=""/>
                        <a:tabLst>
                          <a:tab pos="914400" algn="l"/>
                        </a:tabLst>
                      </a:pPr>
                      <a:r>
                        <a:rPr kumimoji="0" lang="en-US" altLang="en-US" sz="2000" b="0" i="0" u="none" strike="noStrike" cap="none" normalizeH="0" baseline="0" dirty="0">
                          <a:ln>
                            <a:noFill/>
                          </a:ln>
                          <a:solidFill>
                            <a:srgbClr val="4A3927"/>
                          </a:solidFill>
                          <a:effectLst/>
                          <a:latin typeface="+mn-lt"/>
                        </a:rPr>
                        <a:t>Appendix B: Student Inclusion</a:t>
                      </a:r>
                    </a:p>
                    <a:p>
                      <a:pPr marL="342900" marR="0" lvl="0" indent="-342900" algn="l" defTabSz="914400" rtl="0" eaLnBrk="1" fontAlgn="base" latinLnBrk="0" hangingPunct="1">
                        <a:lnSpc>
                          <a:spcPct val="110000"/>
                        </a:lnSpc>
                        <a:spcBef>
                          <a:spcPts val="600"/>
                        </a:spcBef>
                        <a:spcAft>
                          <a:spcPts val="600"/>
                        </a:spcAft>
                        <a:buClrTx/>
                        <a:buSzTx/>
                        <a:buFont typeface="Symbol" pitchFamily="18" charset="2"/>
                        <a:buChar char=""/>
                        <a:tabLst>
                          <a:tab pos="914400" algn="l"/>
                        </a:tabLst>
                      </a:pPr>
                      <a:r>
                        <a:rPr kumimoji="0" lang="en-US" altLang="en-US" sz="2000" b="0" i="0" u="none" strike="noStrike" cap="none" normalizeH="0" baseline="0" dirty="0">
                          <a:ln>
                            <a:noFill/>
                          </a:ln>
                          <a:solidFill>
                            <a:srgbClr val="4A3927"/>
                          </a:solidFill>
                          <a:effectLst/>
                          <a:latin typeface="+mn-lt"/>
                        </a:rPr>
                        <a:t>The Oregon Accessibility Manual (OAM)</a:t>
                      </a:r>
                      <a:endParaRPr kumimoji="0" lang="en-US" altLang="en-US" sz="2000" b="0" i="0" u="none" strike="noStrike" cap="none" normalizeH="0" baseline="0" dirty="0">
                        <a:ln>
                          <a:noFill/>
                        </a:ln>
                        <a:solidFill>
                          <a:srgbClr val="4A3927"/>
                        </a:solidFill>
                        <a:effectLst/>
                        <a:latin typeface="+mn-lt"/>
                        <a:ea typeface="Calibri" pitchFamily="34" charset="0"/>
                        <a:cs typeface="Times New Roman" pitchFamily="18" charset="0"/>
                      </a:endParaRPr>
                    </a:p>
                  </a:txBody>
                  <a:tcPr marL="68580" marR="6858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5D9CE"/>
                    </a:solidFill>
                  </a:tcPr>
                </a:tc>
                <a:extLst>
                  <a:ext uri="{0D108BD9-81ED-4DB2-BD59-A6C34878D82A}">
                    <a16:rowId xmlns:a16="http://schemas.microsoft.com/office/drawing/2014/main" val="10001"/>
                  </a:ext>
                </a:extLst>
              </a:tr>
            </a:tbl>
          </a:graphicData>
        </a:graphic>
      </p:graphicFrame>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27</a:t>
            </a:fld>
            <a:endParaRPr lang="en-US" dirty="0"/>
          </a:p>
        </p:txBody>
      </p:sp>
    </p:spTree>
    <p:extLst>
      <p:ext uri="{BB962C8B-B14F-4D97-AF65-F5344CB8AC3E}">
        <p14:creationId xmlns:p14="http://schemas.microsoft.com/office/powerpoint/2010/main" val="4196472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Title 6"/>
          <p:cNvSpPr>
            <a:spLocks noGrp="1"/>
          </p:cNvSpPr>
          <p:nvPr>
            <p:ph type="title"/>
          </p:nvPr>
        </p:nvSpPr>
        <p:spPr/>
        <p:txBody>
          <a:bodyPr>
            <a:normAutofit/>
          </a:bodyPr>
          <a:lstStyle/>
          <a:p>
            <a:r>
              <a:rPr sz="3600" dirty="0"/>
              <a:t>Test Administration Resources</a:t>
            </a:r>
          </a:p>
        </p:txBody>
      </p:sp>
      <p:sp>
        <p:nvSpPr>
          <p:cNvPr id="3" name="Content Placeholder 2"/>
          <p:cNvSpPr>
            <a:spLocks noGrp="1"/>
          </p:cNvSpPr>
          <p:nvPr>
            <p:ph idx="1"/>
          </p:nvPr>
        </p:nvSpPr>
        <p:spPr>
          <a:xfrm>
            <a:off x="717176" y="1567717"/>
            <a:ext cx="10784542" cy="4109010"/>
          </a:xfrm>
        </p:spPr>
        <p:txBody>
          <a:bodyPr>
            <a:noAutofit/>
          </a:bodyPr>
          <a:lstStyle/>
          <a:p>
            <a:pPr marL="173038" indent="-173038">
              <a:buNone/>
              <a:defRPr/>
            </a:pPr>
            <a:endParaRPr lang="en-US" sz="1050" dirty="0"/>
          </a:p>
          <a:p>
            <a:pPr marL="457200" indent="-398463">
              <a:spcAft>
                <a:spcPts val="600"/>
              </a:spcAft>
              <a:defRPr/>
            </a:pPr>
            <a:r>
              <a:rPr lang="en-US" sz="2400" dirty="0">
                <a:solidFill>
                  <a:schemeClr val="tx1">
                    <a:lumMod val="50000"/>
                  </a:schemeClr>
                </a:solidFill>
                <a:hlinkClick r:id="rId3"/>
              </a:rPr>
              <a:t>Test Administration Manual</a:t>
            </a:r>
            <a:endParaRPr lang="en-US" sz="2400" dirty="0">
              <a:solidFill>
                <a:schemeClr val="bg2"/>
              </a:solidFill>
            </a:endParaRPr>
          </a:p>
          <a:p>
            <a:pPr marL="457200" indent="-398463">
              <a:spcAft>
                <a:spcPts val="600"/>
              </a:spcAft>
              <a:defRPr/>
            </a:pPr>
            <a:r>
              <a:rPr lang="en-US" sz="2400" dirty="0">
                <a:solidFill>
                  <a:schemeClr val="tx1">
                    <a:lumMod val="50000"/>
                  </a:schemeClr>
                </a:solidFill>
                <a:hlinkClick r:id="rId3"/>
              </a:rPr>
              <a:t>Oregon Accessibility Manual</a:t>
            </a:r>
            <a:endParaRPr lang="en-US" sz="2400" dirty="0">
              <a:solidFill>
                <a:schemeClr val="accent2"/>
              </a:solidFill>
            </a:endParaRPr>
          </a:p>
          <a:p>
            <a:pPr marL="457200" indent="-398463">
              <a:spcAft>
                <a:spcPts val="600"/>
              </a:spcAft>
              <a:defRPr/>
            </a:pPr>
            <a:r>
              <a:rPr lang="en-US" sz="2400" dirty="0">
                <a:hlinkClick r:id="rId4"/>
              </a:rPr>
              <a:t>Right Assessment Right Purpose</a:t>
            </a:r>
            <a:endParaRPr lang="en-US" sz="2400" dirty="0"/>
          </a:p>
          <a:p>
            <a:pPr marL="457200" indent="-398463">
              <a:spcAft>
                <a:spcPts val="600"/>
              </a:spcAft>
              <a:defRPr/>
            </a:pPr>
            <a:r>
              <a:rPr lang="en-US" sz="2400" dirty="0">
                <a:solidFill>
                  <a:schemeClr val="tx1">
                    <a:lumMod val="50000"/>
                  </a:schemeClr>
                </a:solidFill>
                <a:hlinkClick r:id="rId5"/>
              </a:rPr>
              <a:t>Promising Testing Practices</a:t>
            </a:r>
            <a:endParaRPr lang="en-US" sz="2400" dirty="0">
              <a:solidFill>
                <a:schemeClr val="bg2"/>
              </a:solidFill>
            </a:endParaRPr>
          </a:p>
          <a:p>
            <a:pPr marL="457200" indent="-398463">
              <a:spcAft>
                <a:spcPts val="600"/>
              </a:spcAft>
              <a:defRPr/>
            </a:pPr>
            <a:r>
              <a:rPr lang="en-US" sz="2400" dirty="0">
                <a:solidFill>
                  <a:schemeClr val="tx1">
                    <a:lumMod val="50000"/>
                  </a:schemeClr>
                </a:solidFill>
                <a:hlinkClick r:id="rId6"/>
              </a:rPr>
              <a:t>TA User Guide</a:t>
            </a:r>
            <a:endParaRPr lang="en-US" sz="2400" dirty="0">
              <a:solidFill>
                <a:schemeClr val="tx1">
                  <a:lumMod val="50000"/>
                </a:schemeClr>
              </a:solidFill>
            </a:endParaRPr>
          </a:p>
          <a:p>
            <a:pPr marL="457200" indent="-398463">
              <a:spcAft>
                <a:spcPts val="600"/>
              </a:spcAft>
              <a:defRPr/>
            </a:pPr>
            <a:r>
              <a:rPr lang="en-US" dirty="0">
                <a:solidFill>
                  <a:schemeClr val="tx1">
                    <a:lumMod val="50000"/>
                  </a:schemeClr>
                </a:solidFill>
                <a:hlinkClick r:id="rId7"/>
              </a:rPr>
              <a:t>Remote Testing User Guide</a:t>
            </a:r>
            <a:endParaRPr lang="en-US" sz="2400" dirty="0">
              <a:solidFill>
                <a:schemeClr val="tx1">
                  <a:lumMod val="50000"/>
                </a:schemeClr>
              </a:solidFill>
            </a:endParaRPr>
          </a:p>
          <a:p>
            <a:pPr marL="457200" indent="-398463">
              <a:spcAft>
                <a:spcPts val="600"/>
              </a:spcAft>
              <a:defRPr/>
            </a:pPr>
            <a:r>
              <a:rPr lang="en-US" sz="2400" dirty="0">
                <a:solidFill>
                  <a:schemeClr val="tx1">
                    <a:lumMod val="50000"/>
                  </a:schemeClr>
                </a:solidFill>
                <a:hlinkClick r:id="rId8"/>
              </a:rPr>
              <a:t>ODE Interim Assessment page</a:t>
            </a:r>
            <a:endParaRPr lang="en-US" sz="2400" dirty="0">
              <a:solidFill>
                <a:schemeClr val="tx1">
                  <a:lumMod val="50000"/>
                </a:schemeClr>
              </a:solidFill>
            </a:endParaRPr>
          </a:p>
          <a:p>
            <a:pPr marL="457200" indent="-398463">
              <a:defRPr/>
            </a:pPr>
            <a:r>
              <a:rPr lang="en-US" sz="2400" dirty="0">
                <a:solidFill>
                  <a:schemeClr val="tx1">
                    <a:lumMod val="50000"/>
                  </a:schemeClr>
                </a:solidFill>
                <a:hlinkClick r:id="rId9"/>
              </a:rPr>
              <a:t>Sample and Training Tests</a:t>
            </a:r>
            <a:endParaRPr lang="en-US" sz="1800" u="sng" dirty="0">
              <a:solidFill>
                <a:schemeClr val="accent6">
                  <a:lumMod val="75000"/>
                </a:schemeClr>
              </a:solidFill>
              <a:cs typeface="Times New Roman" pitchFamily="18" charset="0"/>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28</a:t>
            </a:fld>
            <a:endParaRPr lang="en-US" dirty="0"/>
          </a:p>
        </p:txBody>
      </p:sp>
    </p:spTree>
    <p:extLst>
      <p:ext uri="{BB962C8B-B14F-4D97-AF65-F5344CB8AC3E}">
        <p14:creationId xmlns:p14="http://schemas.microsoft.com/office/powerpoint/2010/main" val="7854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8"/>
          <p:cNvSpPr txBox="1">
            <a:spLocks noGrp="1" noChangeArrowheads="1"/>
          </p:cNvSpPr>
          <p:nvPr>
            <p:ph type="title"/>
          </p:nvPr>
        </p:nvSpPr>
        <p:spPr/>
        <p:txBody>
          <a:bodyPr>
            <a:noAutofit/>
          </a:bodyPr>
          <a:lstStyle>
            <a:lvl1pPr eaLnBrk="0" hangingPunct="0">
              <a:spcBef>
                <a:spcPts val="600"/>
              </a:spcBef>
              <a:buClr>
                <a:schemeClr val="accent1"/>
              </a:buClr>
              <a:buSzPct val="70000"/>
              <a:buFont typeface="Wingdings" pitchFamily="2" charset="2"/>
              <a:buChar char=""/>
              <a:defRPr sz="2400">
                <a:solidFill>
                  <a:schemeClr val="tx1"/>
                </a:solidFill>
                <a:latin typeface="Century Schoolbook" pitchFamily="18" charset="0"/>
              </a:defRPr>
            </a:lvl1pPr>
            <a:lvl2pPr marL="742950" indent="-285750" eaLnBrk="0" hangingPunct="0">
              <a:spcBef>
                <a:spcPct val="20000"/>
              </a:spcBef>
              <a:buClr>
                <a:schemeClr val="accent1"/>
              </a:buClr>
              <a:buSzPct val="80000"/>
              <a:buFont typeface="Wingdings 2" pitchFamily="18" charset="2"/>
              <a:buChar char=""/>
              <a:defRPr sz="2100">
                <a:solidFill>
                  <a:schemeClr val="tx1"/>
                </a:solidFill>
                <a:latin typeface="Century Schoolbook" pitchFamily="18" charset="0"/>
              </a:defRPr>
            </a:lvl2pPr>
            <a:lvl3pPr marL="1143000" indent="-228600" eaLnBrk="0" hangingPunct="0">
              <a:spcBef>
                <a:spcPct val="20000"/>
              </a:spcBef>
              <a:buClr>
                <a:schemeClr val="tx1"/>
              </a:buClr>
              <a:buSzPct val="60000"/>
              <a:buFont typeface="Wingdings" pitchFamily="2" charset="2"/>
              <a:buChar char=""/>
              <a:defRPr>
                <a:solidFill>
                  <a:schemeClr val="tx1"/>
                </a:solidFill>
                <a:latin typeface="Century Schoolbook" pitchFamily="18" charset="0"/>
              </a:defRPr>
            </a:lvl3pPr>
            <a:lvl4pPr marL="1600200" indent="-228600" eaLnBrk="0" hangingPunct="0">
              <a:spcBef>
                <a:spcPct val="20000"/>
              </a:spcBef>
              <a:buClr>
                <a:schemeClr val="accent2"/>
              </a:buClr>
              <a:buSzPct val="60000"/>
              <a:buFont typeface="Wingdings" pitchFamily="2" charset="2"/>
              <a:buChar char=""/>
              <a:defRPr>
                <a:solidFill>
                  <a:schemeClr val="tx1"/>
                </a:solidFill>
                <a:latin typeface="Century Schoolbook" pitchFamily="18" charset="0"/>
              </a:defRPr>
            </a:lvl4pPr>
            <a:lvl5pPr marL="2057400" indent="-228600" eaLnBrk="0" hangingPunct="0">
              <a:spcBef>
                <a:spcPct val="20000"/>
              </a:spcBef>
              <a:buClr>
                <a:srgbClr val="BDCAE9"/>
              </a:buClr>
              <a:buSzPct val="68000"/>
              <a:buFont typeface="Wingdings 2" pitchFamily="18" charset="2"/>
              <a:buChar char=""/>
              <a:defRPr sz="1600">
                <a:solidFill>
                  <a:schemeClr val="tx1"/>
                </a:solidFill>
                <a:latin typeface="Century Schoolbook" pitchFamily="18" charset="0"/>
              </a:defRPr>
            </a:lvl5pPr>
            <a:lvl6pPr marL="25146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6pPr>
            <a:lvl7pPr marL="29718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7pPr>
            <a:lvl8pPr marL="34290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8pPr>
            <a:lvl9pPr marL="3886200" indent="-228600" eaLnBrk="0" fontAlgn="base" hangingPunct="0">
              <a:spcBef>
                <a:spcPct val="20000"/>
              </a:spcBef>
              <a:spcAft>
                <a:spcPct val="0"/>
              </a:spcAft>
              <a:buClr>
                <a:srgbClr val="BDCAE9"/>
              </a:buClr>
              <a:buSzPct val="68000"/>
              <a:buFont typeface="Wingdings 2" pitchFamily="18" charset="2"/>
              <a:buChar char=""/>
              <a:defRPr sz="1600">
                <a:solidFill>
                  <a:schemeClr val="tx1"/>
                </a:solidFill>
                <a:latin typeface="Century Schoolbook" pitchFamily="18" charset="0"/>
              </a:defRPr>
            </a:lvl9pPr>
          </a:lstStyle>
          <a:p>
            <a:pPr eaLnBrk="1" hangingPunct="1">
              <a:spcBef>
                <a:spcPct val="0"/>
              </a:spcBef>
              <a:buClrTx/>
              <a:buSzTx/>
              <a:buFontTx/>
              <a:buNone/>
              <a:defRPr/>
            </a:pPr>
            <a:r>
              <a:rPr sz="3600" dirty="0">
                <a:solidFill>
                  <a:schemeClr val="accent1"/>
                </a:solidFill>
                <a:latin typeface="+mj-lt"/>
              </a:rPr>
              <a:t>Required </a:t>
            </a:r>
            <a:r>
              <a:rPr lang="en-US" sz="3600" dirty="0">
                <a:solidFill>
                  <a:schemeClr val="accent1"/>
                </a:solidFill>
                <a:latin typeface="+mj-lt"/>
              </a:rPr>
              <a:t>Summative </a:t>
            </a:r>
            <a:r>
              <a:rPr sz="3600" dirty="0">
                <a:solidFill>
                  <a:schemeClr val="accent1"/>
                </a:solidFill>
                <a:latin typeface="+mj-lt"/>
              </a:rPr>
              <a:t>Modules for TAs</a:t>
            </a:r>
          </a:p>
        </p:txBody>
      </p:sp>
      <p:sp>
        <p:nvSpPr>
          <p:cNvPr id="12293" name="Content Placeholder 2"/>
          <p:cNvSpPr>
            <a:spLocks noGrp="1"/>
          </p:cNvSpPr>
          <p:nvPr>
            <p:ph idx="1"/>
          </p:nvPr>
        </p:nvSpPr>
        <p:spPr>
          <a:xfrm>
            <a:off x="717176" y="1757221"/>
            <a:ext cx="10784542" cy="4109010"/>
          </a:xfrm>
        </p:spPr>
        <p:txBody>
          <a:bodyPr>
            <a:noAutofit/>
          </a:bodyPr>
          <a:lstStyle/>
          <a:p>
            <a:pPr marL="404813" indent="-404813">
              <a:spcBef>
                <a:spcPts val="0"/>
              </a:spcBef>
              <a:spcAft>
                <a:spcPts val="600"/>
              </a:spcAft>
            </a:pPr>
            <a:r>
              <a:rPr lang="en-US" altLang="en-US" dirty="0"/>
              <a:t>Test Administrators</a:t>
            </a:r>
          </a:p>
          <a:p>
            <a:pPr marL="404813" indent="-404813">
              <a:spcBef>
                <a:spcPts val="0"/>
              </a:spcBef>
              <a:spcAft>
                <a:spcPts val="600"/>
              </a:spcAft>
            </a:pPr>
            <a:r>
              <a:rPr lang="en-US" altLang="en-US" dirty="0"/>
              <a:t>Accessibility Supports</a:t>
            </a:r>
          </a:p>
          <a:p>
            <a:pPr marL="404813" indent="-404813">
              <a:spcBef>
                <a:spcPts val="0"/>
              </a:spcBef>
              <a:spcAft>
                <a:spcPts val="600"/>
              </a:spcAft>
            </a:pPr>
            <a:r>
              <a:rPr lang="en-US" altLang="en-US" dirty="0"/>
              <a:t>Test Security</a:t>
            </a:r>
          </a:p>
          <a:p>
            <a:pPr marL="404813" indent="-404813">
              <a:spcBef>
                <a:spcPts val="0"/>
              </a:spcBef>
              <a:spcAft>
                <a:spcPts val="600"/>
              </a:spcAft>
            </a:pPr>
            <a:r>
              <a:rPr lang="en-US" altLang="en-US" dirty="0"/>
              <a:t>English Language Arts and Mathematics Administration*</a:t>
            </a:r>
          </a:p>
          <a:p>
            <a:pPr marL="404813" indent="-404813">
              <a:spcBef>
                <a:spcPts val="0"/>
              </a:spcBef>
              <a:spcAft>
                <a:spcPts val="600"/>
              </a:spcAft>
            </a:pPr>
            <a:r>
              <a:rPr lang="en-US" altLang="en-US" dirty="0"/>
              <a:t>OSAS Science Administration*</a:t>
            </a:r>
          </a:p>
          <a:p>
            <a:pPr marL="404813" indent="-404813">
              <a:spcBef>
                <a:spcPts val="0"/>
              </a:spcBef>
              <a:spcAft>
                <a:spcPts val="600"/>
              </a:spcAft>
            </a:pPr>
            <a:r>
              <a:rPr lang="en-US" altLang="en-US" dirty="0"/>
              <a:t>ELPA Summative Administration* </a:t>
            </a:r>
          </a:p>
          <a:p>
            <a:pPr marL="404813" indent="-404813">
              <a:spcBef>
                <a:spcPts val="0"/>
              </a:spcBef>
              <a:spcAft>
                <a:spcPts val="600"/>
              </a:spcAft>
            </a:pPr>
            <a:r>
              <a:rPr lang="en-US" altLang="en-US" dirty="0"/>
              <a:t>Interim Administration and Test Security*</a:t>
            </a:r>
          </a:p>
          <a:p>
            <a:pPr marL="404813" indent="-404813">
              <a:spcBef>
                <a:spcPts val="0"/>
              </a:spcBef>
              <a:spcAft>
                <a:spcPts val="600"/>
              </a:spcAft>
            </a:pPr>
            <a:r>
              <a:rPr lang="en-US" altLang="en-US" dirty="0"/>
              <a:t>SEED Survey*</a:t>
            </a:r>
          </a:p>
          <a:p>
            <a:pPr marL="404813" indent="-404813">
              <a:spcBef>
                <a:spcPts val="0"/>
              </a:spcBef>
              <a:spcAft>
                <a:spcPts val="600"/>
              </a:spcAft>
            </a:pPr>
            <a:r>
              <a:rPr lang="en-US" altLang="en-US" dirty="0"/>
              <a:t>Remote Test Administration*</a:t>
            </a:r>
          </a:p>
          <a:p>
            <a:pPr marL="366713" lvl="1" indent="0">
              <a:spcBef>
                <a:spcPts val="0"/>
              </a:spcBef>
              <a:buNone/>
            </a:pPr>
            <a:endParaRPr lang="en-US" altLang="en-US" sz="600" dirty="0"/>
          </a:p>
          <a:p>
            <a:pPr marL="366713" lvl="1" indent="0">
              <a:spcBef>
                <a:spcPts val="0"/>
              </a:spcBef>
              <a:buNone/>
            </a:pPr>
            <a:r>
              <a:rPr lang="en-US" altLang="en-US" sz="2000" dirty="0"/>
              <a:t>*Only required for TAs administering this assessment, or, in the case of the Interim Remote Administration, administering the assessment in this manner</a:t>
            </a:r>
          </a:p>
        </p:txBody>
      </p:sp>
      <p:sp>
        <p:nvSpPr>
          <p:cNvPr id="12291" name="TextBox 3"/>
          <p:cNvSpPr txBox="1">
            <a:spLocks noChangeArrowheads="1"/>
          </p:cNvSpPr>
          <p:nvPr/>
        </p:nvSpPr>
        <p:spPr bwMode="auto">
          <a:xfrm>
            <a:off x="7715751" y="5749969"/>
            <a:ext cx="40190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Section 1.5: Training Requirements</a:t>
            </a:r>
          </a:p>
        </p:txBody>
      </p:sp>
      <p:sp>
        <p:nvSpPr>
          <p:cNvPr id="2" name="Footer Placeholder 1">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3" name="Slide Number Placeholder 2">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2353267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normAutofit/>
          </a:bodyPr>
          <a:lstStyle/>
          <a:p>
            <a:pPr>
              <a:defRPr/>
            </a:pPr>
            <a:r>
              <a:rPr sz="4000" dirty="0"/>
              <a:t>Topics</a:t>
            </a:r>
          </a:p>
        </p:txBody>
      </p:sp>
      <p:sp>
        <p:nvSpPr>
          <p:cNvPr id="2" name="Rectangle 5"/>
          <p:cNvSpPr>
            <a:spLocks noGrp="1" noChangeArrowheads="1"/>
          </p:cNvSpPr>
          <p:nvPr>
            <p:ph idx="1"/>
          </p:nvPr>
        </p:nvSpPr>
        <p:spPr/>
        <p:txBody>
          <a:bodyPr>
            <a:normAutofit/>
          </a:bodyPr>
          <a:lstStyle/>
          <a:p>
            <a:pPr marL="511175" indent="-511175">
              <a:spcAft>
                <a:spcPts val="600"/>
              </a:spcAft>
              <a:defRPr/>
            </a:pPr>
            <a:r>
              <a:rPr lang="en-US" dirty="0">
                <a:solidFill>
                  <a:schemeClr val="tx1">
                    <a:lumMod val="50000"/>
                  </a:schemeClr>
                </a:solidFill>
              </a:rPr>
              <a:t>Roles and responsibilities</a:t>
            </a:r>
          </a:p>
          <a:p>
            <a:pPr marL="511175" indent="-511175">
              <a:spcAft>
                <a:spcPts val="600"/>
              </a:spcAft>
              <a:defRPr/>
            </a:pPr>
            <a:r>
              <a:rPr lang="en-US" dirty="0">
                <a:solidFill>
                  <a:schemeClr val="tx1">
                    <a:lumMod val="50000"/>
                  </a:schemeClr>
                </a:solidFill>
              </a:rPr>
              <a:t>Ensuring student participation</a:t>
            </a:r>
          </a:p>
          <a:p>
            <a:pPr marL="511175" indent="-511175">
              <a:spcAft>
                <a:spcPts val="600"/>
              </a:spcAft>
              <a:defRPr/>
            </a:pPr>
            <a:r>
              <a:rPr lang="en-US" dirty="0">
                <a:solidFill>
                  <a:schemeClr val="tx1">
                    <a:lumMod val="50000"/>
                  </a:schemeClr>
                </a:solidFill>
              </a:rPr>
              <a:t>Testing environment</a:t>
            </a:r>
          </a:p>
          <a:p>
            <a:pPr marL="511175" indent="-511175">
              <a:spcAft>
                <a:spcPts val="600"/>
              </a:spcAft>
              <a:defRPr/>
            </a:pPr>
            <a:r>
              <a:rPr lang="en-US" dirty="0">
                <a:solidFill>
                  <a:schemeClr val="tx1">
                    <a:lumMod val="50000"/>
                  </a:schemeClr>
                </a:solidFill>
              </a:rPr>
              <a:t>Test administration resources and tools</a:t>
            </a:r>
          </a:p>
          <a:p>
            <a:pPr marL="511175" indent="-511175">
              <a:spcAft>
                <a:spcPts val="600"/>
              </a:spcAft>
              <a:defRPr/>
            </a:pPr>
            <a:endParaRPr lang="en-US" dirty="0">
              <a:solidFill>
                <a:schemeClr val="tx1">
                  <a:lumMod val="50000"/>
                </a:schemeClr>
              </a:solidFill>
            </a:endParaRPr>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1688311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C183D7F6-B498-43B3-948B-1728B52AA6E4}">
                <adec:decorative xmlns:adec="http://schemas.microsoft.com/office/drawing/2017/decorative" val="1"/>
              </a:ext>
            </a:extLst>
          </p:cNvPr>
          <p:cNvSpPr txBox="1">
            <a:spLocks noChangeArrowheads="1"/>
          </p:cNvSpPr>
          <p:nvPr/>
        </p:nvSpPr>
        <p:spPr>
          <a:xfrm>
            <a:off x="717176" y="5819400"/>
            <a:ext cx="7162800" cy="457200"/>
          </a:xfrm>
          <a:prstGeom prst="rect">
            <a:avLst/>
          </a:prstGeom>
        </p:spPr>
        <p:txBody>
          <a:bodyPr anchor="b">
            <a:normAutofit/>
          </a:bodyPr>
          <a:lst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fontAlgn="auto">
              <a:spcAft>
                <a:spcPts val="0"/>
              </a:spcAft>
              <a:defRPr/>
            </a:pPr>
            <a:r>
              <a:rPr lang="en-US" sz="2400" b="1" dirty="0">
                <a:solidFill>
                  <a:schemeClr val="accent1">
                    <a:lumMod val="40000"/>
                    <a:lumOff val="60000"/>
                  </a:schemeClr>
                </a:solidFill>
              </a:rPr>
              <a:t>Roles and Responsibilities</a:t>
            </a:r>
          </a:p>
        </p:txBody>
      </p:sp>
      <p:sp>
        <p:nvSpPr>
          <p:cNvPr id="2" name="Title 1"/>
          <p:cNvSpPr>
            <a:spLocks noGrp="1"/>
          </p:cNvSpPr>
          <p:nvPr>
            <p:ph type="title"/>
          </p:nvPr>
        </p:nvSpPr>
        <p:spPr/>
        <p:txBody>
          <a:bodyPr>
            <a:normAutofit/>
          </a:bodyPr>
          <a:lstStyle/>
          <a:p>
            <a:pPr>
              <a:defRPr/>
            </a:pPr>
            <a:r>
              <a:rPr sz="3600" dirty="0">
                <a:ea typeface="+mn-ea"/>
                <a:cs typeface="+mn-cs"/>
              </a:rPr>
              <a:t>TA Roles and Responsibilities</a:t>
            </a:r>
          </a:p>
        </p:txBody>
      </p:sp>
      <p:sp>
        <p:nvSpPr>
          <p:cNvPr id="3" name="Content Placeholder 2"/>
          <p:cNvSpPr>
            <a:spLocks noGrp="1"/>
          </p:cNvSpPr>
          <p:nvPr>
            <p:ph idx="1"/>
          </p:nvPr>
        </p:nvSpPr>
        <p:spPr/>
        <p:txBody>
          <a:bodyPr/>
          <a:lstStyle/>
          <a:p>
            <a:pPr marL="0" indent="0">
              <a:lnSpc>
                <a:spcPct val="85000"/>
              </a:lnSpc>
              <a:spcBef>
                <a:spcPct val="45000"/>
              </a:spcBef>
              <a:buNone/>
              <a:defRPr/>
            </a:pPr>
            <a:r>
              <a:rPr lang="en-US" sz="2200" b="1" dirty="0">
                <a:solidFill>
                  <a:schemeClr val="tx1">
                    <a:lumMod val="50000"/>
                  </a:schemeClr>
                </a:solidFill>
              </a:rPr>
              <a:t>Before testing:</a:t>
            </a:r>
          </a:p>
          <a:p>
            <a:pPr marL="742950" lvl="1" indent="-342900">
              <a:lnSpc>
                <a:spcPct val="85000"/>
              </a:lnSpc>
              <a:spcBef>
                <a:spcPct val="45000"/>
              </a:spcBef>
              <a:defRPr/>
            </a:pPr>
            <a:r>
              <a:rPr lang="en-US" sz="2000" dirty="0">
                <a:solidFill>
                  <a:schemeClr val="tx1">
                    <a:lumMod val="50000"/>
                  </a:schemeClr>
                </a:solidFill>
              </a:rPr>
              <a:t>Provide students with an opportunity to take the sample test</a:t>
            </a:r>
          </a:p>
          <a:p>
            <a:pPr marL="742950" lvl="1" indent="-342900">
              <a:lnSpc>
                <a:spcPct val="85000"/>
              </a:lnSpc>
              <a:spcBef>
                <a:spcPct val="45000"/>
              </a:spcBef>
              <a:defRPr/>
            </a:pPr>
            <a:r>
              <a:rPr lang="en-US" sz="2000" dirty="0">
                <a:solidFill>
                  <a:schemeClr val="tx1">
                    <a:lumMod val="50000"/>
                  </a:schemeClr>
                </a:solidFill>
              </a:rPr>
              <a:t>Review student IEPs or education plans to identify appropriate test formats and accessibility supports</a:t>
            </a:r>
          </a:p>
          <a:p>
            <a:pPr marL="742950" lvl="1" indent="-342900">
              <a:lnSpc>
                <a:spcPct val="85000"/>
              </a:lnSpc>
              <a:spcBef>
                <a:spcPct val="45000"/>
              </a:spcBef>
              <a:defRPr/>
            </a:pPr>
            <a:r>
              <a:rPr lang="en-US" sz="2000" dirty="0">
                <a:solidFill>
                  <a:schemeClr val="tx1">
                    <a:lumMod val="50000"/>
                  </a:schemeClr>
                </a:solidFill>
              </a:rPr>
              <a:t>Make arrangements for students who are not testing</a:t>
            </a:r>
          </a:p>
          <a:p>
            <a:pPr marL="0" indent="0">
              <a:lnSpc>
                <a:spcPct val="85000"/>
              </a:lnSpc>
              <a:spcBef>
                <a:spcPct val="45000"/>
              </a:spcBef>
              <a:buSzPct val="100000"/>
              <a:buNone/>
              <a:defRPr/>
            </a:pPr>
            <a:r>
              <a:rPr lang="en-US" sz="2200" b="1" dirty="0">
                <a:solidFill>
                  <a:schemeClr val="tx1">
                    <a:lumMod val="50000"/>
                  </a:schemeClr>
                </a:solidFill>
              </a:rPr>
              <a:t>During testing:</a:t>
            </a:r>
          </a:p>
          <a:p>
            <a:pPr marL="746125" lvl="1" indent="-342900">
              <a:lnSpc>
                <a:spcPct val="85000"/>
              </a:lnSpc>
              <a:spcBef>
                <a:spcPct val="45000"/>
              </a:spcBef>
              <a:buSzPct val="75000"/>
              <a:defRPr/>
            </a:pPr>
            <a:r>
              <a:rPr lang="en-US" sz="2000" dirty="0">
                <a:solidFill>
                  <a:schemeClr val="tx1">
                    <a:lumMod val="50000"/>
                  </a:schemeClr>
                </a:solidFill>
              </a:rPr>
              <a:t>Ensure that students receive the appropriate test</a:t>
            </a:r>
          </a:p>
          <a:p>
            <a:pPr marL="746125" lvl="1" indent="-342900">
              <a:lnSpc>
                <a:spcPct val="85000"/>
              </a:lnSpc>
              <a:spcBef>
                <a:spcPct val="45000"/>
              </a:spcBef>
              <a:buSzPct val="75000"/>
              <a:defRPr/>
            </a:pPr>
            <a:r>
              <a:rPr lang="en-US" sz="2000" dirty="0">
                <a:solidFill>
                  <a:schemeClr val="tx1">
                    <a:lumMod val="50000"/>
                  </a:schemeClr>
                </a:solidFill>
              </a:rPr>
              <a:t>Enforce test environment requirements</a:t>
            </a:r>
          </a:p>
          <a:p>
            <a:pPr marL="33337" indent="0">
              <a:lnSpc>
                <a:spcPct val="85000"/>
              </a:lnSpc>
              <a:spcBef>
                <a:spcPct val="45000"/>
              </a:spcBef>
              <a:buNone/>
              <a:defRPr/>
            </a:pPr>
            <a:r>
              <a:rPr lang="en-US" sz="2200" b="1" dirty="0">
                <a:solidFill>
                  <a:schemeClr val="tx1">
                    <a:lumMod val="50000"/>
                  </a:schemeClr>
                </a:solidFill>
              </a:rPr>
              <a:t>After testing:</a:t>
            </a:r>
          </a:p>
          <a:p>
            <a:pPr marL="742950" lvl="1" indent="-342900">
              <a:lnSpc>
                <a:spcPct val="85000"/>
              </a:lnSpc>
              <a:spcBef>
                <a:spcPct val="45000"/>
              </a:spcBef>
              <a:defRPr/>
            </a:pPr>
            <a:r>
              <a:rPr lang="en-US" sz="2000" dirty="0">
                <a:solidFill>
                  <a:schemeClr val="tx1">
                    <a:lumMod val="50000"/>
                  </a:schemeClr>
                </a:solidFill>
              </a:rPr>
              <a:t>Check participation reports to ensure all eligible students have completed testing</a:t>
            </a:r>
          </a:p>
        </p:txBody>
      </p:sp>
      <p:sp>
        <p:nvSpPr>
          <p:cNvPr id="6" name="Footer Placeholder 5">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7" name="Slide Number Placeholder 6">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5</a:t>
            </a:fld>
            <a:endParaRPr lang="en-US" dirty="0"/>
          </a:p>
        </p:txBody>
      </p:sp>
      <p:sp>
        <p:nvSpPr>
          <p:cNvPr id="14340" name="TextBox 3"/>
          <p:cNvSpPr txBox="1">
            <a:spLocks noChangeArrowheads="1"/>
          </p:cNvSpPr>
          <p:nvPr/>
        </p:nvSpPr>
        <p:spPr bwMode="auto">
          <a:xfrm>
            <a:off x="6736439" y="5836761"/>
            <a:ext cx="476527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Section 6: Planning for Test Administration</a:t>
            </a:r>
          </a:p>
        </p:txBody>
      </p:sp>
    </p:spTree>
    <p:extLst>
      <p:ext uri="{BB962C8B-B14F-4D97-AF65-F5344CB8AC3E}">
        <p14:creationId xmlns:p14="http://schemas.microsoft.com/office/powerpoint/2010/main" val="2251359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000" dirty="0"/>
              <a:t>Student Participation</a:t>
            </a:r>
          </a:p>
        </p:txBody>
      </p:sp>
      <p:sp>
        <p:nvSpPr>
          <p:cNvPr id="5" name="Footer Placeholder 4">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6" name="Slide Number Placeholder 5">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6</a:t>
            </a:fld>
            <a:endParaRPr lang="en-US" dirty="0"/>
          </a:p>
        </p:txBody>
      </p:sp>
      <p:sp>
        <p:nvSpPr>
          <p:cNvPr id="3" name="Content Placeholder 2"/>
          <p:cNvSpPr>
            <a:spLocks noGrp="1"/>
          </p:cNvSpPr>
          <p:nvPr>
            <p:ph idx="4294967295"/>
          </p:nvPr>
        </p:nvSpPr>
        <p:spPr>
          <a:xfrm>
            <a:off x="1676400" y="4613275"/>
            <a:ext cx="10515600" cy="723900"/>
          </a:xfrm>
        </p:spPr>
        <p:txBody>
          <a:bodyPr>
            <a:normAutofit/>
          </a:bodyPr>
          <a:lstStyle/>
          <a:p>
            <a:pPr marL="0" indent="0" algn="ctr">
              <a:buNone/>
            </a:pPr>
            <a:r>
              <a:rPr lang="en-US" altLang="en-US" i="1" dirty="0"/>
              <a:t>ensures representation of all students in assessment results.</a:t>
            </a:r>
          </a:p>
        </p:txBody>
      </p:sp>
    </p:spTree>
    <p:extLst>
      <p:ext uri="{BB962C8B-B14F-4D97-AF65-F5344CB8AC3E}">
        <p14:creationId xmlns:p14="http://schemas.microsoft.com/office/powerpoint/2010/main" val="1566031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Autofit/>
          </a:bodyPr>
          <a:lstStyle/>
          <a:p>
            <a:pPr eaLnBrk="1" hangingPunct="1">
              <a:lnSpc>
                <a:spcPct val="90000"/>
              </a:lnSpc>
              <a:spcBef>
                <a:spcPct val="35000"/>
              </a:spcBef>
              <a:defRPr/>
            </a:pPr>
            <a:r>
              <a:rPr lang="en-US" altLang="en-US" sz="3600" dirty="0">
                <a:ea typeface="+mn-ea"/>
                <a:cs typeface="+mn-cs"/>
              </a:rPr>
              <a:t>Participation in Required Summative Tests</a:t>
            </a:r>
          </a:p>
        </p:txBody>
      </p:sp>
      <p:sp>
        <p:nvSpPr>
          <p:cNvPr id="3" name="Content Placeholder 2"/>
          <p:cNvSpPr>
            <a:spLocks noGrp="1"/>
          </p:cNvSpPr>
          <p:nvPr>
            <p:ph idx="1"/>
          </p:nvPr>
        </p:nvSpPr>
        <p:spPr/>
        <p:txBody>
          <a:bodyPr>
            <a:normAutofit/>
          </a:bodyPr>
          <a:lstStyle/>
          <a:p>
            <a:pPr>
              <a:defRPr/>
            </a:pPr>
            <a:r>
              <a:rPr lang="en-US" b="1" dirty="0">
                <a:solidFill>
                  <a:schemeClr val="tx1">
                    <a:lumMod val="50000"/>
                  </a:schemeClr>
                </a:solidFill>
              </a:rPr>
              <a:t>English Language Arts Grades 3 – 8, &amp; 11: </a:t>
            </a:r>
            <a:r>
              <a:rPr lang="en-US" dirty="0">
                <a:solidFill>
                  <a:schemeClr val="tx1">
                    <a:lumMod val="50000"/>
                  </a:schemeClr>
                </a:solidFill>
              </a:rPr>
              <a:t>General or Extended English Language Arts Tests</a:t>
            </a:r>
          </a:p>
          <a:p>
            <a:pPr>
              <a:defRPr/>
            </a:pPr>
            <a:r>
              <a:rPr lang="en-US" b="1" dirty="0">
                <a:solidFill>
                  <a:schemeClr val="tx1">
                    <a:lumMod val="50000"/>
                  </a:schemeClr>
                </a:solidFill>
              </a:rPr>
              <a:t>Mathematics Grades 3 – 8, &amp; 11: </a:t>
            </a:r>
            <a:r>
              <a:rPr lang="en-US" dirty="0">
                <a:solidFill>
                  <a:schemeClr val="tx1">
                    <a:lumMod val="50000"/>
                  </a:schemeClr>
                </a:solidFill>
              </a:rPr>
              <a:t>General or Extended Mathematics Tests</a:t>
            </a:r>
          </a:p>
          <a:p>
            <a:pPr>
              <a:defRPr/>
            </a:pPr>
            <a:r>
              <a:rPr lang="en-US" b="1" dirty="0">
                <a:solidFill>
                  <a:schemeClr val="tx1">
                    <a:lumMod val="50000"/>
                  </a:schemeClr>
                </a:solidFill>
              </a:rPr>
              <a:t>Science Grades 5, 8, &amp; 11: </a:t>
            </a:r>
            <a:r>
              <a:rPr lang="en-US" dirty="0">
                <a:solidFill>
                  <a:schemeClr val="tx1">
                    <a:lumMod val="50000"/>
                  </a:schemeClr>
                </a:solidFill>
              </a:rPr>
              <a:t>General or Extended Science Tests</a:t>
            </a:r>
          </a:p>
          <a:p>
            <a:pPr>
              <a:defRPr/>
            </a:pPr>
            <a:r>
              <a:rPr lang="en-US" b="1" dirty="0">
                <a:solidFill>
                  <a:schemeClr val="tx1">
                    <a:lumMod val="50000"/>
                  </a:schemeClr>
                </a:solidFill>
              </a:rPr>
              <a:t>English Language Proficiency Grades K-12: </a:t>
            </a:r>
            <a:r>
              <a:rPr lang="en-US" dirty="0">
                <a:solidFill>
                  <a:schemeClr val="tx1">
                    <a:lumMod val="50000"/>
                  </a:schemeClr>
                </a:solidFill>
              </a:rPr>
              <a:t>ELPA Summative </a:t>
            </a:r>
          </a:p>
        </p:txBody>
      </p:sp>
      <p:sp>
        <p:nvSpPr>
          <p:cNvPr id="2" name="Footer Placeholder 1">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7</a:t>
            </a:fld>
            <a:endParaRPr lang="en-US" dirty="0"/>
          </a:p>
        </p:txBody>
      </p:sp>
      <p:sp>
        <p:nvSpPr>
          <p:cNvPr id="16387" name="TextBox 4"/>
          <p:cNvSpPr txBox="1">
            <a:spLocks noChangeArrowheads="1"/>
          </p:cNvSpPr>
          <p:nvPr/>
        </p:nvSpPr>
        <p:spPr bwMode="auto">
          <a:xfrm>
            <a:off x="4350875" y="5460513"/>
            <a:ext cx="71508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eaLnBrk="0" hangingPunct="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eaLnBrk="0" hangingPunct="0">
              <a:spcBef>
                <a:spcPct val="20000"/>
              </a:spcBef>
              <a:buClr>
                <a:schemeClr val="tx1"/>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eaLnBrk="0" hangingPunct="0">
              <a:spcBef>
                <a:spcPct val="20000"/>
              </a:spcBef>
              <a:buClr>
                <a:schemeClr val="accent2"/>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eaLnBrk="0" hangingPunct="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Section 8: ELA &amp; Mathematics; TAM, Section 9: Science</a:t>
            </a:r>
          </a:p>
          <a:p>
            <a:pPr algn="r" eaLnBrk="1" hangingPunct="1">
              <a:spcBef>
                <a:spcPct val="0"/>
              </a:spcBef>
              <a:buClrTx/>
              <a:buSzTx/>
              <a:buFontTx/>
              <a:buNone/>
            </a:pPr>
            <a:r>
              <a:rPr lang="en-US" altLang="en-US" sz="1800" i="1" dirty="0">
                <a:solidFill>
                  <a:schemeClr val="accent6"/>
                </a:solidFill>
                <a:latin typeface="Times New Roman" panose="02020603050405020304" pitchFamily="18" charset="0"/>
              </a:rPr>
              <a:t>TAM, Section 10: ELPA Summative; TAM, Section 11: Extended </a:t>
            </a:r>
          </a:p>
        </p:txBody>
      </p:sp>
    </p:spTree>
    <p:extLst>
      <p:ext uri="{BB962C8B-B14F-4D97-AF65-F5344CB8AC3E}">
        <p14:creationId xmlns:p14="http://schemas.microsoft.com/office/powerpoint/2010/main" val="31915991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BCB3-B089-9D12-8443-9263F83549AA}"/>
              </a:ext>
            </a:extLst>
          </p:cNvPr>
          <p:cNvSpPr>
            <a:spLocks noGrp="1"/>
          </p:cNvSpPr>
          <p:nvPr>
            <p:ph type="title"/>
          </p:nvPr>
        </p:nvSpPr>
        <p:spPr/>
        <p:txBody>
          <a:bodyPr>
            <a:normAutofit/>
          </a:bodyPr>
          <a:lstStyle/>
          <a:p>
            <a:r>
              <a:rPr lang="en-US" sz="3600" dirty="0"/>
              <a:t>Opt-Out and Parent Requests for Exemption</a:t>
            </a:r>
          </a:p>
        </p:txBody>
      </p:sp>
      <p:sp>
        <p:nvSpPr>
          <p:cNvPr id="3" name="Content Placeholder 2">
            <a:extLst>
              <a:ext uri="{FF2B5EF4-FFF2-40B4-BE49-F238E27FC236}">
                <a16:creationId xmlns:a16="http://schemas.microsoft.com/office/drawing/2014/main" id="{D8745E37-26C1-DE45-FCA7-132400BB2AE4}"/>
              </a:ext>
            </a:extLst>
          </p:cNvPr>
          <p:cNvSpPr>
            <a:spLocks noGrp="1"/>
          </p:cNvSpPr>
          <p:nvPr>
            <p:ph idx="1"/>
          </p:nvPr>
        </p:nvSpPr>
        <p:spPr>
          <a:xfrm>
            <a:off x="717176" y="1606062"/>
            <a:ext cx="10784542" cy="4328573"/>
          </a:xfrm>
        </p:spPr>
        <p:txBody>
          <a:bodyPr>
            <a:normAutofit/>
          </a:bodyPr>
          <a:lstStyle/>
          <a:p>
            <a:pPr marL="514350" indent="-514350" rtl="0">
              <a:lnSpc>
                <a:spcPct val="100000"/>
              </a:lnSpc>
              <a:spcBef>
                <a:spcPts val="0"/>
              </a:spcBef>
              <a:spcAft>
                <a:spcPts val="0"/>
              </a:spcAft>
              <a:buFont typeface="+mj-lt"/>
              <a:buAutoNum type="alphaUcPeriod"/>
            </a:pPr>
            <a:r>
              <a:rPr lang="en-US" sz="3200" b="1" i="0" u="none" strike="noStrike" dirty="0">
                <a:solidFill>
                  <a:srgbClr val="000000"/>
                </a:solidFill>
                <a:effectLst/>
              </a:rPr>
              <a:t>Opt-out: </a:t>
            </a:r>
            <a:r>
              <a:rPr lang="en-US" sz="3200" b="0" i="0" u="none" strike="noStrike" dirty="0">
                <a:solidFill>
                  <a:srgbClr val="000000"/>
                </a:solidFill>
                <a:effectLst/>
              </a:rPr>
              <a:t>ELA and Math only</a:t>
            </a:r>
            <a:endParaRPr lang="en-US" sz="3200" b="0" dirty="0">
              <a:effectLst/>
            </a:endParaRPr>
          </a:p>
          <a:p>
            <a:pPr marL="514350" indent="-514350" rtl="0">
              <a:lnSpc>
                <a:spcPct val="100000"/>
              </a:lnSpc>
              <a:spcBef>
                <a:spcPts val="0"/>
              </a:spcBef>
              <a:spcAft>
                <a:spcPts val="0"/>
              </a:spcAft>
              <a:buFont typeface="+mj-lt"/>
              <a:buAutoNum type="alphaUcPeriod"/>
            </a:pPr>
            <a:r>
              <a:rPr lang="en-US" sz="3200" b="1" i="0" u="none" strike="noStrike" dirty="0">
                <a:solidFill>
                  <a:srgbClr val="000000"/>
                </a:solidFill>
                <a:effectLst/>
              </a:rPr>
              <a:t>Parent request for exemption: </a:t>
            </a:r>
            <a:r>
              <a:rPr lang="en-US" sz="3200" b="0" i="0" u="none" strike="noStrike" dirty="0">
                <a:solidFill>
                  <a:srgbClr val="000000"/>
                </a:solidFill>
                <a:effectLst/>
              </a:rPr>
              <a:t>All other tests</a:t>
            </a:r>
            <a:endParaRPr lang="en-US" sz="3200" dirty="0"/>
          </a:p>
          <a:p>
            <a:pPr marL="1028700" lvl="1" indent="-571500">
              <a:lnSpc>
                <a:spcPct val="100000"/>
              </a:lnSpc>
              <a:spcBef>
                <a:spcPts val="0"/>
              </a:spcBef>
              <a:buFont typeface="+mj-lt"/>
              <a:buAutoNum type="romanLcPeriod"/>
            </a:pPr>
            <a:r>
              <a:rPr lang="en-US" sz="3200" b="0" i="0" u="none" strike="noStrike" dirty="0">
                <a:solidFill>
                  <a:srgbClr val="000000"/>
                </a:solidFill>
                <a:effectLst/>
              </a:rPr>
              <a:t>Reasons of disability or religion only</a:t>
            </a:r>
          </a:p>
        </p:txBody>
      </p:sp>
      <p:sp>
        <p:nvSpPr>
          <p:cNvPr id="4" name="Footer Placeholder 3">
            <a:extLst>
              <a:ext uri="{FF2B5EF4-FFF2-40B4-BE49-F238E27FC236}">
                <a16:creationId xmlns:a16="http://schemas.microsoft.com/office/drawing/2014/main" id="{68925812-94F5-C1FA-195B-C8F4B4C7254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B1FB84E3-37D5-8C61-E9DD-9E0DA3274ADF}"/>
              </a:ext>
              <a:ext uri="{C183D7F6-B498-43B3-948B-1728B52AA6E4}">
                <adec:decorative xmlns:adec="http://schemas.microsoft.com/office/drawing/2017/decorative" val="1"/>
              </a:ext>
            </a:extLst>
          </p:cNvPr>
          <p:cNvSpPr>
            <a:spLocks noGrp="1"/>
          </p:cNvSpPr>
          <p:nvPr>
            <p:ph type="sldNum" sz="quarter" idx="12"/>
          </p:nvPr>
        </p:nvSpPr>
        <p:spPr/>
        <p:txBody>
          <a:bodyPr/>
          <a:lstStyle/>
          <a:p>
            <a:fld id="{357F5B69-6281-4C1F-8C38-6DA0F56DA430}" type="slidenum">
              <a:rPr lang="en-US" smtClean="0"/>
              <a:t>8</a:t>
            </a:fld>
            <a:endParaRPr lang="en-US" dirty="0"/>
          </a:p>
        </p:txBody>
      </p:sp>
      <p:graphicFrame>
        <p:nvGraphicFramePr>
          <p:cNvPr id="6" name="Table 6">
            <a:extLst>
              <a:ext uri="{FF2B5EF4-FFF2-40B4-BE49-F238E27FC236}">
                <a16:creationId xmlns:a16="http://schemas.microsoft.com/office/drawing/2014/main" id="{7DCCB183-2BB5-6052-3BD5-934C7AAA8885}"/>
              </a:ext>
            </a:extLst>
          </p:cNvPr>
          <p:cNvGraphicFramePr>
            <a:graphicFrameLocks noGrp="1"/>
          </p:cNvGraphicFramePr>
          <p:nvPr>
            <p:extLst>
              <p:ext uri="{D42A27DB-BD31-4B8C-83A1-F6EECF244321}">
                <p14:modId xmlns:p14="http://schemas.microsoft.com/office/powerpoint/2010/main" val="3001162459"/>
              </p:ext>
            </p:extLst>
          </p:nvPr>
        </p:nvGraphicFramePr>
        <p:xfrm>
          <a:off x="717176" y="3444240"/>
          <a:ext cx="10784542" cy="3139440"/>
        </p:xfrm>
        <a:graphic>
          <a:graphicData uri="http://schemas.openxmlformats.org/drawingml/2006/table">
            <a:tbl>
              <a:tblPr firstRow="1">
                <a:tableStyleId>{5C22544A-7EE6-4342-B048-85BDC9FD1C3A}</a:tableStyleId>
              </a:tblPr>
              <a:tblGrid>
                <a:gridCol w="5392271">
                  <a:extLst>
                    <a:ext uri="{9D8B030D-6E8A-4147-A177-3AD203B41FA5}">
                      <a16:colId xmlns:a16="http://schemas.microsoft.com/office/drawing/2014/main" val="360567639"/>
                    </a:ext>
                  </a:extLst>
                </a:gridCol>
                <a:gridCol w="5392271">
                  <a:extLst>
                    <a:ext uri="{9D8B030D-6E8A-4147-A177-3AD203B41FA5}">
                      <a16:colId xmlns:a16="http://schemas.microsoft.com/office/drawing/2014/main" val="873652983"/>
                    </a:ext>
                  </a:extLst>
                </a:gridCol>
              </a:tblGrid>
              <a:tr h="361137">
                <a:tc>
                  <a:txBody>
                    <a:bodyPr/>
                    <a:lstStyle/>
                    <a:p>
                      <a:pPr algn="ctr"/>
                      <a:r>
                        <a:rPr lang="en-US" u="sng" dirty="0"/>
                        <a:t>Examples of Appropriate Communication</a:t>
                      </a:r>
                    </a:p>
                    <a:p>
                      <a:pPr algn="ctr"/>
                      <a:endParaRPr lang="en-US" dirty="0"/>
                    </a:p>
                    <a:p>
                      <a:pPr marL="285750" indent="-285750">
                        <a:spcAft>
                          <a:spcPts val="1200"/>
                        </a:spcAft>
                        <a:buFont typeface="Arial" panose="020B0604020202020204" pitchFamily="34" charset="0"/>
                        <a:buChar char="•"/>
                      </a:pPr>
                      <a:r>
                        <a:rPr lang="en-US" b="0" dirty="0"/>
                        <a:t>Posting ODE’s Opt-out form on district/school website</a:t>
                      </a:r>
                    </a:p>
                    <a:p>
                      <a:pPr marL="285750" indent="-285750">
                        <a:spcAft>
                          <a:spcPts val="1200"/>
                        </a:spcAft>
                        <a:buFont typeface="Arial" panose="020B0604020202020204" pitchFamily="34" charset="0"/>
                        <a:buChar char="•"/>
                      </a:pPr>
                      <a:r>
                        <a:rPr lang="en-US" b="0" dirty="0"/>
                        <a:t>Sending ODE’s opt-out form through Parent emails or a Parent newsletter</a:t>
                      </a:r>
                    </a:p>
                    <a:p>
                      <a:pPr marL="285750" indent="-285750">
                        <a:spcAft>
                          <a:spcPts val="1200"/>
                        </a:spcAft>
                        <a:buFont typeface="Arial" panose="020B0604020202020204" pitchFamily="34" charset="0"/>
                        <a:buChar char="•"/>
                      </a:pPr>
                      <a:r>
                        <a:rPr lang="en-US" b="0" dirty="0"/>
                        <a:t>Making ODE’s opt-out form available at district or school offices.</a:t>
                      </a:r>
                    </a:p>
                    <a:p>
                      <a:pPr algn="ctr"/>
                      <a:endParaRPr lang="en-US" dirty="0"/>
                    </a:p>
                  </a:txBody>
                  <a:tcPr>
                    <a:solidFill>
                      <a:schemeClr val="accent4"/>
                    </a:solidFill>
                  </a:tcPr>
                </a:tc>
                <a:tc>
                  <a:txBody>
                    <a:bodyPr/>
                    <a:lstStyle/>
                    <a:p>
                      <a:pPr algn="ctr"/>
                      <a:r>
                        <a:rPr lang="en-US" u="sng" dirty="0"/>
                        <a:t>Examples of Inappropriate Communications</a:t>
                      </a:r>
                    </a:p>
                    <a:p>
                      <a:pPr algn="ctr"/>
                      <a:endParaRPr lang="en-US" dirty="0"/>
                    </a:p>
                    <a:p>
                      <a:pPr marL="285750" indent="-285750">
                        <a:spcAft>
                          <a:spcPts val="1200"/>
                        </a:spcAft>
                        <a:buFont typeface="Arial" panose="020B0604020202020204" pitchFamily="34" charset="0"/>
                        <a:buChar char="•"/>
                      </a:pPr>
                      <a:r>
                        <a:rPr lang="en-US" b="0" dirty="0"/>
                        <a:t>Initiating a discussion of ODE’s opt-out form or process with parents, adult students, or non-adult students during working hours</a:t>
                      </a:r>
                    </a:p>
                    <a:p>
                      <a:pPr marL="285750" indent="-285750">
                        <a:spcAft>
                          <a:spcPts val="1200"/>
                        </a:spcAft>
                        <a:buFont typeface="Arial" panose="020B0604020202020204" pitchFamily="34" charset="0"/>
                        <a:buChar char="•"/>
                      </a:pPr>
                      <a:r>
                        <a:rPr lang="en-US" b="0" dirty="0"/>
                        <a:t>Repeatedly reminding parents, adult students, or non-adult students to submit ODE’s opt-out form during working hours</a:t>
                      </a:r>
                    </a:p>
                    <a:p>
                      <a:pPr marL="285750" indent="-285750">
                        <a:spcAft>
                          <a:spcPts val="1200"/>
                        </a:spcAft>
                        <a:buFont typeface="Arial" panose="020B0604020202020204" pitchFamily="34" charset="0"/>
                        <a:buChar char="•"/>
                      </a:pPr>
                      <a:r>
                        <a:rPr lang="en-US" b="0" dirty="0"/>
                        <a:t>Encouraging students to submit ODE’s opt-out form during working hours</a:t>
                      </a:r>
                    </a:p>
                  </a:txBody>
                  <a:tcPr>
                    <a:solidFill>
                      <a:schemeClr val="accent4"/>
                    </a:solidFill>
                  </a:tcPr>
                </a:tc>
                <a:extLst>
                  <a:ext uri="{0D108BD9-81ED-4DB2-BD59-A6C34878D82A}">
                    <a16:rowId xmlns:a16="http://schemas.microsoft.com/office/drawing/2014/main" val="3536057987"/>
                  </a:ext>
                </a:extLst>
              </a:tr>
            </a:tbl>
          </a:graphicData>
        </a:graphic>
      </p:graphicFrame>
    </p:spTree>
    <p:extLst>
      <p:ext uri="{BB962C8B-B14F-4D97-AF65-F5344CB8AC3E}">
        <p14:creationId xmlns:p14="http://schemas.microsoft.com/office/powerpoint/2010/main" val="410666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EBCB3-B089-9D12-8443-9263F83549AA}"/>
              </a:ext>
            </a:extLst>
          </p:cNvPr>
          <p:cNvSpPr>
            <a:spLocks noGrp="1"/>
          </p:cNvSpPr>
          <p:nvPr>
            <p:ph type="title"/>
          </p:nvPr>
        </p:nvSpPr>
        <p:spPr>
          <a:xfrm>
            <a:off x="703729" y="223841"/>
            <a:ext cx="10784542" cy="808892"/>
          </a:xfrm>
        </p:spPr>
        <p:txBody>
          <a:bodyPr>
            <a:normAutofit/>
          </a:bodyPr>
          <a:lstStyle/>
          <a:p>
            <a:r>
              <a:rPr lang="en-US" sz="3600" dirty="0"/>
              <a:t>Opt-Out and Parent Requests for Exemption</a:t>
            </a:r>
          </a:p>
        </p:txBody>
      </p:sp>
      <p:graphicFrame>
        <p:nvGraphicFramePr>
          <p:cNvPr id="4" name="Table 4">
            <a:extLst>
              <a:ext uri="{FF2B5EF4-FFF2-40B4-BE49-F238E27FC236}">
                <a16:creationId xmlns:a16="http://schemas.microsoft.com/office/drawing/2014/main" id="{16F85854-BBB2-F940-4A41-D90CFD3B1678}"/>
              </a:ext>
            </a:extLst>
          </p:cNvPr>
          <p:cNvGraphicFramePr>
            <a:graphicFrameLocks noGrp="1"/>
          </p:cNvGraphicFramePr>
          <p:nvPr>
            <p:extLst>
              <p:ext uri="{D42A27DB-BD31-4B8C-83A1-F6EECF244321}">
                <p14:modId xmlns:p14="http://schemas.microsoft.com/office/powerpoint/2010/main" val="458419658"/>
              </p:ext>
            </p:extLst>
          </p:nvPr>
        </p:nvGraphicFramePr>
        <p:xfrm>
          <a:off x="457201" y="1142725"/>
          <a:ext cx="11031070" cy="4572550"/>
        </p:xfrm>
        <a:graphic>
          <a:graphicData uri="http://schemas.openxmlformats.org/drawingml/2006/table">
            <a:tbl>
              <a:tblPr firstRow="1" bandRow="1">
                <a:tableStyleId>{5C22544A-7EE6-4342-B048-85BDC9FD1C3A}</a:tableStyleId>
              </a:tblPr>
              <a:tblGrid>
                <a:gridCol w="4377558">
                  <a:extLst>
                    <a:ext uri="{9D8B030D-6E8A-4147-A177-3AD203B41FA5}">
                      <a16:colId xmlns:a16="http://schemas.microsoft.com/office/drawing/2014/main" val="2660121654"/>
                    </a:ext>
                  </a:extLst>
                </a:gridCol>
                <a:gridCol w="6653512">
                  <a:extLst>
                    <a:ext uri="{9D8B030D-6E8A-4147-A177-3AD203B41FA5}">
                      <a16:colId xmlns:a16="http://schemas.microsoft.com/office/drawing/2014/main" val="1625347781"/>
                    </a:ext>
                  </a:extLst>
                </a:gridCol>
              </a:tblGrid>
              <a:tr h="19800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chemeClr val="bg1"/>
                          </a:solidFill>
                          <a:effectLst/>
                        </a:rPr>
                        <a:t>Opt-out and exemption requests may be made at any time before the end of the test window, even if the student has partially or fully completed the test.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b="0" dirty="0">
                        <a:solidFill>
                          <a:schemeClr val="bg1"/>
                        </a:solidFill>
                        <a:effectLst/>
                      </a:endParaRPr>
                    </a:p>
                  </a:txBody>
                  <a:tcPr anchor="ctr">
                    <a:solidFill>
                      <a:schemeClr val="accent4"/>
                    </a:solidFill>
                  </a:tcPr>
                </a:tc>
                <a:tc>
                  <a:txBody>
                    <a:bodyPr/>
                    <a:lstStyle/>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2000" b="0" i="0" u="none" strike="noStrike" dirty="0">
                          <a:solidFill>
                            <a:srgbClr val="000000"/>
                          </a:solidFill>
                          <a:effectLst/>
                        </a:rPr>
                        <a:t>A </a:t>
                      </a:r>
                      <a:r>
                        <a:rPr lang="en-US" sz="2000" b="1" i="1" u="sng" strike="noStrike" dirty="0">
                          <a:solidFill>
                            <a:srgbClr val="000000"/>
                          </a:solidFill>
                          <a:effectLst/>
                        </a:rPr>
                        <a:t>signed form</a:t>
                      </a:r>
                      <a:r>
                        <a:rPr lang="en-US" sz="2000" b="1" i="1" strike="noStrike" dirty="0">
                          <a:solidFill>
                            <a:srgbClr val="000000"/>
                          </a:solidFill>
                          <a:effectLst/>
                        </a:rPr>
                        <a:t> </a:t>
                      </a:r>
                      <a:r>
                        <a:rPr lang="en-US" sz="2000" b="0" i="0" u="none" strike="noStrike" dirty="0">
                          <a:solidFill>
                            <a:srgbClr val="000000"/>
                          </a:solidFill>
                          <a:effectLst/>
                        </a:rPr>
                        <a:t>(opt-out) or </a:t>
                      </a:r>
                      <a:r>
                        <a:rPr lang="en-US" sz="2000" b="1" i="1" u="sng" strike="noStrike" dirty="0">
                          <a:solidFill>
                            <a:srgbClr val="000000"/>
                          </a:solidFill>
                          <a:effectLst/>
                        </a:rPr>
                        <a:t>district-approved written request</a:t>
                      </a:r>
                      <a:r>
                        <a:rPr lang="en-US" sz="2000" b="1" i="1" u="none" strike="noStrike" dirty="0">
                          <a:solidFill>
                            <a:srgbClr val="000000"/>
                          </a:solidFill>
                          <a:effectLst/>
                        </a:rPr>
                        <a:t> </a:t>
                      </a:r>
                      <a:r>
                        <a:rPr lang="en-US" sz="2000" b="0" i="0" u="none" strike="noStrike" dirty="0">
                          <a:solidFill>
                            <a:srgbClr val="000000"/>
                          </a:solidFill>
                          <a:effectLst/>
                        </a:rPr>
                        <a:t>(exemption) is </a:t>
                      </a:r>
                      <a:r>
                        <a:rPr lang="en-US" sz="2000" b="0" i="1" u="none" strike="noStrike" dirty="0">
                          <a:solidFill>
                            <a:srgbClr val="000000"/>
                          </a:solidFill>
                          <a:effectLst/>
                        </a:rPr>
                        <a:t>always</a:t>
                      </a:r>
                      <a:r>
                        <a:rPr lang="en-US" sz="2000" b="0" i="0" u="none" strike="noStrike" dirty="0">
                          <a:solidFill>
                            <a:srgbClr val="000000"/>
                          </a:solidFill>
                          <a:effectLst/>
                        </a:rPr>
                        <a:t> required before taking action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u="none" strike="noStrike" dirty="0">
                          <a:solidFill>
                            <a:srgbClr val="000000"/>
                          </a:solidFill>
                          <a:effectLst/>
                        </a:rPr>
                        <a:t>Notify STC or DTC immediately of any opt-out or exemption request and provide form or written request to DTC.</a:t>
                      </a:r>
                    </a:p>
                  </a:txBody>
                  <a:tcPr anchor="ctr">
                    <a:solidFill>
                      <a:schemeClr val="accent4">
                        <a:lumMod val="20000"/>
                        <a:lumOff val="80000"/>
                      </a:schemeClr>
                    </a:solidFill>
                  </a:tcPr>
                </a:tc>
                <a:extLst>
                  <a:ext uri="{0D108BD9-81ED-4DB2-BD59-A6C34878D82A}">
                    <a16:rowId xmlns:a16="http://schemas.microsoft.com/office/drawing/2014/main" val="2352447110"/>
                  </a:ext>
                </a:extLst>
              </a:tr>
              <a:tr h="25924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dirty="0">
                          <a:solidFill>
                            <a:schemeClr val="bg1"/>
                          </a:solidFill>
                          <a:effectLst/>
                        </a:rPr>
                        <a:t>Administering a test which has an opt-out or exemption request is an irregularity and must be immediately reported to the STC or DTC.</a:t>
                      </a:r>
                      <a:endParaRPr lang="en-US" sz="2000" b="0" dirty="0">
                        <a:solidFill>
                          <a:schemeClr val="bg1"/>
                        </a:solidFill>
                        <a:effectLst/>
                      </a:endParaRPr>
                    </a:p>
                  </a:txBody>
                  <a:tcPr anchor="ctr">
                    <a:solidFill>
                      <a:schemeClr val="accent4"/>
                    </a:solidFill>
                  </a:tcPr>
                </a:tc>
                <a:tc>
                  <a:txBody>
                    <a:bodyPr/>
                    <a:lstStyle/>
                    <a:p>
                      <a:pPr marL="342900" indent="-342900" fontAlgn="base">
                        <a:spcBef>
                          <a:spcPts val="0"/>
                        </a:spcBef>
                        <a:spcAft>
                          <a:spcPts val="600"/>
                        </a:spcAft>
                        <a:buFont typeface="Arial" panose="020B0604020202020204" pitchFamily="34" charset="0"/>
                        <a:buChar char="•"/>
                      </a:pPr>
                      <a:r>
                        <a:rPr lang="en-US" sz="1800" b="0" i="0" u="none" strike="noStrike" dirty="0">
                          <a:solidFill>
                            <a:srgbClr val="000000"/>
                          </a:solidFill>
                          <a:effectLst/>
                        </a:rPr>
                        <a:t>If the student has already begun or completed testing, this constitutes a testing irregularity and must be reported as such to your STC or DTC, even if the test was administered in good faith.</a:t>
                      </a:r>
                    </a:p>
                    <a:p>
                      <a:pPr marL="800100" lvl="1" indent="-342900" fontAlgn="base">
                        <a:spcBef>
                          <a:spcPts val="0"/>
                        </a:spcBef>
                        <a:spcAft>
                          <a:spcPts val="1200"/>
                        </a:spcAft>
                        <a:buFont typeface="Courier New" panose="02070309020205020404" pitchFamily="49" charset="0"/>
                        <a:buChar char="o"/>
                      </a:pPr>
                      <a:r>
                        <a:rPr lang="en-US" sz="1800" b="0" i="0" u="none" strike="noStrike" dirty="0">
                          <a:solidFill>
                            <a:srgbClr val="000000"/>
                          </a:solidFill>
                          <a:effectLst/>
                        </a:rPr>
                        <a:t>Wait for confirmation from DTC before testing or resuming testing for concerned student(s).</a:t>
                      </a:r>
                    </a:p>
                  </a:txBody>
                  <a:tcPr anchor="ctr">
                    <a:solidFill>
                      <a:schemeClr val="accent4">
                        <a:lumMod val="20000"/>
                        <a:lumOff val="80000"/>
                      </a:schemeClr>
                    </a:solidFill>
                  </a:tcPr>
                </a:tc>
                <a:extLst>
                  <a:ext uri="{0D108BD9-81ED-4DB2-BD59-A6C34878D82A}">
                    <a16:rowId xmlns:a16="http://schemas.microsoft.com/office/drawing/2014/main" val="3902326387"/>
                  </a:ext>
                </a:extLst>
              </a:tr>
            </a:tbl>
          </a:graphicData>
        </a:graphic>
      </p:graphicFrame>
      <p:sp>
        <p:nvSpPr>
          <p:cNvPr id="6" name="TextBox 5">
            <a:extLst>
              <a:ext uri="{FF2B5EF4-FFF2-40B4-BE49-F238E27FC236}">
                <a16:creationId xmlns:a16="http://schemas.microsoft.com/office/drawing/2014/main" id="{F6B6AB95-3F89-26F0-B267-04EFB20F8559}"/>
              </a:ext>
            </a:extLst>
          </p:cNvPr>
          <p:cNvSpPr txBox="1"/>
          <p:nvPr/>
        </p:nvSpPr>
        <p:spPr>
          <a:xfrm>
            <a:off x="457201" y="5825267"/>
            <a:ext cx="11031070" cy="707886"/>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2000" b="1" i="0" u="none" strike="noStrike" dirty="0">
                <a:solidFill>
                  <a:srgbClr val="000000"/>
                </a:solidFill>
                <a:effectLst/>
              </a:rPr>
              <a:t>Consult with your DTC about district policies regarding blocking tests which have opt-out or exemption requests that are received prior to testing.</a:t>
            </a:r>
          </a:p>
        </p:txBody>
      </p:sp>
    </p:spTree>
    <p:extLst>
      <p:ext uri="{BB962C8B-B14F-4D97-AF65-F5344CB8AC3E}">
        <p14:creationId xmlns:p14="http://schemas.microsoft.com/office/powerpoint/2010/main" val="1072574960"/>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EB67050E-0E24-4803-A5FA-A7DAB8675003}"/>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697ED0C2-6A2F-44BD-A89B-AB51946EBEAC}"/>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BFF507A3-746C-4A8E-AC20-2966B2C8A103}"/>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47491027-B441-47A4-BE8F-967E7F9DFD6B}"/>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AEBF3550-3ED6-42D9-9388-1BD7DEB20E28}"/>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PowerPoint-Template [Read-Only]" id="{932AF277-D774-4D9B-949A-41E808AAE211}" vid="{89E1311E-2E1D-4481-BE67-5562D085D4A5}"/>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2023-10-23T16:33:40+00:00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CF6FD1F7-7257-4621-BB9A-2DD56A2EFE3C}"/>
</file>

<file path=customXml/itemProps2.xml><?xml version="1.0" encoding="utf-8"?>
<ds:datastoreItem xmlns:ds="http://schemas.openxmlformats.org/officeDocument/2006/customXml" ds:itemID="{C016489A-CEBD-459E-A1F8-D28A70822033}"/>
</file>

<file path=customXml/itemProps3.xml><?xml version="1.0" encoding="utf-8"?>
<ds:datastoreItem xmlns:ds="http://schemas.openxmlformats.org/officeDocument/2006/customXml" ds:itemID="{0E57AB52-0B32-4261-B8A7-5C8335438A14}"/>
</file>

<file path=docProps/app.xml><?xml version="1.0" encoding="utf-8"?>
<Properties xmlns="http://schemas.openxmlformats.org/officeDocument/2006/extended-properties" xmlns:vt="http://schemas.openxmlformats.org/officeDocument/2006/docPropsVTypes">
  <Template>ODE-PowerPoint-Template</Template>
  <TotalTime>3821</TotalTime>
  <Words>4639</Words>
  <Application>Microsoft Office PowerPoint</Application>
  <PresentationFormat>Widescreen</PresentationFormat>
  <Paragraphs>363</Paragraphs>
  <Slides>28</Slides>
  <Notes>25</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28</vt:i4>
      </vt:variant>
    </vt:vector>
  </HeadingPairs>
  <TitlesOfParts>
    <vt:vector size="41" baseType="lpstr">
      <vt:lpstr>Arial</vt:lpstr>
      <vt:lpstr>Calibri</vt:lpstr>
      <vt:lpstr>Century Schoolbook</vt:lpstr>
      <vt:lpstr>Courier New</vt:lpstr>
      <vt:lpstr>Symbol</vt:lpstr>
      <vt:lpstr>Times New Roman</vt:lpstr>
      <vt:lpstr>Wingdings</vt:lpstr>
      <vt:lpstr>2021ODE</vt:lpstr>
      <vt:lpstr>Green_2021ODE</vt:lpstr>
      <vt:lpstr>Gold_2021ODE</vt:lpstr>
      <vt:lpstr>Orange_2021ODE</vt:lpstr>
      <vt:lpstr>Red_2021ODE</vt:lpstr>
      <vt:lpstr>Teal_2021ODE</vt:lpstr>
      <vt:lpstr>Test Administrator Training</vt:lpstr>
      <vt:lpstr>The Right Assessment for the Right Purpose</vt:lpstr>
      <vt:lpstr>Required Summative Modules for TAs</vt:lpstr>
      <vt:lpstr>Topics</vt:lpstr>
      <vt:lpstr>TA Roles and Responsibilities</vt:lpstr>
      <vt:lpstr>Student Participation</vt:lpstr>
      <vt:lpstr>Participation in Required Summative Tests</vt:lpstr>
      <vt:lpstr>Opt-Out and Parent Requests for Exemption</vt:lpstr>
      <vt:lpstr>Opt-Out and Parent Requests for Exemption</vt:lpstr>
      <vt:lpstr>Planning that Impacts Participation</vt:lpstr>
      <vt:lpstr>Q&amp;A Discussion</vt:lpstr>
      <vt:lpstr>Test Environment</vt:lpstr>
      <vt:lpstr>Requirements</vt:lpstr>
      <vt:lpstr>Oregon Testing Portal</vt:lpstr>
      <vt:lpstr>Accessing the Testing Portal</vt:lpstr>
      <vt:lpstr>Accessing the Testing Portal, cont.</vt:lpstr>
      <vt:lpstr>Resetting Your Password</vt:lpstr>
      <vt:lpstr>Overview of Test Delivery System</vt:lpstr>
      <vt:lpstr>TA Proctor Application at a Glance</vt:lpstr>
      <vt:lpstr>Creating a Test Session</vt:lpstr>
      <vt:lpstr>Managing a Test Session</vt:lpstr>
      <vt:lpstr>TA Interface at a Glance</vt:lpstr>
      <vt:lpstr>Student Test Settings</vt:lpstr>
      <vt:lpstr>Looking at Student Settings</vt:lpstr>
      <vt:lpstr>Student Log-in</vt:lpstr>
      <vt:lpstr>Q&amp;A Discussion</vt:lpstr>
      <vt:lpstr>Related Reading Requirement by Role</vt:lpstr>
      <vt:lpstr>Test Administration Resources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WOLCOTT Ben - ODE</dc:creator>
  <cp:lastModifiedBy>BERTRAND Tony * ODE</cp:lastModifiedBy>
  <cp:revision>121</cp:revision>
  <dcterms:created xsi:type="dcterms:W3CDTF">2018-06-15T17:19:23Z</dcterms:created>
  <dcterms:modified xsi:type="dcterms:W3CDTF">2023-10-23T15:41:43Z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1f40bdc-19d8-4b8e-be88-e9eb9bcca8b8_Enabled">
    <vt:lpwstr>true</vt:lpwstr>
  </property>
  <property fmtid="{D5CDD505-2E9C-101B-9397-08002B2CF9AE}" pid="3" name="MSIP_Label_61f40bdc-19d8-4b8e-be88-e9eb9bcca8b8_SetDate">
    <vt:lpwstr>2023-10-23T15:41:28Z</vt:lpwstr>
  </property>
  <property fmtid="{D5CDD505-2E9C-101B-9397-08002B2CF9AE}" pid="4" name="MSIP_Label_61f40bdc-19d8-4b8e-be88-e9eb9bcca8b8_Method">
    <vt:lpwstr>Privileged</vt:lpwstr>
  </property>
  <property fmtid="{D5CDD505-2E9C-101B-9397-08002B2CF9AE}" pid="5" name="MSIP_Label_61f40bdc-19d8-4b8e-be88-e9eb9bcca8b8_Name">
    <vt:lpwstr>Level 1 - Published (Items)</vt:lpwstr>
  </property>
  <property fmtid="{D5CDD505-2E9C-101B-9397-08002B2CF9AE}" pid="6" name="MSIP_Label_61f40bdc-19d8-4b8e-be88-e9eb9bcca8b8_SiteId">
    <vt:lpwstr>b4f51418-b269-49a2-935a-fa54bf584fc8</vt:lpwstr>
  </property>
  <property fmtid="{D5CDD505-2E9C-101B-9397-08002B2CF9AE}" pid="7" name="MSIP_Label_61f40bdc-19d8-4b8e-be88-e9eb9bcca8b8_ActionId">
    <vt:lpwstr>05ec8d2a-9013-4fe2-827a-2ee7332654e1</vt:lpwstr>
  </property>
  <property fmtid="{D5CDD505-2E9C-101B-9397-08002B2CF9AE}" pid="8" name="MSIP_Label_61f40bdc-19d8-4b8e-be88-e9eb9bcca8b8_ContentBits">
    <vt:lpwstr>0</vt:lpwstr>
  </property>
  <property fmtid="{D5CDD505-2E9C-101B-9397-08002B2CF9AE}" pid="9" name="ContentTypeId">
    <vt:lpwstr>0x010100ACE426A0BE1DCD4282029129806F0353</vt:lpwstr>
  </property>
</Properties>
</file>